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wav" ContentType="audio/x-wav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69" r:id="rId3"/>
    <p:sldId id="256" r:id="rId4"/>
    <p:sldId id="317" r:id="rId5"/>
    <p:sldId id="341" r:id="rId6"/>
    <p:sldId id="319" r:id="rId7"/>
    <p:sldId id="342" r:id="rId8"/>
    <p:sldId id="320" r:id="rId9"/>
    <p:sldId id="321" r:id="rId10"/>
    <p:sldId id="343" r:id="rId11"/>
    <p:sldId id="347" r:id="rId12"/>
    <p:sldId id="324" r:id="rId13"/>
    <p:sldId id="398" r:id="rId14"/>
    <p:sldId id="299" r:id="rId15"/>
    <p:sldId id="291" r:id="rId16"/>
    <p:sldId id="351" r:id="rId17"/>
    <p:sldId id="352" r:id="rId18"/>
    <p:sldId id="303" r:id="rId19"/>
    <p:sldId id="371" r:id="rId20"/>
    <p:sldId id="304" r:id="rId21"/>
  </p:sldIdLst>
  <p:sldSz cx="9144000" cy="6858000" type="screen4x3"/>
  <p:notesSz cx="6858000" cy="9144000"/>
  <p:custDataLst>
    <p:tags r:id="rId22"/>
  </p:custDataLst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-1524" y="-114"/>
      </p:cViewPr>
      <p:guideLst>
        <p:guide orient="horz" pos="2170"/>
        <p:guide pos="276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tags" Target="tags/tag1.xml" /><Relationship Id="rId23" Type="http://schemas.openxmlformats.org/officeDocument/2006/relationships/presProps" Target="presProps.xml" /><Relationship Id="rId24" Type="http://schemas.openxmlformats.org/officeDocument/2006/relationships/viewProps" Target="viewProps.xml" /><Relationship Id="rId25" Type="http://schemas.openxmlformats.org/officeDocument/2006/relationships/theme" Target="theme/theme1.xml" /><Relationship Id="rId26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b="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zh-CN" sz="1400" b="0" strike="noStrike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b="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zh-CN" sz="1400" b="0" strike="noStrike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b="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zh-CN" sz="1400" b="0" strike="noStrike" noProof="1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b="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zh-CN" sz="1400" b="0" strike="noStrike" noProof="1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b="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zh-CN" sz="1400" b="0" strike="noStrike" noProof="1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b="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zh-CN" sz="1400" b="0" strike="noStrike" noProof="1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b="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zh-CN" sz="1400" b="0" strike="noStrike" noProof="1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b="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zh-CN" sz="1400" b="0" strike="noStrike" noProof="1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b="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zh-CN" sz="1400" b="0" strike="noStrike" noProof="1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b="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zh-CN" sz="1400" b="0" strike="noStrike" noProof="1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b="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zh-CN" sz="1400" b="0" strike="noStrike" noProof="1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b="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zh-CN" sz="1400" b="0" strike="noStrike" noProof="1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image" Target="../media/image1.png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zh-CN"/>
              <a:t>单击此处编辑母版标题样式</a:t>
            </a:r>
            <a:endParaRPr lang="zh-CN" altLang="zh-CN"/>
          </a:p>
        </p:txBody>
      </p:sp>
      <p:sp>
        <p:nvSpPr>
          <p:cNvPr id="1027" name="Rectangle 3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zh-CN"/>
              <a:t>单击此处编辑母版文本样式</a:t>
            </a:r>
            <a:endParaRPr lang="zh-CN" altLang="zh-CN"/>
          </a:p>
          <a:p>
            <a:pPr lvl="1" indent="-285750"/>
            <a:r>
              <a:rPr lang="zh-CN" altLang="zh-CN"/>
              <a:t>第二级</a:t>
            </a:r>
            <a:endParaRPr lang="zh-CN" altLang="zh-CN"/>
          </a:p>
          <a:p>
            <a:pPr lvl="2" indent="-228600"/>
            <a:r>
              <a:rPr lang="zh-CN" altLang="zh-CN"/>
              <a:t>第三级</a:t>
            </a:r>
            <a:endParaRPr lang="zh-CN" altLang="zh-CN"/>
          </a:p>
          <a:p>
            <a:pPr lvl="3" indent="-228600"/>
            <a:r>
              <a:rPr lang="zh-CN" altLang="zh-CN"/>
              <a:t>第四级</a:t>
            </a:r>
            <a:endParaRPr lang="zh-CN" altLang="zh-CN"/>
          </a:p>
          <a:p>
            <a:pPr lvl="4" indent="-228600"/>
            <a:r>
              <a:rPr lang="zh-CN" altLang="zh-CN"/>
              <a:t>第五级</a:t>
            </a:r>
            <a:endParaRPr lang="zh-CN" altLang="zh-CN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 b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b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zh-CN" sz="1400" b="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CN" altLang="zh-CN" sz="1400" b="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jpeg" /><Relationship Id="rId4" Type="http://schemas.openxmlformats.org/officeDocument/2006/relationships/image" Target="../media/image4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" Target="slide5.xml" TargetMode="Interna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jpeg" /><Relationship Id="rId3" Type="http://schemas.openxmlformats.org/officeDocument/2006/relationships/slide" Target="slide11.xml" TargetMode="Internal" /><Relationship Id="rId4" Type="http://schemas.openxmlformats.org/officeDocument/2006/relationships/image" Target="../media/image6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jpeg" /><Relationship Id="rId3" Type="http://schemas.openxmlformats.org/officeDocument/2006/relationships/audio" Target="../media/audio11.wav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png" /><Relationship Id="rId3" Type="http://schemas.openxmlformats.org/officeDocument/2006/relationships/hyperlink" Target="&#37117;&#27743;&#22576;&#27700;&#21033;&#24037;&#31243;&#21407;&#29702;.avi" TargetMode="Externa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9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0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png" /><Relationship Id="rId3" Type="http://schemas.openxmlformats.org/officeDocument/2006/relationships/image" Target="../media/image12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4" name="矩形 1"/>
          <p:cNvSpPr>
            <a:spLocks noGrp="1"/>
          </p:cNvSpPr>
          <p:nvPr/>
        </p:nvSpPr>
        <p:spPr>
          <a:xfrm>
            <a:off x="41275" y="44450"/>
            <a:ext cx="7751763" cy="869950"/>
          </a:xfrm>
          <a:prstGeom prst="rect">
            <a:avLst/>
          </a:prstGeom>
          <a:noFill/>
          <a:ln w="9525">
            <a:noFill/>
          </a:ln>
        </p:spPr>
        <p:txBody>
          <a:bodyPr wrap="square" lIns="90170" tIns="46990" rIns="90170" bIns="46990" anchor="t"/>
          <a:lstStyle/>
          <a:p>
            <a:pPr lvl="0" indent="0" eaLnBrk="0" hangingPunct="0">
              <a:buClr>
                <a:srgbClr val="000000"/>
              </a:buClr>
            </a:pPr>
            <a:r>
              <a:rPr lang="zh-CN" altLang="en-US" sz="4400" b="1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人教</a:t>
            </a:r>
            <a:r>
              <a:rPr lang="en-US" altLang="zh-CN" sz="4400" b="1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16</a:t>
            </a:r>
            <a:r>
              <a:rPr lang="zh-CN" altLang="en-US" sz="4400" b="1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版历史七年级上册</a:t>
            </a:r>
            <a:endParaRPr lang="zh-CN" altLang="en-US" sz="4400" b="1">
              <a:solidFill>
                <a:srgbClr val="D9D9D9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75" name="矩形 3075"/>
          <p:cNvSpPr>
            <a:spLocks noGrp="1"/>
          </p:cNvSpPr>
          <p:nvPr/>
        </p:nvSpPr>
        <p:spPr>
          <a:xfrm>
            <a:off x="4923155" y="1688465"/>
            <a:ext cx="3420745" cy="796925"/>
          </a:xfrm>
          <a:prstGeom prst="rect">
            <a:avLst/>
          </a:prstGeom>
          <a:noFill/>
          <a:ln w="9525">
            <a:noFill/>
          </a:ln>
        </p:spPr>
        <p:txBody>
          <a:bodyPr wrap="square" anchor="t"/>
          <a:lstStyle/>
          <a:p>
            <a:pPr lvl="0" indent="0" algn="ctr" eaLnBrk="0" hangingPunct="0">
              <a:lnSpc>
                <a:spcPct val="80000"/>
              </a:lnSpc>
              <a:spcBef>
                <a:spcPct val="20000"/>
              </a:spcBef>
            </a:pPr>
            <a:r>
              <a:rPr lang="zh-CN" altLang="en-US" sz="600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</a:rPr>
              <a:t>第</a:t>
            </a:r>
            <a:r>
              <a:rPr lang="en-US" altLang="zh-CN" sz="600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</a:rPr>
              <a:t>2</a:t>
            </a:r>
            <a:r>
              <a:rPr lang="zh-CN" altLang="en-US" sz="600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</a:rPr>
              <a:t>单元</a:t>
            </a:r>
            <a:endParaRPr lang="zh-CN" altLang="en-US" sz="6000">
              <a:solidFill>
                <a:srgbClr val="D9D9D9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076" name="矩形 3074"/>
          <p:cNvSpPr>
            <a:spLocks noGrp="1"/>
          </p:cNvSpPr>
          <p:nvPr/>
        </p:nvSpPr>
        <p:spPr>
          <a:xfrm>
            <a:off x="4921250" y="3036570"/>
            <a:ext cx="3422650" cy="998538"/>
          </a:xfrm>
          <a:prstGeom prst="rect">
            <a:avLst/>
          </a:prstGeom>
          <a:noFill/>
          <a:ln w="9525">
            <a:noFill/>
          </a:ln>
        </p:spPr>
        <p:txBody>
          <a:bodyPr wrap="square" anchor="t"/>
          <a:lstStyle/>
          <a:p>
            <a:pPr lvl="0" indent="0" algn="ctr" eaLnBrk="0" hangingPunct="0">
              <a:lnSpc>
                <a:spcPct val="80000"/>
              </a:lnSpc>
              <a:spcBef>
                <a:spcPct val="20000"/>
              </a:spcBef>
            </a:pPr>
            <a:r>
              <a:rPr lang="zh-CN" altLang="en-US" sz="600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</a:rPr>
              <a:t>第</a:t>
            </a:r>
            <a:r>
              <a:rPr lang="en-US" altLang="zh-CN" sz="600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</a:rPr>
              <a:t>7</a:t>
            </a:r>
            <a:r>
              <a:rPr lang="zh-CN" altLang="en-US" sz="600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</a:rPr>
              <a:t>课</a:t>
            </a:r>
            <a:endParaRPr lang="zh-CN" altLang="en-US" sz="6000">
              <a:solidFill>
                <a:srgbClr val="D9D9D9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8" name="WordArt 2"/>
          <p:cNvSpPr>
            <a:spLocks noChangeArrowheads="1" noChangeShapeType="1"/>
          </p:cNvSpPr>
          <p:nvPr/>
        </p:nvSpPr>
        <p:spPr bwMode="auto">
          <a:xfrm>
            <a:off x="1619672" y="260648"/>
            <a:ext cx="6192688" cy="21590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0" cap="none" spc="0" normalizeH="0" baseline="0" noProof="0">
                <a:ln w="25400">
                  <a:solidFill>
                    <a:schemeClr val="accent1"/>
                  </a:solidFill>
                  <a:prstDash val="solid"/>
                </a:ln>
                <a:gradFill>
                  <a:gsLst>
                    <a:gs pos="55000">
                      <a:srgbClr val="FE4444">
                        <a:alpha val="100000"/>
                      </a:srgbClr>
                    </a:gs>
                    <a:gs pos="100000">
                      <a:srgbClr val="832B2B"/>
                    </a:gs>
                  </a:gsLst>
                  <a:lin ang="5400000" scaled="0"/>
                </a:gra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   第</a:t>
            </a:r>
            <a:r>
              <a:rPr kumimoji="0" lang="en-US" altLang="zh-CN" sz="3600" b="1" i="0" u="none" strike="noStrike" kern="10" cap="none" spc="0" normalizeH="0" baseline="0" noProof="0">
                <a:ln w="25400">
                  <a:solidFill>
                    <a:schemeClr val="accent1"/>
                  </a:solidFill>
                  <a:prstDash val="solid"/>
                </a:ln>
                <a:gradFill>
                  <a:gsLst>
                    <a:gs pos="55000">
                      <a:srgbClr val="FE4444">
                        <a:alpha val="100000"/>
                      </a:srgbClr>
                    </a:gs>
                    <a:gs pos="100000">
                      <a:srgbClr val="832B2B"/>
                    </a:gs>
                  </a:gsLst>
                  <a:lin ang="5400000" scaled="0"/>
                </a:gra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7</a:t>
            </a:r>
            <a:r>
              <a:rPr kumimoji="0" lang="zh-CN" altLang="en-US" sz="3600" b="1" i="0" u="none" strike="noStrike" kern="10" cap="none" spc="0" normalizeH="0" baseline="0" noProof="0">
                <a:ln w="25400">
                  <a:solidFill>
                    <a:schemeClr val="accent1"/>
                  </a:solidFill>
                  <a:prstDash val="solid"/>
                </a:ln>
                <a:gradFill>
                  <a:gsLst>
                    <a:gs pos="55000">
                      <a:srgbClr val="FE4444">
                        <a:alpha val="100000"/>
                      </a:srgbClr>
                    </a:gs>
                    <a:gs pos="100000">
                      <a:srgbClr val="832B2B"/>
                    </a:gs>
                  </a:gsLst>
                  <a:lin ang="5400000" scaled="0"/>
                </a:gra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课  </a:t>
            </a:r>
            <a:endParaRPr kumimoji="0" lang="zh-CN" altLang="en-US" sz="3600" b="1" i="0" u="none" strike="noStrike" kern="10" cap="none" spc="0" normalizeH="0" baseline="0" noProof="0">
              <a:ln w="25400">
                <a:solidFill>
                  <a:schemeClr val="accent1"/>
                </a:solidFill>
                <a:prstDash val="solid"/>
              </a:ln>
              <a:gradFill>
                <a:gsLst>
                  <a:gs pos="55000">
                    <a:srgbClr val="FE4444">
                      <a:alpha val="100000"/>
                    </a:srgbClr>
                  </a:gs>
                  <a:gs pos="100000">
                    <a:srgbClr val="832B2B"/>
                  </a:gs>
                </a:gsLst>
                <a:lin ang="5400000" scaled="0"/>
              </a:gradFill>
              <a:effectLst/>
              <a:uLnTx/>
              <a:uFillTx/>
              <a:latin typeface="华文行楷" pitchFamily="2" charset="-122"/>
              <a:ea typeface="华文行楷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0" cap="none" spc="0" normalizeH="0" baseline="0" noProof="0">
                <a:ln w="25400">
                  <a:solidFill>
                    <a:schemeClr val="accent1"/>
                  </a:solidFill>
                  <a:prstDash val="solid"/>
                </a:ln>
                <a:gradFill>
                  <a:gsLst>
                    <a:gs pos="55000">
                      <a:srgbClr val="FE4444">
                        <a:alpha val="100000"/>
                      </a:srgbClr>
                    </a:gs>
                    <a:gs pos="100000">
                      <a:srgbClr val="832B2B"/>
                    </a:gs>
                  </a:gsLst>
                  <a:lin ang="5400000" scaled="0"/>
                </a:gra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战国时期</a:t>
            </a:r>
            <a:r>
              <a:rPr lang="zh-CN" altLang="en-US" sz="3600" kern="10" noProof="0">
                <a:ln w="25400">
                  <a:solidFill>
                    <a:schemeClr val="accent1"/>
                  </a:solidFill>
                  <a:prstDash val="solid"/>
                </a:ln>
                <a:gradFill>
                  <a:gsLst>
                    <a:gs pos="55000">
                      <a:srgbClr val="FE4444">
                        <a:alpha val="100000"/>
                      </a:srgbClr>
                    </a:gs>
                    <a:gs pos="100000">
                      <a:srgbClr val="832B2B"/>
                    </a:gs>
                  </a:gsLst>
                  <a:lin ang="5400000" scaled="0"/>
                </a:gra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  <a:sym typeface="+mn-ea"/>
              </a:rPr>
              <a:t>的</a:t>
            </a:r>
            <a:r>
              <a:rPr kumimoji="0" lang="zh-CN" altLang="en-US" sz="3600" b="1" i="0" u="none" strike="noStrike" kern="10" cap="none" spc="0" normalizeH="0" baseline="0" noProof="0">
                <a:ln w="25400">
                  <a:solidFill>
                    <a:schemeClr val="accent1"/>
                  </a:solidFill>
                  <a:prstDash val="solid"/>
                </a:ln>
                <a:gradFill>
                  <a:gsLst>
                    <a:gs pos="55000">
                      <a:srgbClr val="FE4444">
                        <a:alpha val="100000"/>
                      </a:srgbClr>
                    </a:gs>
                    <a:gs pos="100000">
                      <a:srgbClr val="832B2B"/>
                    </a:gs>
                  </a:gsLst>
                  <a:lin ang="5400000" scaled="0"/>
                </a:gra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社会变化   </a:t>
            </a:r>
            <a:endParaRPr kumimoji="0" lang="zh-CN" altLang="en-US" sz="3600" b="1" i="0" u="none" strike="noStrike" kern="10" cap="none" spc="0" normalizeH="0" baseline="0" noProof="0">
              <a:ln w="25400">
                <a:solidFill>
                  <a:schemeClr val="accent1"/>
                </a:solidFill>
                <a:prstDash val="solid"/>
              </a:ln>
              <a:gradFill>
                <a:gsLst>
                  <a:gs pos="55000">
                    <a:srgbClr val="FE4444">
                      <a:alpha val="100000"/>
                    </a:srgbClr>
                  </a:gs>
                  <a:gs pos="100000">
                    <a:srgbClr val="832B2B"/>
                  </a:gs>
                </a:gsLst>
                <a:lin ang="5400000" scaled="0"/>
              </a:gra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  <a:cs typeface="+mn-cs"/>
            </a:endParaRPr>
          </a:p>
        </p:txBody>
      </p:sp>
      <p:sp>
        <p:nvSpPr>
          <p:cNvPr id="3074" name="AutoShape 4" descr="u=803241669,2589673488&amp;fm=23&amp;gp=0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075" name="AutoShape 5" descr="u=803241669,2589673488&amp;fm=23&amp;gp=0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6" name="AutoShape 6" descr="u=803241669,2589673488&amp;fm=23&amp;gp=0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7" name="AutoShape 7" descr="u=803241669,2589673488&amp;fm=23&amp;gp=0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078" name="Picture 8" descr="01300000176284121783764783152_s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363" y="3176588"/>
            <a:ext cx="3960812" cy="2994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9" name="TextBox 5"/>
          <p:cNvSpPr txBox="1"/>
          <p:nvPr/>
        </p:nvSpPr>
        <p:spPr>
          <a:xfrm>
            <a:off x="614680" y="260350"/>
            <a:ext cx="2362200" cy="5791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algn="ctr"/>
            <a:r>
              <a:rPr lang="zh-CN" altLang="en-US" sz="32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课题导入</a:t>
            </a:r>
            <a:endParaRPr lang="zh-CN" altLang="en-US" sz="320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pic>
        <p:nvPicPr>
          <p:cNvPr id="3080" name="Picture 12" descr="http://s1.sinaimg.cn/mw690/001pUwvYgy6Og7fJn9u50&amp;69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388" y="3213100"/>
            <a:ext cx="4419600" cy="3009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7" name="Text Box 3"/>
          <p:cNvSpPr txBox="1"/>
          <p:nvPr/>
        </p:nvSpPr>
        <p:spPr>
          <a:xfrm>
            <a:off x="605790" y="1191895"/>
            <a:ext cx="7931785" cy="4419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/>
            <a:endParaRPr lang="zh-CN" altLang="zh-CN" sz="4000" b="0">
              <a:latin typeface="宋体" pitchFamily="2" charset="-122"/>
            </a:endParaRPr>
          </a:p>
          <a:p>
            <a:pPr lvl="0"/>
            <a:r>
              <a:rPr lang="zh-CN" altLang="zh-CN" sz="3600" b="0">
                <a:latin typeface="宋体" panose="02010600030101010101" pitchFamily="2" charset="-122"/>
              </a:rPr>
              <a:t>1、掌握</a:t>
            </a:r>
            <a:r>
              <a:rPr lang="zh-CN" altLang="en-US" sz="3200" b="0">
                <a:latin typeface="宋体" panose="02010600030101010101" pitchFamily="2" charset="-122"/>
              </a:rPr>
              <a:t>战国七雄及三次典型战役；</a:t>
            </a:r>
            <a:endParaRPr lang="zh-CN" altLang="en-US" sz="3200" b="0">
              <a:latin typeface="宋体" pitchFamily="2" charset="-122"/>
            </a:endParaRPr>
          </a:p>
          <a:p>
            <a:pPr lvl="0"/>
            <a:endParaRPr lang="zh-CN" altLang="en-US" sz="3200" b="0">
              <a:latin typeface="宋体" panose="02010600030101010101" pitchFamily="2" charset="-122"/>
            </a:endParaRPr>
          </a:p>
          <a:p>
            <a:pPr lvl="0"/>
            <a:r>
              <a:rPr lang="zh-CN" altLang="zh-CN" sz="3600" b="0">
                <a:latin typeface="宋体" panose="02010600030101010101" pitchFamily="2" charset="-122"/>
              </a:rPr>
              <a:t>2、</a:t>
            </a:r>
            <a:r>
              <a:rPr lang="zh-CN" altLang="en-US" sz="3600" b="0">
                <a:latin typeface="宋体" panose="02010600030101010101" pitchFamily="2" charset="-122"/>
              </a:rPr>
              <a:t>了解商鞅变法的原因，识记</a:t>
            </a:r>
            <a:r>
              <a:rPr lang="zh-CN" altLang="zh-CN" sz="3600" b="0">
                <a:latin typeface="宋体" panose="02010600030101010101" pitchFamily="2" charset="-122"/>
              </a:rPr>
              <a:t>商鞅变法的内容和影响</a:t>
            </a:r>
            <a:r>
              <a:rPr lang="zh-CN" altLang="en-US" sz="3200" b="0">
                <a:latin typeface="宋体" panose="02010600030101010101" pitchFamily="2" charset="-122"/>
              </a:rPr>
              <a:t>；</a:t>
            </a:r>
            <a:endParaRPr lang="zh-CN" altLang="en-US" sz="3200" b="0">
              <a:latin typeface="宋体" panose="02010600030101010101" pitchFamily="2" charset="-122"/>
            </a:endParaRPr>
          </a:p>
          <a:p>
            <a:pPr lvl="0"/>
            <a:endParaRPr lang="zh-CN" altLang="en-US" sz="3200" b="0">
              <a:latin typeface="宋体" panose="02010600030101010101" pitchFamily="2" charset="-122"/>
            </a:endParaRPr>
          </a:p>
          <a:p>
            <a:pPr lvl="0"/>
            <a:r>
              <a:rPr lang="en-US" altLang="zh-CN" sz="3600" b="0">
                <a:latin typeface="宋体" panose="02010600030101010101" pitchFamily="2" charset="-122"/>
              </a:rPr>
              <a:t>3</a:t>
            </a:r>
            <a:r>
              <a:rPr lang="zh-CN" altLang="en-US" sz="3600" b="0">
                <a:latin typeface="宋体" panose="02010600030101010101" pitchFamily="2" charset="-122"/>
              </a:rPr>
              <a:t>、识记</a:t>
            </a:r>
            <a:r>
              <a:rPr lang="zh-CN" altLang="zh-CN" sz="3600" b="0">
                <a:latin typeface="宋体" panose="02010600030101010101" pitchFamily="2" charset="-122"/>
              </a:rPr>
              <a:t>都江堰的修建和作用 。</a:t>
            </a:r>
            <a:endParaRPr lang="zh-CN" altLang="zh-CN" sz="3600" b="0">
              <a:latin typeface="宋体" pitchFamily="2" charset="-122"/>
            </a:endParaRPr>
          </a:p>
          <a:p>
            <a:pPr lvl="0"/>
            <a:r>
              <a:rPr lang="zh-CN" altLang="zh-CN" sz="3600" b="0">
                <a:latin typeface="宋体" panose="02010600030101010101" pitchFamily="2" charset="-122"/>
              </a:rPr>
              <a:t>       </a:t>
            </a:r>
            <a:endParaRPr lang="zh-CN" altLang="zh-CN" sz="3600" b="0">
              <a:latin typeface="宋体" panose="02010600030101010101" pitchFamily="2" charset="-122"/>
            </a:endParaRPr>
          </a:p>
        </p:txBody>
      </p:sp>
      <p:sp>
        <p:nvSpPr>
          <p:cNvPr id="4098" name="TextBox 2"/>
          <p:cNvSpPr txBox="1"/>
          <p:nvPr/>
        </p:nvSpPr>
        <p:spPr>
          <a:xfrm>
            <a:off x="581343" y="254635"/>
            <a:ext cx="2362200" cy="5791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algn="ctr"/>
            <a:r>
              <a:rPr lang="zh-CN" altLang="en-US" sz="32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目标引领</a:t>
            </a:r>
            <a:endParaRPr lang="zh-CN" altLang="en-US" sz="4000">
              <a:solidFill>
                <a:schemeClr val="bg1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00760" y="367665"/>
            <a:ext cx="4902835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smtClean="0"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一、战国七雄</a:t>
            </a:r>
            <a:r>
              <a:rPr lang="zh-CN" altLang="en-US" sz="400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宋体" panose="02010600030101010101" pitchFamily="2" charset="-122"/>
              </a:rPr>
              <a:t> 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713740" y="1560195"/>
            <a:ext cx="7385685" cy="42462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/>
              <a:t>1、七国形成 ：</a:t>
            </a:r>
            <a:endParaRPr lang="zh-CN" altLang="en-US" sz="3600"/>
          </a:p>
          <a:p>
            <a:pPr>
              <a:spcBef>
                <a:spcPct val="50000"/>
              </a:spcBef>
            </a:pPr>
            <a:r>
              <a:rPr lang="zh-CN" altLang="en-US" sz="3600"/>
              <a:t>（1）三家分晋：赵、魏、韩（公元前403年）</a:t>
            </a:r>
            <a:endParaRPr lang="zh-CN" altLang="en-US" sz="3600"/>
          </a:p>
          <a:p>
            <a:pPr>
              <a:spcBef>
                <a:spcPct val="50000"/>
              </a:spcBef>
            </a:pPr>
            <a:r>
              <a:rPr lang="zh-CN" altLang="en-US" sz="3600"/>
              <a:t>（2）田氏代齐（公元前386年） </a:t>
            </a:r>
            <a:endParaRPr lang="zh-CN" altLang="en-US" sz="3600"/>
          </a:p>
          <a:p>
            <a:pPr>
              <a:spcBef>
                <a:spcPct val="50000"/>
              </a:spcBef>
            </a:pPr>
            <a:r>
              <a:rPr lang="zh-CN" altLang="en-US" sz="3600"/>
              <a:t>（3）齐楚秦燕赵魏韩——东南西北到中间 </a:t>
            </a:r>
            <a:endParaRPr lang="zh-CN" altLang="en-US" sz="3600" smtClean="0">
              <a:solidFill>
                <a:srgbClr val="FF3300"/>
              </a:solidFill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145" name="Rectangle 2"/>
          <p:cNvSpPr/>
          <p:nvPr/>
        </p:nvSpPr>
        <p:spPr>
          <a:xfrm>
            <a:off x="499745" y="579120"/>
            <a:ext cx="8277860" cy="5673090"/>
          </a:xfrm>
          <a:prstGeom prst="rect">
            <a:avLst/>
          </a:prstGeom>
          <a:solidFill>
            <a:srgbClr val="808000">
              <a:alpha val="45882"/>
            </a:srgbClr>
          </a:solidFill>
          <a:ln w="9525" cap="flat" cmpd="sng">
            <a:solidFill>
              <a:srgbClr val="33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/>
            <a:endParaRPr lang="zh-CN" altLang="en-US" b="0"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6146" name="Group 3"/>
          <p:cNvGrpSpPr/>
          <p:nvPr/>
        </p:nvGrpSpPr>
        <p:grpSpPr>
          <a:xfrm>
            <a:off x="2480945" y="2696845"/>
            <a:ext cx="5407025" cy="3402965"/>
            <a:chExt cx="3449" cy="2591"/>
          </a:xfrm>
        </p:grpSpPr>
        <p:sp>
          <p:nvSpPr>
            <p:cNvPr id="6147" name="未知"/>
            <p:cNvSpPr/>
            <p:nvPr/>
          </p:nvSpPr>
          <p:spPr>
            <a:xfrm>
              <a:off x="0" y="0"/>
              <a:ext cx="3449" cy="2591"/>
            </a:xfrm>
            <a:custGeom>
              <a:cxnLst>
                <a:cxn ang="0">
                  <a:pos x="855" y="959"/>
                </a:cxn>
                <a:cxn ang="0">
                  <a:pos x="389" y="1354"/>
                </a:cxn>
                <a:cxn ang="0">
                  <a:pos x="59" y="1760"/>
                </a:cxn>
                <a:cxn ang="0">
                  <a:pos x="35" y="2035"/>
                </a:cxn>
                <a:cxn ang="0">
                  <a:pos x="62" y="2099"/>
                </a:cxn>
                <a:cxn ang="0">
                  <a:pos x="50" y="2252"/>
                </a:cxn>
                <a:cxn ang="0">
                  <a:pos x="78" y="2479"/>
                </a:cxn>
                <a:cxn ang="0">
                  <a:pos x="252" y="2581"/>
                </a:cxn>
                <a:cxn ang="0">
                  <a:pos x="797" y="2539"/>
                </a:cxn>
                <a:cxn ang="0">
                  <a:pos x="1241" y="2482"/>
                </a:cxn>
                <a:cxn ang="0">
                  <a:pos x="1610" y="2449"/>
                </a:cxn>
                <a:cxn ang="0">
                  <a:pos x="1974" y="2374"/>
                </a:cxn>
                <a:cxn ang="0">
                  <a:pos x="2373" y="2266"/>
                </a:cxn>
                <a:cxn ang="0">
                  <a:pos x="2877" y="2309"/>
                </a:cxn>
                <a:cxn ang="0">
                  <a:pos x="3140" y="2329"/>
                </a:cxn>
                <a:cxn ang="0">
                  <a:pos x="3189" y="2339"/>
                </a:cxn>
                <a:cxn ang="0">
                  <a:pos x="3386" y="2174"/>
                </a:cxn>
                <a:cxn ang="0">
                  <a:pos x="3441" y="1739"/>
                </a:cxn>
                <a:cxn ang="0">
                  <a:pos x="3339" y="1241"/>
                </a:cxn>
                <a:cxn ang="0">
                  <a:pos x="3225" y="875"/>
                </a:cxn>
                <a:cxn ang="0">
                  <a:pos x="2810" y="136"/>
                </a:cxn>
                <a:cxn ang="0">
                  <a:pos x="2642" y="59"/>
                </a:cxn>
                <a:cxn ang="0">
                  <a:pos x="2496" y="287"/>
                </a:cxn>
                <a:cxn ang="0">
                  <a:pos x="2448" y="481"/>
                </a:cxn>
                <a:cxn ang="0">
                  <a:pos x="2163" y="665"/>
                </a:cxn>
                <a:cxn ang="0">
                  <a:pos x="1764" y="754"/>
                </a:cxn>
                <a:cxn ang="0">
                  <a:pos x="1466" y="700"/>
                </a:cxn>
                <a:cxn ang="0">
                  <a:pos x="1469" y="901"/>
                </a:cxn>
                <a:cxn ang="0">
                  <a:pos x="1340" y="946"/>
                </a:cxn>
                <a:cxn ang="0">
                  <a:pos x="855" y="959"/>
                </a:cxn>
              </a:cxnLst>
              <a:pathLst>
                <a:path w="3449" h="2591">
                  <a:moveTo>
                    <a:pt x="855" y="959"/>
                  </a:moveTo>
                  <a:cubicBezTo>
                    <a:pt x="697" y="1027"/>
                    <a:pt x="522" y="1221"/>
                    <a:pt x="389" y="1354"/>
                  </a:cubicBezTo>
                  <a:cubicBezTo>
                    <a:pt x="256" y="1487"/>
                    <a:pt x="118" y="1647"/>
                    <a:pt x="59" y="1760"/>
                  </a:cubicBezTo>
                  <a:cubicBezTo>
                    <a:pt x="0" y="1873"/>
                    <a:pt x="35" y="1979"/>
                    <a:pt x="35" y="2035"/>
                  </a:cubicBezTo>
                  <a:cubicBezTo>
                    <a:pt x="35" y="2091"/>
                    <a:pt x="60" y="2063"/>
                    <a:pt x="62" y="2099"/>
                  </a:cubicBezTo>
                  <a:cubicBezTo>
                    <a:pt x="64" y="2135"/>
                    <a:pt x="47" y="2189"/>
                    <a:pt x="50" y="2252"/>
                  </a:cubicBezTo>
                  <a:cubicBezTo>
                    <a:pt x="53" y="2315"/>
                    <a:pt x="44" y="2424"/>
                    <a:pt x="78" y="2479"/>
                  </a:cubicBezTo>
                  <a:cubicBezTo>
                    <a:pt x="112" y="2534"/>
                    <a:pt x="132" y="2571"/>
                    <a:pt x="252" y="2581"/>
                  </a:cubicBezTo>
                  <a:cubicBezTo>
                    <a:pt x="372" y="2591"/>
                    <a:pt x="632" y="2555"/>
                    <a:pt x="797" y="2539"/>
                  </a:cubicBezTo>
                  <a:cubicBezTo>
                    <a:pt x="962" y="2523"/>
                    <a:pt x="1106" y="2497"/>
                    <a:pt x="1241" y="2482"/>
                  </a:cubicBezTo>
                  <a:cubicBezTo>
                    <a:pt x="1376" y="2467"/>
                    <a:pt x="1488" y="2467"/>
                    <a:pt x="1610" y="2449"/>
                  </a:cubicBezTo>
                  <a:cubicBezTo>
                    <a:pt x="1732" y="2431"/>
                    <a:pt x="1847" y="2405"/>
                    <a:pt x="1974" y="2374"/>
                  </a:cubicBezTo>
                  <a:cubicBezTo>
                    <a:pt x="2101" y="2343"/>
                    <a:pt x="2223" y="2277"/>
                    <a:pt x="2373" y="2266"/>
                  </a:cubicBezTo>
                  <a:cubicBezTo>
                    <a:pt x="2523" y="2255"/>
                    <a:pt x="2749" y="2299"/>
                    <a:pt x="2877" y="2309"/>
                  </a:cubicBezTo>
                  <a:cubicBezTo>
                    <a:pt x="3005" y="2319"/>
                    <a:pt x="3088" y="2324"/>
                    <a:pt x="3140" y="2329"/>
                  </a:cubicBezTo>
                  <a:cubicBezTo>
                    <a:pt x="3192" y="2334"/>
                    <a:pt x="3148" y="2365"/>
                    <a:pt x="3189" y="2339"/>
                  </a:cubicBezTo>
                  <a:cubicBezTo>
                    <a:pt x="3230" y="2313"/>
                    <a:pt x="3344" y="2274"/>
                    <a:pt x="3386" y="2174"/>
                  </a:cubicBezTo>
                  <a:cubicBezTo>
                    <a:pt x="3428" y="2074"/>
                    <a:pt x="3449" y="1894"/>
                    <a:pt x="3441" y="1739"/>
                  </a:cubicBezTo>
                  <a:cubicBezTo>
                    <a:pt x="3433" y="1584"/>
                    <a:pt x="3375" y="1385"/>
                    <a:pt x="3339" y="1241"/>
                  </a:cubicBezTo>
                  <a:cubicBezTo>
                    <a:pt x="3303" y="1097"/>
                    <a:pt x="3313" y="1059"/>
                    <a:pt x="3225" y="875"/>
                  </a:cubicBezTo>
                  <a:cubicBezTo>
                    <a:pt x="3137" y="691"/>
                    <a:pt x="2907" y="272"/>
                    <a:pt x="2810" y="136"/>
                  </a:cubicBezTo>
                  <a:cubicBezTo>
                    <a:pt x="2713" y="0"/>
                    <a:pt x="2694" y="34"/>
                    <a:pt x="2642" y="59"/>
                  </a:cubicBezTo>
                  <a:cubicBezTo>
                    <a:pt x="2590" y="84"/>
                    <a:pt x="2528" y="217"/>
                    <a:pt x="2496" y="287"/>
                  </a:cubicBezTo>
                  <a:cubicBezTo>
                    <a:pt x="2464" y="357"/>
                    <a:pt x="2504" y="418"/>
                    <a:pt x="2448" y="481"/>
                  </a:cubicBezTo>
                  <a:cubicBezTo>
                    <a:pt x="2392" y="544"/>
                    <a:pt x="2277" y="619"/>
                    <a:pt x="2163" y="665"/>
                  </a:cubicBezTo>
                  <a:cubicBezTo>
                    <a:pt x="2049" y="711"/>
                    <a:pt x="1880" y="748"/>
                    <a:pt x="1764" y="754"/>
                  </a:cubicBezTo>
                  <a:cubicBezTo>
                    <a:pt x="1648" y="760"/>
                    <a:pt x="1515" y="675"/>
                    <a:pt x="1466" y="700"/>
                  </a:cubicBezTo>
                  <a:cubicBezTo>
                    <a:pt x="1417" y="725"/>
                    <a:pt x="1490" y="860"/>
                    <a:pt x="1469" y="901"/>
                  </a:cubicBezTo>
                  <a:cubicBezTo>
                    <a:pt x="1448" y="942"/>
                    <a:pt x="1442" y="936"/>
                    <a:pt x="1340" y="946"/>
                  </a:cubicBezTo>
                  <a:cubicBezTo>
                    <a:pt x="1238" y="956"/>
                    <a:pt x="979" y="900"/>
                    <a:pt x="855" y="959"/>
                  </a:cubicBezTo>
                  <a:close/>
                </a:path>
              </a:pathLst>
            </a:custGeom>
            <a:solidFill>
              <a:srgbClr val="FF99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48" name="WordArt 5"/>
            <p:cNvSpPr/>
            <p:nvPr/>
          </p:nvSpPr>
          <p:spPr>
            <a:xfrm>
              <a:off x="1233" y="1733"/>
              <a:ext cx="136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/>
            </a:bodyPr>
            <a:lstStyle/>
            <a:p>
              <a:pPr algn="ctr"/>
              <a:r>
                <a:rPr lang="zh-CN" altLang="en-US" sz="3600" b="1"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郢</a:t>
              </a:r>
              <a:endParaRPr lang="zh-CN" altLang="en-US" sz="3600" b="1"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6149" name="Group 6"/>
          <p:cNvGrpSpPr/>
          <p:nvPr/>
        </p:nvGrpSpPr>
        <p:grpSpPr>
          <a:xfrm>
            <a:off x="5200015" y="2968625"/>
            <a:ext cx="1324610" cy="739775"/>
            <a:chExt cx="845" cy="563"/>
          </a:xfrm>
        </p:grpSpPr>
        <p:sp>
          <p:nvSpPr>
            <p:cNvPr id="6150" name="未知"/>
            <p:cNvSpPr/>
            <p:nvPr/>
          </p:nvSpPr>
          <p:spPr>
            <a:xfrm>
              <a:off x="0" y="0"/>
              <a:ext cx="845" cy="563"/>
            </a:xfrm>
            <a:custGeom>
              <a:cxnLst>
                <a:cxn ang="0">
                  <a:pos x="261" y="13"/>
                </a:cxn>
                <a:cxn ang="0">
                  <a:pos x="225" y="12"/>
                </a:cxn>
                <a:cxn ang="0">
                  <a:pos x="206" y="51"/>
                </a:cxn>
                <a:cxn ang="0">
                  <a:pos x="146" y="97"/>
                </a:cxn>
                <a:cxn ang="0">
                  <a:pos x="78" y="121"/>
                </a:cxn>
                <a:cxn ang="0">
                  <a:pos x="6" y="141"/>
                </a:cxn>
                <a:cxn ang="0">
                  <a:pos x="44" y="313"/>
                </a:cxn>
                <a:cxn ang="0">
                  <a:pos x="42" y="499"/>
                </a:cxn>
                <a:cxn ang="0">
                  <a:pos x="32" y="553"/>
                </a:cxn>
                <a:cxn ang="0">
                  <a:pos x="78" y="559"/>
                </a:cxn>
                <a:cxn ang="0">
                  <a:pos x="156" y="550"/>
                </a:cxn>
                <a:cxn ang="0">
                  <a:pos x="272" y="517"/>
                </a:cxn>
                <a:cxn ang="0">
                  <a:pos x="341" y="504"/>
                </a:cxn>
                <a:cxn ang="0">
                  <a:pos x="423" y="475"/>
                </a:cxn>
                <a:cxn ang="0">
                  <a:pos x="558" y="448"/>
                </a:cxn>
                <a:cxn ang="0">
                  <a:pos x="696" y="357"/>
                </a:cxn>
                <a:cxn ang="0">
                  <a:pos x="786" y="322"/>
                </a:cxn>
                <a:cxn ang="0">
                  <a:pos x="828" y="262"/>
                </a:cxn>
                <a:cxn ang="0">
                  <a:pos x="684" y="193"/>
                </a:cxn>
                <a:cxn ang="0">
                  <a:pos x="621" y="211"/>
                </a:cxn>
                <a:cxn ang="0">
                  <a:pos x="567" y="243"/>
                </a:cxn>
                <a:cxn ang="0">
                  <a:pos x="485" y="237"/>
                </a:cxn>
                <a:cxn ang="0">
                  <a:pos x="434" y="190"/>
                </a:cxn>
                <a:cxn ang="0">
                  <a:pos x="435" y="85"/>
                </a:cxn>
                <a:cxn ang="0">
                  <a:pos x="261" y="13"/>
                </a:cxn>
              </a:cxnLst>
              <a:pathLst>
                <a:path w="845" h="563">
                  <a:moveTo>
                    <a:pt x="261" y="13"/>
                  </a:moveTo>
                  <a:cubicBezTo>
                    <a:pt x="228" y="0"/>
                    <a:pt x="234" y="6"/>
                    <a:pt x="225" y="12"/>
                  </a:cubicBezTo>
                  <a:cubicBezTo>
                    <a:pt x="216" y="18"/>
                    <a:pt x="219" y="37"/>
                    <a:pt x="206" y="51"/>
                  </a:cubicBezTo>
                  <a:cubicBezTo>
                    <a:pt x="193" y="65"/>
                    <a:pt x="167" y="85"/>
                    <a:pt x="146" y="97"/>
                  </a:cubicBezTo>
                  <a:cubicBezTo>
                    <a:pt x="125" y="109"/>
                    <a:pt x="101" y="114"/>
                    <a:pt x="78" y="121"/>
                  </a:cubicBezTo>
                  <a:cubicBezTo>
                    <a:pt x="55" y="128"/>
                    <a:pt x="12" y="109"/>
                    <a:pt x="6" y="141"/>
                  </a:cubicBezTo>
                  <a:cubicBezTo>
                    <a:pt x="0" y="173"/>
                    <a:pt x="38" y="253"/>
                    <a:pt x="44" y="313"/>
                  </a:cubicBezTo>
                  <a:cubicBezTo>
                    <a:pt x="50" y="373"/>
                    <a:pt x="44" y="459"/>
                    <a:pt x="42" y="499"/>
                  </a:cubicBezTo>
                  <a:cubicBezTo>
                    <a:pt x="40" y="539"/>
                    <a:pt x="26" y="543"/>
                    <a:pt x="32" y="553"/>
                  </a:cubicBezTo>
                  <a:cubicBezTo>
                    <a:pt x="38" y="563"/>
                    <a:pt x="57" y="559"/>
                    <a:pt x="78" y="559"/>
                  </a:cubicBezTo>
                  <a:cubicBezTo>
                    <a:pt x="99" y="559"/>
                    <a:pt x="124" y="557"/>
                    <a:pt x="156" y="550"/>
                  </a:cubicBezTo>
                  <a:cubicBezTo>
                    <a:pt x="188" y="543"/>
                    <a:pt x="241" y="525"/>
                    <a:pt x="272" y="517"/>
                  </a:cubicBezTo>
                  <a:cubicBezTo>
                    <a:pt x="303" y="509"/>
                    <a:pt x="316" y="511"/>
                    <a:pt x="341" y="504"/>
                  </a:cubicBezTo>
                  <a:cubicBezTo>
                    <a:pt x="366" y="497"/>
                    <a:pt x="387" y="484"/>
                    <a:pt x="423" y="475"/>
                  </a:cubicBezTo>
                  <a:cubicBezTo>
                    <a:pt x="459" y="466"/>
                    <a:pt x="513" y="468"/>
                    <a:pt x="558" y="448"/>
                  </a:cubicBezTo>
                  <a:cubicBezTo>
                    <a:pt x="603" y="428"/>
                    <a:pt x="658" y="378"/>
                    <a:pt x="696" y="357"/>
                  </a:cubicBezTo>
                  <a:cubicBezTo>
                    <a:pt x="734" y="336"/>
                    <a:pt x="764" y="338"/>
                    <a:pt x="786" y="322"/>
                  </a:cubicBezTo>
                  <a:cubicBezTo>
                    <a:pt x="808" y="306"/>
                    <a:pt x="845" y="283"/>
                    <a:pt x="828" y="262"/>
                  </a:cubicBezTo>
                  <a:cubicBezTo>
                    <a:pt x="811" y="241"/>
                    <a:pt x="718" y="201"/>
                    <a:pt x="684" y="193"/>
                  </a:cubicBezTo>
                  <a:cubicBezTo>
                    <a:pt x="650" y="185"/>
                    <a:pt x="641" y="203"/>
                    <a:pt x="621" y="211"/>
                  </a:cubicBezTo>
                  <a:cubicBezTo>
                    <a:pt x="601" y="219"/>
                    <a:pt x="590" y="239"/>
                    <a:pt x="567" y="243"/>
                  </a:cubicBezTo>
                  <a:cubicBezTo>
                    <a:pt x="544" y="247"/>
                    <a:pt x="507" y="246"/>
                    <a:pt x="485" y="237"/>
                  </a:cubicBezTo>
                  <a:cubicBezTo>
                    <a:pt x="463" y="228"/>
                    <a:pt x="442" y="215"/>
                    <a:pt x="434" y="190"/>
                  </a:cubicBezTo>
                  <a:cubicBezTo>
                    <a:pt x="426" y="165"/>
                    <a:pt x="464" y="114"/>
                    <a:pt x="435" y="85"/>
                  </a:cubicBezTo>
                  <a:cubicBezTo>
                    <a:pt x="406" y="56"/>
                    <a:pt x="297" y="28"/>
                    <a:pt x="261" y="13"/>
                  </a:cubicBezTo>
                  <a:close/>
                </a:path>
              </a:pathLst>
            </a:custGeom>
            <a:solidFill>
              <a:srgbClr val="0066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1" name="WordArt 8"/>
            <p:cNvSpPr/>
            <p:nvPr/>
          </p:nvSpPr>
          <p:spPr>
            <a:xfrm>
              <a:off x="301" y="351"/>
              <a:ext cx="272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/>
            </a:bodyPr>
            <a:lstStyle/>
            <a:p>
              <a:pPr algn="ctr"/>
              <a:r>
                <a:rPr lang="zh-CN" altLang="en-US" sz="3600" b="1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</a:rPr>
                <a:t>睢阳</a:t>
              </a:r>
              <a:endPara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6152" name="Group 9"/>
          <p:cNvGrpSpPr/>
          <p:nvPr/>
        </p:nvGrpSpPr>
        <p:grpSpPr>
          <a:xfrm>
            <a:off x="5181600" y="1866265"/>
            <a:ext cx="2619375" cy="1619250"/>
            <a:chExt cx="1671" cy="1233"/>
          </a:xfrm>
        </p:grpSpPr>
        <p:sp>
          <p:nvSpPr>
            <p:cNvPr id="6153" name="未知"/>
            <p:cNvSpPr/>
            <p:nvPr/>
          </p:nvSpPr>
          <p:spPr>
            <a:xfrm>
              <a:off x="0" y="0"/>
              <a:ext cx="1671" cy="1233"/>
            </a:xfrm>
            <a:custGeom>
              <a:cxnLst>
                <a:cxn ang="0">
                  <a:pos x="280" y="76"/>
                </a:cxn>
                <a:cxn ang="0">
                  <a:pos x="130" y="532"/>
                </a:cxn>
                <a:cxn ang="0">
                  <a:pos x="16" y="796"/>
                </a:cxn>
                <a:cxn ang="0">
                  <a:pos x="31" y="831"/>
                </a:cxn>
                <a:cxn ang="0">
                  <a:pos x="79" y="829"/>
                </a:cxn>
                <a:cxn ang="0">
                  <a:pos x="141" y="885"/>
                </a:cxn>
                <a:cxn ang="0">
                  <a:pos x="186" y="940"/>
                </a:cxn>
                <a:cxn ang="0">
                  <a:pos x="324" y="1005"/>
                </a:cxn>
                <a:cxn ang="0">
                  <a:pos x="396" y="1036"/>
                </a:cxn>
                <a:cxn ang="0">
                  <a:pos x="423" y="1060"/>
                </a:cxn>
                <a:cxn ang="0">
                  <a:pos x="442" y="1032"/>
                </a:cxn>
                <a:cxn ang="0">
                  <a:pos x="490" y="1002"/>
                </a:cxn>
                <a:cxn ang="0">
                  <a:pos x="549" y="1005"/>
                </a:cxn>
                <a:cxn ang="0">
                  <a:pos x="582" y="1038"/>
                </a:cxn>
                <a:cxn ang="0">
                  <a:pos x="598" y="1093"/>
                </a:cxn>
                <a:cxn ang="0">
                  <a:pos x="598" y="1144"/>
                </a:cxn>
                <a:cxn ang="0">
                  <a:pos x="670" y="1138"/>
                </a:cxn>
                <a:cxn ang="0">
                  <a:pos x="765" y="1197"/>
                </a:cxn>
                <a:cxn ang="0">
                  <a:pos x="814" y="1204"/>
                </a:cxn>
                <a:cxn ang="0">
                  <a:pos x="823" y="1020"/>
                </a:cxn>
                <a:cxn ang="0">
                  <a:pos x="846" y="934"/>
                </a:cxn>
                <a:cxn ang="0">
                  <a:pos x="933" y="792"/>
                </a:cxn>
                <a:cxn ang="0">
                  <a:pos x="1032" y="768"/>
                </a:cxn>
                <a:cxn ang="0">
                  <a:pos x="1210" y="826"/>
                </a:cxn>
                <a:cxn ang="0">
                  <a:pos x="1666" y="436"/>
                </a:cxn>
                <a:cxn ang="0">
                  <a:pos x="1180" y="280"/>
                </a:cxn>
                <a:cxn ang="0">
                  <a:pos x="892" y="490"/>
                </a:cxn>
                <a:cxn ang="0">
                  <a:pos x="874" y="286"/>
                </a:cxn>
                <a:cxn ang="0">
                  <a:pos x="664" y="232"/>
                </a:cxn>
                <a:cxn ang="0">
                  <a:pos x="556" y="100"/>
                </a:cxn>
                <a:cxn ang="0">
                  <a:pos x="460" y="4"/>
                </a:cxn>
                <a:cxn ang="0">
                  <a:pos x="280" y="76"/>
                </a:cxn>
              </a:cxnLst>
              <a:pathLst>
                <a:path w="1670" h="1233">
                  <a:moveTo>
                    <a:pt x="280" y="76"/>
                  </a:moveTo>
                  <a:cubicBezTo>
                    <a:pt x="225" y="164"/>
                    <a:pt x="174" y="412"/>
                    <a:pt x="130" y="532"/>
                  </a:cubicBezTo>
                  <a:cubicBezTo>
                    <a:pt x="86" y="652"/>
                    <a:pt x="32" y="746"/>
                    <a:pt x="16" y="796"/>
                  </a:cubicBezTo>
                  <a:cubicBezTo>
                    <a:pt x="0" y="846"/>
                    <a:pt x="21" y="826"/>
                    <a:pt x="31" y="831"/>
                  </a:cubicBezTo>
                  <a:cubicBezTo>
                    <a:pt x="41" y="836"/>
                    <a:pt x="61" y="820"/>
                    <a:pt x="79" y="829"/>
                  </a:cubicBezTo>
                  <a:cubicBezTo>
                    <a:pt x="97" y="838"/>
                    <a:pt x="123" y="867"/>
                    <a:pt x="141" y="885"/>
                  </a:cubicBezTo>
                  <a:cubicBezTo>
                    <a:pt x="159" y="903"/>
                    <a:pt x="156" y="920"/>
                    <a:pt x="186" y="940"/>
                  </a:cubicBezTo>
                  <a:cubicBezTo>
                    <a:pt x="216" y="960"/>
                    <a:pt x="289" y="989"/>
                    <a:pt x="324" y="1005"/>
                  </a:cubicBezTo>
                  <a:cubicBezTo>
                    <a:pt x="359" y="1021"/>
                    <a:pt x="380" y="1027"/>
                    <a:pt x="396" y="1036"/>
                  </a:cubicBezTo>
                  <a:cubicBezTo>
                    <a:pt x="412" y="1045"/>
                    <a:pt x="415" y="1061"/>
                    <a:pt x="423" y="1060"/>
                  </a:cubicBezTo>
                  <a:cubicBezTo>
                    <a:pt x="431" y="1059"/>
                    <a:pt x="431" y="1042"/>
                    <a:pt x="442" y="1032"/>
                  </a:cubicBezTo>
                  <a:cubicBezTo>
                    <a:pt x="453" y="1022"/>
                    <a:pt x="472" y="1006"/>
                    <a:pt x="490" y="1002"/>
                  </a:cubicBezTo>
                  <a:cubicBezTo>
                    <a:pt x="508" y="998"/>
                    <a:pt x="534" y="999"/>
                    <a:pt x="549" y="1005"/>
                  </a:cubicBezTo>
                  <a:cubicBezTo>
                    <a:pt x="564" y="1011"/>
                    <a:pt x="574" y="1023"/>
                    <a:pt x="582" y="1038"/>
                  </a:cubicBezTo>
                  <a:cubicBezTo>
                    <a:pt x="590" y="1053"/>
                    <a:pt x="595" y="1075"/>
                    <a:pt x="598" y="1093"/>
                  </a:cubicBezTo>
                  <a:cubicBezTo>
                    <a:pt x="601" y="1111"/>
                    <a:pt x="586" y="1136"/>
                    <a:pt x="598" y="1144"/>
                  </a:cubicBezTo>
                  <a:cubicBezTo>
                    <a:pt x="610" y="1152"/>
                    <a:pt x="642" y="1129"/>
                    <a:pt x="670" y="1138"/>
                  </a:cubicBezTo>
                  <a:cubicBezTo>
                    <a:pt x="698" y="1147"/>
                    <a:pt x="741" y="1186"/>
                    <a:pt x="765" y="1197"/>
                  </a:cubicBezTo>
                  <a:cubicBezTo>
                    <a:pt x="789" y="1208"/>
                    <a:pt x="804" y="1233"/>
                    <a:pt x="814" y="1204"/>
                  </a:cubicBezTo>
                  <a:cubicBezTo>
                    <a:pt x="824" y="1175"/>
                    <a:pt x="818" y="1065"/>
                    <a:pt x="823" y="1020"/>
                  </a:cubicBezTo>
                  <a:cubicBezTo>
                    <a:pt x="828" y="975"/>
                    <a:pt x="828" y="972"/>
                    <a:pt x="846" y="934"/>
                  </a:cubicBezTo>
                  <a:cubicBezTo>
                    <a:pt x="864" y="896"/>
                    <a:pt x="902" y="820"/>
                    <a:pt x="933" y="792"/>
                  </a:cubicBezTo>
                  <a:cubicBezTo>
                    <a:pt x="964" y="764"/>
                    <a:pt x="986" y="762"/>
                    <a:pt x="1032" y="768"/>
                  </a:cubicBezTo>
                  <a:cubicBezTo>
                    <a:pt x="1078" y="774"/>
                    <a:pt x="1105" y="881"/>
                    <a:pt x="1210" y="826"/>
                  </a:cubicBezTo>
                  <a:cubicBezTo>
                    <a:pt x="1315" y="771"/>
                    <a:pt x="1671" y="527"/>
                    <a:pt x="1666" y="436"/>
                  </a:cubicBezTo>
                  <a:cubicBezTo>
                    <a:pt x="1661" y="345"/>
                    <a:pt x="1309" y="271"/>
                    <a:pt x="1180" y="280"/>
                  </a:cubicBezTo>
                  <a:cubicBezTo>
                    <a:pt x="1051" y="289"/>
                    <a:pt x="943" y="489"/>
                    <a:pt x="892" y="490"/>
                  </a:cubicBezTo>
                  <a:cubicBezTo>
                    <a:pt x="841" y="491"/>
                    <a:pt x="912" y="329"/>
                    <a:pt x="874" y="286"/>
                  </a:cubicBezTo>
                  <a:cubicBezTo>
                    <a:pt x="836" y="243"/>
                    <a:pt x="717" y="263"/>
                    <a:pt x="664" y="232"/>
                  </a:cubicBezTo>
                  <a:cubicBezTo>
                    <a:pt x="611" y="201"/>
                    <a:pt x="590" y="138"/>
                    <a:pt x="556" y="100"/>
                  </a:cubicBezTo>
                  <a:cubicBezTo>
                    <a:pt x="522" y="62"/>
                    <a:pt x="506" y="8"/>
                    <a:pt x="460" y="4"/>
                  </a:cubicBezTo>
                  <a:cubicBezTo>
                    <a:pt x="414" y="0"/>
                    <a:pt x="340" y="5"/>
                    <a:pt x="280" y="76"/>
                  </a:cubicBezTo>
                  <a:close/>
                </a:path>
              </a:pathLst>
            </a:custGeom>
            <a:solidFill>
              <a:srgbClr val="B871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4" name="WordArt 11"/>
            <p:cNvSpPr/>
            <p:nvPr/>
          </p:nvSpPr>
          <p:spPr>
            <a:xfrm>
              <a:off x="790" y="556"/>
              <a:ext cx="272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/>
            </a:bodyPr>
            <a:lstStyle/>
            <a:p>
              <a:pPr algn="ctr"/>
              <a:r>
                <a:rPr lang="zh-CN" altLang="en-US" sz="3600" b="1"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临淄</a:t>
              </a:r>
              <a:endParaRPr lang="zh-CN" altLang="en-US" sz="3600" b="1"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6155" name="Group 12"/>
          <p:cNvGrpSpPr/>
          <p:nvPr/>
        </p:nvGrpSpPr>
        <p:grpSpPr>
          <a:xfrm>
            <a:off x="1233805" y="1240155"/>
            <a:ext cx="2960370" cy="4459605"/>
            <a:chExt cx="1888" cy="3396"/>
          </a:xfrm>
        </p:grpSpPr>
        <p:sp>
          <p:nvSpPr>
            <p:cNvPr id="6156" name="未知"/>
            <p:cNvSpPr/>
            <p:nvPr/>
          </p:nvSpPr>
          <p:spPr>
            <a:xfrm>
              <a:off x="0" y="0"/>
              <a:ext cx="1888" cy="3396"/>
            </a:xfrm>
            <a:custGeom>
              <a:cxnLst>
                <a:cxn ang="0">
                  <a:pos x="1320" y="38"/>
                </a:cxn>
                <a:cxn ang="0">
                  <a:pos x="1244" y="54"/>
                </a:cxn>
                <a:cxn ang="0">
                  <a:pos x="1188" y="45"/>
                </a:cxn>
                <a:cxn ang="0">
                  <a:pos x="1134" y="9"/>
                </a:cxn>
                <a:cxn ang="0">
                  <a:pos x="1049" y="20"/>
                </a:cxn>
                <a:cxn ang="0">
                  <a:pos x="972" y="129"/>
                </a:cxn>
                <a:cxn ang="0">
                  <a:pos x="891" y="173"/>
                </a:cxn>
                <a:cxn ang="0">
                  <a:pos x="863" y="212"/>
                </a:cxn>
                <a:cxn ang="0">
                  <a:pos x="861" y="267"/>
                </a:cxn>
                <a:cxn ang="0">
                  <a:pos x="897" y="323"/>
                </a:cxn>
                <a:cxn ang="0">
                  <a:pos x="881" y="404"/>
                </a:cxn>
                <a:cxn ang="0">
                  <a:pos x="867" y="497"/>
                </a:cxn>
                <a:cxn ang="0">
                  <a:pos x="833" y="555"/>
                </a:cxn>
                <a:cxn ang="0">
                  <a:pos x="786" y="669"/>
                </a:cxn>
                <a:cxn ang="0">
                  <a:pos x="768" y="705"/>
                </a:cxn>
                <a:cxn ang="0">
                  <a:pos x="734" y="744"/>
                </a:cxn>
                <a:cxn ang="0">
                  <a:pos x="707" y="807"/>
                </a:cxn>
                <a:cxn ang="0">
                  <a:pos x="614" y="929"/>
                </a:cxn>
                <a:cxn ang="0">
                  <a:pos x="500" y="920"/>
                </a:cxn>
                <a:cxn ang="0">
                  <a:pos x="428" y="929"/>
                </a:cxn>
                <a:cxn ang="0">
                  <a:pos x="389" y="951"/>
                </a:cxn>
                <a:cxn ang="0">
                  <a:pos x="333" y="969"/>
                </a:cxn>
                <a:cxn ang="0">
                  <a:pos x="314" y="1019"/>
                </a:cxn>
                <a:cxn ang="0">
                  <a:pos x="411" y="1094"/>
                </a:cxn>
                <a:cxn ang="0">
                  <a:pos x="410" y="1170"/>
                </a:cxn>
                <a:cxn ang="0">
                  <a:pos x="315" y="1199"/>
                </a:cxn>
                <a:cxn ang="0">
                  <a:pos x="209" y="1202"/>
                </a:cxn>
                <a:cxn ang="0">
                  <a:pos x="137" y="1154"/>
                </a:cxn>
                <a:cxn ang="0">
                  <a:pos x="45" y="1167"/>
                </a:cxn>
                <a:cxn ang="0">
                  <a:pos x="23" y="1211"/>
                </a:cxn>
                <a:cxn ang="0">
                  <a:pos x="5" y="1310"/>
                </a:cxn>
                <a:cxn ang="0">
                  <a:pos x="2" y="1655"/>
                </a:cxn>
                <a:cxn ang="0">
                  <a:pos x="5" y="2306"/>
                </a:cxn>
                <a:cxn ang="0">
                  <a:pos x="32" y="2894"/>
                </a:cxn>
                <a:cxn ang="0">
                  <a:pos x="66" y="3254"/>
                </a:cxn>
                <a:cxn ang="0">
                  <a:pos x="114" y="3380"/>
                </a:cxn>
                <a:cxn ang="0">
                  <a:pos x="339" y="3347"/>
                </a:cxn>
                <a:cxn ang="0">
                  <a:pos x="498" y="3359"/>
                </a:cxn>
                <a:cxn ang="0">
                  <a:pos x="774" y="3206"/>
                </a:cxn>
                <a:cxn ang="0">
                  <a:pos x="858" y="3128"/>
                </a:cxn>
                <a:cxn ang="0">
                  <a:pos x="897" y="3038"/>
                </a:cxn>
                <a:cxn ang="0">
                  <a:pos x="933" y="2922"/>
                </a:cxn>
                <a:cxn ang="0">
                  <a:pos x="989" y="2768"/>
                </a:cxn>
                <a:cxn ang="0">
                  <a:pos x="1133" y="2531"/>
                </a:cxn>
                <a:cxn ang="0">
                  <a:pos x="1416" y="2288"/>
                </a:cxn>
                <a:cxn ang="0">
                  <a:pos x="1496" y="2195"/>
                </a:cxn>
                <a:cxn ang="0">
                  <a:pos x="1652" y="2087"/>
                </a:cxn>
                <a:cxn ang="0">
                  <a:pos x="1839" y="2057"/>
                </a:cxn>
                <a:cxn ang="0">
                  <a:pos x="1878" y="1902"/>
                </a:cxn>
                <a:cxn ang="0">
                  <a:pos x="1781" y="1799"/>
                </a:cxn>
                <a:cxn ang="0">
                  <a:pos x="1433" y="1724"/>
                </a:cxn>
                <a:cxn ang="0">
                  <a:pos x="1365" y="1196"/>
                </a:cxn>
                <a:cxn ang="0">
                  <a:pos x="1434" y="783"/>
                </a:cxn>
                <a:cxn ang="0">
                  <a:pos x="1670" y="158"/>
                </a:cxn>
                <a:cxn ang="0">
                  <a:pos x="1320" y="38"/>
                </a:cxn>
              </a:cxnLst>
              <a:pathLst>
                <a:path w="1888" h="3396">
                  <a:moveTo>
                    <a:pt x="1320" y="38"/>
                  </a:moveTo>
                  <a:cubicBezTo>
                    <a:pt x="1243" y="17"/>
                    <a:pt x="1266" y="53"/>
                    <a:pt x="1244" y="54"/>
                  </a:cubicBezTo>
                  <a:cubicBezTo>
                    <a:pt x="1222" y="55"/>
                    <a:pt x="1206" y="52"/>
                    <a:pt x="1188" y="45"/>
                  </a:cubicBezTo>
                  <a:cubicBezTo>
                    <a:pt x="1170" y="38"/>
                    <a:pt x="1157" y="13"/>
                    <a:pt x="1134" y="9"/>
                  </a:cubicBezTo>
                  <a:cubicBezTo>
                    <a:pt x="1111" y="5"/>
                    <a:pt x="1076" y="0"/>
                    <a:pt x="1049" y="20"/>
                  </a:cubicBezTo>
                  <a:cubicBezTo>
                    <a:pt x="1022" y="40"/>
                    <a:pt x="998" y="104"/>
                    <a:pt x="972" y="129"/>
                  </a:cubicBezTo>
                  <a:cubicBezTo>
                    <a:pt x="946" y="154"/>
                    <a:pt x="909" y="159"/>
                    <a:pt x="891" y="173"/>
                  </a:cubicBezTo>
                  <a:cubicBezTo>
                    <a:pt x="873" y="187"/>
                    <a:pt x="868" y="196"/>
                    <a:pt x="863" y="212"/>
                  </a:cubicBezTo>
                  <a:cubicBezTo>
                    <a:pt x="858" y="228"/>
                    <a:pt x="855" y="249"/>
                    <a:pt x="861" y="267"/>
                  </a:cubicBezTo>
                  <a:cubicBezTo>
                    <a:pt x="867" y="285"/>
                    <a:pt x="894" y="300"/>
                    <a:pt x="897" y="323"/>
                  </a:cubicBezTo>
                  <a:cubicBezTo>
                    <a:pt x="900" y="346"/>
                    <a:pt x="886" y="375"/>
                    <a:pt x="881" y="404"/>
                  </a:cubicBezTo>
                  <a:cubicBezTo>
                    <a:pt x="876" y="433"/>
                    <a:pt x="875" y="472"/>
                    <a:pt x="867" y="497"/>
                  </a:cubicBezTo>
                  <a:cubicBezTo>
                    <a:pt x="859" y="522"/>
                    <a:pt x="846" y="526"/>
                    <a:pt x="833" y="555"/>
                  </a:cubicBezTo>
                  <a:cubicBezTo>
                    <a:pt x="820" y="584"/>
                    <a:pt x="797" y="644"/>
                    <a:pt x="786" y="669"/>
                  </a:cubicBezTo>
                  <a:cubicBezTo>
                    <a:pt x="775" y="694"/>
                    <a:pt x="777" y="693"/>
                    <a:pt x="768" y="705"/>
                  </a:cubicBezTo>
                  <a:cubicBezTo>
                    <a:pt x="759" y="717"/>
                    <a:pt x="744" y="727"/>
                    <a:pt x="734" y="744"/>
                  </a:cubicBezTo>
                  <a:cubicBezTo>
                    <a:pt x="724" y="761"/>
                    <a:pt x="727" y="776"/>
                    <a:pt x="707" y="807"/>
                  </a:cubicBezTo>
                  <a:cubicBezTo>
                    <a:pt x="687" y="838"/>
                    <a:pt x="648" y="910"/>
                    <a:pt x="614" y="929"/>
                  </a:cubicBezTo>
                  <a:cubicBezTo>
                    <a:pt x="580" y="948"/>
                    <a:pt x="531" y="920"/>
                    <a:pt x="500" y="920"/>
                  </a:cubicBezTo>
                  <a:cubicBezTo>
                    <a:pt x="469" y="920"/>
                    <a:pt x="446" y="924"/>
                    <a:pt x="428" y="929"/>
                  </a:cubicBezTo>
                  <a:cubicBezTo>
                    <a:pt x="410" y="934"/>
                    <a:pt x="405" y="944"/>
                    <a:pt x="389" y="951"/>
                  </a:cubicBezTo>
                  <a:cubicBezTo>
                    <a:pt x="373" y="958"/>
                    <a:pt x="346" y="958"/>
                    <a:pt x="333" y="969"/>
                  </a:cubicBezTo>
                  <a:cubicBezTo>
                    <a:pt x="320" y="980"/>
                    <a:pt x="301" y="998"/>
                    <a:pt x="314" y="1019"/>
                  </a:cubicBezTo>
                  <a:cubicBezTo>
                    <a:pt x="327" y="1040"/>
                    <a:pt x="395" y="1069"/>
                    <a:pt x="411" y="1094"/>
                  </a:cubicBezTo>
                  <a:cubicBezTo>
                    <a:pt x="427" y="1119"/>
                    <a:pt x="426" y="1153"/>
                    <a:pt x="410" y="1170"/>
                  </a:cubicBezTo>
                  <a:cubicBezTo>
                    <a:pt x="394" y="1187"/>
                    <a:pt x="348" y="1194"/>
                    <a:pt x="315" y="1199"/>
                  </a:cubicBezTo>
                  <a:cubicBezTo>
                    <a:pt x="282" y="1204"/>
                    <a:pt x="239" y="1209"/>
                    <a:pt x="209" y="1202"/>
                  </a:cubicBezTo>
                  <a:cubicBezTo>
                    <a:pt x="179" y="1195"/>
                    <a:pt x="164" y="1160"/>
                    <a:pt x="137" y="1154"/>
                  </a:cubicBezTo>
                  <a:cubicBezTo>
                    <a:pt x="110" y="1148"/>
                    <a:pt x="64" y="1158"/>
                    <a:pt x="45" y="1167"/>
                  </a:cubicBezTo>
                  <a:cubicBezTo>
                    <a:pt x="26" y="1176"/>
                    <a:pt x="30" y="1187"/>
                    <a:pt x="23" y="1211"/>
                  </a:cubicBezTo>
                  <a:cubicBezTo>
                    <a:pt x="16" y="1235"/>
                    <a:pt x="8" y="1236"/>
                    <a:pt x="5" y="1310"/>
                  </a:cubicBezTo>
                  <a:cubicBezTo>
                    <a:pt x="2" y="1384"/>
                    <a:pt x="2" y="1489"/>
                    <a:pt x="2" y="1655"/>
                  </a:cubicBezTo>
                  <a:cubicBezTo>
                    <a:pt x="2" y="1821"/>
                    <a:pt x="0" y="2100"/>
                    <a:pt x="5" y="2306"/>
                  </a:cubicBezTo>
                  <a:cubicBezTo>
                    <a:pt x="10" y="2512"/>
                    <a:pt x="22" y="2736"/>
                    <a:pt x="32" y="2894"/>
                  </a:cubicBezTo>
                  <a:cubicBezTo>
                    <a:pt x="42" y="3052"/>
                    <a:pt x="52" y="3173"/>
                    <a:pt x="66" y="3254"/>
                  </a:cubicBezTo>
                  <a:cubicBezTo>
                    <a:pt x="80" y="3335"/>
                    <a:pt x="68" y="3364"/>
                    <a:pt x="114" y="3380"/>
                  </a:cubicBezTo>
                  <a:cubicBezTo>
                    <a:pt x="160" y="3396"/>
                    <a:pt x="275" y="3350"/>
                    <a:pt x="339" y="3347"/>
                  </a:cubicBezTo>
                  <a:cubicBezTo>
                    <a:pt x="403" y="3344"/>
                    <a:pt x="425" y="3383"/>
                    <a:pt x="498" y="3359"/>
                  </a:cubicBezTo>
                  <a:cubicBezTo>
                    <a:pt x="571" y="3335"/>
                    <a:pt x="714" y="3244"/>
                    <a:pt x="774" y="3206"/>
                  </a:cubicBezTo>
                  <a:cubicBezTo>
                    <a:pt x="834" y="3168"/>
                    <a:pt x="838" y="3156"/>
                    <a:pt x="858" y="3128"/>
                  </a:cubicBezTo>
                  <a:cubicBezTo>
                    <a:pt x="878" y="3100"/>
                    <a:pt x="884" y="3072"/>
                    <a:pt x="897" y="3038"/>
                  </a:cubicBezTo>
                  <a:cubicBezTo>
                    <a:pt x="910" y="3004"/>
                    <a:pt x="918" y="2967"/>
                    <a:pt x="933" y="2922"/>
                  </a:cubicBezTo>
                  <a:cubicBezTo>
                    <a:pt x="948" y="2877"/>
                    <a:pt x="956" y="2833"/>
                    <a:pt x="989" y="2768"/>
                  </a:cubicBezTo>
                  <a:cubicBezTo>
                    <a:pt x="1022" y="2703"/>
                    <a:pt x="1062" y="2611"/>
                    <a:pt x="1133" y="2531"/>
                  </a:cubicBezTo>
                  <a:cubicBezTo>
                    <a:pt x="1204" y="2451"/>
                    <a:pt x="1356" y="2344"/>
                    <a:pt x="1416" y="2288"/>
                  </a:cubicBezTo>
                  <a:cubicBezTo>
                    <a:pt x="1476" y="2232"/>
                    <a:pt x="1457" y="2229"/>
                    <a:pt x="1496" y="2195"/>
                  </a:cubicBezTo>
                  <a:cubicBezTo>
                    <a:pt x="1535" y="2161"/>
                    <a:pt x="1595" y="2110"/>
                    <a:pt x="1652" y="2087"/>
                  </a:cubicBezTo>
                  <a:cubicBezTo>
                    <a:pt x="1709" y="2064"/>
                    <a:pt x="1801" y="2088"/>
                    <a:pt x="1839" y="2057"/>
                  </a:cubicBezTo>
                  <a:cubicBezTo>
                    <a:pt x="1877" y="2026"/>
                    <a:pt x="1888" y="1945"/>
                    <a:pt x="1878" y="1902"/>
                  </a:cubicBezTo>
                  <a:cubicBezTo>
                    <a:pt x="1868" y="1859"/>
                    <a:pt x="1855" y="1829"/>
                    <a:pt x="1781" y="1799"/>
                  </a:cubicBezTo>
                  <a:cubicBezTo>
                    <a:pt x="1707" y="1769"/>
                    <a:pt x="1502" y="1824"/>
                    <a:pt x="1433" y="1724"/>
                  </a:cubicBezTo>
                  <a:cubicBezTo>
                    <a:pt x="1364" y="1624"/>
                    <a:pt x="1365" y="1353"/>
                    <a:pt x="1365" y="1196"/>
                  </a:cubicBezTo>
                  <a:cubicBezTo>
                    <a:pt x="1365" y="1039"/>
                    <a:pt x="1383" y="956"/>
                    <a:pt x="1434" y="783"/>
                  </a:cubicBezTo>
                  <a:cubicBezTo>
                    <a:pt x="1485" y="610"/>
                    <a:pt x="1689" y="282"/>
                    <a:pt x="1670" y="158"/>
                  </a:cubicBezTo>
                  <a:cubicBezTo>
                    <a:pt x="1651" y="34"/>
                    <a:pt x="1393" y="63"/>
                    <a:pt x="1320" y="38"/>
                  </a:cubicBezTo>
                  <a:close/>
                </a:path>
              </a:pathLst>
            </a:custGeom>
            <a:solidFill>
              <a:srgbClr val="00CC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7" name="WordArt 14"/>
            <p:cNvSpPr/>
            <p:nvPr/>
          </p:nvSpPr>
          <p:spPr>
            <a:xfrm>
              <a:off x="1212" y="1866"/>
              <a:ext cx="272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/>
            </a:bodyPr>
            <a:lstStyle/>
            <a:p>
              <a:pPr algn="ctr"/>
              <a:r>
                <a:rPr lang="zh-CN" altLang="en-US" sz="3600" b="1"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咸阳</a:t>
              </a:r>
              <a:endParaRPr lang="zh-CN" altLang="en-US" sz="3600" b="1"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6158" name="Group 15"/>
          <p:cNvGrpSpPr/>
          <p:nvPr/>
        </p:nvGrpSpPr>
        <p:grpSpPr>
          <a:xfrm>
            <a:off x="5280660" y="728345"/>
            <a:ext cx="2903220" cy="1429385"/>
            <a:chExt cx="1852" cy="1088"/>
          </a:xfrm>
        </p:grpSpPr>
        <p:sp>
          <p:nvSpPr>
            <p:cNvPr id="6159" name="未知"/>
            <p:cNvSpPr/>
            <p:nvPr/>
          </p:nvSpPr>
          <p:spPr>
            <a:xfrm>
              <a:off x="0" y="0"/>
              <a:ext cx="1852" cy="1088"/>
            </a:xfrm>
            <a:custGeom>
              <a:cxnLst>
                <a:cxn ang="0">
                  <a:pos x="1246" y="18"/>
                </a:cxn>
                <a:cxn ang="0">
                  <a:pos x="1000" y="129"/>
                </a:cxn>
                <a:cxn ang="0">
                  <a:pos x="756" y="297"/>
                </a:cxn>
                <a:cxn ang="0">
                  <a:pos x="585" y="503"/>
                </a:cxn>
                <a:cxn ang="0">
                  <a:pos x="420" y="497"/>
                </a:cxn>
                <a:cxn ang="0">
                  <a:pos x="204" y="450"/>
                </a:cxn>
                <a:cxn ang="0">
                  <a:pos x="97" y="525"/>
                </a:cxn>
                <a:cxn ang="0">
                  <a:pos x="24" y="563"/>
                </a:cxn>
                <a:cxn ang="0">
                  <a:pos x="4" y="750"/>
                </a:cxn>
                <a:cxn ang="0">
                  <a:pos x="49" y="843"/>
                </a:cxn>
                <a:cxn ang="0">
                  <a:pos x="115" y="827"/>
                </a:cxn>
                <a:cxn ang="0">
                  <a:pos x="199" y="846"/>
                </a:cxn>
                <a:cxn ang="0">
                  <a:pos x="216" y="927"/>
                </a:cxn>
                <a:cxn ang="0">
                  <a:pos x="196" y="992"/>
                </a:cxn>
                <a:cxn ang="0">
                  <a:pos x="288" y="1086"/>
                </a:cxn>
                <a:cxn ang="0">
                  <a:pos x="324" y="1001"/>
                </a:cxn>
                <a:cxn ang="0">
                  <a:pos x="351" y="962"/>
                </a:cxn>
                <a:cxn ang="0">
                  <a:pos x="384" y="905"/>
                </a:cxn>
                <a:cxn ang="0">
                  <a:pos x="501" y="930"/>
                </a:cxn>
                <a:cxn ang="0">
                  <a:pos x="534" y="965"/>
                </a:cxn>
                <a:cxn ang="0">
                  <a:pos x="676" y="936"/>
                </a:cxn>
                <a:cxn ang="0">
                  <a:pos x="864" y="878"/>
                </a:cxn>
                <a:cxn ang="0">
                  <a:pos x="948" y="701"/>
                </a:cxn>
                <a:cxn ang="0">
                  <a:pos x="1089" y="599"/>
                </a:cxn>
                <a:cxn ang="0">
                  <a:pos x="1189" y="425"/>
                </a:cxn>
                <a:cxn ang="0">
                  <a:pos x="1306" y="416"/>
                </a:cxn>
                <a:cxn ang="0">
                  <a:pos x="1327" y="509"/>
                </a:cxn>
                <a:cxn ang="0">
                  <a:pos x="1270" y="665"/>
                </a:cxn>
                <a:cxn ang="0">
                  <a:pos x="1234" y="840"/>
                </a:cxn>
                <a:cxn ang="0">
                  <a:pos x="1170" y="915"/>
                </a:cxn>
                <a:cxn ang="0">
                  <a:pos x="1260" y="981"/>
                </a:cxn>
                <a:cxn ang="0">
                  <a:pos x="1420" y="936"/>
                </a:cxn>
                <a:cxn ang="0">
                  <a:pos x="1531" y="758"/>
                </a:cxn>
                <a:cxn ang="0">
                  <a:pos x="1687" y="638"/>
                </a:cxn>
                <a:cxn ang="0">
                  <a:pos x="1827" y="590"/>
                </a:cxn>
                <a:cxn ang="0">
                  <a:pos x="1836" y="513"/>
                </a:cxn>
                <a:cxn ang="0">
                  <a:pos x="1788" y="414"/>
                </a:cxn>
                <a:cxn ang="0">
                  <a:pos x="1761" y="348"/>
                </a:cxn>
                <a:cxn ang="0">
                  <a:pos x="1621" y="156"/>
                </a:cxn>
                <a:cxn ang="0">
                  <a:pos x="1542" y="74"/>
                </a:cxn>
                <a:cxn ang="0">
                  <a:pos x="1438" y="21"/>
                </a:cxn>
                <a:cxn ang="0">
                  <a:pos x="1246" y="18"/>
                </a:cxn>
              </a:cxnLst>
              <a:pathLst>
                <a:path w="1851" h="1088">
                  <a:moveTo>
                    <a:pt x="1246" y="18"/>
                  </a:moveTo>
                  <a:cubicBezTo>
                    <a:pt x="1173" y="36"/>
                    <a:pt x="1082" y="82"/>
                    <a:pt x="1000" y="129"/>
                  </a:cubicBezTo>
                  <a:cubicBezTo>
                    <a:pt x="918" y="176"/>
                    <a:pt x="825" y="235"/>
                    <a:pt x="756" y="297"/>
                  </a:cubicBezTo>
                  <a:cubicBezTo>
                    <a:pt x="687" y="359"/>
                    <a:pt x="641" y="470"/>
                    <a:pt x="585" y="503"/>
                  </a:cubicBezTo>
                  <a:cubicBezTo>
                    <a:pt x="529" y="536"/>
                    <a:pt x="483" y="506"/>
                    <a:pt x="420" y="497"/>
                  </a:cubicBezTo>
                  <a:cubicBezTo>
                    <a:pt x="357" y="488"/>
                    <a:pt x="258" y="445"/>
                    <a:pt x="204" y="450"/>
                  </a:cubicBezTo>
                  <a:cubicBezTo>
                    <a:pt x="150" y="455"/>
                    <a:pt x="127" y="506"/>
                    <a:pt x="97" y="525"/>
                  </a:cubicBezTo>
                  <a:cubicBezTo>
                    <a:pt x="67" y="544"/>
                    <a:pt x="40" y="526"/>
                    <a:pt x="24" y="563"/>
                  </a:cubicBezTo>
                  <a:cubicBezTo>
                    <a:pt x="8" y="600"/>
                    <a:pt x="0" y="703"/>
                    <a:pt x="4" y="750"/>
                  </a:cubicBezTo>
                  <a:cubicBezTo>
                    <a:pt x="8" y="797"/>
                    <a:pt x="30" y="830"/>
                    <a:pt x="49" y="843"/>
                  </a:cubicBezTo>
                  <a:cubicBezTo>
                    <a:pt x="68" y="856"/>
                    <a:pt x="90" y="826"/>
                    <a:pt x="115" y="827"/>
                  </a:cubicBezTo>
                  <a:cubicBezTo>
                    <a:pt x="140" y="828"/>
                    <a:pt x="182" y="829"/>
                    <a:pt x="199" y="846"/>
                  </a:cubicBezTo>
                  <a:cubicBezTo>
                    <a:pt x="216" y="863"/>
                    <a:pt x="216" y="903"/>
                    <a:pt x="216" y="927"/>
                  </a:cubicBezTo>
                  <a:cubicBezTo>
                    <a:pt x="216" y="951"/>
                    <a:pt x="184" y="966"/>
                    <a:pt x="196" y="992"/>
                  </a:cubicBezTo>
                  <a:cubicBezTo>
                    <a:pt x="208" y="1018"/>
                    <a:pt x="267" y="1084"/>
                    <a:pt x="288" y="1086"/>
                  </a:cubicBezTo>
                  <a:cubicBezTo>
                    <a:pt x="309" y="1088"/>
                    <a:pt x="314" y="1022"/>
                    <a:pt x="324" y="1001"/>
                  </a:cubicBezTo>
                  <a:cubicBezTo>
                    <a:pt x="334" y="980"/>
                    <a:pt x="341" y="978"/>
                    <a:pt x="351" y="962"/>
                  </a:cubicBezTo>
                  <a:cubicBezTo>
                    <a:pt x="361" y="946"/>
                    <a:pt x="359" y="910"/>
                    <a:pt x="384" y="905"/>
                  </a:cubicBezTo>
                  <a:cubicBezTo>
                    <a:pt x="409" y="900"/>
                    <a:pt x="476" y="920"/>
                    <a:pt x="501" y="930"/>
                  </a:cubicBezTo>
                  <a:cubicBezTo>
                    <a:pt x="526" y="940"/>
                    <a:pt x="505" y="964"/>
                    <a:pt x="534" y="965"/>
                  </a:cubicBezTo>
                  <a:cubicBezTo>
                    <a:pt x="563" y="966"/>
                    <a:pt x="621" y="950"/>
                    <a:pt x="676" y="936"/>
                  </a:cubicBezTo>
                  <a:cubicBezTo>
                    <a:pt x="731" y="922"/>
                    <a:pt x="819" y="917"/>
                    <a:pt x="864" y="878"/>
                  </a:cubicBezTo>
                  <a:cubicBezTo>
                    <a:pt x="909" y="839"/>
                    <a:pt x="910" y="748"/>
                    <a:pt x="948" y="701"/>
                  </a:cubicBezTo>
                  <a:cubicBezTo>
                    <a:pt x="986" y="654"/>
                    <a:pt x="1049" y="645"/>
                    <a:pt x="1089" y="599"/>
                  </a:cubicBezTo>
                  <a:cubicBezTo>
                    <a:pt x="1129" y="553"/>
                    <a:pt x="1153" y="455"/>
                    <a:pt x="1189" y="425"/>
                  </a:cubicBezTo>
                  <a:cubicBezTo>
                    <a:pt x="1225" y="395"/>
                    <a:pt x="1283" y="402"/>
                    <a:pt x="1306" y="416"/>
                  </a:cubicBezTo>
                  <a:cubicBezTo>
                    <a:pt x="1329" y="430"/>
                    <a:pt x="1333" y="468"/>
                    <a:pt x="1327" y="509"/>
                  </a:cubicBezTo>
                  <a:cubicBezTo>
                    <a:pt x="1321" y="550"/>
                    <a:pt x="1285" y="610"/>
                    <a:pt x="1270" y="665"/>
                  </a:cubicBezTo>
                  <a:cubicBezTo>
                    <a:pt x="1255" y="720"/>
                    <a:pt x="1251" y="798"/>
                    <a:pt x="1234" y="840"/>
                  </a:cubicBezTo>
                  <a:cubicBezTo>
                    <a:pt x="1217" y="882"/>
                    <a:pt x="1166" y="892"/>
                    <a:pt x="1170" y="915"/>
                  </a:cubicBezTo>
                  <a:cubicBezTo>
                    <a:pt x="1174" y="938"/>
                    <a:pt x="1218" y="978"/>
                    <a:pt x="1260" y="981"/>
                  </a:cubicBezTo>
                  <a:cubicBezTo>
                    <a:pt x="1302" y="984"/>
                    <a:pt x="1375" y="973"/>
                    <a:pt x="1420" y="936"/>
                  </a:cubicBezTo>
                  <a:cubicBezTo>
                    <a:pt x="1465" y="899"/>
                    <a:pt x="1487" y="808"/>
                    <a:pt x="1531" y="758"/>
                  </a:cubicBezTo>
                  <a:cubicBezTo>
                    <a:pt x="1575" y="708"/>
                    <a:pt x="1638" y="666"/>
                    <a:pt x="1687" y="638"/>
                  </a:cubicBezTo>
                  <a:cubicBezTo>
                    <a:pt x="1736" y="610"/>
                    <a:pt x="1802" y="611"/>
                    <a:pt x="1827" y="590"/>
                  </a:cubicBezTo>
                  <a:cubicBezTo>
                    <a:pt x="1852" y="569"/>
                    <a:pt x="1842" y="542"/>
                    <a:pt x="1836" y="513"/>
                  </a:cubicBezTo>
                  <a:cubicBezTo>
                    <a:pt x="1830" y="484"/>
                    <a:pt x="1800" y="441"/>
                    <a:pt x="1788" y="414"/>
                  </a:cubicBezTo>
                  <a:cubicBezTo>
                    <a:pt x="1776" y="387"/>
                    <a:pt x="1789" y="391"/>
                    <a:pt x="1761" y="348"/>
                  </a:cubicBezTo>
                  <a:cubicBezTo>
                    <a:pt x="1733" y="305"/>
                    <a:pt x="1658" y="202"/>
                    <a:pt x="1621" y="156"/>
                  </a:cubicBezTo>
                  <a:cubicBezTo>
                    <a:pt x="1584" y="110"/>
                    <a:pt x="1572" y="96"/>
                    <a:pt x="1542" y="74"/>
                  </a:cubicBezTo>
                  <a:cubicBezTo>
                    <a:pt x="1512" y="52"/>
                    <a:pt x="1487" y="30"/>
                    <a:pt x="1438" y="21"/>
                  </a:cubicBezTo>
                  <a:cubicBezTo>
                    <a:pt x="1389" y="12"/>
                    <a:pt x="1319" y="0"/>
                    <a:pt x="1246" y="18"/>
                  </a:cubicBezTo>
                  <a:close/>
                </a:path>
              </a:pathLst>
            </a:custGeom>
            <a:solidFill>
              <a:srgbClr val="FFFF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0" name="WordArt 17"/>
            <p:cNvSpPr/>
            <p:nvPr/>
          </p:nvSpPr>
          <p:spPr>
            <a:xfrm>
              <a:off x="532" y="624"/>
              <a:ext cx="136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/>
            </a:bodyPr>
            <a:lstStyle/>
            <a:p>
              <a:pPr algn="ctr"/>
              <a:r>
                <a:rPr lang="zh-CN" altLang="en-US" sz="3600" b="1"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蓟</a:t>
              </a:r>
              <a:endParaRPr lang="zh-CN" altLang="en-US" sz="3600" b="1"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6161" name="Group 18"/>
          <p:cNvGrpSpPr/>
          <p:nvPr/>
        </p:nvGrpSpPr>
        <p:grpSpPr>
          <a:xfrm>
            <a:off x="3157935" y="1056167"/>
            <a:ext cx="2495550" cy="2927188"/>
            <a:chOff x="-4" y="-55"/>
            <a:chExt cx="1592" cy="2229"/>
          </a:xfrm>
        </p:grpSpPr>
        <p:sp>
          <p:nvSpPr>
            <p:cNvPr id="6162" name="未知"/>
            <p:cNvSpPr/>
            <p:nvPr/>
          </p:nvSpPr>
          <p:spPr>
            <a:xfrm>
              <a:off x="-4" y="-55"/>
              <a:ext cx="1592" cy="1308"/>
            </a:xfrm>
            <a:custGeom>
              <a:cxnLst>
                <a:cxn ang="0">
                  <a:pos x="33" y="33"/>
                </a:cxn>
                <a:cxn ang="0">
                  <a:pos x="1" y="126"/>
                </a:cxn>
                <a:cxn ang="0">
                  <a:pos x="25" y="157"/>
                </a:cxn>
                <a:cxn ang="0">
                  <a:pos x="88" y="174"/>
                </a:cxn>
                <a:cxn ang="0">
                  <a:pos x="123" y="193"/>
                </a:cxn>
                <a:cxn ang="0">
                  <a:pos x="180" y="207"/>
                </a:cxn>
                <a:cxn ang="0">
                  <a:pos x="246" y="210"/>
                </a:cxn>
                <a:cxn ang="0">
                  <a:pos x="297" y="195"/>
                </a:cxn>
                <a:cxn ang="0">
                  <a:pos x="334" y="201"/>
                </a:cxn>
                <a:cxn ang="0">
                  <a:pos x="390" y="228"/>
                </a:cxn>
                <a:cxn ang="0">
                  <a:pos x="414" y="232"/>
                </a:cxn>
                <a:cxn ang="0">
                  <a:pos x="459" y="238"/>
                </a:cxn>
                <a:cxn ang="0">
                  <a:pos x="480" y="298"/>
                </a:cxn>
                <a:cxn ang="0">
                  <a:pos x="541" y="439"/>
                </a:cxn>
                <a:cxn ang="0">
                  <a:pos x="471" y="687"/>
                </a:cxn>
                <a:cxn ang="0">
                  <a:pos x="373" y="898"/>
                </a:cxn>
                <a:cxn ang="0">
                  <a:pos x="493" y="1138"/>
                </a:cxn>
                <a:cxn ang="0">
                  <a:pos x="990" y="1201"/>
                </a:cxn>
                <a:cxn ang="0">
                  <a:pos x="1243" y="1294"/>
                </a:cxn>
                <a:cxn ang="0">
                  <a:pos x="1356" y="1287"/>
                </a:cxn>
                <a:cxn ang="0">
                  <a:pos x="1392" y="1228"/>
                </a:cxn>
                <a:cxn ang="0">
                  <a:pos x="1434" y="1155"/>
                </a:cxn>
                <a:cxn ang="0">
                  <a:pos x="1515" y="999"/>
                </a:cxn>
                <a:cxn ang="0">
                  <a:pos x="1539" y="921"/>
                </a:cxn>
                <a:cxn ang="0">
                  <a:pos x="1555" y="889"/>
                </a:cxn>
                <a:cxn ang="0">
                  <a:pos x="1564" y="765"/>
                </a:cxn>
                <a:cxn ang="0">
                  <a:pos x="1582" y="649"/>
                </a:cxn>
                <a:cxn ang="0">
                  <a:pos x="1501" y="565"/>
                </a:cxn>
                <a:cxn ang="0">
                  <a:pos x="1432" y="574"/>
                </a:cxn>
                <a:cxn ang="0">
                  <a:pos x="1351" y="544"/>
                </a:cxn>
                <a:cxn ang="0">
                  <a:pos x="1329" y="462"/>
                </a:cxn>
                <a:cxn ang="0">
                  <a:pos x="1341" y="421"/>
                </a:cxn>
                <a:cxn ang="0">
                  <a:pos x="1362" y="414"/>
                </a:cxn>
                <a:cxn ang="0">
                  <a:pos x="1321" y="348"/>
                </a:cxn>
                <a:cxn ang="0">
                  <a:pos x="1315" y="277"/>
                </a:cxn>
                <a:cxn ang="0">
                  <a:pos x="1324" y="195"/>
                </a:cxn>
                <a:cxn ang="0">
                  <a:pos x="1303" y="112"/>
                </a:cxn>
                <a:cxn ang="0">
                  <a:pos x="1011" y="111"/>
                </a:cxn>
                <a:cxn ang="0">
                  <a:pos x="595" y="136"/>
                </a:cxn>
                <a:cxn ang="0">
                  <a:pos x="418" y="123"/>
                </a:cxn>
                <a:cxn ang="0">
                  <a:pos x="139" y="15"/>
                </a:cxn>
                <a:cxn ang="0">
                  <a:pos x="33" y="33"/>
                </a:cxn>
              </a:cxnLst>
              <a:pathLst>
                <a:path w="1592" h="1308">
                  <a:moveTo>
                    <a:pt x="33" y="33"/>
                  </a:moveTo>
                  <a:cubicBezTo>
                    <a:pt x="10" y="52"/>
                    <a:pt x="2" y="105"/>
                    <a:pt x="1" y="126"/>
                  </a:cubicBezTo>
                  <a:cubicBezTo>
                    <a:pt x="0" y="147"/>
                    <a:pt x="11" y="149"/>
                    <a:pt x="25" y="157"/>
                  </a:cubicBezTo>
                  <a:cubicBezTo>
                    <a:pt x="39" y="165"/>
                    <a:pt x="72" y="168"/>
                    <a:pt x="88" y="174"/>
                  </a:cubicBezTo>
                  <a:cubicBezTo>
                    <a:pt x="104" y="180"/>
                    <a:pt x="108" y="188"/>
                    <a:pt x="123" y="193"/>
                  </a:cubicBezTo>
                  <a:cubicBezTo>
                    <a:pt x="138" y="198"/>
                    <a:pt x="160" y="204"/>
                    <a:pt x="180" y="207"/>
                  </a:cubicBezTo>
                  <a:cubicBezTo>
                    <a:pt x="200" y="210"/>
                    <a:pt x="227" y="212"/>
                    <a:pt x="246" y="210"/>
                  </a:cubicBezTo>
                  <a:cubicBezTo>
                    <a:pt x="265" y="208"/>
                    <a:pt x="282" y="196"/>
                    <a:pt x="297" y="195"/>
                  </a:cubicBezTo>
                  <a:cubicBezTo>
                    <a:pt x="312" y="194"/>
                    <a:pt x="319" y="196"/>
                    <a:pt x="334" y="201"/>
                  </a:cubicBezTo>
                  <a:cubicBezTo>
                    <a:pt x="349" y="206"/>
                    <a:pt x="377" y="223"/>
                    <a:pt x="390" y="228"/>
                  </a:cubicBezTo>
                  <a:cubicBezTo>
                    <a:pt x="403" y="233"/>
                    <a:pt x="403" y="230"/>
                    <a:pt x="414" y="232"/>
                  </a:cubicBezTo>
                  <a:cubicBezTo>
                    <a:pt x="425" y="234"/>
                    <a:pt x="448" y="227"/>
                    <a:pt x="459" y="238"/>
                  </a:cubicBezTo>
                  <a:cubicBezTo>
                    <a:pt x="470" y="249"/>
                    <a:pt x="466" y="265"/>
                    <a:pt x="480" y="298"/>
                  </a:cubicBezTo>
                  <a:cubicBezTo>
                    <a:pt x="494" y="331"/>
                    <a:pt x="542" y="374"/>
                    <a:pt x="541" y="439"/>
                  </a:cubicBezTo>
                  <a:cubicBezTo>
                    <a:pt x="540" y="504"/>
                    <a:pt x="499" y="610"/>
                    <a:pt x="471" y="687"/>
                  </a:cubicBezTo>
                  <a:cubicBezTo>
                    <a:pt x="443" y="764"/>
                    <a:pt x="369" y="823"/>
                    <a:pt x="373" y="898"/>
                  </a:cubicBezTo>
                  <a:cubicBezTo>
                    <a:pt x="377" y="973"/>
                    <a:pt x="390" y="1088"/>
                    <a:pt x="493" y="1138"/>
                  </a:cubicBezTo>
                  <a:cubicBezTo>
                    <a:pt x="596" y="1188"/>
                    <a:pt x="865" y="1175"/>
                    <a:pt x="990" y="1201"/>
                  </a:cubicBezTo>
                  <a:cubicBezTo>
                    <a:pt x="1115" y="1227"/>
                    <a:pt x="1182" y="1280"/>
                    <a:pt x="1243" y="1294"/>
                  </a:cubicBezTo>
                  <a:cubicBezTo>
                    <a:pt x="1304" y="1308"/>
                    <a:pt x="1331" y="1298"/>
                    <a:pt x="1356" y="1287"/>
                  </a:cubicBezTo>
                  <a:cubicBezTo>
                    <a:pt x="1381" y="1276"/>
                    <a:pt x="1379" y="1250"/>
                    <a:pt x="1392" y="1228"/>
                  </a:cubicBezTo>
                  <a:cubicBezTo>
                    <a:pt x="1405" y="1206"/>
                    <a:pt x="1414" y="1193"/>
                    <a:pt x="1434" y="1155"/>
                  </a:cubicBezTo>
                  <a:cubicBezTo>
                    <a:pt x="1454" y="1117"/>
                    <a:pt x="1498" y="1038"/>
                    <a:pt x="1515" y="999"/>
                  </a:cubicBezTo>
                  <a:cubicBezTo>
                    <a:pt x="1532" y="960"/>
                    <a:pt x="1532" y="939"/>
                    <a:pt x="1539" y="921"/>
                  </a:cubicBezTo>
                  <a:cubicBezTo>
                    <a:pt x="1546" y="903"/>
                    <a:pt x="1551" y="915"/>
                    <a:pt x="1555" y="889"/>
                  </a:cubicBezTo>
                  <a:cubicBezTo>
                    <a:pt x="1559" y="863"/>
                    <a:pt x="1560" y="805"/>
                    <a:pt x="1564" y="765"/>
                  </a:cubicBezTo>
                  <a:cubicBezTo>
                    <a:pt x="1568" y="725"/>
                    <a:pt x="1592" y="682"/>
                    <a:pt x="1582" y="649"/>
                  </a:cubicBezTo>
                  <a:cubicBezTo>
                    <a:pt x="1572" y="616"/>
                    <a:pt x="1526" y="577"/>
                    <a:pt x="1501" y="565"/>
                  </a:cubicBezTo>
                  <a:cubicBezTo>
                    <a:pt x="1476" y="553"/>
                    <a:pt x="1457" y="577"/>
                    <a:pt x="1432" y="574"/>
                  </a:cubicBezTo>
                  <a:cubicBezTo>
                    <a:pt x="1407" y="571"/>
                    <a:pt x="1368" y="563"/>
                    <a:pt x="1351" y="544"/>
                  </a:cubicBezTo>
                  <a:cubicBezTo>
                    <a:pt x="1334" y="525"/>
                    <a:pt x="1331" y="482"/>
                    <a:pt x="1329" y="462"/>
                  </a:cubicBezTo>
                  <a:cubicBezTo>
                    <a:pt x="1327" y="442"/>
                    <a:pt x="1336" y="429"/>
                    <a:pt x="1341" y="421"/>
                  </a:cubicBezTo>
                  <a:cubicBezTo>
                    <a:pt x="1346" y="413"/>
                    <a:pt x="1365" y="426"/>
                    <a:pt x="1362" y="414"/>
                  </a:cubicBezTo>
                  <a:cubicBezTo>
                    <a:pt x="1359" y="402"/>
                    <a:pt x="1329" y="371"/>
                    <a:pt x="1321" y="348"/>
                  </a:cubicBezTo>
                  <a:cubicBezTo>
                    <a:pt x="1313" y="325"/>
                    <a:pt x="1315" y="302"/>
                    <a:pt x="1315" y="277"/>
                  </a:cubicBezTo>
                  <a:cubicBezTo>
                    <a:pt x="1315" y="252"/>
                    <a:pt x="1326" y="222"/>
                    <a:pt x="1324" y="195"/>
                  </a:cubicBezTo>
                  <a:cubicBezTo>
                    <a:pt x="1322" y="168"/>
                    <a:pt x="1355" y="126"/>
                    <a:pt x="1303" y="112"/>
                  </a:cubicBezTo>
                  <a:cubicBezTo>
                    <a:pt x="1251" y="98"/>
                    <a:pt x="1129" y="107"/>
                    <a:pt x="1011" y="111"/>
                  </a:cubicBezTo>
                  <a:cubicBezTo>
                    <a:pt x="893" y="115"/>
                    <a:pt x="694" y="134"/>
                    <a:pt x="595" y="136"/>
                  </a:cubicBezTo>
                  <a:cubicBezTo>
                    <a:pt x="496" y="138"/>
                    <a:pt x="494" y="143"/>
                    <a:pt x="418" y="123"/>
                  </a:cubicBezTo>
                  <a:cubicBezTo>
                    <a:pt x="342" y="103"/>
                    <a:pt x="203" y="30"/>
                    <a:pt x="139" y="15"/>
                  </a:cubicBezTo>
                  <a:cubicBezTo>
                    <a:pt x="75" y="0"/>
                    <a:pt x="56" y="14"/>
                    <a:pt x="33" y="33"/>
                  </a:cubicBezTo>
                  <a:close/>
                </a:path>
              </a:pathLst>
            </a:custGeom>
            <a:solidFill>
              <a:srgbClr val="FF3399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3" name="未知"/>
            <p:cNvSpPr/>
            <p:nvPr/>
          </p:nvSpPr>
          <p:spPr>
            <a:xfrm>
              <a:off x="88" y="208"/>
              <a:ext cx="1285" cy="1731"/>
            </a:xfrm>
            <a:custGeom>
              <a:cxnLst>
                <a:cxn ang="0">
                  <a:pos x="236" y="256"/>
                </a:cxn>
                <a:cxn ang="0">
                  <a:pos x="170" y="412"/>
                </a:cxn>
                <a:cxn ang="0">
                  <a:pos x="139" y="509"/>
                </a:cxn>
                <a:cxn ang="0">
                  <a:pos x="85" y="631"/>
                </a:cxn>
                <a:cxn ang="0">
                  <a:pos x="50" y="844"/>
                </a:cxn>
                <a:cxn ang="0">
                  <a:pos x="11" y="1012"/>
                </a:cxn>
                <a:cxn ang="0">
                  <a:pos x="5" y="1220"/>
                </a:cxn>
                <a:cxn ang="0">
                  <a:pos x="43" y="1390"/>
                </a:cxn>
                <a:cxn ang="0">
                  <a:pos x="139" y="1630"/>
                </a:cxn>
                <a:cxn ang="0">
                  <a:pos x="467" y="1700"/>
                </a:cxn>
                <a:cxn ang="0">
                  <a:pos x="856" y="1573"/>
                </a:cxn>
                <a:cxn ang="0">
                  <a:pos x="847" y="1201"/>
                </a:cxn>
                <a:cxn ang="0">
                  <a:pos x="871" y="1123"/>
                </a:cxn>
                <a:cxn ang="0">
                  <a:pos x="955" y="1198"/>
                </a:cxn>
                <a:cxn ang="0">
                  <a:pos x="976" y="1570"/>
                </a:cxn>
                <a:cxn ang="0">
                  <a:pos x="1070" y="1649"/>
                </a:cxn>
                <a:cxn ang="0">
                  <a:pos x="1147" y="1673"/>
                </a:cxn>
                <a:cxn ang="0">
                  <a:pos x="1253" y="1712"/>
                </a:cxn>
                <a:cxn ang="0">
                  <a:pos x="1277" y="1558"/>
                </a:cxn>
                <a:cxn ang="0">
                  <a:pos x="1270" y="1448"/>
                </a:cxn>
                <a:cxn ang="0">
                  <a:pos x="1235" y="1250"/>
                </a:cxn>
                <a:cxn ang="0">
                  <a:pos x="1234" y="1208"/>
                </a:cxn>
                <a:cxn ang="0">
                  <a:pos x="1226" y="1126"/>
                </a:cxn>
                <a:cxn ang="0">
                  <a:pos x="1240" y="1078"/>
                </a:cxn>
                <a:cxn ang="0">
                  <a:pos x="1280" y="1049"/>
                </a:cxn>
                <a:cxn ang="0">
                  <a:pos x="1207" y="1025"/>
                </a:cxn>
                <a:cxn ang="0">
                  <a:pos x="1043" y="961"/>
                </a:cxn>
                <a:cxn ang="0">
                  <a:pos x="778" y="883"/>
                </a:cxn>
                <a:cxn ang="0">
                  <a:pos x="656" y="890"/>
                </a:cxn>
                <a:cxn ang="0">
                  <a:pos x="487" y="887"/>
                </a:cxn>
                <a:cxn ang="0">
                  <a:pos x="395" y="848"/>
                </a:cxn>
                <a:cxn ang="0">
                  <a:pos x="367" y="832"/>
                </a:cxn>
                <a:cxn ang="0">
                  <a:pos x="362" y="767"/>
                </a:cxn>
                <a:cxn ang="0">
                  <a:pos x="349" y="695"/>
                </a:cxn>
                <a:cxn ang="0">
                  <a:pos x="316" y="664"/>
                </a:cxn>
                <a:cxn ang="0">
                  <a:pos x="325" y="607"/>
                </a:cxn>
                <a:cxn ang="0">
                  <a:pos x="386" y="523"/>
                </a:cxn>
                <a:cxn ang="0">
                  <a:pos x="413" y="460"/>
                </a:cxn>
                <a:cxn ang="0">
                  <a:pos x="467" y="367"/>
                </a:cxn>
                <a:cxn ang="0">
                  <a:pos x="466" y="299"/>
                </a:cxn>
                <a:cxn ang="0">
                  <a:pos x="490" y="170"/>
                </a:cxn>
                <a:cxn ang="0">
                  <a:pos x="490" y="94"/>
                </a:cxn>
                <a:cxn ang="0">
                  <a:pos x="454" y="53"/>
                </a:cxn>
                <a:cxn ang="0">
                  <a:pos x="407" y="23"/>
                </a:cxn>
                <a:cxn ang="0">
                  <a:pos x="349" y="4"/>
                </a:cxn>
                <a:cxn ang="0">
                  <a:pos x="355" y="50"/>
                </a:cxn>
                <a:cxn ang="0">
                  <a:pos x="302" y="160"/>
                </a:cxn>
                <a:cxn ang="0">
                  <a:pos x="274" y="188"/>
                </a:cxn>
                <a:cxn ang="0">
                  <a:pos x="236" y="256"/>
                </a:cxn>
              </a:cxnLst>
              <a:pathLst>
                <a:path w="1285" h="1731">
                  <a:moveTo>
                    <a:pt x="236" y="256"/>
                  </a:moveTo>
                  <a:cubicBezTo>
                    <a:pt x="219" y="293"/>
                    <a:pt x="186" y="370"/>
                    <a:pt x="170" y="412"/>
                  </a:cubicBezTo>
                  <a:cubicBezTo>
                    <a:pt x="154" y="454"/>
                    <a:pt x="153" y="472"/>
                    <a:pt x="139" y="509"/>
                  </a:cubicBezTo>
                  <a:cubicBezTo>
                    <a:pt x="125" y="546"/>
                    <a:pt x="100" y="575"/>
                    <a:pt x="85" y="631"/>
                  </a:cubicBezTo>
                  <a:cubicBezTo>
                    <a:pt x="70" y="687"/>
                    <a:pt x="62" y="781"/>
                    <a:pt x="50" y="844"/>
                  </a:cubicBezTo>
                  <a:cubicBezTo>
                    <a:pt x="38" y="907"/>
                    <a:pt x="19" y="949"/>
                    <a:pt x="11" y="1012"/>
                  </a:cubicBezTo>
                  <a:cubicBezTo>
                    <a:pt x="3" y="1075"/>
                    <a:pt x="0" y="1157"/>
                    <a:pt x="5" y="1220"/>
                  </a:cubicBezTo>
                  <a:cubicBezTo>
                    <a:pt x="10" y="1283"/>
                    <a:pt x="21" y="1322"/>
                    <a:pt x="43" y="1390"/>
                  </a:cubicBezTo>
                  <a:cubicBezTo>
                    <a:pt x="65" y="1458"/>
                    <a:pt x="69" y="1578"/>
                    <a:pt x="139" y="1630"/>
                  </a:cubicBezTo>
                  <a:cubicBezTo>
                    <a:pt x="209" y="1682"/>
                    <a:pt x="348" y="1709"/>
                    <a:pt x="467" y="1700"/>
                  </a:cubicBezTo>
                  <a:cubicBezTo>
                    <a:pt x="586" y="1691"/>
                    <a:pt x="793" y="1656"/>
                    <a:pt x="856" y="1573"/>
                  </a:cubicBezTo>
                  <a:cubicBezTo>
                    <a:pt x="919" y="1490"/>
                    <a:pt x="845" y="1276"/>
                    <a:pt x="847" y="1201"/>
                  </a:cubicBezTo>
                  <a:cubicBezTo>
                    <a:pt x="849" y="1126"/>
                    <a:pt x="853" y="1124"/>
                    <a:pt x="871" y="1123"/>
                  </a:cubicBezTo>
                  <a:cubicBezTo>
                    <a:pt x="889" y="1122"/>
                    <a:pt x="938" y="1124"/>
                    <a:pt x="955" y="1198"/>
                  </a:cubicBezTo>
                  <a:cubicBezTo>
                    <a:pt x="972" y="1272"/>
                    <a:pt x="957" y="1495"/>
                    <a:pt x="976" y="1570"/>
                  </a:cubicBezTo>
                  <a:cubicBezTo>
                    <a:pt x="995" y="1645"/>
                    <a:pt x="1042" y="1632"/>
                    <a:pt x="1070" y="1649"/>
                  </a:cubicBezTo>
                  <a:cubicBezTo>
                    <a:pt x="1098" y="1666"/>
                    <a:pt x="1117" y="1662"/>
                    <a:pt x="1147" y="1673"/>
                  </a:cubicBezTo>
                  <a:cubicBezTo>
                    <a:pt x="1177" y="1684"/>
                    <a:pt x="1231" y="1731"/>
                    <a:pt x="1253" y="1712"/>
                  </a:cubicBezTo>
                  <a:cubicBezTo>
                    <a:pt x="1275" y="1693"/>
                    <a:pt x="1274" y="1602"/>
                    <a:pt x="1277" y="1558"/>
                  </a:cubicBezTo>
                  <a:cubicBezTo>
                    <a:pt x="1280" y="1514"/>
                    <a:pt x="1277" y="1499"/>
                    <a:pt x="1270" y="1448"/>
                  </a:cubicBezTo>
                  <a:cubicBezTo>
                    <a:pt x="1263" y="1397"/>
                    <a:pt x="1241" y="1290"/>
                    <a:pt x="1235" y="1250"/>
                  </a:cubicBezTo>
                  <a:cubicBezTo>
                    <a:pt x="1229" y="1210"/>
                    <a:pt x="1235" y="1229"/>
                    <a:pt x="1234" y="1208"/>
                  </a:cubicBezTo>
                  <a:cubicBezTo>
                    <a:pt x="1233" y="1187"/>
                    <a:pt x="1225" y="1148"/>
                    <a:pt x="1226" y="1126"/>
                  </a:cubicBezTo>
                  <a:cubicBezTo>
                    <a:pt x="1227" y="1104"/>
                    <a:pt x="1231" y="1091"/>
                    <a:pt x="1240" y="1078"/>
                  </a:cubicBezTo>
                  <a:cubicBezTo>
                    <a:pt x="1249" y="1065"/>
                    <a:pt x="1285" y="1058"/>
                    <a:pt x="1280" y="1049"/>
                  </a:cubicBezTo>
                  <a:cubicBezTo>
                    <a:pt x="1275" y="1040"/>
                    <a:pt x="1246" y="1040"/>
                    <a:pt x="1207" y="1025"/>
                  </a:cubicBezTo>
                  <a:cubicBezTo>
                    <a:pt x="1168" y="1010"/>
                    <a:pt x="1115" y="985"/>
                    <a:pt x="1043" y="961"/>
                  </a:cubicBezTo>
                  <a:cubicBezTo>
                    <a:pt x="971" y="937"/>
                    <a:pt x="842" y="895"/>
                    <a:pt x="778" y="883"/>
                  </a:cubicBezTo>
                  <a:cubicBezTo>
                    <a:pt x="714" y="871"/>
                    <a:pt x="704" y="889"/>
                    <a:pt x="656" y="890"/>
                  </a:cubicBezTo>
                  <a:cubicBezTo>
                    <a:pt x="608" y="891"/>
                    <a:pt x="530" y="894"/>
                    <a:pt x="487" y="887"/>
                  </a:cubicBezTo>
                  <a:cubicBezTo>
                    <a:pt x="444" y="880"/>
                    <a:pt x="415" y="857"/>
                    <a:pt x="395" y="848"/>
                  </a:cubicBezTo>
                  <a:cubicBezTo>
                    <a:pt x="375" y="839"/>
                    <a:pt x="372" y="845"/>
                    <a:pt x="367" y="832"/>
                  </a:cubicBezTo>
                  <a:cubicBezTo>
                    <a:pt x="362" y="819"/>
                    <a:pt x="365" y="790"/>
                    <a:pt x="362" y="767"/>
                  </a:cubicBezTo>
                  <a:cubicBezTo>
                    <a:pt x="359" y="744"/>
                    <a:pt x="357" y="712"/>
                    <a:pt x="349" y="695"/>
                  </a:cubicBezTo>
                  <a:cubicBezTo>
                    <a:pt x="341" y="678"/>
                    <a:pt x="320" y="679"/>
                    <a:pt x="316" y="664"/>
                  </a:cubicBezTo>
                  <a:cubicBezTo>
                    <a:pt x="312" y="649"/>
                    <a:pt x="313" y="630"/>
                    <a:pt x="325" y="607"/>
                  </a:cubicBezTo>
                  <a:cubicBezTo>
                    <a:pt x="337" y="584"/>
                    <a:pt x="371" y="547"/>
                    <a:pt x="386" y="523"/>
                  </a:cubicBezTo>
                  <a:cubicBezTo>
                    <a:pt x="401" y="499"/>
                    <a:pt x="400" y="486"/>
                    <a:pt x="413" y="460"/>
                  </a:cubicBezTo>
                  <a:cubicBezTo>
                    <a:pt x="426" y="434"/>
                    <a:pt x="458" y="394"/>
                    <a:pt x="467" y="367"/>
                  </a:cubicBezTo>
                  <a:cubicBezTo>
                    <a:pt x="476" y="340"/>
                    <a:pt x="462" y="332"/>
                    <a:pt x="466" y="299"/>
                  </a:cubicBezTo>
                  <a:cubicBezTo>
                    <a:pt x="470" y="266"/>
                    <a:pt x="486" y="204"/>
                    <a:pt x="490" y="170"/>
                  </a:cubicBezTo>
                  <a:cubicBezTo>
                    <a:pt x="494" y="136"/>
                    <a:pt x="496" y="113"/>
                    <a:pt x="490" y="94"/>
                  </a:cubicBezTo>
                  <a:cubicBezTo>
                    <a:pt x="484" y="75"/>
                    <a:pt x="468" y="65"/>
                    <a:pt x="454" y="53"/>
                  </a:cubicBezTo>
                  <a:cubicBezTo>
                    <a:pt x="440" y="41"/>
                    <a:pt x="425" y="31"/>
                    <a:pt x="407" y="23"/>
                  </a:cubicBezTo>
                  <a:cubicBezTo>
                    <a:pt x="389" y="15"/>
                    <a:pt x="358" y="0"/>
                    <a:pt x="349" y="4"/>
                  </a:cubicBezTo>
                  <a:cubicBezTo>
                    <a:pt x="340" y="8"/>
                    <a:pt x="363" y="24"/>
                    <a:pt x="355" y="50"/>
                  </a:cubicBezTo>
                  <a:cubicBezTo>
                    <a:pt x="347" y="76"/>
                    <a:pt x="316" y="137"/>
                    <a:pt x="302" y="160"/>
                  </a:cubicBezTo>
                  <a:cubicBezTo>
                    <a:pt x="288" y="183"/>
                    <a:pt x="285" y="172"/>
                    <a:pt x="274" y="188"/>
                  </a:cubicBezTo>
                  <a:cubicBezTo>
                    <a:pt x="263" y="204"/>
                    <a:pt x="253" y="218"/>
                    <a:pt x="236" y="256"/>
                  </a:cubicBez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4" name="未知"/>
            <p:cNvSpPr/>
            <p:nvPr/>
          </p:nvSpPr>
          <p:spPr>
            <a:xfrm>
              <a:off x="564" y="1301"/>
              <a:ext cx="585" cy="873"/>
            </a:xfrm>
            <a:custGeom>
              <a:cxnLst>
                <a:cxn ang="0">
                  <a:pos x="352" y="94"/>
                </a:cxn>
                <a:cxn ang="0">
                  <a:pos x="363" y="325"/>
                </a:cxn>
                <a:cxn ang="0">
                  <a:pos x="358" y="499"/>
                </a:cxn>
                <a:cxn ang="0">
                  <a:pos x="166" y="500"/>
                </a:cxn>
                <a:cxn ang="0">
                  <a:pos x="58" y="574"/>
                </a:cxn>
                <a:cxn ang="0">
                  <a:pos x="3" y="614"/>
                </a:cxn>
                <a:cxn ang="0">
                  <a:pos x="79" y="665"/>
                </a:cxn>
                <a:cxn ang="0">
                  <a:pos x="90" y="745"/>
                </a:cxn>
                <a:cxn ang="0">
                  <a:pos x="87" y="817"/>
                </a:cxn>
                <a:cxn ang="0">
                  <a:pos x="123" y="850"/>
                </a:cxn>
                <a:cxn ang="0">
                  <a:pos x="264" y="871"/>
                </a:cxn>
                <a:cxn ang="0">
                  <a:pos x="291" y="838"/>
                </a:cxn>
                <a:cxn ang="0">
                  <a:pos x="366" y="839"/>
                </a:cxn>
                <a:cxn ang="0">
                  <a:pos x="390" y="862"/>
                </a:cxn>
                <a:cxn ang="0">
                  <a:pos x="549" y="841"/>
                </a:cxn>
                <a:cxn ang="0">
                  <a:pos x="582" y="707"/>
                </a:cxn>
                <a:cxn ang="0">
                  <a:pos x="570" y="575"/>
                </a:cxn>
                <a:cxn ang="0">
                  <a:pos x="517" y="458"/>
                </a:cxn>
                <a:cxn ang="0">
                  <a:pos x="504" y="115"/>
                </a:cxn>
                <a:cxn ang="0">
                  <a:pos x="456" y="35"/>
                </a:cxn>
                <a:cxn ang="0">
                  <a:pos x="408" y="25"/>
                </a:cxn>
                <a:cxn ang="0">
                  <a:pos x="360" y="11"/>
                </a:cxn>
                <a:cxn ang="0">
                  <a:pos x="352" y="94"/>
                </a:cxn>
              </a:cxnLst>
              <a:pathLst>
                <a:path w="585" h="873">
                  <a:moveTo>
                    <a:pt x="352" y="94"/>
                  </a:moveTo>
                  <a:cubicBezTo>
                    <a:pt x="353" y="146"/>
                    <a:pt x="362" y="258"/>
                    <a:pt x="363" y="325"/>
                  </a:cubicBezTo>
                  <a:cubicBezTo>
                    <a:pt x="364" y="392"/>
                    <a:pt x="391" y="470"/>
                    <a:pt x="358" y="499"/>
                  </a:cubicBezTo>
                  <a:cubicBezTo>
                    <a:pt x="325" y="528"/>
                    <a:pt x="216" y="488"/>
                    <a:pt x="166" y="500"/>
                  </a:cubicBezTo>
                  <a:cubicBezTo>
                    <a:pt x="116" y="512"/>
                    <a:pt x="85" y="555"/>
                    <a:pt x="58" y="574"/>
                  </a:cubicBezTo>
                  <a:cubicBezTo>
                    <a:pt x="31" y="593"/>
                    <a:pt x="0" y="599"/>
                    <a:pt x="3" y="614"/>
                  </a:cubicBezTo>
                  <a:cubicBezTo>
                    <a:pt x="6" y="629"/>
                    <a:pt x="65" y="643"/>
                    <a:pt x="79" y="665"/>
                  </a:cubicBezTo>
                  <a:cubicBezTo>
                    <a:pt x="93" y="687"/>
                    <a:pt x="89" y="720"/>
                    <a:pt x="90" y="745"/>
                  </a:cubicBezTo>
                  <a:cubicBezTo>
                    <a:pt x="91" y="770"/>
                    <a:pt x="82" y="800"/>
                    <a:pt x="87" y="817"/>
                  </a:cubicBezTo>
                  <a:cubicBezTo>
                    <a:pt x="92" y="834"/>
                    <a:pt x="94" y="841"/>
                    <a:pt x="123" y="850"/>
                  </a:cubicBezTo>
                  <a:cubicBezTo>
                    <a:pt x="152" y="859"/>
                    <a:pt x="236" y="873"/>
                    <a:pt x="264" y="871"/>
                  </a:cubicBezTo>
                  <a:cubicBezTo>
                    <a:pt x="292" y="869"/>
                    <a:pt x="274" y="843"/>
                    <a:pt x="291" y="838"/>
                  </a:cubicBezTo>
                  <a:cubicBezTo>
                    <a:pt x="308" y="833"/>
                    <a:pt x="350" y="835"/>
                    <a:pt x="366" y="839"/>
                  </a:cubicBezTo>
                  <a:cubicBezTo>
                    <a:pt x="382" y="843"/>
                    <a:pt x="360" y="862"/>
                    <a:pt x="390" y="862"/>
                  </a:cubicBezTo>
                  <a:cubicBezTo>
                    <a:pt x="420" y="862"/>
                    <a:pt x="517" y="867"/>
                    <a:pt x="549" y="841"/>
                  </a:cubicBezTo>
                  <a:cubicBezTo>
                    <a:pt x="581" y="815"/>
                    <a:pt x="579" y="751"/>
                    <a:pt x="582" y="707"/>
                  </a:cubicBezTo>
                  <a:cubicBezTo>
                    <a:pt x="585" y="663"/>
                    <a:pt x="581" y="616"/>
                    <a:pt x="570" y="575"/>
                  </a:cubicBezTo>
                  <a:cubicBezTo>
                    <a:pt x="559" y="534"/>
                    <a:pt x="528" y="535"/>
                    <a:pt x="517" y="458"/>
                  </a:cubicBezTo>
                  <a:cubicBezTo>
                    <a:pt x="506" y="381"/>
                    <a:pt x="514" y="185"/>
                    <a:pt x="504" y="115"/>
                  </a:cubicBezTo>
                  <a:cubicBezTo>
                    <a:pt x="494" y="45"/>
                    <a:pt x="472" y="50"/>
                    <a:pt x="456" y="35"/>
                  </a:cubicBezTo>
                  <a:cubicBezTo>
                    <a:pt x="440" y="20"/>
                    <a:pt x="424" y="29"/>
                    <a:pt x="408" y="25"/>
                  </a:cubicBezTo>
                  <a:cubicBezTo>
                    <a:pt x="392" y="21"/>
                    <a:pt x="369" y="0"/>
                    <a:pt x="360" y="11"/>
                  </a:cubicBezTo>
                  <a:cubicBezTo>
                    <a:pt x="351" y="22"/>
                    <a:pt x="350" y="42"/>
                    <a:pt x="352" y="94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165" name="未知"/>
          <p:cNvSpPr/>
          <p:nvPr/>
        </p:nvSpPr>
        <p:spPr>
          <a:xfrm>
            <a:off x="1050925" y="4732020"/>
            <a:ext cx="6216650" cy="1921510"/>
          </a:xfrm>
          <a:custGeom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3966" h="1463">
                <a:moveTo>
                  <a:pt x="0" y="1463"/>
                </a:moveTo>
                <a:cubicBezTo>
                  <a:pt x="4" y="1455"/>
                  <a:pt x="7" y="1426"/>
                  <a:pt x="23" y="1411"/>
                </a:cubicBezTo>
                <a:cubicBezTo>
                  <a:pt x="39" y="1396"/>
                  <a:pt x="74" y="1387"/>
                  <a:pt x="95" y="1370"/>
                </a:cubicBezTo>
                <a:cubicBezTo>
                  <a:pt x="116" y="1353"/>
                  <a:pt x="139" y="1340"/>
                  <a:pt x="150" y="1309"/>
                </a:cubicBezTo>
                <a:cubicBezTo>
                  <a:pt x="161" y="1278"/>
                  <a:pt x="147" y="1206"/>
                  <a:pt x="161" y="1184"/>
                </a:cubicBezTo>
                <a:cubicBezTo>
                  <a:pt x="175" y="1162"/>
                  <a:pt x="221" y="1194"/>
                  <a:pt x="237" y="1175"/>
                </a:cubicBezTo>
                <a:cubicBezTo>
                  <a:pt x="253" y="1156"/>
                  <a:pt x="240" y="1081"/>
                  <a:pt x="257" y="1067"/>
                </a:cubicBezTo>
                <a:cubicBezTo>
                  <a:pt x="274" y="1053"/>
                  <a:pt x="302" y="1094"/>
                  <a:pt x="338" y="1090"/>
                </a:cubicBezTo>
                <a:cubicBezTo>
                  <a:pt x="374" y="1086"/>
                  <a:pt x="443" y="1047"/>
                  <a:pt x="476" y="1042"/>
                </a:cubicBezTo>
                <a:cubicBezTo>
                  <a:pt x="509" y="1037"/>
                  <a:pt x="501" y="1066"/>
                  <a:pt x="536" y="1063"/>
                </a:cubicBezTo>
                <a:cubicBezTo>
                  <a:pt x="571" y="1060"/>
                  <a:pt x="653" y="1041"/>
                  <a:pt x="686" y="1022"/>
                </a:cubicBezTo>
                <a:cubicBezTo>
                  <a:pt x="719" y="1003"/>
                  <a:pt x="714" y="964"/>
                  <a:pt x="737" y="946"/>
                </a:cubicBezTo>
                <a:cubicBezTo>
                  <a:pt x="760" y="928"/>
                  <a:pt x="804" y="926"/>
                  <a:pt x="824" y="916"/>
                </a:cubicBezTo>
                <a:cubicBezTo>
                  <a:pt x="844" y="906"/>
                  <a:pt x="849" y="898"/>
                  <a:pt x="860" y="886"/>
                </a:cubicBezTo>
                <a:cubicBezTo>
                  <a:pt x="871" y="874"/>
                  <a:pt x="877" y="854"/>
                  <a:pt x="893" y="845"/>
                </a:cubicBezTo>
                <a:cubicBezTo>
                  <a:pt x="909" y="836"/>
                  <a:pt x="927" y="838"/>
                  <a:pt x="956" y="829"/>
                </a:cubicBezTo>
                <a:cubicBezTo>
                  <a:pt x="985" y="820"/>
                  <a:pt x="1028" y="819"/>
                  <a:pt x="1065" y="793"/>
                </a:cubicBezTo>
                <a:cubicBezTo>
                  <a:pt x="1102" y="767"/>
                  <a:pt x="1144" y="705"/>
                  <a:pt x="1176" y="674"/>
                </a:cubicBezTo>
                <a:cubicBezTo>
                  <a:pt x="1208" y="643"/>
                  <a:pt x="1237" y="624"/>
                  <a:pt x="1257" y="607"/>
                </a:cubicBezTo>
                <a:cubicBezTo>
                  <a:pt x="1277" y="590"/>
                  <a:pt x="1276" y="589"/>
                  <a:pt x="1295" y="572"/>
                </a:cubicBezTo>
                <a:cubicBezTo>
                  <a:pt x="1314" y="555"/>
                  <a:pt x="1347" y="520"/>
                  <a:pt x="1370" y="503"/>
                </a:cubicBezTo>
                <a:cubicBezTo>
                  <a:pt x="1393" y="486"/>
                  <a:pt x="1387" y="483"/>
                  <a:pt x="1431" y="472"/>
                </a:cubicBezTo>
                <a:cubicBezTo>
                  <a:pt x="1475" y="461"/>
                  <a:pt x="1570" y="437"/>
                  <a:pt x="1636" y="437"/>
                </a:cubicBezTo>
                <a:cubicBezTo>
                  <a:pt x="1702" y="437"/>
                  <a:pt x="1781" y="455"/>
                  <a:pt x="1826" y="473"/>
                </a:cubicBezTo>
                <a:cubicBezTo>
                  <a:pt x="1871" y="491"/>
                  <a:pt x="1884" y="525"/>
                  <a:pt x="1904" y="547"/>
                </a:cubicBezTo>
                <a:cubicBezTo>
                  <a:pt x="1924" y="569"/>
                  <a:pt x="1930" y="584"/>
                  <a:pt x="1946" y="604"/>
                </a:cubicBezTo>
                <a:cubicBezTo>
                  <a:pt x="1962" y="624"/>
                  <a:pt x="1965" y="657"/>
                  <a:pt x="1998" y="665"/>
                </a:cubicBezTo>
                <a:cubicBezTo>
                  <a:pt x="2031" y="673"/>
                  <a:pt x="2115" y="632"/>
                  <a:pt x="2147" y="653"/>
                </a:cubicBezTo>
                <a:cubicBezTo>
                  <a:pt x="2179" y="674"/>
                  <a:pt x="2169" y="770"/>
                  <a:pt x="2193" y="794"/>
                </a:cubicBezTo>
                <a:cubicBezTo>
                  <a:pt x="2217" y="818"/>
                  <a:pt x="2276" y="793"/>
                  <a:pt x="2294" y="800"/>
                </a:cubicBezTo>
                <a:cubicBezTo>
                  <a:pt x="2312" y="807"/>
                  <a:pt x="2294" y="828"/>
                  <a:pt x="2301" y="838"/>
                </a:cubicBezTo>
                <a:cubicBezTo>
                  <a:pt x="2308" y="848"/>
                  <a:pt x="2320" y="867"/>
                  <a:pt x="2336" y="862"/>
                </a:cubicBezTo>
                <a:cubicBezTo>
                  <a:pt x="2352" y="857"/>
                  <a:pt x="2380" y="819"/>
                  <a:pt x="2397" y="806"/>
                </a:cubicBezTo>
                <a:cubicBezTo>
                  <a:pt x="2414" y="793"/>
                  <a:pt x="2413" y="792"/>
                  <a:pt x="2436" y="784"/>
                </a:cubicBezTo>
                <a:cubicBezTo>
                  <a:pt x="2459" y="776"/>
                  <a:pt x="2512" y="784"/>
                  <a:pt x="2534" y="755"/>
                </a:cubicBezTo>
                <a:cubicBezTo>
                  <a:pt x="2556" y="726"/>
                  <a:pt x="2547" y="645"/>
                  <a:pt x="2565" y="610"/>
                </a:cubicBezTo>
                <a:cubicBezTo>
                  <a:pt x="2583" y="575"/>
                  <a:pt x="2613" y="548"/>
                  <a:pt x="2640" y="542"/>
                </a:cubicBezTo>
                <a:cubicBezTo>
                  <a:pt x="2667" y="536"/>
                  <a:pt x="2687" y="539"/>
                  <a:pt x="2727" y="574"/>
                </a:cubicBezTo>
                <a:cubicBezTo>
                  <a:pt x="2767" y="609"/>
                  <a:pt x="2834" y="723"/>
                  <a:pt x="2880" y="752"/>
                </a:cubicBezTo>
                <a:cubicBezTo>
                  <a:pt x="2926" y="781"/>
                  <a:pt x="2969" y="761"/>
                  <a:pt x="3006" y="749"/>
                </a:cubicBezTo>
                <a:cubicBezTo>
                  <a:pt x="3043" y="737"/>
                  <a:pt x="3072" y="698"/>
                  <a:pt x="3104" y="682"/>
                </a:cubicBezTo>
                <a:cubicBezTo>
                  <a:pt x="3136" y="666"/>
                  <a:pt x="3177" y="684"/>
                  <a:pt x="3201" y="655"/>
                </a:cubicBezTo>
                <a:cubicBezTo>
                  <a:pt x="3225" y="626"/>
                  <a:pt x="3219" y="543"/>
                  <a:pt x="3246" y="508"/>
                </a:cubicBezTo>
                <a:cubicBezTo>
                  <a:pt x="3273" y="473"/>
                  <a:pt x="3340" y="470"/>
                  <a:pt x="3363" y="445"/>
                </a:cubicBezTo>
                <a:cubicBezTo>
                  <a:pt x="3386" y="420"/>
                  <a:pt x="3361" y="388"/>
                  <a:pt x="3384" y="358"/>
                </a:cubicBezTo>
                <a:cubicBezTo>
                  <a:pt x="3407" y="328"/>
                  <a:pt x="3477" y="306"/>
                  <a:pt x="3503" y="263"/>
                </a:cubicBezTo>
                <a:cubicBezTo>
                  <a:pt x="3529" y="220"/>
                  <a:pt x="3512" y="142"/>
                  <a:pt x="3542" y="101"/>
                </a:cubicBezTo>
                <a:cubicBezTo>
                  <a:pt x="3572" y="60"/>
                  <a:pt x="3636" y="28"/>
                  <a:pt x="3684" y="14"/>
                </a:cubicBezTo>
                <a:cubicBezTo>
                  <a:pt x="3732" y="0"/>
                  <a:pt x="3797" y="8"/>
                  <a:pt x="3831" y="16"/>
                </a:cubicBezTo>
                <a:cubicBezTo>
                  <a:pt x="3865" y="24"/>
                  <a:pt x="3865" y="61"/>
                  <a:pt x="3887" y="65"/>
                </a:cubicBezTo>
                <a:cubicBezTo>
                  <a:pt x="3909" y="69"/>
                  <a:pt x="3950" y="46"/>
                  <a:pt x="3966" y="41"/>
                </a:cubicBezTo>
              </a:path>
            </a:pathLst>
          </a:custGeom>
          <a:noFill/>
          <a:ln w="19050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6" name="未知"/>
          <p:cNvSpPr/>
          <p:nvPr/>
        </p:nvSpPr>
        <p:spPr>
          <a:xfrm>
            <a:off x="4928870" y="3816985"/>
            <a:ext cx="2216785" cy="819785"/>
          </a:xfrm>
          <a:custGeom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1414" h="623">
                <a:moveTo>
                  <a:pt x="0" y="549"/>
                </a:moveTo>
                <a:cubicBezTo>
                  <a:pt x="6" y="550"/>
                  <a:pt x="23" y="550"/>
                  <a:pt x="34" y="557"/>
                </a:cubicBezTo>
                <a:cubicBezTo>
                  <a:pt x="45" y="564"/>
                  <a:pt x="47" y="585"/>
                  <a:pt x="69" y="594"/>
                </a:cubicBezTo>
                <a:cubicBezTo>
                  <a:pt x="91" y="603"/>
                  <a:pt x="140" y="606"/>
                  <a:pt x="168" y="611"/>
                </a:cubicBezTo>
                <a:cubicBezTo>
                  <a:pt x="196" y="616"/>
                  <a:pt x="204" y="623"/>
                  <a:pt x="237" y="621"/>
                </a:cubicBezTo>
                <a:cubicBezTo>
                  <a:pt x="270" y="619"/>
                  <a:pt x="329" y="603"/>
                  <a:pt x="364" y="599"/>
                </a:cubicBezTo>
                <a:cubicBezTo>
                  <a:pt x="399" y="595"/>
                  <a:pt x="419" y="605"/>
                  <a:pt x="447" y="599"/>
                </a:cubicBezTo>
                <a:cubicBezTo>
                  <a:pt x="475" y="593"/>
                  <a:pt x="506" y="570"/>
                  <a:pt x="535" y="561"/>
                </a:cubicBezTo>
                <a:cubicBezTo>
                  <a:pt x="564" y="552"/>
                  <a:pt x="597" y="554"/>
                  <a:pt x="622" y="542"/>
                </a:cubicBezTo>
                <a:cubicBezTo>
                  <a:pt x="647" y="530"/>
                  <a:pt x="654" y="499"/>
                  <a:pt x="684" y="486"/>
                </a:cubicBezTo>
                <a:cubicBezTo>
                  <a:pt x="714" y="473"/>
                  <a:pt x="772" y="488"/>
                  <a:pt x="804" y="464"/>
                </a:cubicBezTo>
                <a:cubicBezTo>
                  <a:pt x="836" y="440"/>
                  <a:pt x="853" y="364"/>
                  <a:pt x="879" y="341"/>
                </a:cubicBezTo>
                <a:cubicBezTo>
                  <a:pt x="905" y="318"/>
                  <a:pt x="938" y="340"/>
                  <a:pt x="957" y="327"/>
                </a:cubicBezTo>
                <a:cubicBezTo>
                  <a:pt x="976" y="314"/>
                  <a:pt x="975" y="271"/>
                  <a:pt x="996" y="261"/>
                </a:cubicBezTo>
                <a:cubicBezTo>
                  <a:pt x="1017" y="251"/>
                  <a:pt x="1064" y="272"/>
                  <a:pt x="1084" y="266"/>
                </a:cubicBezTo>
                <a:cubicBezTo>
                  <a:pt x="1104" y="260"/>
                  <a:pt x="1107" y="241"/>
                  <a:pt x="1114" y="222"/>
                </a:cubicBezTo>
                <a:cubicBezTo>
                  <a:pt x="1121" y="203"/>
                  <a:pt x="1110" y="165"/>
                  <a:pt x="1125" y="150"/>
                </a:cubicBezTo>
                <a:cubicBezTo>
                  <a:pt x="1140" y="135"/>
                  <a:pt x="1183" y="149"/>
                  <a:pt x="1203" y="129"/>
                </a:cubicBezTo>
                <a:cubicBezTo>
                  <a:pt x="1223" y="109"/>
                  <a:pt x="1230" y="52"/>
                  <a:pt x="1246" y="32"/>
                </a:cubicBezTo>
                <a:cubicBezTo>
                  <a:pt x="1262" y="12"/>
                  <a:pt x="1274" y="11"/>
                  <a:pt x="1302" y="6"/>
                </a:cubicBezTo>
                <a:cubicBezTo>
                  <a:pt x="1330" y="1"/>
                  <a:pt x="1391" y="1"/>
                  <a:pt x="1414" y="0"/>
                </a:cubicBezTo>
              </a:path>
            </a:pathLst>
          </a:custGeom>
          <a:noFill/>
          <a:ln w="15875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7" name="未知"/>
          <p:cNvSpPr/>
          <p:nvPr/>
        </p:nvSpPr>
        <p:spPr>
          <a:xfrm>
            <a:off x="2599690" y="4481195"/>
            <a:ext cx="2610485" cy="821055"/>
          </a:xfrm>
          <a:custGeom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</a:cxnLst>
            <a:pathLst>
              <a:path w="1665" h="625">
                <a:moveTo>
                  <a:pt x="1665" y="625"/>
                </a:moveTo>
                <a:cubicBezTo>
                  <a:pt x="1652" y="617"/>
                  <a:pt x="1611" y="584"/>
                  <a:pt x="1585" y="575"/>
                </a:cubicBezTo>
                <a:cubicBezTo>
                  <a:pt x="1559" y="566"/>
                  <a:pt x="1530" y="570"/>
                  <a:pt x="1507" y="572"/>
                </a:cubicBezTo>
                <a:cubicBezTo>
                  <a:pt x="1484" y="574"/>
                  <a:pt x="1489" y="582"/>
                  <a:pt x="1446" y="586"/>
                </a:cubicBezTo>
                <a:cubicBezTo>
                  <a:pt x="1403" y="590"/>
                  <a:pt x="1284" y="609"/>
                  <a:pt x="1246" y="593"/>
                </a:cubicBezTo>
                <a:cubicBezTo>
                  <a:pt x="1208" y="577"/>
                  <a:pt x="1215" y="520"/>
                  <a:pt x="1219" y="491"/>
                </a:cubicBezTo>
                <a:cubicBezTo>
                  <a:pt x="1223" y="462"/>
                  <a:pt x="1270" y="460"/>
                  <a:pt x="1273" y="421"/>
                </a:cubicBezTo>
                <a:cubicBezTo>
                  <a:pt x="1276" y="382"/>
                  <a:pt x="1279" y="317"/>
                  <a:pt x="1236" y="256"/>
                </a:cubicBezTo>
                <a:cubicBezTo>
                  <a:pt x="1193" y="195"/>
                  <a:pt x="1093" y="91"/>
                  <a:pt x="1015" y="56"/>
                </a:cubicBezTo>
                <a:cubicBezTo>
                  <a:pt x="937" y="21"/>
                  <a:pt x="826" y="40"/>
                  <a:pt x="766" y="44"/>
                </a:cubicBezTo>
                <a:cubicBezTo>
                  <a:pt x="706" y="48"/>
                  <a:pt x="691" y="66"/>
                  <a:pt x="657" y="83"/>
                </a:cubicBezTo>
                <a:cubicBezTo>
                  <a:pt x="623" y="100"/>
                  <a:pt x="593" y="143"/>
                  <a:pt x="561" y="148"/>
                </a:cubicBezTo>
                <a:cubicBezTo>
                  <a:pt x="529" y="153"/>
                  <a:pt x="496" y="130"/>
                  <a:pt x="465" y="112"/>
                </a:cubicBezTo>
                <a:cubicBezTo>
                  <a:pt x="434" y="94"/>
                  <a:pt x="401" y="56"/>
                  <a:pt x="376" y="40"/>
                </a:cubicBezTo>
                <a:cubicBezTo>
                  <a:pt x="351" y="24"/>
                  <a:pt x="330" y="25"/>
                  <a:pt x="313" y="19"/>
                </a:cubicBezTo>
                <a:cubicBezTo>
                  <a:pt x="296" y="13"/>
                  <a:pt x="284" y="0"/>
                  <a:pt x="270" y="1"/>
                </a:cubicBezTo>
                <a:cubicBezTo>
                  <a:pt x="256" y="2"/>
                  <a:pt x="240" y="21"/>
                  <a:pt x="228" y="26"/>
                </a:cubicBezTo>
                <a:cubicBezTo>
                  <a:pt x="216" y="31"/>
                  <a:pt x="211" y="28"/>
                  <a:pt x="198" y="29"/>
                </a:cubicBezTo>
                <a:cubicBezTo>
                  <a:pt x="185" y="30"/>
                  <a:pt x="168" y="38"/>
                  <a:pt x="150" y="35"/>
                </a:cubicBezTo>
                <a:cubicBezTo>
                  <a:pt x="132" y="32"/>
                  <a:pt x="108" y="15"/>
                  <a:pt x="90" y="13"/>
                </a:cubicBezTo>
                <a:cubicBezTo>
                  <a:pt x="72" y="11"/>
                  <a:pt x="57" y="22"/>
                  <a:pt x="42" y="23"/>
                </a:cubicBezTo>
                <a:cubicBezTo>
                  <a:pt x="27" y="24"/>
                  <a:pt x="9" y="21"/>
                  <a:pt x="0" y="20"/>
                </a:cubicBezTo>
              </a:path>
            </a:pathLst>
          </a:custGeom>
          <a:noFill/>
          <a:ln w="15875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8" name="WordArt 25"/>
          <p:cNvSpPr/>
          <p:nvPr/>
        </p:nvSpPr>
        <p:spPr>
          <a:xfrm>
            <a:off x="5932170" y="3048000"/>
            <a:ext cx="213360" cy="17970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鲁</a:t>
            </a:r>
            <a:endParaRPr lang="zh-CN" altLang="en-US" sz="3600" b="1"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6169" name="Group 26"/>
          <p:cNvGrpSpPr/>
          <p:nvPr/>
        </p:nvGrpSpPr>
        <p:grpSpPr>
          <a:xfrm>
            <a:off x="4341495" y="5377815"/>
            <a:ext cx="106680" cy="90170"/>
            <a:chExt cx="68" cy="68"/>
          </a:xfrm>
        </p:grpSpPr>
        <p:sp>
          <p:nvSpPr>
            <p:cNvPr id="6170" name="Oval 27"/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b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171" name="Oval 28"/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b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172" name="Group 29"/>
          <p:cNvGrpSpPr/>
          <p:nvPr/>
        </p:nvGrpSpPr>
        <p:grpSpPr>
          <a:xfrm>
            <a:off x="3251200" y="3793490"/>
            <a:ext cx="106680" cy="90170"/>
            <a:chExt cx="68" cy="68"/>
          </a:xfrm>
        </p:grpSpPr>
        <p:sp>
          <p:nvSpPr>
            <p:cNvPr id="6173" name="Oval 30"/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b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174" name="Oval 31"/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b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175" name="Group 32"/>
          <p:cNvGrpSpPr/>
          <p:nvPr/>
        </p:nvGrpSpPr>
        <p:grpSpPr>
          <a:xfrm>
            <a:off x="7313295" y="5495290"/>
            <a:ext cx="106680" cy="90170"/>
            <a:chExt cx="68" cy="68"/>
          </a:xfrm>
        </p:grpSpPr>
        <p:sp>
          <p:nvSpPr>
            <p:cNvPr id="6176" name="Oval 33"/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b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177" name="Oval 34"/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b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6178" name="WordArt 35"/>
          <p:cNvSpPr/>
          <p:nvPr/>
        </p:nvSpPr>
        <p:spPr>
          <a:xfrm>
            <a:off x="6859270" y="5358130"/>
            <a:ext cx="356235" cy="23876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越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79" name="未知"/>
          <p:cNvSpPr/>
          <p:nvPr/>
        </p:nvSpPr>
        <p:spPr>
          <a:xfrm>
            <a:off x="1548765" y="3719830"/>
            <a:ext cx="2181860" cy="281940"/>
          </a:xfrm>
          <a:custGeom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1392" h="214">
                <a:moveTo>
                  <a:pt x="0" y="6"/>
                </a:moveTo>
                <a:cubicBezTo>
                  <a:pt x="5" y="7"/>
                  <a:pt x="17" y="11"/>
                  <a:pt x="32" y="17"/>
                </a:cubicBezTo>
                <a:cubicBezTo>
                  <a:pt x="47" y="23"/>
                  <a:pt x="71" y="43"/>
                  <a:pt x="92" y="41"/>
                </a:cubicBezTo>
                <a:cubicBezTo>
                  <a:pt x="113" y="39"/>
                  <a:pt x="130" y="12"/>
                  <a:pt x="156" y="6"/>
                </a:cubicBezTo>
                <a:cubicBezTo>
                  <a:pt x="182" y="0"/>
                  <a:pt x="226" y="1"/>
                  <a:pt x="248" y="6"/>
                </a:cubicBezTo>
                <a:cubicBezTo>
                  <a:pt x="270" y="11"/>
                  <a:pt x="263" y="21"/>
                  <a:pt x="287" y="35"/>
                </a:cubicBezTo>
                <a:cubicBezTo>
                  <a:pt x="311" y="49"/>
                  <a:pt x="361" y="74"/>
                  <a:pt x="393" y="92"/>
                </a:cubicBezTo>
                <a:cubicBezTo>
                  <a:pt x="425" y="110"/>
                  <a:pt x="451" y="135"/>
                  <a:pt x="482" y="146"/>
                </a:cubicBezTo>
                <a:cubicBezTo>
                  <a:pt x="513" y="157"/>
                  <a:pt x="548" y="158"/>
                  <a:pt x="579" y="158"/>
                </a:cubicBezTo>
                <a:cubicBezTo>
                  <a:pt x="610" y="158"/>
                  <a:pt x="644" y="144"/>
                  <a:pt x="671" y="147"/>
                </a:cubicBezTo>
                <a:cubicBezTo>
                  <a:pt x="698" y="150"/>
                  <a:pt x="721" y="164"/>
                  <a:pt x="738" y="174"/>
                </a:cubicBezTo>
                <a:cubicBezTo>
                  <a:pt x="755" y="184"/>
                  <a:pt x="753" y="206"/>
                  <a:pt x="776" y="210"/>
                </a:cubicBezTo>
                <a:cubicBezTo>
                  <a:pt x="799" y="214"/>
                  <a:pt x="851" y="199"/>
                  <a:pt x="879" y="197"/>
                </a:cubicBezTo>
                <a:cubicBezTo>
                  <a:pt x="907" y="195"/>
                  <a:pt x="914" y="197"/>
                  <a:pt x="942" y="195"/>
                </a:cubicBezTo>
                <a:cubicBezTo>
                  <a:pt x="970" y="193"/>
                  <a:pt x="1023" y="193"/>
                  <a:pt x="1047" y="183"/>
                </a:cubicBezTo>
                <a:cubicBezTo>
                  <a:pt x="1071" y="173"/>
                  <a:pt x="1063" y="138"/>
                  <a:pt x="1083" y="135"/>
                </a:cubicBezTo>
                <a:cubicBezTo>
                  <a:pt x="1103" y="132"/>
                  <a:pt x="1147" y="170"/>
                  <a:pt x="1169" y="164"/>
                </a:cubicBezTo>
                <a:cubicBezTo>
                  <a:pt x="1191" y="158"/>
                  <a:pt x="1193" y="112"/>
                  <a:pt x="1214" y="98"/>
                </a:cubicBezTo>
                <a:cubicBezTo>
                  <a:pt x="1235" y="84"/>
                  <a:pt x="1272" y="85"/>
                  <a:pt x="1295" y="78"/>
                </a:cubicBezTo>
                <a:cubicBezTo>
                  <a:pt x="1318" y="71"/>
                  <a:pt x="1339" y="68"/>
                  <a:pt x="1355" y="56"/>
                </a:cubicBezTo>
                <a:cubicBezTo>
                  <a:pt x="1371" y="44"/>
                  <a:pt x="1384" y="19"/>
                  <a:pt x="1392" y="9"/>
                </a:cubicBezTo>
              </a:path>
            </a:pathLst>
          </a:custGeom>
          <a:noFill/>
          <a:ln w="15875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80" name="未知"/>
          <p:cNvSpPr/>
          <p:nvPr/>
        </p:nvSpPr>
        <p:spPr>
          <a:xfrm>
            <a:off x="439420" y="1234440"/>
            <a:ext cx="5596255" cy="2263140"/>
          </a:xfrm>
          <a:custGeom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3570" h="1723">
                <a:moveTo>
                  <a:pt x="0" y="1270"/>
                </a:moveTo>
                <a:cubicBezTo>
                  <a:pt x="10" y="1269"/>
                  <a:pt x="45" y="1269"/>
                  <a:pt x="69" y="1263"/>
                </a:cubicBezTo>
                <a:cubicBezTo>
                  <a:pt x="93" y="1257"/>
                  <a:pt x="100" y="1236"/>
                  <a:pt x="144" y="1231"/>
                </a:cubicBezTo>
                <a:cubicBezTo>
                  <a:pt x="188" y="1226"/>
                  <a:pt x="295" y="1225"/>
                  <a:pt x="332" y="1233"/>
                </a:cubicBezTo>
                <a:cubicBezTo>
                  <a:pt x="369" y="1241"/>
                  <a:pt x="354" y="1270"/>
                  <a:pt x="365" y="1281"/>
                </a:cubicBezTo>
                <a:cubicBezTo>
                  <a:pt x="376" y="1292"/>
                  <a:pt x="377" y="1296"/>
                  <a:pt x="396" y="1300"/>
                </a:cubicBezTo>
                <a:cubicBezTo>
                  <a:pt x="415" y="1304"/>
                  <a:pt x="448" y="1301"/>
                  <a:pt x="477" y="1308"/>
                </a:cubicBezTo>
                <a:cubicBezTo>
                  <a:pt x="506" y="1315"/>
                  <a:pt x="546" y="1338"/>
                  <a:pt x="570" y="1341"/>
                </a:cubicBezTo>
                <a:cubicBezTo>
                  <a:pt x="594" y="1344"/>
                  <a:pt x="605" y="1333"/>
                  <a:pt x="621" y="1329"/>
                </a:cubicBezTo>
                <a:cubicBezTo>
                  <a:pt x="637" y="1325"/>
                  <a:pt x="648" y="1318"/>
                  <a:pt x="668" y="1314"/>
                </a:cubicBezTo>
                <a:cubicBezTo>
                  <a:pt x="688" y="1310"/>
                  <a:pt x="722" y="1309"/>
                  <a:pt x="743" y="1302"/>
                </a:cubicBezTo>
                <a:cubicBezTo>
                  <a:pt x="764" y="1295"/>
                  <a:pt x="779" y="1286"/>
                  <a:pt x="794" y="1270"/>
                </a:cubicBezTo>
                <a:cubicBezTo>
                  <a:pt x="809" y="1254"/>
                  <a:pt x="809" y="1221"/>
                  <a:pt x="831" y="1204"/>
                </a:cubicBezTo>
                <a:cubicBezTo>
                  <a:pt x="853" y="1187"/>
                  <a:pt x="912" y="1188"/>
                  <a:pt x="929" y="1170"/>
                </a:cubicBezTo>
                <a:cubicBezTo>
                  <a:pt x="946" y="1152"/>
                  <a:pt x="950" y="1120"/>
                  <a:pt x="935" y="1095"/>
                </a:cubicBezTo>
                <a:cubicBezTo>
                  <a:pt x="920" y="1070"/>
                  <a:pt x="851" y="1040"/>
                  <a:pt x="837" y="1020"/>
                </a:cubicBezTo>
                <a:cubicBezTo>
                  <a:pt x="823" y="1000"/>
                  <a:pt x="836" y="984"/>
                  <a:pt x="848" y="972"/>
                </a:cubicBezTo>
                <a:cubicBezTo>
                  <a:pt x="860" y="960"/>
                  <a:pt x="891" y="956"/>
                  <a:pt x="908" y="949"/>
                </a:cubicBezTo>
                <a:cubicBezTo>
                  <a:pt x="925" y="942"/>
                  <a:pt x="932" y="932"/>
                  <a:pt x="950" y="927"/>
                </a:cubicBezTo>
                <a:cubicBezTo>
                  <a:pt x="968" y="922"/>
                  <a:pt x="989" y="918"/>
                  <a:pt x="1019" y="918"/>
                </a:cubicBezTo>
                <a:cubicBezTo>
                  <a:pt x="1049" y="918"/>
                  <a:pt x="1098" y="946"/>
                  <a:pt x="1131" y="930"/>
                </a:cubicBezTo>
                <a:cubicBezTo>
                  <a:pt x="1164" y="914"/>
                  <a:pt x="1200" y="853"/>
                  <a:pt x="1221" y="822"/>
                </a:cubicBezTo>
                <a:cubicBezTo>
                  <a:pt x="1242" y="791"/>
                  <a:pt x="1244" y="764"/>
                  <a:pt x="1257" y="742"/>
                </a:cubicBezTo>
                <a:cubicBezTo>
                  <a:pt x="1270" y="720"/>
                  <a:pt x="1283" y="721"/>
                  <a:pt x="1299" y="690"/>
                </a:cubicBezTo>
                <a:cubicBezTo>
                  <a:pt x="1315" y="659"/>
                  <a:pt x="1337" y="589"/>
                  <a:pt x="1352" y="558"/>
                </a:cubicBezTo>
                <a:cubicBezTo>
                  <a:pt x="1367" y="527"/>
                  <a:pt x="1380" y="524"/>
                  <a:pt x="1388" y="501"/>
                </a:cubicBezTo>
                <a:cubicBezTo>
                  <a:pt x="1396" y="478"/>
                  <a:pt x="1395" y="450"/>
                  <a:pt x="1400" y="421"/>
                </a:cubicBezTo>
                <a:cubicBezTo>
                  <a:pt x="1405" y="392"/>
                  <a:pt x="1422" y="353"/>
                  <a:pt x="1419" y="325"/>
                </a:cubicBezTo>
                <a:cubicBezTo>
                  <a:pt x="1416" y="297"/>
                  <a:pt x="1383" y="276"/>
                  <a:pt x="1380" y="252"/>
                </a:cubicBezTo>
                <a:cubicBezTo>
                  <a:pt x="1377" y="228"/>
                  <a:pt x="1387" y="198"/>
                  <a:pt x="1401" y="181"/>
                </a:cubicBezTo>
                <a:cubicBezTo>
                  <a:pt x="1415" y="164"/>
                  <a:pt x="1446" y="160"/>
                  <a:pt x="1464" y="148"/>
                </a:cubicBezTo>
                <a:cubicBezTo>
                  <a:pt x="1482" y="136"/>
                  <a:pt x="1495" y="127"/>
                  <a:pt x="1512" y="106"/>
                </a:cubicBezTo>
                <a:cubicBezTo>
                  <a:pt x="1529" y="85"/>
                  <a:pt x="1545" y="38"/>
                  <a:pt x="1568" y="21"/>
                </a:cubicBezTo>
                <a:cubicBezTo>
                  <a:pt x="1591" y="4"/>
                  <a:pt x="1626" y="0"/>
                  <a:pt x="1650" y="4"/>
                </a:cubicBezTo>
                <a:cubicBezTo>
                  <a:pt x="1674" y="8"/>
                  <a:pt x="1685" y="33"/>
                  <a:pt x="1712" y="43"/>
                </a:cubicBezTo>
                <a:cubicBezTo>
                  <a:pt x="1739" y="53"/>
                  <a:pt x="1787" y="57"/>
                  <a:pt x="1811" y="64"/>
                </a:cubicBezTo>
                <a:cubicBezTo>
                  <a:pt x="1835" y="71"/>
                  <a:pt x="1830" y="82"/>
                  <a:pt x="1854" y="88"/>
                </a:cubicBezTo>
                <a:cubicBezTo>
                  <a:pt x="1878" y="94"/>
                  <a:pt x="1925" y="103"/>
                  <a:pt x="1956" y="103"/>
                </a:cubicBezTo>
                <a:cubicBezTo>
                  <a:pt x="1987" y="103"/>
                  <a:pt x="2015" y="84"/>
                  <a:pt x="2043" y="87"/>
                </a:cubicBezTo>
                <a:cubicBezTo>
                  <a:pt x="2071" y="90"/>
                  <a:pt x="2098" y="114"/>
                  <a:pt x="2124" y="121"/>
                </a:cubicBezTo>
                <a:cubicBezTo>
                  <a:pt x="2150" y="128"/>
                  <a:pt x="2170" y="115"/>
                  <a:pt x="2201" y="132"/>
                </a:cubicBezTo>
                <a:cubicBezTo>
                  <a:pt x="2232" y="149"/>
                  <a:pt x="2296" y="174"/>
                  <a:pt x="2310" y="222"/>
                </a:cubicBezTo>
                <a:cubicBezTo>
                  <a:pt x="2324" y="270"/>
                  <a:pt x="2290" y="374"/>
                  <a:pt x="2286" y="418"/>
                </a:cubicBezTo>
                <a:cubicBezTo>
                  <a:pt x="2282" y="462"/>
                  <a:pt x="2295" y="465"/>
                  <a:pt x="2288" y="489"/>
                </a:cubicBezTo>
                <a:cubicBezTo>
                  <a:pt x="2281" y="513"/>
                  <a:pt x="2254" y="540"/>
                  <a:pt x="2241" y="565"/>
                </a:cubicBezTo>
                <a:cubicBezTo>
                  <a:pt x="2228" y="590"/>
                  <a:pt x="2226" y="609"/>
                  <a:pt x="2210" y="637"/>
                </a:cubicBezTo>
                <a:cubicBezTo>
                  <a:pt x="2194" y="665"/>
                  <a:pt x="2154" y="707"/>
                  <a:pt x="2142" y="732"/>
                </a:cubicBezTo>
                <a:cubicBezTo>
                  <a:pt x="2130" y="757"/>
                  <a:pt x="2132" y="773"/>
                  <a:pt x="2136" y="787"/>
                </a:cubicBezTo>
                <a:cubicBezTo>
                  <a:pt x="2140" y="801"/>
                  <a:pt x="2162" y="800"/>
                  <a:pt x="2169" y="819"/>
                </a:cubicBezTo>
                <a:cubicBezTo>
                  <a:pt x="2176" y="838"/>
                  <a:pt x="2181" y="881"/>
                  <a:pt x="2180" y="903"/>
                </a:cubicBezTo>
                <a:cubicBezTo>
                  <a:pt x="2179" y="925"/>
                  <a:pt x="2165" y="936"/>
                  <a:pt x="2163" y="951"/>
                </a:cubicBezTo>
                <a:cubicBezTo>
                  <a:pt x="2161" y="966"/>
                  <a:pt x="2171" y="980"/>
                  <a:pt x="2165" y="996"/>
                </a:cubicBezTo>
                <a:cubicBezTo>
                  <a:pt x="2159" y="1012"/>
                  <a:pt x="2132" y="1023"/>
                  <a:pt x="2126" y="1047"/>
                </a:cubicBezTo>
                <a:cubicBezTo>
                  <a:pt x="2120" y="1071"/>
                  <a:pt x="2122" y="1116"/>
                  <a:pt x="2126" y="1140"/>
                </a:cubicBezTo>
                <a:cubicBezTo>
                  <a:pt x="2130" y="1164"/>
                  <a:pt x="2149" y="1164"/>
                  <a:pt x="2150" y="1191"/>
                </a:cubicBezTo>
                <a:cubicBezTo>
                  <a:pt x="2151" y="1218"/>
                  <a:pt x="2128" y="1274"/>
                  <a:pt x="2130" y="1300"/>
                </a:cubicBezTo>
                <a:cubicBezTo>
                  <a:pt x="2132" y="1326"/>
                  <a:pt x="2154" y="1326"/>
                  <a:pt x="2160" y="1347"/>
                </a:cubicBezTo>
                <a:cubicBezTo>
                  <a:pt x="2166" y="1368"/>
                  <a:pt x="2170" y="1405"/>
                  <a:pt x="2166" y="1428"/>
                </a:cubicBezTo>
                <a:cubicBezTo>
                  <a:pt x="2162" y="1451"/>
                  <a:pt x="2146" y="1463"/>
                  <a:pt x="2138" y="1485"/>
                </a:cubicBezTo>
                <a:cubicBezTo>
                  <a:pt x="2130" y="1507"/>
                  <a:pt x="2125" y="1542"/>
                  <a:pt x="2117" y="1563"/>
                </a:cubicBezTo>
                <a:cubicBezTo>
                  <a:pt x="2109" y="1584"/>
                  <a:pt x="2094" y="1591"/>
                  <a:pt x="2090" y="1612"/>
                </a:cubicBezTo>
                <a:cubicBezTo>
                  <a:pt x="2086" y="1633"/>
                  <a:pt x="2073" y="1669"/>
                  <a:pt x="2091" y="1687"/>
                </a:cubicBezTo>
                <a:cubicBezTo>
                  <a:pt x="2109" y="1705"/>
                  <a:pt x="2171" y="1723"/>
                  <a:pt x="2198" y="1722"/>
                </a:cubicBezTo>
                <a:cubicBezTo>
                  <a:pt x="2225" y="1721"/>
                  <a:pt x="2234" y="1691"/>
                  <a:pt x="2252" y="1678"/>
                </a:cubicBezTo>
                <a:cubicBezTo>
                  <a:pt x="2270" y="1665"/>
                  <a:pt x="2288" y="1650"/>
                  <a:pt x="2304" y="1641"/>
                </a:cubicBezTo>
                <a:cubicBezTo>
                  <a:pt x="2320" y="1632"/>
                  <a:pt x="2323" y="1636"/>
                  <a:pt x="2348" y="1626"/>
                </a:cubicBezTo>
                <a:cubicBezTo>
                  <a:pt x="2373" y="1616"/>
                  <a:pt x="2422" y="1589"/>
                  <a:pt x="2454" y="1581"/>
                </a:cubicBezTo>
                <a:cubicBezTo>
                  <a:pt x="2486" y="1573"/>
                  <a:pt x="2506" y="1568"/>
                  <a:pt x="2543" y="1579"/>
                </a:cubicBezTo>
                <a:cubicBezTo>
                  <a:pt x="2580" y="1590"/>
                  <a:pt x="2640" y="1644"/>
                  <a:pt x="2678" y="1645"/>
                </a:cubicBezTo>
                <a:cubicBezTo>
                  <a:pt x="2716" y="1646"/>
                  <a:pt x="2730" y="1592"/>
                  <a:pt x="2769" y="1582"/>
                </a:cubicBezTo>
                <a:cubicBezTo>
                  <a:pt x="2808" y="1572"/>
                  <a:pt x="2875" y="1588"/>
                  <a:pt x="2913" y="1584"/>
                </a:cubicBezTo>
                <a:cubicBezTo>
                  <a:pt x="2951" y="1580"/>
                  <a:pt x="2967" y="1580"/>
                  <a:pt x="2997" y="1558"/>
                </a:cubicBezTo>
                <a:cubicBezTo>
                  <a:pt x="3027" y="1536"/>
                  <a:pt x="3069" y="1484"/>
                  <a:pt x="3092" y="1450"/>
                </a:cubicBezTo>
                <a:cubicBezTo>
                  <a:pt x="3115" y="1416"/>
                  <a:pt x="3113" y="1402"/>
                  <a:pt x="3135" y="1354"/>
                </a:cubicBezTo>
                <a:cubicBezTo>
                  <a:pt x="3157" y="1306"/>
                  <a:pt x="3190" y="1246"/>
                  <a:pt x="3227" y="1161"/>
                </a:cubicBezTo>
                <a:cubicBezTo>
                  <a:pt x="3264" y="1076"/>
                  <a:pt x="3325" y="914"/>
                  <a:pt x="3360" y="843"/>
                </a:cubicBezTo>
                <a:cubicBezTo>
                  <a:pt x="3395" y="772"/>
                  <a:pt x="3421" y="768"/>
                  <a:pt x="3438" y="733"/>
                </a:cubicBezTo>
                <a:cubicBezTo>
                  <a:pt x="3455" y="698"/>
                  <a:pt x="3459" y="659"/>
                  <a:pt x="3465" y="630"/>
                </a:cubicBezTo>
                <a:cubicBezTo>
                  <a:pt x="3471" y="601"/>
                  <a:pt x="3457" y="586"/>
                  <a:pt x="3474" y="561"/>
                </a:cubicBezTo>
                <a:cubicBezTo>
                  <a:pt x="3491" y="536"/>
                  <a:pt x="3550" y="495"/>
                  <a:pt x="3570" y="478"/>
                </a:cubicBezTo>
              </a:path>
            </a:pathLst>
          </a:custGeom>
          <a:noFill/>
          <a:ln w="19050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81" name="WordArt 38"/>
          <p:cNvSpPr/>
          <p:nvPr/>
        </p:nvSpPr>
        <p:spPr>
          <a:xfrm>
            <a:off x="5230495" y="2983865"/>
            <a:ext cx="213360" cy="1492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卫</a:t>
            </a:r>
            <a:endParaRPr lang="zh-CN" altLang="en-US" sz="3600" b="1"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6182" name="Group 39"/>
          <p:cNvGrpSpPr/>
          <p:nvPr/>
        </p:nvGrpSpPr>
        <p:grpSpPr>
          <a:xfrm>
            <a:off x="4954905" y="2433955"/>
            <a:ext cx="426720" cy="299085"/>
            <a:chExt cx="272" cy="227"/>
          </a:xfrm>
        </p:grpSpPr>
        <p:grpSp>
          <p:nvGrpSpPr>
            <p:cNvPr id="6183" name="Group 40"/>
            <p:cNvGrpSpPr/>
            <p:nvPr/>
          </p:nvGrpSpPr>
          <p:grpSpPr>
            <a:xfrm>
              <a:off x="96" y="159"/>
              <a:ext cx="68" cy="68"/>
              <a:chExt cx="68" cy="68"/>
            </a:xfrm>
          </p:grpSpPr>
          <p:sp>
            <p:nvSpPr>
              <p:cNvPr id="6184" name="Oval 41"/>
              <p:cNvSpPr/>
              <p:nvPr/>
            </p:nvSpPr>
            <p:spPr>
              <a:xfrm>
                <a:off x="0" y="0"/>
                <a:ext cx="68" cy="68"/>
              </a:xfrm>
              <a:prstGeom prst="ellipse">
                <a:avLst/>
              </a:prstGeom>
              <a:solidFill>
                <a:schemeClr val="accent1">
                  <a:alpha val="0"/>
                </a:schemeClr>
              </a:solidFill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lvl="0"/>
                <a:endParaRPr lang="zh-CN" altLang="en-US" b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85" name="Oval 42"/>
              <p:cNvSpPr/>
              <p:nvPr/>
            </p:nvSpPr>
            <p:spPr>
              <a:xfrm>
                <a:off x="25" y="25"/>
                <a:ext cx="16" cy="16"/>
              </a:xfrm>
              <a:prstGeom prst="ellipse">
                <a:avLst/>
              </a:prstGeom>
              <a:solidFill>
                <a:schemeClr val="tx1"/>
              </a:solidFill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lvl="0"/>
                <a:endParaRPr lang="zh-CN" altLang="en-US" b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6186" name="WordArt 43"/>
            <p:cNvSpPr/>
            <p:nvPr/>
          </p:nvSpPr>
          <p:spPr>
            <a:xfrm>
              <a:off x="0" y="0"/>
              <a:ext cx="272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/>
            </a:bodyPr>
            <a:lstStyle/>
            <a:p>
              <a:pPr algn="ctr"/>
              <a:r>
                <a:rPr lang="zh-CN" altLang="en-US" sz="3600" b="1"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邯郸</a:t>
              </a:r>
              <a:endParaRPr lang="zh-CN" altLang="en-US" sz="3600" b="1"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6187" name="Group 44"/>
          <p:cNvGrpSpPr/>
          <p:nvPr/>
        </p:nvGrpSpPr>
        <p:grpSpPr>
          <a:xfrm>
            <a:off x="4761230" y="3994785"/>
            <a:ext cx="404495" cy="177800"/>
            <a:chExt cx="258" cy="135"/>
          </a:xfrm>
        </p:grpSpPr>
        <p:grpSp>
          <p:nvGrpSpPr>
            <p:cNvPr id="6188" name="Group 45"/>
            <p:cNvGrpSpPr/>
            <p:nvPr/>
          </p:nvGrpSpPr>
          <p:grpSpPr>
            <a:xfrm>
              <a:off x="0" y="34"/>
              <a:ext cx="68" cy="68"/>
              <a:chExt cx="68" cy="68"/>
            </a:xfrm>
          </p:grpSpPr>
          <p:sp>
            <p:nvSpPr>
              <p:cNvPr id="6189" name="Oval 46"/>
              <p:cNvSpPr/>
              <p:nvPr/>
            </p:nvSpPr>
            <p:spPr>
              <a:xfrm>
                <a:off x="0" y="0"/>
                <a:ext cx="68" cy="68"/>
              </a:xfrm>
              <a:prstGeom prst="ellipse">
                <a:avLst/>
              </a:prstGeom>
              <a:solidFill>
                <a:schemeClr val="accent1">
                  <a:alpha val="0"/>
                </a:schemeClr>
              </a:solidFill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lvl="0"/>
                <a:endParaRPr lang="zh-CN" altLang="en-US" b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90" name="Oval 47"/>
              <p:cNvSpPr/>
              <p:nvPr/>
            </p:nvSpPr>
            <p:spPr>
              <a:xfrm>
                <a:off x="25" y="25"/>
                <a:ext cx="16" cy="16"/>
              </a:xfrm>
              <a:prstGeom prst="ellipse">
                <a:avLst/>
              </a:prstGeom>
              <a:solidFill>
                <a:schemeClr val="tx1"/>
              </a:solidFill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lvl="0"/>
                <a:endParaRPr lang="zh-CN" altLang="en-US" b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6191" name="WordArt 48"/>
            <p:cNvSpPr/>
            <p:nvPr/>
          </p:nvSpPr>
          <p:spPr>
            <a:xfrm>
              <a:off x="122" y="0"/>
              <a:ext cx="136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/>
            </a:bodyPr>
            <a:lstStyle/>
            <a:p>
              <a:pPr algn="ctr"/>
              <a:r>
                <a:rPr lang="zh-CN" altLang="en-US" sz="3600" b="1"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郑</a:t>
              </a:r>
              <a:endParaRPr lang="zh-CN" altLang="en-US" sz="3600" b="1"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6192" name="Group 49"/>
          <p:cNvGrpSpPr/>
          <p:nvPr/>
        </p:nvGrpSpPr>
        <p:grpSpPr>
          <a:xfrm>
            <a:off x="4837430" y="3387725"/>
            <a:ext cx="426720" cy="342265"/>
            <a:chExt cx="272" cy="260"/>
          </a:xfrm>
        </p:grpSpPr>
        <p:grpSp>
          <p:nvGrpSpPr>
            <p:cNvPr id="6193" name="Group 50"/>
            <p:cNvGrpSpPr/>
            <p:nvPr/>
          </p:nvGrpSpPr>
          <p:grpSpPr>
            <a:xfrm>
              <a:off x="152" y="192"/>
              <a:ext cx="68" cy="68"/>
              <a:chExt cx="68" cy="68"/>
            </a:xfrm>
          </p:grpSpPr>
          <p:sp>
            <p:nvSpPr>
              <p:cNvPr id="6194" name="Oval 51"/>
              <p:cNvSpPr/>
              <p:nvPr/>
            </p:nvSpPr>
            <p:spPr>
              <a:xfrm>
                <a:off x="0" y="0"/>
                <a:ext cx="68" cy="68"/>
              </a:xfrm>
              <a:prstGeom prst="ellipse">
                <a:avLst/>
              </a:prstGeom>
              <a:solidFill>
                <a:schemeClr val="accent1">
                  <a:alpha val="0"/>
                </a:schemeClr>
              </a:solidFill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lvl="0"/>
                <a:endParaRPr lang="zh-CN" altLang="en-US" b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95" name="Oval 52"/>
              <p:cNvSpPr/>
              <p:nvPr/>
            </p:nvSpPr>
            <p:spPr>
              <a:xfrm>
                <a:off x="25" y="25"/>
                <a:ext cx="16" cy="16"/>
              </a:xfrm>
              <a:prstGeom prst="ellipse">
                <a:avLst/>
              </a:prstGeom>
              <a:solidFill>
                <a:schemeClr val="tx1"/>
              </a:solidFill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lvl="0"/>
                <a:endParaRPr lang="zh-CN" altLang="en-US" b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6196" name="WordArt 53"/>
            <p:cNvSpPr/>
            <p:nvPr/>
          </p:nvSpPr>
          <p:spPr>
            <a:xfrm>
              <a:off x="0" y="0"/>
              <a:ext cx="272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/>
            </a:bodyPr>
            <a:lstStyle/>
            <a:p>
              <a:pPr algn="ctr"/>
              <a:r>
                <a:rPr lang="zh-CN" altLang="en-US" sz="3600" b="1"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大梁</a:t>
              </a:r>
              <a:endParaRPr lang="zh-CN" altLang="en-US" sz="3600" b="1"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6197" name="Group 54"/>
          <p:cNvGrpSpPr/>
          <p:nvPr/>
        </p:nvGrpSpPr>
        <p:grpSpPr>
          <a:xfrm>
            <a:off x="4308475" y="3754120"/>
            <a:ext cx="141605" cy="118745"/>
            <a:chExt cx="90" cy="90"/>
          </a:xfrm>
        </p:grpSpPr>
        <p:sp>
          <p:nvSpPr>
            <p:cNvPr id="6198" name="Oval 55"/>
            <p:cNvSpPr/>
            <p:nvPr/>
          </p:nvSpPr>
          <p:spPr>
            <a:xfrm>
              <a:off x="0" y="0"/>
              <a:ext cx="90" cy="90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b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199" name="Oval 56"/>
            <p:cNvSpPr/>
            <p:nvPr/>
          </p:nvSpPr>
          <p:spPr>
            <a:xfrm>
              <a:off x="22" y="23"/>
              <a:ext cx="45" cy="45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b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6200" name="WordArt 57"/>
          <p:cNvSpPr/>
          <p:nvPr/>
        </p:nvSpPr>
        <p:spPr>
          <a:xfrm>
            <a:off x="5203190" y="1539240"/>
            <a:ext cx="320040" cy="1492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中山</a:t>
            </a:r>
            <a:endParaRPr lang="zh-CN" altLang="en-US" sz="3600" b="1"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201" name="WordArt 58"/>
          <p:cNvSpPr/>
          <p:nvPr/>
        </p:nvSpPr>
        <p:spPr>
          <a:xfrm>
            <a:off x="4497705" y="3675380"/>
            <a:ext cx="426720" cy="17843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洛邑</a:t>
            </a:r>
            <a:endParaRPr lang="zh-CN" altLang="en-US" sz="3600" b="1"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202" name="Group 59"/>
          <p:cNvGrpSpPr/>
          <p:nvPr/>
        </p:nvGrpSpPr>
        <p:grpSpPr>
          <a:xfrm>
            <a:off x="4081145" y="3241040"/>
            <a:ext cx="106680" cy="90170"/>
            <a:chExt cx="68" cy="68"/>
          </a:xfrm>
        </p:grpSpPr>
        <p:sp>
          <p:nvSpPr>
            <p:cNvPr id="6203" name="Oval 60"/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b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204" name="Oval 61"/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b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6205" name="WordArt 62"/>
          <p:cNvSpPr/>
          <p:nvPr/>
        </p:nvSpPr>
        <p:spPr>
          <a:xfrm>
            <a:off x="3735705" y="2773680"/>
            <a:ext cx="425450" cy="29908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30000"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晋</a:t>
            </a:r>
            <a:endParaRPr lang="zh-CN" altLang="en-US" sz="3600" b="1"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206" name="未知"/>
          <p:cNvSpPr/>
          <p:nvPr/>
        </p:nvSpPr>
        <p:spPr>
          <a:xfrm>
            <a:off x="6047105" y="1214755"/>
            <a:ext cx="2724150" cy="5098415"/>
          </a:xfrm>
          <a:custGeom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1738" h="3883">
                <a:moveTo>
                  <a:pt x="761" y="1"/>
                </a:moveTo>
                <a:cubicBezTo>
                  <a:pt x="751" y="2"/>
                  <a:pt x="743" y="11"/>
                  <a:pt x="725" y="18"/>
                </a:cubicBezTo>
                <a:cubicBezTo>
                  <a:pt x="707" y="25"/>
                  <a:pt x="676" y="25"/>
                  <a:pt x="653" y="42"/>
                </a:cubicBezTo>
                <a:cubicBezTo>
                  <a:pt x="630" y="59"/>
                  <a:pt x="602" y="98"/>
                  <a:pt x="587" y="123"/>
                </a:cubicBezTo>
                <a:cubicBezTo>
                  <a:pt x="572" y="148"/>
                  <a:pt x="571" y="171"/>
                  <a:pt x="560" y="193"/>
                </a:cubicBezTo>
                <a:cubicBezTo>
                  <a:pt x="549" y="215"/>
                  <a:pt x="547" y="237"/>
                  <a:pt x="523" y="255"/>
                </a:cubicBezTo>
                <a:cubicBezTo>
                  <a:pt x="499" y="273"/>
                  <a:pt x="443" y="283"/>
                  <a:pt x="415" y="304"/>
                </a:cubicBezTo>
                <a:cubicBezTo>
                  <a:pt x="387" y="325"/>
                  <a:pt x="374" y="343"/>
                  <a:pt x="353" y="382"/>
                </a:cubicBezTo>
                <a:cubicBezTo>
                  <a:pt x="332" y="421"/>
                  <a:pt x="317" y="512"/>
                  <a:pt x="292" y="540"/>
                </a:cubicBezTo>
                <a:cubicBezTo>
                  <a:pt x="267" y="568"/>
                  <a:pt x="224" y="543"/>
                  <a:pt x="203" y="550"/>
                </a:cubicBezTo>
                <a:cubicBezTo>
                  <a:pt x="182" y="557"/>
                  <a:pt x="181" y="575"/>
                  <a:pt x="166" y="580"/>
                </a:cubicBezTo>
                <a:cubicBezTo>
                  <a:pt x="151" y="585"/>
                  <a:pt x="130" y="587"/>
                  <a:pt x="113" y="582"/>
                </a:cubicBezTo>
                <a:cubicBezTo>
                  <a:pt x="96" y="577"/>
                  <a:pt x="75" y="548"/>
                  <a:pt x="61" y="552"/>
                </a:cubicBezTo>
                <a:cubicBezTo>
                  <a:pt x="47" y="556"/>
                  <a:pt x="40" y="570"/>
                  <a:pt x="31" y="604"/>
                </a:cubicBezTo>
                <a:cubicBezTo>
                  <a:pt x="22" y="638"/>
                  <a:pt x="0" y="724"/>
                  <a:pt x="5" y="757"/>
                </a:cubicBezTo>
                <a:cubicBezTo>
                  <a:pt x="10" y="790"/>
                  <a:pt x="43" y="780"/>
                  <a:pt x="59" y="802"/>
                </a:cubicBezTo>
                <a:cubicBezTo>
                  <a:pt x="75" y="824"/>
                  <a:pt x="91" y="873"/>
                  <a:pt x="104" y="889"/>
                </a:cubicBezTo>
                <a:cubicBezTo>
                  <a:pt x="117" y="905"/>
                  <a:pt x="128" y="907"/>
                  <a:pt x="136" y="898"/>
                </a:cubicBezTo>
                <a:cubicBezTo>
                  <a:pt x="144" y="889"/>
                  <a:pt x="147" y="844"/>
                  <a:pt x="155" y="835"/>
                </a:cubicBezTo>
                <a:cubicBezTo>
                  <a:pt x="163" y="826"/>
                  <a:pt x="173" y="838"/>
                  <a:pt x="185" y="841"/>
                </a:cubicBezTo>
                <a:cubicBezTo>
                  <a:pt x="197" y="844"/>
                  <a:pt x="213" y="856"/>
                  <a:pt x="226" y="855"/>
                </a:cubicBezTo>
                <a:cubicBezTo>
                  <a:pt x="239" y="854"/>
                  <a:pt x="246" y="833"/>
                  <a:pt x="262" y="835"/>
                </a:cubicBezTo>
                <a:cubicBezTo>
                  <a:pt x="278" y="837"/>
                  <a:pt x="309" y="833"/>
                  <a:pt x="319" y="867"/>
                </a:cubicBezTo>
                <a:cubicBezTo>
                  <a:pt x="329" y="901"/>
                  <a:pt x="319" y="1009"/>
                  <a:pt x="325" y="1042"/>
                </a:cubicBezTo>
                <a:cubicBezTo>
                  <a:pt x="331" y="1075"/>
                  <a:pt x="344" y="1060"/>
                  <a:pt x="353" y="1068"/>
                </a:cubicBezTo>
                <a:cubicBezTo>
                  <a:pt x="362" y="1076"/>
                  <a:pt x="372" y="1090"/>
                  <a:pt x="382" y="1093"/>
                </a:cubicBezTo>
                <a:cubicBezTo>
                  <a:pt x="392" y="1096"/>
                  <a:pt x="407" y="1089"/>
                  <a:pt x="416" y="1087"/>
                </a:cubicBezTo>
                <a:cubicBezTo>
                  <a:pt x="425" y="1085"/>
                  <a:pt x="424" y="1080"/>
                  <a:pt x="439" y="1078"/>
                </a:cubicBezTo>
                <a:cubicBezTo>
                  <a:pt x="454" y="1076"/>
                  <a:pt x="494" y="1084"/>
                  <a:pt x="509" y="1072"/>
                </a:cubicBezTo>
                <a:cubicBezTo>
                  <a:pt x="524" y="1060"/>
                  <a:pt x="517" y="1018"/>
                  <a:pt x="526" y="1005"/>
                </a:cubicBezTo>
                <a:cubicBezTo>
                  <a:pt x="535" y="992"/>
                  <a:pt x="553" y="1004"/>
                  <a:pt x="563" y="996"/>
                </a:cubicBezTo>
                <a:cubicBezTo>
                  <a:pt x="573" y="988"/>
                  <a:pt x="578" y="965"/>
                  <a:pt x="584" y="955"/>
                </a:cubicBezTo>
                <a:cubicBezTo>
                  <a:pt x="590" y="945"/>
                  <a:pt x="593" y="949"/>
                  <a:pt x="602" y="937"/>
                </a:cubicBezTo>
                <a:cubicBezTo>
                  <a:pt x="611" y="925"/>
                  <a:pt x="619" y="898"/>
                  <a:pt x="637" y="886"/>
                </a:cubicBezTo>
                <a:cubicBezTo>
                  <a:pt x="655" y="874"/>
                  <a:pt x="688" y="861"/>
                  <a:pt x="710" y="867"/>
                </a:cubicBezTo>
                <a:cubicBezTo>
                  <a:pt x="732" y="873"/>
                  <a:pt x="754" y="914"/>
                  <a:pt x="772" y="921"/>
                </a:cubicBezTo>
                <a:cubicBezTo>
                  <a:pt x="790" y="928"/>
                  <a:pt x="803" y="905"/>
                  <a:pt x="815" y="909"/>
                </a:cubicBezTo>
                <a:cubicBezTo>
                  <a:pt x="827" y="913"/>
                  <a:pt x="829" y="936"/>
                  <a:pt x="842" y="943"/>
                </a:cubicBezTo>
                <a:cubicBezTo>
                  <a:pt x="855" y="950"/>
                  <a:pt x="879" y="951"/>
                  <a:pt x="895" y="949"/>
                </a:cubicBezTo>
                <a:cubicBezTo>
                  <a:pt x="911" y="947"/>
                  <a:pt x="922" y="930"/>
                  <a:pt x="940" y="928"/>
                </a:cubicBezTo>
                <a:cubicBezTo>
                  <a:pt x="958" y="926"/>
                  <a:pt x="983" y="934"/>
                  <a:pt x="1004" y="937"/>
                </a:cubicBezTo>
                <a:cubicBezTo>
                  <a:pt x="1025" y="940"/>
                  <a:pt x="1057" y="938"/>
                  <a:pt x="1066" y="945"/>
                </a:cubicBezTo>
                <a:cubicBezTo>
                  <a:pt x="1075" y="952"/>
                  <a:pt x="1064" y="964"/>
                  <a:pt x="1058" y="978"/>
                </a:cubicBezTo>
                <a:cubicBezTo>
                  <a:pt x="1052" y="992"/>
                  <a:pt x="1024" y="1020"/>
                  <a:pt x="1027" y="1030"/>
                </a:cubicBezTo>
                <a:cubicBezTo>
                  <a:pt x="1030" y="1040"/>
                  <a:pt x="1068" y="1033"/>
                  <a:pt x="1078" y="1039"/>
                </a:cubicBezTo>
                <a:cubicBezTo>
                  <a:pt x="1088" y="1045"/>
                  <a:pt x="1094" y="1056"/>
                  <a:pt x="1090" y="1065"/>
                </a:cubicBezTo>
                <a:cubicBezTo>
                  <a:pt x="1086" y="1074"/>
                  <a:pt x="1063" y="1087"/>
                  <a:pt x="1054" y="1096"/>
                </a:cubicBezTo>
                <a:cubicBezTo>
                  <a:pt x="1045" y="1105"/>
                  <a:pt x="1044" y="1115"/>
                  <a:pt x="1034" y="1119"/>
                </a:cubicBezTo>
                <a:cubicBezTo>
                  <a:pt x="1024" y="1123"/>
                  <a:pt x="1003" y="1123"/>
                  <a:pt x="991" y="1119"/>
                </a:cubicBezTo>
                <a:cubicBezTo>
                  <a:pt x="979" y="1115"/>
                  <a:pt x="970" y="1102"/>
                  <a:pt x="964" y="1095"/>
                </a:cubicBezTo>
                <a:cubicBezTo>
                  <a:pt x="958" y="1088"/>
                  <a:pt x="962" y="1077"/>
                  <a:pt x="956" y="1074"/>
                </a:cubicBezTo>
                <a:cubicBezTo>
                  <a:pt x="950" y="1071"/>
                  <a:pt x="936" y="1064"/>
                  <a:pt x="928" y="1074"/>
                </a:cubicBezTo>
                <a:cubicBezTo>
                  <a:pt x="920" y="1084"/>
                  <a:pt x="920" y="1118"/>
                  <a:pt x="905" y="1134"/>
                </a:cubicBezTo>
                <a:cubicBezTo>
                  <a:pt x="890" y="1150"/>
                  <a:pt x="852" y="1169"/>
                  <a:pt x="835" y="1173"/>
                </a:cubicBezTo>
                <a:cubicBezTo>
                  <a:pt x="818" y="1177"/>
                  <a:pt x="811" y="1154"/>
                  <a:pt x="802" y="1159"/>
                </a:cubicBezTo>
                <a:cubicBezTo>
                  <a:pt x="793" y="1164"/>
                  <a:pt x="782" y="1190"/>
                  <a:pt x="778" y="1203"/>
                </a:cubicBezTo>
                <a:cubicBezTo>
                  <a:pt x="774" y="1216"/>
                  <a:pt x="787" y="1232"/>
                  <a:pt x="778" y="1239"/>
                </a:cubicBezTo>
                <a:cubicBezTo>
                  <a:pt x="769" y="1246"/>
                  <a:pt x="735" y="1226"/>
                  <a:pt x="722" y="1243"/>
                </a:cubicBezTo>
                <a:cubicBezTo>
                  <a:pt x="709" y="1260"/>
                  <a:pt x="707" y="1323"/>
                  <a:pt x="697" y="1342"/>
                </a:cubicBezTo>
                <a:cubicBezTo>
                  <a:pt x="687" y="1361"/>
                  <a:pt x="669" y="1358"/>
                  <a:pt x="661" y="1356"/>
                </a:cubicBezTo>
                <a:cubicBezTo>
                  <a:pt x="653" y="1354"/>
                  <a:pt x="655" y="1334"/>
                  <a:pt x="650" y="1327"/>
                </a:cubicBezTo>
                <a:cubicBezTo>
                  <a:pt x="645" y="1320"/>
                  <a:pt x="636" y="1311"/>
                  <a:pt x="629" y="1311"/>
                </a:cubicBezTo>
                <a:cubicBezTo>
                  <a:pt x="622" y="1311"/>
                  <a:pt x="607" y="1317"/>
                  <a:pt x="605" y="1330"/>
                </a:cubicBezTo>
                <a:cubicBezTo>
                  <a:pt x="603" y="1343"/>
                  <a:pt x="616" y="1376"/>
                  <a:pt x="614" y="1389"/>
                </a:cubicBezTo>
                <a:cubicBezTo>
                  <a:pt x="612" y="1402"/>
                  <a:pt x="602" y="1393"/>
                  <a:pt x="595" y="1407"/>
                </a:cubicBezTo>
                <a:cubicBezTo>
                  <a:pt x="588" y="1421"/>
                  <a:pt x="584" y="1458"/>
                  <a:pt x="574" y="1470"/>
                </a:cubicBezTo>
                <a:cubicBezTo>
                  <a:pt x="564" y="1482"/>
                  <a:pt x="543" y="1473"/>
                  <a:pt x="535" y="1480"/>
                </a:cubicBezTo>
                <a:cubicBezTo>
                  <a:pt x="527" y="1487"/>
                  <a:pt x="533" y="1501"/>
                  <a:pt x="526" y="1515"/>
                </a:cubicBezTo>
                <a:cubicBezTo>
                  <a:pt x="519" y="1529"/>
                  <a:pt x="505" y="1538"/>
                  <a:pt x="494" y="1561"/>
                </a:cubicBezTo>
                <a:cubicBezTo>
                  <a:pt x="483" y="1584"/>
                  <a:pt x="466" y="1629"/>
                  <a:pt x="460" y="1654"/>
                </a:cubicBezTo>
                <a:cubicBezTo>
                  <a:pt x="454" y="1679"/>
                  <a:pt x="452" y="1697"/>
                  <a:pt x="457" y="1714"/>
                </a:cubicBezTo>
                <a:cubicBezTo>
                  <a:pt x="462" y="1731"/>
                  <a:pt x="473" y="1745"/>
                  <a:pt x="488" y="1755"/>
                </a:cubicBezTo>
                <a:cubicBezTo>
                  <a:pt x="503" y="1765"/>
                  <a:pt x="521" y="1762"/>
                  <a:pt x="545" y="1773"/>
                </a:cubicBezTo>
                <a:cubicBezTo>
                  <a:pt x="569" y="1784"/>
                  <a:pt x="603" y="1795"/>
                  <a:pt x="634" y="1822"/>
                </a:cubicBezTo>
                <a:cubicBezTo>
                  <a:pt x="665" y="1849"/>
                  <a:pt x="710" y="1899"/>
                  <a:pt x="734" y="1935"/>
                </a:cubicBezTo>
                <a:cubicBezTo>
                  <a:pt x="758" y="1971"/>
                  <a:pt x="765" y="2014"/>
                  <a:pt x="776" y="2037"/>
                </a:cubicBezTo>
                <a:cubicBezTo>
                  <a:pt x="787" y="2060"/>
                  <a:pt x="792" y="2058"/>
                  <a:pt x="799" y="2074"/>
                </a:cubicBezTo>
                <a:cubicBezTo>
                  <a:pt x="806" y="2090"/>
                  <a:pt x="811" y="2117"/>
                  <a:pt x="821" y="2136"/>
                </a:cubicBezTo>
                <a:cubicBezTo>
                  <a:pt x="831" y="2155"/>
                  <a:pt x="851" y="2166"/>
                  <a:pt x="859" y="2191"/>
                </a:cubicBezTo>
                <a:cubicBezTo>
                  <a:pt x="867" y="2216"/>
                  <a:pt x="852" y="2265"/>
                  <a:pt x="869" y="2287"/>
                </a:cubicBezTo>
                <a:cubicBezTo>
                  <a:pt x="886" y="2309"/>
                  <a:pt x="935" y="2306"/>
                  <a:pt x="958" y="2320"/>
                </a:cubicBezTo>
                <a:cubicBezTo>
                  <a:pt x="981" y="2334"/>
                  <a:pt x="987" y="2354"/>
                  <a:pt x="1007" y="2374"/>
                </a:cubicBezTo>
                <a:cubicBezTo>
                  <a:pt x="1027" y="2394"/>
                  <a:pt x="1064" y="2423"/>
                  <a:pt x="1081" y="2439"/>
                </a:cubicBezTo>
                <a:cubicBezTo>
                  <a:pt x="1098" y="2455"/>
                  <a:pt x="1105" y="2459"/>
                  <a:pt x="1108" y="2469"/>
                </a:cubicBezTo>
                <a:cubicBezTo>
                  <a:pt x="1111" y="2479"/>
                  <a:pt x="1107" y="2495"/>
                  <a:pt x="1100" y="2502"/>
                </a:cubicBezTo>
                <a:cubicBezTo>
                  <a:pt x="1093" y="2509"/>
                  <a:pt x="1083" y="2511"/>
                  <a:pt x="1067" y="2509"/>
                </a:cubicBezTo>
                <a:cubicBezTo>
                  <a:pt x="1051" y="2507"/>
                  <a:pt x="1027" y="2496"/>
                  <a:pt x="1003" y="2491"/>
                </a:cubicBezTo>
                <a:cubicBezTo>
                  <a:pt x="979" y="2486"/>
                  <a:pt x="951" y="2487"/>
                  <a:pt x="920" y="2476"/>
                </a:cubicBezTo>
                <a:cubicBezTo>
                  <a:pt x="889" y="2465"/>
                  <a:pt x="833" y="2425"/>
                  <a:pt x="817" y="2427"/>
                </a:cubicBezTo>
                <a:cubicBezTo>
                  <a:pt x="801" y="2429"/>
                  <a:pt x="806" y="2473"/>
                  <a:pt x="823" y="2488"/>
                </a:cubicBezTo>
                <a:cubicBezTo>
                  <a:pt x="840" y="2503"/>
                  <a:pt x="887" y="2502"/>
                  <a:pt x="917" y="2518"/>
                </a:cubicBezTo>
                <a:cubicBezTo>
                  <a:pt x="947" y="2534"/>
                  <a:pt x="974" y="2569"/>
                  <a:pt x="1003" y="2583"/>
                </a:cubicBezTo>
                <a:cubicBezTo>
                  <a:pt x="1032" y="2597"/>
                  <a:pt x="1075" y="2582"/>
                  <a:pt x="1094" y="2601"/>
                </a:cubicBezTo>
                <a:cubicBezTo>
                  <a:pt x="1113" y="2620"/>
                  <a:pt x="1107" y="2679"/>
                  <a:pt x="1115" y="2700"/>
                </a:cubicBezTo>
                <a:cubicBezTo>
                  <a:pt x="1123" y="2721"/>
                  <a:pt x="1142" y="2719"/>
                  <a:pt x="1142" y="2727"/>
                </a:cubicBezTo>
                <a:cubicBezTo>
                  <a:pt x="1142" y="2735"/>
                  <a:pt x="1128" y="2744"/>
                  <a:pt x="1114" y="2749"/>
                </a:cubicBezTo>
                <a:cubicBezTo>
                  <a:pt x="1100" y="2754"/>
                  <a:pt x="1078" y="2741"/>
                  <a:pt x="1058" y="2755"/>
                </a:cubicBezTo>
                <a:cubicBezTo>
                  <a:pt x="1038" y="2769"/>
                  <a:pt x="1022" y="2813"/>
                  <a:pt x="995" y="2835"/>
                </a:cubicBezTo>
                <a:cubicBezTo>
                  <a:pt x="968" y="2857"/>
                  <a:pt x="921" y="2875"/>
                  <a:pt x="893" y="2886"/>
                </a:cubicBezTo>
                <a:cubicBezTo>
                  <a:pt x="865" y="2897"/>
                  <a:pt x="846" y="2890"/>
                  <a:pt x="827" y="2899"/>
                </a:cubicBezTo>
                <a:cubicBezTo>
                  <a:pt x="808" y="2908"/>
                  <a:pt x="786" y="2932"/>
                  <a:pt x="781" y="2941"/>
                </a:cubicBezTo>
                <a:cubicBezTo>
                  <a:pt x="776" y="2950"/>
                  <a:pt x="783" y="2955"/>
                  <a:pt x="796" y="2953"/>
                </a:cubicBezTo>
                <a:cubicBezTo>
                  <a:pt x="809" y="2951"/>
                  <a:pt x="843" y="2925"/>
                  <a:pt x="859" y="2926"/>
                </a:cubicBezTo>
                <a:cubicBezTo>
                  <a:pt x="875" y="2927"/>
                  <a:pt x="880" y="2951"/>
                  <a:pt x="895" y="2958"/>
                </a:cubicBezTo>
                <a:cubicBezTo>
                  <a:pt x="910" y="2965"/>
                  <a:pt x="926" y="2978"/>
                  <a:pt x="947" y="2968"/>
                </a:cubicBezTo>
                <a:cubicBezTo>
                  <a:pt x="968" y="2958"/>
                  <a:pt x="1001" y="2906"/>
                  <a:pt x="1021" y="2899"/>
                </a:cubicBezTo>
                <a:cubicBezTo>
                  <a:pt x="1041" y="2892"/>
                  <a:pt x="1051" y="2915"/>
                  <a:pt x="1069" y="2926"/>
                </a:cubicBezTo>
                <a:cubicBezTo>
                  <a:pt x="1087" y="2937"/>
                  <a:pt x="1111" y="2970"/>
                  <a:pt x="1130" y="2968"/>
                </a:cubicBezTo>
                <a:cubicBezTo>
                  <a:pt x="1149" y="2966"/>
                  <a:pt x="1165" y="2921"/>
                  <a:pt x="1181" y="2914"/>
                </a:cubicBezTo>
                <a:cubicBezTo>
                  <a:pt x="1197" y="2907"/>
                  <a:pt x="1216" y="2919"/>
                  <a:pt x="1225" y="2926"/>
                </a:cubicBezTo>
                <a:cubicBezTo>
                  <a:pt x="1234" y="2933"/>
                  <a:pt x="1238" y="2951"/>
                  <a:pt x="1235" y="2958"/>
                </a:cubicBezTo>
                <a:cubicBezTo>
                  <a:pt x="1232" y="2965"/>
                  <a:pt x="1210" y="2961"/>
                  <a:pt x="1207" y="2970"/>
                </a:cubicBezTo>
                <a:cubicBezTo>
                  <a:pt x="1204" y="2979"/>
                  <a:pt x="1221" y="3000"/>
                  <a:pt x="1216" y="3010"/>
                </a:cubicBezTo>
                <a:cubicBezTo>
                  <a:pt x="1211" y="3020"/>
                  <a:pt x="1188" y="3019"/>
                  <a:pt x="1175" y="3031"/>
                </a:cubicBezTo>
                <a:cubicBezTo>
                  <a:pt x="1162" y="3043"/>
                  <a:pt x="1152" y="3068"/>
                  <a:pt x="1139" y="3081"/>
                </a:cubicBezTo>
                <a:cubicBezTo>
                  <a:pt x="1126" y="3094"/>
                  <a:pt x="1104" y="3100"/>
                  <a:pt x="1094" y="3109"/>
                </a:cubicBezTo>
                <a:cubicBezTo>
                  <a:pt x="1084" y="3118"/>
                  <a:pt x="1073" y="3132"/>
                  <a:pt x="1079" y="3136"/>
                </a:cubicBezTo>
                <a:cubicBezTo>
                  <a:pt x="1085" y="3140"/>
                  <a:pt x="1115" y="3141"/>
                  <a:pt x="1130" y="3132"/>
                </a:cubicBezTo>
                <a:cubicBezTo>
                  <a:pt x="1145" y="3123"/>
                  <a:pt x="1160" y="3090"/>
                  <a:pt x="1171" y="3084"/>
                </a:cubicBezTo>
                <a:cubicBezTo>
                  <a:pt x="1182" y="3078"/>
                  <a:pt x="1194" y="3076"/>
                  <a:pt x="1198" y="3094"/>
                </a:cubicBezTo>
                <a:cubicBezTo>
                  <a:pt x="1202" y="3112"/>
                  <a:pt x="1203" y="3174"/>
                  <a:pt x="1198" y="3190"/>
                </a:cubicBezTo>
                <a:cubicBezTo>
                  <a:pt x="1193" y="3206"/>
                  <a:pt x="1174" y="3194"/>
                  <a:pt x="1165" y="3192"/>
                </a:cubicBezTo>
                <a:cubicBezTo>
                  <a:pt x="1156" y="3190"/>
                  <a:pt x="1156" y="3179"/>
                  <a:pt x="1142" y="3178"/>
                </a:cubicBezTo>
                <a:cubicBezTo>
                  <a:pt x="1128" y="3177"/>
                  <a:pt x="1090" y="3179"/>
                  <a:pt x="1079" y="3186"/>
                </a:cubicBezTo>
                <a:cubicBezTo>
                  <a:pt x="1068" y="3193"/>
                  <a:pt x="1065" y="3215"/>
                  <a:pt x="1075" y="3222"/>
                </a:cubicBezTo>
                <a:cubicBezTo>
                  <a:pt x="1085" y="3229"/>
                  <a:pt x="1127" y="3220"/>
                  <a:pt x="1139" y="3231"/>
                </a:cubicBezTo>
                <a:cubicBezTo>
                  <a:pt x="1151" y="3242"/>
                  <a:pt x="1150" y="3274"/>
                  <a:pt x="1147" y="3286"/>
                </a:cubicBezTo>
                <a:cubicBezTo>
                  <a:pt x="1144" y="3298"/>
                  <a:pt x="1129" y="3293"/>
                  <a:pt x="1123" y="3301"/>
                </a:cubicBezTo>
                <a:cubicBezTo>
                  <a:pt x="1117" y="3309"/>
                  <a:pt x="1107" y="3323"/>
                  <a:pt x="1112" y="3336"/>
                </a:cubicBezTo>
                <a:cubicBezTo>
                  <a:pt x="1117" y="3349"/>
                  <a:pt x="1150" y="3354"/>
                  <a:pt x="1154" y="3378"/>
                </a:cubicBezTo>
                <a:cubicBezTo>
                  <a:pt x="1158" y="3402"/>
                  <a:pt x="1146" y="3462"/>
                  <a:pt x="1135" y="3480"/>
                </a:cubicBezTo>
                <a:cubicBezTo>
                  <a:pt x="1124" y="3498"/>
                  <a:pt x="1101" y="3492"/>
                  <a:pt x="1090" y="3487"/>
                </a:cubicBezTo>
                <a:cubicBezTo>
                  <a:pt x="1079" y="3482"/>
                  <a:pt x="1074" y="3454"/>
                  <a:pt x="1066" y="3447"/>
                </a:cubicBezTo>
                <a:cubicBezTo>
                  <a:pt x="1058" y="3440"/>
                  <a:pt x="1048" y="3441"/>
                  <a:pt x="1042" y="3444"/>
                </a:cubicBezTo>
                <a:cubicBezTo>
                  <a:pt x="1036" y="3447"/>
                  <a:pt x="1039" y="3444"/>
                  <a:pt x="1030" y="3463"/>
                </a:cubicBezTo>
                <a:cubicBezTo>
                  <a:pt x="1021" y="3482"/>
                  <a:pt x="997" y="3538"/>
                  <a:pt x="989" y="3561"/>
                </a:cubicBezTo>
                <a:cubicBezTo>
                  <a:pt x="981" y="3584"/>
                  <a:pt x="987" y="3588"/>
                  <a:pt x="982" y="3604"/>
                </a:cubicBezTo>
                <a:cubicBezTo>
                  <a:pt x="977" y="3620"/>
                  <a:pt x="965" y="3631"/>
                  <a:pt x="959" y="3657"/>
                </a:cubicBezTo>
                <a:cubicBezTo>
                  <a:pt x="953" y="3683"/>
                  <a:pt x="958" y="3747"/>
                  <a:pt x="946" y="3759"/>
                </a:cubicBezTo>
                <a:cubicBezTo>
                  <a:pt x="934" y="3771"/>
                  <a:pt x="900" y="3727"/>
                  <a:pt x="887" y="3727"/>
                </a:cubicBezTo>
                <a:cubicBezTo>
                  <a:pt x="874" y="3727"/>
                  <a:pt x="866" y="3749"/>
                  <a:pt x="869" y="3757"/>
                </a:cubicBezTo>
                <a:cubicBezTo>
                  <a:pt x="872" y="3765"/>
                  <a:pt x="898" y="3768"/>
                  <a:pt x="904" y="3775"/>
                </a:cubicBezTo>
                <a:cubicBezTo>
                  <a:pt x="910" y="3782"/>
                  <a:pt x="909" y="3792"/>
                  <a:pt x="905" y="3798"/>
                </a:cubicBezTo>
                <a:cubicBezTo>
                  <a:pt x="901" y="3804"/>
                  <a:pt x="886" y="3803"/>
                  <a:pt x="878" y="3808"/>
                </a:cubicBezTo>
                <a:cubicBezTo>
                  <a:pt x="870" y="3813"/>
                  <a:pt x="867" y="3824"/>
                  <a:pt x="860" y="3828"/>
                </a:cubicBezTo>
                <a:cubicBezTo>
                  <a:pt x="853" y="3832"/>
                  <a:pt x="840" y="3826"/>
                  <a:pt x="835" y="3835"/>
                </a:cubicBezTo>
                <a:cubicBezTo>
                  <a:pt x="830" y="3844"/>
                  <a:pt x="831" y="3875"/>
                  <a:pt x="830" y="3883"/>
                </a:cubicBezTo>
                <a:lnTo>
                  <a:pt x="1735" y="3882"/>
                </a:lnTo>
                <a:lnTo>
                  <a:pt x="1735" y="745"/>
                </a:lnTo>
                <a:lnTo>
                  <a:pt x="1738" y="745"/>
                </a:lnTo>
                <a:cubicBezTo>
                  <a:pt x="1736" y="743"/>
                  <a:pt x="1730" y="736"/>
                  <a:pt x="1724" y="732"/>
                </a:cubicBezTo>
                <a:cubicBezTo>
                  <a:pt x="1718" y="728"/>
                  <a:pt x="1707" y="726"/>
                  <a:pt x="1703" y="721"/>
                </a:cubicBezTo>
                <a:cubicBezTo>
                  <a:pt x="1699" y="716"/>
                  <a:pt x="1703" y="708"/>
                  <a:pt x="1699" y="703"/>
                </a:cubicBezTo>
                <a:cubicBezTo>
                  <a:pt x="1695" y="698"/>
                  <a:pt x="1688" y="691"/>
                  <a:pt x="1679" y="690"/>
                </a:cubicBezTo>
                <a:cubicBezTo>
                  <a:pt x="1670" y="689"/>
                  <a:pt x="1651" y="685"/>
                  <a:pt x="1645" y="694"/>
                </a:cubicBezTo>
                <a:cubicBezTo>
                  <a:pt x="1639" y="703"/>
                  <a:pt x="1649" y="734"/>
                  <a:pt x="1643" y="748"/>
                </a:cubicBezTo>
                <a:cubicBezTo>
                  <a:pt x="1637" y="762"/>
                  <a:pt x="1618" y="781"/>
                  <a:pt x="1609" y="778"/>
                </a:cubicBezTo>
                <a:cubicBezTo>
                  <a:pt x="1600" y="775"/>
                  <a:pt x="1599" y="741"/>
                  <a:pt x="1586" y="732"/>
                </a:cubicBezTo>
                <a:cubicBezTo>
                  <a:pt x="1573" y="723"/>
                  <a:pt x="1538" y="733"/>
                  <a:pt x="1532" y="727"/>
                </a:cubicBezTo>
                <a:cubicBezTo>
                  <a:pt x="1526" y="721"/>
                  <a:pt x="1548" y="704"/>
                  <a:pt x="1547" y="697"/>
                </a:cubicBezTo>
                <a:cubicBezTo>
                  <a:pt x="1546" y="690"/>
                  <a:pt x="1532" y="684"/>
                  <a:pt x="1523" y="685"/>
                </a:cubicBezTo>
                <a:cubicBezTo>
                  <a:pt x="1514" y="686"/>
                  <a:pt x="1508" y="703"/>
                  <a:pt x="1495" y="705"/>
                </a:cubicBezTo>
                <a:cubicBezTo>
                  <a:pt x="1482" y="707"/>
                  <a:pt x="1452" y="704"/>
                  <a:pt x="1444" y="697"/>
                </a:cubicBezTo>
                <a:cubicBezTo>
                  <a:pt x="1436" y="690"/>
                  <a:pt x="1441" y="672"/>
                  <a:pt x="1444" y="664"/>
                </a:cubicBezTo>
                <a:cubicBezTo>
                  <a:pt x="1447" y="656"/>
                  <a:pt x="1457" y="663"/>
                  <a:pt x="1460" y="651"/>
                </a:cubicBezTo>
                <a:cubicBezTo>
                  <a:pt x="1463" y="639"/>
                  <a:pt x="1456" y="604"/>
                  <a:pt x="1460" y="589"/>
                </a:cubicBezTo>
                <a:cubicBezTo>
                  <a:pt x="1464" y="574"/>
                  <a:pt x="1478" y="571"/>
                  <a:pt x="1486" y="562"/>
                </a:cubicBezTo>
                <a:cubicBezTo>
                  <a:pt x="1494" y="553"/>
                  <a:pt x="1497" y="540"/>
                  <a:pt x="1508" y="532"/>
                </a:cubicBezTo>
                <a:cubicBezTo>
                  <a:pt x="1519" y="524"/>
                  <a:pt x="1543" y="519"/>
                  <a:pt x="1555" y="513"/>
                </a:cubicBezTo>
                <a:cubicBezTo>
                  <a:pt x="1567" y="507"/>
                  <a:pt x="1576" y="501"/>
                  <a:pt x="1579" y="495"/>
                </a:cubicBezTo>
                <a:cubicBezTo>
                  <a:pt x="1582" y="489"/>
                  <a:pt x="1583" y="477"/>
                  <a:pt x="1571" y="474"/>
                </a:cubicBezTo>
                <a:cubicBezTo>
                  <a:pt x="1559" y="471"/>
                  <a:pt x="1516" y="486"/>
                  <a:pt x="1507" y="474"/>
                </a:cubicBezTo>
                <a:cubicBezTo>
                  <a:pt x="1498" y="462"/>
                  <a:pt x="1514" y="417"/>
                  <a:pt x="1520" y="403"/>
                </a:cubicBezTo>
                <a:cubicBezTo>
                  <a:pt x="1526" y="389"/>
                  <a:pt x="1544" y="406"/>
                  <a:pt x="1546" y="387"/>
                </a:cubicBezTo>
                <a:cubicBezTo>
                  <a:pt x="1548" y="368"/>
                  <a:pt x="1543" y="306"/>
                  <a:pt x="1535" y="286"/>
                </a:cubicBezTo>
                <a:cubicBezTo>
                  <a:pt x="1527" y="266"/>
                  <a:pt x="1511" y="267"/>
                  <a:pt x="1496" y="264"/>
                </a:cubicBezTo>
                <a:cubicBezTo>
                  <a:pt x="1481" y="261"/>
                  <a:pt x="1458" y="269"/>
                  <a:pt x="1442" y="265"/>
                </a:cubicBezTo>
                <a:cubicBezTo>
                  <a:pt x="1426" y="261"/>
                  <a:pt x="1409" y="239"/>
                  <a:pt x="1400" y="241"/>
                </a:cubicBezTo>
                <a:cubicBezTo>
                  <a:pt x="1391" y="243"/>
                  <a:pt x="1392" y="269"/>
                  <a:pt x="1385" y="277"/>
                </a:cubicBezTo>
                <a:cubicBezTo>
                  <a:pt x="1378" y="285"/>
                  <a:pt x="1366" y="287"/>
                  <a:pt x="1358" y="286"/>
                </a:cubicBezTo>
                <a:cubicBezTo>
                  <a:pt x="1350" y="285"/>
                  <a:pt x="1341" y="278"/>
                  <a:pt x="1334" y="270"/>
                </a:cubicBezTo>
                <a:cubicBezTo>
                  <a:pt x="1327" y="262"/>
                  <a:pt x="1328" y="242"/>
                  <a:pt x="1319" y="238"/>
                </a:cubicBezTo>
                <a:cubicBezTo>
                  <a:pt x="1310" y="234"/>
                  <a:pt x="1296" y="242"/>
                  <a:pt x="1282" y="243"/>
                </a:cubicBezTo>
                <a:cubicBezTo>
                  <a:pt x="1268" y="244"/>
                  <a:pt x="1253" y="243"/>
                  <a:pt x="1232" y="244"/>
                </a:cubicBezTo>
                <a:cubicBezTo>
                  <a:pt x="1211" y="245"/>
                  <a:pt x="1178" y="242"/>
                  <a:pt x="1156" y="252"/>
                </a:cubicBezTo>
                <a:cubicBezTo>
                  <a:pt x="1134" y="262"/>
                  <a:pt x="1113" y="295"/>
                  <a:pt x="1100" y="307"/>
                </a:cubicBezTo>
                <a:cubicBezTo>
                  <a:pt x="1087" y="319"/>
                  <a:pt x="1084" y="318"/>
                  <a:pt x="1075" y="325"/>
                </a:cubicBezTo>
                <a:cubicBezTo>
                  <a:pt x="1066" y="332"/>
                  <a:pt x="1065" y="345"/>
                  <a:pt x="1048" y="352"/>
                </a:cubicBezTo>
                <a:cubicBezTo>
                  <a:pt x="1031" y="359"/>
                  <a:pt x="992" y="357"/>
                  <a:pt x="973" y="367"/>
                </a:cubicBezTo>
                <a:cubicBezTo>
                  <a:pt x="954" y="377"/>
                  <a:pt x="948" y="390"/>
                  <a:pt x="935" y="411"/>
                </a:cubicBezTo>
                <a:cubicBezTo>
                  <a:pt x="922" y="432"/>
                  <a:pt x="906" y="474"/>
                  <a:pt x="895" y="493"/>
                </a:cubicBezTo>
                <a:cubicBezTo>
                  <a:pt x="884" y="512"/>
                  <a:pt x="876" y="521"/>
                  <a:pt x="866" y="528"/>
                </a:cubicBezTo>
                <a:cubicBezTo>
                  <a:pt x="856" y="535"/>
                  <a:pt x="842" y="527"/>
                  <a:pt x="833" y="535"/>
                </a:cubicBezTo>
                <a:cubicBezTo>
                  <a:pt x="824" y="543"/>
                  <a:pt x="817" y="567"/>
                  <a:pt x="809" y="576"/>
                </a:cubicBezTo>
                <a:cubicBezTo>
                  <a:pt x="801" y="585"/>
                  <a:pt x="792" y="583"/>
                  <a:pt x="784" y="588"/>
                </a:cubicBezTo>
                <a:cubicBezTo>
                  <a:pt x="776" y="593"/>
                  <a:pt x="772" y="602"/>
                  <a:pt x="760" y="606"/>
                </a:cubicBezTo>
                <a:cubicBezTo>
                  <a:pt x="748" y="610"/>
                  <a:pt x="721" y="620"/>
                  <a:pt x="713" y="615"/>
                </a:cubicBezTo>
                <a:cubicBezTo>
                  <a:pt x="705" y="610"/>
                  <a:pt x="708" y="584"/>
                  <a:pt x="712" y="574"/>
                </a:cubicBezTo>
                <a:cubicBezTo>
                  <a:pt x="716" y="564"/>
                  <a:pt x="729" y="561"/>
                  <a:pt x="739" y="555"/>
                </a:cubicBezTo>
                <a:cubicBezTo>
                  <a:pt x="749" y="549"/>
                  <a:pt x="764" y="545"/>
                  <a:pt x="775" y="540"/>
                </a:cubicBezTo>
                <a:cubicBezTo>
                  <a:pt x="786" y="535"/>
                  <a:pt x="801" y="540"/>
                  <a:pt x="805" y="526"/>
                </a:cubicBezTo>
                <a:cubicBezTo>
                  <a:pt x="809" y="512"/>
                  <a:pt x="804" y="468"/>
                  <a:pt x="797" y="453"/>
                </a:cubicBezTo>
                <a:cubicBezTo>
                  <a:pt x="790" y="438"/>
                  <a:pt x="764" y="461"/>
                  <a:pt x="761" y="438"/>
                </a:cubicBezTo>
                <a:cubicBezTo>
                  <a:pt x="758" y="415"/>
                  <a:pt x="762" y="351"/>
                  <a:pt x="776" y="313"/>
                </a:cubicBezTo>
                <a:cubicBezTo>
                  <a:pt x="790" y="275"/>
                  <a:pt x="829" y="238"/>
                  <a:pt x="845" y="208"/>
                </a:cubicBezTo>
                <a:cubicBezTo>
                  <a:pt x="861" y="178"/>
                  <a:pt x="873" y="152"/>
                  <a:pt x="874" y="132"/>
                </a:cubicBezTo>
                <a:cubicBezTo>
                  <a:pt x="875" y="112"/>
                  <a:pt x="863" y="98"/>
                  <a:pt x="854" y="85"/>
                </a:cubicBezTo>
                <a:cubicBezTo>
                  <a:pt x="845" y="72"/>
                  <a:pt x="828" y="67"/>
                  <a:pt x="817" y="54"/>
                </a:cubicBezTo>
                <a:cubicBezTo>
                  <a:pt x="806" y="41"/>
                  <a:pt x="797" y="18"/>
                  <a:pt x="788" y="9"/>
                </a:cubicBezTo>
                <a:cubicBezTo>
                  <a:pt x="779" y="0"/>
                  <a:pt x="771" y="0"/>
                  <a:pt x="761" y="1"/>
                </a:cubicBezTo>
                <a:close/>
              </a:path>
            </a:pathLst>
          </a:custGeom>
          <a:solidFill>
            <a:schemeClr val="accent1"/>
          </a:solidFill>
          <a:ln w="3175" cap="flat" cmpd="sng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207" name="Line 64"/>
          <p:cNvSpPr/>
          <p:nvPr/>
        </p:nvSpPr>
        <p:spPr>
          <a:xfrm flipV="1">
            <a:off x="4215765" y="2446655"/>
            <a:ext cx="300990" cy="253365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08" name="Line 65"/>
          <p:cNvSpPr/>
          <p:nvPr/>
        </p:nvSpPr>
        <p:spPr>
          <a:xfrm>
            <a:off x="4113530" y="2984500"/>
            <a:ext cx="150495" cy="127000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09" name="Line 66"/>
          <p:cNvSpPr/>
          <p:nvPr/>
        </p:nvSpPr>
        <p:spPr>
          <a:xfrm>
            <a:off x="3963035" y="3194685"/>
            <a:ext cx="300990" cy="694055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10" name="WordArt 67"/>
          <p:cNvSpPr>
            <a:spLocks noChangeAspect="1"/>
          </p:cNvSpPr>
          <p:nvPr/>
        </p:nvSpPr>
        <p:spPr>
          <a:xfrm>
            <a:off x="5410835" y="3262630"/>
            <a:ext cx="342265" cy="28765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30000"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宋</a:t>
            </a:r>
            <a:endParaRPr lang="zh-CN" altLang="en-US" sz="3600" b="1"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6211" name="Group 68"/>
          <p:cNvGrpSpPr/>
          <p:nvPr/>
        </p:nvGrpSpPr>
        <p:grpSpPr>
          <a:xfrm>
            <a:off x="5822950" y="1205865"/>
            <a:ext cx="106680" cy="90170"/>
            <a:chExt cx="68" cy="68"/>
          </a:xfrm>
        </p:grpSpPr>
        <p:sp>
          <p:nvSpPr>
            <p:cNvPr id="6212" name="Oval 69"/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b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213" name="Oval 70"/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b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214" name="Group 71"/>
          <p:cNvGrpSpPr/>
          <p:nvPr/>
        </p:nvGrpSpPr>
        <p:grpSpPr>
          <a:xfrm>
            <a:off x="6330950" y="2523490"/>
            <a:ext cx="106680" cy="90170"/>
            <a:chExt cx="68" cy="68"/>
          </a:xfrm>
        </p:grpSpPr>
        <p:sp>
          <p:nvSpPr>
            <p:cNvPr id="6215" name="Oval 72"/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b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216" name="Oval 73"/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b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217" name="Group 74"/>
          <p:cNvGrpSpPr/>
          <p:nvPr/>
        </p:nvGrpSpPr>
        <p:grpSpPr>
          <a:xfrm>
            <a:off x="5489575" y="3602990"/>
            <a:ext cx="106680" cy="90170"/>
            <a:chExt cx="68" cy="68"/>
          </a:xfrm>
        </p:grpSpPr>
        <p:sp>
          <p:nvSpPr>
            <p:cNvPr id="6218" name="Oval 75"/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b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219" name="Oval 76"/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b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6220" name="WordArt 77"/>
          <p:cNvSpPr/>
          <p:nvPr/>
        </p:nvSpPr>
        <p:spPr>
          <a:xfrm>
            <a:off x="3740150" y="1694180"/>
            <a:ext cx="142875" cy="17970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河</a:t>
            </a:r>
            <a:endParaRPr lang="zh-CN" altLang="en-US" sz="3600" b="1">
              <a:ln w="9525" cap="flat" cmpd="sng">
                <a:solidFill>
                  <a:srgbClr val="3366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221" name="WordArt 78"/>
          <p:cNvSpPr/>
          <p:nvPr/>
        </p:nvSpPr>
        <p:spPr>
          <a:xfrm>
            <a:off x="3503295" y="3307080"/>
            <a:ext cx="143510" cy="17970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水</a:t>
            </a:r>
            <a:endParaRPr lang="zh-CN" altLang="en-US" sz="3600" b="1">
              <a:ln w="9525" cap="flat" cmpd="sng">
                <a:solidFill>
                  <a:srgbClr val="3366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222" name="WordArt 79"/>
          <p:cNvSpPr/>
          <p:nvPr/>
        </p:nvSpPr>
        <p:spPr>
          <a:xfrm>
            <a:off x="1826895" y="3827780"/>
            <a:ext cx="143510" cy="17970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渭</a:t>
            </a:r>
            <a:endParaRPr lang="zh-CN" altLang="en-US" sz="3600" b="1">
              <a:ln w="9525" cap="flat" cmpd="sng">
                <a:solidFill>
                  <a:srgbClr val="3366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223" name="WordArt 80"/>
          <p:cNvSpPr/>
          <p:nvPr/>
        </p:nvSpPr>
        <p:spPr>
          <a:xfrm>
            <a:off x="2906395" y="4069080"/>
            <a:ext cx="143510" cy="17970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水</a:t>
            </a:r>
            <a:endParaRPr lang="zh-CN" altLang="en-US" sz="3600" b="1">
              <a:ln w="9525" cap="flat" cmpd="sng">
                <a:solidFill>
                  <a:srgbClr val="3366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224" name="WordArt 81"/>
          <p:cNvSpPr/>
          <p:nvPr/>
        </p:nvSpPr>
        <p:spPr>
          <a:xfrm>
            <a:off x="2969895" y="4513580"/>
            <a:ext cx="143510" cy="17970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汉</a:t>
            </a:r>
            <a:endParaRPr lang="zh-CN" altLang="en-US" sz="3600" b="1">
              <a:ln w="9525" cap="flat" cmpd="sng">
                <a:solidFill>
                  <a:srgbClr val="3366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225" name="WordArt 82"/>
          <p:cNvSpPr/>
          <p:nvPr/>
        </p:nvSpPr>
        <p:spPr>
          <a:xfrm>
            <a:off x="4036695" y="4589780"/>
            <a:ext cx="143510" cy="17970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水</a:t>
            </a:r>
            <a:endParaRPr lang="zh-CN" altLang="en-US" sz="3600" b="1">
              <a:ln w="9525" cap="flat" cmpd="sng">
                <a:solidFill>
                  <a:srgbClr val="3366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226" name="WordArt 83"/>
          <p:cNvSpPr/>
          <p:nvPr/>
        </p:nvSpPr>
        <p:spPr>
          <a:xfrm>
            <a:off x="5484495" y="4742180"/>
            <a:ext cx="143510" cy="17970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淮</a:t>
            </a:r>
            <a:endParaRPr lang="zh-CN" altLang="en-US" sz="3600" b="1">
              <a:ln w="9525" cap="flat" cmpd="sng">
                <a:solidFill>
                  <a:srgbClr val="3366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227" name="WordArt 84"/>
          <p:cNvSpPr/>
          <p:nvPr/>
        </p:nvSpPr>
        <p:spPr>
          <a:xfrm>
            <a:off x="6627495" y="4132580"/>
            <a:ext cx="143510" cy="17970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水</a:t>
            </a:r>
            <a:endParaRPr lang="zh-CN" altLang="en-US" sz="3600" b="1">
              <a:ln w="9525" cap="flat" cmpd="sng">
                <a:solidFill>
                  <a:srgbClr val="3366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228" name="WordArt 85"/>
          <p:cNvSpPr/>
          <p:nvPr/>
        </p:nvSpPr>
        <p:spPr>
          <a:xfrm>
            <a:off x="4879975" y="5823585"/>
            <a:ext cx="142875" cy="17970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江</a:t>
            </a:r>
            <a:endParaRPr lang="zh-CN" altLang="en-US" sz="3600" b="1">
              <a:ln w="9525" cap="flat" cmpd="sng">
                <a:solidFill>
                  <a:srgbClr val="3366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229" name="WordArt 86"/>
          <p:cNvSpPr/>
          <p:nvPr/>
        </p:nvSpPr>
        <p:spPr>
          <a:xfrm>
            <a:off x="6551295" y="5046980"/>
            <a:ext cx="143510" cy="17970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水</a:t>
            </a:r>
            <a:endParaRPr lang="zh-CN" altLang="en-US" sz="3600" b="1">
              <a:ln w="9525" cap="flat" cmpd="sng">
                <a:solidFill>
                  <a:srgbClr val="3366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230" name="未知"/>
          <p:cNvSpPr/>
          <p:nvPr/>
        </p:nvSpPr>
        <p:spPr>
          <a:xfrm>
            <a:off x="386715" y="3561715"/>
            <a:ext cx="678815" cy="557530"/>
          </a:xfrm>
          <a:custGeom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0"/>
              </a:cxn>
            </a:cxnLst>
            <a:pathLst>
              <a:path w="432" h="423">
                <a:moveTo>
                  <a:pt x="0" y="248"/>
                </a:moveTo>
                <a:cubicBezTo>
                  <a:pt x="7" y="248"/>
                  <a:pt x="40" y="242"/>
                  <a:pt x="51" y="246"/>
                </a:cubicBezTo>
                <a:cubicBezTo>
                  <a:pt x="62" y="250"/>
                  <a:pt x="58" y="267"/>
                  <a:pt x="66" y="275"/>
                </a:cubicBezTo>
                <a:cubicBezTo>
                  <a:pt x="74" y="283"/>
                  <a:pt x="82" y="299"/>
                  <a:pt x="99" y="296"/>
                </a:cubicBezTo>
                <a:cubicBezTo>
                  <a:pt x="116" y="293"/>
                  <a:pt x="144" y="251"/>
                  <a:pt x="168" y="257"/>
                </a:cubicBezTo>
                <a:cubicBezTo>
                  <a:pt x="192" y="263"/>
                  <a:pt x="223" y="312"/>
                  <a:pt x="242" y="330"/>
                </a:cubicBezTo>
                <a:cubicBezTo>
                  <a:pt x="261" y="348"/>
                  <a:pt x="259" y="353"/>
                  <a:pt x="281" y="368"/>
                </a:cubicBezTo>
                <a:cubicBezTo>
                  <a:pt x="303" y="383"/>
                  <a:pt x="347" y="422"/>
                  <a:pt x="372" y="423"/>
                </a:cubicBezTo>
                <a:cubicBezTo>
                  <a:pt x="397" y="424"/>
                  <a:pt x="431" y="394"/>
                  <a:pt x="432" y="375"/>
                </a:cubicBezTo>
                <a:cubicBezTo>
                  <a:pt x="433" y="356"/>
                  <a:pt x="391" y="326"/>
                  <a:pt x="377" y="306"/>
                </a:cubicBezTo>
                <a:cubicBezTo>
                  <a:pt x="363" y="286"/>
                  <a:pt x="373" y="272"/>
                  <a:pt x="347" y="252"/>
                </a:cubicBezTo>
                <a:cubicBezTo>
                  <a:pt x="321" y="232"/>
                  <a:pt x="249" y="206"/>
                  <a:pt x="221" y="188"/>
                </a:cubicBezTo>
                <a:cubicBezTo>
                  <a:pt x="193" y="170"/>
                  <a:pt x="193" y="153"/>
                  <a:pt x="180" y="144"/>
                </a:cubicBezTo>
                <a:cubicBezTo>
                  <a:pt x="167" y="135"/>
                  <a:pt x="151" y="138"/>
                  <a:pt x="141" y="135"/>
                </a:cubicBezTo>
                <a:cubicBezTo>
                  <a:pt x="131" y="132"/>
                  <a:pt x="127" y="136"/>
                  <a:pt x="122" y="123"/>
                </a:cubicBezTo>
                <a:cubicBezTo>
                  <a:pt x="117" y="110"/>
                  <a:pt x="133" y="78"/>
                  <a:pt x="113" y="57"/>
                </a:cubicBezTo>
                <a:cubicBezTo>
                  <a:pt x="93" y="36"/>
                  <a:pt x="24" y="12"/>
                  <a:pt x="0" y="0"/>
                </a:cubicBezTo>
              </a:path>
            </a:pathLst>
          </a:custGeom>
          <a:noFill/>
          <a:ln w="19050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231" name="未知"/>
          <p:cNvSpPr/>
          <p:nvPr/>
        </p:nvSpPr>
        <p:spPr>
          <a:xfrm>
            <a:off x="7675245" y="4699000"/>
            <a:ext cx="147955" cy="76200"/>
          </a:xfrm>
          <a:custGeom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</a:cxnLst>
            <a:pathLst>
              <a:path w="94" h="48">
                <a:moveTo>
                  <a:pt x="0" y="24"/>
                </a:moveTo>
                <a:cubicBezTo>
                  <a:pt x="0" y="31"/>
                  <a:pt x="4" y="39"/>
                  <a:pt x="14" y="43"/>
                </a:cubicBezTo>
                <a:cubicBezTo>
                  <a:pt x="24" y="47"/>
                  <a:pt x="47" y="48"/>
                  <a:pt x="59" y="46"/>
                </a:cubicBezTo>
                <a:cubicBezTo>
                  <a:pt x="71" y="44"/>
                  <a:pt x="84" y="37"/>
                  <a:pt x="89" y="31"/>
                </a:cubicBezTo>
                <a:cubicBezTo>
                  <a:pt x="94" y="25"/>
                  <a:pt x="93" y="14"/>
                  <a:pt x="89" y="10"/>
                </a:cubicBezTo>
                <a:cubicBezTo>
                  <a:pt x="85" y="6"/>
                  <a:pt x="74" y="6"/>
                  <a:pt x="66" y="7"/>
                </a:cubicBezTo>
                <a:cubicBezTo>
                  <a:pt x="58" y="8"/>
                  <a:pt x="48" y="16"/>
                  <a:pt x="39" y="15"/>
                </a:cubicBezTo>
                <a:cubicBezTo>
                  <a:pt x="30" y="14"/>
                  <a:pt x="18" y="0"/>
                  <a:pt x="12" y="1"/>
                </a:cubicBezTo>
                <a:cubicBezTo>
                  <a:pt x="6" y="2"/>
                  <a:pt x="0" y="17"/>
                  <a:pt x="0" y="24"/>
                </a:cubicBezTo>
                <a:close/>
              </a:path>
            </a:pathLst>
          </a:custGeom>
          <a:solidFill>
            <a:srgbClr val="FFCC99"/>
          </a:solidFill>
          <a:ln w="3175" cap="flat" cmpd="sng">
            <a:solidFill>
              <a:srgbClr val="0066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232" name="Rectangle 89"/>
          <p:cNvSpPr/>
          <p:nvPr/>
        </p:nvSpPr>
        <p:spPr>
          <a:xfrm>
            <a:off x="546100" y="666750"/>
            <a:ext cx="1731010" cy="113538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/>
            <a:endParaRPr lang="zh-CN" altLang="en-US" b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6233" name="Group 90"/>
          <p:cNvGrpSpPr/>
          <p:nvPr/>
        </p:nvGrpSpPr>
        <p:grpSpPr>
          <a:xfrm>
            <a:off x="763905" y="801370"/>
            <a:ext cx="141605" cy="118745"/>
            <a:chExt cx="90" cy="90"/>
          </a:xfrm>
        </p:grpSpPr>
        <p:sp>
          <p:nvSpPr>
            <p:cNvPr id="6234" name="Oval 91"/>
            <p:cNvSpPr/>
            <p:nvPr/>
          </p:nvSpPr>
          <p:spPr>
            <a:xfrm>
              <a:off x="0" y="0"/>
              <a:ext cx="90" cy="90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b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235" name="Oval 92"/>
            <p:cNvSpPr/>
            <p:nvPr/>
          </p:nvSpPr>
          <p:spPr>
            <a:xfrm>
              <a:off x="22" y="23"/>
              <a:ext cx="45" cy="45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b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236" name="Group 93"/>
          <p:cNvGrpSpPr/>
          <p:nvPr/>
        </p:nvGrpSpPr>
        <p:grpSpPr>
          <a:xfrm>
            <a:off x="798830" y="1169670"/>
            <a:ext cx="106680" cy="90170"/>
            <a:chExt cx="68" cy="68"/>
          </a:xfrm>
        </p:grpSpPr>
        <p:sp>
          <p:nvSpPr>
            <p:cNvPr id="6237" name="Oval 94"/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b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238" name="Oval 95"/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b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6239" name="Rectangle 96"/>
          <p:cNvSpPr/>
          <p:nvPr/>
        </p:nvSpPr>
        <p:spPr>
          <a:xfrm>
            <a:off x="606425" y="1554480"/>
            <a:ext cx="451485" cy="127000"/>
          </a:xfrm>
          <a:prstGeom prst="rect">
            <a:avLst/>
          </a:prstGeom>
          <a:solidFill>
            <a:schemeClr val="folHlink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/>
            <a:endParaRPr lang="zh-CN" altLang="en-US" b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40" name="WordArt 97"/>
          <p:cNvSpPr/>
          <p:nvPr/>
        </p:nvSpPr>
        <p:spPr>
          <a:xfrm>
            <a:off x="1219835" y="795020"/>
            <a:ext cx="752475" cy="1492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东周都城</a:t>
            </a:r>
            <a:endParaRPr lang="zh-CN" altLang="en-US" sz="3600" b="1"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241" name="WordArt 98"/>
          <p:cNvSpPr/>
          <p:nvPr/>
        </p:nvSpPr>
        <p:spPr>
          <a:xfrm>
            <a:off x="1222375" y="1173480"/>
            <a:ext cx="978535" cy="1270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诸侯国国都</a:t>
            </a:r>
            <a:endParaRPr lang="zh-CN" altLang="en-US" sz="3600" b="1"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242" name="WordArt 99"/>
          <p:cNvSpPr/>
          <p:nvPr/>
        </p:nvSpPr>
        <p:spPr>
          <a:xfrm>
            <a:off x="1222375" y="1554480"/>
            <a:ext cx="978535" cy="1270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诸侯国疆域</a:t>
            </a:r>
            <a:endParaRPr lang="zh-CN" altLang="en-US" sz="3600" b="1"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343" name="Rectangle 100"/>
          <p:cNvSpPr>
            <a:spLocks noChangeArrowheads="1"/>
          </p:cNvSpPr>
          <p:nvPr/>
        </p:nvSpPr>
        <p:spPr bwMode="auto">
          <a:xfrm>
            <a:off x="2879725" y="298450"/>
            <a:ext cx="2845435" cy="379095"/>
          </a:xfrm>
          <a:prstGeom prst="rect">
            <a:avLst/>
          </a:prstGeom>
          <a:solidFill>
            <a:schemeClr val="bg1"/>
          </a:solidFill>
          <a:ln w="12700">
            <a:solidFill>
              <a:srgbClr val="FF3300"/>
            </a:solidFill>
            <a:miter lim="800000"/>
          </a:ln>
          <a:effectLst>
            <a:outerShdw dist="35921" dir="2700000" sy="50000" kx="2115830" algn="bl" rotWithShape="0">
              <a:srgbClr val="C0C0C0">
                <a:alpha val="76999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244" name="WordArt 101"/>
          <p:cNvSpPr/>
          <p:nvPr/>
        </p:nvSpPr>
        <p:spPr>
          <a:xfrm>
            <a:off x="3020695" y="358775"/>
            <a:ext cx="2630805" cy="2533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战 国 七 雄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245" name="Line 102"/>
          <p:cNvSpPr/>
          <p:nvPr/>
        </p:nvSpPr>
        <p:spPr>
          <a:xfrm>
            <a:off x="1436370" y="621030"/>
            <a:ext cx="2630805" cy="635"/>
          </a:xfrm>
          <a:prstGeom prst="line">
            <a:avLst/>
          </a:prstGeom>
          <a:ln w="12700" cap="flat" cmpd="sng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46" name="Text Box 103"/>
          <p:cNvSpPr txBox="1"/>
          <p:nvPr/>
        </p:nvSpPr>
        <p:spPr>
          <a:xfrm>
            <a:off x="5945505" y="2386965"/>
            <a:ext cx="467995" cy="371475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1"/>
          <a:lstStyle/>
          <a:p>
            <a:pPr lvl="0" algn="ctr"/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endParaRPr lang="en-US" altLang="zh-CN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247" name="Text Box 104"/>
          <p:cNvSpPr txBox="1"/>
          <p:nvPr/>
        </p:nvSpPr>
        <p:spPr>
          <a:xfrm>
            <a:off x="3856990" y="5122545"/>
            <a:ext cx="469265" cy="36957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1"/>
          <a:lstStyle/>
          <a:p>
            <a:pPr lvl="0"/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248" name="Text Box 105"/>
          <p:cNvSpPr txBox="1"/>
          <p:nvPr/>
        </p:nvSpPr>
        <p:spPr>
          <a:xfrm>
            <a:off x="2705735" y="3466465"/>
            <a:ext cx="467995" cy="370205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1"/>
          <a:lstStyle/>
          <a:p>
            <a:pPr lvl="0"/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249" name="Text Box 106"/>
          <p:cNvSpPr txBox="1"/>
          <p:nvPr/>
        </p:nvSpPr>
        <p:spPr>
          <a:xfrm>
            <a:off x="5440680" y="802640"/>
            <a:ext cx="467995" cy="370205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1"/>
          <a:lstStyle/>
          <a:p>
            <a:pPr lvl="0"/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19" name="Rectangle 107"/>
          <p:cNvSpPr/>
          <p:nvPr/>
        </p:nvSpPr>
        <p:spPr>
          <a:xfrm>
            <a:off x="5873750" y="2324100"/>
            <a:ext cx="570230" cy="518160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lvl="0"/>
            <a:r>
              <a:rPr lang="zh-CN" altLang="en-US" sz="2800">
                <a:solidFill>
                  <a:srgbClr val="0000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齐</a:t>
            </a:r>
            <a:endParaRPr lang="zh-CN" altLang="en-US" sz="2800">
              <a:solidFill>
                <a:srgbClr val="000099"/>
              </a:solidFill>
              <a:latin typeface="Tahoma" panose="020b0604030504040204" pitchFamily="34" charset="0"/>
              <a:ea typeface="黑体" pitchFamily="49" charset="-122"/>
            </a:endParaRPr>
          </a:p>
        </p:txBody>
      </p:sp>
      <p:sp>
        <p:nvSpPr>
          <p:cNvPr id="6251" name="Text Box 108"/>
          <p:cNvSpPr txBox="1"/>
          <p:nvPr/>
        </p:nvSpPr>
        <p:spPr>
          <a:xfrm>
            <a:off x="4505960" y="2098040"/>
            <a:ext cx="467995" cy="371475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1"/>
          <a:lstStyle/>
          <a:p>
            <a:pPr lvl="0"/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252" name="Text Box 109"/>
          <p:cNvSpPr txBox="1"/>
          <p:nvPr/>
        </p:nvSpPr>
        <p:spPr>
          <a:xfrm>
            <a:off x="4361815" y="2961640"/>
            <a:ext cx="469265" cy="370205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1"/>
          <a:lstStyle/>
          <a:p>
            <a:pPr lvl="0"/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253" name="Text Box 110"/>
          <p:cNvSpPr txBox="1"/>
          <p:nvPr/>
        </p:nvSpPr>
        <p:spPr>
          <a:xfrm>
            <a:off x="4290060" y="3898265"/>
            <a:ext cx="467995" cy="370205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1"/>
          <a:lstStyle/>
          <a:p>
            <a:pPr lvl="0"/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4" name="Group 111"/>
          <p:cNvGrpSpPr/>
          <p:nvPr/>
        </p:nvGrpSpPr>
        <p:grpSpPr>
          <a:xfrm>
            <a:off x="983356" y="2558415"/>
            <a:ext cx="996574" cy="3455035"/>
            <a:chExt cx="635" cy="1497"/>
          </a:xfrm>
        </p:grpSpPr>
        <p:sp>
          <p:nvSpPr>
            <p:cNvPr id="6255" name="AutoShape 112"/>
            <p:cNvSpPr/>
            <p:nvPr/>
          </p:nvSpPr>
          <p:spPr>
            <a:xfrm>
              <a:off x="0" y="0"/>
              <a:ext cx="635" cy="1497"/>
            </a:xfrm>
            <a:prstGeom prst="verticalScroll">
              <a:avLst>
                <a:gd name="adj" fmla="val 12500"/>
              </a:avLst>
            </a:prstGeom>
            <a:solidFill>
              <a:srgbClr val="FFFF00"/>
            </a:solidFill>
            <a:ln w="317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eaVert" wrap="none" anchor="ctr"/>
            <a:lstStyle/>
            <a:p>
              <a:pPr lvl="0"/>
              <a:endParaRPr lang="zh-CN" altLang="en-US" b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256" name="Text Box 113"/>
            <p:cNvSpPr txBox="1"/>
            <p:nvPr/>
          </p:nvSpPr>
          <p:spPr>
            <a:xfrm>
              <a:off x="118" y="77"/>
              <a:ext cx="388" cy="1270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zh-CN" altLang="en-US" sz="28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东南西北到中央</a:t>
              </a:r>
              <a:endParaRPr lang="zh-CN" altLang="en-US" sz="2800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3426" name="Rectangle 114"/>
          <p:cNvSpPr/>
          <p:nvPr/>
        </p:nvSpPr>
        <p:spPr>
          <a:xfrm>
            <a:off x="3786505" y="5060950"/>
            <a:ext cx="569595" cy="518160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lvl="0"/>
            <a:r>
              <a:rPr lang="zh-CN" altLang="en-US" sz="2800">
                <a:solidFill>
                  <a:srgbClr val="0000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楚</a:t>
            </a:r>
            <a:endParaRPr lang="zh-CN" altLang="en-US" sz="2800">
              <a:solidFill>
                <a:srgbClr val="000099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13427" name="Rectangle 115"/>
          <p:cNvSpPr/>
          <p:nvPr/>
        </p:nvSpPr>
        <p:spPr>
          <a:xfrm>
            <a:off x="2633980" y="3405505"/>
            <a:ext cx="568325" cy="518160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lvl="0"/>
            <a:r>
              <a:rPr lang="zh-CN" altLang="en-US" sz="2800">
                <a:solidFill>
                  <a:srgbClr val="0000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秦</a:t>
            </a:r>
            <a:endParaRPr lang="zh-CN" altLang="en-US" sz="2800">
              <a:solidFill>
                <a:srgbClr val="000099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13428" name="Rectangle 116"/>
          <p:cNvSpPr/>
          <p:nvPr/>
        </p:nvSpPr>
        <p:spPr>
          <a:xfrm>
            <a:off x="5370830" y="739775"/>
            <a:ext cx="569595" cy="518160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lvl="0"/>
            <a:r>
              <a:rPr lang="zh-CN" altLang="en-US" sz="2800">
                <a:solidFill>
                  <a:srgbClr val="0000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燕</a:t>
            </a:r>
            <a:endParaRPr lang="zh-CN" altLang="en-US" sz="2800">
              <a:solidFill>
                <a:srgbClr val="000099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13429" name="Rectangle 117"/>
          <p:cNvSpPr/>
          <p:nvPr/>
        </p:nvSpPr>
        <p:spPr>
          <a:xfrm>
            <a:off x="4434205" y="2037080"/>
            <a:ext cx="569595" cy="518160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lvl="0"/>
            <a:r>
              <a:rPr lang="zh-CN" altLang="en-US" sz="2800">
                <a:solidFill>
                  <a:srgbClr val="0000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赵</a:t>
            </a:r>
            <a:endParaRPr lang="zh-CN" altLang="en-US" sz="2800">
              <a:solidFill>
                <a:srgbClr val="000099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13430" name="Rectangle 118"/>
          <p:cNvSpPr/>
          <p:nvPr/>
        </p:nvSpPr>
        <p:spPr>
          <a:xfrm>
            <a:off x="4291330" y="2900680"/>
            <a:ext cx="569595" cy="518160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lvl="0"/>
            <a:r>
              <a:rPr lang="zh-CN" altLang="en-US" sz="2800">
                <a:solidFill>
                  <a:srgbClr val="0000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魏</a:t>
            </a:r>
            <a:endParaRPr lang="zh-CN" altLang="en-US" sz="2800">
              <a:solidFill>
                <a:srgbClr val="000099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13431" name="Rectangle 119"/>
          <p:cNvSpPr/>
          <p:nvPr/>
        </p:nvSpPr>
        <p:spPr>
          <a:xfrm>
            <a:off x="4218305" y="3908425"/>
            <a:ext cx="569595" cy="518160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lvl="0"/>
            <a:r>
              <a:rPr lang="zh-CN" altLang="en-US" sz="2800">
                <a:solidFill>
                  <a:srgbClr val="0000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韩</a:t>
            </a:r>
            <a:endParaRPr lang="zh-CN" altLang="en-US" sz="2800">
              <a:solidFill>
                <a:srgbClr val="000099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6263" name="WordArt 120"/>
          <p:cNvSpPr>
            <a:spLocks noChangeAspect="1"/>
          </p:cNvSpPr>
          <p:nvPr/>
        </p:nvSpPr>
        <p:spPr>
          <a:xfrm>
            <a:off x="3500120" y="3476625"/>
            <a:ext cx="640080" cy="49911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70000"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FFFF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东周</a:t>
            </a:r>
            <a:endParaRPr lang="zh-CN" altLang="en-US" sz="3600" b="1">
              <a:ln w="19050" cap="flat" cmpd="sng">
                <a:solidFill>
                  <a:srgbClr val="FFFF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FF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5" name="Group 111"/>
          <p:cNvGrpSpPr/>
          <p:nvPr/>
        </p:nvGrpSpPr>
        <p:grpSpPr>
          <a:xfrm>
            <a:off x="7608496" y="2558415"/>
            <a:ext cx="995754" cy="3455035"/>
            <a:chExt cx="635" cy="1497"/>
          </a:xfrm>
        </p:grpSpPr>
        <p:sp>
          <p:nvSpPr>
            <p:cNvPr id="6266" name="AutoShape 112"/>
            <p:cNvSpPr/>
            <p:nvPr/>
          </p:nvSpPr>
          <p:spPr>
            <a:xfrm>
              <a:off x="0" y="0"/>
              <a:ext cx="635" cy="1497"/>
            </a:xfrm>
            <a:prstGeom prst="verticalScroll">
              <a:avLst>
                <a:gd name="adj" fmla="val 12500"/>
              </a:avLst>
            </a:prstGeom>
            <a:solidFill>
              <a:srgbClr val="FFFF00"/>
            </a:solidFill>
            <a:ln w="317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eaVert" wrap="none" anchor="ctr"/>
            <a:lstStyle/>
            <a:p>
              <a:pPr lvl="0">
                <a:lnSpc>
                  <a:spcPct val="105000"/>
                </a:lnSpc>
              </a:pPr>
              <a:endParaRPr lang="zh-CN" altLang="en-US" b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267" name="Text Box 113"/>
            <p:cNvSpPr txBox="1"/>
            <p:nvPr/>
          </p:nvSpPr>
          <p:spPr>
            <a:xfrm>
              <a:off x="109" y="136"/>
              <a:ext cx="389" cy="1270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pPr lvl="0">
                <a:spcBef>
                  <a:spcPct val="115000"/>
                </a:spcBef>
                <a:spcAft>
                  <a:spcPct val="190000"/>
                </a:spcAft>
              </a:pPr>
              <a:r>
                <a:rPr lang="zh-CN" altLang="en-US" sz="28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齐楚秦燕赵魏韩</a:t>
              </a:r>
              <a:endPara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3438" name="Text Box 7"/>
          <p:cNvSpPr txBox="1"/>
          <p:nvPr/>
        </p:nvSpPr>
        <p:spPr>
          <a:xfrm>
            <a:off x="2393950" y="5770880"/>
            <a:ext cx="4244975" cy="51816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lvl="0"/>
            <a:r>
              <a:rPr lang="zh-CN" altLang="en-US" sz="2800">
                <a:solidFill>
                  <a:srgbClr val="00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三家分晋、田氏代齐</a:t>
            </a:r>
            <a:endParaRPr lang="zh-CN" altLang="en-US" sz="2800">
              <a:solidFill>
                <a:srgbClr val="000000"/>
              </a:solidFill>
              <a:latin typeface="Arial" pitchFamily="34" charset="0"/>
              <a:ea typeface="华文中宋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9" grpId="0"/>
      <p:bldP spid="13426" grpId="0"/>
      <p:bldP spid="13427" grpId="0"/>
      <p:bldP spid="13428" grpId="0"/>
      <p:bldP spid="13429" grpId="0"/>
      <p:bldP spid="13430" grpId="0"/>
      <p:bldP spid="13431" grpId="0"/>
      <p:bldP spid="134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544195" y="645160"/>
            <a:ext cx="8098155" cy="48310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t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>
                <a:cs typeface="+mn-ea"/>
              </a:rPr>
              <a:t>2、社会状况：兼并战争 </a:t>
            </a:r>
            <a:endParaRPr lang="zh-CN" altLang="en-US" sz="2800">
              <a:cs typeface="+mn-ea"/>
            </a:endParaRPr>
          </a:p>
          <a:p>
            <a:pPr algn="l"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>
                <a:cs typeface="+mn-ea"/>
              </a:rPr>
              <a:t>（1）</a:t>
            </a:r>
            <a:r>
              <a:rPr lang="zh-CN" altLang="en-US" sz="2800">
                <a:solidFill>
                  <a:schemeClr val="tx1"/>
                </a:solidFill>
                <a:cs typeface="+mn-ea"/>
              </a:rPr>
              <a:t>战争特点：</a:t>
            </a:r>
            <a:r>
              <a:rPr lang="zh-CN" altLang="en-US" sz="2800">
                <a:solidFill>
                  <a:srgbClr val="C00000"/>
                </a:solidFill>
                <a:cs typeface="+mn-ea"/>
              </a:rPr>
              <a:t>规模很大，参战兵力多，交战区域广，持续时间长。</a:t>
            </a:r>
            <a:r>
              <a:rPr lang="zh-CN" altLang="en-US" sz="2800">
                <a:cs typeface="+mn-ea"/>
              </a:rPr>
              <a:t> </a:t>
            </a:r>
            <a:endParaRPr lang="zh-CN" altLang="en-US" sz="2800">
              <a:cs typeface="+mn-ea"/>
            </a:endParaRPr>
          </a:p>
          <a:p>
            <a:pPr algn="l"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>
                <a:cs typeface="+mn-ea"/>
              </a:rPr>
              <a:t>（2）</a:t>
            </a:r>
            <a:r>
              <a:rPr lang="zh-CN" altLang="en-US" sz="2800">
                <a:solidFill>
                  <a:schemeClr val="tx1"/>
                </a:solidFill>
                <a:cs typeface="+mn-ea"/>
              </a:rPr>
              <a:t>著名战役：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桂陵之战、马陵之战、长平之战 </a:t>
            </a:r>
            <a:endParaRPr lang="zh-CN" altLang="en-US" sz="2800">
              <a:solidFill>
                <a:srgbClr val="FF0000"/>
              </a:solidFill>
              <a:latin typeface="微软雅黑" charset="-122"/>
              <a:ea typeface="微软雅黑" charset="-122"/>
              <a:cs typeface="微软雅黑" panose="020b0503020204020204" charset="-122"/>
            </a:endParaRPr>
          </a:p>
          <a:p>
            <a:pPr algn="l"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>
                <a:cs typeface="+mn-ea"/>
              </a:rPr>
              <a:t>（3）</a:t>
            </a:r>
            <a:r>
              <a:rPr lang="zh-CN" altLang="en-US" sz="2800">
                <a:solidFill>
                  <a:schemeClr val="tx1"/>
                </a:solidFill>
                <a:cs typeface="+mn-ea"/>
              </a:rPr>
              <a:t>战争结果：</a:t>
            </a:r>
            <a:r>
              <a:rPr lang="zh-CN" altLang="en-US" sz="2800">
                <a:solidFill>
                  <a:srgbClr val="C00000"/>
                </a:solidFill>
                <a:cs typeface="+mn-ea"/>
              </a:rPr>
              <a:t>魏国、齐国、赵国、秦国先后崛起，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秦国</a:t>
            </a:r>
            <a:r>
              <a:rPr lang="zh-CN" altLang="en-US" sz="2800">
                <a:solidFill>
                  <a:srgbClr val="C00000"/>
                </a:solidFill>
                <a:cs typeface="+mn-ea"/>
              </a:rPr>
              <a:t>成为最强盛的诸侯国对东方六国构成威胁。 </a:t>
            </a:r>
            <a:endParaRPr lang="zh-CN" altLang="en-US" sz="2800">
              <a:solidFill>
                <a:srgbClr val="C00000"/>
              </a:solidFill>
              <a:cs typeface="+mn-ea"/>
            </a:endParaRPr>
          </a:p>
          <a:p>
            <a:pPr algn="l"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>
                <a:cs typeface="+mn-ea"/>
              </a:rPr>
              <a:t>（4）</a:t>
            </a:r>
            <a:r>
              <a:rPr lang="zh-CN" altLang="en-US" sz="2800">
                <a:solidFill>
                  <a:schemeClr val="tx1"/>
                </a:solidFill>
                <a:cs typeface="+mn-ea"/>
              </a:rPr>
              <a:t>影响：</a:t>
            </a:r>
            <a:r>
              <a:rPr lang="zh-CN" altLang="en-US" sz="2800">
                <a:solidFill>
                  <a:srgbClr val="C00000"/>
                </a:solidFill>
                <a:cs typeface="+mn-ea"/>
              </a:rPr>
              <a:t>为加速结束分裂，实现国家统一奠定了基础。</a:t>
            </a:r>
            <a:endParaRPr lang="zh-CN" altLang="en-US" sz="2800">
              <a:solidFill>
                <a:srgbClr val="C00000"/>
              </a:solidFill>
              <a:cs typeface="+mn-ea"/>
            </a:endParaRP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6098" name="Group 18"/>
          <p:cNvGraphicFramePr>
            <a:graphicFrameLocks noGrp="1"/>
          </p:cNvGraphicFramePr>
          <p:nvPr/>
        </p:nvGraphicFramePr>
        <p:xfrm>
          <a:off x="561340" y="1127125"/>
          <a:ext cx="7778750" cy="4832350"/>
        </p:xfrm>
        <a:graphic>
          <a:graphicData uri="http://schemas.openxmlformats.org/drawingml/2006/table">
            <a:tbl>
              <a:tblPr/>
              <a:tblGrid>
                <a:gridCol w="1546860"/>
                <a:gridCol w="2091055"/>
                <a:gridCol w="2092960"/>
                <a:gridCol w="2047875"/>
              </a:tblGrid>
              <a:tr h="1349375"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时期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主要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战役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交战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国家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典故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74115">
                <a:tc rowSpan="3"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618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267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6128" name="Text Box 48">
            <a:hlinkClick r:id="rId2" action="ppaction://hlinksldjump"/>
          </p:cNvPr>
          <p:cNvSpPr txBox="1"/>
          <p:nvPr/>
        </p:nvSpPr>
        <p:spPr>
          <a:xfrm>
            <a:off x="2372678" y="2841625"/>
            <a:ext cx="180022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/>
            <a:r>
              <a:rPr lang="zh-CN" altLang="en-US" sz="2400">
                <a:solidFill>
                  <a:srgbClr val="8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桂陵之战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129" name="Text Box 49"/>
          <p:cNvSpPr txBox="1"/>
          <p:nvPr/>
        </p:nvSpPr>
        <p:spPr>
          <a:xfrm>
            <a:off x="2372678" y="4132580"/>
            <a:ext cx="1655762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/>
            <a:r>
              <a:rPr lang="zh-CN" altLang="en-US" sz="2400">
                <a:solidFill>
                  <a:srgbClr val="8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马陵之战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130" name="Text Box 50">
            <a:hlinkClick action="ppaction://noaction"/>
          </p:cNvPr>
          <p:cNvSpPr txBox="1"/>
          <p:nvPr/>
        </p:nvSpPr>
        <p:spPr>
          <a:xfrm>
            <a:off x="2372678" y="5351145"/>
            <a:ext cx="180022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/>
            <a:r>
              <a:rPr lang="zh-CN" altLang="en-US" sz="2400">
                <a:solidFill>
                  <a:srgbClr val="8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长平之战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97" name="Text Box 51"/>
          <p:cNvSpPr txBox="1"/>
          <p:nvPr/>
        </p:nvSpPr>
        <p:spPr>
          <a:xfrm>
            <a:off x="4357688" y="2875280"/>
            <a:ext cx="1727200" cy="45720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lvl="0"/>
            <a:r>
              <a:rPr lang="zh-CN" altLang="en-US" sz="2400">
                <a:solidFill>
                  <a:srgbClr val="8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魏、赵、齐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98" name="Text Box 52"/>
          <p:cNvSpPr txBox="1"/>
          <p:nvPr/>
        </p:nvSpPr>
        <p:spPr>
          <a:xfrm>
            <a:off x="4357688" y="4132580"/>
            <a:ext cx="1800225" cy="45720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lvl="0"/>
            <a:r>
              <a:rPr lang="en-US" altLang="zh-CN" sz="2400">
                <a:solidFill>
                  <a:srgbClr val="8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zh-CN" altLang="en-US" sz="2400">
                <a:solidFill>
                  <a:srgbClr val="8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魏、齐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99" name="Text Box 53"/>
          <p:cNvSpPr txBox="1"/>
          <p:nvPr/>
        </p:nvSpPr>
        <p:spPr>
          <a:xfrm>
            <a:off x="4681538" y="5325745"/>
            <a:ext cx="1152525" cy="45720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lvl="0"/>
            <a:r>
              <a:rPr lang="zh-CN" altLang="en-US" sz="2400">
                <a:solidFill>
                  <a:srgbClr val="8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秦、赵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134" name="Text Box 54"/>
          <p:cNvSpPr txBox="1"/>
          <p:nvPr/>
        </p:nvSpPr>
        <p:spPr>
          <a:xfrm>
            <a:off x="6508433" y="2841625"/>
            <a:ext cx="1655762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/>
            <a:r>
              <a:rPr lang="zh-CN" altLang="en-US" sz="28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围魏救赵</a:t>
            </a:r>
            <a:endParaRPr lang="zh-CN" altLang="en-US" sz="200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46135" name="Text Box 55"/>
          <p:cNvSpPr txBox="1"/>
          <p:nvPr/>
        </p:nvSpPr>
        <p:spPr>
          <a:xfrm>
            <a:off x="6508433" y="5325745"/>
            <a:ext cx="1655762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/>
            <a:r>
              <a:rPr lang="zh-CN" altLang="en-US" sz="28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纸上谈兵</a:t>
            </a:r>
            <a:endParaRPr lang="zh-CN" altLang="en-US" sz="2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136" name="Text Box 56"/>
          <p:cNvSpPr txBox="1"/>
          <p:nvPr/>
        </p:nvSpPr>
        <p:spPr>
          <a:xfrm>
            <a:off x="6508433" y="4065905"/>
            <a:ext cx="1366837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/>
            <a:r>
              <a:rPr lang="zh-CN" altLang="en-US" sz="28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减灶计</a:t>
            </a:r>
            <a:endParaRPr lang="zh-CN" altLang="en-US" sz="2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03" name="Text Box 60">
            <a:hlinkClick action="ppaction://noaction"/>
          </p:cNvPr>
          <p:cNvSpPr txBox="1"/>
          <p:nvPr/>
        </p:nvSpPr>
        <p:spPr>
          <a:xfrm>
            <a:off x="1048703" y="2948940"/>
            <a:ext cx="854075" cy="2376488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400">
                <a:solidFill>
                  <a:srgbClr val="00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战    国</a:t>
            </a:r>
            <a:endParaRPr lang="zh-CN" altLang="en-US" sz="4400">
              <a:solidFill>
                <a:srgbClr val="000066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7204" name="Text Box 37"/>
          <p:cNvSpPr txBox="1"/>
          <p:nvPr/>
        </p:nvSpPr>
        <p:spPr>
          <a:xfrm>
            <a:off x="1764665" y="274955"/>
            <a:ext cx="5616575" cy="640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战国</a:t>
            </a:r>
            <a:r>
              <a:rPr lang="zh-CN" altLang="en-US" sz="3600">
                <a:solidFill>
                  <a:srgbClr val="0000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时期三次经典战役</a:t>
            </a:r>
            <a:endParaRPr lang="zh-CN" altLang="en-US" sz="3600">
              <a:solidFill>
                <a:srgbClr val="000099"/>
              </a:solidFill>
              <a:latin typeface="Arial" pitchFamily="34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6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6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6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6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6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6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28" grpId="0"/>
      <p:bldP spid="46129" grpId="0"/>
      <p:bldP spid="46130" grpId="0"/>
      <p:bldP spid="46134" grpId="0"/>
      <p:bldP spid="46135" grpId="0"/>
      <p:bldP spid="461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3" name="Text Box 2"/>
          <p:cNvSpPr txBox="1"/>
          <p:nvPr/>
        </p:nvSpPr>
        <p:spPr>
          <a:xfrm>
            <a:off x="1835150" y="3241675"/>
            <a:ext cx="7073265" cy="518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/>
            <a:r>
              <a:rPr lang="zh-CN" altLang="en-US" sz="2800">
                <a:cs typeface="+mn-ea"/>
              </a:rPr>
              <a:t>（2）商鞅变法的目的、时间？支持者？</a:t>
            </a:r>
            <a:endParaRPr lang="zh-CN" altLang="en-US" sz="320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8195" name="Text Box 4"/>
          <p:cNvSpPr txBox="1"/>
          <p:nvPr/>
        </p:nvSpPr>
        <p:spPr>
          <a:xfrm>
            <a:off x="4624388" y="469900"/>
            <a:ext cx="184150" cy="5492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endParaRPr lang="zh-CN" altLang="zh-CN" sz="3000" b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8197" name="Text Box 6"/>
          <p:cNvSpPr txBox="1"/>
          <p:nvPr/>
        </p:nvSpPr>
        <p:spPr>
          <a:xfrm>
            <a:off x="2050415" y="765175"/>
            <a:ext cx="6638925" cy="518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l"/>
            <a:r>
              <a:rPr lang="zh-CN" altLang="zh-CN" sz="2800">
                <a:solidFill>
                  <a:srgbClr val="66003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阅读P3</a:t>
            </a:r>
            <a:r>
              <a:rPr lang="en-US" altLang="zh-CN" sz="2800">
                <a:solidFill>
                  <a:srgbClr val="66003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3-34</a:t>
            </a:r>
            <a:r>
              <a:rPr lang="zh-CN" altLang="en-US" sz="2800">
                <a:solidFill>
                  <a:srgbClr val="66003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，</a:t>
            </a:r>
            <a:r>
              <a:rPr lang="en-US" altLang="zh-CN" sz="2800">
                <a:solidFill>
                  <a:srgbClr val="66003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zh-CN" sz="2800">
                <a:solidFill>
                  <a:srgbClr val="66003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分钟之后回答下列问题：</a:t>
            </a:r>
            <a:endParaRPr lang="zh-CN" altLang="zh-CN" sz="2800">
              <a:solidFill>
                <a:srgbClr val="660033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4343" name="Text Box 7"/>
          <p:cNvSpPr txBox="1"/>
          <p:nvPr/>
        </p:nvSpPr>
        <p:spPr>
          <a:xfrm>
            <a:off x="2340610" y="3855720"/>
            <a:ext cx="6568440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/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目的：确立新的政治经济秩序，以求富国强兵，在兼并战争中取胜。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199" name="AutoShape 8" descr="u=1891140202,1188740790&amp;fm=23&amp;gp=0"/>
          <p:cNvSpPr>
            <a:spLocks noChangeAspect="1"/>
          </p:cNvSpPr>
          <p:nvPr/>
        </p:nvSpPr>
        <p:spPr>
          <a:xfrm>
            <a:off x="4419600" y="497205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endParaRPr lang="zh-CN" altLang="en-US" sz="16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8200" name="AutoShape 9" descr="u=1891140202,1188740790&amp;fm=23&amp;gp=0"/>
          <p:cNvSpPr>
            <a:spLocks noChangeAspect="1"/>
          </p:cNvSpPr>
          <p:nvPr/>
        </p:nvSpPr>
        <p:spPr>
          <a:xfrm>
            <a:off x="4419600" y="497205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endParaRPr lang="zh-CN" altLang="en-US" sz="16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8201" name="Picture 10" descr="20120928180122-13569785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775" y="3054033"/>
            <a:ext cx="1763713" cy="1917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2" name="TextBox 2"/>
          <p:cNvSpPr txBox="1"/>
          <p:nvPr/>
        </p:nvSpPr>
        <p:spPr>
          <a:xfrm>
            <a:off x="541020" y="155575"/>
            <a:ext cx="405320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4000"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二</a:t>
            </a:r>
            <a:r>
              <a:rPr lang="zh-CN" altLang="en-US" sz="4000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、商鞅变法</a:t>
            </a:r>
            <a:endParaRPr lang="zh-CN" altLang="en-US" sz="4000" smtClean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charset="-122"/>
              <a:ea typeface="微软雅黑" charset="-122"/>
              <a:sym typeface="+mn-ea"/>
            </a:endParaRPr>
          </a:p>
        </p:txBody>
      </p:sp>
      <p:sp>
        <p:nvSpPr>
          <p:cNvPr id="8203" name="TextBox 11"/>
          <p:cNvSpPr txBox="1"/>
          <p:nvPr/>
        </p:nvSpPr>
        <p:spPr>
          <a:xfrm>
            <a:off x="1835150" y="1341438"/>
            <a:ext cx="7308850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/>
            <a:r>
              <a:rPr lang="zh-CN" altLang="en-US" sz="280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>
                <a:latin typeface="Arial" panose="020b0604020202020204" pitchFamily="34" charset="0"/>
                <a:ea typeface="宋体" panose="02010600030101010101" pitchFamily="2" charset="-122"/>
              </a:rPr>
              <a:t>）战国时期各诸侯国变法的</a:t>
            </a:r>
            <a:r>
              <a:rPr lang="zh-CN" altLang="en-US" sz="28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原因（背景）</a:t>
            </a:r>
            <a:r>
              <a:rPr lang="zh-CN" altLang="en-US" sz="2800">
                <a:latin typeface="Arial" panose="020b0604020202020204" pitchFamily="34" charset="0"/>
                <a:ea typeface="宋体" panose="02010600030101010101" pitchFamily="2" charset="-122"/>
              </a:rPr>
              <a:t>有哪些？</a:t>
            </a:r>
            <a:endParaRPr lang="zh-CN" altLang="en-US" sz="28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68538" y="2257425"/>
            <a:ext cx="6659562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/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铁制工具和牛耕进一步推广，社会生产力水平提高，新兴地主阶级的势利增强。</a:t>
            </a:r>
            <a:endParaRPr lang="zh-CN" altLang="en-US" sz="2800">
              <a:solidFill>
                <a:srgbClr val="FF0000"/>
              </a:solidFill>
              <a:latin typeface="微软雅黑" charset="-122"/>
              <a:ea typeface="微软雅黑" charset="-122"/>
            </a:endParaRPr>
          </a:p>
        </p:txBody>
      </p:sp>
      <p:pic>
        <p:nvPicPr>
          <p:cNvPr id="8205" name="Picture 3" descr="牛耕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5" y="1019175"/>
            <a:ext cx="1853565" cy="19405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Text Box 7"/>
          <p:cNvSpPr txBox="1"/>
          <p:nvPr/>
        </p:nvSpPr>
        <p:spPr>
          <a:xfrm>
            <a:off x="2324100" y="4987290"/>
            <a:ext cx="65684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公元前</a:t>
            </a:r>
            <a:r>
              <a:rPr kumimoji="1" lang="en-US" altLang="zh-CN" sz="280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356</a:t>
            </a:r>
            <a:r>
              <a:rPr kumimoji="1" lang="zh-CN" altLang="en-US" sz="280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年</a:t>
            </a:r>
            <a:r>
              <a:rPr kumimoji="1" lang="zh-CN" altLang="en-US" sz="280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cs typeface="+mn-cs"/>
                <a:sym typeface="+mn-ea"/>
              </a:rPr>
              <a:t>，</a:t>
            </a:r>
            <a:r>
              <a:rPr kumimoji="1" lang="zh-CN" altLang="en-US" sz="280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秦孝公</a:t>
            </a:r>
            <a:r>
              <a:rPr kumimoji="1" lang="zh-CN" altLang="en-US" sz="280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+mn-ea"/>
              </a:rPr>
              <a:t>任</a:t>
            </a:r>
            <a:r>
              <a:rPr kumimoji="1" lang="zh-CN" altLang="en-US" sz="280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cs typeface="+mn-cs"/>
                <a:sym typeface="+mn-ea"/>
              </a:rPr>
              <a:t>用</a:t>
            </a:r>
            <a:r>
              <a:rPr kumimoji="1" lang="zh-CN" altLang="en-US" sz="280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商鞅</a:t>
            </a:r>
            <a:r>
              <a:rPr kumimoji="1" lang="zh-CN" altLang="en-US" sz="280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cs typeface="+mn-cs"/>
                <a:sym typeface="+mn-ea"/>
              </a:rPr>
              <a:t>主持变法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/>
      <p:bldP spid="13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72" name="Text Box 12"/>
          <p:cNvSpPr txBox="1"/>
          <p:nvPr/>
        </p:nvSpPr>
        <p:spPr>
          <a:xfrm>
            <a:off x="250190" y="945515"/>
            <a:ext cx="6304915" cy="224536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政治：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  <a:sym typeface="+mn-ea"/>
            </a:endParaRPr>
          </a:p>
          <a:p>
            <a:pPr>
              <a:spcBef>
                <a:spcPct val="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、</a:t>
            </a:r>
            <a:r>
              <a:rPr lang="zh-CN" altLang="en-US" sz="2800" u="sng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确立县制，由国君直接派官吏治理</a:t>
            </a:r>
            <a:endParaRPr lang="zh-CN" altLang="en-US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、</a:t>
            </a:r>
            <a:r>
              <a:rPr lang="zh-CN" altLang="en-US" sz="2800" u="sng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废除贵族的世袭特权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、改革户籍制度，加强对人民的管理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4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、严明法度，禁止私斗</a:t>
            </a:r>
            <a:endParaRPr lang="zh-CN" altLang="en-US" sz="2800" b="0">
              <a:solidFill>
                <a:srgbClr val="FF0000"/>
              </a:solidFill>
              <a:latin typeface="黑体" pitchFamily="49" charset="-122"/>
              <a:ea typeface="黑体" pitchFamily="49" charset="-122"/>
              <a:sym typeface="+mn-ea"/>
            </a:endParaRPr>
          </a:p>
        </p:txBody>
      </p:sp>
      <p:sp>
        <p:nvSpPr>
          <p:cNvPr id="10261" name="Rectangle 25"/>
          <p:cNvSpPr/>
          <p:nvPr/>
        </p:nvSpPr>
        <p:spPr>
          <a:xfrm>
            <a:off x="4365625" y="3246438"/>
            <a:ext cx="4127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zh-CN" b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endParaRPr lang="zh-CN" altLang="zh-CN" b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55040" y="180975"/>
            <a:ext cx="626491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smtClean="0">
                <a:solidFill>
                  <a:schemeClr val="tx2"/>
                </a:solidFill>
                <a:latin typeface="+mn-ea"/>
                <a:ea typeface="+mn-ea"/>
                <a:cs typeface="+mn-ea"/>
              </a:rPr>
              <a:t>（</a:t>
            </a:r>
            <a:r>
              <a:rPr lang="en-US" altLang="zh-CN" sz="3600" smtClean="0">
                <a:solidFill>
                  <a:schemeClr val="tx2"/>
                </a:solidFill>
                <a:latin typeface="+mn-ea"/>
                <a:ea typeface="+mn-ea"/>
                <a:cs typeface="+mn-ea"/>
              </a:rPr>
              <a:t>3</a:t>
            </a:r>
            <a:r>
              <a:rPr lang="zh-CN" altLang="en-US" sz="3600" smtClean="0">
                <a:solidFill>
                  <a:schemeClr val="tx2"/>
                </a:solidFill>
                <a:latin typeface="+mn-ea"/>
                <a:ea typeface="+mn-ea"/>
                <a:cs typeface="+mn-ea"/>
              </a:rPr>
              <a:t>）商鞅变法的内容：</a:t>
            </a:r>
            <a:endParaRPr lang="zh-CN" altLang="en-US" sz="3600" smtClean="0">
              <a:solidFill>
                <a:schemeClr val="tx2"/>
              </a:solidFill>
              <a:latin typeface="+mn-ea"/>
              <a:ea typeface="+mn-ea"/>
              <a:cs typeface="+mn-ea"/>
            </a:endParaRPr>
          </a:p>
        </p:txBody>
      </p:sp>
      <p:sp>
        <p:nvSpPr>
          <p:cNvPr id="5" name="Text Box 12"/>
          <p:cNvSpPr txBox="1"/>
          <p:nvPr/>
        </p:nvSpPr>
        <p:spPr>
          <a:xfrm>
            <a:off x="227965" y="3225165"/>
            <a:ext cx="7969250" cy="181483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经济：</a:t>
            </a:r>
            <a:endParaRPr lang="en-US" altLang="zh-CN" sz="2800">
              <a:solidFill>
                <a:srgbClr val="FF0000"/>
              </a:solidFill>
              <a:latin typeface="黑体" pitchFamily="49" charset="-122"/>
              <a:ea typeface="黑体" pitchFamily="49" charset="-122"/>
              <a:sym typeface="+mn-ea"/>
            </a:endParaRPr>
          </a:p>
          <a:p>
            <a:pPr>
              <a:spcBef>
                <a:spcPct val="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、废除井田制，允许土地自由买卖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、鼓励耕织，生产粮食、布帛多的人可免除徭役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、统一度量衡</a:t>
            </a:r>
            <a:endParaRPr lang="zh-CN" altLang="en-US" sz="28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6" name="Text Box 12"/>
          <p:cNvSpPr txBox="1"/>
          <p:nvPr/>
        </p:nvSpPr>
        <p:spPr>
          <a:xfrm>
            <a:off x="211455" y="5146040"/>
            <a:ext cx="7308215" cy="95313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>
                <a:solidFill>
                  <a:srgbClr val="FF0000"/>
                </a:solidFill>
                <a:latin typeface="Calibri"/>
                <a:ea typeface="黑体" panose="02010609060101010101" pitchFamily="49" charset="-122"/>
                <a:sym typeface="+mn-ea"/>
              </a:rPr>
              <a:t>军事：</a:t>
            </a:r>
            <a:endParaRPr lang="zh-CN" altLang="en-US" sz="2800">
              <a:solidFill>
                <a:srgbClr val="FF0000"/>
              </a:solidFill>
              <a:latin typeface="Calibri"/>
              <a:ea typeface="黑体" pitchFamily="49" charset="-122"/>
              <a:sym typeface="+mn-ea"/>
            </a:endParaRPr>
          </a:p>
          <a:p>
            <a:pPr>
              <a:spcBef>
                <a:spcPct val="0"/>
              </a:spcBef>
            </a:pPr>
            <a:r>
              <a:rPr lang="zh-CN" altLang="en-US" sz="2800">
                <a:solidFill>
                  <a:srgbClr val="FF0000"/>
                </a:solidFill>
                <a:latin typeface="Calibri"/>
                <a:ea typeface="黑体" panose="02010609060101010101" pitchFamily="49" charset="-122"/>
                <a:sym typeface="+mn-ea"/>
              </a:rPr>
              <a:t>奖励军功，对有军功者授予爵位并赏赐土地</a:t>
            </a:r>
            <a:endParaRPr lang="zh-CN" altLang="en-US" sz="2800" b="0">
              <a:solidFill>
                <a:srgbClr val="FF0000"/>
              </a:solidFill>
              <a:latin typeface="Calibri"/>
              <a:ea typeface="黑体" pitchFamily="49" charset="-122"/>
              <a:sym typeface="+mn-ea"/>
            </a:endParaRPr>
          </a:p>
        </p:txBody>
      </p:sp>
      <p:sp>
        <p:nvSpPr>
          <p:cNvPr id="9" name="Text Box 6"/>
          <p:cNvSpPr txBox="1"/>
          <p:nvPr/>
        </p:nvSpPr>
        <p:spPr>
          <a:xfrm>
            <a:off x="5734050" y="970915"/>
            <a:ext cx="3232150" cy="478155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algn="l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利于加强中央集权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" name="Text Box 6"/>
          <p:cNvSpPr txBox="1"/>
          <p:nvPr/>
        </p:nvSpPr>
        <p:spPr>
          <a:xfrm>
            <a:off x="4471670" y="1815465"/>
            <a:ext cx="4478020" cy="478155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algn="l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对奴隶主贵族打击最大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Text Box 6"/>
          <p:cNvSpPr txBox="1"/>
          <p:nvPr/>
        </p:nvSpPr>
        <p:spPr>
          <a:xfrm>
            <a:off x="4598670" y="3162300"/>
            <a:ext cx="4478020" cy="52197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对封建制度确立起决定作用</a:t>
            </a:r>
            <a:endParaRPr lang="zh-CN" altLang="en-US" sz="2800" b="1">
              <a:solidFill>
                <a:schemeClr val="tx1"/>
              </a:solidFill>
              <a:latin typeface="黑体" pitchFamily="49" charset="-122"/>
              <a:ea typeface="黑体" pitchFamily="49" charset="-122"/>
              <a:sym typeface="+mn-ea"/>
            </a:endParaRPr>
          </a:p>
        </p:txBody>
      </p:sp>
      <p:sp>
        <p:nvSpPr>
          <p:cNvPr id="12" name="Text Box 6"/>
          <p:cNvSpPr txBox="1"/>
          <p:nvPr/>
        </p:nvSpPr>
        <p:spPr>
          <a:xfrm>
            <a:off x="3188970" y="4580890"/>
            <a:ext cx="6014720" cy="953135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有利于提高人民的劳动积极性， 促进经济的发展。</a:t>
            </a:r>
            <a:endParaRPr lang="zh-CN" altLang="en-US" sz="2800" b="1">
              <a:solidFill>
                <a:schemeClr val="tx1"/>
              </a:solidFill>
              <a:latin typeface="黑体" pitchFamily="49" charset="-122"/>
              <a:ea typeface="黑体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13" name="Text Box 6"/>
          <p:cNvSpPr txBox="1"/>
          <p:nvPr/>
        </p:nvSpPr>
        <p:spPr>
          <a:xfrm>
            <a:off x="4493895" y="6071235"/>
            <a:ext cx="4478020" cy="52197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有利于提高军队的战斗力</a:t>
            </a:r>
            <a:endParaRPr lang="zh-CN" altLang="en-US" sz="28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2" grpId="0"/>
      <p:bldP spid="5" grpId="0"/>
      <p:bldP spid="6" grpId="0"/>
      <p:bldP spid="10" grpId="0"/>
      <p:bldP spid="11" grpId="0"/>
      <p:bldP spid="12" grpId="0"/>
      <p:bldP spid="13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325755" y="1795145"/>
            <a:ext cx="8749665" cy="19380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t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4000" smtClean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使秦国的</a:t>
            </a:r>
            <a:r>
              <a:rPr lang="zh-CN" altLang="en-US" sz="400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国力大为增强</a:t>
            </a:r>
            <a:r>
              <a:rPr lang="zh-CN" altLang="en-US" sz="4000" smtClean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，提高了军队的战斗力，一跃成为最强盛的诸侯国，为以后秦</a:t>
            </a:r>
            <a:r>
              <a:rPr lang="zh-CN" altLang="en-US" sz="400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统一全国奠定了基础</a:t>
            </a:r>
            <a:r>
              <a:rPr lang="zh-CN" altLang="en-US" sz="4000" smtClean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。</a:t>
            </a:r>
            <a:endParaRPr lang="zh-CN" altLang="en-US" sz="4000" smtClean="0">
              <a:solidFill>
                <a:schemeClr val="tx2"/>
              </a:solidFill>
              <a:latin typeface="微软雅黑" charset="-122"/>
              <a:ea typeface="微软雅黑" charset="-122"/>
              <a:cs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74650" y="297815"/>
            <a:ext cx="6360160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smtClean="0">
                <a:solidFill>
                  <a:schemeClr val="tx2"/>
                </a:solidFill>
                <a:latin typeface="+mn-ea"/>
                <a:ea typeface="+mn-ea"/>
                <a:cs typeface="+mn-ea"/>
                <a:sym typeface="+mn-ea"/>
              </a:rPr>
              <a:t>（</a:t>
            </a:r>
            <a:r>
              <a:rPr lang="en-US" altLang="zh-CN" sz="4400" smtClean="0">
                <a:solidFill>
                  <a:schemeClr val="tx2"/>
                </a:solidFill>
                <a:latin typeface="+mn-ea"/>
                <a:ea typeface="+mn-ea"/>
                <a:cs typeface="+mn-ea"/>
                <a:sym typeface="+mn-ea"/>
              </a:rPr>
              <a:t>4</a:t>
            </a:r>
            <a:r>
              <a:rPr lang="zh-CN" altLang="en-US" sz="4400" smtClean="0">
                <a:solidFill>
                  <a:schemeClr val="tx2"/>
                </a:solidFill>
                <a:latin typeface="+mn-ea"/>
                <a:ea typeface="+mn-ea"/>
                <a:cs typeface="+mn-ea"/>
                <a:sym typeface="+mn-ea"/>
              </a:rPr>
              <a:t>）作用（影响 意义）</a:t>
            </a:r>
            <a:endParaRPr lang="zh-CN" altLang="en-US" sz="4400" smtClean="0">
              <a:solidFill>
                <a:schemeClr val="tx2"/>
              </a:solidFill>
              <a:latin typeface="+mn-ea"/>
              <a:ea typeface="+mn-ea"/>
              <a:cs typeface="+mn-ea"/>
              <a:sym typeface="+mn-ea"/>
            </a:endParaRP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553085" y="4451985"/>
            <a:ext cx="7757160" cy="136969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5pPr>
          </a:lstStyle>
          <a:p>
            <a:pPr lvl="1" indent="-277495"/>
            <a:r>
              <a:rPr lang="zh-CN" altLang="en-US" sz="40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性质：</a:t>
            </a:r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商鞅变法是一场比较彻底的地主阶级改革</a:t>
            </a:r>
            <a:endParaRPr lang="zh-CN" altLang="en-US" sz="3200">
              <a:effectLst>
                <a:outerShdw blurRad="38100" dist="38100" dir="2700000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8" name="Text Box 3"/>
          <p:cNvSpPr txBox="1"/>
          <p:nvPr/>
        </p:nvSpPr>
        <p:spPr>
          <a:xfrm>
            <a:off x="2291080" y="2103755"/>
            <a:ext cx="459740" cy="7620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lstStyle/>
          <a:p>
            <a:pPr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173038" y="304800"/>
            <a:ext cx="3435350" cy="6413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华文新魏" pitchFamily="2" charset="-122"/>
                <a:cs typeface="+mn-cs"/>
              </a:rPr>
              <a:t>秦国变法舌战图</a:t>
            </a:r>
            <a:endParaRPr kumimoji="0" lang="zh-CN" altLang="en-US" sz="36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华文新魏" pitchFamily="2" charset="-122"/>
              <a:cs typeface="+mn-cs"/>
            </a:endParaRP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527685" y="4149090"/>
            <a:ext cx="8056245" cy="119888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5pPr>
          </a:lstStyle>
          <a:p>
            <a:pPr lvl="0" eaLnBrk="1" hangingPunct="1"/>
            <a:r>
              <a:rPr lang="zh-CN" altLang="en-US" sz="3600" b="1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变革是曲折的，充满阻力的，但历史向前发展必须变革。</a:t>
            </a:r>
            <a:endParaRPr lang="zh-CN" altLang="en-US" sz="3600" b="1">
              <a:solidFill>
                <a:srgbClr val="FF3300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257175" y="5494655"/>
            <a:ext cx="8563610" cy="95313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5pPr>
          </a:lstStyle>
          <a:p>
            <a:pPr lvl="0" eaLnBrk="1" hangingPunct="1"/>
            <a:r>
              <a:rPr lang="zh-CN" altLang="en-US" sz="2800" b="1">
                <a:latin typeface="Arial" panose="020b0604020202020204" pitchFamily="34" charset="0"/>
                <a:ea typeface="黑体" panose="02010609060101010101" pitchFamily="49" charset="-122"/>
              </a:rPr>
              <a:t>青年一代必须从小就树立勇于变革、积极实践的精神，</a:t>
            </a:r>
            <a:endParaRPr lang="zh-CN" altLang="en-US" sz="2800" b="1">
              <a:latin typeface="Arial" pitchFamily="34" charset="0"/>
              <a:ea typeface="黑体" pitchFamily="49" charset="-122"/>
            </a:endParaRPr>
          </a:p>
          <a:p>
            <a:pPr lvl="0" eaLnBrk="1" hangingPunct="1"/>
            <a:r>
              <a:rPr lang="zh-CN" altLang="en-US" sz="2800" b="1">
                <a:latin typeface="Arial" panose="020b0604020202020204" pitchFamily="34" charset="0"/>
                <a:ea typeface="黑体" panose="02010609060101010101" pitchFamily="49" charset="-122"/>
              </a:rPr>
              <a:t>才能与时俱进，顺应这个变革的时代。</a:t>
            </a:r>
            <a:endParaRPr lang="zh-CN" altLang="en-US" sz="2800" b="1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" name="Text Box 3"/>
          <p:cNvSpPr txBox="1"/>
          <p:nvPr/>
        </p:nvSpPr>
        <p:spPr>
          <a:xfrm>
            <a:off x="4532630" y="314325"/>
            <a:ext cx="4288155" cy="13220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zh-CN" sz="4000" b="1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“治世不一道，便国不法古”</a:t>
            </a:r>
            <a:endParaRPr lang="zh-CN" altLang="zh-CN" sz="4000" b="1">
              <a:solidFill>
                <a:srgbClr val="FF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pic>
        <p:nvPicPr>
          <p:cNvPr id="3" name="Picture 2" descr="http://img.yiyuanyi.org/2010/3/6/129123155067500000.jpg"/>
          <p:cNvPicPr>
            <a:picLocks noChangeAspect="1"/>
          </p:cNvPicPr>
          <p:nvPr/>
        </p:nvPicPr>
        <p:blipFill>
          <a:blip r:embed="rId2"/>
          <a:srcRect b="9266"/>
          <a:stretch>
            <a:fillRect/>
          </a:stretch>
        </p:blipFill>
        <p:spPr>
          <a:xfrm>
            <a:off x="71755" y="1045845"/>
            <a:ext cx="3839210" cy="26123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4114165" y="1892935"/>
            <a:ext cx="4853305" cy="2584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无论治理天下还是国家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,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都不能按照死板的方法去做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,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要灵活根据实际情况变通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.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在旧方法（即古法）已经失效的情况下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,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就不应该死守了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,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必须创新。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endParaRPr lang="zh-CN" altLang="en-US" sz="2800" smtClean="0">
              <a:solidFill>
                <a:srgbClr val="FF3300"/>
              </a:solidFill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96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96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696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8" grpId="0"/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7" name="文本框 18436"/>
          <p:cNvSpPr txBox="1"/>
          <p:nvPr/>
        </p:nvSpPr>
        <p:spPr>
          <a:xfrm>
            <a:off x="1004570" y="249238"/>
            <a:ext cx="22875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latin typeface="Calibri"/>
              </a:rPr>
              <a:t>讨论：</a:t>
            </a:r>
            <a:endParaRPr lang="zh-CN" altLang="en-US" sz="4000" b="1">
              <a:latin typeface="Calibri"/>
            </a:endParaRPr>
          </a:p>
        </p:txBody>
      </p:sp>
      <p:sp>
        <p:nvSpPr>
          <p:cNvPr id="18438" name="文本框 18437"/>
          <p:cNvSpPr txBox="1"/>
          <p:nvPr/>
        </p:nvSpPr>
        <p:spPr>
          <a:xfrm>
            <a:off x="509270" y="799465"/>
            <a:ext cx="85604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Calibri"/>
              </a:rPr>
              <a:t>商鞅变法是成功了还是失败了，为什么？</a:t>
            </a:r>
            <a:endParaRPr lang="zh-CN" altLang="en-US" sz="3200" b="1">
              <a:latin typeface="Calibri"/>
            </a:endParaRPr>
          </a:p>
        </p:txBody>
      </p:sp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198755" y="1597025"/>
            <a:ext cx="8665845" cy="25996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5pPr>
          </a:lstStyle>
          <a:p>
            <a:pPr lvl="1" algn="l"/>
            <a:r>
              <a:rPr lang="zh-CN" altLang="en-US" sz="3200" b="1">
                <a:solidFill>
                  <a:srgbClr val="FF000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成功了</a:t>
            </a:r>
            <a:r>
              <a:rPr lang="zh-CN" altLang="en-US" sz="3200" b="1">
                <a:effectLst/>
                <a:latin typeface="宋体" panose="02010600030101010101" pitchFamily="2" charset="-122"/>
              </a:rPr>
              <a:t>。  </a:t>
            </a:r>
            <a:r>
              <a:rPr lang="zh-CN" altLang="en-US" sz="3200" b="1">
                <a:effectLst/>
                <a:latin typeface="微软雅黑" panose="020b0503020204020204" charset="-122"/>
                <a:ea typeface="微软雅黑" panose="020b0503020204020204" charset="-122"/>
              </a:rPr>
              <a:t>一场变法成功与否，不在于变法者生与死，而在于变法的目的是否达到。商鞅虽，但变法还是获得了成功，因为经过变法，秦国的国力大为增强，提高了军队的战斗力，一跃</a:t>
            </a:r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成为最强盛的诸侯国。</a:t>
            </a:r>
            <a:endParaRPr lang="zh-CN" altLang="en-US" sz="3200" b="1">
              <a:effectLst>
                <a:outerShdw blurRad="38100" dist="38100" dir="2700000">
                  <a:srgbClr val="C0C0C0"/>
                </a:outerShdw>
              </a:effectLst>
              <a:latin typeface="微软雅黑" charset="-122"/>
              <a:ea typeface="微软雅黑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87020" y="4288790"/>
            <a:ext cx="7993063" cy="6508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alibri"/>
              </a:rPr>
              <a:t>商鞅身上有什么值得我们学习的精神？</a:t>
            </a:r>
            <a:endParaRPr lang="zh-CN" altLang="en-US" sz="3600" b="1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Calibri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198755" y="5207635"/>
            <a:ext cx="8666480" cy="95313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en-US" altLang="zh-CN" sz="2800" b="1">
                <a:latin typeface="Calibri"/>
              </a:rPr>
              <a:t>1</a:t>
            </a:r>
            <a:r>
              <a:rPr lang="zh-CN" altLang="en-US" sz="2800" b="1">
                <a:latin typeface="Calibri"/>
              </a:rPr>
              <a:t>、实现抱负应不怕挫折和牺牲；</a:t>
            </a:r>
            <a:endParaRPr lang="zh-CN" altLang="en-US" sz="2800" b="1">
              <a:latin typeface="Calibri"/>
            </a:endParaRPr>
          </a:p>
          <a:p>
            <a:pPr lvl="0"/>
            <a:r>
              <a:rPr lang="en-US" altLang="zh-CN" sz="2800" b="1">
                <a:latin typeface="Calibri"/>
              </a:rPr>
              <a:t>2</a:t>
            </a:r>
            <a:r>
              <a:rPr lang="zh-CN" altLang="en-US" sz="2800" b="1">
                <a:latin typeface="Calibri"/>
              </a:rPr>
              <a:t>、应</a:t>
            </a:r>
            <a:r>
              <a:rPr lang="zh-CN" altLang="en-US" sz="2800" b="1">
                <a:solidFill>
                  <a:srgbClr val="FF3300"/>
                </a:solidFill>
                <a:latin typeface="Calibri"/>
                <a:ea typeface="黑体" panose="02010609060101010101" pitchFamily="49" charset="-122"/>
              </a:rPr>
              <a:t>顺应历史潮流，具有创新和献身精神</a:t>
            </a:r>
            <a:r>
              <a:rPr lang="zh-CN" altLang="en-US" sz="2800" b="1">
                <a:latin typeface="Calibri"/>
              </a:rPr>
              <a:t>。</a:t>
            </a:r>
            <a:endParaRPr lang="zh-CN" altLang="en-US" sz="2800" b="1">
              <a:latin typeface="Calibri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289" name="Text Box 3"/>
          <p:cNvSpPr txBox="1"/>
          <p:nvPr/>
        </p:nvSpPr>
        <p:spPr>
          <a:xfrm>
            <a:off x="755650" y="981075"/>
            <a:ext cx="7692390" cy="518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zh-CN" sz="2800" b="0">
                <a:latin typeface="华文中宋" panose="02010600040101010101" pitchFamily="2" charset="-122"/>
                <a:ea typeface="华文中宋" panose="02010600040101010101" pitchFamily="2" charset="-122"/>
              </a:rPr>
              <a:t>结合课本P3</a:t>
            </a:r>
            <a:r>
              <a:rPr lang="en-US" altLang="zh-CN" sz="2800" b="0"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r>
              <a:rPr lang="zh-CN" altLang="zh-CN" sz="2800" b="0">
                <a:latin typeface="华文中宋" panose="02010600040101010101" pitchFamily="2" charset="-122"/>
                <a:ea typeface="华文中宋" panose="02010600040101010101" pitchFamily="2" charset="-122"/>
              </a:rPr>
              <a:t>-3</a:t>
            </a:r>
            <a:r>
              <a:rPr lang="en-US" altLang="zh-CN" sz="2800" b="0">
                <a:latin typeface="华文中宋" panose="02010600040101010101" pitchFamily="2" charset="-122"/>
                <a:ea typeface="华文中宋" panose="02010600040101010101" pitchFamily="2" charset="-122"/>
              </a:rPr>
              <a:t>5</a:t>
            </a:r>
            <a:r>
              <a:rPr lang="zh-CN" altLang="zh-CN" sz="2800" b="0">
                <a:latin typeface="华文中宋" panose="02010600040101010101" pitchFamily="2" charset="-122"/>
                <a:ea typeface="华文中宋" panose="02010600040101010101" pitchFamily="2" charset="-122"/>
              </a:rPr>
              <a:t>页，</a:t>
            </a:r>
            <a:r>
              <a:rPr lang="en-US" altLang="zh-CN" sz="2800" b="0"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zh-CN" sz="2800" b="0">
                <a:latin typeface="华文中宋" panose="02010600040101010101" pitchFamily="2" charset="-122"/>
                <a:ea typeface="华文中宋" panose="02010600040101010101" pitchFamily="2" charset="-122"/>
              </a:rPr>
              <a:t>分钟之后回答下列问题：</a:t>
            </a:r>
            <a:endParaRPr lang="zh-CN" altLang="zh-CN" sz="2800" b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2290" name="Text Box 5"/>
          <p:cNvSpPr txBox="1"/>
          <p:nvPr/>
        </p:nvSpPr>
        <p:spPr>
          <a:xfrm>
            <a:off x="284798" y="2407920"/>
            <a:ext cx="4032250" cy="2042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/>
            <a:r>
              <a:rPr lang="zh-CN" altLang="zh-CN" sz="3200" b="0">
                <a:latin typeface="宋体" panose="02010600030101010101" pitchFamily="2" charset="-122"/>
              </a:rPr>
              <a:t>右图是著名的水利工程都江堰，它位于哪里？是谁修建的？它主要有什么作用？</a:t>
            </a:r>
            <a:endParaRPr lang="zh-CN" altLang="zh-CN" sz="3200" b="0">
              <a:latin typeface="宋体" pitchFamily="2" charset="-122"/>
            </a:endParaRPr>
          </a:p>
        </p:txBody>
      </p:sp>
      <p:pic>
        <p:nvPicPr>
          <p:cNvPr id="12291" name="Picture 6" descr="都江堰">
            <a:hlinkClick r:id="rId3" action="ppaction://hlinkfil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7538" y="2205038"/>
            <a:ext cx="4303712" cy="2901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2" name="TextBox 2"/>
          <p:cNvSpPr txBox="1"/>
          <p:nvPr/>
        </p:nvSpPr>
        <p:spPr>
          <a:xfrm>
            <a:off x="541020" y="155575"/>
            <a:ext cx="628840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4000"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三、造福千秋的都江堰</a:t>
            </a:r>
            <a:endParaRPr lang="zh-CN" altLang="en-US" sz="4000" smtClean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42" name="Rectangle 2"/>
          <p:cNvSpPr>
            <a:spLocks noGrp="1"/>
          </p:cNvSpPr>
          <p:nvPr>
            <p:ph sz="half" idx="1"/>
          </p:nvPr>
        </p:nvSpPr>
        <p:spPr>
          <a:xfrm>
            <a:off x="241935" y="1304925"/>
            <a:ext cx="2597150" cy="615315"/>
          </a:xfrm>
        </p:spPr>
        <p:txBody>
          <a:bodyPr wrap="square" lIns="91440" tIns="45720" rIns="91440" bIns="45720" anchor="t"/>
          <a:lstStyle/>
          <a:p>
            <a:pPr marL="0" indent="0" eaLnBrk="1" hangingPunct="1">
              <a:buNone/>
            </a:pPr>
            <a:r>
              <a:rPr lang="en-US" altLang="zh-CN" sz="3200" b="1" kern="120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</a:t>
            </a:r>
            <a:r>
              <a:rPr lang="zh-CN" altLang="en-US" sz="3200" b="1" kern="120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</a:t>
            </a:r>
            <a:r>
              <a:rPr lang="zh-CN" altLang="zh-CN" sz="3200" b="1" kern="120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地点：</a:t>
            </a:r>
            <a:endParaRPr lang="zh-CN" altLang="zh-CN" sz="3200" b="1" kern="1200">
              <a:latin typeface="宋体" pitchFamily="2" charset="-122"/>
              <a:ea typeface="宋体" pitchFamily="2" charset="-122"/>
              <a:cs typeface="+mn-cs"/>
            </a:endParaRPr>
          </a:p>
          <a:p>
            <a:pPr marL="0" indent="0" eaLnBrk="1" hangingPunct="1">
              <a:buNone/>
            </a:pPr>
            <a:r>
              <a:rPr lang="en-US" altLang="zh-CN" sz="3200" b="1" kern="120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</a:t>
            </a:r>
            <a:r>
              <a:rPr lang="zh-CN" altLang="en-US" sz="3200" b="1" kern="120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</a:t>
            </a:r>
            <a:r>
              <a:rPr lang="zh-CN" altLang="zh-CN" sz="3200" b="1" kern="120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修建者：</a:t>
            </a:r>
            <a:endParaRPr lang="zh-CN" altLang="zh-CN" sz="3200" b="1" kern="1200"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indent="0" eaLnBrk="1" hangingPunct="1">
              <a:buNone/>
            </a:pPr>
            <a:r>
              <a:rPr lang="en-US" altLang="zh-CN" sz="3200" b="1" kern="120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3</a:t>
            </a:r>
            <a:r>
              <a:rPr lang="zh-CN" altLang="en-US" sz="3200" b="1" kern="120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、构成：</a:t>
            </a:r>
            <a:endParaRPr lang="zh-CN" altLang="en-US" sz="3200" b="1" kern="1200">
              <a:latin typeface="宋体" pitchFamily="2" charset="-122"/>
              <a:ea typeface="宋体" pitchFamily="2" charset="-122"/>
              <a:cs typeface="+mn-cs"/>
            </a:endParaRPr>
          </a:p>
          <a:p>
            <a:pPr marL="0" indent="0" eaLnBrk="1" hangingPunct="1">
              <a:buNone/>
            </a:pPr>
            <a:endParaRPr lang="zh-CN" altLang="en-US" sz="3200" b="1" kern="1200"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indent="0" eaLnBrk="1" hangingPunct="1">
              <a:buNone/>
            </a:pPr>
            <a:r>
              <a:rPr lang="en-US" altLang="zh-CN" sz="3200" b="1" kern="120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4</a:t>
            </a:r>
            <a:r>
              <a:rPr lang="zh-CN" altLang="en-US" sz="3200" b="1" kern="120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、功能：</a:t>
            </a:r>
            <a:endParaRPr lang="zh-CN" altLang="en-US" sz="3200" b="1" kern="1200"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indent="0" eaLnBrk="1" hangingPunct="1">
              <a:buNone/>
            </a:pPr>
            <a:r>
              <a:rPr lang="en-US" altLang="zh-CN" sz="3200" b="1" kern="120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5</a:t>
            </a:r>
            <a:r>
              <a:rPr lang="zh-CN" altLang="en-US" sz="3200" b="1" kern="120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、影响：</a:t>
            </a:r>
            <a:endParaRPr lang="zh-CN" altLang="en-US" sz="3200" b="1" kern="1200"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indent="0" eaLnBrk="1" hangingPunct="1">
              <a:buNone/>
            </a:pPr>
            <a:endParaRPr lang="zh-CN" altLang="zh-CN" sz="3200" b="1" kern="1200"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eaLnBrk="1" hangingPunct="1"/>
            <a:endParaRPr lang="zh-CN" altLang="zh-CN" sz="3200" kern="1200">
              <a:latin typeface="宋体" pitchFamily="2" charset="-122"/>
              <a:ea typeface="宋体" pitchFamily="2" charset="-122"/>
              <a:cs typeface="+mn-cs"/>
            </a:endParaRPr>
          </a:p>
        </p:txBody>
      </p:sp>
      <p:sp>
        <p:nvSpPr>
          <p:cNvPr id="13314" name="Rectangle 3"/>
          <p:cNvSpPr>
            <a:spLocks noGrp="1"/>
          </p:cNvSpPr>
          <p:nvPr>
            <p:ph sz="half" idx="2"/>
          </p:nvPr>
        </p:nvSpPr>
        <p:spPr>
          <a:xfrm>
            <a:off x="3168650" y="2997200"/>
            <a:ext cx="5975350" cy="4525963"/>
          </a:xfrm>
        </p:spPr>
        <p:txBody>
          <a:bodyPr wrap="square" lIns="91440" tIns="45720" rIns="91440" bIns="45720" anchor="t"/>
          <a:lstStyle/>
          <a:p>
            <a:pPr eaLnBrk="1" hangingPunct="1">
              <a:buNone/>
            </a:pPr>
            <a:endParaRPr lang="zh-CN" altLang="zh-CN" sz="3200" b="1" kern="1200">
              <a:latin typeface="+mn-lt"/>
              <a:ea typeface="+mn-ea"/>
              <a:cs typeface="+mn-cs"/>
            </a:endParaRPr>
          </a:p>
          <a:p>
            <a:pPr eaLnBrk="1" hangingPunct="1">
              <a:buNone/>
            </a:pPr>
            <a:endParaRPr lang="zh-CN" altLang="zh-CN" sz="3200" b="1" kern="1200">
              <a:latin typeface="+mn-lt"/>
              <a:ea typeface="+mn-ea"/>
              <a:cs typeface="+mn-cs"/>
            </a:endParaRPr>
          </a:p>
          <a:p>
            <a:pPr eaLnBrk="1" hangingPunct="1">
              <a:buNone/>
            </a:pPr>
            <a:endParaRPr lang="zh-CN" altLang="zh-CN" sz="3200" b="1" kern="1200">
              <a:latin typeface="+mn-lt"/>
              <a:ea typeface="+mn-ea"/>
              <a:cs typeface="+mn-cs"/>
            </a:endParaRPr>
          </a:p>
          <a:p>
            <a:pPr eaLnBrk="1" hangingPunct="1">
              <a:buNone/>
            </a:pPr>
            <a:endParaRPr lang="zh-CN" altLang="zh-CN" sz="3200" b="1" kern="1200">
              <a:latin typeface="+mn-lt"/>
              <a:ea typeface="+mn-ea"/>
              <a:cs typeface="+mn-cs"/>
            </a:endParaRPr>
          </a:p>
        </p:txBody>
      </p:sp>
      <p:sp>
        <p:nvSpPr>
          <p:cNvPr id="13315" name="Rectangle 4"/>
          <p:cNvSpPr/>
          <p:nvPr/>
        </p:nvSpPr>
        <p:spPr>
          <a:xfrm>
            <a:off x="857886" y="249238"/>
            <a:ext cx="5233035" cy="64008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lvl="0" algn="ctr"/>
            <a:r>
              <a:rPr lang="zh-CN" altLang="zh-CN" sz="3600">
                <a:solidFill>
                  <a:srgbClr val="FF0000"/>
                </a:solidFill>
                <a:latin typeface="宋体" panose="02010600030101010101" pitchFamily="2" charset="-122"/>
              </a:rPr>
              <a:t>防洪灌溉</a:t>
            </a:r>
            <a:r>
              <a:rPr lang="zh-CN" altLang="zh-CN" sz="3600">
                <a:solidFill>
                  <a:srgbClr val="660033"/>
                </a:solidFill>
                <a:latin typeface="宋体" panose="02010600030101010101" pitchFamily="2" charset="-122"/>
              </a:rPr>
              <a:t>工程——都江堰</a:t>
            </a:r>
            <a:endParaRPr lang="zh-CN" altLang="zh-CN" sz="3600">
              <a:solidFill>
                <a:srgbClr val="660033"/>
              </a:solidFill>
              <a:latin typeface="宋体" pitchFamily="2" charset="-122"/>
            </a:endParaRPr>
          </a:p>
        </p:txBody>
      </p:sp>
      <p:sp>
        <p:nvSpPr>
          <p:cNvPr id="10245" name="Rectangle 5"/>
          <p:cNvSpPr/>
          <p:nvPr/>
        </p:nvSpPr>
        <p:spPr>
          <a:xfrm>
            <a:off x="2212658" y="1304608"/>
            <a:ext cx="242252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四川 岷江中游</a:t>
            </a:r>
            <a:endParaRPr lang="zh-CN" altLang="zh-CN" sz="2800">
              <a:solidFill>
                <a:srgbClr val="FF0000"/>
              </a:solidFill>
              <a:latin typeface="微软雅黑" charset="-122"/>
              <a:ea typeface="微软雅黑" charset="-122"/>
              <a:cs typeface="微软雅黑" panose="020b0503020204020204" charset="-122"/>
            </a:endParaRPr>
          </a:p>
        </p:txBody>
      </p:sp>
      <p:sp>
        <p:nvSpPr>
          <p:cNvPr id="10246" name="Rectangle 6"/>
          <p:cNvSpPr/>
          <p:nvPr/>
        </p:nvSpPr>
        <p:spPr>
          <a:xfrm>
            <a:off x="2511425" y="1920875"/>
            <a:ext cx="231648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</a:rPr>
              <a:t>李冰（秦国）</a:t>
            </a:r>
            <a:endParaRPr lang="zh-CN" altLang="zh-CN" sz="2800">
              <a:solidFill>
                <a:srgbClr val="FF0000"/>
              </a:solidFill>
              <a:latin typeface="微软雅黑" charset="-122"/>
              <a:ea typeface="微软雅黑" charset="-122"/>
              <a:cs typeface="+mn-ea"/>
            </a:endParaRPr>
          </a:p>
        </p:txBody>
      </p:sp>
      <p:pic>
        <p:nvPicPr>
          <p:cNvPr id="10250" name="Picture 10" descr="12513432169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3175" y="109220"/>
            <a:ext cx="2749550" cy="45408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8" name="Text Box 8"/>
          <p:cNvSpPr txBox="1"/>
          <p:nvPr/>
        </p:nvSpPr>
        <p:spPr>
          <a:xfrm>
            <a:off x="6353175" y="4650105"/>
            <a:ext cx="2597785" cy="1753235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lvl="0"/>
            <a:r>
              <a:rPr lang="zh-CN" altLang="zh-CN" sz="36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“</a:t>
            </a:r>
            <a:r>
              <a:rPr lang="zh-CN" altLang="zh-CN" sz="3600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始知李太守，伯禹亦不如。</a:t>
            </a:r>
            <a:r>
              <a:rPr lang="zh-CN" altLang="zh-CN" sz="360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”</a:t>
            </a:r>
            <a:endParaRPr lang="zh-CN" altLang="zh-CN" sz="3600">
              <a:solidFill>
                <a:srgbClr val="FF0000"/>
              </a:solidFill>
              <a:latin typeface="Arial" pitchFamily="34" charset="0"/>
              <a:ea typeface="华文中宋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298065" y="2442845"/>
            <a:ext cx="3543935" cy="1383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t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zh-CN" altLang="en-US" sz="280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由</a:t>
            </a:r>
            <a:r>
              <a:rPr lang="zh-CN" altLang="en-US" sz="280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渠首</a:t>
            </a:r>
            <a:r>
              <a:rPr lang="zh-CN" altLang="en-US" sz="280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和</a:t>
            </a:r>
            <a:r>
              <a:rPr lang="zh-CN" altLang="en-US" sz="280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灌溉网</a:t>
            </a:r>
            <a:r>
              <a:rPr lang="zh-CN" altLang="en-US" sz="280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两大系统工程构成。 </a:t>
            </a:r>
            <a:endParaRPr lang="zh-CN" altLang="en-US" sz="2800" smtClean="0">
              <a:solidFill>
                <a:srgbClr val="FF3300"/>
              </a:solidFill>
              <a:latin typeface="宋体" pitchFamily="2" charset="-122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zh-CN" altLang="en-US" sz="2800" smtClean="0">
              <a:solidFill>
                <a:srgbClr val="FF33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425065" y="3696970"/>
            <a:ext cx="3543935" cy="9531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t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zh-CN" altLang="en-US" sz="280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防洪、灌溉、水运</a:t>
            </a:r>
            <a:r>
              <a:rPr lang="zh-CN" altLang="en-US" sz="280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等。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zh-CN" altLang="en-US" sz="2800" smtClean="0">
              <a:solidFill>
                <a:srgbClr val="FF33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3825" y="4790440"/>
            <a:ext cx="6229985" cy="18148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t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zh-CN" sz="28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1.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成都平原成为沃野，被称为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天府之国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；</a:t>
            </a:r>
            <a:endParaRPr lang="zh-CN" altLang="en-US" sz="2800">
              <a:solidFill>
                <a:srgbClr val="000000"/>
              </a:solidFill>
              <a:latin typeface="微软雅黑" charset="-122"/>
              <a:ea typeface="微软雅黑" charset="-122"/>
              <a:cs typeface="微软雅黑" panose="020b0503020204020204" charset="-122"/>
              <a:sym typeface="+mn-ea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zh-CN" sz="28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2.2000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多年来，一直发挥着巨大作用，在世界水利史上绝无仅有。</a:t>
            </a:r>
            <a:endParaRPr lang="zh-CN" altLang="en-US" sz="2800" b="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zh-CN" altLang="en-US" sz="2800" smtClean="0">
              <a:solidFill>
                <a:srgbClr val="FF33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uiExpand="1" build="p"/>
      <p:bldP spid="10245" grpId="0"/>
      <p:bldP spid="10246" grpId="0"/>
      <p:bldP spid="2" grpId="0"/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4578" name="Picture 4" descr="未命名3"/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520" y="224155"/>
            <a:ext cx="8315325" cy="5988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21" name="AutoShape 9"/>
          <p:cNvSpPr/>
          <p:nvPr/>
        </p:nvSpPr>
        <p:spPr>
          <a:xfrm>
            <a:off x="2525395" y="476250"/>
            <a:ext cx="3994785" cy="932180"/>
          </a:xfrm>
          <a:prstGeom prst="wedgeRectCallout">
            <a:avLst>
              <a:gd name="adj1" fmla="val -44792"/>
              <a:gd name="adj2" fmla="val 18602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 eaLnBrk="1" hangingPunct="1"/>
            <a:endParaRPr lang="zh-CN" altLang="zh-CN">
              <a:latin typeface="Arial" pitchFamily="34" charset="0"/>
            </a:endParaRPr>
          </a:p>
        </p:txBody>
      </p:sp>
      <p:sp>
        <p:nvSpPr>
          <p:cNvPr id="13322" name="Text Box 10"/>
          <p:cNvSpPr txBox="1"/>
          <p:nvPr/>
        </p:nvSpPr>
        <p:spPr>
          <a:xfrm>
            <a:off x="2473325" y="478155"/>
            <a:ext cx="499491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2800">
                <a:latin typeface="Arial" panose="020b0604020202020204" pitchFamily="34" charset="0"/>
              </a:rPr>
              <a:t>将岷江分为内江和外江，</a:t>
            </a:r>
            <a:endParaRPr lang="zh-CN" altLang="en-US" sz="2800">
              <a:latin typeface="Arial" pitchFamily="34" charset="0"/>
            </a:endParaRPr>
          </a:p>
          <a:p>
            <a:pPr eaLnBrk="1" hangingPunct="1"/>
            <a:r>
              <a:rPr lang="zh-CN" altLang="en-US" sz="2800">
                <a:latin typeface="Arial" panose="020b0604020202020204" pitchFamily="34" charset="0"/>
              </a:rPr>
              <a:t>调节内、外江流量</a:t>
            </a:r>
            <a:endParaRPr lang="zh-CN" altLang="en-US" sz="2800">
              <a:latin typeface="Arial" panose="020b0604020202020204" pitchFamily="34" charset="0"/>
            </a:endParaRPr>
          </a:p>
        </p:txBody>
      </p:sp>
      <p:sp>
        <p:nvSpPr>
          <p:cNvPr id="13323" name="AutoShape 11"/>
          <p:cNvSpPr/>
          <p:nvPr/>
        </p:nvSpPr>
        <p:spPr>
          <a:xfrm>
            <a:off x="3598545" y="2016760"/>
            <a:ext cx="5067300" cy="466725"/>
          </a:xfrm>
          <a:prstGeom prst="wedgeRoundRectCallout">
            <a:avLst>
              <a:gd name="adj1" fmla="val -49972"/>
              <a:gd name="adj2" fmla="val 86014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 eaLnBrk="1" hangingPunct="1"/>
            <a:endParaRPr lang="zh-CN" altLang="zh-CN">
              <a:latin typeface="Arial" panose="020b0604020202020204" pitchFamily="34" charset="0"/>
            </a:endParaRPr>
          </a:p>
        </p:txBody>
      </p:sp>
      <p:sp>
        <p:nvSpPr>
          <p:cNvPr id="13324" name="Text Box 12"/>
          <p:cNvSpPr txBox="1"/>
          <p:nvPr/>
        </p:nvSpPr>
        <p:spPr>
          <a:xfrm>
            <a:off x="3549015" y="1976755"/>
            <a:ext cx="621601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2800">
                <a:latin typeface="Arial" panose="020b0604020202020204" pitchFamily="34" charset="0"/>
              </a:rPr>
              <a:t>排泄进入内江过量的洪水和泥沙</a:t>
            </a:r>
            <a:endParaRPr lang="zh-CN" altLang="en-US" sz="2800">
              <a:latin typeface="Arial" panose="020b0604020202020204" pitchFamily="34" charset="0"/>
            </a:endParaRPr>
          </a:p>
        </p:txBody>
      </p:sp>
      <p:sp>
        <p:nvSpPr>
          <p:cNvPr id="13325" name="AutoShape 13"/>
          <p:cNvSpPr/>
          <p:nvPr/>
        </p:nvSpPr>
        <p:spPr>
          <a:xfrm>
            <a:off x="5056505" y="2624455"/>
            <a:ext cx="3395345" cy="798830"/>
          </a:xfrm>
          <a:prstGeom prst="wedgeEllipseCallout">
            <a:avLst>
              <a:gd name="adj1" fmla="val -56579"/>
              <a:gd name="adj2" fmla="val -659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 eaLnBrk="1" hangingPunct="1"/>
            <a:endParaRPr lang="zh-CN" altLang="zh-CN">
              <a:latin typeface="Arial" panose="020b0604020202020204" pitchFamily="34" charset="0"/>
            </a:endParaRPr>
          </a:p>
        </p:txBody>
      </p:sp>
      <p:sp>
        <p:nvSpPr>
          <p:cNvPr id="13326" name="Text Box 14"/>
          <p:cNvSpPr txBox="1"/>
          <p:nvPr/>
        </p:nvSpPr>
        <p:spPr>
          <a:xfrm>
            <a:off x="5274310" y="2710180"/>
            <a:ext cx="33508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3200">
                <a:latin typeface="Arial" panose="020b0604020202020204" pitchFamily="34" charset="0"/>
              </a:rPr>
              <a:t>控制内江的喉咙</a:t>
            </a:r>
            <a:endParaRPr lang="zh-CN" altLang="en-US" sz="320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1" grpId="0"/>
      <p:bldP spid="13323" grpId="0"/>
      <p:bldP spid="13324" grpId="0"/>
      <p:bldP spid="13325" grpId="0"/>
      <p:bldP spid="133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331595" y="5303520"/>
            <a:ext cx="4345940" cy="58356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美丽的都江堰</a:t>
            </a:r>
            <a:r>
              <a:rPr kumimoji="1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endParaRPr kumimoji="1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25605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675" y="855980"/>
            <a:ext cx="4323080" cy="30124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6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3450" y="1481455"/>
            <a:ext cx="4254500" cy="31419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1" name="Rectangle 3"/>
          <p:cNvSpPr>
            <a:spLocks noGrp="1"/>
          </p:cNvSpPr>
          <p:nvPr>
            <p:ph idx="1"/>
          </p:nvPr>
        </p:nvSpPr>
        <p:spPr>
          <a:xfrm>
            <a:off x="461010" y="1052830"/>
            <a:ext cx="8326755" cy="5182870"/>
          </a:xfrm>
        </p:spPr>
        <p:txBody>
          <a:bodyPr wrap="square" lIns="91440" tIns="45720" rIns="91440" bIns="45720" anchor="t"/>
          <a:lstStyle/>
          <a:p>
            <a:pPr eaLnBrk="1" hangingPunct="1">
              <a:lnSpc>
                <a:spcPct val="150000"/>
              </a:lnSpc>
              <a:buNone/>
            </a:pPr>
            <a: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1、公元前260年，秦赵之间发生了空前激烈的大战。赵军大败，从此东方六国再也无力抵抗秦国的进攻了。这场战役是(      ) </a:t>
            </a:r>
            <a:endParaRPr lang="zh-CN" altLang="zh-CN" sz="2800" b="1">
              <a:latin typeface="宋体" pitchFamily="2" charset="-122"/>
              <a:ea typeface="宋体" pitchFamily="2" charset="-122"/>
            </a:endParaRPr>
          </a:p>
          <a:p>
            <a:pPr eaLnBrk="1" hangingPunct="1">
              <a:lnSpc>
                <a:spcPct val="150000"/>
              </a:lnSpc>
              <a:buNone/>
            </a:pPr>
            <a: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   A．长平之战    B．城濮之战 </a:t>
            </a:r>
            <a:endParaRPr lang="zh-CN" altLang="zh-CN" sz="2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buNone/>
            </a:pPr>
            <a: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   C．桂陵之战      D．马陵之战 </a:t>
            </a:r>
            <a:endParaRPr lang="zh-CN" altLang="zh-CN" sz="2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lnSpc>
                <a:spcPct val="90000"/>
              </a:lnSpc>
              <a:buNone/>
            </a:pPr>
            <a:endParaRPr lang="zh-CN" altLang="zh-CN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436" name="Text Box 4"/>
          <p:cNvSpPr txBox="1"/>
          <p:nvPr/>
        </p:nvSpPr>
        <p:spPr>
          <a:xfrm>
            <a:off x="4312920" y="2359660"/>
            <a:ext cx="622935" cy="8229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zh-CN" sz="48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zh-CN" altLang="zh-CN" sz="480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5364" name="TextBox 2"/>
          <p:cNvSpPr txBox="1"/>
          <p:nvPr/>
        </p:nvSpPr>
        <p:spPr>
          <a:xfrm>
            <a:off x="709295" y="149860"/>
            <a:ext cx="2449513" cy="7010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algn="ctr"/>
            <a:r>
              <a:rPr lang="zh-CN" altLang="en-US" sz="400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当堂诊学</a:t>
            </a:r>
            <a:endParaRPr lang="zh-CN" altLang="en-US" sz="4000" smtClean="0">
              <a:ln w="12700">
                <a:solidFill>
                  <a:schemeClr val="accent1"/>
                </a:solidFill>
                <a:prstDash val="solid"/>
              </a:ln>
              <a:solidFill>
                <a:srgbClr val="C0000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宋体" pitchFamily="2" charset="-122"/>
              <a:ea typeface="宋体" pitchFamily="2" charset="-122"/>
              <a:cs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5945" y="875665"/>
            <a:ext cx="8203565" cy="4526280"/>
          </a:xfrm>
        </p:spPr>
        <p:txBody>
          <a:bodyPr/>
          <a:lstStyle/>
          <a:p>
            <a:pPr marL="0" indent="0" latinLnBrk="0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2、《史记》记载，秦孝公死后，太子即位，守旧的贵族诬告商鞅“谋反”，商鞅也因此遭遇了车裂的命运。这主要是因为商鞅变法触动了大贵族的利益。商鞅变法内容中，最能触动大贵族利益的是</a:t>
            </a:r>
            <a:endParaRPr lang="zh-CN" altLang="zh-CN" sz="2800" b="1">
              <a:latin typeface="宋体" pitchFamily="2" charset="-122"/>
              <a:ea typeface="宋体" pitchFamily="2" charset="-122"/>
              <a:sym typeface="+mn-ea"/>
            </a:endParaRPr>
          </a:p>
          <a:p>
            <a:pPr marL="0" indent="0" latinLnBrk="0">
              <a:lnSpc>
                <a:spcPct val="130000"/>
              </a:lnSpc>
              <a:spcBef>
                <a:spcPct val="0"/>
              </a:spcBef>
              <a:buNone/>
            </a:pPr>
            <a:b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</a:br>
            <a: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A．国家承认土地私有                </a:t>
            </a:r>
            <a:endParaRPr lang="zh-CN" altLang="zh-CN" sz="2800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marL="0" indent="0" latinLnBrk="0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B．允许土地自由买卖</a:t>
            </a:r>
            <a:b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</a:br>
            <a: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C．根据军功大小授予爵位和田宅     </a:t>
            </a:r>
            <a:endParaRPr lang="zh-CN" altLang="zh-CN" sz="2800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marL="0" indent="0" latinLnBrk="0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D．建立县制</a:t>
            </a:r>
            <a:endParaRPr lang="zh-CN" altLang="zh-CN" sz="2800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8437" name="Text Box 5"/>
          <p:cNvSpPr txBox="1"/>
          <p:nvPr/>
        </p:nvSpPr>
        <p:spPr>
          <a:xfrm>
            <a:off x="7123430" y="3250248"/>
            <a:ext cx="678180" cy="9144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zh-CN" sz="54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zh-CN" altLang="zh-CN" sz="540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5" name="Rectangle 2"/>
          <p:cNvSpPr>
            <a:spLocks noGrp="1"/>
          </p:cNvSpPr>
          <p:nvPr>
            <p:ph type="title"/>
          </p:nvPr>
        </p:nvSpPr>
        <p:spPr>
          <a:xfrm>
            <a:off x="511810" y="908050"/>
            <a:ext cx="8121015" cy="5133975"/>
          </a:xfrm>
        </p:spPr>
        <p:txBody>
          <a:bodyPr wrap="square" lIns="91440" tIns="45720" rIns="91440" bIns="45720" anchor="ctr"/>
          <a:lstStyle/>
          <a:p>
            <a:pPr algn="l" eaLnBrk="1" hangingPunct="1">
              <a:lnSpc>
                <a:spcPct val="150000"/>
              </a:lnSpc>
            </a:pPr>
            <a: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3、都江堰是闻名世界的防洪灌溉的水利工程，它的修建者是（     ）</a:t>
            </a:r>
            <a:b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</a:rPr>
            </a:br>
            <a: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 A．李冰  </a:t>
            </a:r>
            <a:b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</a:rPr>
            </a:br>
            <a: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 B．商鞅  </a:t>
            </a:r>
            <a:b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</a:rPr>
            </a:br>
            <a: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 C．秦始皇   </a:t>
            </a:r>
            <a:b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</a:rPr>
            </a:br>
            <a: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 D．李春</a:t>
            </a:r>
            <a:b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</a:rPr>
            </a:br>
            <a:endParaRPr lang="zh-CN" altLang="zh-CN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459" name="Text Box 3"/>
          <p:cNvSpPr txBox="1"/>
          <p:nvPr/>
        </p:nvSpPr>
        <p:spPr>
          <a:xfrm>
            <a:off x="2837498" y="1831340"/>
            <a:ext cx="678180" cy="9144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zh-CN" sz="54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zh-CN" altLang="zh-CN" sz="54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9460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2407900" y="12636500"/>
            <a:ext cx="419100" cy="4699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  <a:txDef>
      <a:spPr bwMode="auto">
        <a:noFill/>
        <a:ln w="9525">
          <a:noFill/>
          <a:miter lim="800000"/>
        </a:ln>
      </a:spPr>
      <a:bodyPr>
        <a:spAutoFit/>
      </a:bodyPr>
      <a:lstStyle>
        <a:defPPr>
          <a:spcBef>
            <a:spcPct val="50000"/>
          </a:spcBef>
          <a:defRPr sz="2800" dirty="0" smtClean="0">
            <a:solidFill>
              <a:srgbClr val="FF3300"/>
            </a:solidFill>
            <a:latin typeface="华文行楷" panose="02010800040101010101" pitchFamily="2" charset="-122"/>
            <a:ea typeface="华文行楷" panose="02010800040101010101" pitchFamily="2" charset="-122"/>
          </a:defRPr>
        </a:defPPr>
      </a:lstStyle>
    </a:tx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152</Paragraphs>
  <Slides>19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baseType="lpstr" size="35">
      <vt:lpstr>Arial</vt:lpstr>
      <vt:lpstr>宋体</vt:lpstr>
      <vt:lpstr>Calibri Light</vt:lpstr>
      <vt:lpstr>Calibri</vt:lpstr>
      <vt:lpstr>黑体</vt:lpstr>
      <vt:lpstr>楷体</vt:lpstr>
      <vt:lpstr>华文行楷</vt:lpstr>
      <vt:lpstr>微软雅黑</vt:lpstr>
      <vt:lpstr>Tahoma</vt:lpstr>
      <vt:lpstr>华文中宋</vt:lpstr>
      <vt:lpstr>Wingdings</vt:lpstr>
      <vt:lpstr>Times New Roman</vt:lpstr>
      <vt:lpstr>华文楷体</vt:lpstr>
      <vt:lpstr>华文新魏</vt:lpstr>
      <vt:lpstr>华文细黑</vt:lpstr>
      <vt:lpstr>默认设计模板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3、都江堰是闻名世界的防洪灌溉的水利工程，它的修建者是（     ） A．李冰   B．商鞅   C．秦始皇    D．李春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2006-10-11T02:50:00Z</dcterms:created>
  <dcterms:modified xsi:type="dcterms:W3CDTF">2020-10-21T00:44:05Z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2052-11.1.0.9031</vt:lpwstr>
  </property>
</Properties>
</file>