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6"/>
  </p:notesMasterIdLst>
  <p:sldIdLst>
    <p:sldId id="427" r:id="rId4"/>
    <p:sldId id="560" r:id="rId5"/>
    <p:sldId id="564" r:id="rId7"/>
    <p:sldId id="563" r:id="rId8"/>
    <p:sldId id="562" r:id="rId9"/>
    <p:sldId id="570" r:id="rId10"/>
    <p:sldId id="573" r:id="rId11"/>
    <p:sldId id="594" r:id="rId12"/>
    <p:sldId id="595" r:id="rId13"/>
    <p:sldId id="601" r:id="rId14"/>
    <p:sldId id="597" r:id="rId15"/>
    <p:sldId id="598" r:id="rId16"/>
    <p:sldId id="599" r:id="rId17"/>
    <p:sldId id="600" r:id="rId18"/>
    <p:sldId id="596" r:id="rId19"/>
    <p:sldId id="602" r:id="rId20"/>
    <p:sldId id="571" r:id="rId21"/>
    <p:sldId id="604" r:id="rId22"/>
    <p:sldId id="606" r:id="rId23"/>
    <p:sldId id="605" r:id="rId24"/>
    <p:sldId id="603" r:id="rId25"/>
    <p:sldId id="574" r:id="rId26"/>
    <p:sldId id="576" r:id="rId27"/>
    <p:sldId id="575" r:id="rId28"/>
    <p:sldId id="607" r:id="rId29"/>
    <p:sldId id="577" r:id="rId30"/>
    <p:sldId id="579" r:id="rId31"/>
    <p:sldId id="578" r:id="rId32"/>
    <p:sldId id="580" r:id="rId33"/>
    <p:sldId id="608" r:id="rId34"/>
    <p:sldId id="624" r:id="rId35"/>
    <p:sldId id="581" r:id="rId36"/>
    <p:sldId id="467" r:id="rId37"/>
  </p:sldIdLst>
  <p:sldSz cx="12192000" cy="6858000"/>
  <p:notesSz cx="6858000" cy="9144000"/>
  <p:defaultTextStyle>
    <a:defPPr>
      <a:defRPr lang="zh-TW"/>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PMingLiU" panose="02020500000000000000" pitchFamily="18" charset="-120"/>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PMingLiU" panose="02020500000000000000" pitchFamily="18" charset="-120"/>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PMingLiU" panose="02020500000000000000" pitchFamily="18" charset="-120"/>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PMingLiU" panose="02020500000000000000" pitchFamily="18" charset="-120"/>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PMingLiU" panose="02020500000000000000" pitchFamily="18" charset="-120"/>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PMingLiU" panose="02020500000000000000" pitchFamily="18" charset="-120"/>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PMingLiU" panose="02020500000000000000" pitchFamily="18" charset="-120"/>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PMingLiU" panose="02020500000000000000" pitchFamily="18" charset="-120"/>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PMingLiU" panose="02020500000000000000"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3300"/>
    <a:srgbClr val="990000"/>
    <a:srgbClr val="2C119F"/>
    <a:srgbClr val="9900FF"/>
    <a:srgbClr val="A20000"/>
    <a:srgbClr val="0080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529"/>
    <p:restoredTop sz="94660"/>
  </p:normalViewPr>
  <p:slideViewPr>
    <p:cSldViewPr showGuides="1">
      <p:cViewPr>
        <p:scale>
          <a:sx n="90" d="100"/>
          <a:sy n="90" d="100"/>
        </p:scale>
        <p:origin x="-336" y="-198"/>
      </p:cViewPr>
      <p:guideLst>
        <p:guide orient="horz" pos="2219"/>
        <p:guide pos="3839"/>
      </p:guideLst>
    </p:cSldViewPr>
  </p:slideViewPr>
  <p:notesTextViewPr>
    <p:cViewPr>
      <p:scale>
        <a:sx n="100" d="100"/>
        <a:sy n="100" d="100"/>
      </p:scale>
      <p:origin x="0" y="0"/>
    </p:cViewPr>
  </p:notesTextViewPr>
  <p:sorterViewPr showFormatting="0">
    <p:cViewPr>
      <p:scale>
        <a:sx n="180" d="100"/>
        <a:sy n="180"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 Type="http://schemas.openxmlformats.org/officeDocument/2006/relationships/slide" Target="slides/slide2.xml"/><Relationship Id="rId40" Type="http://schemas.openxmlformats.org/officeDocument/2006/relationships/tableStyles" Target="tableStyles.xml"/><Relationship Id="rId4" Type="http://schemas.openxmlformats.org/officeDocument/2006/relationships/slide" Target="slides/slide1.xml"/><Relationship Id="rId39" Type="http://schemas.openxmlformats.org/officeDocument/2006/relationships/viewProps" Target="viewProps.xml"/><Relationship Id="rId38" Type="http://schemas.openxmlformats.org/officeDocument/2006/relationships/presProps" Target="presProps.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PMingLiU" panose="02020500000000000000" pitchFamily="18" charset="-120"/>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hangingPunct="1"/>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PMingLiU" panose="02020500000000000000" pitchFamily="18" charset="-120"/>
        <a:cs typeface="+mn-cs"/>
      </a:defRPr>
    </a:lvl1pPr>
    <a:lvl2pPr marL="457200" algn="l" rtl="0" eaLnBrk="0" fontAlgn="base" hangingPunct="0">
      <a:spcBef>
        <a:spcPct val="30000"/>
      </a:spcBef>
      <a:spcAft>
        <a:spcPct val="0"/>
      </a:spcAft>
      <a:defRPr sz="1200" kern="1200">
        <a:solidFill>
          <a:schemeClr val="tx1"/>
        </a:solidFill>
        <a:latin typeface="+mn-lt"/>
        <a:ea typeface="PMingLiU" panose="02020500000000000000" pitchFamily="18" charset="-120"/>
        <a:cs typeface="+mn-cs"/>
      </a:defRPr>
    </a:lvl2pPr>
    <a:lvl3pPr marL="914400" algn="l" rtl="0" eaLnBrk="0" fontAlgn="base" hangingPunct="0">
      <a:spcBef>
        <a:spcPct val="30000"/>
      </a:spcBef>
      <a:spcAft>
        <a:spcPct val="0"/>
      </a:spcAft>
      <a:defRPr sz="1200" kern="1200">
        <a:solidFill>
          <a:schemeClr val="tx1"/>
        </a:solidFill>
        <a:latin typeface="+mn-lt"/>
        <a:ea typeface="PMingLiU" panose="02020500000000000000" pitchFamily="18" charset="-120"/>
        <a:cs typeface="+mn-cs"/>
      </a:defRPr>
    </a:lvl3pPr>
    <a:lvl4pPr marL="1371600" algn="l" rtl="0" eaLnBrk="0" fontAlgn="base" hangingPunct="0">
      <a:spcBef>
        <a:spcPct val="30000"/>
      </a:spcBef>
      <a:spcAft>
        <a:spcPct val="0"/>
      </a:spcAft>
      <a:defRPr sz="1200" kern="1200">
        <a:solidFill>
          <a:schemeClr val="tx1"/>
        </a:solidFill>
        <a:latin typeface="+mn-lt"/>
        <a:ea typeface="PMingLiU" panose="02020500000000000000" pitchFamily="18" charset="-120"/>
        <a:cs typeface="+mn-cs"/>
      </a:defRPr>
    </a:lvl4pPr>
    <a:lvl5pPr marL="1828800" algn="l" rtl="0" eaLnBrk="0" fontAlgn="base" hangingPunct="0">
      <a:spcBef>
        <a:spcPct val="30000"/>
      </a:spcBef>
      <a:spcAft>
        <a:spcPct val="0"/>
      </a:spcAft>
      <a:defRPr sz="1200" kern="1200">
        <a:solidFill>
          <a:schemeClr val="tx1"/>
        </a:solidFill>
        <a:latin typeface="+mn-lt"/>
        <a:ea typeface="PMingLiU" panose="02020500000000000000"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r>
              <a:rPr lang="zh-CN" altLang="en-US"/>
              <a:t>１９４９年１０月１日下午２时，中华人民共和国中央人民政府委员会在北京举行第一次会议，中央人民政府主席毛泽东，副主席朱德、刘少奇、宋庆龄、李济深、张澜及全体委员宣誓就职，中央人民政府正式成立。</a:t>
            </a:r>
            <a:endParaRPr lang="zh-CN" altLang="en-US"/>
          </a:p>
          <a:p>
            <a:r>
              <a:rPr lang="zh-CN" altLang="en-US"/>
              <a:t>1949年10月1日下午3时，中华人民共和国开国大典在北京天安门广场隆重举行。毛泽东主席向全世界庄严宣告：中华人民共和国中央人民政府成立了。北京30万军民参加的开国大典阅兵式和群众游行历时3小时。同年12月3日，中央人民政府委员会第四次会议通过决议：每年的10月1日为中华人民共和国国庆节。这是首都30万群众聚集天安门广场，隆重举行开国大典。</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共同纲领》除序言外，分为总纲、政权机关、军事制度、经济政策、文化教育政策、民族政策、外交政策共7章60条。它肯定了人民革命的胜利成果，宣告了封建主义和官僚资本主义在中国统治的结束和人民民主共和国的建立，规定了新中国的国体和政体。它确认"中国人民民主专政是中国工人阶级、农民阶级、小资产阶级、民族资产阶级及其他爱国民主分子的人民民主统--战线的政权，而以工农联盟为基础，以工人阶级为领导"。它规定人民代表大会制为我国的政权组织形式;宣布取消帝国主义在华的一切特权;没收官僚资本，进行土地改革;并且规定了新中国的各项基本政策和公民的基本权利和义务。由于它所规定的是国家制度和社会制度的基本原则及各项基本政策，并且由于它是由代行全国人民代表大会职权的中国人民政治协商会议制定的，因此，尽管它还不是一部正式的宪法，但不管从内容上还是从法律效力上看都具有国家宪法的特征，起了临时宪法的作用。它是建国初期团结全国人民共同前进的政治基础和战斗纲领，对于巩固人民政权，加强革命法制，维护人民民主权利，以及恢复和发展国民经济方面起着指导作用。它的许多基本原则在制定1954年宪法时都得到了确认和进一步发展，因而在我国宪政史上有着重要的历史意义。</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r>
              <a:rPr lang="zh-CN" altLang="en-US"/>
              <a:t>１９４９年１０月１日下午２时，中华人民共和国中央人民政府委员会在北京举行第一次会议，中央人民政府主席毛泽东，副主席朱德、刘少奇、宋庆龄、李济深、张澜及全体委员宣誓就职，中央人民政府正式成立。</a:t>
            </a:r>
            <a:endParaRPr lang="zh-CN" altLang="en-US"/>
          </a:p>
          <a:p>
            <a:r>
              <a:rPr lang="zh-CN" altLang="en-US"/>
              <a:t>1949年10月1日下午3时，中华人民共和国开国大典在北京天安门广场隆重举行。毛泽东主席向全世界庄严宣告：中华人民共和国中央人民政府成立了。北京30万军民参加的开国大典阅兵式和群众游行历时3小时。同年12月3日，中央人民政府委员会第四次会议通过决议：每年的10月1日为中华人民共和国国庆节。这是首都30万群众聚集天安门广场，隆重举行开国大典。</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建国前后迎头痛击疯狂的投机倒把，建立起健康的社会主义市场</a:t>
            </a:r>
            <a:endParaRPr lang="zh-CN" altLang="en-US"/>
          </a:p>
          <a:p>
            <a:endParaRPr lang="zh-CN" altLang="en-US"/>
          </a:p>
          <a:p>
            <a:endParaRPr lang="zh-CN" altLang="en-US"/>
          </a:p>
          <a:p>
            <a:r>
              <a:rPr lang="zh-CN" altLang="en-US">
                <a:sym typeface="+mn-ea"/>
              </a:rPr>
              <a:t>　　1949年4月到次年2月，不到一年时间，全国发生四次物价暴涨。上海物价上涨20倍。上海人民政府规定，以人民币为唯一货币，禁止黄金、银元、美钞流通买卖。但资产阶级无视人民政府法令，狂称：“解放军进得了上海，人民币进不了上海”，拒用人民币，进行黄金、银元投机倒把活动。十天内，上海金银价上涨两倍左右。严重影响市场物价，人民币的地位。上海人民政府查封了从事投机活动的证券交易大楼，逮捕法办了金银投机倒把首要分子。这就是“银元之战”。广州、武汉等地也打击了金融投机活动。物价开始稳定。</a:t>
            </a:r>
            <a:endParaRPr lang="zh-CN" altLang="en-US"/>
          </a:p>
          <a:p>
            <a:endParaRPr lang="zh-CN" altLang="en-US"/>
          </a:p>
          <a:p>
            <a:endParaRPr lang="zh-CN" altLang="en-US"/>
          </a:p>
          <a:p>
            <a:r>
              <a:rPr lang="zh-CN" altLang="en-US">
                <a:sym typeface="+mn-ea"/>
              </a:rPr>
              <a:t>　　“银元之战”结束后，资产阶级又进行粮食、棉纱、煤炭等物资的投机倒把活动。他们囤积居奇，哄抬物价，1949年上海米价6至7月上涨4倍，10月至11月又上涨3倍。国民党特务说：“只要控制了‘两白一黑’(米面炭)，就能置上海于死地”。党中央视为两个阶级之间的一场“米棉炭之战”</a:t>
            </a:r>
            <a:endParaRPr lang="zh-CN" altLang="en-US"/>
          </a:p>
          <a:p>
            <a:r>
              <a:rPr lang="zh-CN" altLang="en-US">
                <a:sym typeface="+mn-ea"/>
              </a:rPr>
              <a:t>(又称“两白一黑之战”)来打击。中央统一部署，从各地调运大量粮食、棉布、棉纱、煤炭等物资，于1949年11月25日大量抛售，使涨风几天内迅速平息。但为时不久，投机商又欣起涨风。1950年2月,</a:t>
            </a:r>
            <a:endParaRPr lang="zh-CN" altLang="en-US"/>
          </a:p>
          <a:p>
            <a:r>
              <a:rPr lang="zh-CN" altLang="en-US">
                <a:sym typeface="+mn-ea"/>
              </a:rPr>
              <a:t>人民政府经过多方准备，调集了更多的物资，在市场上敞开抛售，投机商大肆抢购，抢购了三天，他们的资金用光了，国家还继续敞开供应，他们慌了，开始抛售存货，但已没有买主，连老本也赔了。到1950年夏，全国物价稳定，结束了我国连续十多年物价暴涨的局面。人民政府赢得全国人民的信任。这场斗争，毛泽东认为它的意义不下于淮海战役。</a:t>
            </a:r>
            <a:endParaRPr lang="zh-CN" altLang="en-US"/>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稳定物价是从城市经济上巩固政权，虽然“米棉之战”中我们战胜了资本家，但也暴露了农业生产落后的问题，农产品不能满足社会的需要。这将人民政府巩固政权的目光引向了农村。改变土地制度，发展农村经济，巩固国家政权，就成了当务之急。</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新中国建立后的土改面对着复杂的情况，所以，1949年12月4日，毛泽东在中央政治局会议上形容说：“这是中国人民民主革命继军事斗争以后的第二场决战。”</a:t>
            </a:r>
            <a:endParaRPr lang="zh-CN" altLang="en-US"/>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中国党和政府致力于巩固发展中朝关系的坚定立场不会变。</a:t>
            </a:r>
            <a:endParaRPr lang="zh-CN" altLang="en-US"/>
          </a:p>
          <a:p>
            <a:r>
              <a:rPr lang="zh-CN" altLang="en-US"/>
              <a:t>中国人民对朝鲜人民的友好情谊不会变。</a:t>
            </a:r>
            <a:endParaRPr lang="zh-CN" altLang="en-US"/>
          </a:p>
          <a:p>
            <a:r>
              <a:rPr lang="zh-CN" altLang="en-US"/>
              <a:t>中国对社会主义朝鲜的支持不会变。</a:t>
            </a:r>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336800" y="2700338"/>
            <a:ext cx="7620000" cy="1285875"/>
          </a:xfrm>
        </p:spPr>
        <p:txBody>
          <a:bodyPr/>
          <a:lstStyle>
            <a:lvl1pPr>
              <a:defRPr/>
            </a:lvl1pPr>
          </a:lstStyle>
          <a:p>
            <a:pPr lvl="0"/>
            <a:r>
              <a:rPr lang="zh-TW" altLang="en-US" noProof="0" smtClean="0"/>
              <a:t>按一下以編輯母片標題樣式</a:t>
            </a:r>
            <a:endParaRPr lang="zh-TW" altLang="en-US" noProof="0" smtClean="0"/>
          </a:p>
        </p:txBody>
      </p:sp>
      <p:sp>
        <p:nvSpPr>
          <p:cNvPr id="5123" name="Rectangle 3"/>
          <p:cNvSpPr>
            <a:spLocks noGrp="1" noChangeArrowheads="1"/>
          </p:cNvSpPr>
          <p:nvPr>
            <p:ph type="subTitle" idx="1"/>
          </p:nvPr>
        </p:nvSpPr>
        <p:spPr>
          <a:xfrm>
            <a:off x="2336800" y="4057650"/>
            <a:ext cx="7620000" cy="657225"/>
          </a:xfrm>
        </p:spPr>
        <p:txBody>
          <a:bodyPr/>
          <a:lstStyle>
            <a:lvl1pPr marL="0" indent="0" algn="ctr">
              <a:buFontTx/>
              <a:buNone/>
              <a:defRPr sz="2700">
                <a:ea typeface="黑体" panose="02010609060101010101" pitchFamily="2" charset="-122"/>
              </a:defRPr>
            </a:lvl1pPr>
          </a:lstStyle>
          <a:p>
            <a:pPr lvl="0"/>
            <a:r>
              <a:rPr lang="zh-TW" altLang="en-US" noProof="0" smtClean="0"/>
              <a:t>按一下以編輯母片副標題樣式</a:t>
            </a:r>
            <a:endParaRPr lang="zh-TW" altLang="en-US" noProof="0" smtClean="0"/>
          </a:p>
        </p:txBody>
      </p:sp>
      <p:sp>
        <p:nvSpPr>
          <p:cNvPr id="7" name="Rectangle 4"/>
          <p:cNvSpPr>
            <a:spLocks noGrp="1" noChangeArrowheads="1"/>
          </p:cNvSpPr>
          <p:nvPr>
            <p:ph type="dt" sz="half" idx="2"/>
          </p:nvPr>
        </p:nvSpPr>
        <p:spPr bwMode="auto">
          <a:xfrm>
            <a:off x="1009650" y="6311503"/>
            <a:ext cx="2844800" cy="378619"/>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Rectangle 5"/>
          <p:cNvSpPr>
            <a:spLocks noGrp="1" noChangeArrowheads="1"/>
          </p:cNvSpPr>
          <p:nvPr>
            <p:ph type="ftr" sz="quarter" idx="3"/>
          </p:nvPr>
        </p:nvSpPr>
        <p:spPr bwMode="auto">
          <a:xfrm>
            <a:off x="4165600" y="6311503"/>
            <a:ext cx="3860800" cy="378619"/>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Rectangle 6"/>
          <p:cNvSpPr>
            <a:spLocks noGrp="1" noChangeArrowheads="1"/>
          </p:cNvSpPr>
          <p:nvPr>
            <p:ph type="sldNum" sz="quarter" idx="4"/>
          </p:nvPr>
        </p:nvSpPr>
        <p:spPr bwMode="auto">
          <a:xfrm>
            <a:off x="8737600" y="6311503"/>
            <a:ext cx="2438400" cy="378619"/>
          </a:xfrm>
          <a:prstGeom prst="rect">
            <a:avLst/>
          </a:prstGeom>
        </p:spPr>
        <p:txBody>
          <a:bodyPr vert="horz" wrap="square" lIns="91440" tIns="45720" rIns="91440" bIns="45720" numCol="1" anchor="t" anchorCtr="0" compatLnSpc="1"/>
          <a:p>
            <a:pPr algn="r"/>
            <a:fld id="{9A0DB2DC-4C9A-4742-B13C-FB6460FD3503}" type="slidenum">
              <a:rPr lang="en-US" altLang="zh-TW" dirty="0"/>
            </a:fld>
            <a:endParaRPr lang="en-US" altLang="zh-TW"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7694"/>
            <a:ext cx="10363200" cy="1360884"/>
          </a:xfrm>
        </p:spPr>
        <p:txBody>
          <a:bodyPr anchor="t"/>
          <a:lstStyle>
            <a:lvl1pPr algn="l">
              <a:defRPr sz="45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7506"/>
            <a:ext cx="10363200" cy="1500188"/>
          </a:xfrm>
        </p:spPr>
        <p:txBody>
          <a:bodyPr anchor="b"/>
          <a:lstStyle>
            <a:lvl1pPr marL="0" indent="0">
              <a:buNone/>
              <a:defRPr sz="2250"/>
            </a:lvl1pPr>
            <a:lvl2pPr marL="514350" indent="0">
              <a:buNone/>
              <a:defRPr sz="2025"/>
            </a:lvl2pPr>
            <a:lvl3pPr marL="1028700" indent="0">
              <a:buNone/>
              <a:defRPr sz="1800"/>
            </a:lvl3pPr>
            <a:lvl4pPr marL="1543050" indent="0">
              <a:buNone/>
              <a:defRPr sz="1575"/>
            </a:lvl4pPr>
            <a:lvl5pPr marL="2057400" indent="0">
              <a:buNone/>
              <a:defRPr sz="1575"/>
            </a:lvl5pPr>
            <a:lvl6pPr marL="2571750" indent="0">
              <a:buNone/>
              <a:defRPr sz="1575"/>
            </a:lvl6pPr>
            <a:lvl7pPr marL="3086100" indent="0">
              <a:buNone/>
              <a:defRPr sz="1575"/>
            </a:lvl7pPr>
            <a:lvl8pPr marL="3600450" indent="0">
              <a:buNone/>
              <a:defRPr sz="1575"/>
            </a:lvl8pPr>
            <a:lvl9pPr marL="4114800" indent="0">
              <a:buNone/>
              <a:defRPr sz="1575"/>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176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484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5034"/>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906"/>
            <a:ext cx="5386917"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5272"/>
            <a:ext cx="5386917"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906"/>
            <a:ext cx="5389033"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5272"/>
            <a:ext cx="5389033"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249"/>
            <a:ext cx="4011084" cy="1162645"/>
          </a:xfrm>
        </p:spPr>
        <p:txBody>
          <a:bodyPr anchor="b"/>
          <a:lstStyle>
            <a:lvl1pPr algn="l">
              <a:defRPr sz="225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249"/>
            <a:ext cx="6815667" cy="5852517"/>
          </a:xfrm>
        </p:spPr>
        <p:txBody>
          <a:bodyPr/>
          <a:lstStyle>
            <a:lvl1pPr>
              <a:defRPr sz="3600"/>
            </a:lvl1pPr>
            <a:lvl2pPr>
              <a:defRPr sz="3150"/>
            </a:lvl2pPr>
            <a:lvl3pPr>
              <a:defRPr sz="2700"/>
            </a:lvl3pPr>
            <a:lvl4pPr>
              <a:defRPr sz="2250"/>
            </a:lvl4pPr>
            <a:lvl5pPr>
              <a:defRPr sz="2250"/>
            </a:lvl5pPr>
            <a:lvl6pPr>
              <a:defRPr sz="2250"/>
            </a:lvl6pPr>
            <a:lvl7pPr>
              <a:defRPr sz="2250"/>
            </a:lvl7pPr>
            <a:lvl8pPr>
              <a:defRPr sz="2250"/>
            </a:lvl8pPr>
            <a:lvl9pPr>
              <a:defRPr sz="225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894"/>
            <a:ext cx="4011084" cy="4689872"/>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143"/>
          </a:xfrm>
        </p:spPr>
        <p:txBody>
          <a:bodyPr anchor="b"/>
          <a:lstStyle>
            <a:lvl1pPr algn="l">
              <a:defRPr sz="225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577"/>
            <a:ext cx="7315200" cy="4114800"/>
          </a:xfrm>
        </p:spPr>
        <p:txBody>
          <a:bodyPr vert="horz" wrap="square" lIns="91440" tIns="45720" rIns="91440" bIns="45720" numCol="1" anchor="t" anchorCtr="0" compatLnSpc="1"/>
          <a:lstStyle>
            <a:lvl1pPr marL="0" indent="0">
              <a:buNone/>
              <a:defRPr sz="3600"/>
            </a:lvl1pPr>
            <a:lvl2pPr marL="514350" indent="0">
              <a:buNone/>
              <a:defRPr sz="3150"/>
            </a:lvl2pPr>
            <a:lvl3pPr marL="1028700" indent="0">
              <a:buNone/>
              <a:defRPr sz="2700"/>
            </a:lvl3pPr>
            <a:lvl4pPr marL="1543050" indent="0">
              <a:buNone/>
              <a:defRPr sz="2250"/>
            </a:lvl4pPr>
            <a:lvl5pPr marL="2057400" indent="0">
              <a:buNone/>
              <a:defRPr sz="2250"/>
            </a:lvl5pPr>
            <a:lvl6pPr marL="2571750" indent="0">
              <a:buNone/>
              <a:defRPr sz="2250"/>
            </a:lvl6pPr>
            <a:lvl7pPr marL="3086100" indent="0">
              <a:buNone/>
              <a:defRPr sz="2250"/>
            </a:lvl7pPr>
            <a:lvl8pPr marL="3600450" indent="0">
              <a:buNone/>
              <a:defRPr sz="2250"/>
            </a:lvl8pPr>
            <a:lvl9pPr marL="4114800" indent="0">
              <a:buNone/>
              <a:defRPr sz="225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1"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6743"/>
            <a:ext cx="7315200" cy="805457"/>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61400" y="514350"/>
            <a:ext cx="2514600" cy="5611416"/>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17600" y="514350"/>
            <a:ext cx="7340600" cy="5611416"/>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336800" y="2700338"/>
            <a:ext cx="7620000" cy="1285875"/>
          </a:xfrm>
        </p:spPr>
        <p:txBody>
          <a:bodyPr/>
          <a:lstStyle>
            <a:lvl1pPr>
              <a:defRPr/>
            </a:lvl1pPr>
          </a:lstStyle>
          <a:p>
            <a:pPr lvl="0"/>
            <a:r>
              <a:rPr lang="zh-TW" altLang="en-US" noProof="0" smtClean="0"/>
              <a:t>按一下以編輯母片標題樣式</a:t>
            </a:r>
            <a:endParaRPr lang="zh-TW" altLang="en-US" noProof="0" smtClean="0"/>
          </a:p>
        </p:txBody>
      </p:sp>
      <p:sp>
        <p:nvSpPr>
          <p:cNvPr id="5123" name="Rectangle 3"/>
          <p:cNvSpPr>
            <a:spLocks noGrp="1" noChangeArrowheads="1"/>
          </p:cNvSpPr>
          <p:nvPr>
            <p:ph type="subTitle" idx="1"/>
          </p:nvPr>
        </p:nvSpPr>
        <p:spPr>
          <a:xfrm>
            <a:off x="2336800" y="4057650"/>
            <a:ext cx="7620000" cy="657225"/>
          </a:xfrm>
        </p:spPr>
        <p:txBody>
          <a:bodyPr/>
          <a:lstStyle>
            <a:lvl1pPr marL="0" indent="0" algn="ctr">
              <a:buFontTx/>
              <a:buNone/>
              <a:defRPr sz="2700">
                <a:ea typeface="黑体" panose="02010609060101010101" pitchFamily="2" charset="-122"/>
              </a:defRPr>
            </a:lvl1pPr>
          </a:lstStyle>
          <a:p>
            <a:pPr lvl="0"/>
            <a:r>
              <a:rPr lang="zh-TW" altLang="en-US" noProof="0" smtClean="0"/>
              <a:t>按一下以編輯母片副標題樣式</a:t>
            </a:r>
            <a:endParaRPr lang="zh-TW" altLang="en-US" noProof="0" smtClean="0"/>
          </a:p>
        </p:txBody>
      </p:sp>
      <p:sp>
        <p:nvSpPr>
          <p:cNvPr id="7" name="Rectangle 4"/>
          <p:cNvSpPr>
            <a:spLocks noGrp="1" noChangeArrowheads="1"/>
          </p:cNvSpPr>
          <p:nvPr>
            <p:ph type="dt" sz="half" idx="2"/>
          </p:nvPr>
        </p:nvSpPr>
        <p:spPr bwMode="auto">
          <a:xfrm>
            <a:off x="1009651" y="6311503"/>
            <a:ext cx="2844800" cy="378619"/>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Rectangle 5"/>
          <p:cNvSpPr>
            <a:spLocks noGrp="1" noChangeArrowheads="1"/>
          </p:cNvSpPr>
          <p:nvPr>
            <p:ph type="ftr" sz="quarter" idx="3"/>
          </p:nvPr>
        </p:nvSpPr>
        <p:spPr bwMode="auto">
          <a:xfrm>
            <a:off x="4165600" y="6311503"/>
            <a:ext cx="3860800" cy="378619"/>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Rectangle 6"/>
          <p:cNvSpPr>
            <a:spLocks noGrp="1" noChangeArrowheads="1"/>
          </p:cNvSpPr>
          <p:nvPr>
            <p:ph type="sldNum" sz="quarter" idx="4"/>
          </p:nvPr>
        </p:nvSpPr>
        <p:spPr bwMode="auto">
          <a:xfrm>
            <a:off x="8737600" y="6311503"/>
            <a:ext cx="2438400" cy="378619"/>
          </a:xfrm>
          <a:prstGeom prst="rect">
            <a:avLst/>
          </a:prstGeom>
        </p:spPr>
        <p:txBody>
          <a:bodyPr vert="horz" wrap="square" lIns="91440" tIns="45720" rIns="91440" bIns="45720" numCol="1" anchor="t" anchorCtr="0" compatLnSpc="1"/>
          <a:p>
            <a:pPr algn="r"/>
            <a:fld id="{9A0DB2DC-4C9A-4742-B13C-FB6460FD3503}" type="slidenum">
              <a:rPr lang="en-US" altLang="zh-TW" dirty="0"/>
            </a:fld>
            <a:endParaRPr lang="en-US" altLang="zh-TW"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7694"/>
            <a:ext cx="10363200" cy="1360884"/>
          </a:xfrm>
        </p:spPr>
        <p:txBody>
          <a:bodyPr anchor="t"/>
          <a:lstStyle>
            <a:lvl1pPr algn="l">
              <a:defRPr sz="45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7506"/>
            <a:ext cx="10363200" cy="1500188"/>
          </a:xfrm>
        </p:spPr>
        <p:txBody>
          <a:bodyPr anchor="b"/>
          <a:lstStyle>
            <a:lvl1pPr marL="0" indent="0">
              <a:buNone/>
              <a:defRPr sz="2250"/>
            </a:lvl1pPr>
            <a:lvl2pPr marL="514350" indent="0">
              <a:buNone/>
              <a:defRPr sz="2025"/>
            </a:lvl2pPr>
            <a:lvl3pPr marL="1028700" indent="0">
              <a:buNone/>
              <a:defRPr sz="1800"/>
            </a:lvl3pPr>
            <a:lvl4pPr marL="1543050" indent="0">
              <a:buNone/>
              <a:defRPr sz="1575"/>
            </a:lvl4pPr>
            <a:lvl5pPr marL="2057400" indent="0">
              <a:buNone/>
              <a:defRPr sz="1575"/>
            </a:lvl5pPr>
            <a:lvl6pPr marL="2571750" indent="0">
              <a:buNone/>
              <a:defRPr sz="1575"/>
            </a:lvl6pPr>
            <a:lvl7pPr marL="3086100" indent="0">
              <a:buNone/>
              <a:defRPr sz="1575"/>
            </a:lvl7pPr>
            <a:lvl8pPr marL="3600450" indent="0">
              <a:buNone/>
              <a:defRPr sz="1575"/>
            </a:lvl8pPr>
            <a:lvl9pPr marL="4114800" indent="0">
              <a:buNone/>
              <a:defRPr sz="1575"/>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176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484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5034"/>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906"/>
            <a:ext cx="5386917"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5272"/>
            <a:ext cx="5386917"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906"/>
            <a:ext cx="5389033"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5272"/>
            <a:ext cx="5389033"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249"/>
            <a:ext cx="4011084" cy="1162645"/>
          </a:xfrm>
        </p:spPr>
        <p:txBody>
          <a:bodyPr anchor="b"/>
          <a:lstStyle>
            <a:lvl1pPr algn="l">
              <a:defRPr sz="225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249"/>
            <a:ext cx="6815667" cy="5852517"/>
          </a:xfrm>
        </p:spPr>
        <p:txBody>
          <a:bodyPr/>
          <a:lstStyle>
            <a:lvl1pPr>
              <a:defRPr sz="3600"/>
            </a:lvl1pPr>
            <a:lvl2pPr>
              <a:defRPr sz="3150"/>
            </a:lvl2pPr>
            <a:lvl3pPr>
              <a:defRPr sz="2700"/>
            </a:lvl3pPr>
            <a:lvl4pPr>
              <a:defRPr sz="2250"/>
            </a:lvl4pPr>
            <a:lvl5pPr>
              <a:defRPr sz="2250"/>
            </a:lvl5pPr>
            <a:lvl6pPr>
              <a:defRPr sz="2250"/>
            </a:lvl6pPr>
            <a:lvl7pPr>
              <a:defRPr sz="2250"/>
            </a:lvl7pPr>
            <a:lvl8pPr>
              <a:defRPr sz="2250"/>
            </a:lvl8pPr>
            <a:lvl9pPr>
              <a:defRPr sz="225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894"/>
            <a:ext cx="4011084" cy="4689872"/>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143"/>
          </a:xfrm>
        </p:spPr>
        <p:txBody>
          <a:bodyPr anchor="b"/>
          <a:lstStyle>
            <a:lvl1pPr algn="l">
              <a:defRPr sz="225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577"/>
            <a:ext cx="7315200" cy="4114800"/>
          </a:xfrm>
        </p:spPr>
        <p:txBody>
          <a:bodyPr vert="horz" wrap="square" lIns="91440" tIns="45720" rIns="91440" bIns="45720" numCol="1" anchor="t" anchorCtr="0" compatLnSpc="1"/>
          <a:lstStyle>
            <a:lvl1pPr marL="0" indent="0">
              <a:buNone/>
              <a:defRPr sz="3600"/>
            </a:lvl1pPr>
            <a:lvl2pPr marL="514350" indent="0">
              <a:buNone/>
              <a:defRPr sz="3150"/>
            </a:lvl2pPr>
            <a:lvl3pPr marL="1028700" indent="0">
              <a:buNone/>
              <a:defRPr sz="2700"/>
            </a:lvl3pPr>
            <a:lvl4pPr marL="1543050" indent="0">
              <a:buNone/>
              <a:defRPr sz="2250"/>
            </a:lvl4pPr>
            <a:lvl5pPr marL="2057400" indent="0">
              <a:buNone/>
              <a:defRPr sz="2250"/>
            </a:lvl5pPr>
            <a:lvl6pPr marL="2571750" indent="0">
              <a:buNone/>
              <a:defRPr sz="2250"/>
            </a:lvl6pPr>
            <a:lvl7pPr marL="3086100" indent="0">
              <a:buNone/>
              <a:defRPr sz="2250"/>
            </a:lvl7pPr>
            <a:lvl8pPr marL="3600450" indent="0">
              <a:buNone/>
              <a:defRPr sz="2250"/>
            </a:lvl8pPr>
            <a:lvl9pPr marL="4114800" indent="0">
              <a:buNone/>
              <a:defRPr sz="225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1"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6743"/>
            <a:ext cx="7315200" cy="805457"/>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61400" y="514350"/>
            <a:ext cx="2514600" cy="5611416"/>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17600" y="514350"/>
            <a:ext cx="7340600" cy="5611416"/>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2.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Rectangle 2"/>
          <p:cNvSpPr>
            <a:spLocks noGrp="1"/>
          </p:cNvSpPr>
          <p:nvPr>
            <p:ph type="title"/>
          </p:nvPr>
        </p:nvSpPr>
        <p:spPr>
          <a:xfrm>
            <a:off x="1117600" y="514350"/>
            <a:ext cx="10058400" cy="903684"/>
          </a:xfrm>
          <a:prstGeom prst="rect">
            <a:avLst/>
          </a:prstGeom>
          <a:noFill/>
          <a:ln w="9525">
            <a:noFill/>
          </a:ln>
        </p:spPr>
        <p:txBody>
          <a:bodyPr anchor="ctr"/>
          <a:p>
            <a:pPr lvl="0"/>
            <a:r>
              <a:rPr lang="zh-TW" altLang="en-US" dirty="0"/>
              <a:t>按一下以編輯母片標題樣式</a:t>
            </a:r>
            <a:endParaRPr lang="zh-TW" altLang="en-US" dirty="0"/>
          </a:p>
        </p:txBody>
      </p:sp>
      <p:sp>
        <p:nvSpPr>
          <p:cNvPr id="1027" name="Rectangle 3"/>
          <p:cNvSpPr>
            <a:spLocks noGrp="1"/>
          </p:cNvSpPr>
          <p:nvPr>
            <p:ph type="body" idx="1"/>
          </p:nvPr>
        </p:nvSpPr>
        <p:spPr>
          <a:xfrm>
            <a:off x="1117600" y="1600200"/>
            <a:ext cx="10058400" cy="4525566"/>
          </a:xfrm>
          <a:prstGeom prst="rect">
            <a:avLst/>
          </a:prstGeom>
          <a:noFill/>
          <a:ln w="9525">
            <a:noFill/>
          </a:ln>
        </p:spPr>
        <p:txBody>
          <a:bodyPr/>
          <a:p>
            <a:pPr lvl="0"/>
            <a:r>
              <a:rPr lang="zh-TW" altLang="en-US" dirty="0"/>
              <a:t>按一下以編輯母片</a:t>
            </a:r>
            <a:endParaRPr lang="zh-TW" altLang="en-US" dirty="0"/>
          </a:p>
          <a:p>
            <a:pPr lvl="1"/>
            <a:r>
              <a:rPr lang="zh-TW" altLang="en-US" dirty="0"/>
              <a:t>第二層</a:t>
            </a:r>
            <a:endParaRPr lang="zh-TW" altLang="en-US" dirty="0"/>
          </a:p>
          <a:p>
            <a:pPr lvl="2"/>
            <a:r>
              <a:rPr lang="zh-TW" altLang="en-US" dirty="0"/>
              <a:t>第三層</a:t>
            </a:r>
            <a:endParaRPr lang="zh-TW" altLang="en-US" dirty="0"/>
          </a:p>
          <a:p>
            <a:pPr lvl="3"/>
            <a:r>
              <a:rPr lang="zh-TW" altLang="en-US" dirty="0"/>
              <a:t>第四層</a:t>
            </a:r>
            <a:endParaRPr lang="zh-TW" altLang="en-US" dirty="0"/>
          </a:p>
          <a:p>
            <a:pPr lvl="4"/>
            <a:r>
              <a:rPr lang="zh-TW" altLang="en-US" dirty="0"/>
              <a:t>第五層</a:t>
            </a:r>
            <a:endParaRPr lang="zh-TW" altLang="en-US" dirty="0"/>
          </a:p>
        </p:txBody>
      </p:sp>
      <p:sp>
        <p:nvSpPr>
          <p:cNvPr id="1028" name="Rectangle 4"/>
          <p:cNvSpPr>
            <a:spLocks noGrp="1" noChangeArrowheads="1"/>
          </p:cNvSpPr>
          <p:nvPr>
            <p:ph type="dt" sz="half" idx="2"/>
          </p:nvPr>
        </p:nvSpPr>
        <p:spPr bwMode="auto">
          <a:xfrm>
            <a:off x="1219200" y="6327577"/>
            <a:ext cx="2235200" cy="378619"/>
          </a:xfrm>
          <a:prstGeom prst="rect">
            <a:avLst/>
          </a:prstGeom>
          <a:noFill/>
          <a:ln>
            <a:noFill/>
          </a:ln>
          <a:effectLst/>
        </p:spPr>
        <p:txBody>
          <a:bodyPr vert="horz" wrap="square" lIns="91440" tIns="45720" rIns="91440" bIns="45720" numCol="1" anchor="t" anchorCtr="0" compatLnSpc="1"/>
          <a:lstStyle>
            <a:lvl1pPr>
              <a:defRPr kumimoji="0" sz="1575">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29" name="Rectangle 5"/>
          <p:cNvSpPr>
            <a:spLocks noGrp="1" noChangeArrowheads="1"/>
          </p:cNvSpPr>
          <p:nvPr>
            <p:ph type="ftr" sz="quarter" idx="3"/>
          </p:nvPr>
        </p:nvSpPr>
        <p:spPr bwMode="auto">
          <a:xfrm>
            <a:off x="4165600" y="6327577"/>
            <a:ext cx="3860800" cy="378619"/>
          </a:xfrm>
          <a:prstGeom prst="rect">
            <a:avLst/>
          </a:prstGeom>
          <a:noFill/>
          <a:ln>
            <a:noFill/>
          </a:ln>
          <a:effectLst/>
        </p:spPr>
        <p:txBody>
          <a:bodyPr vert="horz" wrap="square" lIns="91440" tIns="45720" rIns="91440" bIns="45720" numCol="1" anchor="t" anchorCtr="0" compatLnSpc="1"/>
          <a:lstStyle>
            <a:lvl1pPr algn="ctr">
              <a:defRPr kumimoji="0" sz="1575">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30" name="Rectangle 6"/>
          <p:cNvSpPr>
            <a:spLocks noGrp="1" noChangeArrowheads="1"/>
          </p:cNvSpPr>
          <p:nvPr>
            <p:ph type="sldNum" sz="quarter" idx="4"/>
          </p:nvPr>
        </p:nvSpPr>
        <p:spPr bwMode="auto">
          <a:xfrm>
            <a:off x="8737600" y="6327577"/>
            <a:ext cx="2336800" cy="378619"/>
          </a:xfrm>
          <a:prstGeom prst="rect">
            <a:avLst/>
          </a:prstGeom>
          <a:noFill/>
          <a:ln>
            <a:noFill/>
          </a:ln>
          <a:effectLst/>
        </p:spPr>
        <p:txBody>
          <a:bodyPr vert="horz" wrap="square" lIns="91440" tIns="45720" rIns="91440" bIns="45720" numCol="1" anchor="t" anchorCtr="0" compatLnSpc="1"/>
          <a:lstStyle>
            <a:lvl1pPr algn="r">
              <a:defRPr sz="1575"/>
            </a:lvl1pPr>
          </a:lstStyle>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kumimoji="1" sz="3600" b="1">
          <a:solidFill>
            <a:schemeClr val="tx2"/>
          </a:solidFill>
          <a:latin typeface="+mj-lt"/>
          <a:ea typeface="黑体" panose="02010609060101010101" pitchFamily="2" charset="-122"/>
          <a:cs typeface="+mj-cs"/>
        </a:defRPr>
      </a:lvl1pPr>
      <a:lvl2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2pPr>
      <a:lvl3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3pPr>
      <a:lvl4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4pPr>
      <a:lvl5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5pPr>
      <a:lvl6pPr marL="4572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6pPr>
      <a:lvl7pPr marL="9144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7pPr>
      <a:lvl8pPr marL="13716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8pPr>
      <a:lvl9pPr marL="18288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9pPr>
    </p:titleStyle>
    <p:bodyStyle>
      <a:lvl1pPr marL="386080" indent="-385445" algn="l" rtl="0" eaLnBrk="0" fontAlgn="base" hangingPunct="0">
        <a:spcBef>
          <a:spcPts val="110"/>
        </a:spcBef>
        <a:spcAft>
          <a:spcPct val="0"/>
        </a:spcAft>
        <a:buChar char="•"/>
        <a:defRPr kumimoji="1" sz="3150">
          <a:solidFill>
            <a:schemeClr val="tx1"/>
          </a:solidFill>
          <a:latin typeface="+mn-lt"/>
          <a:ea typeface="+mn-ea"/>
          <a:cs typeface="+mn-cs"/>
        </a:defRPr>
      </a:lvl1pPr>
      <a:lvl2pPr marL="835660" indent="-321310" algn="l" rtl="0" eaLnBrk="0" fontAlgn="base" hangingPunct="0">
        <a:spcBef>
          <a:spcPts val="110"/>
        </a:spcBef>
        <a:spcAft>
          <a:spcPct val="0"/>
        </a:spcAft>
        <a:buChar char="–"/>
        <a:defRPr kumimoji="1" sz="2700">
          <a:solidFill>
            <a:schemeClr val="tx1"/>
          </a:solidFill>
          <a:latin typeface="+mn-lt"/>
          <a:ea typeface="+mn-ea"/>
        </a:defRPr>
      </a:lvl2pPr>
      <a:lvl3pPr marL="1285875" indent="-257175" algn="l" rtl="0" eaLnBrk="0" fontAlgn="base" hangingPunct="0">
        <a:spcBef>
          <a:spcPts val="110"/>
        </a:spcBef>
        <a:spcAft>
          <a:spcPct val="0"/>
        </a:spcAft>
        <a:buChar char="•"/>
        <a:defRPr kumimoji="1" sz="2250">
          <a:solidFill>
            <a:schemeClr val="tx1"/>
          </a:solidFill>
          <a:latin typeface="+mn-lt"/>
          <a:ea typeface="+mn-ea"/>
        </a:defRPr>
      </a:lvl3pPr>
      <a:lvl4pPr marL="1800225" indent="-257175" algn="l" rtl="0" eaLnBrk="0" fontAlgn="base" hangingPunct="0">
        <a:spcBef>
          <a:spcPts val="110"/>
        </a:spcBef>
        <a:spcAft>
          <a:spcPct val="0"/>
        </a:spcAft>
        <a:buChar char="–"/>
        <a:defRPr kumimoji="1">
          <a:solidFill>
            <a:schemeClr val="tx1"/>
          </a:solidFill>
          <a:latin typeface="+mn-lt"/>
          <a:ea typeface="+mn-ea"/>
        </a:defRPr>
      </a:lvl4pPr>
      <a:lvl5pPr marL="2314575" indent="-257175" algn="l" rtl="0" eaLnBrk="0" fontAlgn="base" hangingPunct="0">
        <a:spcBef>
          <a:spcPts val="110"/>
        </a:spcBef>
        <a:spcAft>
          <a:spcPct val="0"/>
        </a:spcAft>
        <a:buChar char="»"/>
        <a:defRPr kumimoji="1">
          <a:solidFill>
            <a:schemeClr val="tx1"/>
          </a:solidFill>
          <a:latin typeface="+mn-lt"/>
          <a:ea typeface="+mn-ea"/>
        </a:defRPr>
      </a:lvl5pPr>
      <a:lvl6pPr marL="2828925" indent="-257175" algn="l" rtl="0" fontAlgn="base">
        <a:spcBef>
          <a:spcPts val="110"/>
        </a:spcBef>
        <a:spcAft>
          <a:spcPct val="0"/>
        </a:spcAft>
        <a:buChar char="»"/>
        <a:defRPr kumimoji="1">
          <a:solidFill>
            <a:schemeClr val="tx1"/>
          </a:solidFill>
          <a:latin typeface="+mn-lt"/>
          <a:ea typeface="+mn-ea"/>
        </a:defRPr>
      </a:lvl6pPr>
      <a:lvl7pPr marL="3343275" indent="-257175" algn="l" rtl="0" fontAlgn="base">
        <a:spcBef>
          <a:spcPts val="110"/>
        </a:spcBef>
        <a:spcAft>
          <a:spcPct val="0"/>
        </a:spcAft>
        <a:buChar char="»"/>
        <a:defRPr kumimoji="1">
          <a:solidFill>
            <a:schemeClr val="tx1"/>
          </a:solidFill>
          <a:latin typeface="+mn-lt"/>
          <a:ea typeface="+mn-ea"/>
        </a:defRPr>
      </a:lvl7pPr>
      <a:lvl8pPr marL="3857625" indent="-257175" algn="l" rtl="0" fontAlgn="base">
        <a:spcBef>
          <a:spcPts val="110"/>
        </a:spcBef>
        <a:spcAft>
          <a:spcPct val="0"/>
        </a:spcAft>
        <a:buChar char="»"/>
        <a:defRPr kumimoji="1">
          <a:solidFill>
            <a:schemeClr val="tx1"/>
          </a:solidFill>
          <a:latin typeface="+mn-lt"/>
          <a:ea typeface="+mn-ea"/>
        </a:defRPr>
      </a:lvl8pPr>
      <a:lvl9pPr marL="4371975" indent="-257175" algn="l" rtl="0" fontAlgn="base">
        <a:spcBef>
          <a:spcPts val="110"/>
        </a:spcBef>
        <a:spcAft>
          <a:spcPct val="0"/>
        </a:spcAft>
        <a:buChar char="»"/>
        <a:defRPr kumimoji="1">
          <a:solidFill>
            <a:schemeClr val="tx1"/>
          </a:solidFill>
          <a:latin typeface="+mn-lt"/>
          <a:ea typeface="+mn-ea"/>
        </a:defRPr>
      </a:lvl9pPr>
    </p:bodyStyle>
    <p:otherStyle>
      <a:defPPr>
        <a:defRPr lang="zh-CN"/>
      </a:defPPr>
      <a:lvl1pPr marL="0" algn="l" defTabSz="1028700" rtl="0" eaLnBrk="1" latinLnBrk="0" hangingPunct="1">
        <a:defRPr sz="2025" kern="1200">
          <a:solidFill>
            <a:schemeClr val="tx1"/>
          </a:solidFill>
          <a:latin typeface="+mn-lt"/>
          <a:ea typeface="+mn-ea"/>
          <a:cs typeface="+mn-cs"/>
        </a:defRPr>
      </a:lvl1pPr>
      <a:lvl2pPr marL="514350" algn="l" defTabSz="1028700" rtl="0" eaLnBrk="1" latinLnBrk="0" hangingPunct="1">
        <a:defRPr sz="2025" kern="1200">
          <a:solidFill>
            <a:schemeClr val="tx1"/>
          </a:solidFill>
          <a:latin typeface="+mn-lt"/>
          <a:ea typeface="+mn-ea"/>
          <a:cs typeface="+mn-cs"/>
        </a:defRPr>
      </a:lvl2pPr>
      <a:lvl3pPr marL="1028700" algn="l" defTabSz="1028700" rtl="0" eaLnBrk="1" latinLnBrk="0" hangingPunct="1">
        <a:defRPr sz="2025" kern="1200">
          <a:solidFill>
            <a:schemeClr val="tx1"/>
          </a:solidFill>
          <a:latin typeface="+mn-lt"/>
          <a:ea typeface="+mn-ea"/>
          <a:cs typeface="+mn-cs"/>
        </a:defRPr>
      </a:lvl3pPr>
      <a:lvl4pPr marL="1543050" algn="l" defTabSz="1028700" rtl="0" eaLnBrk="1" latinLnBrk="0" hangingPunct="1">
        <a:defRPr sz="2025" kern="1200">
          <a:solidFill>
            <a:schemeClr val="tx1"/>
          </a:solidFill>
          <a:latin typeface="+mn-lt"/>
          <a:ea typeface="+mn-ea"/>
          <a:cs typeface="+mn-cs"/>
        </a:defRPr>
      </a:lvl4pPr>
      <a:lvl5pPr marL="2057400" algn="l" defTabSz="1028700" rtl="0" eaLnBrk="1" latinLnBrk="0" hangingPunct="1">
        <a:defRPr sz="2025" kern="1200">
          <a:solidFill>
            <a:schemeClr val="tx1"/>
          </a:solidFill>
          <a:latin typeface="+mn-lt"/>
          <a:ea typeface="+mn-ea"/>
          <a:cs typeface="+mn-cs"/>
        </a:defRPr>
      </a:lvl5pPr>
      <a:lvl6pPr marL="2571750" algn="l" defTabSz="1028700" rtl="0" eaLnBrk="1" latinLnBrk="0" hangingPunct="1">
        <a:defRPr sz="2025" kern="1200">
          <a:solidFill>
            <a:schemeClr val="tx1"/>
          </a:solidFill>
          <a:latin typeface="+mn-lt"/>
          <a:ea typeface="+mn-ea"/>
          <a:cs typeface="+mn-cs"/>
        </a:defRPr>
      </a:lvl6pPr>
      <a:lvl7pPr marL="3086100" algn="l" defTabSz="1028700" rtl="0" eaLnBrk="1" latinLnBrk="0" hangingPunct="1">
        <a:defRPr sz="2025" kern="1200">
          <a:solidFill>
            <a:schemeClr val="tx1"/>
          </a:solidFill>
          <a:latin typeface="+mn-lt"/>
          <a:ea typeface="+mn-ea"/>
          <a:cs typeface="+mn-cs"/>
        </a:defRPr>
      </a:lvl7pPr>
      <a:lvl8pPr marL="3600450" algn="l" defTabSz="1028700" rtl="0" eaLnBrk="1" latinLnBrk="0" hangingPunct="1">
        <a:defRPr sz="2025" kern="1200">
          <a:solidFill>
            <a:schemeClr val="tx1"/>
          </a:solidFill>
          <a:latin typeface="+mn-lt"/>
          <a:ea typeface="+mn-ea"/>
          <a:cs typeface="+mn-cs"/>
        </a:defRPr>
      </a:lvl8pPr>
      <a:lvl9pPr marL="4114800" algn="l" defTabSz="1028700" rtl="0" eaLnBrk="1" latinLnBrk="0" hangingPunct="1">
        <a:defRPr sz="202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Rectangle 2"/>
          <p:cNvSpPr>
            <a:spLocks noGrp="1"/>
          </p:cNvSpPr>
          <p:nvPr>
            <p:ph type="title"/>
          </p:nvPr>
        </p:nvSpPr>
        <p:spPr>
          <a:xfrm>
            <a:off x="1117600" y="514350"/>
            <a:ext cx="10058400" cy="903684"/>
          </a:xfrm>
          <a:prstGeom prst="rect">
            <a:avLst/>
          </a:prstGeom>
          <a:noFill/>
          <a:ln w="9525">
            <a:noFill/>
          </a:ln>
        </p:spPr>
        <p:txBody>
          <a:bodyPr anchor="ctr"/>
          <a:p>
            <a:pPr lvl="0"/>
            <a:r>
              <a:rPr lang="zh-TW" altLang="en-US" dirty="0"/>
              <a:t>按一下以編輯母片標題樣式</a:t>
            </a:r>
            <a:endParaRPr lang="zh-TW" altLang="en-US" dirty="0"/>
          </a:p>
        </p:txBody>
      </p:sp>
      <p:sp>
        <p:nvSpPr>
          <p:cNvPr id="1027" name="Rectangle 3"/>
          <p:cNvSpPr>
            <a:spLocks noGrp="1"/>
          </p:cNvSpPr>
          <p:nvPr>
            <p:ph type="body" idx="1"/>
          </p:nvPr>
        </p:nvSpPr>
        <p:spPr>
          <a:xfrm>
            <a:off x="1117600" y="1600200"/>
            <a:ext cx="10058400" cy="4525566"/>
          </a:xfrm>
          <a:prstGeom prst="rect">
            <a:avLst/>
          </a:prstGeom>
          <a:noFill/>
          <a:ln w="9525">
            <a:noFill/>
          </a:ln>
        </p:spPr>
        <p:txBody>
          <a:bodyPr/>
          <a:p>
            <a:pPr lvl="0"/>
            <a:r>
              <a:rPr lang="zh-TW" altLang="en-US" dirty="0"/>
              <a:t>按一下以編輯母片</a:t>
            </a:r>
            <a:endParaRPr lang="zh-TW" altLang="en-US" dirty="0"/>
          </a:p>
          <a:p>
            <a:pPr lvl="1"/>
            <a:r>
              <a:rPr lang="zh-TW" altLang="en-US" dirty="0"/>
              <a:t>第二層</a:t>
            </a:r>
            <a:endParaRPr lang="zh-TW" altLang="en-US" dirty="0"/>
          </a:p>
          <a:p>
            <a:pPr lvl="2"/>
            <a:r>
              <a:rPr lang="zh-TW" altLang="en-US" dirty="0"/>
              <a:t>第三層</a:t>
            </a:r>
            <a:endParaRPr lang="zh-TW" altLang="en-US" dirty="0"/>
          </a:p>
          <a:p>
            <a:pPr lvl="3"/>
            <a:r>
              <a:rPr lang="zh-TW" altLang="en-US" dirty="0"/>
              <a:t>第四層</a:t>
            </a:r>
            <a:endParaRPr lang="zh-TW" altLang="en-US" dirty="0"/>
          </a:p>
          <a:p>
            <a:pPr lvl="4"/>
            <a:r>
              <a:rPr lang="zh-TW" altLang="en-US" dirty="0"/>
              <a:t>第五層</a:t>
            </a:r>
            <a:endParaRPr lang="zh-TW" altLang="en-US" dirty="0"/>
          </a:p>
        </p:txBody>
      </p:sp>
      <p:sp>
        <p:nvSpPr>
          <p:cNvPr id="1028" name="Rectangle 4"/>
          <p:cNvSpPr>
            <a:spLocks noGrp="1" noChangeArrowheads="1"/>
          </p:cNvSpPr>
          <p:nvPr>
            <p:ph type="dt" sz="half" idx="2"/>
          </p:nvPr>
        </p:nvSpPr>
        <p:spPr bwMode="auto">
          <a:xfrm>
            <a:off x="1219200" y="6327577"/>
            <a:ext cx="2235200" cy="378619"/>
          </a:xfrm>
          <a:prstGeom prst="rect">
            <a:avLst/>
          </a:prstGeom>
          <a:noFill/>
          <a:ln>
            <a:noFill/>
          </a:ln>
          <a:effectLst/>
        </p:spPr>
        <p:txBody>
          <a:bodyPr vert="horz" wrap="square" lIns="91440" tIns="45720" rIns="91440" bIns="45720" numCol="1" anchor="t" anchorCtr="0" compatLnSpc="1"/>
          <a:lstStyle>
            <a:lvl1pPr>
              <a:defRPr kumimoji="0" sz="1575">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29" name="Rectangle 5"/>
          <p:cNvSpPr>
            <a:spLocks noGrp="1" noChangeArrowheads="1"/>
          </p:cNvSpPr>
          <p:nvPr>
            <p:ph type="ftr" sz="quarter" idx="3"/>
          </p:nvPr>
        </p:nvSpPr>
        <p:spPr bwMode="auto">
          <a:xfrm>
            <a:off x="4165600" y="6327577"/>
            <a:ext cx="3860800" cy="378619"/>
          </a:xfrm>
          <a:prstGeom prst="rect">
            <a:avLst/>
          </a:prstGeom>
          <a:noFill/>
          <a:ln>
            <a:noFill/>
          </a:ln>
          <a:effectLst/>
        </p:spPr>
        <p:txBody>
          <a:bodyPr vert="horz" wrap="square" lIns="91440" tIns="45720" rIns="91440" bIns="45720" numCol="1" anchor="t" anchorCtr="0" compatLnSpc="1"/>
          <a:lstStyle>
            <a:lvl1pPr algn="ctr">
              <a:defRPr kumimoji="0" sz="1575">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30" name="Rectangle 6"/>
          <p:cNvSpPr>
            <a:spLocks noGrp="1" noChangeArrowheads="1"/>
          </p:cNvSpPr>
          <p:nvPr>
            <p:ph type="sldNum" sz="quarter" idx="4"/>
          </p:nvPr>
        </p:nvSpPr>
        <p:spPr bwMode="auto">
          <a:xfrm>
            <a:off x="8737600" y="6327577"/>
            <a:ext cx="2336800" cy="378619"/>
          </a:xfrm>
          <a:prstGeom prst="rect">
            <a:avLst/>
          </a:prstGeom>
          <a:noFill/>
          <a:ln>
            <a:noFill/>
          </a:ln>
          <a:effectLst/>
        </p:spPr>
        <p:txBody>
          <a:bodyPr vert="horz" wrap="square" lIns="91440" tIns="45720" rIns="91440" bIns="45720" numCol="1" anchor="t" anchorCtr="0" compatLnSpc="1"/>
          <a:lstStyle>
            <a:lvl1pPr algn="r">
              <a:defRPr sz="1575"/>
            </a:lvl1pPr>
          </a:lstStyle>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kumimoji="1" sz="3600" b="1">
          <a:solidFill>
            <a:schemeClr val="tx2"/>
          </a:solidFill>
          <a:latin typeface="+mj-lt"/>
          <a:ea typeface="黑体" panose="02010609060101010101" pitchFamily="2" charset="-122"/>
          <a:cs typeface="+mj-cs"/>
        </a:defRPr>
      </a:lvl1pPr>
      <a:lvl2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2pPr>
      <a:lvl3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3pPr>
      <a:lvl4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4pPr>
      <a:lvl5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5pPr>
      <a:lvl6pPr marL="4572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6pPr>
      <a:lvl7pPr marL="9144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7pPr>
      <a:lvl8pPr marL="13716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8pPr>
      <a:lvl9pPr marL="18288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9pPr>
    </p:titleStyle>
    <p:bodyStyle>
      <a:lvl1pPr marL="386080" indent="-385445" algn="l" rtl="0" eaLnBrk="0" fontAlgn="base" hangingPunct="0">
        <a:spcBef>
          <a:spcPts val="110"/>
        </a:spcBef>
        <a:spcAft>
          <a:spcPct val="0"/>
        </a:spcAft>
        <a:buChar char="•"/>
        <a:defRPr kumimoji="1" sz="3150">
          <a:solidFill>
            <a:schemeClr val="tx1"/>
          </a:solidFill>
          <a:latin typeface="+mn-lt"/>
          <a:ea typeface="+mn-ea"/>
          <a:cs typeface="+mn-cs"/>
        </a:defRPr>
      </a:lvl1pPr>
      <a:lvl2pPr marL="835660" indent="-321310" algn="l" rtl="0" eaLnBrk="0" fontAlgn="base" hangingPunct="0">
        <a:spcBef>
          <a:spcPts val="110"/>
        </a:spcBef>
        <a:spcAft>
          <a:spcPct val="0"/>
        </a:spcAft>
        <a:buChar char="–"/>
        <a:defRPr kumimoji="1" sz="2700">
          <a:solidFill>
            <a:schemeClr val="tx1"/>
          </a:solidFill>
          <a:latin typeface="+mn-lt"/>
          <a:ea typeface="+mn-ea"/>
        </a:defRPr>
      </a:lvl2pPr>
      <a:lvl3pPr marL="1285875" indent="-257175" algn="l" rtl="0" eaLnBrk="0" fontAlgn="base" hangingPunct="0">
        <a:spcBef>
          <a:spcPts val="110"/>
        </a:spcBef>
        <a:spcAft>
          <a:spcPct val="0"/>
        </a:spcAft>
        <a:buChar char="•"/>
        <a:defRPr kumimoji="1" sz="2250">
          <a:solidFill>
            <a:schemeClr val="tx1"/>
          </a:solidFill>
          <a:latin typeface="+mn-lt"/>
          <a:ea typeface="+mn-ea"/>
        </a:defRPr>
      </a:lvl3pPr>
      <a:lvl4pPr marL="1800225" indent="-257175" algn="l" rtl="0" eaLnBrk="0" fontAlgn="base" hangingPunct="0">
        <a:spcBef>
          <a:spcPts val="110"/>
        </a:spcBef>
        <a:spcAft>
          <a:spcPct val="0"/>
        </a:spcAft>
        <a:buChar char="–"/>
        <a:defRPr kumimoji="1">
          <a:solidFill>
            <a:schemeClr val="tx1"/>
          </a:solidFill>
          <a:latin typeface="+mn-lt"/>
          <a:ea typeface="+mn-ea"/>
        </a:defRPr>
      </a:lvl4pPr>
      <a:lvl5pPr marL="2314575" indent="-257175" algn="l" rtl="0" eaLnBrk="0" fontAlgn="base" hangingPunct="0">
        <a:spcBef>
          <a:spcPts val="110"/>
        </a:spcBef>
        <a:spcAft>
          <a:spcPct val="0"/>
        </a:spcAft>
        <a:buChar char="»"/>
        <a:defRPr kumimoji="1">
          <a:solidFill>
            <a:schemeClr val="tx1"/>
          </a:solidFill>
          <a:latin typeface="+mn-lt"/>
          <a:ea typeface="+mn-ea"/>
        </a:defRPr>
      </a:lvl5pPr>
      <a:lvl6pPr marL="2828925" indent="-257175" algn="l" rtl="0" fontAlgn="base">
        <a:spcBef>
          <a:spcPts val="110"/>
        </a:spcBef>
        <a:spcAft>
          <a:spcPct val="0"/>
        </a:spcAft>
        <a:buChar char="»"/>
        <a:defRPr kumimoji="1">
          <a:solidFill>
            <a:schemeClr val="tx1"/>
          </a:solidFill>
          <a:latin typeface="+mn-lt"/>
          <a:ea typeface="+mn-ea"/>
        </a:defRPr>
      </a:lvl6pPr>
      <a:lvl7pPr marL="3343275" indent="-257175" algn="l" rtl="0" fontAlgn="base">
        <a:spcBef>
          <a:spcPts val="110"/>
        </a:spcBef>
        <a:spcAft>
          <a:spcPct val="0"/>
        </a:spcAft>
        <a:buChar char="»"/>
        <a:defRPr kumimoji="1">
          <a:solidFill>
            <a:schemeClr val="tx1"/>
          </a:solidFill>
          <a:latin typeface="+mn-lt"/>
          <a:ea typeface="+mn-ea"/>
        </a:defRPr>
      </a:lvl7pPr>
      <a:lvl8pPr marL="3857625" indent="-257175" algn="l" rtl="0" fontAlgn="base">
        <a:spcBef>
          <a:spcPts val="110"/>
        </a:spcBef>
        <a:spcAft>
          <a:spcPct val="0"/>
        </a:spcAft>
        <a:buChar char="»"/>
        <a:defRPr kumimoji="1">
          <a:solidFill>
            <a:schemeClr val="tx1"/>
          </a:solidFill>
          <a:latin typeface="+mn-lt"/>
          <a:ea typeface="+mn-ea"/>
        </a:defRPr>
      </a:lvl8pPr>
      <a:lvl9pPr marL="4371975" indent="-257175" algn="l" rtl="0" fontAlgn="base">
        <a:spcBef>
          <a:spcPts val="110"/>
        </a:spcBef>
        <a:spcAft>
          <a:spcPct val="0"/>
        </a:spcAft>
        <a:buChar char="»"/>
        <a:defRPr kumimoji="1">
          <a:solidFill>
            <a:schemeClr val="tx1"/>
          </a:solidFill>
          <a:latin typeface="+mn-lt"/>
          <a:ea typeface="+mn-ea"/>
        </a:defRPr>
      </a:lvl9pPr>
    </p:bodyStyle>
    <p:otherStyle>
      <a:defPPr>
        <a:defRPr lang="zh-CN"/>
      </a:defPPr>
      <a:lvl1pPr marL="0" algn="l" defTabSz="1028700" rtl="0" eaLnBrk="1" latinLnBrk="0" hangingPunct="1">
        <a:defRPr sz="2025" kern="1200">
          <a:solidFill>
            <a:schemeClr val="tx1"/>
          </a:solidFill>
          <a:latin typeface="+mn-lt"/>
          <a:ea typeface="+mn-ea"/>
          <a:cs typeface="+mn-cs"/>
        </a:defRPr>
      </a:lvl1pPr>
      <a:lvl2pPr marL="514350" algn="l" defTabSz="1028700" rtl="0" eaLnBrk="1" latinLnBrk="0" hangingPunct="1">
        <a:defRPr sz="2025" kern="1200">
          <a:solidFill>
            <a:schemeClr val="tx1"/>
          </a:solidFill>
          <a:latin typeface="+mn-lt"/>
          <a:ea typeface="+mn-ea"/>
          <a:cs typeface="+mn-cs"/>
        </a:defRPr>
      </a:lvl2pPr>
      <a:lvl3pPr marL="1028700" algn="l" defTabSz="1028700" rtl="0" eaLnBrk="1" latinLnBrk="0" hangingPunct="1">
        <a:defRPr sz="2025" kern="1200">
          <a:solidFill>
            <a:schemeClr val="tx1"/>
          </a:solidFill>
          <a:latin typeface="+mn-lt"/>
          <a:ea typeface="+mn-ea"/>
          <a:cs typeface="+mn-cs"/>
        </a:defRPr>
      </a:lvl3pPr>
      <a:lvl4pPr marL="1543050" algn="l" defTabSz="1028700" rtl="0" eaLnBrk="1" latinLnBrk="0" hangingPunct="1">
        <a:defRPr sz="2025" kern="1200">
          <a:solidFill>
            <a:schemeClr val="tx1"/>
          </a:solidFill>
          <a:latin typeface="+mn-lt"/>
          <a:ea typeface="+mn-ea"/>
          <a:cs typeface="+mn-cs"/>
        </a:defRPr>
      </a:lvl4pPr>
      <a:lvl5pPr marL="2057400" algn="l" defTabSz="1028700" rtl="0" eaLnBrk="1" latinLnBrk="0" hangingPunct="1">
        <a:defRPr sz="2025" kern="1200">
          <a:solidFill>
            <a:schemeClr val="tx1"/>
          </a:solidFill>
          <a:latin typeface="+mn-lt"/>
          <a:ea typeface="+mn-ea"/>
          <a:cs typeface="+mn-cs"/>
        </a:defRPr>
      </a:lvl5pPr>
      <a:lvl6pPr marL="2571750" algn="l" defTabSz="1028700" rtl="0" eaLnBrk="1" latinLnBrk="0" hangingPunct="1">
        <a:defRPr sz="2025" kern="1200">
          <a:solidFill>
            <a:schemeClr val="tx1"/>
          </a:solidFill>
          <a:latin typeface="+mn-lt"/>
          <a:ea typeface="+mn-ea"/>
          <a:cs typeface="+mn-cs"/>
        </a:defRPr>
      </a:lvl6pPr>
      <a:lvl7pPr marL="3086100" algn="l" defTabSz="1028700" rtl="0" eaLnBrk="1" latinLnBrk="0" hangingPunct="1">
        <a:defRPr sz="2025" kern="1200">
          <a:solidFill>
            <a:schemeClr val="tx1"/>
          </a:solidFill>
          <a:latin typeface="+mn-lt"/>
          <a:ea typeface="+mn-ea"/>
          <a:cs typeface="+mn-cs"/>
        </a:defRPr>
      </a:lvl7pPr>
      <a:lvl8pPr marL="3600450" algn="l" defTabSz="1028700" rtl="0" eaLnBrk="1" latinLnBrk="0" hangingPunct="1">
        <a:defRPr sz="2025" kern="1200">
          <a:solidFill>
            <a:schemeClr val="tx1"/>
          </a:solidFill>
          <a:latin typeface="+mn-lt"/>
          <a:ea typeface="+mn-ea"/>
          <a:cs typeface="+mn-cs"/>
        </a:defRPr>
      </a:lvl8pPr>
      <a:lvl9pPr marL="4114800" algn="l" defTabSz="1028700" rtl="0" eaLnBrk="1" latinLnBrk="0" hangingPunct="1">
        <a:defRPr sz="20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3.xml"/><Relationship Id="rId2" Type="http://schemas.openxmlformats.org/officeDocument/2006/relationships/image" Target="../media/image5.pn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3.xml"/><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3.xml"/><Relationship Id="rId2" Type="http://schemas.openxmlformats.org/officeDocument/2006/relationships/hyperlink" Target="1949&#24180;10&#26376;1&#26085;&#20013;&#21326;&#20154;&#27665;&#20849;&#21644;&#22269;&#24320;&#22269;&#22823;&#20856;.mp4" TargetMode="External"/><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3.xml"/><Relationship Id="rId2" Type="http://schemas.openxmlformats.org/officeDocument/2006/relationships/image" Target="../media/image8.jpeg"/><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2.xml"/><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4.jpeg"/></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2.xml"/><Relationship Id="rId2" Type="http://schemas.openxmlformats.org/officeDocument/2006/relationships/image" Target="../media/image13.jpeg"/><Relationship Id="rId1" Type="http://schemas.openxmlformats.org/officeDocument/2006/relationships/image" Target="../media/image4.jpe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2.xml"/><Relationship Id="rId2" Type="http://schemas.openxmlformats.org/officeDocument/2006/relationships/image" Target="../media/image14.png"/><Relationship Id="rId1"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13.xml"/><Relationship Id="rId2" Type="http://schemas.openxmlformats.org/officeDocument/2006/relationships/image" Target="../media/image15.png"/><Relationship Id="rId1" Type="http://schemas.openxmlformats.org/officeDocument/2006/relationships/image" Target="../media/image4.jpe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2.xml"/><Relationship Id="rId2" Type="http://schemas.openxmlformats.org/officeDocument/2006/relationships/image" Target="../media/image16.jpeg"/><Relationship Id="rId1" Type="http://schemas.openxmlformats.org/officeDocument/2006/relationships/image" Target="../media/image4.jpeg"/></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2.xml"/><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4.jpeg"/></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2.xml"/><Relationship Id="rId2" Type="http://schemas.openxmlformats.org/officeDocument/2006/relationships/image" Target="../media/image19.jpeg"/><Relationship Id="rId1" Type="http://schemas.openxmlformats.org/officeDocument/2006/relationships/image" Target="../media/image4.jpeg"/></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19.xml"/><Relationship Id="rId4" Type="http://schemas.openxmlformats.org/officeDocument/2006/relationships/slideLayout" Target="../slideLayouts/slideLayout2.xml"/><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image" Target="../media/image4.jpeg"/></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20.xml"/><Relationship Id="rId4" Type="http://schemas.openxmlformats.org/officeDocument/2006/relationships/slideLayout" Target="../slideLayouts/slideLayout13.xml"/><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4.jpeg"/></Relationships>
</file>

<file path=ppt/slides/_rels/slide23.xml.rels><?xml version="1.0" encoding="UTF-8" standalone="yes"?>
<Relationships xmlns="http://schemas.openxmlformats.org/package/2006/relationships"><Relationship Id="rId5" Type="http://schemas.openxmlformats.org/officeDocument/2006/relationships/notesSlide" Target="../notesSlides/notesSlide21.xml"/><Relationship Id="rId4" Type="http://schemas.openxmlformats.org/officeDocument/2006/relationships/slideLayout" Target="../slideLayouts/slideLayout13.xml"/><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4.jpeg"/></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2.xml"/><Relationship Id="rId3" Type="http://schemas.openxmlformats.org/officeDocument/2006/relationships/slideLayout" Target="../slideLayouts/slideLayout13.xml"/><Relationship Id="rId2" Type="http://schemas.openxmlformats.org/officeDocument/2006/relationships/image" Target="../media/image26.png"/><Relationship Id="rId1"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image" Target="../media/image4.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image" Target="../media/image4.jpeg"/></Relationships>
</file>

<file path=ppt/slides/_rels/slide30.xml.rels><?xml version="1.0" encoding="UTF-8" standalone="yes"?>
<Relationships xmlns="http://schemas.openxmlformats.org/package/2006/relationships"><Relationship Id="rId6" Type="http://schemas.openxmlformats.org/officeDocument/2006/relationships/notesSlide" Target="../notesSlides/notesSlide27.xml"/><Relationship Id="rId5" Type="http://schemas.openxmlformats.org/officeDocument/2006/relationships/vmlDrawing" Target="../drawings/vmlDrawing1.vml"/><Relationship Id="rId4" Type="http://schemas.openxmlformats.org/officeDocument/2006/relationships/slideLayout" Target="../slideLayouts/slideLayout2.xml"/><Relationship Id="rId3" Type="http://schemas.openxmlformats.org/officeDocument/2006/relationships/image" Target="../media/image27.emf"/><Relationship Id="rId2" Type="http://schemas.openxmlformats.org/officeDocument/2006/relationships/oleObject" Target="../embeddings/oleObject1.bin"/><Relationship Id="rId1" Type="http://schemas.openxmlformats.org/officeDocument/2006/relationships/image" Target="../media/image4.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image" Target="../media/image4.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8.png"/><Relationship Id="rId1"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58420" y="-32385"/>
            <a:ext cx="12261215" cy="6922770"/>
          </a:xfrm>
          <a:prstGeom prst="rect">
            <a:avLst/>
          </a:prstGeom>
        </p:spPr>
      </p:pic>
      <p:sp>
        <p:nvSpPr>
          <p:cNvPr id="4" name="矩形 7"/>
          <p:cNvSpPr>
            <a:spLocks noChangeArrowheads="1"/>
          </p:cNvSpPr>
          <p:nvPr/>
        </p:nvSpPr>
        <p:spPr bwMode="auto">
          <a:xfrm>
            <a:off x="1287780" y="2569845"/>
            <a:ext cx="9404985" cy="2122805"/>
          </a:xfrm>
          <a:prstGeom prst="rect">
            <a:avLst/>
          </a:prstGeom>
          <a:noFill/>
          <a:ln w="9525">
            <a:noFill/>
            <a:miter lim="800000"/>
          </a:ln>
        </p:spPr>
        <p:txBody>
          <a:bodyPr wrap="square">
            <a:spAutoFit/>
          </a:bodyPr>
          <a:p>
            <a:pPr marL="0" marR="0" lvl="0" indent="0" algn="ctr" defTabSz="914400" rtl="0">
              <a:lnSpc>
                <a:spcPct val="150000"/>
              </a:lnSpc>
              <a:spcBef>
                <a:spcPct val="0"/>
              </a:spcBef>
              <a:spcAft>
                <a:spcPct val="0"/>
              </a:spcAft>
              <a:buClrTx/>
              <a:buSzTx/>
              <a:buFontTx/>
              <a:buNone/>
              <a:defRPr/>
            </a:pPr>
            <a:r>
              <a:rPr kumimoji="1" lang="zh-CN" altLang="zh-CN" sz="4400" b="1"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第</a:t>
            </a:r>
            <a:r>
              <a:rPr kumimoji="1" lang="en-US" altLang="zh-CN" sz="4400" b="1"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26</a:t>
            </a:r>
            <a:r>
              <a:rPr kumimoji="1" lang="zh-CN" altLang="en-US" sz="4400" b="1"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课</a:t>
            </a:r>
            <a:endParaRPr kumimoji="1" lang="zh-CN" altLang="en-US" sz="4400" b="1" i="0" u="none" strike="noStrike" kern="120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a:lnSpc>
                <a:spcPct val="150000"/>
              </a:lnSpc>
              <a:spcBef>
                <a:spcPct val="0"/>
              </a:spcBef>
              <a:spcAft>
                <a:spcPct val="0"/>
              </a:spcAft>
              <a:buClrTx/>
              <a:buSzTx/>
              <a:buFontTx/>
              <a:buNone/>
              <a:defRPr/>
            </a:pPr>
            <a:r>
              <a:rPr kumimoji="1" lang="zh-CN" altLang="zh-CN" sz="4400" b="1"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中华人民共和国成立和社会主义革命</a:t>
            </a:r>
            <a:endParaRPr kumimoji="1" lang="zh-CN" altLang="zh-CN" sz="4400" b="1"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7780"/>
            <a:ext cx="12245975" cy="6892925"/>
          </a:xfrm>
          <a:prstGeom prst="rect">
            <a:avLst/>
          </a:prstGeom>
          <a:solidFill>
            <a:schemeClr val="bg1"/>
          </a:solid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42340" y="877570"/>
            <a:ext cx="10485755" cy="1198880"/>
          </a:xfrm>
          <a:prstGeom prst="rect">
            <a:avLst/>
          </a:prstGeom>
          <a:noFill/>
        </p:spPr>
        <p:txBody>
          <a:bodyPr wrap="square" rtlCol="0">
            <a:spAutoFit/>
          </a:bodyPr>
          <a:p>
            <a:r>
              <a:rPr lang="zh-CN" altLang="en-US" sz="3600" b="1">
                <a:latin typeface="黑体" panose="02010609060101010101" pitchFamily="2" charset="-122"/>
                <a:ea typeface="黑体" panose="02010609060101010101" pitchFamily="2" charset="-122"/>
              </a:rPr>
              <a:t>一、中华人民共和国的成立</a:t>
            </a:r>
            <a:endParaRPr lang="zh-CN" altLang="en-US" sz="3600" b="1">
              <a:latin typeface="黑体" panose="02010609060101010101" pitchFamily="2" charset="-122"/>
              <a:ea typeface="黑体" panose="02010609060101010101" pitchFamily="2" charset="-122"/>
            </a:endParaRPr>
          </a:p>
          <a:p>
            <a:r>
              <a:rPr lang="en-US" altLang="zh-CN" sz="3600" b="1">
                <a:latin typeface="黑体" panose="02010609060101010101" pitchFamily="2" charset="-122"/>
                <a:ea typeface="黑体" panose="02010609060101010101" pitchFamily="2" charset="-122"/>
              </a:rPr>
              <a:t>  1.</a:t>
            </a:r>
            <a:r>
              <a:rPr lang="zh-CN" altLang="en-US" sz="3600" b="1">
                <a:latin typeface="黑体" panose="02010609060101010101" pitchFamily="2" charset="-122"/>
                <a:ea typeface="黑体" panose="02010609060101010101" pitchFamily="2" charset="-122"/>
              </a:rPr>
              <a:t>中国人民政治协商会议及《共同纲领》  </a:t>
            </a:r>
            <a:endParaRPr lang="zh-CN" altLang="en-US" sz="3600" b="1">
              <a:latin typeface="黑体" panose="02010609060101010101" pitchFamily="2" charset="-122"/>
              <a:ea typeface="黑体" panose="02010609060101010101" pitchFamily="2" charset="-122"/>
            </a:endParaRPr>
          </a:p>
        </p:txBody>
      </p:sp>
      <p:pic>
        <p:nvPicPr>
          <p:cNvPr id="7" name="图片 6"/>
          <p:cNvPicPr>
            <a:picLocks noChangeAspect="1"/>
          </p:cNvPicPr>
          <p:nvPr/>
        </p:nvPicPr>
        <p:blipFill>
          <a:blip r:embed="rId2"/>
          <a:stretch>
            <a:fillRect/>
          </a:stretch>
        </p:blipFill>
        <p:spPr>
          <a:xfrm>
            <a:off x="6590665" y="984885"/>
            <a:ext cx="4659630" cy="4888230"/>
          </a:xfrm>
          <a:prstGeom prst="rect">
            <a:avLst/>
          </a:prstGeom>
        </p:spPr>
      </p:pic>
      <p:sp>
        <p:nvSpPr>
          <p:cNvPr id="9" name="椭圆 8"/>
          <p:cNvSpPr/>
          <p:nvPr/>
        </p:nvSpPr>
        <p:spPr>
          <a:xfrm>
            <a:off x="9889490" y="1532890"/>
            <a:ext cx="1613535" cy="2811145"/>
          </a:xfrm>
          <a:prstGeom prst="ellipse">
            <a:avLst/>
          </a:prstGeom>
          <a:noFill/>
          <a:ln w="698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endParaRPr>
          </a:p>
        </p:txBody>
      </p:sp>
      <p:sp>
        <p:nvSpPr>
          <p:cNvPr id="10" name="文本框 9"/>
          <p:cNvSpPr txBox="1"/>
          <p:nvPr/>
        </p:nvSpPr>
        <p:spPr>
          <a:xfrm>
            <a:off x="1368425" y="2616835"/>
            <a:ext cx="4849495" cy="2553335"/>
          </a:xfrm>
          <a:prstGeom prst="rect">
            <a:avLst/>
          </a:prstGeom>
          <a:noFill/>
          <a:ln w="38100" cmpd="thickThin">
            <a:solidFill>
              <a:srgbClr val="7030A0"/>
            </a:solidFill>
            <a:prstDash val="solid"/>
          </a:ln>
        </p:spPr>
        <p:txBody>
          <a:bodyPr wrap="square" rtlCol="0">
            <a:spAutoFit/>
          </a:bodyPr>
          <a:p>
            <a:r>
              <a:rPr lang="zh-CN" altLang="en-US" sz="3200" b="1">
                <a:latin typeface="楷体" panose="02010609060101010101" charset="-122"/>
                <a:ea typeface="楷体" panose="02010609060101010101" charset="-122"/>
              </a:rPr>
              <a:t>学习聚焦：</a:t>
            </a:r>
            <a:endParaRPr lang="zh-CN" altLang="en-US" sz="3200" b="1">
              <a:latin typeface="楷体" panose="02010609060101010101" charset="-122"/>
              <a:ea typeface="楷体" panose="02010609060101010101" charset="-122"/>
            </a:endParaRPr>
          </a:p>
          <a:p>
            <a:r>
              <a:rPr lang="zh-CN" altLang="en-US" sz="3200" b="1">
                <a:latin typeface="楷体" panose="02010609060101010101" charset="-122"/>
                <a:ea typeface="楷体" panose="02010609060101010101" charset="-122"/>
              </a:rPr>
              <a:t>    中国人民政治协商会议是中国共产党领导的以工农联盟为基础的</a:t>
            </a:r>
            <a:r>
              <a:rPr lang="zh-CN" altLang="en-US" sz="3200" b="1">
                <a:solidFill>
                  <a:srgbClr val="FF0000"/>
                </a:solidFill>
                <a:effectLst>
                  <a:outerShdw blurRad="38100" dist="38100" dir="2700000" algn="tl">
                    <a:srgbClr val="000000">
                      <a:alpha val="43137"/>
                    </a:srgbClr>
                  </a:outerShdw>
                </a:effectLst>
                <a:latin typeface="楷体" panose="02010609060101010101" charset="-122"/>
                <a:ea typeface="楷体" panose="02010609060101010101" charset="-122"/>
              </a:rPr>
              <a:t>人民民主统一战线</a:t>
            </a:r>
            <a:r>
              <a:rPr lang="zh-CN" altLang="en-US" sz="3200" b="1">
                <a:latin typeface="楷体" panose="02010609060101010101" charset="-122"/>
                <a:ea typeface="楷体" panose="02010609060101010101" charset="-122"/>
              </a:rPr>
              <a:t>的组织形式。</a:t>
            </a:r>
            <a:endParaRPr lang="zh-CN" altLang="en-US" sz="3200" b="1">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500" fill="hold">
                                          <p:stCondLst>
                                            <p:cond delay="0"/>
                                          </p:stCondLst>
                                        </p:cTn>
                                        <p:tgtEl>
                                          <p:spTgt spid="6">
                                            <p:txEl>
                                              <p:pRg st="0" end="0"/>
                                            </p:txEl>
                                          </p:spTgt>
                                        </p:tgtEl>
                                        <p:attrNameLst>
                                          <p:attrName>style.visibility</p:attrName>
                                        </p:attrNameLst>
                                      </p:cBhvr>
                                      <p:to>
                                        <p:strVal val="visible"/>
                                      </p:to>
                                    </p:set>
                                    <p:animEffect transition="in" filter="diamond(i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500" fill="hold">
                                          <p:stCondLst>
                                            <p:cond delay="0"/>
                                          </p:stCondLst>
                                        </p:cTn>
                                        <p:tgtEl>
                                          <p:spTgt spid="6">
                                            <p:txEl>
                                              <p:pRg st="1" end="1"/>
                                            </p:txEl>
                                          </p:spTgt>
                                        </p:tgtEl>
                                        <p:attrNameLst>
                                          <p:attrName>style.visibility</p:attrName>
                                        </p:attrNameLst>
                                      </p:cBhvr>
                                      <p:to>
                                        <p:strVal val="visible"/>
                                      </p:to>
                                    </p:set>
                                    <p:animEffect transition="in" filter="diamond(in)">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500" fill="hold">
                                          <p:stCondLst>
                                            <p:cond delay="0"/>
                                          </p:stCondLst>
                                        </p:cTn>
                                        <p:tgtEl>
                                          <p:spTgt spid="10"/>
                                        </p:tgtEl>
                                        <p:attrNameLst>
                                          <p:attrName>style.visibility</p:attrName>
                                        </p:attrNameLst>
                                      </p:cBhvr>
                                      <p:to>
                                        <p:strVal val="visible"/>
                                      </p:to>
                                    </p:set>
                                    <p:animEffect transition="in" filter="box(i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4" name="文本框 3"/>
          <p:cNvSpPr txBox="1"/>
          <p:nvPr/>
        </p:nvSpPr>
        <p:spPr>
          <a:xfrm>
            <a:off x="186055" y="389890"/>
            <a:ext cx="11689080" cy="6123940"/>
          </a:xfrm>
          <a:prstGeom prst="rect">
            <a:avLst/>
          </a:prstGeom>
          <a:noFill/>
        </p:spPr>
        <p:txBody>
          <a:bodyPr wrap="square" rtlCol="0" anchor="t">
            <a:spAutoFit/>
          </a:bodyPr>
          <a:p>
            <a:pPr algn="ctr"/>
            <a:r>
              <a:rPr lang="zh-CN" altLang="en-US" sz="2800" b="1">
                <a:latin typeface="楷体" panose="02010609060101010101" charset="-122"/>
                <a:ea typeface="楷体" panose="02010609060101010101" charset="-122"/>
                <a:cs typeface="楷体" panose="02010609060101010101" charset="-122"/>
              </a:rPr>
              <a:t>政策全文</a:t>
            </a:r>
            <a:endParaRPr lang="zh-CN" altLang="en-US" sz="2800" b="1">
              <a:latin typeface="楷体" panose="02010609060101010101" charset="-122"/>
              <a:ea typeface="楷体" panose="02010609060101010101" charset="-122"/>
              <a:cs typeface="楷体" panose="02010609060101010101" charset="-122"/>
            </a:endParaRPr>
          </a:p>
          <a:p>
            <a:r>
              <a:rPr lang="zh-CN" altLang="en-US" sz="2800" b="1">
                <a:latin typeface="楷体" panose="02010609060101010101" charset="-122"/>
                <a:ea typeface="楷体" panose="02010609060101010101" charset="-122"/>
                <a:cs typeface="楷体" panose="02010609060101010101" charset="-122"/>
              </a:rPr>
              <a:t>第一章 总 纲</a:t>
            </a:r>
            <a:endParaRPr lang="zh-CN" altLang="en-US" sz="2800" b="1">
              <a:latin typeface="楷体" panose="02010609060101010101" charset="-122"/>
              <a:ea typeface="楷体" panose="02010609060101010101" charset="-122"/>
              <a:cs typeface="楷体" panose="02010609060101010101" charset="-122"/>
            </a:endParaRPr>
          </a:p>
          <a:p>
            <a:endParaRPr lang="zh-CN" altLang="en-US" sz="2800" b="1">
              <a:latin typeface="楷体" panose="02010609060101010101" charset="-122"/>
              <a:ea typeface="楷体" panose="02010609060101010101" charset="-122"/>
              <a:cs typeface="楷体" panose="02010609060101010101" charset="-122"/>
            </a:endParaRPr>
          </a:p>
          <a:p>
            <a:r>
              <a:rPr lang="zh-CN" altLang="en-US" sz="2800" b="1">
                <a:latin typeface="楷体" panose="02010609060101010101" charset="-122"/>
                <a:ea typeface="楷体" panose="02010609060101010101" charset="-122"/>
                <a:cs typeface="楷体" panose="02010609060101010101" charset="-122"/>
              </a:rPr>
              <a:t>第一条  </a:t>
            </a:r>
            <a:endParaRPr lang="zh-CN" altLang="en-US" sz="2800" b="1">
              <a:latin typeface="楷体" panose="02010609060101010101" charset="-122"/>
              <a:ea typeface="楷体" panose="02010609060101010101" charset="-122"/>
              <a:cs typeface="楷体" panose="02010609060101010101" charset="-122"/>
            </a:endParaRPr>
          </a:p>
          <a:p>
            <a:r>
              <a:rPr lang="zh-CN" altLang="en-US" sz="2800" b="1">
                <a:latin typeface="楷体" panose="02010609060101010101" charset="-122"/>
                <a:ea typeface="楷体" panose="02010609060101010101" charset="-122"/>
                <a:cs typeface="楷体" panose="02010609060101010101" charset="-122"/>
              </a:rPr>
              <a:t>中华人民共和国是</a:t>
            </a:r>
            <a:r>
              <a:rPr lang="zh-CN" altLang="en-US" sz="2800" b="1">
                <a:solidFill>
                  <a:srgbClr val="FF0000"/>
                </a:solidFill>
                <a:latin typeface="楷体" panose="02010609060101010101" charset="-122"/>
                <a:ea typeface="楷体" panose="02010609060101010101" charset="-122"/>
                <a:cs typeface="楷体" panose="02010609060101010101" charset="-122"/>
              </a:rPr>
              <a:t>工人阶级领导</a:t>
            </a:r>
            <a:r>
              <a:rPr lang="zh-CN" altLang="en-US" sz="2800" b="1">
                <a:latin typeface="楷体" panose="02010609060101010101" charset="-122"/>
                <a:ea typeface="楷体" panose="02010609060101010101" charset="-122"/>
                <a:cs typeface="楷体" panose="02010609060101010101" charset="-122"/>
              </a:rPr>
              <a:t>的，以</a:t>
            </a:r>
            <a:r>
              <a:rPr lang="zh-CN" altLang="en-US" sz="2800" b="1">
                <a:solidFill>
                  <a:srgbClr val="FF0000"/>
                </a:solidFill>
                <a:latin typeface="楷体" panose="02010609060101010101" charset="-122"/>
                <a:ea typeface="楷体" panose="02010609060101010101" charset="-122"/>
                <a:cs typeface="楷体" panose="02010609060101010101" charset="-122"/>
              </a:rPr>
              <a:t>工农联盟</a:t>
            </a:r>
            <a:r>
              <a:rPr lang="zh-CN" altLang="en-US" sz="2800" b="1">
                <a:latin typeface="楷体" panose="02010609060101010101" charset="-122"/>
                <a:ea typeface="楷体" panose="02010609060101010101" charset="-122"/>
                <a:cs typeface="楷体" panose="02010609060101010101" charset="-122"/>
              </a:rPr>
              <a:t>为基础的，团结各民主阶级和国内各民族的</a:t>
            </a:r>
            <a:r>
              <a:rPr lang="zh-CN" altLang="en-US" sz="2800" b="1">
                <a:solidFill>
                  <a:srgbClr val="FF0000"/>
                </a:solidFill>
                <a:latin typeface="楷体" panose="02010609060101010101" charset="-122"/>
                <a:ea typeface="楷体" panose="02010609060101010101" charset="-122"/>
                <a:cs typeface="楷体" panose="02010609060101010101" charset="-122"/>
              </a:rPr>
              <a:t>人民民主专政</a:t>
            </a:r>
            <a:r>
              <a:rPr lang="zh-CN" altLang="en-US" sz="2800" b="1">
                <a:latin typeface="楷体" panose="02010609060101010101" charset="-122"/>
                <a:ea typeface="楷体" panose="02010609060101010101" charset="-122"/>
                <a:cs typeface="楷体" panose="02010609060101010101" charset="-122"/>
              </a:rPr>
              <a:t>的国家。</a:t>
            </a:r>
            <a:endParaRPr lang="zh-CN" altLang="en-US" sz="2800" b="1">
              <a:latin typeface="楷体" panose="02010609060101010101" charset="-122"/>
              <a:ea typeface="楷体" panose="02010609060101010101" charset="-122"/>
              <a:cs typeface="楷体" panose="02010609060101010101" charset="-122"/>
            </a:endParaRPr>
          </a:p>
          <a:p>
            <a:endParaRPr lang="zh-CN" altLang="en-US" sz="2800" b="1">
              <a:latin typeface="楷体" panose="02010609060101010101" charset="-122"/>
              <a:ea typeface="楷体" panose="02010609060101010101" charset="-122"/>
              <a:cs typeface="楷体" panose="02010609060101010101" charset="-122"/>
            </a:endParaRPr>
          </a:p>
          <a:p>
            <a:r>
              <a:rPr lang="zh-CN" altLang="en-US" sz="2800" b="1">
                <a:latin typeface="楷体" panose="02010609060101010101" charset="-122"/>
                <a:ea typeface="楷体" panose="02010609060101010101" charset="-122"/>
                <a:cs typeface="楷体" panose="02010609060101010101" charset="-122"/>
              </a:rPr>
              <a:t>第二条</a:t>
            </a:r>
            <a:endParaRPr lang="zh-CN" altLang="en-US" sz="2800" b="1">
              <a:latin typeface="楷体" panose="02010609060101010101" charset="-122"/>
              <a:ea typeface="楷体" panose="02010609060101010101" charset="-122"/>
              <a:cs typeface="楷体" panose="02010609060101010101" charset="-122"/>
            </a:endParaRPr>
          </a:p>
          <a:p>
            <a:r>
              <a:rPr lang="zh-CN" altLang="en-US" sz="2800" b="1">
                <a:latin typeface="楷体" panose="02010609060101010101" charset="-122"/>
                <a:ea typeface="楷体" panose="02010609060101010101" charset="-122"/>
                <a:cs typeface="楷体" panose="02010609060101010101" charset="-122"/>
              </a:rPr>
              <a:t>中华人民共和国政府是基于民主集中原则的人民代表大会制的政府。</a:t>
            </a:r>
            <a:endParaRPr lang="zh-CN" altLang="en-US" sz="2800" b="1">
              <a:latin typeface="楷体" panose="02010609060101010101" charset="-122"/>
              <a:ea typeface="楷体" panose="02010609060101010101" charset="-122"/>
              <a:cs typeface="楷体" panose="02010609060101010101" charset="-122"/>
            </a:endParaRPr>
          </a:p>
          <a:p>
            <a:endParaRPr lang="zh-CN" altLang="en-US" sz="2800" b="1">
              <a:latin typeface="楷体" panose="02010609060101010101" charset="-122"/>
              <a:ea typeface="楷体" panose="02010609060101010101" charset="-122"/>
              <a:cs typeface="楷体" panose="02010609060101010101" charset="-122"/>
            </a:endParaRPr>
          </a:p>
          <a:p>
            <a:r>
              <a:rPr lang="zh-CN" altLang="en-US" sz="2800" b="1">
                <a:latin typeface="楷体" panose="02010609060101010101" charset="-122"/>
                <a:ea typeface="楷体" panose="02010609060101010101" charset="-122"/>
                <a:cs typeface="楷体" panose="02010609060101010101" charset="-122"/>
              </a:rPr>
              <a:t>第三条</a:t>
            </a:r>
            <a:endParaRPr lang="zh-CN" altLang="en-US" sz="2800" b="1">
              <a:latin typeface="楷体" panose="02010609060101010101" charset="-122"/>
              <a:ea typeface="楷体" panose="02010609060101010101" charset="-122"/>
              <a:cs typeface="楷体" panose="02010609060101010101" charset="-122"/>
            </a:endParaRPr>
          </a:p>
          <a:p>
            <a:r>
              <a:rPr lang="zh-CN" altLang="en-US" sz="2800" b="1">
                <a:latin typeface="楷体" panose="02010609060101010101" charset="-122"/>
                <a:ea typeface="楷体" panose="02010609060101010101" charset="-122"/>
                <a:cs typeface="楷体" panose="02010609060101010101" charset="-122"/>
              </a:rPr>
              <a:t>在普选的全国人民代表大会召开前，由中国人民政治协商会议的全体会议执行全国人民代表大会的职权，制定中华人民共和国中央人民政府组织法，选举中华人民共和国中央人民政府委员会，并付之以行使国家权力的职权。</a:t>
            </a:r>
            <a:endParaRPr lang="zh-CN" altLang="en-US" sz="2800" b="1">
              <a:latin typeface="楷体" panose="02010609060101010101" charset="-122"/>
              <a:ea typeface="楷体" panose="02010609060101010101" charset="-122"/>
              <a:cs typeface="楷体" panose="02010609060101010101" charset="-122"/>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2700"/>
            <a:ext cx="12245975" cy="6892925"/>
          </a:xfrm>
          <a:prstGeom prst="rect">
            <a:avLst/>
          </a:prstGeom>
          <a:solidFill>
            <a:schemeClr val="bg1"/>
          </a:solid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42340" y="877570"/>
            <a:ext cx="10485755" cy="1198880"/>
          </a:xfrm>
          <a:prstGeom prst="rect">
            <a:avLst/>
          </a:prstGeom>
          <a:noFill/>
        </p:spPr>
        <p:txBody>
          <a:bodyPr wrap="square" rtlCol="0">
            <a:spAutoFit/>
          </a:bodyPr>
          <a:p>
            <a:r>
              <a:rPr lang="zh-CN" altLang="en-US" sz="3600" b="1">
                <a:latin typeface="黑体" panose="02010609060101010101" pitchFamily="2" charset="-122"/>
                <a:ea typeface="黑体" panose="02010609060101010101" pitchFamily="2" charset="-122"/>
              </a:rPr>
              <a:t>一、中华人民共和国的成立</a:t>
            </a:r>
            <a:endParaRPr lang="zh-CN" altLang="en-US" sz="3600" b="1">
              <a:latin typeface="黑体" panose="02010609060101010101" pitchFamily="2" charset="-122"/>
              <a:ea typeface="黑体" panose="02010609060101010101" pitchFamily="2" charset="-122"/>
            </a:endParaRPr>
          </a:p>
          <a:p>
            <a:r>
              <a:rPr lang="en-US" altLang="zh-CN" sz="3600" b="1">
                <a:latin typeface="黑体" panose="02010609060101010101" pitchFamily="2" charset="-122"/>
                <a:ea typeface="黑体" panose="02010609060101010101" pitchFamily="2" charset="-122"/>
              </a:rPr>
              <a:t>  1.</a:t>
            </a:r>
            <a:r>
              <a:rPr lang="zh-CN" altLang="en-US" sz="3600" b="1">
                <a:latin typeface="黑体" panose="02010609060101010101" pitchFamily="2" charset="-122"/>
                <a:ea typeface="黑体" panose="02010609060101010101" pitchFamily="2" charset="-122"/>
              </a:rPr>
              <a:t>中国人民政治协商会议及《共同纲领》  </a:t>
            </a:r>
            <a:endParaRPr lang="zh-CN" altLang="en-US" sz="3600" b="1">
              <a:latin typeface="黑体" panose="02010609060101010101" pitchFamily="2" charset="-122"/>
              <a:ea typeface="黑体" panose="02010609060101010101" pitchFamily="2" charset="-122"/>
            </a:endParaRPr>
          </a:p>
        </p:txBody>
      </p:sp>
      <p:pic>
        <p:nvPicPr>
          <p:cNvPr id="8" name="图片 7"/>
          <p:cNvPicPr>
            <a:picLocks noChangeAspect="1"/>
          </p:cNvPicPr>
          <p:nvPr/>
        </p:nvPicPr>
        <p:blipFill>
          <a:blip r:embed="rId2"/>
          <a:stretch>
            <a:fillRect/>
          </a:stretch>
        </p:blipFill>
        <p:spPr>
          <a:xfrm>
            <a:off x="5934075" y="2076450"/>
            <a:ext cx="3019425" cy="3772535"/>
          </a:xfrm>
          <a:prstGeom prst="rect">
            <a:avLst/>
          </a:prstGeom>
        </p:spPr>
      </p:pic>
      <p:pic>
        <p:nvPicPr>
          <p:cNvPr id="11" name="图片 10"/>
          <p:cNvPicPr>
            <a:picLocks noChangeAspect="1"/>
          </p:cNvPicPr>
          <p:nvPr/>
        </p:nvPicPr>
        <p:blipFill>
          <a:blip r:embed="rId3"/>
          <a:stretch>
            <a:fillRect/>
          </a:stretch>
        </p:blipFill>
        <p:spPr>
          <a:xfrm>
            <a:off x="8953500" y="2076450"/>
            <a:ext cx="2476500" cy="3772535"/>
          </a:xfrm>
          <a:prstGeom prst="rect">
            <a:avLst/>
          </a:prstGeom>
        </p:spPr>
      </p:pic>
      <p:sp>
        <p:nvSpPr>
          <p:cNvPr id="12" name="文本框 11"/>
          <p:cNvSpPr txBox="1"/>
          <p:nvPr/>
        </p:nvSpPr>
        <p:spPr>
          <a:xfrm>
            <a:off x="1428750" y="3125470"/>
            <a:ext cx="4265930" cy="1076325"/>
          </a:xfrm>
          <a:prstGeom prst="rect">
            <a:avLst/>
          </a:prstGeom>
          <a:noFill/>
          <a:ln w="44450" cmpd="thickThin">
            <a:solidFill>
              <a:srgbClr val="7030A0"/>
            </a:solidFill>
            <a:prstDash val="solid"/>
          </a:ln>
        </p:spPr>
        <p:txBody>
          <a:bodyPr wrap="none" rtlCol="0">
            <a:spAutoFit/>
          </a:bodyPr>
          <a:p>
            <a:r>
              <a:rPr lang="zh-CN" altLang="en-US" sz="3200" b="1">
                <a:latin typeface="楷体" panose="02010609060101010101" charset="-122"/>
                <a:ea typeface="楷体" panose="02010609060101010101" charset="-122"/>
              </a:rPr>
              <a:t>是新中国的建国纲领，</a:t>
            </a:r>
            <a:endParaRPr lang="zh-CN" altLang="en-US" sz="3200" b="1">
              <a:latin typeface="楷体" panose="02010609060101010101" charset="-122"/>
              <a:ea typeface="楷体" panose="02010609060101010101" charset="-122"/>
            </a:endParaRPr>
          </a:p>
          <a:p>
            <a:r>
              <a:rPr lang="zh-CN" altLang="en-US" sz="3200" b="1">
                <a:latin typeface="楷体" panose="02010609060101010101" charset="-122"/>
                <a:ea typeface="楷体" panose="02010609060101010101" charset="-122"/>
              </a:rPr>
              <a:t>具有临时宪法的作用。</a:t>
            </a:r>
            <a:endParaRPr lang="zh-CN" altLang="en-US" sz="3200" b="1">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714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42340" y="877570"/>
            <a:ext cx="10485755" cy="3415030"/>
          </a:xfrm>
          <a:prstGeom prst="rect">
            <a:avLst/>
          </a:prstGeom>
          <a:noFill/>
        </p:spPr>
        <p:txBody>
          <a:bodyPr wrap="square" rtlCol="0">
            <a:spAutoFit/>
          </a:bodyPr>
          <a:p>
            <a:r>
              <a:rPr lang="zh-CN" altLang="en-US" sz="3600" b="1">
                <a:latin typeface="黑体" panose="02010609060101010101" pitchFamily="2" charset="-122"/>
                <a:ea typeface="黑体" panose="02010609060101010101" pitchFamily="2" charset="-122"/>
              </a:rPr>
              <a:t>一、中华人民共和国的成立</a:t>
            </a:r>
            <a:endParaRPr lang="zh-CN" altLang="en-US" sz="3600" b="1">
              <a:latin typeface="黑体" panose="02010609060101010101" pitchFamily="2" charset="-122"/>
              <a:ea typeface="黑体" panose="02010609060101010101" pitchFamily="2" charset="-122"/>
            </a:endParaRPr>
          </a:p>
          <a:p>
            <a:r>
              <a:rPr lang="en-US" altLang="zh-CN" sz="3600" b="1">
                <a:latin typeface="黑体" panose="02010609060101010101" pitchFamily="2" charset="-122"/>
                <a:ea typeface="黑体" panose="02010609060101010101" pitchFamily="2" charset="-122"/>
              </a:rPr>
              <a:t>  1.</a:t>
            </a:r>
            <a:r>
              <a:rPr lang="zh-CN" altLang="en-US" sz="3600" b="1">
                <a:latin typeface="黑体" panose="02010609060101010101" pitchFamily="2" charset="-122"/>
                <a:ea typeface="黑体" panose="02010609060101010101" pitchFamily="2" charset="-122"/>
              </a:rPr>
              <a:t>中国人民政治协商会议及《共同纲领》</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2.</a:t>
            </a:r>
            <a:r>
              <a:rPr lang="zh-CN" altLang="en-US" sz="3600" b="1">
                <a:latin typeface="黑体" panose="02010609060101010101" pitchFamily="2" charset="-122"/>
                <a:ea typeface="黑体" panose="02010609060101010101" pitchFamily="2" charset="-122"/>
                <a:hlinkClick r:id="rId2" action="ppaction://hlinkfile"/>
              </a:rPr>
              <a:t>开国大典</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3.</a:t>
            </a:r>
            <a:r>
              <a:rPr lang="zh-CN" altLang="en-US" sz="3600" b="1">
                <a:latin typeface="黑体" panose="02010609060101010101" pitchFamily="2" charset="-122"/>
                <a:ea typeface="黑体" panose="02010609060101010101" pitchFamily="2" charset="-122"/>
              </a:rPr>
              <a:t>中华人民共和国成立的历史意义</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二、人民政权的巩固</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1.</a:t>
            </a:r>
            <a:r>
              <a:rPr lang="zh-CN" altLang="zh-CN" sz="3600" b="1">
                <a:latin typeface="黑体" panose="02010609060101010101" pitchFamily="2" charset="-122"/>
                <a:ea typeface="黑体" panose="02010609060101010101" pitchFamily="2" charset="-122"/>
              </a:rPr>
              <a:t>背景</a:t>
            </a:r>
            <a:r>
              <a:rPr lang="zh-CN" altLang="en-US" sz="3600" b="1">
                <a:latin typeface="黑体" panose="02010609060101010101" pitchFamily="2" charset="-122"/>
                <a:ea typeface="黑体" panose="02010609060101010101" pitchFamily="2" charset="-122"/>
              </a:rPr>
              <a:t> </a:t>
            </a:r>
            <a:endParaRPr lang="zh-CN" altLang="en-US" sz="3600" b="1">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500" fill="hold">
                                          <p:stCondLst>
                                            <p:cond delay="0"/>
                                          </p:stCondLst>
                                        </p:cTn>
                                        <p:tgtEl>
                                          <p:spTgt spid="6">
                                            <p:txEl>
                                              <p:pRg st="2" end="2"/>
                                            </p:txEl>
                                          </p:spTgt>
                                        </p:tgtEl>
                                        <p:attrNameLst>
                                          <p:attrName>style.visibility</p:attrName>
                                        </p:attrNameLst>
                                      </p:cBhvr>
                                      <p:to>
                                        <p:strVal val="visible"/>
                                      </p:to>
                                    </p:set>
                                    <p:animEffect transition="in" filter="diamond(in)">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500" fill="hold">
                                          <p:stCondLst>
                                            <p:cond delay="0"/>
                                          </p:stCondLst>
                                        </p:cTn>
                                        <p:tgtEl>
                                          <p:spTgt spid="6">
                                            <p:txEl>
                                              <p:pRg st="3" end="3"/>
                                            </p:txEl>
                                          </p:spTgt>
                                        </p:tgtEl>
                                        <p:attrNameLst>
                                          <p:attrName>style.visibility</p:attrName>
                                        </p:attrNameLst>
                                      </p:cBhvr>
                                      <p:to>
                                        <p:strVal val="visible"/>
                                      </p:to>
                                    </p:set>
                                    <p:animEffect transition="in" filter="diamond(in)">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500" fill="hold">
                                          <p:stCondLst>
                                            <p:cond delay="0"/>
                                          </p:stCondLst>
                                        </p:cTn>
                                        <p:tgtEl>
                                          <p:spTgt spid="6">
                                            <p:txEl>
                                              <p:pRg st="4" end="4"/>
                                            </p:txEl>
                                          </p:spTgt>
                                        </p:tgtEl>
                                        <p:attrNameLst>
                                          <p:attrName>style.visibility</p:attrName>
                                        </p:attrNameLst>
                                      </p:cBhvr>
                                      <p:to>
                                        <p:strVal val="visible"/>
                                      </p:to>
                                    </p:set>
                                    <p:animEffect transition="in" filter="diamond(in)">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500" fill="hold">
                                          <p:stCondLst>
                                            <p:cond delay="0"/>
                                          </p:stCondLst>
                                        </p:cTn>
                                        <p:tgtEl>
                                          <p:spTgt spid="6">
                                            <p:txEl>
                                              <p:pRg st="5" end="5"/>
                                            </p:txEl>
                                          </p:spTgt>
                                        </p:tgtEl>
                                        <p:attrNameLst>
                                          <p:attrName>style.visibility</p:attrName>
                                        </p:attrNameLst>
                                      </p:cBhvr>
                                      <p:to>
                                        <p:strVal val="visible"/>
                                      </p:to>
                                    </p:set>
                                    <p:animEffect transition="in" filter="diamond(in)">
                                      <p:cBhvr>
                                        <p:cTn id="2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714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3" name="Picture 2"/>
          <p:cNvPicPr>
            <a:picLocks noChangeAspect="1"/>
          </p:cNvPicPr>
          <p:nvPr/>
        </p:nvPicPr>
        <p:blipFill>
          <a:blip r:embed="rId2"/>
          <a:stretch>
            <a:fillRect/>
          </a:stretch>
        </p:blipFill>
        <p:spPr>
          <a:xfrm>
            <a:off x="908685" y="59055"/>
            <a:ext cx="11181715" cy="6771005"/>
          </a:xfrm>
          <a:prstGeom prst="rect">
            <a:avLst/>
          </a:prstGeom>
          <a:noFill/>
          <a:ln w="76200" cap="flat" cmpd="tri">
            <a:solidFill>
              <a:srgbClr val="000000"/>
            </a:solidFill>
            <a:prstDash val="solid"/>
            <a:miter/>
            <a:headEnd type="none" w="med" len="med"/>
            <a:tailEnd type="none" w="med" len="me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714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42340" y="877570"/>
            <a:ext cx="10919460" cy="2799715"/>
          </a:xfrm>
          <a:prstGeom prst="rect">
            <a:avLst/>
          </a:prstGeom>
          <a:noFill/>
        </p:spPr>
        <p:txBody>
          <a:bodyPr wrap="square" rtlCol="0">
            <a:spAutoFit/>
          </a:bodyPr>
          <a:p>
            <a:r>
              <a:rPr lang="zh-CN" altLang="en-US" sz="3600" b="1">
                <a:latin typeface="黑体" panose="02010609060101010101" pitchFamily="2" charset="-122"/>
                <a:ea typeface="黑体" panose="02010609060101010101" pitchFamily="2" charset="-122"/>
              </a:rPr>
              <a:t>一、中华人民共和国的成立</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二、人民政权的巩固</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1.</a:t>
            </a:r>
            <a:r>
              <a:rPr lang="zh-CN" altLang="en-US" sz="3600" b="1">
                <a:latin typeface="黑体" panose="02010609060101010101" pitchFamily="2" charset="-122"/>
                <a:ea typeface="黑体" panose="02010609060101010101" pitchFamily="2" charset="-122"/>
              </a:rPr>
              <a:t>背景</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2.</a:t>
            </a:r>
            <a:r>
              <a:rPr lang="zh-CN" altLang="en-US" sz="3600" b="1">
                <a:latin typeface="黑体" panose="02010609060101010101" pitchFamily="2" charset="-122"/>
                <a:ea typeface="黑体" panose="02010609060101010101" pitchFamily="2" charset="-122"/>
              </a:rPr>
              <a:t>措施</a:t>
            </a:r>
            <a:endParaRPr lang="zh-CN" altLang="en-US" sz="3600" b="1">
              <a:latin typeface="黑体" panose="02010609060101010101" pitchFamily="2" charset="-122"/>
              <a:ea typeface="黑体" panose="02010609060101010101" pitchFamily="2" charset="-122"/>
            </a:endParaRPr>
          </a:p>
          <a:p>
            <a:r>
              <a:rPr lang="zh-CN" altLang="en-US" sz="3200">
                <a:latin typeface="黑体" panose="02010609060101010101" pitchFamily="2" charset="-122"/>
                <a:ea typeface="黑体" panose="02010609060101010101" pitchFamily="2" charset="-122"/>
                <a:cs typeface="黑体" panose="02010609060101010101" pitchFamily="2" charset="-122"/>
              </a:rPr>
              <a:t>（</a:t>
            </a:r>
            <a:r>
              <a:rPr lang="en-US" altLang="zh-CN" sz="3200">
                <a:latin typeface="黑体" panose="02010609060101010101" pitchFamily="2" charset="-122"/>
                <a:ea typeface="黑体" panose="02010609060101010101" pitchFamily="2" charset="-122"/>
                <a:cs typeface="黑体" panose="02010609060101010101" pitchFamily="2" charset="-122"/>
              </a:rPr>
              <a:t>1</a:t>
            </a:r>
            <a:r>
              <a:rPr lang="zh-CN" altLang="en-US" sz="3200">
                <a:latin typeface="黑体" panose="02010609060101010101" pitchFamily="2" charset="-122"/>
                <a:ea typeface="黑体" panose="02010609060101010101" pitchFamily="2" charset="-122"/>
                <a:cs typeface="黑体" panose="02010609060101010101" pitchFamily="2" charset="-122"/>
              </a:rPr>
              <a:t>）稳定物价  ①原因  ②表现  ③具体措施</a:t>
            </a:r>
            <a:endParaRPr lang="zh-CN" altLang="en-US" sz="3200">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500" fill="hold">
                                          <p:stCondLst>
                                            <p:cond delay="0"/>
                                          </p:stCondLst>
                                        </p:cTn>
                                        <p:tgtEl>
                                          <p:spTgt spid="6">
                                            <p:txEl>
                                              <p:pRg st="4" end="4"/>
                                            </p:txEl>
                                          </p:spTgt>
                                        </p:tgtEl>
                                        <p:attrNameLst>
                                          <p:attrName>style.visibility</p:attrName>
                                        </p:attrNameLst>
                                      </p:cBhvr>
                                      <p:to>
                                        <p:strVal val="visible"/>
                                      </p:to>
                                    </p:set>
                                    <p:animEffect transition="in" filter="diamond(in)">
                                      <p:cBhvr>
                                        <p:cTn id="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0"/>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43012" name="Picture 3" descr="5D20002a"/>
          <p:cNvPicPr>
            <a:picLocks noChangeAspect="1"/>
          </p:cNvPicPr>
          <p:nvPr/>
        </p:nvPicPr>
        <p:blipFill>
          <a:blip r:embed="rId2"/>
          <a:stretch>
            <a:fillRect/>
          </a:stretch>
        </p:blipFill>
        <p:spPr>
          <a:xfrm>
            <a:off x="1136650" y="1443990"/>
            <a:ext cx="4792980" cy="3369310"/>
          </a:xfrm>
          <a:prstGeom prst="rect">
            <a:avLst/>
          </a:prstGeom>
          <a:noFill/>
          <a:ln w="9525">
            <a:noFill/>
          </a:ln>
        </p:spPr>
      </p:pic>
      <p:pic>
        <p:nvPicPr>
          <p:cNvPr id="43015" name="Picture 3" descr="5D20001a"/>
          <p:cNvPicPr>
            <a:picLocks noChangeAspect="1"/>
          </p:cNvPicPr>
          <p:nvPr/>
        </p:nvPicPr>
        <p:blipFill>
          <a:blip r:embed="rId3"/>
          <a:stretch>
            <a:fillRect/>
          </a:stretch>
        </p:blipFill>
        <p:spPr>
          <a:xfrm>
            <a:off x="6549390" y="922020"/>
            <a:ext cx="4716145" cy="3600450"/>
          </a:xfrm>
          <a:prstGeom prst="rect">
            <a:avLst/>
          </a:prstGeom>
          <a:noFill/>
          <a:ln w="9525">
            <a:noFill/>
          </a:ln>
        </p:spPr>
      </p:pic>
      <p:sp>
        <p:nvSpPr>
          <p:cNvPr id="428034" name="Rectangle 2"/>
          <p:cNvSpPr/>
          <p:nvPr/>
        </p:nvSpPr>
        <p:spPr>
          <a:xfrm>
            <a:off x="6188075" y="4429125"/>
            <a:ext cx="5438775" cy="460375"/>
          </a:xfrm>
          <a:prstGeom prst="rect">
            <a:avLst/>
          </a:prstGeom>
          <a:noFill/>
          <a:ln w="9525">
            <a:noFill/>
          </a:ln>
        </p:spPr>
        <p:txBody>
          <a:bodyPr wrap="square">
            <a:spAutoFit/>
          </a:bodyPr>
          <a:p>
            <a:r>
              <a:rPr lang="en-US" altLang="zh-CN" sz="2400" b="1" dirty="0">
                <a:solidFill>
                  <a:schemeClr val="tx2"/>
                </a:solidFill>
                <a:latin typeface="宋体" panose="02010600030101010101" pitchFamily="2" charset="-122"/>
                <a:ea typeface="宋体" panose="02010600030101010101" pitchFamily="2" charset="-122"/>
              </a:rPr>
              <a:t>  </a:t>
            </a:r>
            <a:r>
              <a:rPr lang="zh-CN" altLang="en-US" sz="2400" b="1" dirty="0">
                <a:solidFill>
                  <a:schemeClr val="tx2"/>
                </a:solidFill>
                <a:latin typeface="宋体" panose="02010600030101010101" pitchFamily="2" charset="-122"/>
                <a:ea typeface="宋体" panose="02010600030101010101" pitchFamily="2" charset="-122"/>
              </a:rPr>
              <a:t>解放初期国民党留下来的基本国情。</a:t>
            </a:r>
            <a:endParaRPr lang="en-US" altLang="zh-CN" sz="2400" b="1" dirty="0">
              <a:solidFill>
                <a:schemeClr val="tx2"/>
              </a:solidFill>
              <a:latin typeface="Times New Roman" panose="02020603050405020304" pitchFamily="18" charset="0"/>
              <a:ea typeface="宋体" panose="02010600030101010101" pitchFamily="2" charset="-122"/>
            </a:endParaRPr>
          </a:p>
        </p:txBody>
      </p:sp>
      <p:sp>
        <p:nvSpPr>
          <p:cNvPr id="7172" name="Text Box 6"/>
          <p:cNvSpPr txBox="1"/>
          <p:nvPr/>
        </p:nvSpPr>
        <p:spPr>
          <a:xfrm>
            <a:off x="1136650" y="921703"/>
            <a:ext cx="8388350" cy="521970"/>
          </a:xfrm>
          <a:prstGeom prst="rect">
            <a:avLst/>
          </a:prstGeom>
          <a:noFill/>
          <a:ln w="9525">
            <a:noFill/>
          </a:ln>
        </p:spPr>
        <p:txBody>
          <a:bodyPr>
            <a:spAutoFit/>
          </a:bodyPr>
          <a:p>
            <a:pPr>
              <a:spcBef>
                <a:spcPct val="50000"/>
              </a:spcBef>
            </a:pPr>
            <a:r>
              <a:rPr lang="zh-CN" altLang="en-US" sz="2800" b="1" dirty="0">
                <a:solidFill>
                  <a:srgbClr val="7030A0"/>
                </a:solidFill>
                <a:latin typeface="黑体" panose="02010609060101010101" pitchFamily="2" charset="-122"/>
                <a:ea typeface="黑体" panose="02010609060101010101" pitchFamily="2" charset="-122"/>
              </a:rPr>
              <a:t>国民党留下的千疮百孔的烂摊子：</a:t>
            </a:r>
            <a:endParaRPr lang="zh-CN" altLang="en-US" sz="2800" b="1" dirty="0">
              <a:solidFill>
                <a:srgbClr val="7030A0"/>
              </a:solidFill>
              <a:latin typeface="黑体" panose="02010609060101010101" pitchFamily="2" charset="-122"/>
              <a:ea typeface="黑体" panose="02010609060101010101" pitchFamily="2" charset="-122"/>
            </a:endParaRPr>
          </a:p>
        </p:txBody>
      </p:sp>
      <p:sp>
        <p:nvSpPr>
          <p:cNvPr id="5" name="文本框 4"/>
          <p:cNvSpPr txBox="1"/>
          <p:nvPr/>
        </p:nvSpPr>
        <p:spPr>
          <a:xfrm>
            <a:off x="1136650" y="4889500"/>
            <a:ext cx="10584815" cy="1599565"/>
          </a:xfrm>
          <a:prstGeom prst="rect">
            <a:avLst/>
          </a:prstGeom>
          <a:noFill/>
        </p:spPr>
        <p:txBody>
          <a:bodyPr wrap="square" rtlCol="0" anchor="t">
            <a:spAutoFit/>
          </a:bodyPr>
          <a:p>
            <a:pPr algn="l">
              <a:spcBef>
                <a:spcPct val="50000"/>
              </a:spcBef>
            </a:pPr>
            <a:r>
              <a:rPr lang="zh-CN" altLang="en-US" sz="2800" b="1" dirty="0">
                <a:solidFill>
                  <a:srgbClr val="7030A0"/>
                </a:solidFill>
                <a:latin typeface="黑体" panose="02010609060101010101" pitchFamily="2" charset="-122"/>
                <a:ea typeface="黑体" panose="02010609060101010101" pitchFamily="2" charset="-122"/>
                <a:sym typeface="+mn-ea"/>
              </a:rPr>
              <a:t>投机商的囤积居奇：</a:t>
            </a:r>
            <a:r>
              <a:rPr lang="en-US" altLang="zh-CN" sz="2800" dirty="0">
                <a:latin typeface="楷体_GB2312" pitchFamily="49" charset="-122"/>
                <a:ea typeface="楷体_GB2312" pitchFamily="49" charset="-122"/>
                <a:sym typeface="+mn-ea"/>
              </a:rPr>
              <a:t> </a:t>
            </a:r>
            <a:r>
              <a:rPr lang="en-US" altLang="zh-CN" sz="2800" b="1" dirty="0">
                <a:latin typeface="楷体_GB2312" pitchFamily="49" charset="-122"/>
                <a:ea typeface="楷体_GB2312" pitchFamily="49" charset="-122"/>
                <a:sym typeface="+mn-ea"/>
              </a:rPr>
              <a:t>1949</a:t>
            </a:r>
            <a:r>
              <a:rPr lang="zh-CN" altLang="en-US" sz="2800" b="1" dirty="0">
                <a:latin typeface="楷体_GB2312" pitchFamily="49" charset="-122"/>
                <a:ea typeface="楷体_GB2312" pitchFamily="49" charset="-122"/>
                <a:sym typeface="+mn-ea"/>
              </a:rPr>
              <a:t>年</a:t>
            </a:r>
            <a:r>
              <a:rPr lang="en-US" altLang="zh-CN" sz="2800" b="1" dirty="0">
                <a:latin typeface="楷体_GB2312" pitchFamily="49" charset="-122"/>
                <a:ea typeface="楷体_GB2312" pitchFamily="49" charset="-122"/>
                <a:sym typeface="+mn-ea"/>
              </a:rPr>
              <a:t>4</a:t>
            </a:r>
            <a:r>
              <a:rPr lang="zh-CN" altLang="en-US" sz="2800" b="1" dirty="0">
                <a:latin typeface="楷体_GB2312" pitchFamily="49" charset="-122"/>
                <a:ea typeface="楷体_GB2312" pitchFamily="49" charset="-122"/>
                <a:sym typeface="+mn-ea"/>
              </a:rPr>
              <a:t>月</a:t>
            </a:r>
            <a:r>
              <a:rPr lang="en-US" altLang="zh-CN" sz="2800" b="1" dirty="0">
                <a:ea typeface="楷体_GB2312" pitchFamily="49" charset="-122"/>
                <a:sym typeface="+mn-ea"/>
              </a:rPr>
              <a:t>—</a:t>
            </a:r>
            <a:r>
              <a:rPr lang="en-US" altLang="zh-CN" sz="2800" b="1" dirty="0">
                <a:latin typeface="楷体_GB2312" pitchFamily="49" charset="-122"/>
                <a:ea typeface="楷体_GB2312" pitchFamily="49" charset="-122"/>
                <a:sym typeface="+mn-ea"/>
              </a:rPr>
              <a:t>1950</a:t>
            </a:r>
            <a:r>
              <a:rPr lang="zh-CN" altLang="en-US" sz="2800" b="1" dirty="0">
                <a:latin typeface="楷体_GB2312" pitchFamily="49" charset="-122"/>
                <a:ea typeface="楷体_GB2312" pitchFamily="49" charset="-122"/>
                <a:sym typeface="+mn-ea"/>
              </a:rPr>
              <a:t>年</a:t>
            </a:r>
            <a:r>
              <a:rPr lang="en-US" altLang="zh-CN" sz="2800" b="1" dirty="0">
                <a:latin typeface="楷体_GB2312" pitchFamily="49" charset="-122"/>
                <a:ea typeface="楷体_GB2312" pitchFamily="49" charset="-122"/>
                <a:sym typeface="+mn-ea"/>
              </a:rPr>
              <a:t>2</a:t>
            </a:r>
            <a:r>
              <a:rPr lang="zh-CN" altLang="en-US" sz="2800" b="1" dirty="0">
                <a:latin typeface="楷体_GB2312" pitchFamily="49" charset="-122"/>
                <a:ea typeface="楷体_GB2312" pitchFamily="49" charset="-122"/>
                <a:sym typeface="+mn-ea"/>
              </a:rPr>
              <a:t>月，上海物价上涨</a:t>
            </a:r>
            <a:r>
              <a:rPr lang="en-US" altLang="zh-CN" sz="2800" b="1" dirty="0">
                <a:latin typeface="楷体_GB2312" pitchFamily="49" charset="-122"/>
                <a:ea typeface="楷体_GB2312" pitchFamily="49" charset="-122"/>
                <a:sym typeface="+mn-ea"/>
              </a:rPr>
              <a:t>20</a:t>
            </a:r>
            <a:r>
              <a:rPr lang="zh-CN" altLang="en-US" sz="2800" b="1" dirty="0">
                <a:latin typeface="楷体_GB2312" pitchFamily="49" charset="-122"/>
                <a:ea typeface="楷体_GB2312" pitchFamily="49" charset="-122"/>
                <a:sym typeface="+mn-ea"/>
              </a:rPr>
              <a:t>倍，不到一年里全国发生四次物价上涨。</a:t>
            </a:r>
            <a:endParaRPr lang="zh-CN" altLang="en-US" sz="2800" b="1" dirty="0">
              <a:latin typeface="楷体_GB2312" pitchFamily="49" charset="-122"/>
              <a:ea typeface="楷体_GB2312" pitchFamily="49" charset="-122"/>
            </a:endParaRPr>
          </a:p>
          <a:p>
            <a:pPr>
              <a:spcBef>
                <a:spcPct val="50000"/>
              </a:spcBef>
            </a:pPr>
            <a:endParaRPr lang="zh-CN" altLang="en-US" sz="2800" b="1" dirty="0">
              <a:solidFill>
                <a:srgbClr val="7030A0"/>
              </a:solidFill>
              <a:latin typeface="黑体" panose="02010609060101010101" pitchFamily="2" charset="-122"/>
              <a:ea typeface="黑体" panose="0201060906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arn(inHorizontal)">
                                      <p:cBhvr>
                                        <p:cTn id="7" dur="500"/>
                                        <p:tgtEl>
                                          <p:spTgt spid="430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43015"/>
                                        </p:tgtEl>
                                        <p:attrNameLst>
                                          <p:attrName>style.visibility</p:attrName>
                                        </p:attrNameLst>
                                      </p:cBhvr>
                                      <p:to>
                                        <p:strVal val="visible"/>
                                      </p:to>
                                    </p:set>
                                    <p:animEffect transition="in" filter="barn(inHorizontal)">
                                      <p:cBhvr>
                                        <p:cTn id="12" dur="500"/>
                                        <p:tgtEl>
                                          <p:spTgt spid="4301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428034"/>
                                        </p:tgtEl>
                                        <p:attrNameLst>
                                          <p:attrName>style.visibility</p:attrName>
                                        </p:attrNameLst>
                                      </p:cBhvr>
                                      <p:to>
                                        <p:strVal val="visible"/>
                                      </p:to>
                                    </p:set>
                                    <p:animEffect transition="in" filter="strips(downLeft)">
                                      <p:cBhvr>
                                        <p:cTn id="17" dur="500"/>
                                        <p:tgtEl>
                                          <p:spTgt spid="428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714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矩形 5"/>
          <p:cNvSpPr/>
          <p:nvPr/>
        </p:nvSpPr>
        <p:spPr>
          <a:xfrm>
            <a:off x="5042535" y="1078230"/>
            <a:ext cx="2217420" cy="706755"/>
          </a:xfrm>
          <a:prstGeom prst="rect">
            <a:avLst/>
          </a:prstGeom>
          <a:noFill/>
          <a:ln>
            <a:noFill/>
          </a:ln>
        </p:spPr>
        <p:txBody>
          <a:bodyPr wrap="none" rtlCol="0" anchor="t">
            <a:spAutoFit/>
          </a:bodyPr>
          <a:p>
            <a:pPr algn="ctr"/>
            <a:r>
              <a:rPr lang="zh-CN" altLang="en-US" sz="4000" b="1">
                <a:solidFill>
                  <a:srgbClr val="FF0000"/>
                </a:solidFill>
                <a:effectLst>
                  <a:outerShdw blurRad="38100" dist="19050" dir="2700000" algn="tl" rotWithShape="0">
                    <a:schemeClr val="dk1">
                      <a:alpha val="40000"/>
                    </a:schemeClr>
                  </a:outerShdw>
                </a:effectLst>
              </a:rPr>
              <a:t>稳定物价</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3" name="文本框 2"/>
          <p:cNvSpPr txBox="1"/>
          <p:nvPr/>
        </p:nvSpPr>
        <p:spPr>
          <a:xfrm>
            <a:off x="1413510" y="2092325"/>
            <a:ext cx="3855720" cy="2306955"/>
          </a:xfrm>
          <a:prstGeom prst="rect">
            <a:avLst/>
          </a:prstGeom>
          <a:noFill/>
        </p:spPr>
        <p:txBody>
          <a:bodyPr wrap="none" rtlCol="0">
            <a:spAutoFit/>
          </a:bodyPr>
          <a:p>
            <a:r>
              <a:rPr lang="en-US" altLang="zh-CN" sz="4800" b="1">
                <a:latin typeface="黑体" panose="02010609060101010101" pitchFamily="2" charset="-122"/>
                <a:ea typeface="黑体" panose="02010609060101010101" pitchFamily="2" charset="-122"/>
                <a:cs typeface="黑体" panose="02010609060101010101" pitchFamily="2" charset="-122"/>
              </a:rPr>
              <a:t>“</a:t>
            </a:r>
            <a:r>
              <a:rPr lang="zh-CN" altLang="zh-CN" sz="4800" b="1">
                <a:latin typeface="黑体" panose="02010609060101010101" pitchFamily="2" charset="-122"/>
                <a:ea typeface="黑体" panose="02010609060101010101" pitchFamily="2" charset="-122"/>
                <a:cs typeface="黑体" panose="02010609060101010101" pitchFamily="2" charset="-122"/>
              </a:rPr>
              <a:t>银元之战</a:t>
            </a:r>
            <a:r>
              <a:rPr lang="en-US" altLang="zh-CN" sz="4800" b="1">
                <a:latin typeface="黑体" panose="02010609060101010101" pitchFamily="2" charset="-122"/>
                <a:ea typeface="黑体" panose="02010609060101010101" pitchFamily="2" charset="-122"/>
                <a:cs typeface="黑体" panose="02010609060101010101" pitchFamily="2" charset="-122"/>
              </a:rPr>
              <a:t>”</a:t>
            </a:r>
            <a:endParaRPr lang="en-US" altLang="zh-CN" sz="4800" b="1">
              <a:latin typeface="黑体" panose="02010609060101010101" pitchFamily="2" charset="-122"/>
              <a:ea typeface="黑体" panose="02010609060101010101" pitchFamily="2" charset="-122"/>
              <a:cs typeface="黑体" panose="02010609060101010101" pitchFamily="2" charset="-122"/>
            </a:endParaRPr>
          </a:p>
          <a:p>
            <a:endParaRPr lang="en-US" altLang="zh-CN" sz="4800" b="1">
              <a:latin typeface="黑体" panose="02010609060101010101" pitchFamily="2" charset="-122"/>
              <a:ea typeface="黑体" panose="02010609060101010101" pitchFamily="2" charset="-122"/>
              <a:cs typeface="黑体" panose="02010609060101010101" pitchFamily="2" charset="-122"/>
            </a:endParaRPr>
          </a:p>
          <a:p>
            <a:r>
              <a:rPr lang="en-US" altLang="zh-CN" sz="4800" b="1">
                <a:latin typeface="黑体" panose="02010609060101010101" pitchFamily="2" charset="-122"/>
                <a:ea typeface="黑体" panose="02010609060101010101" pitchFamily="2" charset="-122"/>
                <a:cs typeface="黑体" panose="02010609060101010101" pitchFamily="2" charset="-122"/>
              </a:rPr>
              <a:t>“</a:t>
            </a:r>
            <a:r>
              <a:rPr lang="zh-CN" altLang="en-US" sz="4800" b="1">
                <a:latin typeface="黑体" panose="02010609060101010101" pitchFamily="2" charset="-122"/>
                <a:ea typeface="黑体" panose="02010609060101010101" pitchFamily="2" charset="-122"/>
                <a:cs typeface="黑体" panose="02010609060101010101" pitchFamily="2" charset="-122"/>
              </a:rPr>
              <a:t>米棉之战</a:t>
            </a:r>
            <a:r>
              <a:rPr lang="en-US" altLang="zh-CN" sz="4800" b="1">
                <a:latin typeface="黑体" panose="02010609060101010101" pitchFamily="2" charset="-122"/>
                <a:ea typeface="黑体" panose="02010609060101010101" pitchFamily="2" charset="-122"/>
                <a:cs typeface="黑体" panose="02010609060101010101" pitchFamily="2" charset="-122"/>
              </a:rPr>
              <a:t>”</a:t>
            </a:r>
            <a:endParaRPr lang="en-US" altLang="zh-CN" sz="4800" b="1">
              <a:latin typeface="黑体" panose="02010609060101010101" pitchFamily="2" charset="-122"/>
              <a:ea typeface="黑体" panose="02010609060101010101" pitchFamily="2" charset="-122"/>
              <a:cs typeface="黑体" panose="02010609060101010101" pitchFamily="2" charset="-122"/>
            </a:endParaRPr>
          </a:p>
        </p:txBody>
      </p:sp>
      <p:sp>
        <p:nvSpPr>
          <p:cNvPr id="4" name="右大括号 3"/>
          <p:cNvSpPr/>
          <p:nvPr/>
        </p:nvSpPr>
        <p:spPr>
          <a:xfrm>
            <a:off x="5042535" y="2186940"/>
            <a:ext cx="400050" cy="2212340"/>
          </a:xfrm>
          <a:prstGeom prst="rightBrace">
            <a:avLst/>
          </a:prstGeom>
          <a:noFill/>
          <a:ln w="38100"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endParaRPr>
          </a:p>
        </p:txBody>
      </p:sp>
      <p:sp>
        <p:nvSpPr>
          <p:cNvPr id="5" name="矩形 4"/>
          <p:cNvSpPr/>
          <p:nvPr/>
        </p:nvSpPr>
        <p:spPr>
          <a:xfrm>
            <a:off x="5042535" y="2932430"/>
            <a:ext cx="7011670" cy="706755"/>
          </a:xfrm>
          <a:prstGeom prst="rect">
            <a:avLst/>
          </a:prstGeom>
          <a:noFill/>
          <a:ln>
            <a:noFill/>
          </a:ln>
        </p:spPr>
        <p:txBody>
          <a:bodyPr wrap="square" rtlCol="0" anchor="t">
            <a:spAutoFit/>
            <a:scene3d>
              <a:camera prst="orthographicFront"/>
              <a:lightRig rig="soft" dir="t">
                <a:rot lat="0" lon="0" rev="15600000"/>
              </a:lightRig>
            </a:scene3d>
            <a:sp3d extrusionH="57150" prstMaterial="softEdge">
              <a:bevelT w="25400" h="38100"/>
            </a:sp3d>
          </a:bodyPr>
          <a:p>
            <a:pPr algn="ctr"/>
            <a:r>
              <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经济措施</a:t>
            </a:r>
            <a:r>
              <a:rPr lang="en-US" altLang="zh-CN"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a:t>
            </a:r>
            <a:r>
              <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行政、立法手段</a:t>
            </a:r>
            <a:endPar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endParaRPr>
          </a:p>
        </p:txBody>
      </p:sp>
      <p:sp>
        <p:nvSpPr>
          <p:cNvPr id="7" name="文本框 6"/>
          <p:cNvSpPr txBox="1"/>
          <p:nvPr/>
        </p:nvSpPr>
        <p:spPr>
          <a:xfrm>
            <a:off x="875665" y="5389245"/>
            <a:ext cx="11037570" cy="521970"/>
          </a:xfrm>
          <a:prstGeom prst="rect">
            <a:avLst/>
          </a:prstGeom>
          <a:noFill/>
        </p:spPr>
        <p:txBody>
          <a:bodyPr wrap="square" rtlCol="0" anchor="t">
            <a:spAutoFit/>
          </a:bodyPr>
          <a:p>
            <a:r>
              <a:rPr lang="zh-CN" altLang="en-US" sz="2800" b="1">
                <a:solidFill>
                  <a:srgbClr val="7030A0"/>
                </a:solidFill>
                <a:effectLst>
                  <a:outerShdw blurRad="38100" dist="38100" dir="2700000" algn="tl">
                    <a:srgbClr val="000000">
                      <a:alpha val="43137"/>
                    </a:srgbClr>
                  </a:outerShdw>
                </a:effectLst>
              </a:rPr>
              <a:t>中国共产党向世界证明了：中国共产党不仅能打天下，还会治理天下。</a:t>
            </a:r>
            <a:endParaRPr lang="zh-CN" altLang="en-US" sz="2800" b="1">
              <a:solidFill>
                <a:srgbClr val="7030A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Left)">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714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42340" y="877570"/>
            <a:ext cx="10919460" cy="3291840"/>
          </a:xfrm>
          <a:prstGeom prst="rect">
            <a:avLst/>
          </a:prstGeom>
          <a:noFill/>
        </p:spPr>
        <p:txBody>
          <a:bodyPr wrap="square" rtlCol="0">
            <a:spAutoFit/>
          </a:bodyPr>
          <a:p>
            <a:r>
              <a:rPr lang="zh-CN" altLang="en-US" sz="3600" b="1">
                <a:latin typeface="黑体" panose="02010609060101010101" pitchFamily="2" charset="-122"/>
                <a:ea typeface="黑体" panose="02010609060101010101" pitchFamily="2" charset="-122"/>
              </a:rPr>
              <a:t>一、中华人民共和国的成立</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二、人民政权的巩固</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1.</a:t>
            </a:r>
            <a:r>
              <a:rPr lang="zh-CN" altLang="en-US" sz="3600" b="1">
                <a:latin typeface="黑体" panose="02010609060101010101" pitchFamily="2" charset="-122"/>
                <a:ea typeface="黑体" panose="02010609060101010101" pitchFamily="2" charset="-122"/>
              </a:rPr>
              <a:t>背景</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2.</a:t>
            </a:r>
            <a:r>
              <a:rPr lang="zh-CN" altLang="en-US" sz="3600" b="1">
                <a:latin typeface="黑体" panose="02010609060101010101" pitchFamily="2" charset="-122"/>
                <a:ea typeface="黑体" panose="02010609060101010101" pitchFamily="2" charset="-122"/>
              </a:rPr>
              <a:t>措施</a:t>
            </a:r>
            <a:endParaRPr lang="zh-CN" altLang="en-US" sz="3600" b="1">
              <a:latin typeface="黑体" panose="02010609060101010101" pitchFamily="2" charset="-122"/>
              <a:ea typeface="黑体" panose="02010609060101010101" pitchFamily="2" charset="-122"/>
            </a:endParaRPr>
          </a:p>
          <a:p>
            <a:r>
              <a:rPr lang="zh-CN" altLang="en-US" sz="3200">
                <a:latin typeface="黑体" panose="02010609060101010101" pitchFamily="2" charset="-122"/>
                <a:ea typeface="黑体" panose="02010609060101010101" pitchFamily="2" charset="-122"/>
                <a:cs typeface="黑体" panose="02010609060101010101" pitchFamily="2" charset="-122"/>
              </a:rPr>
              <a:t>（</a:t>
            </a:r>
            <a:r>
              <a:rPr lang="en-US" altLang="zh-CN" sz="3200">
                <a:latin typeface="黑体" panose="02010609060101010101" pitchFamily="2" charset="-122"/>
                <a:ea typeface="黑体" panose="02010609060101010101" pitchFamily="2" charset="-122"/>
                <a:cs typeface="黑体" panose="02010609060101010101" pitchFamily="2" charset="-122"/>
              </a:rPr>
              <a:t>1</a:t>
            </a:r>
            <a:r>
              <a:rPr lang="zh-CN" altLang="en-US" sz="3200">
                <a:latin typeface="黑体" panose="02010609060101010101" pitchFamily="2" charset="-122"/>
                <a:ea typeface="黑体" panose="02010609060101010101" pitchFamily="2" charset="-122"/>
                <a:cs typeface="黑体" panose="02010609060101010101" pitchFamily="2" charset="-122"/>
              </a:rPr>
              <a:t>）稳定物价  ①原因  ②表现  ③具体措施</a:t>
            </a:r>
            <a:endParaRPr lang="zh-CN" altLang="en-US" sz="3200">
              <a:latin typeface="黑体" panose="02010609060101010101" pitchFamily="2" charset="-122"/>
              <a:ea typeface="黑体" panose="02010609060101010101" pitchFamily="2" charset="-122"/>
              <a:cs typeface="黑体" panose="02010609060101010101" pitchFamily="2" charset="-122"/>
            </a:endParaRPr>
          </a:p>
          <a:p>
            <a:r>
              <a:rPr lang="zh-CN" altLang="en-US" sz="3200">
                <a:latin typeface="黑体" panose="02010609060101010101" pitchFamily="2" charset="-122"/>
                <a:ea typeface="黑体" panose="02010609060101010101" pitchFamily="2" charset="-122"/>
                <a:cs typeface="黑体" panose="02010609060101010101" pitchFamily="2" charset="-122"/>
              </a:rPr>
              <a:t>（</a:t>
            </a:r>
            <a:r>
              <a:rPr lang="en-US" altLang="zh-CN" sz="3200">
                <a:latin typeface="黑体" panose="02010609060101010101" pitchFamily="2" charset="-122"/>
                <a:ea typeface="黑体" panose="02010609060101010101" pitchFamily="2" charset="-122"/>
                <a:cs typeface="黑体" panose="02010609060101010101" pitchFamily="2" charset="-122"/>
              </a:rPr>
              <a:t>2</a:t>
            </a:r>
            <a:r>
              <a:rPr lang="zh-CN" altLang="en-US" sz="3200">
                <a:latin typeface="黑体" panose="02010609060101010101" pitchFamily="2" charset="-122"/>
                <a:ea typeface="黑体" panose="02010609060101010101" pitchFamily="2" charset="-122"/>
                <a:cs typeface="黑体" panose="02010609060101010101" pitchFamily="2" charset="-122"/>
              </a:rPr>
              <a:t>）土地改革  </a:t>
            </a:r>
            <a:r>
              <a:rPr lang="zh-CN" altLang="en-US" sz="3200">
                <a:latin typeface="黑体" panose="02010609060101010101" pitchFamily="2" charset="-122"/>
                <a:ea typeface="黑体" panose="02010609060101010101" pitchFamily="2" charset="-122"/>
                <a:cs typeface="黑体" panose="02010609060101010101" pitchFamily="2" charset="-122"/>
                <a:sym typeface="+mn-ea"/>
              </a:rPr>
              <a:t>①原因  ②内容  ③历史意义</a:t>
            </a:r>
            <a:endParaRPr lang="zh-CN" altLang="en-US" sz="3200">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500" fill="hold">
                                          <p:stCondLst>
                                            <p:cond delay="0"/>
                                          </p:stCondLst>
                                        </p:cTn>
                                        <p:tgtEl>
                                          <p:spTgt spid="6">
                                            <p:txEl>
                                              <p:pRg st="5" end="5"/>
                                            </p:txEl>
                                          </p:spTgt>
                                        </p:tgtEl>
                                        <p:attrNameLst>
                                          <p:attrName>style.visibility</p:attrName>
                                        </p:attrNameLst>
                                      </p:cBhvr>
                                      <p:to>
                                        <p:strVal val="visible"/>
                                      </p:to>
                                    </p:set>
                                    <p:animEffect transition="in" filter="diamond(in)">
                                      <p:cBhvr>
                                        <p:cTn id="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333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4" name="文本框 3"/>
          <p:cNvSpPr txBox="1"/>
          <p:nvPr/>
        </p:nvSpPr>
        <p:spPr>
          <a:xfrm>
            <a:off x="1125220" y="1750060"/>
            <a:ext cx="10129520" cy="3046095"/>
          </a:xfrm>
          <a:prstGeom prst="rect">
            <a:avLst/>
          </a:prstGeom>
          <a:noFill/>
          <a:ln w="44450" cmpd="thickThin">
            <a:solidFill>
              <a:srgbClr val="7030A0"/>
            </a:solidFill>
            <a:prstDash val="solid"/>
          </a:ln>
        </p:spPr>
        <p:txBody>
          <a:bodyPr wrap="square" rtlCol="0">
            <a:spAutoFit/>
          </a:bodyPr>
          <a:p>
            <a:r>
              <a:rPr lang="en-US" altLang="zh-CN" sz="3200" b="1">
                <a:latin typeface="楷体" panose="02010609060101010101" charset="-122"/>
                <a:ea typeface="楷体" panose="02010609060101010101" charset="-122"/>
                <a:cs typeface="楷体" panose="02010609060101010101" charset="-122"/>
              </a:rPr>
              <a:t>    </a:t>
            </a:r>
            <a:r>
              <a:rPr lang="zh-CN" altLang="en-US" sz="3200" b="1">
                <a:latin typeface="楷体" panose="02010609060101010101" charset="-122"/>
                <a:ea typeface="楷体" panose="02010609060101010101" charset="-122"/>
                <a:cs typeface="楷体" panose="02010609060101010101" charset="-122"/>
              </a:rPr>
              <a:t>就旧中国一般的土地状况来说，大体是这样的：占乡村人口不到</a:t>
            </a:r>
            <a:r>
              <a:rPr lang="en-US" altLang="zh-CN" sz="3200" b="1">
                <a:latin typeface="楷体" panose="02010609060101010101" charset="-122"/>
                <a:ea typeface="楷体" panose="02010609060101010101" charset="-122"/>
                <a:cs typeface="楷体" panose="02010609060101010101" charset="-122"/>
              </a:rPr>
              <a:t>10%</a:t>
            </a:r>
            <a:r>
              <a:rPr lang="zh-CN" altLang="en-US" sz="3200" b="1">
                <a:latin typeface="楷体" panose="02010609060101010101" charset="-122"/>
                <a:ea typeface="楷体" panose="02010609060101010101" charset="-122"/>
                <a:cs typeface="楷体" panose="02010609060101010101" charset="-122"/>
              </a:rPr>
              <a:t>的地主和富农，占有约</a:t>
            </a:r>
            <a:r>
              <a:rPr lang="en-US" altLang="zh-CN" sz="3200" b="1">
                <a:latin typeface="楷体" panose="02010609060101010101" charset="-122"/>
                <a:ea typeface="楷体" panose="02010609060101010101" charset="-122"/>
                <a:cs typeface="楷体" panose="02010609060101010101" charset="-122"/>
              </a:rPr>
              <a:t>70-80%</a:t>
            </a:r>
            <a:r>
              <a:rPr lang="zh-CN" altLang="en-US" sz="3200" b="1">
                <a:latin typeface="楷体" panose="02010609060101010101" charset="-122"/>
                <a:ea typeface="楷体" panose="02010609060101010101" charset="-122"/>
                <a:cs typeface="楷体" panose="02010609060101010101" charset="-122"/>
              </a:rPr>
              <a:t>的土地，他们借此残酷的剥削农民。而占乡村人口</a:t>
            </a:r>
            <a:r>
              <a:rPr lang="en-US" altLang="zh-CN" sz="3200" b="1">
                <a:latin typeface="楷体" panose="02010609060101010101" charset="-122"/>
                <a:ea typeface="楷体" panose="02010609060101010101" charset="-122"/>
                <a:cs typeface="楷体" panose="02010609060101010101" charset="-122"/>
              </a:rPr>
              <a:t>90%</a:t>
            </a:r>
            <a:r>
              <a:rPr lang="zh-CN" altLang="en-US" sz="3200" b="1">
                <a:latin typeface="楷体" panose="02010609060101010101" charset="-122"/>
                <a:ea typeface="楷体" panose="02010609060101010101" charset="-122"/>
                <a:cs typeface="楷体" panose="02010609060101010101" charset="-122"/>
              </a:rPr>
              <a:t>以上的贫农、雇农、中农和其他人，却总共只占有约</a:t>
            </a:r>
            <a:r>
              <a:rPr lang="en-US" altLang="zh-CN" sz="3200" b="1">
                <a:latin typeface="楷体" panose="02010609060101010101" charset="-122"/>
                <a:ea typeface="楷体" panose="02010609060101010101" charset="-122"/>
                <a:cs typeface="楷体" panose="02010609060101010101" charset="-122"/>
              </a:rPr>
              <a:t>20-30%</a:t>
            </a:r>
            <a:r>
              <a:rPr lang="zh-CN" altLang="en-US" sz="3200" b="1">
                <a:latin typeface="楷体" panose="02010609060101010101" charset="-122"/>
                <a:ea typeface="楷体" panose="02010609060101010101" charset="-122"/>
                <a:cs typeface="楷体" panose="02010609060101010101" charset="-122"/>
              </a:rPr>
              <a:t>的土地，他们终年劳动，不得温饱。</a:t>
            </a:r>
            <a:endParaRPr lang="zh-CN" altLang="en-US" sz="3200" b="1">
              <a:latin typeface="楷体" panose="02010609060101010101" charset="-122"/>
              <a:ea typeface="楷体" panose="02010609060101010101" charset="-122"/>
              <a:cs typeface="楷体" panose="02010609060101010101" charset="-122"/>
            </a:endParaRPr>
          </a:p>
          <a:p>
            <a:r>
              <a:rPr lang="zh-CN" altLang="en-US" sz="3200" b="1">
                <a:latin typeface="楷体" panose="02010609060101010101" charset="-122"/>
                <a:ea typeface="楷体" panose="02010609060101010101" charset="-122"/>
                <a:cs typeface="楷体" panose="02010609060101010101" charset="-122"/>
              </a:rPr>
              <a:t>                  </a:t>
            </a:r>
            <a:r>
              <a:rPr lang="en-US" altLang="zh-CN" sz="3200" b="1">
                <a:latin typeface="楷体" panose="02010609060101010101" charset="-122"/>
                <a:ea typeface="楷体" panose="02010609060101010101" charset="-122"/>
                <a:cs typeface="楷体" panose="02010609060101010101" charset="-122"/>
              </a:rPr>
              <a:t>-----</a:t>
            </a:r>
            <a:r>
              <a:rPr lang="zh-CN" altLang="en-US" sz="3200" b="1">
                <a:latin typeface="楷体" panose="02010609060101010101" charset="-122"/>
                <a:ea typeface="楷体" panose="02010609060101010101" charset="-122"/>
                <a:cs typeface="楷体" panose="02010609060101010101" charset="-122"/>
              </a:rPr>
              <a:t>《建国以来重要文献选编》</a:t>
            </a:r>
            <a:endParaRPr lang="zh-CN" altLang="en-US" sz="3200" b="1">
              <a:latin typeface="楷体" panose="02010609060101010101" charset="-122"/>
              <a:ea typeface="楷体" panose="02010609060101010101" charset="-122"/>
              <a:cs typeface="楷体" panose="02010609060101010101" charset="-122"/>
            </a:endParaRPr>
          </a:p>
        </p:txBody>
      </p:sp>
      <p:sp>
        <p:nvSpPr>
          <p:cNvPr id="6" name="矩形 5"/>
          <p:cNvSpPr/>
          <p:nvPr/>
        </p:nvSpPr>
        <p:spPr>
          <a:xfrm>
            <a:off x="5081270" y="963930"/>
            <a:ext cx="2217420" cy="706755"/>
          </a:xfrm>
          <a:prstGeom prst="rect">
            <a:avLst/>
          </a:prstGeom>
          <a:noFill/>
          <a:ln>
            <a:noFill/>
          </a:ln>
        </p:spPr>
        <p:txBody>
          <a:bodyPr wrap="none" rtlCol="0" anchor="t">
            <a:spAutoFit/>
          </a:bodyPr>
          <a:p>
            <a:pPr algn="ctr"/>
            <a:r>
              <a:rPr lang="zh-CN" altLang="en-US" sz="4000" b="1">
                <a:solidFill>
                  <a:srgbClr val="FF0000"/>
                </a:solidFill>
                <a:effectLst>
                  <a:outerShdw blurRad="38100" dist="19050" dir="2700000" algn="tl" rotWithShape="0">
                    <a:schemeClr val="dk1">
                      <a:alpha val="40000"/>
                    </a:schemeClr>
                  </a:outerShdw>
                </a:effectLst>
              </a:rPr>
              <a:t>土地改革</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7" name="文本框 6"/>
          <p:cNvSpPr txBox="1"/>
          <p:nvPr/>
        </p:nvSpPr>
        <p:spPr>
          <a:xfrm>
            <a:off x="934085" y="4892040"/>
            <a:ext cx="11019155" cy="1198880"/>
          </a:xfrm>
          <a:prstGeom prst="rect">
            <a:avLst/>
          </a:prstGeom>
          <a:noFill/>
        </p:spPr>
        <p:txBody>
          <a:bodyPr wrap="square" rtlCol="0">
            <a:spAutoFit/>
          </a:bodyPr>
          <a:p>
            <a:r>
              <a:rPr lang="en-US" altLang="zh-CN" sz="3600">
                <a:solidFill>
                  <a:srgbClr val="FF0000"/>
                </a:solidFill>
                <a:latin typeface="黑体" panose="02010609060101010101" pitchFamily="2" charset="-122"/>
                <a:ea typeface="黑体" panose="02010609060101010101" pitchFamily="2" charset="-122"/>
              </a:rPr>
              <a:t>    </a:t>
            </a:r>
            <a:r>
              <a:rPr lang="zh-CN" altLang="en-US" sz="3600">
                <a:solidFill>
                  <a:srgbClr val="FF0000"/>
                </a:solidFill>
                <a:latin typeface="黑体" panose="02010609060101010101" pitchFamily="2" charset="-122"/>
                <a:ea typeface="黑体" panose="02010609060101010101" pitchFamily="2" charset="-122"/>
              </a:rPr>
              <a:t>原因：封建土地制度严重阻碍了农村经济和中国社会的发展。</a:t>
            </a:r>
            <a:endParaRPr lang="zh-CN" altLang="en-US" sz="3600">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3" name="图片 2"/>
          <p:cNvPicPr>
            <a:picLocks noChangeAspect="1"/>
          </p:cNvPicPr>
          <p:nvPr/>
        </p:nvPicPr>
        <p:blipFill>
          <a:blip r:embed="rId1"/>
          <a:srcRect t="2984" r="26013" b="3074"/>
          <a:stretch>
            <a:fillRect/>
          </a:stretch>
        </p:blipFill>
        <p:spPr>
          <a:xfrm>
            <a:off x="1730375" y="337185"/>
            <a:ext cx="7898765" cy="6183630"/>
          </a:xfrm>
          <a:prstGeom prst="rect">
            <a:avLst/>
          </a:prstGeom>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333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10" name="文本框 9"/>
          <p:cNvSpPr txBox="1"/>
          <p:nvPr/>
        </p:nvSpPr>
        <p:spPr>
          <a:xfrm>
            <a:off x="706755" y="5432425"/>
            <a:ext cx="4467860" cy="460375"/>
          </a:xfrm>
          <a:prstGeom prst="rect">
            <a:avLst/>
          </a:prstGeom>
          <a:noFill/>
        </p:spPr>
        <p:txBody>
          <a:bodyPr wrap="none" rtlCol="0">
            <a:spAutoFit/>
          </a:bodyPr>
          <a:p>
            <a:r>
              <a:rPr lang="zh-CN" altLang="en-US" sz="2400" b="1">
                <a:latin typeface="楷体" panose="02010609060101010101" charset="-122"/>
                <a:ea typeface="楷体" panose="02010609060101010101" charset="-122"/>
              </a:rPr>
              <a:t>《中华人民共和国土地改革法》</a:t>
            </a:r>
            <a:endParaRPr lang="zh-CN" altLang="en-US" sz="2400" b="1">
              <a:latin typeface="楷体" panose="02010609060101010101" charset="-122"/>
              <a:ea typeface="楷体" panose="02010609060101010101" charset="-122"/>
            </a:endParaRPr>
          </a:p>
        </p:txBody>
      </p:sp>
      <p:sp>
        <p:nvSpPr>
          <p:cNvPr id="3" name="文本框 2"/>
          <p:cNvSpPr txBox="1"/>
          <p:nvPr/>
        </p:nvSpPr>
        <p:spPr>
          <a:xfrm>
            <a:off x="5243830" y="1146810"/>
            <a:ext cx="6044565" cy="2245360"/>
          </a:xfrm>
          <a:prstGeom prst="rect">
            <a:avLst/>
          </a:prstGeom>
          <a:noFill/>
          <a:ln w="44450" cmpd="dbl">
            <a:solidFill>
              <a:srgbClr val="7030A0"/>
            </a:solidFill>
            <a:prstDash val="solid"/>
          </a:ln>
        </p:spPr>
        <p:txBody>
          <a:bodyPr wrap="square" rtlCol="0" anchor="t">
            <a:spAutoFit/>
          </a:bodyPr>
          <a:p>
            <a:r>
              <a:rPr lang="en-US" altLang="zh-CN" sz="2800">
                <a:latin typeface="楷体" panose="02010609060101010101" charset="-122"/>
                <a:ea typeface="楷体" panose="02010609060101010101" charset="-122"/>
                <a:cs typeface="楷体" panose="02010609060101010101" charset="-122"/>
              </a:rPr>
              <a:t>    </a:t>
            </a:r>
            <a:r>
              <a:rPr lang="zh-CN" altLang="en-US" sz="2800">
                <a:latin typeface="楷体" panose="02010609060101010101" charset="-122"/>
                <a:ea typeface="楷体" panose="02010609060101010101" charset="-122"/>
                <a:cs typeface="楷体" panose="02010609060101010101" charset="-122"/>
              </a:rPr>
              <a:t>废除地主阶级封建剥削的土地所有制，实行农民的土地所有制，借以解放农村生产力，发展农业生产，为新中国的工业化开辟道路。 </a:t>
            </a:r>
            <a:endParaRPr lang="zh-CN" altLang="en-US" sz="2800">
              <a:latin typeface="楷体" panose="02010609060101010101" charset="-122"/>
              <a:ea typeface="楷体" panose="02010609060101010101" charset="-122"/>
              <a:cs typeface="楷体" panose="02010609060101010101" charset="-122"/>
            </a:endParaRPr>
          </a:p>
          <a:p>
            <a:r>
              <a:rPr lang="zh-CN" altLang="en-US" sz="2800">
                <a:solidFill>
                  <a:srgbClr val="000099"/>
                </a:solidFill>
                <a:latin typeface="楷体" panose="02010609060101010101" charset="-122"/>
                <a:ea typeface="楷体" panose="02010609060101010101" charset="-122"/>
                <a:cs typeface="楷体" panose="02010609060101010101" charset="-122"/>
              </a:rPr>
              <a:t> ——《中华人民共和国土地改革法》</a:t>
            </a:r>
            <a:endParaRPr lang="zh-CN" altLang="en-US" sz="2800">
              <a:solidFill>
                <a:srgbClr val="000099"/>
              </a:solidFill>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5073015" y="3724275"/>
            <a:ext cx="6912610" cy="460375"/>
          </a:xfrm>
          <a:prstGeom prst="rect">
            <a:avLst/>
          </a:prstGeom>
          <a:noFill/>
        </p:spPr>
        <p:txBody>
          <a:bodyPr wrap="square" rtlCol="0">
            <a:spAutoFit/>
          </a:bodyPr>
          <a:p>
            <a:r>
              <a:rPr lang="zh-CN" altLang="en-US" sz="2400" b="1">
                <a:solidFill>
                  <a:srgbClr val="7030A0"/>
                </a:solidFill>
                <a:latin typeface="黑体" panose="02010609060101010101" pitchFamily="2" charset="-122"/>
                <a:ea typeface="黑体" panose="02010609060101010101" pitchFamily="2" charset="-122"/>
              </a:rPr>
              <a:t>从材料中可以看出，土改的内容和影响是什么？</a:t>
            </a:r>
            <a:endParaRPr lang="zh-CN" altLang="en-US" sz="2400" b="1">
              <a:solidFill>
                <a:srgbClr val="7030A0"/>
              </a:solidFill>
              <a:latin typeface="黑体" panose="02010609060101010101" pitchFamily="2" charset="-122"/>
              <a:ea typeface="黑体" panose="02010609060101010101" pitchFamily="2" charset="-122"/>
            </a:endParaRPr>
          </a:p>
        </p:txBody>
      </p:sp>
      <p:sp>
        <p:nvSpPr>
          <p:cNvPr id="5" name="文本框 4"/>
          <p:cNvSpPr txBox="1"/>
          <p:nvPr/>
        </p:nvSpPr>
        <p:spPr>
          <a:xfrm>
            <a:off x="5064125" y="4356100"/>
            <a:ext cx="6921500" cy="1076325"/>
          </a:xfrm>
          <a:prstGeom prst="rect">
            <a:avLst/>
          </a:prstGeom>
          <a:noFill/>
        </p:spPr>
        <p:txBody>
          <a:bodyPr wrap="square" rtlCol="0">
            <a:spAutoFit/>
          </a:bodyPr>
          <a:p>
            <a:pPr algn="ctr"/>
            <a:r>
              <a:rPr lang="zh-CN" altLang="en-US" sz="3200">
                <a:solidFill>
                  <a:srgbClr val="FF0000"/>
                </a:solidFill>
                <a:latin typeface="黑体" panose="02010609060101010101" pitchFamily="2" charset="-122"/>
                <a:ea typeface="黑体" panose="02010609060101010101" pitchFamily="2" charset="-122"/>
              </a:rPr>
              <a:t>土地所有权的变化</a:t>
            </a:r>
            <a:endParaRPr lang="zh-CN" altLang="en-US" sz="3200">
              <a:solidFill>
                <a:srgbClr val="FF0000"/>
              </a:solidFill>
              <a:latin typeface="黑体" panose="02010609060101010101" pitchFamily="2" charset="-122"/>
              <a:ea typeface="黑体" panose="02010609060101010101" pitchFamily="2" charset="-122"/>
            </a:endParaRPr>
          </a:p>
          <a:p>
            <a:pPr algn="ctr"/>
            <a:r>
              <a:rPr lang="zh-CN" altLang="en-US" sz="3200">
                <a:solidFill>
                  <a:srgbClr val="FF0000"/>
                </a:solidFill>
                <a:latin typeface="黑体" panose="02010609060101010101" pitchFamily="2" charset="-122"/>
                <a:ea typeface="黑体" panose="02010609060101010101" pitchFamily="2" charset="-122"/>
              </a:rPr>
              <a:t>封建土地所有制   农民土地所有制</a:t>
            </a:r>
            <a:endParaRPr lang="zh-CN" altLang="en-US" sz="3200">
              <a:solidFill>
                <a:srgbClr val="FF0000"/>
              </a:solidFill>
              <a:latin typeface="黑体" panose="02010609060101010101" pitchFamily="2" charset="-122"/>
              <a:ea typeface="黑体" panose="02010609060101010101" pitchFamily="2" charset="-122"/>
            </a:endParaRPr>
          </a:p>
        </p:txBody>
      </p:sp>
      <p:sp>
        <p:nvSpPr>
          <p:cNvPr id="6" name="右箭头 5"/>
          <p:cNvSpPr/>
          <p:nvPr/>
        </p:nvSpPr>
        <p:spPr>
          <a:xfrm>
            <a:off x="8259445" y="5050790"/>
            <a:ext cx="539750" cy="180340"/>
          </a:xfrm>
          <a:prstGeom prst="rightArrow">
            <a:avLst/>
          </a:prstGeom>
          <a:solidFill>
            <a:srgbClr val="7030A0"/>
          </a:solidFill>
          <a:ln w="9525" cap="flat" cmpd="sng" algn="ctr">
            <a:solidFill>
              <a:srgbClr val="7030A0"/>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endParaRPr>
          </a:p>
        </p:txBody>
      </p:sp>
      <p:pic>
        <p:nvPicPr>
          <p:cNvPr id="7" name="图片 6"/>
          <p:cNvPicPr>
            <a:picLocks noChangeAspect="1"/>
          </p:cNvPicPr>
          <p:nvPr/>
        </p:nvPicPr>
        <p:blipFill>
          <a:blip r:embed="rId2"/>
          <a:srcRect t="27359" r="26892"/>
          <a:stretch>
            <a:fillRect/>
          </a:stretch>
        </p:blipFill>
        <p:spPr>
          <a:xfrm>
            <a:off x="1109980" y="1131570"/>
            <a:ext cx="3744595" cy="42856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4"/>
                                        </p:tgtEl>
                                        <p:attrNameLst>
                                          <p:attrName>style.visibility</p:attrName>
                                        </p:attrNameLst>
                                      </p:cBhvr>
                                      <p:to>
                                        <p:strVal val="visible"/>
                                      </p:to>
                                    </p:set>
                                    <p:animEffect transition="in" filter="diamond(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500" fill="hold">
                                          <p:stCondLst>
                                            <p:cond delay="0"/>
                                          </p:stCondLst>
                                        </p:cTn>
                                        <p:tgtEl>
                                          <p:spTgt spid="5">
                                            <p:txEl>
                                              <p:pRg st="0" end="0"/>
                                            </p:txEl>
                                          </p:spTgt>
                                        </p:tgtEl>
                                        <p:attrNameLst>
                                          <p:attrName>style.visibility</p:attrName>
                                        </p:attrNameLst>
                                      </p:cBhvr>
                                      <p:to>
                                        <p:strVal val="visible"/>
                                      </p:to>
                                    </p:set>
                                    <p:animEffect transition="in" filter="box(i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500" fill="hold">
                                          <p:stCondLst>
                                            <p:cond delay="0"/>
                                          </p:stCondLst>
                                        </p:cTn>
                                        <p:tgtEl>
                                          <p:spTgt spid="5">
                                            <p:txEl>
                                              <p:pRg st="1" end="1"/>
                                            </p:txEl>
                                          </p:spTgt>
                                        </p:tgtEl>
                                        <p:attrNameLst>
                                          <p:attrName>style.visibility</p:attrName>
                                        </p:attrNameLst>
                                      </p:cBhvr>
                                      <p:to>
                                        <p:strVal val="visible"/>
                                      </p:to>
                                    </p:set>
                                    <p:animEffect transition="in" filter="box(in)">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333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18434" name="Picture 4" descr="迎来了土改后的第一个丰收年"/>
          <p:cNvPicPr>
            <a:picLocks noChangeAspect="1"/>
          </p:cNvPicPr>
          <p:nvPr>
            <p:ph idx="1"/>
          </p:nvPr>
        </p:nvPicPr>
        <p:blipFill>
          <a:blip r:embed="rId2"/>
          <a:srcRect/>
          <a:stretch>
            <a:fillRect/>
          </a:stretch>
        </p:blipFill>
        <p:spPr>
          <a:xfrm>
            <a:off x="1371600" y="903605"/>
            <a:ext cx="3573145" cy="4671060"/>
          </a:xfrm>
        </p:spPr>
      </p:pic>
      <p:sp>
        <p:nvSpPr>
          <p:cNvPr id="18435" name="Text Box 5"/>
          <p:cNvSpPr txBox="1"/>
          <p:nvPr/>
        </p:nvSpPr>
        <p:spPr>
          <a:xfrm>
            <a:off x="5833110" y="2208530"/>
            <a:ext cx="5107940" cy="2061210"/>
          </a:xfrm>
          <a:prstGeom prst="rect">
            <a:avLst/>
          </a:prstGeom>
          <a:noFill/>
          <a:ln w="38100" cmpd="dbl">
            <a:solidFill>
              <a:srgbClr val="7030A0"/>
            </a:solidFill>
            <a:prstDash val="solid"/>
          </a:ln>
        </p:spPr>
        <p:txBody>
          <a:bodyPr wrap="square">
            <a:spAutoFit/>
          </a:bodyPr>
          <a:p>
            <a:pPr>
              <a:spcBef>
                <a:spcPct val="50000"/>
              </a:spcBef>
            </a:pPr>
            <a:r>
              <a:rPr lang="en-US" altLang="zh-CN" sz="3200" b="1" dirty="0">
                <a:solidFill>
                  <a:schemeClr val="tx1"/>
                </a:solidFill>
                <a:latin typeface="楷体" panose="02010609060101010101" charset="-122"/>
                <a:ea typeface="楷体" panose="02010609060101010101" charset="-122"/>
                <a:cs typeface="楷体" panose="02010609060101010101" charset="-122"/>
              </a:rPr>
              <a:t>    </a:t>
            </a:r>
            <a:r>
              <a:rPr lang="zh-CN" altLang="en-US" sz="3200" b="1" dirty="0">
                <a:solidFill>
                  <a:schemeClr val="tx1"/>
                </a:solidFill>
                <a:latin typeface="楷体" panose="02010609060101010101" charset="-122"/>
                <a:ea typeface="楷体" panose="02010609060101010101" charset="-122"/>
                <a:cs typeface="楷体" panose="02010609060101010101" charset="-122"/>
              </a:rPr>
              <a:t>据统计，</a:t>
            </a:r>
            <a:r>
              <a:rPr lang="en-US" altLang="zh-CN" sz="3200" b="1" dirty="0">
                <a:solidFill>
                  <a:schemeClr val="tx1"/>
                </a:solidFill>
                <a:latin typeface="楷体" panose="02010609060101010101" charset="-122"/>
                <a:ea typeface="楷体" panose="02010609060101010101" charset="-122"/>
                <a:cs typeface="楷体" panose="02010609060101010101" charset="-122"/>
              </a:rPr>
              <a:t>1951</a:t>
            </a:r>
            <a:r>
              <a:rPr lang="zh-CN" altLang="en-US" sz="3200" b="1" dirty="0">
                <a:solidFill>
                  <a:schemeClr val="tx1"/>
                </a:solidFill>
                <a:latin typeface="楷体" panose="02010609060101010101" charset="-122"/>
                <a:ea typeface="楷体" panose="02010609060101010101" charset="-122"/>
                <a:cs typeface="楷体" panose="02010609060101010101" charset="-122"/>
              </a:rPr>
              <a:t>年全国粮食产量达到</a:t>
            </a:r>
            <a:r>
              <a:rPr lang="en-US" altLang="zh-CN" sz="3200" b="1" dirty="0">
                <a:solidFill>
                  <a:schemeClr val="tx1"/>
                </a:solidFill>
                <a:latin typeface="楷体" panose="02010609060101010101" charset="-122"/>
                <a:ea typeface="楷体" panose="02010609060101010101" charset="-122"/>
                <a:cs typeface="楷体" panose="02010609060101010101" charset="-122"/>
              </a:rPr>
              <a:t>1.4363</a:t>
            </a:r>
            <a:r>
              <a:rPr lang="zh-CN" altLang="en-US" sz="3200" b="1" dirty="0">
                <a:solidFill>
                  <a:schemeClr val="tx1"/>
                </a:solidFill>
                <a:latin typeface="楷体" panose="02010609060101010101" charset="-122"/>
                <a:ea typeface="楷体" panose="02010609060101010101" charset="-122"/>
                <a:cs typeface="楷体" panose="02010609060101010101" charset="-122"/>
              </a:rPr>
              <a:t>亿吨，比</a:t>
            </a:r>
            <a:r>
              <a:rPr lang="en-US" altLang="zh-CN" sz="3200" b="1" dirty="0">
                <a:solidFill>
                  <a:schemeClr val="tx1"/>
                </a:solidFill>
                <a:latin typeface="楷体" panose="02010609060101010101" charset="-122"/>
                <a:ea typeface="楷体" panose="02010609060101010101" charset="-122"/>
                <a:cs typeface="楷体" panose="02010609060101010101" charset="-122"/>
              </a:rPr>
              <a:t>1949</a:t>
            </a:r>
            <a:r>
              <a:rPr lang="zh-CN" altLang="en-US" sz="3200" b="1" dirty="0">
                <a:solidFill>
                  <a:schemeClr val="tx1"/>
                </a:solidFill>
                <a:latin typeface="楷体" panose="02010609060101010101" charset="-122"/>
                <a:ea typeface="楷体" panose="02010609060101010101" charset="-122"/>
                <a:cs typeface="楷体" panose="02010609060101010101" charset="-122"/>
              </a:rPr>
              <a:t>年增长了</a:t>
            </a:r>
            <a:r>
              <a:rPr lang="en-US" altLang="zh-CN" sz="3200" b="1" dirty="0">
                <a:solidFill>
                  <a:schemeClr val="tx1"/>
                </a:solidFill>
                <a:latin typeface="楷体" panose="02010609060101010101" charset="-122"/>
                <a:ea typeface="楷体" panose="02010609060101010101" charset="-122"/>
                <a:cs typeface="楷体" panose="02010609060101010101" charset="-122"/>
              </a:rPr>
              <a:t>26.9%</a:t>
            </a:r>
            <a:r>
              <a:rPr lang="zh-CN" altLang="en-US" sz="3200" b="1" dirty="0">
                <a:solidFill>
                  <a:schemeClr val="tx1"/>
                </a:solidFill>
                <a:latin typeface="楷体" panose="02010609060101010101" charset="-122"/>
                <a:ea typeface="楷体" panose="02010609060101010101" charset="-122"/>
                <a:cs typeface="楷体" panose="02010609060101010101" charset="-122"/>
              </a:rPr>
              <a:t>。</a:t>
            </a:r>
            <a:r>
              <a:rPr lang="en-US" altLang="zh-CN" sz="3200" b="1" dirty="0">
                <a:solidFill>
                  <a:schemeClr val="tx1"/>
                </a:solidFill>
                <a:latin typeface="楷体" panose="02010609060101010101" charset="-122"/>
                <a:ea typeface="楷体" panose="02010609060101010101" charset="-122"/>
                <a:cs typeface="楷体" panose="02010609060101010101" charset="-122"/>
              </a:rPr>
              <a:t>1952</a:t>
            </a:r>
            <a:r>
              <a:rPr lang="zh-CN" altLang="en-US" sz="3200" b="1" dirty="0">
                <a:solidFill>
                  <a:schemeClr val="tx1"/>
                </a:solidFill>
                <a:latin typeface="楷体" panose="02010609060101010101" charset="-122"/>
                <a:ea typeface="楷体" panose="02010609060101010101" charset="-122"/>
                <a:cs typeface="楷体" panose="02010609060101010101" charset="-122"/>
              </a:rPr>
              <a:t>年比</a:t>
            </a:r>
            <a:r>
              <a:rPr lang="en-US" altLang="zh-CN" sz="3200" b="1" dirty="0">
                <a:solidFill>
                  <a:schemeClr val="tx1"/>
                </a:solidFill>
                <a:latin typeface="楷体" panose="02010609060101010101" charset="-122"/>
                <a:ea typeface="楷体" panose="02010609060101010101" charset="-122"/>
                <a:cs typeface="楷体" panose="02010609060101010101" charset="-122"/>
              </a:rPr>
              <a:t>1949</a:t>
            </a:r>
            <a:r>
              <a:rPr lang="zh-CN" altLang="en-US" sz="3200" b="1" dirty="0">
                <a:solidFill>
                  <a:schemeClr val="tx1"/>
                </a:solidFill>
                <a:latin typeface="楷体" panose="02010609060101010101" charset="-122"/>
                <a:ea typeface="楷体" panose="02010609060101010101" charset="-122"/>
                <a:cs typeface="楷体" panose="02010609060101010101" charset="-122"/>
              </a:rPr>
              <a:t>年增加了</a:t>
            </a:r>
            <a:r>
              <a:rPr lang="en-US" altLang="zh-CN" sz="3200" b="1" dirty="0">
                <a:solidFill>
                  <a:schemeClr val="tx1"/>
                </a:solidFill>
                <a:latin typeface="楷体" panose="02010609060101010101" charset="-122"/>
                <a:ea typeface="楷体" panose="02010609060101010101" charset="-122"/>
                <a:cs typeface="楷体" panose="02010609060101010101" charset="-122"/>
              </a:rPr>
              <a:t>40%</a:t>
            </a:r>
            <a:r>
              <a:rPr lang="zh-CN" altLang="en-US" sz="3200" b="1" dirty="0">
                <a:solidFill>
                  <a:schemeClr val="tx1"/>
                </a:solidFill>
                <a:latin typeface="楷体" panose="02010609060101010101" charset="-122"/>
                <a:ea typeface="楷体" panose="02010609060101010101" charset="-122"/>
                <a:cs typeface="楷体" panose="02010609060101010101" charset="-122"/>
              </a:rPr>
              <a:t>。</a:t>
            </a:r>
            <a:endParaRPr lang="en-US" altLang="zh-CN" sz="3200" b="1" dirty="0">
              <a:solidFill>
                <a:schemeClr val="tx1"/>
              </a:solidFill>
              <a:latin typeface="楷体" panose="02010609060101010101" charset="-122"/>
              <a:ea typeface="楷体" panose="02010609060101010101" charset="-122"/>
              <a:cs typeface="楷体" panose="02010609060101010101" charset="-122"/>
            </a:endParaRPr>
          </a:p>
        </p:txBody>
      </p:sp>
      <p:sp>
        <p:nvSpPr>
          <p:cNvPr id="18436" name="Rectangle 6"/>
          <p:cNvSpPr/>
          <p:nvPr/>
        </p:nvSpPr>
        <p:spPr>
          <a:xfrm>
            <a:off x="1185228" y="5574665"/>
            <a:ext cx="3911600" cy="427038"/>
          </a:xfrm>
          <a:prstGeom prst="rect">
            <a:avLst/>
          </a:prstGeom>
          <a:noFill/>
          <a:ln w="9525">
            <a:noFill/>
          </a:ln>
        </p:spPr>
        <p:txBody>
          <a:bodyPr wrap="none" lIns="0" tIns="0" rIns="0" bIns="0">
            <a:spAutoFit/>
          </a:bodyPr>
          <a:p>
            <a:pPr algn="ctr"/>
            <a:r>
              <a:rPr lang="zh-CN" altLang="en-US" sz="2800" dirty="0">
                <a:solidFill>
                  <a:schemeClr val="tx1"/>
                </a:solidFill>
                <a:latin typeface="Times New Roman" panose="02020603050405020304" pitchFamily="18" charset="0"/>
                <a:ea typeface="黑体" panose="02010609060101010101" pitchFamily="2" charset="-122"/>
              </a:rPr>
              <a:t>迎来土改后第一个丰收年</a:t>
            </a:r>
            <a:endParaRPr lang="zh-CN" altLang="en-US" sz="2800" dirty="0">
              <a:solidFill>
                <a:schemeClr val="tx1"/>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0"/>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11" name="图片 10"/>
          <p:cNvPicPr>
            <a:picLocks noChangeAspect="1"/>
          </p:cNvPicPr>
          <p:nvPr/>
        </p:nvPicPr>
        <p:blipFill>
          <a:blip r:embed="rId2"/>
          <a:stretch>
            <a:fillRect/>
          </a:stretch>
        </p:blipFill>
        <p:spPr>
          <a:xfrm>
            <a:off x="1579880" y="1316355"/>
            <a:ext cx="4037330" cy="4285615"/>
          </a:xfrm>
          <a:prstGeom prst="rect">
            <a:avLst/>
          </a:prstGeom>
        </p:spPr>
      </p:pic>
      <p:sp>
        <p:nvSpPr>
          <p:cNvPr id="12" name="文本框 11"/>
          <p:cNvSpPr txBox="1"/>
          <p:nvPr/>
        </p:nvSpPr>
        <p:spPr>
          <a:xfrm>
            <a:off x="6087110" y="1751965"/>
            <a:ext cx="5158740" cy="3415030"/>
          </a:xfrm>
          <a:prstGeom prst="rect">
            <a:avLst/>
          </a:prstGeom>
          <a:noFill/>
          <a:ln w="44450" cmpd="dbl">
            <a:solidFill>
              <a:srgbClr val="7030A0"/>
            </a:solidFill>
            <a:prstDash val="solid"/>
          </a:ln>
        </p:spPr>
        <p:txBody>
          <a:bodyPr wrap="square" rtlCol="0">
            <a:spAutoFit/>
          </a:bodyPr>
          <a:p>
            <a:r>
              <a:rPr lang="zh-CN" altLang="en-US" sz="3600" b="1">
                <a:latin typeface="楷体" panose="02010609060101010101" charset="-122"/>
                <a:ea typeface="楷体" panose="02010609060101010101" charset="-122"/>
                <a:cs typeface="楷体" panose="02010609060101010101" charset="-122"/>
              </a:rPr>
              <a:t>思考点：</a:t>
            </a:r>
            <a:endParaRPr lang="zh-CN" altLang="en-US" sz="3600" b="1">
              <a:latin typeface="楷体" panose="02010609060101010101" charset="-122"/>
              <a:ea typeface="楷体" panose="02010609060101010101" charset="-122"/>
              <a:cs typeface="楷体" panose="02010609060101010101" charset="-122"/>
            </a:endParaRPr>
          </a:p>
          <a:p>
            <a:r>
              <a:rPr lang="zh-CN" altLang="en-US" sz="3600" b="1">
                <a:latin typeface="楷体" panose="02010609060101010101" charset="-122"/>
                <a:ea typeface="楷体" panose="02010609060101010101" charset="-122"/>
                <a:cs typeface="楷体" panose="02010609060101010101" charset="-122"/>
              </a:rPr>
              <a:t>    毛泽东说，土地改革是</a:t>
            </a:r>
            <a:r>
              <a:rPr lang="en-US" altLang="zh-CN" sz="3600" b="1">
                <a:latin typeface="楷体" panose="02010609060101010101" charset="-122"/>
                <a:ea typeface="楷体" panose="02010609060101010101" charset="-122"/>
                <a:cs typeface="楷体" panose="02010609060101010101" charset="-122"/>
              </a:rPr>
              <a:t>“</a:t>
            </a:r>
            <a:r>
              <a:rPr lang="zh-CN" altLang="en-US" sz="3600" b="1">
                <a:latin typeface="楷体" panose="02010609060101010101" charset="-122"/>
                <a:ea typeface="楷体" panose="02010609060101010101" charset="-122"/>
                <a:cs typeface="楷体" panose="02010609060101010101" charset="-122"/>
              </a:rPr>
              <a:t>中国人民民主革命继军事斗争以后的第二场决战</a:t>
            </a:r>
            <a:r>
              <a:rPr lang="en-US" altLang="zh-CN" sz="3600" b="1">
                <a:latin typeface="楷体" panose="02010609060101010101" charset="-122"/>
                <a:ea typeface="楷体" panose="02010609060101010101" charset="-122"/>
                <a:cs typeface="楷体" panose="02010609060101010101" charset="-122"/>
              </a:rPr>
              <a:t>”</a:t>
            </a:r>
            <a:r>
              <a:rPr lang="zh-CN" altLang="en-US" sz="3600" b="1">
                <a:latin typeface="楷体" panose="02010609060101010101" charset="-122"/>
                <a:ea typeface="楷体" panose="02010609060101010101" charset="-122"/>
                <a:cs typeface="楷体" panose="02010609060101010101" charset="-122"/>
              </a:rPr>
              <a:t>。你怎样理解这句话。</a:t>
            </a:r>
            <a:endParaRPr lang="zh-CN" altLang="en-US" sz="3600" b="1">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714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42340" y="877570"/>
            <a:ext cx="10919460" cy="3784600"/>
          </a:xfrm>
          <a:prstGeom prst="rect">
            <a:avLst/>
          </a:prstGeom>
          <a:noFill/>
        </p:spPr>
        <p:txBody>
          <a:bodyPr wrap="square" rtlCol="0">
            <a:spAutoFit/>
          </a:bodyPr>
          <a:p>
            <a:r>
              <a:rPr lang="zh-CN" altLang="en-US" sz="3600" b="1">
                <a:latin typeface="黑体" panose="02010609060101010101" pitchFamily="2" charset="-122"/>
                <a:ea typeface="黑体" panose="02010609060101010101" pitchFamily="2" charset="-122"/>
              </a:rPr>
              <a:t>一、中华人民共和国的成立</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二、人民政权的巩固</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1.</a:t>
            </a:r>
            <a:r>
              <a:rPr lang="zh-CN" altLang="en-US" sz="3600" b="1">
                <a:latin typeface="黑体" panose="02010609060101010101" pitchFamily="2" charset="-122"/>
                <a:ea typeface="黑体" panose="02010609060101010101" pitchFamily="2" charset="-122"/>
              </a:rPr>
              <a:t>背景</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2.</a:t>
            </a:r>
            <a:r>
              <a:rPr lang="zh-CN" altLang="en-US" sz="3600" b="1">
                <a:latin typeface="黑体" panose="02010609060101010101" pitchFamily="2" charset="-122"/>
                <a:ea typeface="黑体" panose="02010609060101010101" pitchFamily="2" charset="-122"/>
              </a:rPr>
              <a:t>措施</a:t>
            </a:r>
            <a:endParaRPr lang="zh-CN" altLang="en-US" sz="3600" b="1">
              <a:latin typeface="黑体" panose="02010609060101010101" pitchFamily="2" charset="-122"/>
              <a:ea typeface="黑体" panose="02010609060101010101" pitchFamily="2" charset="-122"/>
            </a:endParaRPr>
          </a:p>
          <a:p>
            <a:r>
              <a:rPr lang="zh-CN" altLang="en-US" sz="3200">
                <a:latin typeface="黑体" panose="02010609060101010101" pitchFamily="2" charset="-122"/>
                <a:ea typeface="黑体" panose="02010609060101010101" pitchFamily="2" charset="-122"/>
                <a:cs typeface="黑体" panose="02010609060101010101" pitchFamily="2" charset="-122"/>
              </a:rPr>
              <a:t>（</a:t>
            </a:r>
            <a:r>
              <a:rPr lang="en-US" altLang="zh-CN" sz="3200">
                <a:latin typeface="黑体" panose="02010609060101010101" pitchFamily="2" charset="-122"/>
                <a:ea typeface="黑体" panose="02010609060101010101" pitchFamily="2" charset="-122"/>
                <a:cs typeface="黑体" panose="02010609060101010101" pitchFamily="2" charset="-122"/>
              </a:rPr>
              <a:t>1</a:t>
            </a:r>
            <a:r>
              <a:rPr lang="zh-CN" altLang="en-US" sz="3200">
                <a:latin typeface="黑体" panose="02010609060101010101" pitchFamily="2" charset="-122"/>
                <a:ea typeface="黑体" panose="02010609060101010101" pitchFamily="2" charset="-122"/>
                <a:cs typeface="黑体" panose="02010609060101010101" pitchFamily="2" charset="-122"/>
              </a:rPr>
              <a:t>）稳定物价  ①原因  ②表现  ③具体措施</a:t>
            </a:r>
            <a:endParaRPr lang="zh-CN" altLang="en-US" sz="3200">
              <a:latin typeface="黑体" panose="02010609060101010101" pitchFamily="2" charset="-122"/>
              <a:ea typeface="黑体" panose="02010609060101010101" pitchFamily="2" charset="-122"/>
              <a:cs typeface="黑体" panose="02010609060101010101" pitchFamily="2" charset="-122"/>
            </a:endParaRPr>
          </a:p>
          <a:p>
            <a:r>
              <a:rPr lang="zh-CN" altLang="en-US" sz="3200">
                <a:latin typeface="黑体" panose="02010609060101010101" pitchFamily="2" charset="-122"/>
                <a:ea typeface="黑体" panose="02010609060101010101" pitchFamily="2" charset="-122"/>
                <a:cs typeface="黑体" panose="02010609060101010101" pitchFamily="2" charset="-122"/>
              </a:rPr>
              <a:t>（</a:t>
            </a:r>
            <a:r>
              <a:rPr lang="en-US" altLang="zh-CN" sz="3200">
                <a:latin typeface="黑体" panose="02010609060101010101" pitchFamily="2" charset="-122"/>
                <a:ea typeface="黑体" panose="02010609060101010101" pitchFamily="2" charset="-122"/>
                <a:cs typeface="黑体" panose="02010609060101010101" pitchFamily="2" charset="-122"/>
              </a:rPr>
              <a:t>2</a:t>
            </a:r>
            <a:r>
              <a:rPr lang="zh-CN" altLang="en-US" sz="3200">
                <a:latin typeface="黑体" panose="02010609060101010101" pitchFamily="2" charset="-122"/>
                <a:ea typeface="黑体" panose="02010609060101010101" pitchFamily="2" charset="-122"/>
                <a:cs typeface="黑体" panose="02010609060101010101" pitchFamily="2" charset="-122"/>
              </a:rPr>
              <a:t>）土地改革  </a:t>
            </a:r>
            <a:r>
              <a:rPr lang="zh-CN" altLang="en-US" sz="3200">
                <a:latin typeface="黑体" panose="02010609060101010101" pitchFamily="2" charset="-122"/>
                <a:ea typeface="黑体" panose="02010609060101010101" pitchFamily="2" charset="-122"/>
                <a:cs typeface="黑体" panose="02010609060101010101" pitchFamily="2" charset="-122"/>
                <a:sym typeface="+mn-ea"/>
              </a:rPr>
              <a:t>①原因  ②内容  ③历史意义</a:t>
            </a:r>
            <a:endParaRPr lang="zh-CN" altLang="en-US" sz="3200">
              <a:latin typeface="黑体" panose="02010609060101010101" pitchFamily="2" charset="-122"/>
              <a:ea typeface="黑体" panose="02010609060101010101" pitchFamily="2" charset="-122"/>
              <a:cs typeface="黑体" panose="02010609060101010101" pitchFamily="2" charset="-122"/>
              <a:sym typeface="+mn-ea"/>
            </a:endParaRPr>
          </a:p>
          <a:p>
            <a:r>
              <a:rPr lang="zh-CN" altLang="en-US" sz="3200">
                <a:latin typeface="黑体" panose="02010609060101010101" pitchFamily="2" charset="-122"/>
                <a:ea typeface="黑体" panose="02010609060101010101" pitchFamily="2" charset="-122"/>
                <a:cs typeface="黑体" panose="02010609060101010101" pitchFamily="2" charset="-122"/>
              </a:rPr>
              <a:t>（</a:t>
            </a:r>
            <a:r>
              <a:rPr lang="en-US" altLang="zh-CN" sz="3200">
                <a:latin typeface="黑体" panose="02010609060101010101" pitchFamily="2" charset="-122"/>
                <a:ea typeface="黑体" panose="02010609060101010101" pitchFamily="2" charset="-122"/>
                <a:cs typeface="黑体" panose="02010609060101010101" pitchFamily="2" charset="-122"/>
              </a:rPr>
              <a:t>3</a:t>
            </a:r>
            <a:r>
              <a:rPr lang="zh-CN" altLang="en-US" sz="3200">
                <a:latin typeface="黑体" panose="02010609060101010101" pitchFamily="2" charset="-122"/>
                <a:ea typeface="黑体" panose="02010609060101010101" pitchFamily="2" charset="-122"/>
                <a:cs typeface="黑体" panose="02010609060101010101" pitchFamily="2" charset="-122"/>
              </a:rPr>
              <a:t>）抗美援朝  </a:t>
            </a:r>
            <a:r>
              <a:rPr lang="zh-CN" altLang="en-US" sz="3200">
                <a:latin typeface="黑体" panose="02010609060101010101" pitchFamily="2" charset="-122"/>
                <a:ea typeface="黑体" panose="02010609060101010101" pitchFamily="2" charset="-122"/>
                <a:cs typeface="黑体" panose="02010609060101010101" pitchFamily="2" charset="-122"/>
                <a:sym typeface="+mn-ea"/>
              </a:rPr>
              <a:t>①原因  ②过程  ③结果及意义</a:t>
            </a:r>
            <a:endParaRPr lang="zh-CN" altLang="en-US" sz="3200">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500" fill="hold">
                                          <p:stCondLst>
                                            <p:cond delay="0"/>
                                          </p:stCondLst>
                                        </p:cTn>
                                        <p:tgtEl>
                                          <p:spTgt spid="6">
                                            <p:txEl>
                                              <p:pRg st="6" end="6"/>
                                            </p:txEl>
                                          </p:spTgt>
                                        </p:tgtEl>
                                        <p:attrNameLst>
                                          <p:attrName>style.visibility</p:attrName>
                                        </p:attrNameLst>
                                      </p:cBhvr>
                                      <p:to>
                                        <p:strVal val="visible"/>
                                      </p:to>
                                    </p:set>
                                    <p:animEffect transition="in" filter="diamond(in)">
                                      <p:cBhvr>
                                        <p:cTn id="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0"/>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3" name="图片 2"/>
          <p:cNvPicPr>
            <a:picLocks noChangeAspect="1"/>
          </p:cNvPicPr>
          <p:nvPr/>
        </p:nvPicPr>
        <p:blipFill>
          <a:blip r:embed="rId2"/>
          <a:stretch>
            <a:fillRect/>
          </a:stretch>
        </p:blipFill>
        <p:spPr>
          <a:xfrm>
            <a:off x="3850640" y="919480"/>
            <a:ext cx="4491990" cy="508063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0"/>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449538" name="Picture 4" descr="美国《新闻与世界报导》登载的美国第七舰队入侵台湾海峡的消息。"/>
          <p:cNvPicPr>
            <a:picLocks noChangeAspect="1"/>
          </p:cNvPicPr>
          <p:nvPr/>
        </p:nvPicPr>
        <p:blipFill>
          <a:blip r:embed="rId2"/>
          <a:stretch>
            <a:fillRect/>
          </a:stretch>
        </p:blipFill>
        <p:spPr>
          <a:xfrm>
            <a:off x="1462405" y="986790"/>
            <a:ext cx="6697345" cy="4957445"/>
          </a:xfrm>
          <a:prstGeom prst="rect">
            <a:avLst/>
          </a:prstGeom>
          <a:noFill/>
          <a:ln w="76200" cap="flat" cmpd="sng">
            <a:solidFill>
              <a:srgbClr val="000000"/>
            </a:solidFill>
            <a:prstDash val="solid"/>
            <a:miter/>
            <a:headEnd type="none" w="med" len="med"/>
            <a:tailEnd type="none" w="med" len="med"/>
          </a:ln>
        </p:spPr>
      </p:pic>
      <p:sp>
        <p:nvSpPr>
          <p:cNvPr id="449539" name="Rectangle 5"/>
          <p:cNvSpPr/>
          <p:nvPr/>
        </p:nvSpPr>
        <p:spPr>
          <a:xfrm>
            <a:off x="8455660" y="2397760"/>
            <a:ext cx="3506470" cy="2061210"/>
          </a:xfrm>
          <a:prstGeom prst="rect">
            <a:avLst/>
          </a:prstGeom>
          <a:noFill/>
          <a:ln w="9525">
            <a:noFill/>
          </a:ln>
        </p:spPr>
        <p:txBody>
          <a:bodyPr wrap="square">
            <a:spAutoFit/>
          </a:bodyPr>
          <a:p>
            <a:r>
              <a:rPr lang="zh-CN" altLang="en-US" sz="3200" b="1" dirty="0">
                <a:solidFill>
                  <a:srgbClr val="7030A0"/>
                </a:solidFill>
                <a:latin typeface="Arial" panose="020B0604020202020204" pitchFamily="34" charset="0"/>
                <a:ea typeface="华文新魏" panose="02010800040101010101" pitchFamily="2" charset="-122"/>
              </a:rPr>
              <a:t>美国</a:t>
            </a:r>
            <a:r>
              <a:rPr lang="en-US" altLang="zh-CN" sz="3200" b="1" dirty="0">
                <a:solidFill>
                  <a:srgbClr val="7030A0"/>
                </a:solidFill>
                <a:latin typeface="Arial" panose="020B0604020202020204" pitchFamily="34" charset="0"/>
                <a:ea typeface="华文新魏" panose="02010800040101010101" pitchFamily="2" charset="-122"/>
              </a:rPr>
              <a:t>《</a:t>
            </a:r>
            <a:r>
              <a:rPr lang="zh-CN" altLang="en-US" sz="3200" b="1" dirty="0">
                <a:solidFill>
                  <a:srgbClr val="7030A0"/>
                </a:solidFill>
                <a:latin typeface="Arial" panose="020B0604020202020204" pitchFamily="34" charset="0"/>
                <a:ea typeface="华文新魏" panose="02010800040101010101" pitchFamily="2" charset="-122"/>
              </a:rPr>
              <a:t>新闻与世界报导</a:t>
            </a:r>
            <a:r>
              <a:rPr lang="en-US" altLang="zh-CN" sz="3200" b="1" dirty="0">
                <a:solidFill>
                  <a:srgbClr val="7030A0"/>
                </a:solidFill>
                <a:latin typeface="Arial" panose="020B0604020202020204" pitchFamily="34" charset="0"/>
                <a:ea typeface="华文新魏" panose="02010800040101010101" pitchFamily="2" charset="-122"/>
              </a:rPr>
              <a:t>》</a:t>
            </a:r>
            <a:r>
              <a:rPr lang="zh-CN" altLang="en-US" sz="3200" b="1" dirty="0">
                <a:solidFill>
                  <a:srgbClr val="7030A0"/>
                </a:solidFill>
                <a:latin typeface="Arial" panose="020B0604020202020204" pitchFamily="34" charset="0"/>
                <a:ea typeface="华文新魏" panose="02010800040101010101" pitchFamily="2" charset="-122"/>
              </a:rPr>
              <a:t>登载的美国第七舰队入侵台湾海峡的消息。</a:t>
            </a:r>
            <a:endParaRPr lang="zh-CN" altLang="en-US" sz="3200" b="1" dirty="0">
              <a:solidFill>
                <a:srgbClr val="7030A0"/>
              </a:solidFill>
              <a:latin typeface="Arial" panose="020B0604020202020204" pitchFamily="34" charset="0"/>
              <a:ea typeface="华文新魏" panose="02010800040101010101" pitchFamily="2"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
            <a:ext cx="12245975" cy="6922770"/>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450562" name="Picture 2052" descr="二战以来美军图片img013"/>
          <p:cNvPicPr>
            <a:picLocks noChangeAspect="1"/>
          </p:cNvPicPr>
          <p:nvPr/>
        </p:nvPicPr>
        <p:blipFill>
          <a:blip r:embed="rId2"/>
          <a:srcRect l="21443"/>
          <a:stretch>
            <a:fillRect/>
          </a:stretch>
        </p:blipFill>
        <p:spPr>
          <a:xfrm>
            <a:off x="1293495" y="1050925"/>
            <a:ext cx="4430395" cy="3994150"/>
          </a:xfrm>
          <a:prstGeom prst="rect">
            <a:avLst/>
          </a:prstGeom>
          <a:noFill/>
          <a:ln w="76200" cap="flat" cmpd="sng">
            <a:solidFill>
              <a:srgbClr val="000000"/>
            </a:solidFill>
            <a:prstDash val="solid"/>
            <a:miter/>
            <a:headEnd type="none" w="med" len="med"/>
            <a:tailEnd type="none" w="med" len="med"/>
          </a:ln>
        </p:spPr>
      </p:pic>
      <p:sp>
        <p:nvSpPr>
          <p:cNvPr id="450563" name="Text Box 2053"/>
          <p:cNvSpPr txBox="1"/>
          <p:nvPr/>
        </p:nvSpPr>
        <p:spPr>
          <a:xfrm>
            <a:off x="1217930" y="5044440"/>
            <a:ext cx="4958080" cy="1076325"/>
          </a:xfrm>
          <a:prstGeom prst="rect">
            <a:avLst/>
          </a:prstGeom>
          <a:noFill/>
          <a:ln w="9525">
            <a:noFill/>
          </a:ln>
        </p:spPr>
        <p:txBody>
          <a:bodyPr wrap="square">
            <a:spAutoFit/>
          </a:bodyPr>
          <a:p>
            <a:r>
              <a:rPr lang="zh-CN" altLang="en-US" sz="3200" b="1" dirty="0">
                <a:solidFill>
                  <a:srgbClr val="7030A0"/>
                </a:solidFill>
                <a:latin typeface="楷体" panose="02010609060101010101" charset="-122"/>
                <a:ea typeface="楷体" panose="02010609060101010101" charset="-122"/>
              </a:rPr>
              <a:t>美国第七舰队在台湾海峡巡逻，干涉中国内政。</a:t>
            </a:r>
            <a:endParaRPr lang="zh-CN" altLang="en-US" sz="3200" b="1" dirty="0">
              <a:solidFill>
                <a:srgbClr val="7030A0"/>
              </a:solidFill>
              <a:latin typeface="楷体" panose="02010609060101010101" charset="-122"/>
              <a:ea typeface="楷体" panose="02010609060101010101" charset="-122"/>
            </a:endParaRPr>
          </a:p>
        </p:txBody>
      </p:sp>
      <p:pic>
        <p:nvPicPr>
          <p:cNvPr id="451586" name="Picture 1029" descr="9-28-13"/>
          <p:cNvPicPr>
            <a:picLocks noChangeAspect="1"/>
          </p:cNvPicPr>
          <p:nvPr/>
        </p:nvPicPr>
        <p:blipFill>
          <a:blip r:embed="rId3"/>
          <a:stretch>
            <a:fillRect/>
          </a:stretch>
        </p:blipFill>
        <p:spPr>
          <a:xfrm>
            <a:off x="6176010" y="1050925"/>
            <a:ext cx="4870450" cy="3993515"/>
          </a:xfrm>
          <a:prstGeom prst="rect">
            <a:avLst/>
          </a:prstGeom>
          <a:noFill/>
          <a:ln w="76200" cap="flat" cmpd="sng">
            <a:solidFill>
              <a:srgbClr val="000000"/>
            </a:solidFill>
            <a:prstDash val="solid"/>
            <a:miter/>
            <a:headEnd type="none" w="med" len="med"/>
            <a:tailEnd type="none" w="med" len="med"/>
          </a:ln>
        </p:spPr>
      </p:pic>
      <p:sp>
        <p:nvSpPr>
          <p:cNvPr id="451587" name="Rectangle 1030"/>
          <p:cNvSpPr/>
          <p:nvPr/>
        </p:nvSpPr>
        <p:spPr>
          <a:xfrm>
            <a:off x="6120765" y="5045075"/>
            <a:ext cx="5078095" cy="1076325"/>
          </a:xfrm>
          <a:prstGeom prst="rect">
            <a:avLst/>
          </a:prstGeom>
          <a:noFill/>
          <a:ln w="9525">
            <a:noFill/>
          </a:ln>
        </p:spPr>
        <p:txBody>
          <a:bodyPr wrap="square">
            <a:spAutoFit/>
          </a:bodyPr>
          <a:p>
            <a:r>
              <a:rPr lang="en-US" altLang="zh-CN" sz="3200" b="1" dirty="0">
                <a:solidFill>
                  <a:srgbClr val="7030A0"/>
                </a:solidFill>
                <a:latin typeface="楷体" panose="02010609060101010101" charset="-122"/>
                <a:ea typeface="楷体" panose="02010609060101010101" charset="-122"/>
                <a:cs typeface="楷体" panose="02010609060101010101" charset="-122"/>
              </a:rPr>
              <a:t>1950</a:t>
            </a:r>
            <a:r>
              <a:rPr lang="zh-CN" altLang="en-US" sz="3200" b="1" dirty="0">
                <a:solidFill>
                  <a:srgbClr val="7030A0"/>
                </a:solidFill>
                <a:latin typeface="楷体" panose="02010609060101010101" charset="-122"/>
                <a:ea typeface="楷体" panose="02010609060101010101" charset="-122"/>
                <a:cs typeface="楷体" panose="02010609060101010101" charset="-122"/>
              </a:rPr>
              <a:t>年</a:t>
            </a:r>
            <a:r>
              <a:rPr lang="en-US" altLang="zh-CN" sz="3200" b="1" dirty="0">
                <a:solidFill>
                  <a:srgbClr val="7030A0"/>
                </a:solidFill>
                <a:latin typeface="楷体" panose="02010609060101010101" charset="-122"/>
                <a:ea typeface="楷体" panose="02010609060101010101" charset="-122"/>
                <a:cs typeface="楷体" panose="02010609060101010101" charset="-122"/>
              </a:rPr>
              <a:t>9</a:t>
            </a:r>
            <a:r>
              <a:rPr lang="zh-CN" altLang="en-US" sz="3200" b="1" dirty="0">
                <a:solidFill>
                  <a:srgbClr val="7030A0"/>
                </a:solidFill>
                <a:latin typeface="楷体" panose="02010609060101010101" charset="-122"/>
                <a:ea typeface="楷体" panose="02010609060101010101" charset="-122"/>
                <a:cs typeface="楷体" panose="02010609060101010101" charset="-122"/>
              </a:rPr>
              <a:t>月</a:t>
            </a:r>
            <a:r>
              <a:rPr lang="en-US" altLang="zh-CN" sz="3200" b="1" dirty="0">
                <a:solidFill>
                  <a:srgbClr val="7030A0"/>
                </a:solidFill>
                <a:latin typeface="楷体" panose="02010609060101010101" charset="-122"/>
                <a:ea typeface="楷体" panose="02010609060101010101" charset="-122"/>
                <a:cs typeface="楷体" panose="02010609060101010101" charset="-122"/>
              </a:rPr>
              <a:t>15</a:t>
            </a:r>
            <a:r>
              <a:rPr lang="zh-CN" altLang="en-US" sz="3200" b="1" dirty="0">
                <a:solidFill>
                  <a:srgbClr val="7030A0"/>
                </a:solidFill>
                <a:latin typeface="楷体" panose="02010609060101010101" charset="-122"/>
                <a:ea typeface="楷体" panose="02010609060101010101" charset="-122"/>
                <a:cs typeface="楷体" panose="02010609060101010101" charset="-122"/>
              </a:rPr>
              <a:t>日，美军在仁川港登陆。</a:t>
            </a:r>
            <a:endParaRPr lang="zh-CN" altLang="en-US" sz="3200" b="1" dirty="0">
              <a:solidFill>
                <a:srgbClr val="7030A0"/>
              </a:solidFill>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0"/>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448514" name="Picture 3077" descr="9-28-04"/>
          <p:cNvPicPr>
            <a:picLocks noChangeAspect="1"/>
          </p:cNvPicPr>
          <p:nvPr/>
        </p:nvPicPr>
        <p:blipFill>
          <a:blip r:embed="rId2"/>
          <a:stretch>
            <a:fillRect/>
          </a:stretch>
        </p:blipFill>
        <p:spPr>
          <a:xfrm>
            <a:off x="1395095" y="1069340"/>
            <a:ext cx="6913563" cy="4779963"/>
          </a:xfrm>
          <a:prstGeom prst="rect">
            <a:avLst/>
          </a:prstGeom>
          <a:noFill/>
          <a:ln w="76200" cap="flat" cmpd="sng">
            <a:solidFill>
              <a:srgbClr val="000000"/>
            </a:solidFill>
            <a:prstDash val="solid"/>
            <a:miter/>
            <a:headEnd type="none" w="med" len="med"/>
            <a:tailEnd type="none" w="med" len="med"/>
          </a:ln>
        </p:spPr>
      </p:pic>
      <p:sp>
        <p:nvSpPr>
          <p:cNvPr id="448515" name="Rectangle 3078"/>
          <p:cNvSpPr/>
          <p:nvPr/>
        </p:nvSpPr>
        <p:spPr>
          <a:xfrm>
            <a:off x="8308975" y="1983740"/>
            <a:ext cx="3722370" cy="2553335"/>
          </a:xfrm>
          <a:prstGeom prst="rect">
            <a:avLst/>
          </a:prstGeom>
          <a:noFill/>
          <a:ln w="9525">
            <a:noFill/>
          </a:ln>
        </p:spPr>
        <p:txBody>
          <a:bodyPr wrap="square">
            <a:spAutoFit/>
          </a:bodyPr>
          <a:p>
            <a:r>
              <a:rPr lang="zh-CN" altLang="en-US" sz="3200" b="1" dirty="0">
                <a:solidFill>
                  <a:srgbClr val="7030A0"/>
                </a:solidFill>
                <a:latin typeface="楷体" panose="02010609060101010101" charset="-122"/>
                <a:ea typeface="楷体" panose="02010609060101010101" charset="-122"/>
              </a:rPr>
              <a:t>美国空军飞机对中国东北边境地区进行轰炸扫射。</a:t>
            </a:r>
            <a:endParaRPr lang="zh-CN" altLang="en-US" sz="3200" b="1" dirty="0">
              <a:solidFill>
                <a:srgbClr val="7030A0"/>
              </a:solidFill>
              <a:latin typeface="楷体" panose="02010609060101010101" charset="-122"/>
              <a:ea typeface="楷体" panose="02010609060101010101" charset="-122"/>
            </a:endParaRPr>
          </a:p>
          <a:p>
            <a:r>
              <a:rPr lang="zh-CN" altLang="en-US" sz="3200" b="1" dirty="0">
                <a:solidFill>
                  <a:srgbClr val="7030A0"/>
                </a:solidFill>
                <a:latin typeface="楷体" panose="02010609060101010101" charset="-122"/>
                <a:ea typeface="楷体" panose="02010609060101010101" charset="-122"/>
              </a:rPr>
              <a:t>图为安东（今丹东）被炸一景</a:t>
            </a:r>
            <a:endParaRPr lang="zh-CN" altLang="en-US" sz="3200" b="1" dirty="0">
              <a:solidFill>
                <a:srgbClr val="7030A0"/>
              </a:solidFill>
              <a:latin typeface="楷体" panose="02010609060101010101" charset="-122"/>
              <a:ea typeface="楷体" panose="02010609060101010101"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0"/>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4" name="图片 3"/>
          <p:cNvPicPr>
            <a:picLocks noChangeAspect="1"/>
          </p:cNvPicPr>
          <p:nvPr/>
        </p:nvPicPr>
        <p:blipFill>
          <a:blip r:embed="rId2"/>
          <a:stretch>
            <a:fillRect/>
          </a:stretch>
        </p:blipFill>
        <p:spPr>
          <a:xfrm>
            <a:off x="7357745" y="1062990"/>
            <a:ext cx="3945890" cy="4831080"/>
          </a:xfrm>
          <a:prstGeom prst="rect">
            <a:avLst/>
          </a:prstGeom>
        </p:spPr>
      </p:pic>
      <p:pic>
        <p:nvPicPr>
          <p:cNvPr id="452610" name="Picture 4" descr="1950年10月1日，朝鲜党和政府领导人金日成、朴宪永紧急致函毛泽东主席，请求中国出兵援助朝鲜。"/>
          <p:cNvPicPr>
            <a:picLocks noChangeAspect="1"/>
          </p:cNvPicPr>
          <p:nvPr/>
        </p:nvPicPr>
        <p:blipFill>
          <a:blip r:embed="rId3"/>
          <a:stretch>
            <a:fillRect/>
          </a:stretch>
        </p:blipFill>
        <p:spPr>
          <a:xfrm>
            <a:off x="1547495" y="1062990"/>
            <a:ext cx="5252085" cy="4197350"/>
          </a:xfrm>
          <a:prstGeom prst="rect">
            <a:avLst/>
          </a:prstGeom>
          <a:noFill/>
          <a:ln w="76200" cap="flat" cmpd="sng">
            <a:solidFill>
              <a:srgbClr val="000000"/>
            </a:solidFill>
            <a:prstDash val="solid"/>
            <a:miter/>
            <a:headEnd type="none" w="med" len="med"/>
            <a:tailEnd type="none" w="med" len="med"/>
          </a:ln>
        </p:spPr>
      </p:pic>
      <p:sp>
        <p:nvSpPr>
          <p:cNvPr id="452611" name="Rectangle 5"/>
          <p:cNvSpPr/>
          <p:nvPr/>
        </p:nvSpPr>
        <p:spPr>
          <a:xfrm>
            <a:off x="781050" y="5280025"/>
            <a:ext cx="6450965" cy="829945"/>
          </a:xfrm>
          <a:prstGeom prst="rect">
            <a:avLst/>
          </a:prstGeom>
          <a:noFill/>
          <a:ln w="9525">
            <a:noFill/>
          </a:ln>
        </p:spPr>
        <p:txBody>
          <a:bodyPr wrap="square">
            <a:spAutoFit/>
          </a:bodyPr>
          <a:p>
            <a:r>
              <a:rPr lang="en-US" altLang="zh-CN" sz="2400" b="1" dirty="0">
                <a:solidFill>
                  <a:srgbClr val="7030A0"/>
                </a:solidFill>
                <a:latin typeface="楷体" panose="02010609060101010101" charset="-122"/>
                <a:ea typeface="楷体" panose="02010609060101010101" charset="-122"/>
                <a:cs typeface="楷体" panose="02010609060101010101" charset="-122"/>
              </a:rPr>
              <a:t>1950</a:t>
            </a:r>
            <a:r>
              <a:rPr lang="zh-CN" altLang="en-US" sz="2400" b="1" dirty="0">
                <a:solidFill>
                  <a:srgbClr val="7030A0"/>
                </a:solidFill>
                <a:latin typeface="楷体" panose="02010609060101010101" charset="-122"/>
                <a:ea typeface="楷体" panose="02010609060101010101" charset="-122"/>
                <a:cs typeface="楷体" panose="02010609060101010101" charset="-122"/>
              </a:rPr>
              <a:t>年</a:t>
            </a:r>
            <a:r>
              <a:rPr lang="en-US" altLang="zh-CN" sz="2400" b="1" dirty="0">
                <a:solidFill>
                  <a:srgbClr val="7030A0"/>
                </a:solidFill>
                <a:latin typeface="楷体" panose="02010609060101010101" charset="-122"/>
                <a:ea typeface="楷体" panose="02010609060101010101" charset="-122"/>
                <a:cs typeface="楷体" panose="02010609060101010101" charset="-122"/>
              </a:rPr>
              <a:t>10</a:t>
            </a:r>
            <a:r>
              <a:rPr lang="zh-CN" altLang="en-US" sz="2400" b="1" dirty="0">
                <a:solidFill>
                  <a:srgbClr val="7030A0"/>
                </a:solidFill>
                <a:latin typeface="楷体" panose="02010609060101010101" charset="-122"/>
                <a:ea typeface="楷体" panose="02010609060101010101" charset="-122"/>
                <a:cs typeface="楷体" panose="02010609060101010101" charset="-122"/>
              </a:rPr>
              <a:t>月</a:t>
            </a:r>
            <a:r>
              <a:rPr lang="en-US" altLang="zh-CN" sz="2400" b="1" dirty="0">
                <a:solidFill>
                  <a:srgbClr val="7030A0"/>
                </a:solidFill>
                <a:latin typeface="楷体" panose="02010609060101010101" charset="-122"/>
                <a:ea typeface="楷体" panose="02010609060101010101" charset="-122"/>
                <a:cs typeface="楷体" panose="02010609060101010101" charset="-122"/>
              </a:rPr>
              <a:t>1</a:t>
            </a:r>
            <a:r>
              <a:rPr lang="zh-CN" altLang="en-US" sz="2400" b="1" dirty="0">
                <a:solidFill>
                  <a:srgbClr val="7030A0"/>
                </a:solidFill>
                <a:latin typeface="楷体" panose="02010609060101010101" charset="-122"/>
                <a:ea typeface="楷体" panose="02010609060101010101" charset="-122"/>
                <a:cs typeface="楷体" panose="02010609060101010101" charset="-122"/>
              </a:rPr>
              <a:t>日，朝鲜党和政府领导人金日成紧急致函毛泽东主席，请求中国出兵援助朝鲜。</a:t>
            </a:r>
            <a:endParaRPr lang="zh-CN" altLang="en-US" sz="2400" b="1" dirty="0">
              <a:solidFill>
                <a:srgbClr val="7030A0"/>
              </a:solidFill>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0"/>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6" name="图片 5"/>
          <p:cNvPicPr>
            <a:picLocks noChangeAspect="1"/>
          </p:cNvPicPr>
          <p:nvPr/>
        </p:nvPicPr>
        <p:blipFill>
          <a:blip r:embed="rId2"/>
          <a:stretch>
            <a:fillRect/>
          </a:stretch>
        </p:blipFill>
        <p:spPr>
          <a:xfrm>
            <a:off x="1289685" y="1235710"/>
            <a:ext cx="4260850" cy="4448175"/>
          </a:xfrm>
          <a:prstGeom prst="rect">
            <a:avLst/>
          </a:prstGeom>
        </p:spPr>
      </p:pic>
      <p:pic>
        <p:nvPicPr>
          <p:cNvPr id="7" name="图片 6"/>
          <p:cNvPicPr>
            <a:picLocks noChangeAspect="1"/>
          </p:cNvPicPr>
          <p:nvPr/>
        </p:nvPicPr>
        <p:blipFill>
          <a:blip r:embed="rId3"/>
          <a:stretch>
            <a:fillRect/>
          </a:stretch>
        </p:blipFill>
        <p:spPr>
          <a:xfrm>
            <a:off x="5821045" y="1082675"/>
            <a:ext cx="5433060" cy="4714240"/>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0"/>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3" name="图片 2"/>
          <p:cNvPicPr>
            <a:picLocks noChangeAspect="1"/>
          </p:cNvPicPr>
          <p:nvPr/>
        </p:nvPicPr>
        <p:blipFill>
          <a:blip r:embed="rId2"/>
          <a:stretch>
            <a:fillRect/>
          </a:stretch>
        </p:blipFill>
        <p:spPr>
          <a:xfrm>
            <a:off x="1645285" y="1165860"/>
            <a:ext cx="4225290" cy="4753610"/>
          </a:xfrm>
          <a:prstGeom prst="rect">
            <a:avLst/>
          </a:prstGeom>
        </p:spPr>
      </p:pic>
      <p:pic>
        <p:nvPicPr>
          <p:cNvPr id="5" name="图片 4"/>
          <p:cNvPicPr>
            <a:picLocks noChangeAspect="1"/>
          </p:cNvPicPr>
          <p:nvPr/>
        </p:nvPicPr>
        <p:blipFill>
          <a:blip r:embed="rId3"/>
          <a:stretch>
            <a:fillRect/>
          </a:stretch>
        </p:blipFill>
        <p:spPr>
          <a:xfrm>
            <a:off x="6543675" y="1165860"/>
            <a:ext cx="4462145" cy="4753610"/>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0"/>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pic>
        <p:nvPicPr>
          <p:cNvPr id="3" name="图片 2"/>
          <p:cNvPicPr>
            <a:picLocks noChangeAspect="1"/>
          </p:cNvPicPr>
          <p:nvPr/>
        </p:nvPicPr>
        <p:blipFill>
          <a:blip r:embed="rId2"/>
          <a:stretch>
            <a:fillRect/>
          </a:stretch>
        </p:blipFill>
        <p:spPr>
          <a:xfrm>
            <a:off x="909320" y="1181100"/>
            <a:ext cx="5645785" cy="4495800"/>
          </a:xfrm>
          <a:prstGeom prst="rect">
            <a:avLst/>
          </a:prstGeom>
        </p:spPr>
      </p:pic>
      <p:sp>
        <p:nvSpPr>
          <p:cNvPr id="4" name="文本框 3"/>
          <p:cNvSpPr txBox="1"/>
          <p:nvPr/>
        </p:nvSpPr>
        <p:spPr>
          <a:xfrm>
            <a:off x="6555105" y="1388745"/>
            <a:ext cx="5574030" cy="1814830"/>
          </a:xfrm>
          <a:prstGeom prst="rect">
            <a:avLst/>
          </a:prstGeom>
          <a:noFill/>
        </p:spPr>
        <p:txBody>
          <a:bodyPr wrap="square" rtlCol="0" anchor="t">
            <a:spAutoFit/>
          </a:bodyPr>
          <a:p>
            <a:r>
              <a:rPr lang="zh-CN" altLang="en-US" sz="2800">
                <a:latin typeface="楷体" panose="02010609060101010101" charset="-122"/>
                <a:ea typeface="楷体" panose="02010609060101010101" charset="-122"/>
                <a:cs typeface="楷体" panose="02010609060101010101" charset="-122"/>
              </a:rPr>
              <a:t>2018年6月19日，中共中央总书记、国家主席</a:t>
            </a:r>
            <a:r>
              <a:rPr lang="zh-CN" altLang="en-US" sz="2800" b="1">
                <a:solidFill>
                  <a:srgbClr val="FF0000"/>
                </a:solidFill>
                <a:latin typeface="楷体" panose="02010609060101010101" charset="-122"/>
                <a:ea typeface="楷体" panose="02010609060101010101" charset="-122"/>
                <a:cs typeface="楷体" panose="02010609060101010101" charset="-122"/>
              </a:rPr>
              <a:t>习近平</a:t>
            </a:r>
            <a:r>
              <a:rPr lang="zh-CN" altLang="en-US" sz="2800">
                <a:latin typeface="楷体" panose="02010609060101010101" charset="-122"/>
                <a:ea typeface="楷体" panose="02010609060101010101" charset="-122"/>
                <a:cs typeface="楷体" panose="02010609060101010101" charset="-122"/>
              </a:rPr>
              <a:t>同当日抵京对中国进行访问的朝鲜劳动党委员长、国务委员会委员长</a:t>
            </a:r>
            <a:r>
              <a:rPr lang="zh-CN" altLang="en-US" sz="2800" b="1">
                <a:solidFill>
                  <a:srgbClr val="FF0000"/>
                </a:solidFill>
                <a:latin typeface="楷体" panose="02010609060101010101" charset="-122"/>
                <a:ea typeface="楷体" panose="02010609060101010101" charset="-122"/>
                <a:cs typeface="楷体" panose="02010609060101010101" charset="-122"/>
              </a:rPr>
              <a:t>金正恩</a:t>
            </a:r>
            <a:r>
              <a:rPr lang="zh-CN" altLang="en-US" sz="2800">
                <a:latin typeface="楷体" panose="02010609060101010101" charset="-122"/>
                <a:ea typeface="楷体" panose="02010609060101010101" charset="-122"/>
                <a:cs typeface="楷体" panose="02010609060101010101" charset="-122"/>
              </a:rPr>
              <a:t>举行会谈。</a:t>
            </a:r>
            <a:endParaRPr lang="zh-CN" altLang="en-US" sz="2800">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6695440" y="3844925"/>
            <a:ext cx="5292725" cy="953135"/>
          </a:xfrm>
          <a:prstGeom prst="rect">
            <a:avLst/>
          </a:prstGeom>
          <a:noFill/>
        </p:spPr>
        <p:txBody>
          <a:bodyPr wrap="square" rtlCol="0" anchor="t">
            <a:spAutoFit/>
          </a:bodyPr>
          <a:p>
            <a:r>
              <a:rPr lang="zh-CN" altLang="en-US" sz="2800">
                <a:latin typeface="黑体" panose="02010609060101010101" pitchFamily="2" charset="-122"/>
                <a:ea typeface="黑体" panose="02010609060101010101" pitchFamily="2" charset="-122"/>
              </a:rPr>
              <a:t>同甘苦，共患难，中朝唇齿相依；</a:t>
            </a:r>
            <a:endParaRPr lang="zh-CN" altLang="en-US" sz="2800">
              <a:latin typeface="黑体" panose="02010609060101010101" pitchFamily="2" charset="-122"/>
              <a:ea typeface="黑体" panose="02010609060101010101" pitchFamily="2" charset="-122"/>
            </a:endParaRPr>
          </a:p>
          <a:p>
            <a:r>
              <a:rPr lang="zh-CN" altLang="en-US" sz="2800">
                <a:latin typeface="黑体" panose="02010609060101010101" pitchFamily="2" charset="-122"/>
                <a:ea typeface="黑体" panose="02010609060101010101" pitchFamily="2" charset="-122"/>
              </a:rPr>
              <a:t>并肩战，共杀敌，中朝友谊长存。</a:t>
            </a:r>
            <a:endParaRPr lang="zh-CN" altLang="en-US" sz="280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714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73455" y="877570"/>
            <a:ext cx="10919460" cy="4338320"/>
          </a:xfrm>
          <a:prstGeom prst="rect">
            <a:avLst/>
          </a:prstGeom>
          <a:noFill/>
        </p:spPr>
        <p:txBody>
          <a:bodyPr wrap="square" rtlCol="0">
            <a:spAutoFit/>
          </a:bodyPr>
          <a:p>
            <a:r>
              <a:rPr lang="zh-CN" altLang="en-US" sz="3600" b="1">
                <a:latin typeface="黑体" panose="02010609060101010101" pitchFamily="2" charset="-122"/>
                <a:ea typeface="黑体" panose="02010609060101010101" pitchFamily="2" charset="-122"/>
              </a:rPr>
              <a:t>一、中华人民共和国的成立</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二、人民政权的巩固</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1.</a:t>
            </a:r>
            <a:r>
              <a:rPr lang="zh-CN" altLang="en-US" sz="3600" b="1">
                <a:latin typeface="黑体" panose="02010609060101010101" pitchFamily="2" charset="-122"/>
                <a:ea typeface="黑体" panose="02010609060101010101" pitchFamily="2" charset="-122"/>
              </a:rPr>
              <a:t>背景</a:t>
            </a:r>
            <a:endParaRPr lang="zh-CN" altLang="en-US" sz="3600" b="1">
              <a:latin typeface="黑体" panose="02010609060101010101" pitchFamily="2" charset="-122"/>
              <a:ea typeface="黑体" panose="02010609060101010101" pitchFamily="2" charset="-122"/>
            </a:endParaRPr>
          </a:p>
          <a:p>
            <a:r>
              <a:rPr lang="zh-CN" altLang="en-US" sz="3600" b="1">
                <a:latin typeface="黑体" panose="02010609060101010101" pitchFamily="2" charset="-122"/>
                <a:ea typeface="黑体" panose="02010609060101010101" pitchFamily="2" charset="-122"/>
              </a:rPr>
              <a:t>  </a:t>
            </a:r>
            <a:r>
              <a:rPr lang="en-US" altLang="zh-CN" sz="3600" b="1">
                <a:latin typeface="黑体" panose="02010609060101010101" pitchFamily="2" charset="-122"/>
                <a:ea typeface="黑体" panose="02010609060101010101" pitchFamily="2" charset="-122"/>
              </a:rPr>
              <a:t>2.</a:t>
            </a:r>
            <a:r>
              <a:rPr lang="zh-CN" altLang="en-US" sz="3600" b="1">
                <a:latin typeface="黑体" panose="02010609060101010101" pitchFamily="2" charset="-122"/>
                <a:ea typeface="黑体" panose="02010609060101010101" pitchFamily="2" charset="-122"/>
              </a:rPr>
              <a:t>措施</a:t>
            </a:r>
            <a:endParaRPr lang="zh-CN" altLang="en-US" sz="3600" b="1">
              <a:latin typeface="黑体" panose="02010609060101010101" pitchFamily="2" charset="-122"/>
              <a:ea typeface="黑体" panose="02010609060101010101" pitchFamily="2" charset="-122"/>
            </a:endParaRPr>
          </a:p>
          <a:p>
            <a:r>
              <a:rPr lang="zh-CN" altLang="en-US" sz="3200">
                <a:latin typeface="黑体" panose="02010609060101010101" pitchFamily="2" charset="-122"/>
                <a:ea typeface="黑体" panose="02010609060101010101" pitchFamily="2" charset="-122"/>
                <a:cs typeface="黑体" panose="02010609060101010101" pitchFamily="2" charset="-122"/>
              </a:rPr>
              <a:t>（</a:t>
            </a:r>
            <a:r>
              <a:rPr lang="en-US" altLang="zh-CN" sz="3200">
                <a:latin typeface="黑体" panose="02010609060101010101" pitchFamily="2" charset="-122"/>
                <a:ea typeface="黑体" panose="02010609060101010101" pitchFamily="2" charset="-122"/>
                <a:cs typeface="黑体" panose="02010609060101010101" pitchFamily="2" charset="-122"/>
              </a:rPr>
              <a:t>1</a:t>
            </a:r>
            <a:r>
              <a:rPr lang="zh-CN" altLang="en-US" sz="3200">
                <a:latin typeface="黑体" panose="02010609060101010101" pitchFamily="2" charset="-122"/>
                <a:ea typeface="黑体" panose="02010609060101010101" pitchFamily="2" charset="-122"/>
                <a:cs typeface="黑体" panose="02010609060101010101" pitchFamily="2" charset="-122"/>
              </a:rPr>
              <a:t>）稳定物价  ①原因  ②表现  ③具体措施</a:t>
            </a:r>
            <a:endParaRPr lang="zh-CN" altLang="en-US" sz="3200">
              <a:latin typeface="黑体" panose="02010609060101010101" pitchFamily="2" charset="-122"/>
              <a:ea typeface="黑体" panose="02010609060101010101" pitchFamily="2" charset="-122"/>
              <a:cs typeface="黑体" panose="02010609060101010101" pitchFamily="2" charset="-122"/>
            </a:endParaRPr>
          </a:p>
          <a:p>
            <a:r>
              <a:rPr lang="zh-CN" altLang="en-US" sz="3200">
                <a:latin typeface="黑体" panose="02010609060101010101" pitchFamily="2" charset="-122"/>
                <a:ea typeface="黑体" panose="02010609060101010101" pitchFamily="2" charset="-122"/>
                <a:cs typeface="黑体" panose="02010609060101010101" pitchFamily="2" charset="-122"/>
              </a:rPr>
              <a:t>（</a:t>
            </a:r>
            <a:r>
              <a:rPr lang="en-US" altLang="zh-CN" sz="3200">
                <a:latin typeface="黑体" panose="02010609060101010101" pitchFamily="2" charset="-122"/>
                <a:ea typeface="黑体" panose="02010609060101010101" pitchFamily="2" charset="-122"/>
                <a:cs typeface="黑体" panose="02010609060101010101" pitchFamily="2" charset="-122"/>
              </a:rPr>
              <a:t>2</a:t>
            </a:r>
            <a:r>
              <a:rPr lang="zh-CN" altLang="en-US" sz="3200">
                <a:latin typeface="黑体" panose="02010609060101010101" pitchFamily="2" charset="-122"/>
                <a:ea typeface="黑体" panose="02010609060101010101" pitchFamily="2" charset="-122"/>
                <a:cs typeface="黑体" panose="02010609060101010101" pitchFamily="2" charset="-122"/>
              </a:rPr>
              <a:t>）土地改革  </a:t>
            </a:r>
            <a:r>
              <a:rPr lang="zh-CN" altLang="en-US" sz="3200">
                <a:latin typeface="黑体" panose="02010609060101010101" pitchFamily="2" charset="-122"/>
                <a:ea typeface="黑体" panose="02010609060101010101" pitchFamily="2" charset="-122"/>
                <a:cs typeface="黑体" panose="02010609060101010101" pitchFamily="2" charset="-122"/>
                <a:sym typeface="+mn-ea"/>
              </a:rPr>
              <a:t>①原因  ②内容  ③历史意义</a:t>
            </a:r>
            <a:endParaRPr lang="zh-CN" altLang="en-US" sz="3200">
              <a:latin typeface="黑体" panose="02010609060101010101" pitchFamily="2" charset="-122"/>
              <a:ea typeface="黑体" panose="02010609060101010101" pitchFamily="2" charset="-122"/>
              <a:cs typeface="黑体" panose="02010609060101010101" pitchFamily="2" charset="-122"/>
              <a:sym typeface="+mn-ea"/>
            </a:endParaRPr>
          </a:p>
          <a:p>
            <a:r>
              <a:rPr lang="zh-CN" altLang="en-US" sz="3200">
                <a:latin typeface="黑体" panose="02010609060101010101" pitchFamily="2" charset="-122"/>
                <a:ea typeface="黑体" panose="02010609060101010101" pitchFamily="2" charset="-122"/>
                <a:cs typeface="黑体" panose="02010609060101010101" pitchFamily="2" charset="-122"/>
              </a:rPr>
              <a:t>（</a:t>
            </a:r>
            <a:r>
              <a:rPr lang="en-US" altLang="zh-CN" sz="3200">
                <a:latin typeface="黑体" panose="02010609060101010101" pitchFamily="2" charset="-122"/>
                <a:ea typeface="黑体" panose="02010609060101010101" pitchFamily="2" charset="-122"/>
                <a:cs typeface="黑体" panose="02010609060101010101" pitchFamily="2" charset="-122"/>
              </a:rPr>
              <a:t>3</a:t>
            </a:r>
            <a:r>
              <a:rPr lang="zh-CN" altLang="en-US" sz="3200">
                <a:latin typeface="黑体" panose="02010609060101010101" pitchFamily="2" charset="-122"/>
                <a:ea typeface="黑体" panose="02010609060101010101" pitchFamily="2" charset="-122"/>
                <a:cs typeface="黑体" panose="02010609060101010101" pitchFamily="2" charset="-122"/>
              </a:rPr>
              <a:t>）抗美援朝  </a:t>
            </a:r>
            <a:r>
              <a:rPr lang="zh-CN" altLang="en-US" sz="3200">
                <a:latin typeface="黑体" panose="02010609060101010101" pitchFamily="2" charset="-122"/>
                <a:ea typeface="黑体" panose="02010609060101010101" pitchFamily="2" charset="-122"/>
                <a:cs typeface="黑体" panose="02010609060101010101" pitchFamily="2" charset="-122"/>
                <a:sym typeface="+mn-ea"/>
              </a:rPr>
              <a:t>①原因  ②过程  ③结果及意义</a:t>
            </a:r>
            <a:endParaRPr lang="zh-CN" altLang="en-US" sz="3200">
              <a:latin typeface="黑体" panose="02010609060101010101" pitchFamily="2" charset="-122"/>
              <a:ea typeface="黑体" panose="02010609060101010101" pitchFamily="2" charset="-122"/>
              <a:cs typeface="黑体" panose="02010609060101010101" pitchFamily="2" charset="-122"/>
              <a:sym typeface="+mn-ea"/>
            </a:endParaRPr>
          </a:p>
          <a:p>
            <a:r>
              <a:rPr lang="zh-CN" altLang="en-US" sz="3200">
                <a:latin typeface="黑体" panose="02010609060101010101" pitchFamily="2" charset="-122"/>
                <a:ea typeface="黑体" panose="02010609060101010101" pitchFamily="2" charset="-122"/>
                <a:cs typeface="黑体" panose="02010609060101010101" pitchFamily="2" charset="-122"/>
              </a:rPr>
              <a:t>  </a:t>
            </a:r>
            <a:r>
              <a:rPr lang="en-US" altLang="zh-CN" sz="3600" b="1">
                <a:latin typeface="黑体" panose="02010609060101010101" pitchFamily="2" charset="-122"/>
                <a:ea typeface="黑体" panose="02010609060101010101" pitchFamily="2" charset="-122"/>
                <a:cs typeface="黑体" panose="02010609060101010101" pitchFamily="2" charset="-122"/>
              </a:rPr>
              <a:t>3.</a:t>
            </a:r>
            <a:r>
              <a:rPr lang="zh-CN" altLang="en-US" sz="3600" b="1">
                <a:latin typeface="黑体" panose="02010609060101010101" pitchFamily="2" charset="-122"/>
                <a:ea typeface="黑体" panose="02010609060101010101" pitchFamily="2" charset="-122"/>
                <a:cs typeface="黑体" panose="02010609060101010101" pitchFamily="2" charset="-122"/>
              </a:rPr>
              <a:t>影响</a:t>
            </a:r>
            <a:endParaRPr lang="zh-CN" altLang="en-US" sz="3600" b="1">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500" fill="hold">
                                          <p:stCondLst>
                                            <p:cond delay="0"/>
                                          </p:stCondLst>
                                        </p:cTn>
                                        <p:tgtEl>
                                          <p:spTgt spid="6">
                                            <p:txEl>
                                              <p:pRg st="7" end="7"/>
                                            </p:txEl>
                                          </p:spTgt>
                                        </p:tgtEl>
                                        <p:attrNameLst>
                                          <p:attrName>style.visibility</p:attrName>
                                        </p:attrNameLst>
                                      </p:cBhvr>
                                      <p:to>
                                        <p:strVal val="visible"/>
                                      </p:to>
                                    </p:set>
                                    <p:animEffect transition="in" filter="diamond(in)">
                                      <p:cBhvr>
                                        <p:cTn id="7"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305" y="1333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42340" y="1106170"/>
            <a:ext cx="11275695" cy="4831080"/>
          </a:xfrm>
          <a:prstGeom prst="rect">
            <a:avLst/>
          </a:prstGeom>
          <a:noFill/>
        </p:spPr>
        <p:txBody>
          <a:bodyPr wrap="square" rtlCol="0">
            <a:spAutoFit/>
          </a:bodyPr>
          <a:p>
            <a:r>
              <a:rPr lang="zh-CN" altLang="en-US" sz="2800" b="1">
                <a:latin typeface="黑体" panose="02010609060101010101" pitchFamily="2" charset="-122"/>
                <a:ea typeface="黑体" panose="02010609060101010101" pitchFamily="2" charset="-122"/>
              </a:rPr>
              <a:t>三、开创独立自主的和平外交</a:t>
            </a:r>
            <a:endParaRPr lang="zh-CN" altLang="en-US" sz="2800" b="1">
              <a:latin typeface="黑体" panose="02010609060101010101" pitchFamily="2" charset="-122"/>
              <a:ea typeface="黑体" panose="02010609060101010101" pitchFamily="2" charset="-122"/>
            </a:endParaRPr>
          </a:p>
          <a:p>
            <a:r>
              <a:rPr lang="zh-CN" altLang="en-US" sz="2800" b="1">
                <a:latin typeface="黑体" panose="02010609060101010101" pitchFamily="2" charset="-122"/>
                <a:ea typeface="黑体" panose="02010609060101010101" pitchFamily="2" charset="-122"/>
              </a:rPr>
              <a:t>  </a:t>
            </a:r>
            <a:r>
              <a:rPr lang="en-US" altLang="zh-CN" sz="2800">
                <a:latin typeface="黑体" panose="02010609060101010101" pitchFamily="2" charset="-122"/>
                <a:ea typeface="黑体" panose="02010609060101010101" pitchFamily="2" charset="-122"/>
              </a:rPr>
              <a:t>1.</a:t>
            </a:r>
            <a:r>
              <a:rPr lang="zh-CN" altLang="en-US" sz="2800">
                <a:latin typeface="黑体" panose="02010609060101010101" pitchFamily="2" charset="-122"/>
                <a:ea typeface="黑体" panose="02010609060101010101" pitchFamily="2" charset="-122"/>
              </a:rPr>
              <a:t>背景</a:t>
            </a:r>
            <a:endParaRPr lang="zh-CN" altLang="en-US" sz="2800" b="1">
              <a:latin typeface="黑体" panose="02010609060101010101" pitchFamily="2" charset="-122"/>
              <a:ea typeface="黑体" panose="02010609060101010101" pitchFamily="2" charset="-122"/>
            </a:endParaRPr>
          </a:p>
          <a:p>
            <a:pPr algn="l">
              <a:buNone/>
            </a:pPr>
            <a:r>
              <a:rPr lang="zh-CN" altLang="en-US" sz="2800">
                <a:latin typeface="黑体" panose="02010609060101010101" pitchFamily="2" charset="-122"/>
                <a:ea typeface="黑体" panose="02010609060101010101" pitchFamily="2" charset="-122"/>
                <a:cs typeface="黑体" panose="02010609060101010101" pitchFamily="2" charset="-122"/>
              </a:rPr>
              <a:t>  </a:t>
            </a:r>
            <a:r>
              <a:rPr lang="en-US" altLang="zh-CN" sz="2800">
                <a:latin typeface="黑体" panose="02010609060101010101" pitchFamily="2" charset="-122"/>
                <a:ea typeface="黑体" panose="02010609060101010101" pitchFamily="2" charset="-122"/>
              </a:rPr>
              <a:t>2</a:t>
            </a:r>
            <a:r>
              <a:rPr lang="zh-CN" altLang="en-US" sz="2800">
                <a:latin typeface="黑体" panose="02010609060101010101" pitchFamily="2" charset="-122"/>
                <a:ea typeface="黑体" panose="02010609060101010101" pitchFamily="2" charset="-122"/>
              </a:rPr>
              <a:t>.方针及意义</a:t>
            </a:r>
            <a:endParaRPr lang="zh-CN" altLang="en-US" sz="2800">
              <a:latin typeface="黑体" panose="02010609060101010101" pitchFamily="2" charset="-122"/>
              <a:ea typeface="黑体" panose="02010609060101010101" pitchFamily="2" charset="-122"/>
            </a:endParaRPr>
          </a:p>
          <a:p>
            <a:pPr algn="l">
              <a:buNone/>
            </a:pPr>
            <a:r>
              <a:rPr lang="zh-CN" altLang="en-US" sz="2800">
                <a:latin typeface="黑体" panose="02010609060101010101" pitchFamily="2" charset="-122"/>
                <a:ea typeface="黑体" panose="02010609060101010101" pitchFamily="2" charset="-122"/>
              </a:rPr>
              <a:t>  </a:t>
            </a:r>
            <a:r>
              <a:rPr lang="en-US" altLang="zh-CN" sz="2800">
                <a:latin typeface="黑体" panose="02010609060101010101" pitchFamily="2" charset="-122"/>
                <a:ea typeface="黑体" panose="02010609060101010101" pitchFamily="2" charset="-122"/>
              </a:rPr>
              <a:t>3.</a:t>
            </a:r>
            <a:r>
              <a:rPr lang="zh-CN" altLang="en-US" sz="2800">
                <a:latin typeface="黑体" panose="02010609060101010101" pitchFamily="2" charset="-122"/>
                <a:ea typeface="黑体" panose="02010609060101010101" pitchFamily="2" charset="-122"/>
              </a:rPr>
              <a:t>外交成就</a:t>
            </a:r>
            <a:endParaRPr lang="zh-CN" altLang="en-US" sz="2800">
              <a:latin typeface="黑体" panose="02010609060101010101" pitchFamily="2" charset="-122"/>
              <a:ea typeface="黑体" panose="02010609060101010101" pitchFamily="2" charset="-122"/>
            </a:endParaRPr>
          </a:p>
          <a:p>
            <a:pPr algn="l">
              <a:buNone/>
            </a:pPr>
            <a:r>
              <a:rPr lang="zh-CN" altLang="en-US" sz="2800">
                <a:latin typeface="黑体" panose="02010609060101010101" pitchFamily="2" charset="-122"/>
                <a:ea typeface="黑体" panose="02010609060101010101" pitchFamily="2" charset="-122"/>
              </a:rPr>
              <a:t>（</a:t>
            </a:r>
            <a:r>
              <a:rPr lang="en-US" altLang="zh-CN" sz="2800">
                <a:latin typeface="黑体" panose="02010609060101010101" pitchFamily="2" charset="-122"/>
                <a:ea typeface="黑体" panose="02010609060101010101" pitchFamily="2" charset="-122"/>
              </a:rPr>
              <a:t>1</a:t>
            </a:r>
            <a:r>
              <a:rPr lang="zh-CN" altLang="en-US" sz="2800">
                <a:latin typeface="黑体" panose="02010609060101010101" pitchFamily="2" charset="-122"/>
                <a:ea typeface="黑体" panose="02010609060101010101" pitchFamily="2" charset="-122"/>
              </a:rPr>
              <a:t>）和平共处五项原则</a:t>
            </a:r>
            <a:endParaRPr lang="zh-CN" altLang="en-US" sz="2800">
              <a:latin typeface="黑体" panose="02010609060101010101" pitchFamily="2" charset="-122"/>
              <a:ea typeface="黑体" panose="02010609060101010101" pitchFamily="2" charset="-122"/>
            </a:endParaRPr>
          </a:p>
          <a:p>
            <a:pPr algn="l">
              <a:buNone/>
            </a:pPr>
            <a:r>
              <a:rPr lang="zh-CN" altLang="en-US" sz="2800">
                <a:latin typeface="黑体" panose="02010609060101010101" pitchFamily="2" charset="-122"/>
                <a:ea typeface="黑体" panose="02010609060101010101" pitchFamily="2" charset="-122"/>
              </a:rPr>
              <a:t>     </a:t>
            </a:r>
            <a:r>
              <a:rPr lang="en-US" altLang="zh-CN" sz="2800">
                <a:latin typeface="黑体" panose="02010609060101010101" pitchFamily="2" charset="-122"/>
                <a:ea typeface="黑体" panose="02010609060101010101" pitchFamily="2" charset="-122"/>
              </a:rPr>
              <a:t>1953  </a:t>
            </a:r>
            <a:r>
              <a:rPr lang="zh-CN" altLang="en-US" sz="2800">
                <a:latin typeface="黑体" panose="02010609060101010101" pitchFamily="2" charset="-122"/>
                <a:ea typeface="黑体" panose="02010609060101010101" pitchFamily="2" charset="-122"/>
              </a:rPr>
              <a:t>周恩来  成为解决国与国之间问题的基本准则</a:t>
            </a:r>
            <a:endParaRPr lang="zh-CN" altLang="en-US" sz="2800">
              <a:latin typeface="黑体" panose="02010609060101010101" pitchFamily="2" charset="-122"/>
              <a:ea typeface="黑体" panose="02010609060101010101" pitchFamily="2" charset="-122"/>
            </a:endParaRPr>
          </a:p>
          <a:p>
            <a:pPr algn="l">
              <a:buNone/>
            </a:pPr>
            <a:r>
              <a:rPr lang="zh-CN" altLang="en-US" sz="2800">
                <a:latin typeface="黑体" panose="02010609060101010101" pitchFamily="2" charset="-122"/>
                <a:ea typeface="黑体" panose="02010609060101010101" pitchFamily="2" charset="-122"/>
              </a:rPr>
              <a:t>（</a:t>
            </a:r>
            <a:r>
              <a:rPr lang="en-US" altLang="zh-CN" sz="2800">
                <a:latin typeface="黑体" panose="02010609060101010101" pitchFamily="2" charset="-122"/>
                <a:ea typeface="黑体" panose="02010609060101010101" pitchFamily="2" charset="-122"/>
              </a:rPr>
              <a:t>2</a:t>
            </a:r>
            <a:r>
              <a:rPr lang="zh-CN" altLang="en-US" sz="2800">
                <a:latin typeface="黑体" panose="02010609060101010101" pitchFamily="2" charset="-122"/>
                <a:ea typeface="黑体" panose="02010609060101010101" pitchFamily="2" charset="-122"/>
              </a:rPr>
              <a:t>）日内瓦会议</a:t>
            </a:r>
            <a:endParaRPr lang="zh-CN" altLang="en-US" sz="2800">
              <a:latin typeface="黑体" panose="02010609060101010101" pitchFamily="2" charset="-122"/>
              <a:ea typeface="黑体" panose="02010609060101010101" pitchFamily="2" charset="-122"/>
            </a:endParaRPr>
          </a:p>
          <a:p>
            <a:pPr algn="l">
              <a:buNone/>
            </a:pPr>
            <a:r>
              <a:rPr lang="zh-CN" altLang="en-US" sz="2800">
                <a:latin typeface="黑体" panose="02010609060101010101" pitchFamily="2" charset="-122"/>
                <a:ea typeface="黑体" panose="02010609060101010101" pitchFamily="2" charset="-122"/>
              </a:rPr>
              <a:t>     </a:t>
            </a:r>
            <a:r>
              <a:rPr lang="en-US" altLang="zh-CN" sz="2800">
                <a:latin typeface="黑体" panose="02010609060101010101" pitchFamily="2" charset="-122"/>
                <a:ea typeface="黑体" panose="02010609060101010101" pitchFamily="2" charset="-122"/>
              </a:rPr>
              <a:t>1954  </a:t>
            </a:r>
            <a:r>
              <a:rPr lang="zh-CN" altLang="en-US" sz="2800">
                <a:latin typeface="黑体" panose="02010609060101010101" pitchFamily="2" charset="-122"/>
                <a:ea typeface="黑体" panose="02010609060101010101" pitchFamily="2" charset="-122"/>
              </a:rPr>
              <a:t>新中国成立后首次以世界五大国之一的身份参加的会议</a:t>
            </a:r>
            <a:endParaRPr lang="zh-CN" altLang="en-US" sz="2800">
              <a:latin typeface="黑体" panose="02010609060101010101" pitchFamily="2" charset="-122"/>
              <a:ea typeface="黑体" panose="02010609060101010101" pitchFamily="2" charset="-122"/>
            </a:endParaRPr>
          </a:p>
          <a:p>
            <a:pPr algn="l">
              <a:buNone/>
            </a:pPr>
            <a:r>
              <a:rPr lang="zh-CN" altLang="en-US" sz="2800">
                <a:latin typeface="黑体" panose="02010609060101010101" pitchFamily="2" charset="-122"/>
                <a:ea typeface="黑体" panose="02010609060101010101" pitchFamily="2" charset="-122"/>
              </a:rPr>
              <a:t>（</a:t>
            </a:r>
            <a:r>
              <a:rPr lang="en-US" altLang="zh-CN" sz="2800">
                <a:latin typeface="黑体" panose="02010609060101010101" pitchFamily="2" charset="-122"/>
                <a:ea typeface="黑体" panose="02010609060101010101" pitchFamily="2" charset="-122"/>
              </a:rPr>
              <a:t>3</a:t>
            </a:r>
            <a:r>
              <a:rPr lang="zh-CN" altLang="en-US" sz="2800">
                <a:latin typeface="黑体" panose="02010609060101010101" pitchFamily="2" charset="-122"/>
                <a:ea typeface="黑体" panose="02010609060101010101" pitchFamily="2" charset="-122"/>
              </a:rPr>
              <a:t>）亚非万隆会议</a:t>
            </a:r>
            <a:endParaRPr lang="zh-CN" altLang="en-US" sz="2800">
              <a:latin typeface="黑体" panose="02010609060101010101" pitchFamily="2" charset="-122"/>
              <a:ea typeface="黑体" panose="02010609060101010101" pitchFamily="2" charset="-122"/>
            </a:endParaRPr>
          </a:p>
          <a:p>
            <a:pPr algn="l">
              <a:buNone/>
            </a:pPr>
            <a:r>
              <a:rPr lang="zh-CN" altLang="en-US" sz="2800">
                <a:latin typeface="黑体" panose="02010609060101010101" pitchFamily="2" charset="-122"/>
                <a:ea typeface="黑体" panose="02010609060101010101" pitchFamily="2" charset="-122"/>
              </a:rPr>
              <a:t>     </a:t>
            </a:r>
            <a:r>
              <a:rPr lang="en-US" altLang="zh-CN" sz="2800">
                <a:latin typeface="黑体" panose="02010609060101010101" pitchFamily="2" charset="-122"/>
                <a:ea typeface="黑体" panose="02010609060101010101" pitchFamily="2" charset="-122"/>
              </a:rPr>
              <a:t>1955  </a:t>
            </a:r>
            <a:r>
              <a:rPr lang="zh-CN" altLang="en-US" sz="2800">
                <a:latin typeface="黑体" panose="02010609060101010101" pitchFamily="2" charset="-122"/>
                <a:ea typeface="黑体" panose="02010609060101010101" pitchFamily="2" charset="-122"/>
              </a:rPr>
              <a:t>战后第一次没有西方殖民国家参加的会议  </a:t>
            </a:r>
            <a:endParaRPr lang="zh-CN" altLang="en-US" sz="2800">
              <a:latin typeface="黑体" panose="02010609060101010101" pitchFamily="2" charset="-122"/>
              <a:ea typeface="黑体" panose="02010609060101010101" pitchFamily="2" charset="-122"/>
            </a:endParaRPr>
          </a:p>
          <a:p>
            <a:pPr algn="l">
              <a:buNone/>
            </a:pPr>
            <a:r>
              <a:rPr lang="zh-CN" altLang="en-US" sz="2800">
                <a:latin typeface="黑体" panose="02010609060101010101" pitchFamily="2" charset="-122"/>
                <a:ea typeface="黑体" panose="02010609060101010101" pitchFamily="2" charset="-122"/>
              </a:rPr>
              <a:t>     </a:t>
            </a:r>
            <a:r>
              <a:rPr lang="zh-CN" altLang="en-US" sz="2800">
                <a:latin typeface="黑体" panose="02010609060101010101" pitchFamily="2" charset="-122"/>
                <a:ea typeface="黑体" panose="02010609060101010101" pitchFamily="2" charset="-122"/>
                <a:sym typeface="+mn-ea"/>
              </a:rPr>
              <a:t>周恩来</a:t>
            </a:r>
            <a:r>
              <a:rPr lang="en-US" altLang="zh-CN" sz="2800">
                <a:latin typeface="黑体" panose="02010609060101010101" pitchFamily="2" charset="-122"/>
                <a:ea typeface="黑体" panose="02010609060101010101" pitchFamily="2" charset="-122"/>
              </a:rPr>
              <a:t>“</a:t>
            </a:r>
            <a:r>
              <a:rPr lang="zh-CN" altLang="en-US" sz="2800">
                <a:latin typeface="黑体" panose="02010609060101010101" pitchFamily="2" charset="-122"/>
                <a:ea typeface="黑体" panose="02010609060101010101" pitchFamily="2" charset="-122"/>
              </a:rPr>
              <a:t>求同存异</a:t>
            </a:r>
            <a:r>
              <a:rPr lang="en-US" altLang="zh-CN" sz="2800">
                <a:latin typeface="黑体" panose="02010609060101010101" pitchFamily="2" charset="-122"/>
                <a:ea typeface="黑体" panose="02010609060101010101" pitchFamily="2" charset="-122"/>
              </a:rPr>
              <a:t>”</a:t>
            </a:r>
            <a:r>
              <a:rPr lang="zh-CN" altLang="en-US" sz="2800">
                <a:latin typeface="黑体" panose="02010609060101010101" pitchFamily="2" charset="-122"/>
                <a:ea typeface="黑体" panose="02010609060101010101" pitchFamily="2" charset="-122"/>
              </a:rPr>
              <a:t>会后与更多的亚非国家建立外交关系</a:t>
            </a:r>
            <a:endParaRPr lang="zh-CN" altLang="en-US" sz="280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500" fill="hold">
                                          <p:stCondLst>
                                            <p:cond delay="0"/>
                                          </p:stCondLst>
                                        </p:cTn>
                                        <p:tgtEl>
                                          <p:spTgt spid="6">
                                            <p:txEl>
                                              <p:pRg st="0" end="0"/>
                                            </p:txEl>
                                          </p:spTgt>
                                        </p:tgtEl>
                                        <p:attrNameLst>
                                          <p:attrName>style.visibility</p:attrName>
                                        </p:attrNameLst>
                                      </p:cBhvr>
                                      <p:to>
                                        <p:strVal val="visible"/>
                                      </p:to>
                                    </p:set>
                                    <p:animEffect transition="in" filter="diamond(i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500" fill="hold">
                                          <p:stCondLst>
                                            <p:cond delay="0"/>
                                          </p:stCondLst>
                                        </p:cTn>
                                        <p:tgtEl>
                                          <p:spTgt spid="6">
                                            <p:txEl>
                                              <p:pRg st="1" end="1"/>
                                            </p:txEl>
                                          </p:spTgt>
                                        </p:tgtEl>
                                        <p:attrNameLst>
                                          <p:attrName>style.visibility</p:attrName>
                                        </p:attrNameLst>
                                      </p:cBhvr>
                                      <p:to>
                                        <p:strVal val="visible"/>
                                      </p:to>
                                    </p:set>
                                    <p:animEffect transition="in" filter="diamond(in)">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500" fill="hold">
                                          <p:stCondLst>
                                            <p:cond delay="0"/>
                                          </p:stCondLst>
                                        </p:cTn>
                                        <p:tgtEl>
                                          <p:spTgt spid="6">
                                            <p:txEl>
                                              <p:pRg st="2" end="2"/>
                                            </p:txEl>
                                          </p:spTgt>
                                        </p:tgtEl>
                                        <p:attrNameLst>
                                          <p:attrName>style.visibility</p:attrName>
                                        </p:attrNameLst>
                                      </p:cBhvr>
                                      <p:to>
                                        <p:strVal val="visible"/>
                                      </p:to>
                                    </p:set>
                                    <p:animEffect transition="in" filter="diamond(in)">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500" fill="hold">
                                          <p:stCondLst>
                                            <p:cond delay="0"/>
                                          </p:stCondLst>
                                        </p:cTn>
                                        <p:tgtEl>
                                          <p:spTgt spid="6">
                                            <p:txEl>
                                              <p:pRg st="3" end="3"/>
                                            </p:txEl>
                                          </p:spTgt>
                                        </p:tgtEl>
                                        <p:attrNameLst>
                                          <p:attrName>style.visibility</p:attrName>
                                        </p:attrNameLst>
                                      </p:cBhvr>
                                      <p:to>
                                        <p:strVal val="visible"/>
                                      </p:to>
                                    </p:set>
                                    <p:animEffect transition="in" filter="diamond(in)">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500" fill="hold">
                                          <p:stCondLst>
                                            <p:cond delay="0"/>
                                          </p:stCondLst>
                                        </p:cTn>
                                        <p:tgtEl>
                                          <p:spTgt spid="6">
                                            <p:txEl>
                                              <p:pRg st="4" end="4"/>
                                            </p:txEl>
                                          </p:spTgt>
                                        </p:tgtEl>
                                        <p:attrNameLst>
                                          <p:attrName>style.visibility</p:attrName>
                                        </p:attrNameLst>
                                      </p:cBhvr>
                                      <p:to>
                                        <p:strVal val="visible"/>
                                      </p:to>
                                    </p:set>
                                    <p:animEffect transition="in" filter="diamond(in)">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500" fill="hold">
                                          <p:stCondLst>
                                            <p:cond delay="0"/>
                                          </p:stCondLst>
                                        </p:cTn>
                                        <p:tgtEl>
                                          <p:spTgt spid="6">
                                            <p:txEl>
                                              <p:pRg st="5" end="5"/>
                                            </p:txEl>
                                          </p:spTgt>
                                        </p:tgtEl>
                                        <p:attrNameLst>
                                          <p:attrName>style.visibility</p:attrName>
                                        </p:attrNameLst>
                                      </p:cBhvr>
                                      <p:to>
                                        <p:strVal val="visible"/>
                                      </p:to>
                                    </p:set>
                                    <p:animEffect transition="in" filter="diamond(in)">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nodeType="clickEffect">
                                  <p:stCondLst>
                                    <p:cond delay="0"/>
                                  </p:stCondLst>
                                  <p:childTnLst>
                                    <p:set>
                                      <p:cBhvr>
                                        <p:cTn id="36" dur="500" fill="hold">
                                          <p:stCondLst>
                                            <p:cond delay="0"/>
                                          </p:stCondLst>
                                        </p:cTn>
                                        <p:tgtEl>
                                          <p:spTgt spid="6">
                                            <p:txEl>
                                              <p:pRg st="6" end="6"/>
                                            </p:txEl>
                                          </p:spTgt>
                                        </p:tgtEl>
                                        <p:attrNameLst>
                                          <p:attrName>style.visibility</p:attrName>
                                        </p:attrNameLst>
                                      </p:cBhvr>
                                      <p:to>
                                        <p:strVal val="visible"/>
                                      </p:to>
                                    </p:set>
                                    <p:animEffect transition="in" filter="diamond(in)">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nodeType="clickEffect">
                                  <p:stCondLst>
                                    <p:cond delay="0"/>
                                  </p:stCondLst>
                                  <p:childTnLst>
                                    <p:set>
                                      <p:cBhvr>
                                        <p:cTn id="41" dur="500" fill="hold">
                                          <p:stCondLst>
                                            <p:cond delay="0"/>
                                          </p:stCondLst>
                                        </p:cTn>
                                        <p:tgtEl>
                                          <p:spTgt spid="6">
                                            <p:txEl>
                                              <p:pRg st="7" end="7"/>
                                            </p:txEl>
                                          </p:spTgt>
                                        </p:tgtEl>
                                        <p:attrNameLst>
                                          <p:attrName>style.visibility</p:attrName>
                                        </p:attrNameLst>
                                      </p:cBhvr>
                                      <p:to>
                                        <p:strVal val="visible"/>
                                      </p:to>
                                    </p:set>
                                    <p:animEffect transition="in" filter="diamond(in)">
                                      <p:cBhvr>
                                        <p:cTn id="42" dur="500"/>
                                        <p:tgtEl>
                                          <p:spTgt spid="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nodeType="clickEffect">
                                  <p:stCondLst>
                                    <p:cond delay="0"/>
                                  </p:stCondLst>
                                  <p:childTnLst>
                                    <p:set>
                                      <p:cBhvr>
                                        <p:cTn id="46" dur="500" fill="hold">
                                          <p:stCondLst>
                                            <p:cond delay="0"/>
                                          </p:stCondLst>
                                        </p:cTn>
                                        <p:tgtEl>
                                          <p:spTgt spid="6">
                                            <p:txEl>
                                              <p:pRg st="8" end="8"/>
                                            </p:txEl>
                                          </p:spTgt>
                                        </p:tgtEl>
                                        <p:attrNameLst>
                                          <p:attrName>style.visibility</p:attrName>
                                        </p:attrNameLst>
                                      </p:cBhvr>
                                      <p:to>
                                        <p:strVal val="visible"/>
                                      </p:to>
                                    </p:set>
                                    <p:animEffect transition="in" filter="diamond(in)">
                                      <p:cBhvr>
                                        <p:cTn id="47" dur="500"/>
                                        <p:tgtEl>
                                          <p:spTgt spid="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nodeType="clickEffect">
                                  <p:stCondLst>
                                    <p:cond delay="0"/>
                                  </p:stCondLst>
                                  <p:childTnLst>
                                    <p:set>
                                      <p:cBhvr>
                                        <p:cTn id="51" dur="500" fill="hold">
                                          <p:stCondLst>
                                            <p:cond delay="0"/>
                                          </p:stCondLst>
                                        </p:cTn>
                                        <p:tgtEl>
                                          <p:spTgt spid="6">
                                            <p:txEl>
                                              <p:pRg st="9" end="9"/>
                                            </p:txEl>
                                          </p:spTgt>
                                        </p:tgtEl>
                                        <p:attrNameLst>
                                          <p:attrName>style.visibility</p:attrName>
                                        </p:attrNameLst>
                                      </p:cBhvr>
                                      <p:to>
                                        <p:strVal val="visible"/>
                                      </p:to>
                                    </p:set>
                                    <p:animEffect transition="in" filter="diamond(in)">
                                      <p:cBhvr>
                                        <p:cTn id="52" dur="500"/>
                                        <p:tgtEl>
                                          <p:spTgt spid="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nodeType="clickEffect">
                                  <p:stCondLst>
                                    <p:cond delay="0"/>
                                  </p:stCondLst>
                                  <p:childTnLst>
                                    <p:set>
                                      <p:cBhvr>
                                        <p:cTn id="56" dur="500" fill="hold">
                                          <p:stCondLst>
                                            <p:cond delay="0"/>
                                          </p:stCondLst>
                                        </p:cTn>
                                        <p:tgtEl>
                                          <p:spTgt spid="6">
                                            <p:txEl>
                                              <p:pRg st="10" end="10"/>
                                            </p:txEl>
                                          </p:spTgt>
                                        </p:tgtEl>
                                        <p:attrNameLst>
                                          <p:attrName>style.visibility</p:attrName>
                                        </p:attrNameLst>
                                      </p:cBhvr>
                                      <p:to>
                                        <p:strVal val="visible"/>
                                      </p:to>
                                    </p:set>
                                    <p:animEffect transition="in" filter="diamond(in)">
                                      <p:cBhvr>
                                        <p:cTn id="57"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4" name="文本框 3"/>
          <p:cNvSpPr txBox="1"/>
          <p:nvPr/>
        </p:nvSpPr>
        <p:spPr>
          <a:xfrm>
            <a:off x="783590" y="1167765"/>
            <a:ext cx="10405110" cy="4523105"/>
          </a:xfrm>
          <a:prstGeom prst="rect">
            <a:avLst/>
          </a:prstGeom>
          <a:noFill/>
        </p:spPr>
        <p:txBody>
          <a:bodyPr wrap="square" rtlCol="0" anchor="t">
            <a:spAutoFit/>
          </a:bodyPr>
          <a:p>
            <a:r>
              <a:rPr lang="en-US" altLang="zh-CN" sz="3200" b="1">
                <a:solidFill>
                  <a:srgbClr val="000099"/>
                </a:solidFill>
                <a:latin typeface="楷体" panose="02010609060101010101" charset="-122"/>
                <a:ea typeface="楷体" panose="02010609060101010101" charset="-122"/>
                <a:cs typeface="楷体" panose="02010609060101010101" charset="-122"/>
              </a:rPr>
              <a:t>    </a:t>
            </a:r>
            <a:r>
              <a:rPr lang="zh-CN" altLang="en-US" sz="3200" b="1">
                <a:solidFill>
                  <a:srgbClr val="000099"/>
                </a:solidFill>
                <a:latin typeface="楷体" panose="02010609060101010101" charset="-122"/>
                <a:ea typeface="楷体" panose="02010609060101010101" charset="-122"/>
                <a:cs typeface="楷体" panose="02010609060101010101" charset="-122"/>
              </a:rPr>
              <a:t>代办级应该是指两国还没有正式建交，由代办担任驻该国的最高代表,权限有限。</a:t>
            </a:r>
            <a:endParaRPr lang="zh-CN" altLang="en-US" sz="3200" b="1">
              <a:solidFill>
                <a:srgbClr val="000099"/>
              </a:solidFill>
              <a:latin typeface="楷体" panose="02010609060101010101" charset="-122"/>
              <a:ea typeface="楷体" panose="02010609060101010101" charset="-122"/>
              <a:cs typeface="楷体" panose="02010609060101010101" charset="-122"/>
            </a:endParaRPr>
          </a:p>
          <a:p>
            <a:r>
              <a:rPr lang="zh-CN" altLang="en-US" sz="3200" b="1">
                <a:solidFill>
                  <a:srgbClr val="000099"/>
                </a:solidFill>
                <a:latin typeface="楷体" panose="02010609060101010101" charset="-122"/>
                <a:ea typeface="楷体" panose="02010609060101010101" charset="-122"/>
                <a:cs typeface="楷体" panose="02010609060101010101" charset="-122"/>
              </a:rPr>
              <a:t>    外交关系主要有以下分类：</a:t>
            </a:r>
            <a:endParaRPr lang="zh-CN" altLang="en-US" sz="3200" b="1">
              <a:solidFill>
                <a:srgbClr val="000099"/>
              </a:solidFill>
              <a:latin typeface="楷体" panose="02010609060101010101" charset="-122"/>
              <a:ea typeface="楷体" panose="02010609060101010101" charset="-122"/>
              <a:cs typeface="楷体" panose="02010609060101010101" charset="-122"/>
            </a:endParaRPr>
          </a:p>
          <a:p>
            <a:r>
              <a:rPr lang="zh-CN" altLang="en-US" sz="3200" b="1">
                <a:solidFill>
                  <a:srgbClr val="000099"/>
                </a:solidFill>
                <a:latin typeface="楷体" panose="02010609060101010101" charset="-122"/>
                <a:ea typeface="楷体" panose="02010609060101010101" charset="-122"/>
                <a:cs typeface="楷体" panose="02010609060101010101" charset="-122"/>
              </a:rPr>
              <a:t>①正式的外交关系。以双方互派常驻使节为特征。(大使级） </a:t>
            </a:r>
            <a:endParaRPr lang="zh-CN" altLang="en-US" sz="3200" b="1">
              <a:solidFill>
                <a:srgbClr val="000099"/>
              </a:solidFill>
              <a:latin typeface="楷体" panose="02010609060101010101" charset="-122"/>
              <a:ea typeface="楷体" panose="02010609060101010101" charset="-122"/>
              <a:cs typeface="楷体" panose="02010609060101010101" charset="-122"/>
            </a:endParaRPr>
          </a:p>
          <a:p>
            <a:r>
              <a:rPr lang="zh-CN" altLang="en-US" sz="3200" b="1">
                <a:solidFill>
                  <a:srgbClr val="000099"/>
                </a:solidFill>
                <a:latin typeface="楷体" panose="02010609060101010101" charset="-122"/>
                <a:ea typeface="楷体" panose="02010609060101010101" charset="-122"/>
                <a:cs typeface="楷体" panose="02010609060101010101" charset="-122"/>
              </a:rPr>
              <a:t>②不完全外交关系。指双方长期保持互派代办的关系。（代办级） </a:t>
            </a:r>
            <a:endParaRPr lang="zh-CN" altLang="en-US" sz="3200" b="1">
              <a:solidFill>
                <a:srgbClr val="000099"/>
              </a:solidFill>
              <a:latin typeface="楷体" panose="02010609060101010101" charset="-122"/>
              <a:ea typeface="楷体" panose="02010609060101010101" charset="-122"/>
              <a:cs typeface="楷体" panose="02010609060101010101" charset="-122"/>
            </a:endParaRPr>
          </a:p>
          <a:p>
            <a:r>
              <a:rPr lang="zh-CN" altLang="en-US" sz="3200" b="1">
                <a:solidFill>
                  <a:srgbClr val="000099"/>
                </a:solidFill>
                <a:latin typeface="楷体" panose="02010609060101010101" charset="-122"/>
                <a:ea typeface="楷体" panose="02010609060101010101" charset="-122"/>
                <a:cs typeface="楷体" panose="02010609060101010101" charset="-122"/>
              </a:rPr>
              <a:t>③非正式的外交关系。指双方通过正式外交代表机构以外的渠道保持外交接触。（联络处） </a:t>
            </a:r>
            <a:endParaRPr lang="zh-CN" altLang="en-US" sz="3200" b="1">
              <a:solidFill>
                <a:srgbClr val="000099"/>
              </a:solidFill>
              <a:latin typeface="楷体" panose="02010609060101010101" charset="-122"/>
              <a:ea typeface="楷体" panose="02010609060101010101" charset="-122"/>
              <a:cs typeface="楷体" panose="02010609060101010101" charset="-122"/>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3" name="文本框 2"/>
          <p:cNvSpPr txBox="1"/>
          <p:nvPr/>
        </p:nvSpPr>
        <p:spPr>
          <a:xfrm>
            <a:off x="360680" y="889000"/>
            <a:ext cx="11221085" cy="5292725"/>
          </a:xfrm>
          <a:prstGeom prst="rect">
            <a:avLst/>
          </a:prstGeom>
          <a:noFill/>
        </p:spPr>
        <p:txBody>
          <a:bodyPr wrap="square" rtlCol="0" anchor="t">
            <a:spAutoFit/>
          </a:bodyPr>
          <a:p>
            <a:r>
              <a:rPr lang="en-US" altLang="zh-CN" sz="2600" b="1">
                <a:solidFill>
                  <a:srgbClr val="000099"/>
                </a:solidFill>
                <a:uFillTx/>
                <a:latin typeface="楷体" panose="02010609060101010101" charset="-122"/>
                <a:ea typeface="楷体" panose="02010609060101010101" charset="-122"/>
                <a:cs typeface="楷体" panose="02010609060101010101" charset="-122"/>
              </a:rPr>
              <a:t>    </a:t>
            </a:r>
            <a:r>
              <a:rPr lang="zh-CN" altLang="en-US" sz="2600" b="1">
                <a:solidFill>
                  <a:srgbClr val="000099"/>
                </a:solidFill>
                <a:uFillTx/>
                <a:latin typeface="楷体" panose="02010609060101010101" charset="-122"/>
                <a:ea typeface="楷体" panose="02010609060101010101" charset="-122"/>
                <a:cs typeface="楷体" panose="02010609060101010101" charset="-122"/>
              </a:rPr>
              <a:t>外交关系有多种形式，根据《维也纳外交关系公约》，国家之间的外交关系可以分为大使级、公使级和代办级三种。 </a:t>
            </a:r>
            <a:endParaRPr lang="zh-CN" altLang="en-US" sz="2600" b="1">
              <a:solidFill>
                <a:srgbClr val="000099"/>
              </a:solidFill>
              <a:uFillTx/>
              <a:latin typeface="楷体" panose="02010609060101010101" charset="-122"/>
              <a:ea typeface="楷体" panose="02010609060101010101" charset="-122"/>
              <a:cs typeface="楷体" panose="02010609060101010101" charset="-122"/>
            </a:endParaRPr>
          </a:p>
          <a:p>
            <a:r>
              <a:rPr lang="zh-CN" altLang="en-US" sz="2600" b="1">
                <a:solidFill>
                  <a:srgbClr val="000099"/>
                </a:solidFill>
                <a:uFillTx/>
                <a:latin typeface="楷体" panose="02010609060101010101" charset="-122"/>
                <a:ea typeface="楷体" panose="02010609060101010101" charset="-122"/>
                <a:cs typeface="楷体" panose="02010609060101010101" charset="-122"/>
              </a:rPr>
              <a:t>    大使级外交关系最高级别的外交关系。大使，全称为“特命全权大使”，是最高一级的外交使节，享有比其他两个等级（公使、代办）的外交使节更高的礼遇，有权请求驻在国元首接见，与驻地国高级官员谈判。 </a:t>
            </a:r>
            <a:endParaRPr lang="zh-CN" altLang="en-US" sz="2600" b="1">
              <a:solidFill>
                <a:srgbClr val="000099"/>
              </a:solidFill>
              <a:uFillTx/>
              <a:latin typeface="楷体" panose="02010609060101010101" charset="-122"/>
              <a:ea typeface="楷体" panose="02010609060101010101" charset="-122"/>
              <a:cs typeface="楷体" panose="02010609060101010101" charset="-122"/>
            </a:endParaRPr>
          </a:p>
          <a:p>
            <a:r>
              <a:rPr lang="zh-CN" altLang="en-US" sz="2600" b="1">
                <a:solidFill>
                  <a:srgbClr val="000099"/>
                </a:solidFill>
                <a:uFillTx/>
                <a:latin typeface="楷体" panose="02010609060101010101" charset="-122"/>
                <a:ea typeface="楷体" panose="02010609060101010101" charset="-122"/>
                <a:cs typeface="楷体" panose="02010609060101010101" charset="-122"/>
              </a:rPr>
              <a:t>    公使，全称为“特命全权公使”。公使为外交使节的第二等级，但实质地位、职务以及所享受的外交特权与豁免与大使相同。有些国家在大使馆中设有公使，此类公使与特命全权公使不同，是使馆中仅次于大使一级的外交官司。 </a:t>
            </a:r>
            <a:endParaRPr lang="zh-CN" altLang="en-US" sz="2600" b="1">
              <a:solidFill>
                <a:srgbClr val="000099"/>
              </a:solidFill>
              <a:uFillTx/>
              <a:latin typeface="楷体" panose="02010609060101010101" charset="-122"/>
              <a:ea typeface="楷体" panose="02010609060101010101" charset="-122"/>
              <a:cs typeface="楷体" panose="02010609060101010101" charset="-122"/>
            </a:endParaRPr>
          </a:p>
          <a:p>
            <a:r>
              <a:rPr lang="zh-CN" altLang="en-US" sz="2600" b="1">
                <a:solidFill>
                  <a:srgbClr val="000099"/>
                </a:solidFill>
                <a:uFillTx/>
                <a:latin typeface="楷体" panose="02010609060101010101" charset="-122"/>
                <a:ea typeface="楷体" panose="02010609060101010101" charset="-122"/>
                <a:cs typeface="楷体" panose="02010609060101010101" charset="-122"/>
              </a:rPr>
              <a:t>    代办级外交关系是使馆馆长因故缺位时，由代办担任驻该国的最高代表。代办的担任者一般是作为首席官馆员的政务参赞。参赞作为外交官的一种，其外交地位仅次于大使、公使。有些国家的参赞还分为公使衔参赞、参赞、或一等参赞、二等参赞。</a:t>
            </a:r>
            <a:endParaRPr lang="zh-CN" altLang="en-US" sz="2600" b="1">
              <a:solidFill>
                <a:srgbClr val="000099"/>
              </a:solidFill>
              <a:uFillTx/>
              <a:latin typeface="楷体" panose="02010609060101010101" charset="-122"/>
              <a:ea typeface="楷体" panose="02010609060101010101" charset="-122"/>
              <a:cs typeface="楷体" panose="02010609060101010101" charset="-122"/>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940" y="-1714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42340" y="877570"/>
            <a:ext cx="11275695" cy="3969385"/>
          </a:xfrm>
          <a:prstGeom prst="rect">
            <a:avLst/>
          </a:prstGeom>
          <a:noFill/>
        </p:spPr>
        <p:txBody>
          <a:bodyPr wrap="square" rtlCol="0">
            <a:spAutoFit/>
          </a:bodyPr>
          <a:p>
            <a:r>
              <a:rPr lang="zh-CN" altLang="en-US" sz="2800" b="1">
                <a:latin typeface="黑体" panose="02010609060101010101" pitchFamily="2" charset="-122"/>
                <a:ea typeface="黑体" panose="02010609060101010101" pitchFamily="2" charset="-122"/>
              </a:rPr>
              <a:t>一、中华人民共和国的成立</a:t>
            </a:r>
            <a:endParaRPr lang="zh-CN" altLang="en-US" sz="2800" b="1">
              <a:latin typeface="黑体" panose="02010609060101010101" pitchFamily="2" charset="-122"/>
              <a:ea typeface="黑体" panose="02010609060101010101" pitchFamily="2" charset="-122"/>
            </a:endParaRPr>
          </a:p>
          <a:p>
            <a:r>
              <a:rPr lang="zh-CN" altLang="en-US" sz="2800" b="1">
                <a:latin typeface="黑体" panose="02010609060101010101" pitchFamily="2" charset="-122"/>
                <a:ea typeface="黑体" panose="02010609060101010101" pitchFamily="2" charset="-122"/>
              </a:rPr>
              <a:t>二、人民政权的巩固</a:t>
            </a:r>
            <a:endParaRPr lang="zh-CN" altLang="en-US" sz="2800" b="1">
              <a:latin typeface="黑体" panose="02010609060101010101" pitchFamily="2" charset="-122"/>
              <a:ea typeface="黑体" panose="02010609060101010101" pitchFamily="2" charset="-122"/>
            </a:endParaRPr>
          </a:p>
          <a:p>
            <a:r>
              <a:rPr lang="zh-CN" altLang="en-US" sz="2800" b="1">
                <a:latin typeface="黑体" panose="02010609060101010101" pitchFamily="2" charset="-122"/>
                <a:ea typeface="黑体" panose="02010609060101010101" pitchFamily="2" charset="-122"/>
              </a:rPr>
              <a:t>三、开创独立自主的和平外交</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四、社会主义基本制度的建立</a:t>
            </a:r>
            <a:endParaRPr lang="zh-CN" altLang="en-US" sz="2800" b="1">
              <a:latin typeface="黑体" panose="02010609060101010101" pitchFamily="2" charset="-122"/>
              <a:ea typeface="黑体" panose="02010609060101010101" pitchFamily="2" charset="-122"/>
            </a:endParaRPr>
          </a:p>
          <a:p>
            <a:pPr algn="l">
              <a:buNone/>
            </a:pPr>
            <a:r>
              <a:rPr lang="en-US" altLang="zh-CN" sz="2800" b="1">
                <a:latin typeface="黑体" panose="02010609060101010101" pitchFamily="2" charset="-122"/>
                <a:ea typeface="黑体" panose="02010609060101010101" pitchFamily="2" charset="-122"/>
              </a:rPr>
              <a:t>  1.</a:t>
            </a:r>
            <a:r>
              <a:rPr lang="zh-CN" altLang="en-US" sz="2800" b="1">
                <a:latin typeface="黑体" panose="02010609060101010101" pitchFamily="2" charset="-122"/>
                <a:ea typeface="黑体" panose="02010609060101010101" pitchFamily="2" charset="-122"/>
              </a:rPr>
              <a:t>经济方面：社会主义经济制度的基本建立</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a:t>
            </a:r>
            <a:r>
              <a:rPr lang="en-US" altLang="zh-CN" sz="2800" b="1">
                <a:latin typeface="黑体" panose="02010609060101010101" pitchFamily="2" charset="-122"/>
                <a:ea typeface="黑体" panose="02010609060101010101" pitchFamily="2" charset="-122"/>
              </a:rPr>
              <a:t>1</a:t>
            </a:r>
            <a:r>
              <a:rPr lang="zh-CN" altLang="en-US" sz="2800" b="1">
                <a:latin typeface="黑体" panose="02010609060101010101" pitchFamily="2" charset="-122"/>
                <a:ea typeface="黑体" panose="02010609060101010101" pitchFamily="2" charset="-122"/>
              </a:rPr>
              <a:t>）背景</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a:t>
            </a:r>
            <a:r>
              <a:rPr lang="en-US" altLang="zh-CN" sz="2800" b="1">
                <a:latin typeface="黑体" panose="02010609060101010101" pitchFamily="2" charset="-122"/>
                <a:ea typeface="黑体" panose="02010609060101010101" pitchFamily="2" charset="-122"/>
              </a:rPr>
              <a:t>2</a:t>
            </a:r>
            <a:r>
              <a:rPr lang="zh-CN" altLang="en-US" sz="2800" b="1">
                <a:latin typeface="黑体" panose="02010609060101010101" pitchFamily="2" charset="-122"/>
                <a:ea typeface="黑体" panose="02010609060101010101" pitchFamily="2" charset="-122"/>
              </a:rPr>
              <a:t>）措施及意义</a:t>
            </a:r>
            <a:endParaRPr lang="zh-CN" altLang="en-US" sz="2800" b="1">
              <a:latin typeface="黑体" panose="02010609060101010101" pitchFamily="2" charset="-122"/>
              <a:ea typeface="黑体" panose="02010609060101010101" pitchFamily="2" charset="-122"/>
            </a:endParaRPr>
          </a:p>
          <a:p>
            <a:pPr algn="l">
              <a:buNone/>
            </a:pPr>
            <a:r>
              <a:rPr lang="en-US" altLang="zh-CN" sz="2800">
                <a:latin typeface="黑体" panose="02010609060101010101" pitchFamily="2" charset="-122"/>
                <a:ea typeface="黑体" panose="02010609060101010101" pitchFamily="2" charset="-122"/>
                <a:cs typeface="黑体" panose="02010609060101010101" pitchFamily="2" charset="-122"/>
                <a:sym typeface="+mn-ea"/>
              </a:rPr>
              <a:t>   ①1953</a:t>
            </a:r>
            <a:r>
              <a:rPr lang="zh-CN" altLang="en-US" sz="2800">
                <a:latin typeface="黑体" panose="02010609060101010101" pitchFamily="2" charset="-122"/>
                <a:ea typeface="黑体" panose="02010609060101010101" pitchFamily="2" charset="-122"/>
                <a:cs typeface="黑体" panose="02010609060101010101" pitchFamily="2" charset="-122"/>
                <a:sym typeface="+mn-ea"/>
              </a:rPr>
              <a:t>年过渡时期总路线的提出</a:t>
            </a:r>
            <a:endParaRPr lang="zh-CN" altLang="en-US" sz="2800">
              <a:latin typeface="黑体" panose="02010609060101010101" pitchFamily="2" charset="-122"/>
              <a:ea typeface="黑体" panose="02010609060101010101" pitchFamily="2" charset="-122"/>
              <a:cs typeface="黑体" panose="02010609060101010101" pitchFamily="2" charset="-122"/>
            </a:endParaRPr>
          </a:p>
          <a:p>
            <a:pPr algn="l">
              <a:buNone/>
            </a:pPr>
            <a:r>
              <a:rPr lang="en-US" altLang="zh-CN" sz="2800">
                <a:latin typeface="黑体" panose="02010609060101010101" pitchFamily="2" charset="-122"/>
                <a:ea typeface="黑体" panose="02010609060101010101" pitchFamily="2" charset="-122"/>
                <a:cs typeface="黑体" panose="02010609060101010101" pitchFamily="2" charset="-122"/>
                <a:sym typeface="+mn-ea"/>
              </a:rPr>
              <a:t>   ②1953-1956</a:t>
            </a:r>
            <a:r>
              <a:rPr lang="zh-CN" altLang="en-US" sz="2800">
                <a:latin typeface="黑体" panose="02010609060101010101" pitchFamily="2" charset="-122"/>
                <a:ea typeface="黑体" panose="02010609060101010101" pitchFamily="2" charset="-122"/>
                <a:cs typeface="黑体" panose="02010609060101010101" pitchFamily="2" charset="-122"/>
                <a:sym typeface="+mn-ea"/>
              </a:rPr>
              <a:t>对农业、手工业和资本主义工商业的社会主义改造     </a:t>
            </a:r>
            <a:endParaRPr lang="zh-CN" altLang="en-US" sz="2800" b="1">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500" fill="hold">
                                          <p:stCondLst>
                                            <p:cond delay="0"/>
                                          </p:stCondLst>
                                        </p:cTn>
                                        <p:tgtEl>
                                          <p:spTgt spid="6">
                                            <p:txEl>
                                              <p:pRg st="3" end="3"/>
                                            </p:txEl>
                                          </p:spTgt>
                                        </p:tgtEl>
                                        <p:attrNameLst>
                                          <p:attrName>style.visibility</p:attrName>
                                        </p:attrNameLst>
                                      </p:cBhvr>
                                      <p:to>
                                        <p:strVal val="visible"/>
                                      </p:to>
                                    </p:set>
                                    <p:animEffect transition="in" filter="box(in)">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500" fill="hold">
                                          <p:stCondLst>
                                            <p:cond delay="0"/>
                                          </p:stCondLst>
                                        </p:cTn>
                                        <p:tgtEl>
                                          <p:spTgt spid="6">
                                            <p:txEl>
                                              <p:pRg st="4" end="4"/>
                                            </p:txEl>
                                          </p:spTgt>
                                        </p:tgtEl>
                                        <p:attrNameLst>
                                          <p:attrName>style.visibility</p:attrName>
                                        </p:attrNameLst>
                                      </p:cBhvr>
                                      <p:to>
                                        <p:strVal val="visible"/>
                                      </p:to>
                                    </p:set>
                                    <p:animEffect transition="in" filter="box(in)">
                                      <p:cBhvr>
                                        <p:cTn id="12" dur="500"/>
                                        <p:tgtEl>
                                          <p:spTgt spid="6">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500" fill="hold">
                                          <p:stCondLst>
                                            <p:cond delay="0"/>
                                          </p:stCondLst>
                                        </p:cTn>
                                        <p:tgtEl>
                                          <p:spTgt spid="6">
                                            <p:txEl>
                                              <p:pRg st="5" end="5"/>
                                            </p:txEl>
                                          </p:spTgt>
                                        </p:tgtEl>
                                        <p:attrNameLst>
                                          <p:attrName>style.visibility</p:attrName>
                                        </p:attrNameLst>
                                      </p:cBhvr>
                                      <p:to>
                                        <p:strVal val="visible"/>
                                      </p:to>
                                    </p:set>
                                    <p:animEffect transition="in" filter="diamond(in)">
                                      <p:cBhvr>
                                        <p:cTn id="17" dur="500"/>
                                        <p:tgtEl>
                                          <p:spTgt spid="6">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500" fill="hold">
                                          <p:stCondLst>
                                            <p:cond delay="0"/>
                                          </p:stCondLst>
                                        </p:cTn>
                                        <p:tgtEl>
                                          <p:spTgt spid="6">
                                            <p:txEl>
                                              <p:pRg st="6" end="6"/>
                                            </p:txEl>
                                          </p:spTgt>
                                        </p:tgtEl>
                                        <p:attrNameLst>
                                          <p:attrName>style.visibility</p:attrName>
                                        </p:attrNameLst>
                                      </p:cBhvr>
                                      <p:to>
                                        <p:strVal val="visible"/>
                                      </p:to>
                                    </p:set>
                                    <p:animEffect transition="in" filter="diamond(in)">
                                      <p:cBhvr>
                                        <p:cTn id="22" dur="5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500" fill="hold">
                                          <p:stCondLst>
                                            <p:cond delay="0"/>
                                          </p:stCondLst>
                                        </p:cTn>
                                        <p:tgtEl>
                                          <p:spTgt spid="6">
                                            <p:txEl>
                                              <p:pRg st="7" end="7"/>
                                            </p:txEl>
                                          </p:spTgt>
                                        </p:tgtEl>
                                        <p:attrNameLst>
                                          <p:attrName>style.visibility</p:attrName>
                                        </p:attrNameLst>
                                      </p:cBhvr>
                                      <p:to>
                                        <p:strVal val="visible"/>
                                      </p:to>
                                    </p:set>
                                    <p:animEffect transition="in" filter="diamond(in)">
                                      <p:cBhvr>
                                        <p:cTn id="27" dur="500"/>
                                        <p:tgtEl>
                                          <p:spTgt spid="6">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500" fill="hold">
                                          <p:stCondLst>
                                            <p:cond delay="0"/>
                                          </p:stCondLst>
                                        </p:cTn>
                                        <p:tgtEl>
                                          <p:spTgt spid="6">
                                            <p:txEl>
                                              <p:pRg st="8" end="8"/>
                                            </p:txEl>
                                          </p:spTgt>
                                        </p:tgtEl>
                                        <p:attrNameLst>
                                          <p:attrName>style.visibility</p:attrName>
                                        </p:attrNameLst>
                                      </p:cBhvr>
                                      <p:to>
                                        <p:strVal val="visible"/>
                                      </p:to>
                                    </p:set>
                                    <p:animEffect transition="in" filter="diamond(in)">
                                      <p:cBhvr>
                                        <p:cTn id="32"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270"/>
            <a:ext cx="12245975" cy="6892925"/>
          </a:xfrm>
          <a:prstGeom prst="rect">
            <a:avLst/>
          </a:prstGeom>
          <a:noFill/>
          <a:ln w="9525">
            <a:noFill/>
          </a:ln>
        </p:spPr>
      </p:pic>
      <p:sp>
        <p:nvSpPr>
          <p:cNvPr id="2" name="文本框 1"/>
          <p:cNvSpPr txBox="1"/>
          <p:nvPr/>
        </p:nvSpPr>
        <p:spPr>
          <a:xfrm>
            <a:off x="153670" y="45339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grpSp>
        <p:nvGrpSpPr>
          <p:cNvPr id="260098" name="Group 2"/>
          <p:cNvGrpSpPr/>
          <p:nvPr/>
        </p:nvGrpSpPr>
        <p:grpSpPr bwMode="auto">
          <a:xfrm>
            <a:off x="5909740" y="1366520"/>
            <a:ext cx="5401711" cy="3980527"/>
            <a:chOff x="-442" y="100"/>
            <a:chExt cx="2939" cy="2327"/>
          </a:xfrm>
        </p:grpSpPr>
        <p:graphicFrame>
          <p:nvGraphicFramePr>
            <p:cNvPr id="260099" name="Object 3"/>
            <p:cNvGraphicFramePr>
              <a:graphicFrameLocks noChangeAspect="1"/>
            </p:cNvGraphicFramePr>
            <p:nvPr/>
          </p:nvGraphicFramePr>
          <p:xfrm>
            <a:off x="-442" y="311"/>
            <a:ext cx="2939" cy="2116"/>
          </p:xfrm>
          <a:graphic>
            <a:graphicData uri="http://schemas.openxmlformats.org/presentationml/2006/ole">
              <mc:AlternateContent xmlns:mc="http://schemas.openxmlformats.org/markup-compatibility/2006">
                <mc:Choice xmlns:v="urn:schemas-microsoft-com:vml" Requires="v">
                  <p:oleObj spid="_x0000_s3091" name="" r:id="rId2" imgW="5427345" imgH="3590290" progId="MSGraph.Chart.8">
                    <p:embed/>
                  </p:oleObj>
                </mc:Choice>
                <mc:Fallback>
                  <p:oleObj name="" r:id="rId2" imgW="5427345" imgH="3590290" progId="MSGraph.Chart.8">
                    <p:embed/>
                    <p:pic>
                      <p:nvPicPr>
                        <p:cNvPr id="0" name="图片 30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 y="311"/>
                          <a:ext cx="2939" cy="211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0100" name="Text Box 4"/>
            <p:cNvSpPr txBox="1">
              <a:spLocks noChangeArrowheads="1"/>
            </p:cNvSpPr>
            <p:nvPr/>
          </p:nvSpPr>
          <p:spPr bwMode="auto">
            <a:xfrm>
              <a:off x="91" y="100"/>
              <a:ext cx="2079"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b="1">
                  <a:latin typeface="黑体" panose="02010609060101010101" pitchFamily="2" charset="-122"/>
                  <a:ea typeface="黑体" panose="02010609060101010101" pitchFamily="2" charset="-122"/>
                </a:rPr>
                <a:t>1956</a:t>
              </a:r>
              <a:r>
                <a:rPr lang="zh-CN" altLang="en-US" sz="2400" b="1">
                  <a:latin typeface="黑体" panose="02010609060101010101" pitchFamily="2" charset="-122"/>
                  <a:ea typeface="黑体" panose="02010609060101010101" pitchFamily="2" charset="-122"/>
                </a:rPr>
                <a:t>年各种经济成分</a:t>
              </a:r>
              <a:r>
                <a:rPr lang="zh-CN" altLang="en-US" sz="2400" b="1">
                  <a:solidFill>
                    <a:srgbClr val="3333FF"/>
                  </a:solidFill>
                  <a:latin typeface="Tahoma" panose="020B0604030504040204" pitchFamily="34" charset="0"/>
                </a:rPr>
                <a:t>    </a:t>
              </a:r>
              <a:endParaRPr lang="zh-CN" altLang="en-US" sz="2400" b="1">
                <a:solidFill>
                  <a:srgbClr val="3333FF"/>
                </a:solidFill>
                <a:latin typeface="Tahoma" panose="020B0604030504040204" pitchFamily="34" charset="0"/>
              </a:endParaRPr>
            </a:p>
          </p:txBody>
        </p:sp>
      </p:grpSp>
      <p:sp>
        <p:nvSpPr>
          <p:cNvPr id="260101" name="Rectangle 5"/>
          <p:cNvSpPr>
            <a:spLocks noChangeArrowheads="1"/>
          </p:cNvSpPr>
          <p:nvPr/>
        </p:nvSpPr>
        <p:spPr bwMode="auto">
          <a:xfrm>
            <a:off x="3346450" y="2503488"/>
            <a:ext cx="2147888" cy="2674937"/>
          </a:xfrm>
          <a:prstGeom prst="rect">
            <a:avLst/>
          </a:prstGeom>
          <a:noFill/>
          <a:ln w="6350">
            <a:solidFill>
              <a:srgbClr val="FFFF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800">
              <a:solidFill>
                <a:srgbClr val="0000CC"/>
              </a:solidFill>
              <a:ea typeface="华文行楷" panose="02010800040101010101" pitchFamily="2" charset="-122"/>
            </a:endParaRPr>
          </a:p>
        </p:txBody>
      </p:sp>
      <p:sp>
        <p:nvSpPr>
          <p:cNvPr id="260102" name="Arc 6"/>
          <p:cNvSpPr/>
          <p:nvPr/>
        </p:nvSpPr>
        <p:spPr bwMode="auto">
          <a:xfrm>
            <a:off x="3619818" y="1837373"/>
            <a:ext cx="1600200" cy="1639887"/>
          </a:xfrm>
          <a:custGeom>
            <a:avLst/>
            <a:gdLst>
              <a:gd name="T0" fmla="*/ 0 w 20302"/>
              <a:gd name="T1" fmla="*/ 0 h 21600"/>
              <a:gd name="T2" fmla="*/ 2147483647 w 20302"/>
              <a:gd name="T3" fmla="*/ 2147483647 h 21600"/>
              <a:gd name="T4" fmla="*/ 0 w 20302"/>
              <a:gd name="T5" fmla="*/ 2147483647 h 21600"/>
              <a:gd name="T6" fmla="*/ 0 60000 65536"/>
              <a:gd name="T7" fmla="*/ 0 60000 65536"/>
              <a:gd name="T8" fmla="*/ 0 60000 65536"/>
              <a:gd name="T9" fmla="*/ 0 w 20302"/>
              <a:gd name="T10" fmla="*/ 0 h 21600"/>
              <a:gd name="T11" fmla="*/ 20302 w 20302"/>
              <a:gd name="T12" fmla="*/ 21600 h 21600"/>
            </a:gdLst>
            <a:ahLst/>
            <a:cxnLst>
              <a:cxn ang="T6">
                <a:pos x="T0" y="T1"/>
              </a:cxn>
              <a:cxn ang="T7">
                <a:pos x="T2" y="T3"/>
              </a:cxn>
              <a:cxn ang="T8">
                <a:pos x="T4" y="T5"/>
              </a:cxn>
            </a:cxnLst>
            <a:rect l="T9" t="T10" r="T11" b="T12"/>
            <a:pathLst>
              <a:path w="20302" h="21600" fill="none" extrusionOk="0">
                <a:moveTo>
                  <a:pt x="-1" y="0"/>
                </a:moveTo>
                <a:cubicBezTo>
                  <a:pt x="9085" y="0"/>
                  <a:pt x="17200" y="5685"/>
                  <a:pt x="20302" y="14225"/>
                </a:cubicBezTo>
              </a:path>
              <a:path w="20302" h="21600" stroke="0" extrusionOk="0">
                <a:moveTo>
                  <a:pt x="-1" y="0"/>
                </a:moveTo>
                <a:cubicBezTo>
                  <a:pt x="9085" y="0"/>
                  <a:pt x="17200" y="5685"/>
                  <a:pt x="20302" y="14225"/>
                </a:cubicBezTo>
                <a:lnTo>
                  <a:pt x="0" y="21600"/>
                </a:lnTo>
                <a:close/>
              </a:path>
            </a:pathLst>
          </a:custGeom>
          <a:solidFill>
            <a:srgbClr val="FF0000"/>
          </a:solidFill>
          <a:ln w="6350">
            <a:solidFill>
              <a:srgbClr val="FFFFFF"/>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800">
              <a:solidFill>
                <a:srgbClr val="0000CC"/>
              </a:solidFill>
            </a:endParaRPr>
          </a:p>
        </p:txBody>
      </p:sp>
      <p:sp>
        <p:nvSpPr>
          <p:cNvPr id="260103" name="Arc 7"/>
          <p:cNvSpPr/>
          <p:nvPr/>
        </p:nvSpPr>
        <p:spPr bwMode="auto">
          <a:xfrm>
            <a:off x="3620135" y="2884805"/>
            <a:ext cx="1714500" cy="777875"/>
          </a:xfrm>
          <a:custGeom>
            <a:avLst/>
            <a:gdLst>
              <a:gd name="T0" fmla="*/ 2147483647 w 21600"/>
              <a:gd name="T1" fmla="*/ 0 h 10188"/>
              <a:gd name="T2" fmla="*/ 2147483647 w 21600"/>
              <a:gd name="T3" fmla="*/ 2147483647 h 10188"/>
              <a:gd name="T4" fmla="*/ 0 w 21600"/>
              <a:gd name="T5" fmla="*/ 2147483647 h 10188"/>
              <a:gd name="T6" fmla="*/ 0 60000 65536"/>
              <a:gd name="T7" fmla="*/ 0 60000 65536"/>
              <a:gd name="T8" fmla="*/ 0 60000 65536"/>
              <a:gd name="T9" fmla="*/ 0 w 21600"/>
              <a:gd name="T10" fmla="*/ 0 h 10188"/>
              <a:gd name="T11" fmla="*/ 21600 w 21600"/>
              <a:gd name="T12" fmla="*/ 10188 h 10188"/>
            </a:gdLst>
            <a:ahLst/>
            <a:cxnLst>
              <a:cxn ang="T6">
                <a:pos x="T0" y="T1"/>
              </a:cxn>
              <a:cxn ang="T7">
                <a:pos x="T2" y="T3"/>
              </a:cxn>
              <a:cxn ang="T8">
                <a:pos x="T4" y="T5"/>
              </a:cxn>
            </a:cxnLst>
            <a:rect l="T9" t="T10" r="T11" b="T12"/>
            <a:pathLst>
              <a:path w="21600" h="10188" fill="none" extrusionOk="0">
                <a:moveTo>
                  <a:pt x="19927" y="-1"/>
                </a:moveTo>
                <a:cubicBezTo>
                  <a:pt x="21031" y="2640"/>
                  <a:pt x="21600" y="5473"/>
                  <a:pt x="21600" y="8335"/>
                </a:cubicBezTo>
                <a:cubicBezTo>
                  <a:pt x="21600" y="8953"/>
                  <a:pt x="21573" y="9571"/>
                  <a:pt x="21520" y="10188"/>
                </a:cubicBezTo>
              </a:path>
              <a:path w="21600" h="10188" stroke="0" extrusionOk="0">
                <a:moveTo>
                  <a:pt x="19927" y="-1"/>
                </a:moveTo>
                <a:cubicBezTo>
                  <a:pt x="21031" y="2640"/>
                  <a:pt x="21600" y="5473"/>
                  <a:pt x="21600" y="8335"/>
                </a:cubicBezTo>
                <a:cubicBezTo>
                  <a:pt x="21600" y="8953"/>
                  <a:pt x="21573" y="9571"/>
                  <a:pt x="21520" y="10188"/>
                </a:cubicBezTo>
                <a:lnTo>
                  <a:pt x="0" y="8335"/>
                </a:lnTo>
                <a:close/>
              </a:path>
            </a:pathLst>
          </a:custGeom>
          <a:solidFill>
            <a:srgbClr val="FFFF00"/>
          </a:solidFill>
          <a:ln w="6350">
            <a:solidFill>
              <a:srgbClr val="FFFFFF"/>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800">
              <a:solidFill>
                <a:srgbClr val="0000CC"/>
              </a:solidFill>
            </a:endParaRPr>
          </a:p>
        </p:txBody>
      </p:sp>
      <p:sp>
        <p:nvSpPr>
          <p:cNvPr id="260104" name="Arc 8"/>
          <p:cNvSpPr/>
          <p:nvPr/>
        </p:nvSpPr>
        <p:spPr bwMode="auto">
          <a:xfrm>
            <a:off x="1956435" y="1837690"/>
            <a:ext cx="3377565" cy="3363595"/>
          </a:xfrm>
          <a:custGeom>
            <a:avLst/>
            <a:gdLst>
              <a:gd name="T0" fmla="*/ 2147483647 w 43120"/>
              <a:gd name="T1" fmla="*/ 2147483647 h 43200"/>
              <a:gd name="T2" fmla="*/ 2147483647 w 43120"/>
              <a:gd name="T3" fmla="*/ 0 h 43200"/>
              <a:gd name="T4" fmla="*/ 2147483647 w 43120"/>
              <a:gd name="T5" fmla="*/ 2147483647 h 43200"/>
              <a:gd name="T6" fmla="*/ 0 60000 65536"/>
              <a:gd name="T7" fmla="*/ 0 60000 65536"/>
              <a:gd name="T8" fmla="*/ 0 60000 65536"/>
              <a:gd name="T9" fmla="*/ 0 w 43120"/>
              <a:gd name="T10" fmla="*/ 0 h 43200"/>
              <a:gd name="T11" fmla="*/ 43120 w 43120"/>
              <a:gd name="T12" fmla="*/ 43200 h 43200"/>
            </a:gdLst>
            <a:ahLst/>
            <a:cxnLst>
              <a:cxn ang="T6">
                <a:pos x="T0" y="T1"/>
              </a:cxn>
              <a:cxn ang="T7">
                <a:pos x="T2" y="T3"/>
              </a:cxn>
              <a:cxn ang="T8">
                <a:pos x="T4" y="T5"/>
              </a:cxn>
            </a:cxnLst>
            <a:rect l="T9" t="T10" r="T11" b="T12"/>
            <a:pathLst>
              <a:path w="43120" h="43200" fill="none" extrusionOk="0">
                <a:moveTo>
                  <a:pt x="43120" y="23453"/>
                </a:moveTo>
                <a:cubicBezTo>
                  <a:pt x="42158" y="34622"/>
                  <a:pt x="32811" y="43199"/>
                  <a:pt x="21600" y="43200"/>
                </a:cubicBezTo>
                <a:cubicBezTo>
                  <a:pt x="9670" y="43200"/>
                  <a:pt x="0" y="33529"/>
                  <a:pt x="0" y="21600"/>
                </a:cubicBezTo>
                <a:cubicBezTo>
                  <a:pt x="-1" y="9670"/>
                  <a:pt x="9670" y="0"/>
                  <a:pt x="21599" y="0"/>
                </a:cubicBezTo>
              </a:path>
              <a:path w="43120" h="43200" stroke="0" extrusionOk="0">
                <a:moveTo>
                  <a:pt x="43120" y="23453"/>
                </a:moveTo>
                <a:cubicBezTo>
                  <a:pt x="42158" y="34622"/>
                  <a:pt x="32811" y="43199"/>
                  <a:pt x="21600" y="43200"/>
                </a:cubicBezTo>
                <a:cubicBezTo>
                  <a:pt x="9670" y="43200"/>
                  <a:pt x="0" y="33529"/>
                  <a:pt x="0" y="21600"/>
                </a:cubicBezTo>
                <a:cubicBezTo>
                  <a:pt x="-1" y="9670"/>
                  <a:pt x="9670" y="0"/>
                  <a:pt x="21599" y="0"/>
                </a:cubicBezTo>
                <a:lnTo>
                  <a:pt x="21600" y="21600"/>
                </a:lnTo>
                <a:close/>
              </a:path>
            </a:pathLst>
          </a:custGeom>
          <a:solidFill>
            <a:srgbClr val="808000"/>
          </a:solidFill>
          <a:ln w="6350">
            <a:solidFill>
              <a:srgbClr val="FFFFFF"/>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800">
              <a:solidFill>
                <a:srgbClr val="0000CC"/>
              </a:solidFill>
            </a:endParaRPr>
          </a:p>
        </p:txBody>
      </p:sp>
      <p:sp>
        <p:nvSpPr>
          <p:cNvPr id="260105" name="Rectangle 13"/>
          <p:cNvSpPr>
            <a:spLocks noChangeArrowheads="1"/>
          </p:cNvSpPr>
          <p:nvPr/>
        </p:nvSpPr>
        <p:spPr bwMode="auto">
          <a:xfrm>
            <a:off x="3696335" y="2222500"/>
            <a:ext cx="976630" cy="73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400" b="1" dirty="0">
                <a:solidFill>
                  <a:schemeClr val="bg1"/>
                </a:solidFill>
                <a:latin typeface="宋体" panose="02010600030101010101" pitchFamily="2" charset="-122"/>
              </a:rPr>
              <a:t>公有制经济</a:t>
            </a:r>
            <a:endParaRPr lang="zh-CN" altLang="en-US" sz="2400" b="1" dirty="0">
              <a:solidFill>
                <a:schemeClr val="bg1"/>
              </a:solidFill>
              <a:latin typeface="宋体" panose="02010600030101010101" pitchFamily="2" charset="-122"/>
            </a:endParaRPr>
          </a:p>
        </p:txBody>
      </p:sp>
      <p:sp>
        <p:nvSpPr>
          <p:cNvPr id="260106" name="Rectangle 15"/>
          <p:cNvSpPr>
            <a:spLocks noChangeArrowheads="1"/>
          </p:cNvSpPr>
          <p:nvPr/>
        </p:nvSpPr>
        <p:spPr bwMode="auto">
          <a:xfrm>
            <a:off x="3662363" y="3290888"/>
            <a:ext cx="19986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b="1" dirty="0">
                <a:latin typeface="宋体" panose="02010600030101010101" pitchFamily="2" charset="-122"/>
              </a:rPr>
              <a:t>资本主义工商业</a:t>
            </a:r>
            <a:endParaRPr lang="zh-CN" altLang="en-US" sz="2000" b="1" dirty="0">
              <a:latin typeface="宋体" panose="02010600030101010101" pitchFamily="2" charset="-122"/>
            </a:endParaRPr>
          </a:p>
        </p:txBody>
      </p:sp>
      <p:sp>
        <p:nvSpPr>
          <p:cNvPr id="260107" name="Rectangle 18"/>
          <p:cNvSpPr>
            <a:spLocks noChangeArrowheads="1"/>
          </p:cNvSpPr>
          <p:nvPr/>
        </p:nvSpPr>
        <p:spPr bwMode="auto">
          <a:xfrm>
            <a:off x="3417888" y="4238625"/>
            <a:ext cx="15414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400" b="1" dirty="0">
                <a:solidFill>
                  <a:schemeClr val="bg1"/>
                </a:solidFill>
                <a:latin typeface="宋体" panose="02010600030101010101" pitchFamily="2" charset="-122"/>
              </a:rPr>
              <a:t>个体经济</a:t>
            </a:r>
            <a:endParaRPr lang="zh-CN" altLang="en-US" sz="3600" b="1" dirty="0">
              <a:solidFill>
                <a:schemeClr val="bg1"/>
              </a:solidFill>
              <a:latin typeface="黑体" panose="02010609060101010101" pitchFamily="2" charset="-122"/>
              <a:ea typeface="黑体" panose="02010609060101010101" pitchFamily="2" charset="-122"/>
            </a:endParaRPr>
          </a:p>
        </p:txBody>
      </p:sp>
      <p:sp>
        <p:nvSpPr>
          <p:cNvPr id="260108" name="Text Box 19" descr="苏格兰方格呢"/>
          <p:cNvSpPr txBox="1">
            <a:spLocks noChangeArrowheads="1"/>
          </p:cNvSpPr>
          <p:nvPr/>
        </p:nvSpPr>
        <p:spPr bwMode="auto">
          <a:xfrm>
            <a:off x="2136775" y="1368425"/>
            <a:ext cx="33575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b="1">
                <a:latin typeface="黑体" panose="02010609060101010101" pitchFamily="2" charset="-122"/>
                <a:ea typeface="黑体" panose="02010609060101010101" pitchFamily="2" charset="-122"/>
              </a:rPr>
              <a:t>1952</a:t>
            </a:r>
            <a:r>
              <a:rPr lang="zh-CN" altLang="en-US" sz="2400" b="1">
                <a:latin typeface="黑体" panose="02010609060101010101" pitchFamily="2" charset="-122"/>
                <a:ea typeface="黑体" panose="02010609060101010101" pitchFamily="2" charset="-122"/>
              </a:rPr>
              <a:t>年底各种经济成分</a:t>
            </a:r>
            <a:endParaRPr lang="zh-CN" altLang="en-US" sz="2400" b="1">
              <a:latin typeface="黑体" panose="02010609060101010101" pitchFamily="2" charset="-122"/>
              <a:ea typeface="黑体" panose="02010609060101010101" pitchFamily="2" charset="-122"/>
            </a:endParaRPr>
          </a:p>
        </p:txBody>
      </p:sp>
      <p:sp>
        <p:nvSpPr>
          <p:cNvPr id="114709" name="AutoShape 21"/>
          <p:cNvSpPr>
            <a:spLocks noChangeArrowheads="1"/>
          </p:cNvSpPr>
          <p:nvPr/>
        </p:nvSpPr>
        <p:spPr bwMode="auto">
          <a:xfrm>
            <a:off x="5220018" y="5372100"/>
            <a:ext cx="1143000" cy="485775"/>
          </a:xfrm>
          <a:prstGeom prst="notchedRightArrow">
            <a:avLst>
              <a:gd name="adj1" fmla="val 50000"/>
              <a:gd name="adj2" fmla="val 50240"/>
            </a:avLst>
          </a:prstGeom>
          <a:solidFill>
            <a:srgbClr val="660033"/>
          </a:solidFill>
          <a:ln w="9525">
            <a:solidFill>
              <a:srgbClr val="660033"/>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800">
              <a:solidFill>
                <a:srgbClr val="0000CC"/>
              </a:solidFill>
              <a:ea typeface="华文行楷" panose="02010800040101010101" pitchFamily="2" charset="-122"/>
            </a:endParaRPr>
          </a:p>
        </p:txBody>
      </p:sp>
      <p:sp>
        <p:nvSpPr>
          <p:cNvPr id="260111" name="Text Box 25"/>
          <p:cNvSpPr txBox="1">
            <a:spLocks noChangeArrowheads="1"/>
          </p:cNvSpPr>
          <p:nvPr/>
        </p:nvSpPr>
        <p:spPr bwMode="auto">
          <a:xfrm>
            <a:off x="2894013" y="1089025"/>
            <a:ext cx="1841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800">
              <a:solidFill>
                <a:srgbClr val="0000CC"/>
              </a:solidFill>
              <a:ea typeface="华文行楷" panose="02010800040101010101" pitchFamily="2" charset="-122"/>
            </a:endParaRPr>
          </a:p>
        </p:txBody>
      </p:sp>
      <p:sp>
        <p:nvSpPr>
          <p:cNvPr id="1040" name="Text Box 27"/>
          <p:cNvSpPr txBox="1">
            <a:spLocks noChangeArrowheads="1"/>
          </p:cNvSpPr>
          <p:nvPr/>
        </p:nvSpPr>
        <p:spPr bwMode="auto">
          <a:xfrm>
            <a:off x="1431925" y="-1270"/>
            <a:ext cx="10786745" cy="521970"/>
          </a:xfrm>
          <a:prstGeom prst="rect">
            <a:avLst/>
          </a:prstGeom>
          <a:noFill/>
          <a:ln w="9525" algn="ctr">
            <a:no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800" b="1">
                <a:solidFill>
                  <a:schemeClr val="bg1"/>
                </a:solidFill>
                <a:latin typeface="宋体" panose="02010600030101010101" pitchFamily="2" charset="-122"/>
              </a:rPr>
              <a:t>下面的饼状图反映我国的经济成分发生了怎样的变化？</a:t>
            </a:r>
            <a:endParaRPr lang="zh-CN" altLang="en-US" sz="2800" b="1">
              <a:solidFill>
                <a:schemeClr val="bg1"/>
              </a:solidFill>
              <a:latin typeface="宋体" panose="02010600030101010101" pitchFamily="2" charset="-122"/>
            </a:endParaRPr>
          </a:p>
        </p:txBody>
      </p:sp>
      <p:sp>
        <p:nvSpPr>
          <p:cNvPr id="22" name="TextBox 21"/>
          <p:cNvSpPr txBox="1">
            <a:spLocks noChangeArrowheads="1"/>
          </p:cNvSpPr>
          <p:nvPr/>
        </p:nvSpPr>
        <p:spPr bwMode="auto">
          <a:xfrm>
            <a:off x="1014730" y="5372100"/>
            <a:ext cx="442785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600" b="1">
                <a:solidFill>
                  <a:srgbClr val="0000CC"/>
                </a:solidFill>
                <a:ea typeface="黑体" panose="02010609060101010101" pitchFamily="2" charset="-122"/>
              </a:rPr>
              <a:t>多种经济成分并存</a:t>
            </a:r>
            <a:endParaRPr lang="zh-CN" altLang="en-US" sz="3600" b="1">
              <a:solidFill>
                <a:srgbClr val="0000CC"/>
              </a:solidFill>
              <a:ea typeface="黑体" panose="02010609060101010101" pitchFamily="2" charset="-122"/>
            </a:endParaRPr>
          </a:p>
        </p:txBody>
      </p:sp>
      <p:sp>
        <p:nvSpPr>
          <p:cNvPr id="23" name="TextBox 22"/>
          <p:cNvSpPr txBox="1">
            <a:spLocks noChangeArrowheads="1"/>
          </p:cNvSpPr>
          <p:nvPr/>
        </p:nvSpPr>
        <p:spPr bwMode="auto">
          <a:xfrm>
            <a:off x="6058535" y="5292725"/>
            <a:ext cx="53714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600" b="1">
                <a:solidFill>
                  <a:srgbClr val="FF0000"/>
                </a:solidFill>
                <a:ea typeface="黑体" panose="02010609060101010101" pitchFamily="2" charset="-122"/>
              </a:rPr>
              <a:t>公有制经济占绝对优势</a:t>
            </a:r>
            <a:endParaRPr lang="zh-CN" altLang="en-US" sz="3600" b="1">
              <a:solidFill>
                <a:srgbClr val="FF0000"/>
              </a:solidFill>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4709"/>
                                        </p:tgtEl>
                                        <p:attrNameLst>
                                          <p:attrName>style.visibility</p:attrName>
                                        </p:attrNameLst>
                                      </p:cBhvr>
                                      <p:to>
                                        <p:strVal val="visible"/>
                                      </p:to>
                                    </p:set>
                                    <p:anim calcmode="lin" valueType="num">
                                      <p:cBhvr additive="base">
                                        <p:cTn id="12" dur="500" fill="hold"/>
                                        <p:tgtEl>
                                          <p:spTgt spid="114709"/>
                                        </p:tgtEl>
                                        <p:attrNameLst>
                                          <p:attrName>ppt_x</p:attrName>
                                        </p:attrNameLst>
                                      </p:cBhvr>
                                      <p:tavLst>
                                        <p:tav tm="0">
                                          <p:val>
                                            <p:strVal val="0-#ppt_w/2"/>
                                          </p:val>
                                        </p:tav>
                                        <p:tav tm="100000">
                                          <p:val>
                                            <p:strVal val="#ppt_x"/>
                                          </p:val>
                                        </p:tav>
                                      </p:tavLst>
                                    </p:anim>
                                    <p:anim calcmode="lin" valueType="num">
                                      <p:cBhvr additive="base">
                                        <p:cTn id="13" dur="500" fill="hold"/>
                                        <p:tgtEl>
                                          <p:spTgt spid="11470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left)">
                                      <p:cBhvr>
                                        <p:cTn id="1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709" grpId="0" bldLvl="0" animBg="1"/>
      <p:bldP spid="22" grpId="0"/>
      <p:bldP spid="2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940" y="-1714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942340" y="877570"/>
            <a:ext cx="11275695" cy="5262245"/>
          </a:xfrm>
          <a:prstGeom prst="rect">
            <a:avLst/>
          </a:prstGeom>
          <a:noFill/>
        </p:spPr>
        <p:txBody>
          <a:bodyPr wrap="square" rtlCol="0">
            <a:spAutoFit/>
          </a:bodyPr>
          <a:p>
            <a:r>
              <a:rPr lang="zh-CN" altLang="en-US" sz="2800" b="1">
                <a:latin typeface="黑体" panose="02010609060101010101" pitchFamily="2" charset="-122"/>
                <a:ea typeface="黑体" panose="02010609060101010101" pitchFamily="2" charset="-122"/>
              </a:rPr>
              <a:t>一、中华人民共和国的成立</a:t>
            </a:r>
            <a:endParaRPr lang="zh-CN" altLang="en-US" sz="2800" b="1">
              <a:latin typeface="黑体" panose="02010609060101010101" pitchFamily="2" charset="-122"/>
              <a:ea typeface="黑体" panose="02010609060101010101" pitchFamily="2" charset="-122"/>
            </a:endParaRPr>
          </a:p>
          <a:p>
            <a:r>
              <a:rPr lang="zh-CN" altLang="en-US" sz="2800" b="1">
                <a:latin typeface="黑体" panose="02010609060101010101" pitchFamily="2" charset="-122"/>
                <a:ea typeface="黑体" panose="02010609060101010101" pitchFamily="2" charset="-122"/>
              </a:rPr>
              <a:t>二、人民政权的巩固</a:t>
            </a:r>
            <a:endParaRPr lang="zh-CN" altLang="en-US" sz="2800" b="1">
              <a:latin typeface="黑体" panose="02010609060101010101" pitchFamily="2" charset="-122"/>
              <a:ea typeface="黑体" panose="02010609060101010101" pitchFamily="2" charset="-122"/>
            </a:endParaRPr>
          </a:p>
          <a:p>
            <a:r>
              <a:rPr lang="zh-CN" altLang="en-US" sz="2800" b="1">
                <a:latin typeface="黑体" panose="02010609060101010101" pitchFamily="2" charset="-122"/>
                <a:ea typeface="黑体" panose="02010609060101010101" pitchFamily="2" charset="-122"/>
              </a:rPr>
              <a:t>三、开创独立自主的和平外交</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四、社会主义基本制度的建立</a:t>
            </a:r>
            <a:endParaRPr lang="zh-CN" altLang="en-US" sz="2800" b="1">
              <a:latin typeface="黑体" panose="02010609060101010101" pitchFamily="2" charset="-122"/>
              <a:ea typeface="黑体" panose="02010609060101010101" pitchFamily="2" charset="-122"/>
            </a:endParaRPr>
          </a:p>
          <a:p>
            <a:pPr algn="l">
              <a:buNone/>
            </a:pPr>
            <a:r>
              <a:rPr lang="en-US" altLang="zh-CN" sz="2800" b="1">
                <a:latin typeface="黑体" panose="02010609060101010101" pitchFamily="2" charset="-122"/>
                <a:ea typeface="黑体" panose="02010609060101010101" pitchFamily="2" charset="-122"/>
              </a:rPr>
              <a:t>  1.</a:t>
            </a:r>
            <a:r>
              <a:rPr lang="zh-CN" altLang="en-US" sz="2800" b="1">
                <a:latin typeface="黑体" panose="02010609060101010101" pitchFamily="2" charset="-122"/>
                <a:ea typeface="黑体" panose="02010609060101010101" pitchFamily="2" charset="-122"/>
              </a:rPr>
              <a:t>经济方面：社会主义经济制度的基本建立</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a:t>
            </a:r>
            <a:r>
              <a:rPr lang="en-US" altLang="zh-CN" sz="2800" b="1">
                <a:latin typeface="黑体" panose="02010609060101010101" pitchFamily="2" charset="-122"/>
                <a:ea typeface="黑体" panose="02010609060101010101" pitchFamily="2" charset="-122"/>
              </a:rPr>
              <a:t>1</a:t>
            </a:r>
            <a:r>
              <a:rPr lang="zh-CN" altLang="en-US" sz="2800" b="1">
                <a:latin typeface="黑体" panose="02010609060101010101" pitchFamily="2" charset="-122"/>
                <a:ea typeface="黑体" panose="02010609060101010101" pitchFamily="2" charset="-122"/>
              </a:rPr>
              <a:t>）背景</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a:t>
            </a:r>
            <a:r>
              <a:rPr lang="en-US" altLang="zh-CN" sz="2800" b="1">
                <a:latin typeface="黑体" panose="02010609060101010101" pitchFamily="2" charset="-122"/>
                <a:ea typeface="黑体" panose="02010609060101010101" pitchFamily="2" charset="-122"/>
              </a:rPr>
              <a:t>2</a:t>
            </a:r>
            <a:r>
              <a:rPr lang="zh-CN" altLang="en-US" sz="2800" b="1">
                <a:latin typeface="黑体" panose="02010609060101010101" pitchFamily="2" charset="-122"/>
                <a:ea typeface="黑体" panose="02010609060101010101" pitchFamily="2" charset="-122"/>
              </a:rPr>
              <a:t>）措施及意义</a:t>
            </a:r>
            <a:endParaRPr lang="zh-CN" altLang="en-US" sz="2800" b="1">
              <a:latin typeface="黑体" panose="02010609060101010101" pitchFamily="2" charset="-122"/>
              <a:ea typeface="黑体" panose="02010609060101010101" pitchFamily="2" charset="-122"/>
            </a:endParaRPr>
          </a:p>
          <a:p>
            <a:pPr algn="l">
              <a:buNone/>
            </a:pPr>
            <a:r>
              <a:rPr lang="en-US" altLang="zh-CN" sz="2800">
                <a:latin typeface="黑体" panose="02010609060101010101" pitchFamily="2" charset="-122"/>
                <a:ea typeface="黑体" panose="02010609060101010101" pitchFamily="2" charset="-122"/>
                <a:cs typeface="黑体" panose="02010609060101010101" pitchFamily="2" charset="-122"/>
                <a:sym typeface="+mn-ea"/>
              </a:rPr>
              <a:t>   ①1953</a:t>
            </a:r>
            <a:r>
              <a:rPr lang="zh-CN" altLang="en-US" sz="2800">
                <a:latin typeface="黑体" panose="02010609060101010101" pitchFamily="2" charset="-122"/>
                <a:ea typeface="黑体" panose="02010609060101010101" pitchFamily="2" charset="-122"/>
                <a:cs typeface="黑体" panose="02010609060101010101" pitchFamily="2" charset="-122"/>
                <a:sym typeface="+mn-ea"/>
              </a:rPr>
              <a:t>年过渡时期总路线的提出</a:t>
            </a:r>
            <a:endParaRPr lang="zh-CN" altLang="en-US" sz="2800">
              <a:latin typeface="黑体" panose="02010609060101010101" pitchFamily="2" charset="-122"/>
              <a:ea typeface="黑体" panose="02010609060101010101" pitchFamily="2" charset="-122"/>
              <a:cs typeface="黑体" panose="02010609060101010101" pitchFamily="2" charset="-122"/>
            </a:endParaRPr>
          </a:p>
          <a:p>
            <a:pPr algn="l">
              <a:buNone/>
            </a:pPr>
            <a:r>
              <a:rPr lang="en-US" altLang="zh-CN" sz="2800">
                <a:latin typeface="黑体" panose="02010609060101010101" pitchFamily="2" charset="-122"/>
                <a:ea typeface="黑体" panose="02010609060101010101" pitchFamily="2" charset="-122"/>
                <a:cs typeface="黑体" panose="02010609060101010101" pitchFamily="2" charset="-122"/>
                <a:sym typeface="+mn-ea"/>
              </a:rPr>
              <a:t>   ②1953-1956</a:t>
            </a:r>
            <a:r>
              <a:rPr lang="zh-CN" altLang="en-US" sz="2800">
                <a:latin typeface="黑体" panose="02010609060101010101" pitchFamily="2" charset="-122"/>
                <a:ea typeface="黑体" panose="02010609060101010101" pitchFamily="2" charset="-122"/>
                <a:cs typeface="黑体" panose="02010609060101010101" pitchFamily="2" charset="-122"/>
                <a:sym typeface="+mn-ea"/>
              </a:rPr>
              <a:t>对农业、手工业和资本主义工商业的社会主义改造</a:t>
            </a:r>
            <a:endParaRPr lang="zh-CN" altLang="en-US" sz="2800">
              <a:latin typeface="黑体" panose="02010609060101010101" pitchFamily="2" charset="-122"/>
              <a:ea typeface="黑体" panose="02010609060101010101" pitchFamily="2" charset="-122"/>
              <a:cs typeface="黑体" panose="02010609060101010101" pitchFamily="2" charset="-122"/>
              <a:sym typeface="+mn-ea"/>
            </a:endParaRPr>
          </a:p>
          <a:p>
            <a:pPr algn="l">
              <a:buNone/>
            </a:pPr>
            <a:r>
              <a:rPr lang="zh-CN" altLang="en-US" sz="2800">
                <a:latin typeface="黑体" panose="02010609060101010101" pitchFamily="2" charset="-122"/>
                <a:ea typeface="黑体" panose="02010609060101010101" pitchFamily="2" charset="-122"/>
                <a:cs typeface="黑体" panose="02010609060101010101" pitchFamily="2" charset="-122"/>
                <a:sym typeface="+mn-ea"/>
              </a:rPr>
              <a:t>     </a:t>
            </a:r>
            <a:r>
              <a:rPr lang="zh-CN" altLang="en-US" sz="2800" b="1">
                <a:latin typeface="黑体" panose="02010609060101010101" pitchFamily="2" charset="-122"/>
                <a:ea typeface="黑体" panose="02010609060101010101" pitchFamily="2" charset="-122"/>
                <a:cs typeface="黑体" panose="02010609060101010101" pitchFamily="2" charset="-122"/>
                <a:sym typeface="+mn-ea"/>
              </a:rPr>
              <a:t>意义：</a:t>
            </a:r>
            <a:endParaRPr lang="zh-CN" altLang="en-US" sz="2800" b="1">
              <a:latin typeface="黑体" panose="02010609060101010101" pitchFamily="2" charset="-122"/>
              <a:ea typeface="黑体" panose="02010609060101010101" pitchFamily="2" charset="-122"/>
              <a:cs typeface="黑体" panose="02010609060101010101" pitchFamily="2" charset="-122"/>
              <a:sym typeface="+mn-ea"/>
            </a:endParaRPr>
          </a:p>
          <a:p>
            <a:pPr algn="l">
              <a:buNone/>
            </a:pPr>
            <a:r>
              <a:rPr lang="zh-CN" altLang="en-US" sz="2800" b="1">
                <a:latin typeface="黑体" panose="02010609060101010101" pitchFamily="2" charset="-122"/>
                <a:ea typeface="黑体" panose="02010609060101010101" pitchFamily="2" charset="-122"/>
                <a:cs typeface="黑体" panose="02010609060101010101" pitchFamily="2" charset="-122"/>
                <a:sym typeface="+mn-ea"/>
              </a:rPr>
              <a:t>   </a:t>
            </a:r>
            <a:r>
              <a:rPr lang="zh-CN" altLang="en-US" sz="2800">
                <a:latin typeface="黑体" panose="02010609060101010101" pitchFamily="2" charset="-122"/>
                <a:ea typeface="黑体" panose="02010609060101010101" pitchFamily="2" charset="-122"/>
                <a:cs typeface="黑体" panose="02010609060101010101" pitchFamily="2" charset="-122"/>
                <a:sym typeface="+mn-ea"/>
              </a:rPr>
              <a:t>③</a:t>
            </a:r>
            <a:r>
              <a:rPr lang="en-US" altLang="zh-CN" sz="2800">
                <a:latin typeface="黑体" panose="02010609060101010101" pitchFamily="2" charset="-122"/>
                <a:ea typeface="黑体" panose="02010609060101010101" pitchFamily="2" charset="-122"/>
                <a:cs typeface="黑体" panose="02010609060101010101" pitchFamily="2" charset="-122"/>
                <a:sym typeface="+mn-ea"/>
              </a:rPr>
              <a:t>1953-1957</a:t>
            </a:r>
            <a:r>
              <a:rPr lang="zh-CN" altLang="en-US" sz="2800">
                <a:latin typeface="黑体" panose="02010609060101010101" pitchFamily="2" charset="-122"/>
                <a:ea typeface="黑体" panose="02010609060101010101" pitchFamily="2" charset="-122"/>
                <a:cs typeface="黑体" panose="02010609060101010101" pitchFamily="2" charset="-122"/>
                <a:sym typeface="+mn-ea"/>
              </a:rPr>
              <a:t>一五计划</a:t>
            </a:r>
            <a:endParaRPr lang="zh-CN" altLang="en-US" sz="2800">
              <a:latin typeface="黑体" panose="02010609060101010101" pitchFamily="2" charset="-122"/>
              <a:ea typeface="黑体" panose="02010609060101010101" pitchFamily="2" charset="-122"/>
              <a:cs typeface="黑体" panose="02010609060101010101" pitchFamily="2" charset="-122"/>
              <a:sym typeface="+mn-ea"/>
            </a:endParaRPr>
          </a:p>
          <a:p>
            <a:pPr algn="l">
              <a:buNone/>
            </a:pPr>
            <a:r>
              <a:rPr lang="zh-CN" altLang="en-US" sz="2800">
                <a:latin typeface="黑体" panose="02010609060101010101" pitchFamily="2" charset="-122"/>
                <a:ea typeface="黑体" panose="02010609060101010101" pitchFamily="2" charset="-122"/>
                <a:cs typeface="黑体" panose="02010609060101010101" pitchFamily="2" charset="-122"/>
                <a:sym typeface="+mn-ea"/>
              </a:rPr>
              <a:t>   </a:t>
            </a:r>
            <a:r>
              <a:rPr lang="zh-CN" altLang="en-US" sz="2800">
                <a:latin typeface="黑体" panose="02010609060101010101" pitchFamily="2" charset="-122"/>
                <a:ea typeface="黑体" panose="02010609060101010101" pitchFamily="2" charset="-122"/>
                <a:cs typeface="黑体" panose="02010609060101010101" pitchFamily="2" charset="-122"/>
                <a:sym typeface="+mn-ea"/>
              </a:rPr>
              <a:t>  </a:t>
            </a:r>
            <a:r>
              <a:rPr lang="zh-CN" altLang="en-US" sz="2800" b="1">
                <a:latin typeface="黑体" panose="02010609060101010101" pitchFamily="2" charset="-122"/>
                <a:ea typeface="黑体" panose="02010609060101010101" pitchFamily="2" charset="-122"/>
                <a:cs typeface="黑体" panose="02010609060101010101" pitchFamily="2" charset="-122"/>
                <a:sym typeface="+mn-ea"/>
              </a:rPr>
              <a:t>意义：</a:t>
            </a:r>
            <a:endParaRPr lang="zh-CN" altLang="en-US" sz="2800" b="1">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500" fill="hold">
                                          <p:stCondLst>
                                            <p:cond delay="0"/>
                                          </p:stCondLst>
                                        </p:cTn>
                                        <p:tgtEl>
                                          <p:spTgt spid="6">
                                            <p:txEl>
                                              <p:pRg st="3" end="3"/>
                                            </p:txEl>
                                          </p:spTgt>
                                        </p:tgtEl>
                                        <p:attrNameLst>
                                          <p:attrName>style.visibility</p:attrName>
                                        </p:attrNameLst>
                                      </p:cBhvr>
                                      <p:to>
                                        <p:strVal val="visible"/>
                                      </p:to>
                                    </p:set>
                                    <p:animEffect transition="in" filter="box(in)">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500" fill="hold">
                                          <p:stCondLst>
                                            <p:cond delay="0"/>
                                          </p:stCondLst>
                                        </p:cTn>
                                        <p:tgtEl>
                                          <p:spTgt spid="6">
                                            <p:txEl>
                                              <p:pRg st="4" end="4"/>
                                            </p:txEl>
                                          </p:spTgt>
                                        </p:tgtEl>
                                        <p:attrNameLst>
                                          <p:attrName>style.visibility</p:attrName>
                                        </p:attrNameLst>
                                      </p:cBhvr>
                                      <p:to>
                                        <p:strVal val="visible"/>
                                      </p:to>
                                    </p:set>
                                    <p:animEffect transition="in" filter="box(in)">
                                      <p:cBhvr>
                                        <p:cTn id="12" dur="500"/>
                                        <p:tgtEl>
                                          <p:spTgt spid="6">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500" fill="hold">
                                          <p:stCondLst>
                                            <p:cond delay="0"/>
                                          </p:stCondLst>
                                        </p:cTn>
                                        <p:tgtEl>
                                          <p:spTgt spid="6">
                                            <p:txEl>
                                              <p:pRg st="5" end="5"/>
                                            </p:txEl>
                                          </p:spTgt>
                                        </p:tgtEl>
                                        <p:attrNameLst>
                                          <p:attrName>style.visibility</p:attrName>
                                        </p:attrNameLst>
                                      </p:cBhvr>
                                      <p:to>
                                        <p:strVal val="visible"/>
                                      </p:to>
                                    </p:set>
                                    <p:animEffect transition="in" filter="diamond(in)">
                                      <p:cBhvr>
                                        <p:cTn id="17" dur="500"/>
                                        <p:tgtEl>
                                          <p:spTgt spid="6">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500" fill="hold">
                                          <p:stCondLst>
                                            <p:cond delay="0"/>
                                          </p:stCondLst>
                                        </p:cTn>
                                        <p:tgtEl>
                                          <p:spTgt spid="6">
                                            <p:txEl>
                                              <p:pRg st="6" end="6"/>
                                            </p:txEl>
                                          </p:spTgt>
                                        </p:tgtEl>
                                        <p:attrNameLst>
                                          <p:attrName>style.visibility</p:attrName>
                                        </p:attrNameLst>
                                      </p:cBhvr>
                                      <p:to>
                                        <p:strVal val="visible"/>
                                      </p:to>
                                    </p:set>
                                    <p:animEffect transition="in" filter="diamond(in)">
                                      <p:cBhvr>
                                        <p:cTn id="22" dur="5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500" fill="hold">
                                          <p:stCondLst>
                                            <p:cond delay="0"/>
                                          </p:stCondLst>
                                        </p:cTn>
                                        <p:tgtEl>
                                          <p:spTgt spid="6">
                                            <p:txEl>
                                              <p:pRg st="7" end="7"/>
                                            </p:txEl>
                                          </p:spTgt>
                                        </p:tgtEl>
                                        <p:attrNameLst>
                                          <p:attrName>style.visibility</p:attrName>
                                        </p:attrNameLst>
                                      </p:cBhvr>
                                      <p:to>
                                        <p:strVal val="visible"/>
                                      </p:to>
                                    </p:set>
                                    <p:animEffect transition="in" filter="diamond(in)">
                                      <p:cBhvr>
                                        <p:cTn id="27" dur="500"/>
                                        <p:tgtEl>
                                          <p:spTgt spid="6">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500" fill="hold">
                                          <p:stCondLst>
                                            <p:cond delay="0"/>
                                          </p:stCondLst>
                                        </p:cTn>
                                        <p:tgtEl>
                                          <p:spTgt spid="6">
                                            <p:txEl>
                                              <p:pRg st="8" end="8"/>
                                            </p:txEl>
                                          </p:spTgt>
                                        </p:tgtEl>
                                        <p:attrNameLst>
                                          <p:attrName>style.visibility</p:attrName>
                                        </p:attrNameLst>
                                      </p:cBhvr>
                                      <p:to>
                                        <p:strVal val="visible"/>
                                      </p:to>
                                    </p:set>
                                    <p:animEffect transition="in" filter="diamond(in)">
                                      <p:cBhvr>
                                        <p:cTn id="32" dur="500"/>
                                        <p:tgtEl>
                                          <p:spTgt spid="6">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nodeType="clickEffect">
                                  <p:stCondLst>
                                    <p:cond delay="0"/>
                                  </p:stCondLst>
                                  <p:childTnLst>
                                    <p:set>
                                      <p:cBhvr>
                                        <p:cTn id="36" dur="500" fill="hold">
                                          <p:stCondLst>
                                            <p:cond delay="0"/>
                                          </p:stCondLst>
                                        </p:cTn>
                                        <p:tgtEl>
                                          <p:spTgt spid="6">
                                            <p:txEl>
                                              <p:pRg st="9" end="9"/>
                                            </p:txEl>
                                          </p:spTgt>
                                        </p:tgtEl>
                                        <p:attrNameLst>
                                          <p:attrName>style.visibility</p:attrName>
                                        </p:attrNameLst>
                                      </p:cBhvr>
                                      <p:to>
                                        <p:strVal val="visible"/>
                                      </p:to>
                                    </p:set>
                                    <p:animEffect transition="in" filter="diamond(in)">
                                      <p:cBhvr>
                                        <p:cTn id="37" dur="500"/>
                                        <p:tgtEl>
                                          <p:spTgt spid="6">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nodeType="clickEffect">
                                  <p:stCondLst>
                                    <p:cond delay="0"/>
                                  </p:stCondLst>
                                  <p:childTnLst>
                                    <p:set>
                                      <p:cBhvr>
                                        <p:cTn id="41" dur="500" fill="hold">
                                          <p:stCondLst>
                                            <p:cond delay="0"/>
                                          </p:stCondLst>
                                        </p:cTn>
                                        <p:tgtEl>
                                          <p:spTgt spid="6">
                                            <p:txEl>
                                              <p:pRg st="10" end="10"/>
                                            </p:txEl>
                                          </p:spTgt>
                                        </p:tgtEl>
                                        <p:attrNameLst>
                                          <p:attrName>style.visibility</p:attrName>
                                        </p:attrNameLst>
                                      </p:cBhvr>
                                      <p:to>
                                        <p:strVal val="visible"/>
                                      </p:to>
                                    </p:set>
                                    <p:animEffect transition="in" filter="diamond(in)">
                                      <p:cBhvr>
                                        <p:cTn id="42" dur="500"/>
                                        <p:tgtEl>
                                          <p:spTgt spid="6">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nodeType="clickEffect">
                                  <p:stCondLst>
                                    <p:cond delay="0"/>
                                  </p:stCondLst>
                                  <p:childTnLst>
                                    <p:set>
                                      <p:cBhvr>
                                        <p:cTn id="46" dur="500" fill="hold">
                                          <p:stCondLst>
                                            <p:cond delay="0"/>
                                          </p:stCondLst>
                                        </p:cTn>
                                        <p:tgtEl>
                                          <p:spTgt spid="6">
                                            <p:txEl>
                                              <p:pRg st="11" end="11"/>
                                            </p:txEl>
                                          </p:spTgt>
                                        </p:tgtEl>
                                        <p:attrNameLst>
                                          <p:attrName>style.visibility</p:attrName>
                                        </p:attrNameLst>
                                      </p:cBhvr>
                                      <p:to>
                                        <p:strVal val="visible"/>
                                      </p:to>
                                    </p:set>
                                    <p:animEffect transition="in" filter="diamond(in)">
                                      <p:cBhvr>
                                        <p:cTn id="47" dur="500"/>
                                        <p:tgtEl>
                                          <p:spTgt spid="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6670" y="13335"/>
            <a:ext cx="12245975" cy="6892925"/>
          </a:xfrm>
          <a:prstGeom prst="rect">
            <a:avLst/>
          </a:prstGeom>
          <a:noFill/>
          <a:ln w="9525">
            <a:noFill/>
          </a:ln>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
        <p:nvSpPr>
          <p:cNvPr id="6" name="文本框 5"/>
          <p:cNvSpPr txBox="1"/>
          <p:nvPr/>
        </p:nvSpPr>
        <p:spPr>
          <a:xfrm>
            <a:off x="1061085" y="893445"/>
            <a:ext cx="10069830" cy="4831080"/>
          </a:xfrm>
          <a:prstGeom prst="rect">
            <a:avLst/>
          </a:prstGeom>
          <a:noFill/>
        </p:spPr>
        <p:txBody>
          <a:bodyPr wrap="square" rtlCol="0">
            <a:spAutoFit/>
          </a:bodyPr>
          <a:p>
            <a:r>
              <a:rPr lang="zh-CN" altLang="en-US" sz="2800" b="1">
                <a:latin typeface="黑体" panose="02010609060101010101" pitchFamily="2" charset="-122"/>
                <a:ea typeface="黑体" panose="02010609060101010101" pitchFamily="2" charset="-122"/>
              </a:rPr>
              <a:t>一、中华人民共和国的成立</a:t>
            </a:r>
            <a:endParaRPr lang="zh-CN" altLang="en-US" sz="2800" b="1">
              <a:latin typeface="黑体" panose="02010609060101010101" pitchFamily="2" charset="-122"/>
              <a:ea typeface="黑体" panose="02010609060101010101" pitchFamily="2" charset="-122"/>
            </a:endParaRPr>
          </a:p>
          <a:p>
            <a:r>
              <a:rPr lang="zh-CN" altLang="en-US" sz="2800" b="1">
                <a:latin typeface="黑体" panose="02010609060101010101" pitchFamily="2" charset="-122"/>
                <a:ea typeface="黑体" panose="02010609060101010101" pitchFamily="2" charset="-122"/>
              </a:rPr>
              <a:t>二、人民政权的巩固</a:t>
            </a:r>
            <a:endParaRPr lang="zh-CN" altLang="en-US" sz="2800" b="1">
              <a:latin typeface="黑体" panose="02010609060101010101" pitchFamily="2" charset="-122"/>
              <a:ea typeface="黑体" panose="02010609060101010101" pitchFamily="2" charset="-122"/>
            </a:endParaRPr>
          </a:p>
          <a:p>
            <a:r>
              <a:rPr lang="zh-CN" altLang="en-US" sz="2800" b="1">
                <a:latin typeface="黑体" panose="02010609060101010101" pitchFamily="2" charset="-122"/>
                <a:ea typeface="黑体" panose="02010609060101010101" pitchFamily="2" charset="-122"/>
              </a:rPr>
              <a:t>三、开创独立自主的和平外交</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四、社会主义基本制度的建立</a:t>
            </a:r>
            <a:endParaRPr lang="zh-CN" altLang="en-US" sz="2800" b="1">
              <a:latin typeface="黑体" panose="02010609060101010101" pitchFamily="2" charset="-122"/>
              <a:ea typeface="黑体" panose="02010609060101010101" pitchFamily="2" charset="-122"/>
            </a:endParaRPr>
          </a:p>
          <a:p>
            <a:pPr algn="l">
              <a:buNone/>
            </a:pPr>
            <a:r>
              <a:rPr lang="en-US" altLang="zh-CN" sz="2800" b="1">
                <a:latin typeface="黑体" panose="02010609060101010101" pitchFamily="2" charset="-122"/>
                <a:ea typeface="黑体" panose="02010609060101010101" pitchFamily="2" charset="-122"/>
              </a:rPr>
              <a:t>  1.</a:t>
            </a:r>
            <a:r>
              <a:rPr lang="zh-CN" altLang="en-US" sz="2800" b="1">
                <a:latin typeface="黑体" panose="02010609060101010101" pitchFamily="2" charset="-122"/>
                <a:ea typeface="黑体" panose="02010609060101010101" pitchFamily="2" charset="-122"/>
              </a:rPr>
              <a:t>经济方面：社会主义经济制度和工业化的初步建立</a:t>
            </a:r>
            <a:endParaRPr lang="zh-CN" altLang="en-US" sz="2800" b="1">
              <a:latin typeface="黑体" panose="02010609060101010101" pitchFamily="2" charset="-122"/>
              <a:ea typeface="黑体" panose="02010609060101010101" pitchFamily="2" charset="-122"/>
            </a:endParaRPr>
          </a:p>
          <a:p>
            <a:pPr algn="l">
              <a:buNone/>
            </a:pPr>
            <a:r>
              <a:rPr lang="en-US" sz="2800" b="1">
                <a:latin typeface="黑体" panose="02010609060101010101" pitchFamily="2" charset="-122"/>
                <a:ea typeface="黑体" panose="02010609060101010101" pitchFamily="2" charset="-122"/>
              </a:rPr>
              <a:t>  2.</a:t>
            </a:r>
            <a:r>
              <a:rPr lang="zh-CN" altLang="en-US" sz="2800" b="1">
                <a:latin typeface="黑体" panose="02010609060101010101" pitchFamily="2" charset="-122"/>
                <a:ea typeface="黑体" panose="02010609060101010101" pitchFamily="2" charset="-122"/>
              </a:rPr>
              <a:t>政治方面：社会主义政治制度体系的建立</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a:t>
            </a:r>
            <a:r>
              <a:rPr lang="en-US" altLang="zh-CN" sz="2800" b="1">
                <a:latin typeface="黑体" panose="02010609060101010101" pitchFamily="2" charset="-122"/>
                <a:ea typeface="黑体" panose="02010609060101010101" pitchFamily="2" charset="-122"/>
              </a:rPr>
              <a:t>1</a:t>
            </a:r>
            <a:r>
              <a:rPr lang="zh-CN" altLang="en-US" sz="2800" b="1">
                <a:latin typeface="黑体" panose="02010609060101010101" pitchFamily="2" charset="-122"/>
                <a:ea typeface="黑体" panose="02010609060101010101" pitchFamily="2" charset="-122"/>
              </a:rPr>
              <a:t>）人民代表大会制度</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     第一届全国人民代表大会和《中华人民共和国宪法》</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a:t>
            </a:r>
            <a:r>
              <a:rPr lang="en-US" altLang="zh-CN" sz="2800" b="1">
                <a:latin typeface="黑体" panose="02010609060101010101" pitchFamily="2" charset="-122"/>
                <a:ea typeface="黑体" panose="02010609060101010101" pitchFamily="2" charset="-122"/>
              </a:rPr>
              <a:t>2</a:t>
            </a:r>
            <a:r>
              <a:rPr lang="zh-CN" altLang="en-US" sz="2800" b="1">
                <a:latin typeface="黑体" panose="02010609060101010101" pitchFamily="2" charset="-122"/>
                <a:ea typeface="黑体" panose="02010609060101010101" pitchFamily="2" charset="-122"/>
              </a:rPr>
              <a:t>）政治协商制度</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a:t>
            </a:r>
            <a:r>
              <a:rPr lang="en-US" altLang="zh-CN" sz="2800" b="1">
                <a:latin typeface="黑体" panose="02010609060101010101" pitchFamily="2" charset="-122"/>
                <a:ea typeface="黑体" panose="02010609060101010101" pitchFamily="2" charset="-122"/>
              </a:rPr>
              <a:t>3</a:t>
            </a:r>
            <a:r>
              <a:rPr lang="zh-CN" altLang="en-US" sz="2800" b="1">
                <a:latin typeface="黑体" panose="02010609060101010101" pitchFamily="2" charset="-122"/>
                <a:ea typeface="黑体" panose="02010609060101010101" pitchFamily="2" charset="-122"/>
              </a:rPr>
              <a:t>）民族区域自治制度</a:t>
            </a:r>
            <a:endParaRPr lang="zh-CN" altLang="en-US" sz="2800" b="1">
              <a:latin typeface="黑体" panose="02010609060101010101" pitchFamily="2" charset="-122"/>
              <a:ea typeface="黑体" panose="02010609060101010101" pitchFamily="2" charset="-122"/>
            </a:endParaRPr>
          </a:p>
          <a:p>
            <a:pPr algn="l">
              <a:buNone/>
            </a:pPr>
            <a:r>
              <a:rPr lang="zh-CN" altLang="en-US" sz="2800" b="1">
                <a:latin typeface="黑体" panose="02010609060101010101" pitchFamily="2" charset="-122"/>
                <a:ea typeface="黑体" panose="02010609060101010101" pitchFamily="2" charset="-122"/>
              </a:rPr>
              <a:t>  </a:t>
            </a:r>
            <a:r>
              <a:rPr lang="en-US" altLang="zh-CN" sz="2800" b="1">
                <a:latin typeface="黑体" panose="02010609060101010101" pitchFamily="2" charset="-122"/>
                <a:ea typeface="黑体" panose="02010609060101010101" pitchFamily="2" charset="-122"/>
              </a:rPr>
              <a:t>3.</a:t>
            </a:r>
            <a:r>
              <a:rPr lang="zh-CN" altLang="en-US" sz="2800" b="1">
                <a:latin typeface="黑体" panose="02010609060101010101" pitchFamily="2" charset="-122"/>
                <a:ea typeface="黑体" panose="02010609060101010101" pitchFamily="2" charset="-122"/>
              </a:rPr>
              <a:t>思想方面：毛泽东思想</a:t>
            </a:r>
            <a:endParaRPr lang="zh-CN" altLang="en-US" sz="2800" b="1">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500" fill="hold">
                                          <p:stCondLst>
                                            <p:cond delay="0"/>
                                          </p:stCondLst>
                                        </p:cTn>
                                        <p:tgtEl>
                                          <p:spTgt spid="6">
                                            <p:txEl>
                                              <p:pRg st="5" end="5"/>
                                            </p:txEl>
                                          </p:spTgt>
                                        </p:tgtEl>
                                        <p:attrNameLst>
                                          <p:attrName>style.visibility</p:attrName>
                                        </p:attrNameLst>
                                      </p:cBhvr>
                                      <p:to>
                                        <p:strVal val="visible"/>
                                      </p:to>
                                    </p:set>
                                    <p:animEffect transition="in" filter="diamond(in)">
                                      <p:cBhvr>
                                        <p:cTn id="7" dur="500"/>
                                        <p:tgtEl>
                                          <p:spTgt spid="6">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500" fill="hold">
                                          <p:stCondLst>
                                            <p:cond delay="0"/>
                                          </p:stCondLst>
                                        </p:cTn>
                                        <p:tgtEl>
                                          <p:spTgt spid="6">
                                            <p:txEl>
                                              <p:pRg st="6" end="6"/>
                                            </p:txEl>
                                          </p:spTgt>
                                        </p:tgtEl>
                                        <p:attrNameLst>
                                          <p:attrName>style.visibility</p:attrName>
                                        </p:attrNameLst>
                                      </p:cBhvr>
                                      <p:to>
                                        <p:strVal val="visible"/>
                                      </p:to>
                                    </p:set>
                                    <p:animEffect transition="in" filter="diamond(in)">
                                      <p:cBhvr>
                                        <p:cTn id="12" dur="500"/>
                                        <p:tgtEl>
                                          <p:spTgt spid="6">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500" fill="hold">
                                          <p:stCondLst>
                                            <p:cond delay="0"/>
                                          </p:stCondLst>
                                        </p:cTn>
                                        <p:tgtEl>
                                          <p:spTgt spid="6">
                                            <p:txEl>
                                              <p:pRg st="7" end="7"/>
                                            </p:txEl>
                                          </p:spTgt>
                                        </p:tgtEl>
                                        <p:attrNameLst>
                                          <p:attrName>style.visibility</p:attrName>
                                        </p:attrNameLst>
                                      </p:cBhvr>
                                      <p:to>
                                        <p:strVal val="visible"/>
                                      </p:to>
                                    </p:set>
                                    <p:animEffect transition="in" filter="diamond(in)">
                                      <p:cBhvr>
                                        <p:cTn id="17" dur="500"/>
                                        <p:tgtEl>
                                          <p:spTgt spid="6">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500" fill="hold">
                                          <p:stCondLst>
                                            <p:cond delay="0"/>
                                          </p:stCondLst>
                                        </p:cTn>
                                        <p:tgtEl>
                                          <p:spTgt spid="6">
                                            <p:txEl>
                                              <p:pRg st="8" end="8"/>
                                            </p:txEl>
                                          </p:spTgt>
                                        </p:tgtEl>
                                        <p:attrNameLst>
                                          <p:attrName>style.visibility</p:attrName>
                                        </p:attrNameLst>
                                      </p:cBhvr>
                                      <p:to>
                                        <p:strVal val="visible"/>
                                      </p:to>
                                    </p:set>
                                    <p:animEffect transition="in" filter="diamond(in)">
                                      <p:cBhvr>
                                        <p:cTn id="22" dur="500"/>
                                        <p:tgtEl>
                                          <p:spTgt spid="6">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500" fill="hold">
                                          <p:stCondLst>
                                            <p:cond delay="0"/>
                                          </p:stCondLst>
                                        </p:cTn>
                                        <p:tgtEl>
                                          <p:spTgt spid="6">
                                            <p:txEl>
                                              <p:pRg st="9" end="9"/>
                                            </p:txEl>
                                          </p:spTgt>
                                        </p:tgtEl>
                                        <p:attrNameLst>
                                          <p:attrName>style.visibility</p:attrName>
                                        </p:attrNameLst>
                                      </p:cBhvr>
                                      <p:to>
                                        <p:strVal val="visible"/>
                                      </p:to>
                                    </p:set>
                                    <p:animEffect transition="in" filter="diamond(in)">
                                      <p:cBhvr>
                                        <p:cTn id="27" dur="500"/>
                                        <p:tgtEl>
                                          <p:spTgt spid="6">
                                            <p:txEl>
                                              <p:pRg st="9" end="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500" fill="hold">
                                          <p:stCondLst>
                                            <p:cond delay="0"/>
                                          </p:stCondLst>
                                        </p:cTn>
                                        <p:tgtEl>
                                          <p:spTgt spid="6">
                                            <p:txEl>
                                              <p:pRg st="10" end="10"/>
                                            </p:txEl>
                                          </p:spTgt>
                                        </p:tgtEl>
                                        <p:attrNameLst>
                                          <p:attrName>style.visibility</p:attrName>
                                        </p:attrNameLst>
                                      </p:cBhvr>
                                      <p:to>
                                        <p:strVal val="visible"/>
                                      </p:to>
                                    </p:set>
                                    <p:animEffect transition="in" filter="diamond(in)">
                                      <p:cBhvr>
                                        <p:cTn id="32"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4" descr="laozihao"/>
          <p:cNvPicPr>
            <a:picLocks noChangeAspect="1"/>
          </p:cNvPicPr>
          <p:nvPr/>
        </p:nvPicPr>
        <p:blipFill>
          <a:blip r:embed="rId1"/>
          <a:stretch>
            <a:fillRect/>
          </a:stretch>
        </p:blipFill>
        <p:spPr>
          <a:xfrm>
            <a:off x="-27940" y="-17145"/>
            <a:ext cx="12245975" cy="6892925"/>
          </a:xfrm>
          <a:prstGeom prst="rect">
            <a:avLst/>
          </a:prstGeom>
          <a:noFill/>
          <a:ln w="9525">
            <a:noFill/>
          </a:ln>
        </p:spPr>
      </p:pic>
      <p:pic>
        <p:nvPicPr>
          <p:cNvPr id="3" name="图片 2"/>
          <p:cNvPicPr>
            <a:picLocks noChangeAspect="1"/>
          </p:cNvPicPr>
          <p:nvPr/>
        </p:nvPicPr>
        <p:blipFill>
          <a:blip r:embed="rId2"/>
          <a:stretch>
            <a:fillRect/>
          </a:stretch>
        </p:blipFill>
        <p:spPr>
          <a:xfrm>
            <a:off x="2222500" y="1094105"/>
            <a:ext cx="8455025" cy="4670425"/>
          </a:xfrm>
          <a:prstGeom prst="rect">
            <a:avLst/>
          </a:prstGeom>
        </p:spPr>
      </p:pic>
      <p:sp>
        <p:nvSpPr>
          <p:cNvPr id="2" name="文本框 1"/>
          <p:cNvSpPr txBox="1"/>
          <p:nvPr/>
        </p:nvSpPr>
        <p:spPr>
          <a:xfrm>
            <a:off x="93345" y="553720"/>
            <a:ext cx="613410" cy="5811520"/>
          </a:xfrm>
          <a:prstGeom prst="rect">
            <a:avLst/>
          </a:prstGeom>
          <a:noFill/>
        </p:spPr>
        <p:txBody>
          <a:bodyPr vert="eaVert" wrap="none" rtlCol="0">
            <a:spAutoFit/>
          </a:bodyPr>
          <a:p>
            <a:r>
              <a:rPr lang="zh-CN" altLang="en-US" sz="2800" b="1">
                <a:solidFill>
                  <a:srgbClr val="FFFF00"/>
                </a:solidFill>
                <a:latin typeface="黑体" panose="02010609060101010101" pitchFamily="2" charset="-122"/>
                <a:ea typeface="黑体" panose="02010609060101010101" pitchFamily="2" charset="-122"/>
              </a:rPr>
              <a:t>中华人民共和国成立和社会主义革命</a:t>
            </a:r>
            <a:endParaRPr lang="zh-CN" altLang="en-US" sz="2800" b="1">
              <a:solidFill>
                <a:srgbClr val="FFFF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3000" fill="hold">
                                          <p:stCondLst>
                                            <p:cond delay="0"/>
                                          </p:stCondLst>
                                        </p:cTn>
                                        <p:tgtEl>
                                          <p:spTgt spid="3"/>
                                        </p:tgtEl>
                                        <p:attrNameLst>
                                          <p:attrName>style.visibility</p:attrName>
                                        </p:attrNameLst>
                                      </p:cBhvr>
                                      <p:to>
                                        <p:strVal val="visible"/>
                                      </p:to>
                                    </p:set>
                                    <p:animEffect transition="in" filter="wipe(up)">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ragon_powerbar_Rhea">
  <a:themeElements>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ragon_powerbar_Rhea">
      <a:majorFont>
        <a:latin typeface="Arial"/>
        <a:ea typeface="SimHei"/>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lnDef>
  </a:objectDefaults>
  <a:extraClrSchemeLst>
    <a:extraClrScheme>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ragon_powerbar_Rhe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ragon_powerbar_Rhe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ragon_powerbar_Rhe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ragon_powerbar_Rhe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ragon_powerbar_Rhe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ragon_powerbar_Rhe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ragon_powerbar_Rhe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ragon_powerbar_Rhe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ragon_powerbar_Rhe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ragon_powerbar_Rhe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ragon_powerbar_Rhe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ragon_powerbar_Rhea">
  <a:themeElements>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ragon_powerbar_Rhea">
      <a:majorFont>
        <a:latin typeface="Arial"/>
        <a:ea typeface="SimHei"/>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lnDef>
  </a:objectDefaults>
  <a:extraClrSchemeLst>
    <a:extraClrScheme>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ragon_powerbar_Rhe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ragon_powerbar_Rhe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ragon_powerbar_Rhe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ragon_powerbar_Rhe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ragon_powerbar_Rhe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ragon_powerbar_Rhe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ragon_powerbar_Rhe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ragon_powerbar_Rhe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ragon_powerbar_Rhe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ragon_powerbar_Rhe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ragon_powerbar_Rhe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3366</Words>
  <Application>WPS 演示</Application>
  <PresentationFormat>自定义</PresentationFormat>
  <Paragraphs>251</Paragraphs>
  <Slides>33</Slides>
  <Notes>0</Notes>
  <HiddenSlides>0</HiddenSlides>
  <MMClips>0</MMClips>
  <ScaleCrop>false</ScaleCrop>
  <HeadingPairs>
    <vt:vector size="8" baseType="variant">
      <vt:variant>
        <vt:lpstr>已用的字体</vt:lpstr>
      </vt:variant>
      <vt:variant>
        <vt:i4>15</vt:i4>
      </vt:variant>
      <vt:variant>
        <vt:lpstr>主题</vt:lpstr>
      </vt:variant>
      <vt:variant>
        <vt:i4>2</vt:i4>
      </vt:variant>
      <vt:variant>
        <vt:lpstr>嵌入 OLE 服务器</vt:lpstr>
      </vt:variant>
      <vt:variant>
        <vt:i4>1</vt:i4>
      </vt:variant>
      <vt:variant>
        <vt:lpstr>幻灯片标题</vt:lpstr>
      </vt:variant>
      <vt:variant>
        <vt:i4>33</vt:i4>
      </vt:variant>
    </vt:vector>
  </HeadingPairs>
  <TitlesOfParts>
    <vt:vector size="51" baseType="lpstr">
      <vt:lpstr>Arial</vt:lpstr>
      <vt:lpstr>宋体</vt:lpstr>
      <vt:lpstr>Wingdings</vt:lpstr>
      <vt:lpstr>PMingLiU</vt:lpstr>
      <vt:lpstr>黑体</vt:lpstr>
      <vt:lpstr>微软雅黑</vt:lpstr>
      <vt:lpstr>楷体</vt:lpstr>
      <vt:lpstr>Times New Roman</vt:lpstr>
      <vt:lpstr>楷体_GB2312</vt:lpstr>
      <vt:lpstr>Arial Unicode MS</vt:lpstr>
      <vt:lpstr>Calibri</vt:lpstr>
      <vt:lpstr>华文新魏</vt:lpstr>
      <vt:lpstr>新宋体</vt:lpstr>
      <vt:lpstr>Tahoma</vt:lpstr>
      <vt:lpstr>华文行楷</vt:lpstr>
      <vt:lpstr>Dragon_powerbar_Rhea</vt:lpstr>
      <vt:lpstr>1_Dragon_powerbar_Rhea</vt:lpstr>
      <vt:lpstr>MSGraph.Chart.8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2018-10-06T03:07:00Z</dcterms:created>
  <dcterms:modified xsi:type="dcterms:W3CDTF">2018-10-06T14:30:24Z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KSOProductBuildVer">
    <vt:lpwstr>2052-10.1.0.7521</vt:lpwstr>
  </property>
</Properties>
</file>