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03" r:id="rId2"/>
    <p:sldId id="304" r:id="rId3"/>
    <p:sldId id="305" r:id="rId4"/>
    <p:sldId id="285" r:id="rId5"/>
    <p:sldId id="283" r:id="rId6"/>
    <p:sldId id="307" r:id="rId7"/>
    <p:sldId id="308" r:id="rId8"/>
    <p:sldId id="309" r:id="rId9"/>
    <p:sldId id="310" r:id="rId10"/>
    <p:sldId id="312" r:id="rId11"/>
    <p:sldId id="266" r:id="rId12"/>
    <p:sldId id="284" r:id="rId13"/>
    <p:sldId id="286" r:id="rId14"/>
    <p:sldId id="287" r:id="rId15"/>
    <p:sldId id="288" r:id="rId16"/>
    <p:sldId id="289" r:id="rId17"/>
    <p:sldId id="313" r:id="rId18"/>
    <p:sldId id="290" r:id="rId19"/>
    <p:sldId id="291" r:id="rId20"/>
    <p:sldId id="292" r:id="rId21"/>
    <p:sldId id="277" r:id="rId22"/>
    <p:sldId id="302" r:id="rId23"/>
    <p:sldId id="271" r:id="rId24"/>
    <p:sldId id="293" r:id="rId25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4660"/>
  </p:normalViewPr>
  <p:slideViewPr>
    <p:cSldViewPr>
      <p:cViewPr varScale="1">
        <p:scale>
          <a:sx n="108" d="100"/>
          <a:sy n="108" d="100"/>
        </p:scale>
        <p:origin x="165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952380952380952"/>
          <c:y val="5.0359712230215826E-2"/>
          <c:w val="0.8746031746031746"/>
          <c:h val="0.8225419664268585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东部</c:v>
                </c:pt>
              </c:strCache>
            </c:strRef>
          </c:tx>
          <c:spPr>
            <a:solidFill>
              <a:schemeClr val="accent1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86</c:v>
                </c:pt>
                <c:pt idx="1">
                  <c:v>90</c:v>
                </c:pt>
                <c:pt idx="2">
                  <c:v>126</c:v>
                </c:pt>
                <c:pt idx="3">
                  <c:v>1176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10-422E-9030-0503C8EB562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accent2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1-A910-422E-9030-0503C8EB562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</c:strCache>
            </c:strRef>
          </c:tx>
          <c:spPr>
            <a:solidFill>
              <a:schemeClr val="hlink"/>
            </a:solidFill>
            <a:ln w="14026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1858</c:v>
                </c:pt>
                <c:pt idx="1">
                  <c:v>1859</c:v>
                </c:pt>
                <c:pt idx="2">
                  <c:v>1860</c:v>
                </c:pt>
                <c:pt idx="3">
                  <c:v>1861</c:v>
                </c:pt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A910-422E-9030-0503C8EB56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64376608"/>
        <c:axId val="227253568"/>
        <c:axId val="0"/>
      </c:bar3DChart>
      <c:catAx>
        <c:axId val="64376608"/>
        <c:scaling>
          <c:orientation val="minMax"/>
        </c:scaling>
        <c:delete val="0"/>
        <c:axPos val="b"/>
        <c:numFmt formatCode="General" sourceLinked="1"/>
        <c:majorTickMark val="in"/>
        <c:minorTickMark val="none"/>
        <c:tickLblPos val="low"/>
        <c:spPr>
          <a:ln w="350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88" b="1" i="0" u="none" strike="noStrike" baseline="0">
                <a:solidFill>
                  <a:schemeClr val="tx1"/>
                </a:solidFill>
                <a:latin typeface="宋体"/>
                <a:ea typeface="宋体"/>
                <a:cs typeface="宋体"/>
              </a:defRPr>
            </a:pPr>
            <a:endParaRPr lang="zh-CN"/>
          </a:p>
        </c:txPr>
        <c:crossAx val="2272535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7253568"/>
        <c:scaling>
          <c:orientation val="minMax"/>
        </c:scaling>
        <c:delete val="0"/>
        <c:axPos val="l"/>
        <c:majorGridlines>
          <c:spPr>
            <a:ln w="3507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in"/>
        <c:minorTickMark val="none"/>
        <c:tickLblPos val="nextTo"/>
        <c:spPr>
          <a:ln w="350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988" b="1" i="0" u="none" strike="noStrike" baseline="0">
                <a:solidFill>
                  <a:schemeClr val="tx1"/>
                </a:solidFill>
                <a:latin typeface="宋体"/>
                <a:ea typeface="宋体"/>
                <a:cs typeface="宋体"/>
              </a:defRPr>
            </a:pPr>
            <a:endParaRPr lang="zh-CN"/>
          </a:p>
        </c:txPr>
        <c:crossAx val="64376608"/>
        <c:crosses val="autoZero"/>
        <c:crossBetween val="between"/>
      </c:valAx>
      <c:spPr>
        <a:noFill/>
        <a:ln w="28052">
          <a:noFill/>
        </a:ln>
      </c:spPr>
    </c:plotArea>
    <c:plotVisOnly val="1"/>
    <c:dispBlanksAs val="gap"/>
    <c:showDLblsOverMax val="0"/>
  </c:chart>
  <c:spPr>
    <a:solidFill>
      <a:schemeClr val="bg1"/>
    </a:solidFill>
    <a:ln>
      <a:noFill/>
    </a:ln>
  </c:spPr>
  <c:txPr>
    <a:bodyPr/>
    <a:lstStyle/>
    <a:p>
      <a:pPr>
        <a:defRPr sz="1988" b="1" i="0" u="none" strike="noStrike" baseline="0">
          <a:solidFill>
            <a:schemeClr val="tx1"/>
          </a:solidFill>
          <a:latin typeface="宋体"/>
          <a:ea typeface="宋体"/>
          <a:cs typeface="宋体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9B3A15B0-9003-4EB6-A171-25853FB5A3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577322B-D2CB-4F0E-9D83-D5858C03719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1EFC5E93-52D2-42BC-8CD7-E554F11797D0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6D44F2CD-3259-4719-A162-85F2EF6EF53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284D1431-BC55-4919-867D-F0F25561F1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59BC432-1C21-4D52-BA58-1EB4F7AB1C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586BC4B-3E94-4234-B633-324F614361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4BE0071-DE8C-483E-AAC9-CBE85FD23E6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09ADE5E5-DC0B-4AC8-BE41-2BD9396E9C5F}" type="slidenum">
              <a:rPr lang="en-US" altLang="zh-CN" smtClean="0"/>
              <a:pPr/>
              <a:t>5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100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72DC80-A9EF-4038-B2D2-DE292D5C4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146AD-86BC-4EFA-894D-7AB7AE91312D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80C152D-570C-48BA-8D09-022EE58845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9ADB00-FAA5-4097-BBEF-070D16F17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0E0E4-7AB4-4E9E-A7DB-4EFE6777B5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574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C5F3EE1-5D1D-44A9-8AED-B1C9102D7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2E0E4-C08C-4787-B7AB-9A84E9F9AEB5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B158DCA-BD3B-4B5D-BC8A-8E6530F58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4E078AA-C359-47B8-84F4-1551CE8B1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E60E1-4724-41B9-87E2-DE7FE293AA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05984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FE5A98-6111-49B0-B91E-3ACE7551C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089BB-8580-4C1F-8BE3-DBDAA17D6538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0D0597-1F31-48F8-9A3B-483A99948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F0FD3F7-7B01-413B-A717-511268BC1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6889B-6BDB-4898-975D-9926A181B3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8374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3D124E64-8751-423F-8CE7-D3C42283B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90240-887A-46FB-A188-CE6565F690B3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833AD0A0-2A1C-4837-B476-8950E4E766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CCF8E3EC-D42E-48AE-90B6-1314D7688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B7A25-29DF-444B-9C29-487AC34CB2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4482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id="{D5DEC56F-DD33-450A-A3FC-E095B9092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E7B3F6-70CA-4C2F-BF78-A8E17A46F94B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id="{9A0FC942-9BDC-4AA1-A1DB-FD38CC31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id="{B2099B2C-241C-4AB3-AAA3-1D9650774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47BBD-475B-4D3F-BD15-782DE12FDA9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473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:a16="http://schemas.microsoft.com/office/drawing/2014/main" id="{449456C5-A4B4-4E84-AB65-2F6EFFDB0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6255E-910D-40F2-BA6A-2B39D6E72912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:a16="http://schemas.microsoft.com/office/drawing/2014/main" id="{C4D82DC1-C4AE-426E-BFBA-7FDB0406A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:a16="http://schemas.microsoft.com/office/drawing/2014/main" id="{494A3FDA-79C7-46DF-8104-25EF316EC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6F948-5141-4F64-8172-11F522ECA27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65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id="{2B172D34-FFBD-4130-82CF-0E714B931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748DA-F053-4332-B73A-F33BD5D6FB61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id="{38D5DE32-920D-4E1A-9EAB-DE9293A87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id="{D98DC8EA-CC0F-4EED-A0E8-9AC55AA2E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FEBB6-E9B0-48D7-BC24-A0DD04BCCC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665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F0A3E587-70B8-45C0-ABA9-0068CCAA4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DEF8F-D722-46B3-99D3-9C0982A725C0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88446B9C-996B-4B0E-8025-52BB2D4F7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F70134AC-E549-4085-8127-31DC975F7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E7BDA-5E22-454C-85F7-218F5D910AF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9861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id="{284D3BE7-822A-4509-9CDB-1DDFCE3D7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9004A-0BD6-42D2-BB7B-386E1C522FE4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id="{CEB061DF-BC75-40C5-8A23-5B568906B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id="{967568DD-74C2-4939-B2C0-D5FB537A6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FAD00-D60B-4CE0-BFB3-9DFE7F6CC9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894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56434A0-9F94-4103-8693-DD64C6A21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40BE3-9252-432A-834F-02B39A40B738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34FF40D-1DAF-450E-B4F7-0A6A7CB6D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BB7AB0-A5E4-48E9-8874-FF9BAFB2A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54B83-4C5F-4981-9964-566B71B879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2036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349B09E-5867-4779-9A20-9F933F3CCF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5576F-41F2-4BCA-B6C3-4F7FF6363195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EC5273-19C3-4358-8E7C-26C6DD806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0EE44B-179F-4749-9FE4-408A4AD53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81EF6-3940-4920-9F03-8B3E8D46F16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8838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9ABC1-F217-462E-B58B-A5AEB08CF37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69306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05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 eaLnBrk="1" fontAlgn="base" hangingPunct="1"/>
            <a:fld id="{9A0DB2DC-4C9A-4742-B13C-FB6460FD3503}" type="slidenum">
              <a:rPr lang="en-US" altLang="zh-CN" sz="1050" b="0" strike="noStrike" noProof="1" dirty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‹#›</a:t>
            </a:fld>
            <a:endParaRPr lang="en-US" altLang="zh-CN" sz="1050" b="0" strike="noStrike" noProof="1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8065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>
            <a:extLst>
              <a:ext uri="{FF2B5EF4-FFF2-40B4-BE49-F238E27FC236}">
                <a16:creationId xmlns:a16="http://schemas.microsoft.com/office/drawing/2014/main" id="{3F08FA67-457D-48D7-BF8F-38B7D64F33B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>
            <a:extLst>
              <a:ext uri="{FF2B5EF4-FFF2-40B4-BE49-F238E27FC236}">
                <a16:creationId xmlns:a16="http://schemas.microsoft.com/office/drawing/2014/main" id="{86447E18-CB4A-4234-B576-1EDD3F468B2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5C29642-579E-4AF8-A32B-C0F4E166CE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40227FC-752C-4342-BA23-5171E3502B39}" type="datetimeFigureOut">
              <a:rPr lang="zh-CN" altLang="en-US"/>
              <a:pPr>
                <a:defRPr/>
              </a:pPr>
              <a:t>2018/10/6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BC2EE8A-F594-41F1-B642-7061BE62DA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B9A338-1111-43C0-A121-B2185A005A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E2D0882-51A5-4B2A-A879-D6901F691C9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hnbc.hpe.sh.cn/05/jingdianzhuanji/geguofengguang/deguofengguang.ht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src.baidu.com/image/c0%3Dshijue1%2C0%2C0%2C294%2C40/sign=c7fea230b3389b502cf2e811ed5c8fa8/4ec2d5628535e5dd163e1df17cc6a7efce1b628a.jpg">
            <a:extLst>
              <a:ext uri="{FF2B5EF4-FFF2-40B4-BE49-F238E27FC236}">
                <a16:creationId xmlns:a16="http://schemas.microsoft.com/office/drawing/2014/main" id="{59D47584-C4FE-49A9-8C0D-3A96A0A94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2"/>
          <a:stretch/>
        </p:blipFill>
        <p:spPr bwMode="auto">
          <a:xfrm>
            <a:off x="57325" y="692696"/>
            <a:ext cx="9029350" cy="5671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imgsrc.baidu.com/image/c0%3Dshijue1%2C0%2C0%2C294%2C40/sign=7258e8f302fa513d45a7649d55043f8e/279759ee3d6d55fb512c0b0967224f4a20a4dd33.jpg">
            <a:extLst>
              <a:ext uri="{FF2B5EF4-FFF2-40B4-BE49-F238E27FC236}">
                <a16:creationId xmlns:a16="http://schemas.microsoft.com/office/drawing/2014/main" id="{F30DAB16-89DC-45C6-A151-0246E59FF6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32"/>
          <a:stretch/>
        </p:blipFill>
        <p:spPr bwMode="auto">
          <a:xfrm>
            <a:off x="57325" y="692696"/>
            <a:ext cx="9029350" cy="57828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4C2CD069-59C6-40ED-A75D-D3F6CE12D19A}"/>
              </a:ext>
            </a:extLst>
          </p:cNvPr>
          <p:cNvSpPr txBox="1"/>
          <p:nvPr/>
        </p:nvSpPr>
        <p:spPr>
          <a:xfrm>
            <a:off x="179512" y="836712"/>
            <a:ext cx="468049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3200" dirty="0"/>
              <a:t>彼得大帝夏宫金碧辉煌</a:t>
            </a:r>
          </a:p>
        </p:txBody>
      </p:sp>
      <p:pic>
        <p:nvPicPr>
          <p:cNvPr id="1032" name="Picture 8" descr="http://gss0.baidu.com/-fo3dSag_xI4khGko9WTAnF6hhy/lvpics/h=800/sign=d5412282b44543a9ea1bf7cc2e168a7b/a1ec08fa513d26973fb6f42b56fbb2fb4316d85b.jpg">
            <a:extLst>
              <a:ext uri="{FF2B5EF4-FFF2-40B4-BE49-F238E27FC236}">
                <a16:creationId xmlns:a16="http://schemas.microsoft.com/office/drawing/2014/main" id="{5B53C7AD-AB3C-4443-BC82-906535F62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2" y="692696"/>
            <a:ext cx="9024623" cy="6016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B4818130-3774-464E-B022-079B207FD347}"/>
              </a:ext>
            </a:extLst>
          </p:cNvPr>
          <p:cNvSpPr txBox="1"/>
          <p:nvPr/>
        </p:nvSpPr>
        <p:spPr>
          <a:xfrm>
            <a:off x="206047" y="899834"/>
            <a:ext cx="4680493" cy="76944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4400" dirty="0"/>
              <a:t>彼得大帝策马扬鞭</a:t>
            </a:r>
          </a:p>
        </p:txBody>
      </p:sp>
    </p:spTree>
    <p:extLst>
      <p:ext uri="{BB962C8B-B14F-4D97-AF65-F5344CB8AC3E}">
        <p14:creationId xmlns:p14="http://schemas.microsoft.com/office/powerpoint/2010/main" val="6112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sputniknews.cn/images/101747/63/1017476392.jpg">
            <a:extLst>
              <a:ext uri="{FF2B5EF4-FFF2-40B4-BE49-F238E27FC236}">
                <a16:creationId xmlns:a16="http://schemas.microsoft.com/office/drawing/2014/main" id="{6974C921-897E-4BCF-BC5E-44EA98E08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24" y="674932"/>
            <a:ext cx="7851752" cy="417646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6BC3D52-A93F-47DD-B718-980062518FFE}"/>
              </a:ext>
            </a:extLst>
          </p:cNvPr>
          <p:cNvSpPr/>
          <p:nvPr/>
        </p:nvSpPr>
        <p:spPr>
          <a:xfrm>
            <a:off x="755576" y="5010605"/>
            <a:ext cx="7524836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zh-CN" altLang="en-US" sz="2400" dirty="0">
                <a:latin typeface="+mn-ea"/>
                <a:ea typeface="+mn-ea"/>
              </a:rPr>
              <a:t>在克里姆林宫普京办公室唯一的画像是彼得大帝，在历史名城圣彼得堡诞生</a:t>
            </a:r>
            <a:r>
              <a:rPr lang="en-US" altLang="zh-CN" sz="2400" dirty="0">
                <a:latin typeface="+mn-ea"/>
                <a:ea typeface="+mn-ea"/>
              </a:rPr>
              <a:t>300</a:t>
            </a:r>
            <a:r>
              <a:rPr lang="zh-CN" altLang="en-US" sz="2400" dirty="0">
                <a:latin typeface="+mn-ea"/>
                <a:ea typeface="+mn-ea"/>
              </a:rPr>
              <a:t>周年庆祝活动上，普京总统饱含深情地说：“此生我最佩服的人就是</a:t>
            </a:r>
            <a:r>
              <a:rPr lang="zh-CN" altLang="en-US" sz="2400" dirty="0">
                <a:solidFill>
                  <a:srgbClr val="FF0000"/>
                </a:solidFill>
                <a:latin typeface="+mn-ea"/>
                <a:ea typeface="+mn-ea"/>
              </a:rPr>
              <a:t>彼得大帝</a:t>
            </a:r>
            <a:r>
              <a:rPr lang="zh-CN" altLang="en-US" sz="2400" dirty="0">
                <a:latin typeface="+mn-ea"/>
                <a:ea typeface="+mn-ea"/>
              </a:rPr>
              <a:t>。”</a:t>
            </a:r>
          </a:p>
        </p:txBody>
      </p:sp>
    </p:spTree>
    <p:extLst>
      <p:ext uri="{BB962C8B-B14F-4D97-AF65-F5344CB8AC3E}">
        <p14:creationId xmlns:p14="http://schemas.microsoft.com/office/powerpoint/2010/main" val="32085223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8578A766-8ABF-4DF2-A7FC-FBBE4F3440D5}"/>
              </a:ext>
            </a:extLst>
          </p:cNvPr>
          <p:cNvSpPr/>
          <p:nvPr/>
        </p:nvSpPr>
        <p:spPr>
          <a:xfrm>
            <a:off x="1619672" y="1412776"/>
            <a:ext cx="7488832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57200" algn="just"/>
            <a:r>
              <a:rPr lang="zh-CN" altLang="en-US" sz="2800" dirty="0"/>
              <a:t>俄罗斯封建国家是</a:t>
            </a:r>
            <a:r>
              <a:rPr lang="en-US" altLang="zh-CN" sz="2800" dirty="0"/>
              <a:t>9</a:t>
            </a:r>
            <a:r>
              <a:rPr lang="zh-CN" altLang="en-US" sz="2800" dirty="0"/>
              <a:t>世纪斯拉夫人建立起来的。近代沙皇俄国是以莫斯科公国为中心，不断兼并邻国而逐步形成的。</a:t>
            </a:r>
            <a:r>
              <a:rPr lang="en-US" altLang="zh-CN" sz="2800" dirty="0"/>
              <a:t>1547</a:t>
            </a:r>
            <a:r>
              <a:rPr lang="zh-CN" altLang="en-US" sz="2800" dirty="0"/>
              <a:t>年，莫斯科大公伊几四世自称</a:t>
            </a:r>
            <a:r>
              <a:rPr lang="zh-CN" altLang="en-US" sz="2800" dirty="0">
                <a:solidFill>
                  <a:srgbClr val="FF0000"/>
                </a:solidFill>
              </a:rPr>
              <a:t>沙皇</a:t>
            </a:r>
            <a:r>
              <a:rPr lang="zh-CN" altLang="en-US" sz="2800" dirty="0"/>
              <a:t>，这件事在俄国的历史上具有标志性的意义，从此莫斯科公国发展为沙皇俄国。沙皇俄国形成后，在其发展道路上</a:t>
            </a:r>
            <a:r>
              <a:rPr lang="zh-CN" altLang="en-US" sz="2800" dirty="0">
                <a:solidFill>
                  <a:srgbClr val="FF0000"/>
                </a:solidFill>
              </a:rPr>
              <a:t>彼得一世的改革</a:t>
            </a:r>
            <a:r>
              <a:rPr lang="zh-CN" altLang="en-US" sz="2800" dirty="0"/>
              <a:t>是具有深远影响的重大事件。 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91767BD-3FE7-4245-8C20-D3AEE1B01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53136"/>
            <a:ext cx="3168352" cy="2078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560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ADE9B73B-EAAB-4147-A9A0-C3CFB76E3D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998" y="3333396"/>
            <a:ext cx="4384585" cy="2852936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310403E-5F27-4BBB-9D39-DD69F0E8191B}"/>
              </a:ext>
            </a:extLst>
          </p:cNvPr>
          <p:cNvSpPr txBox="1"/>
          <p:nvPr/>
        </p:nvSpPr>
        <p:spPr>
          <a:xfrm>
            <a:off x="0" y="764704"/>
            <a:ext cx="9144000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 anchor="ctr" anchorCtr="1">
            <a:spAutoFit/>
          </a:bodyPr>
          <a:lstStyle/>
          <a:p>
            <a:pPr algn="ctr"/>
            <a:r>
              <a:rPr lang="zh-CN" altLang="en-US" sz="4800" dirty="0">
                <a:latin typeface="+mn-ea"/>
              </a:rPr>
              <a:t>第</a:t>
            </a:r>
            <a:r>
              <a:rPr lang="en-US" altLang="zh-CN" sz="4800" dirty="0">
                <a:latin typeface="+mn-ea"/>
              </a:rPr>
              <a:t>2</a:t>
            </a:r>
            <a:r>
              <a:rPr lang="zh-CN" altLang="en-US" sz="4800" dirty="0">
                <a:latin typeface="+mn-ea"/>
              </a:rPr>
              <a:t>课 俄国的改革</a:t>
            </a:r>
          </a:p>
        </p:txBody>
      </p:sp>
      <p:sp>
        <p:nvSpPr>
          <p:cNvPr id="5" name="箭头: 上 4">
            <a:extLst>
              <a:ext uri="{FF2B5EF4-FFF2-40B4-BE49-F238E27FC236}">
                <a16:creationId xmlns:a16="http://schemas.microsoft.com/office/drawing/2014/main" id="{70AD3D52-B44A-4EF8-9951-8B1A32504C25}"/>
              </a:ext>
            </a:extLst>
          </p:cNvPr>
          <p:cNvSpPr/>
          <p:nvPr/>
        </p:nvSpPr>
        <p:spPr>
          <a:xfrm>
            <a:off x="1821273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8" name="箭头: 上 7">
            <a:extLst>
              <a:ext uri="{FF2B5EF4-FFF2-40B4-BE49-F238E27FC236}">
                <a16:creationId xmlns:a16="http://schemas.microsoft.com/office/drawing/2014/main" id="{5A75F483-0DA3-487A-A6BF-AE750F3E691E}"/>
              </a:ext>
            </a:extLst>
          </p:cNvPr>
          <p:cNvSpPr/>
          <p:nvPr/>
        </p:nvSpPr>
        <p:spPr>
          <a:xfrm>
            <a:off x="6487237" y="2524855"/>
            <a:ext cx="648072" cy="740594"/>
          </a:xfrm>
          <a:prstGeom prst="up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C1AB5C3-B120-4F64-B39D-BBBC826BC31C}"/>
              </a:ext>
            </a:extLst>
          </p:cNvPr>
          <p:cNvSpPr txBox="1"/>
          <p:nvPr/>
        </p:nvSpPr>
        <p:spPr>
          <a:xfrm>
            <a:off x="2145309" y="1930744"/>
            <a:ext cx="466596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200" dirty="0">
                <a:latin typeface="+mn-ea"/>
              </a:rPr>
              <a:t>走上改革强国之路</a:t>
            </a:r>
          </a:p>
        </p:txBody>
      </p:sp>
      <p:pic>
        <p:nvPicPr>
          <p:cNvPr id="10" name="Picture 12" descr="图片1_副本">
            <a:extLst>
              <a:ext uri="{FF2B5EF4-FFF2-40B4-BE49-F238E27FC236}">
                <a16:creationId xmlns:a16="http://schemas.microsoft.com/office/drawing/2014/main" id="{378FD3E5-4E90-4DE2-9F51-89624AC5B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1477584" cy="1477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 descr="234630-13031511302446_副本_副本">
            <a:extLst>
              <a:ext uri="{FF2B5EF4-FFF2-40B4-BE49-F238E27FC236}">
                <a16:creationId xmlns:a16="http://schemas.microsoft.com/office/drawing/2014/main" id="{0BF54559-5170-4E98-BA22-AEF1FB10F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583" y="3592552"/>
            <a:ext cx="2473417" cy="216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010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-5779" y="794083"/>
            <a:ext cx="9149779" cy="70246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从英国之崛起看待</a:t>
            </a:r>
            <a:r>
              <a:rPr lang="en-US" altLang="zh-CN" sz="3200" dirty="0">
                <a:solidFill>
                  <a:srgbClr val="0000FF"/>
                </a:solidFill>
                <a:latin typeface="+mn-ea"/>
              </a:rPr>
              <a:t>19</a:t>
            </a:r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世纪的世界发展形势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CN" altLang="zh-CN">
              <a:latin typeface="+mn-ea"/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2778" y="98428"/>
            <a:ext cx="2089150" cy="490519"/>
          </a:xfrm>
          <a:prstGeom prst="rect">
            <a:avLst/>
          </a:prstGeom>
          <a:ln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 anchorCtr="1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000000"/>
                </a:solidFill>
                <a:latin typeface="+mn-ea"/>
                <a:ea typeface="+mn-ea"/>
              </a:rPr>
              <a:t>整体把握历史</a:t>
            </a:r>
          </a:p>
        </p:txBody>
      </p:sp>
      <p:pic>
        <p:nvPicPr>
          <p:cNvPr id="3077" name="Picture 8" descr="021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79" y="1521956"/>
            <a:ext cx="9134134" cy="5257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16377" y="3059249"/>
            <a:ext cx="8497887" cy="1203325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从国际视野看：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发展</a:t>
            </a:r>
            <a:r>
              <a:rPr lang="en-US" altLang="zh-CN" sz="3600" u="sng" dirty="0">
                <a:latin typeface="+mn-ea"/>
                <a:ea typeface="+mn-ea"/>
                <a:sym typeface="宋体" panose="02010600030101010101" pitchFamily="2" charset="-122"/>
              </a:rPr>
              <a:t>___________</a:t>
            </a:r>
            <a:r>
              <a:rPr lang="zh-CN" altLang="en-US" sz="3600" dirty="0">
                <a:latin typeface="+mn-ea"/>
                <a:ea typeface="+mn-ea"/>
                <a:sym typeface="宋体" panose="02010600030101010101" pitchFamily="2" charset="-122"/>
              </a:rPr>
              <a:t>，是近代世界的主旋律。 </a:t>
            </a:r>
            <a:endParaRPr lang="zh-CN" altLang="en-US" sz="1800" dirty="0">
              <a:latin typeface="+mn-ea"/>
              <a:ea typeface="+mn-ea"/>
              <a:sym typeface="宋体" panose="02010600030101010101" pitchFamily="2" charset="-122"/>
            </a:endParaRPr>
          </a:p>
        </p:txBody>
      </p:sp>
      <p:pic>
        <p:nvPicPr>
          <p:cNvPr id="3079" name="Picture 7" descr="glo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513" y="73358"/>
            <a:ext cx="719138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1309393" y="3517092"/>
            <a:ext cx="2160239" cy="69217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  <a:extLst/>
        </p:spPr>
        <p:txBody>
          <a:bodyPr wrap="square" lIns="90170" tIns="46990" rIns="90170" bIns="46990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22B35053-0B90-45CA-99C9-F01111D1A2F7}"/>
              </a:ext>
            </a:extLst>
          </p:cNvPr>
          <p:cNvSpPr txBox="1"/>
          <p:nvPr/>
        </p:nvSpPr>
        <p:spPr>
          <a:xfrm>
            <a:off x="216377" y="5189912"/>
            <a:ext cx="8689821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3200" dirty="0"/>
              <a:t>与此同时，俄国农奴制盛行，是一个</a:t>
            </a:r>
            <a:r>
              <a:rPr lang="zh-CN" altLang="en-US" sz="3200" dirty="0">
                <a:solidFill>
                  <a:srgbClr val="FF0000"/>
                </a:solidFill>
              </a:rPr>
              <a:t>封闭落后</a:t>
            </a:r>
            <a:r>
              <a:rPr lang="zh-CN" altLang="en-US" sz="3200" dirty="0"/>
              <a:t>的国家。农业和手工工场里主要使用农奴劳动，工商业发展及其缓慢。</a:t>
            </a:r>
          </a:p>
        </p:txBody>
      </p:sp>
    </p:spTree>
    <p:extLst>
      <p:ext uri="{BB962C8B-B14F-4D97-AF65-F5344CB8AC3E}">
        <p14:creationId xmlns:p14="http://schemas.microsoft.com/office/powerpoint/2010/main" val="1027990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bldLvl="0" animBg="1" autoUpdateAnimBg="0"/>
      <p:bldP spid="3080" grpId="0" bldLvl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2-036">
            <a:hlinkClick r:id="rId2"/>
            <a:extLst>
              <a:ext uri="{FF2B5EF4-FFF2-40B4-BE49-F238E27FC236}">
                <a16:creationId xmlns:a16="http://schemas.microsoft.com/office/drawing/2014/main" id="{57892966-25BC-494E-A87B-690A83A10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9" y="42693"/>
            <a:ext cx="5295786" cy="4189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79" name="Rectangle 3">
            <a:extLst>
              <a:ext uri="{FF2B5EF4-FFF2-40B4-BE49-F238E27FC236}">
                <a16:creationId xmlns:a16="http://schemas.microsoft.com/office/drawing/2014/main" id="{07290E5D-8939-4E34-89B7-05041949E8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971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52580" name="Rectangle 4">
            <a:extLst>
              <a:ext uri="{FF2B5EF4-FFF2-40B4-BE49-F238E27FC236}">
                <a16:creationId xmlns:a16="http://schemas.microsoft.com/office/drawing/2014/main" id="{EF9E63E3-8582-4320-BC8D-1AF4F332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" y="4437112"/>
            <a:ext cx="8763000" cy="222049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/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1697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年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月，彼得派遣了一个由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250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人组成的庞大的使团，出访欧洲各国。彼得化名“彼得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·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米哈依洛夫”装扮成一个下士随团考察。出访中，他在荷兰阿姆斯特丹造船厂当了</a:t>
            </a:r>
            <a:r>
              <a:rPr lang="en-US" altLang="zh-CN" sz="2800" dirty="0">
                <a:solidFill>
                  <a:schemeClr val="bg1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chemeClr val="bg1"/>
                </a:solidFill>
                <a:latin typeface="+mn-ea"/>
                <a:ea typeface="+mn-ea"/>
              </a:rPr>
              <a:t>个月的学徒，在英国参观了海军造船厂，在普鲁士研究了兵制。</a:t>
            </a:r>
          </a:p>
        </p:txBody>
      </p:sp>
      <p:pic>
        <p:nvPicPr>
          <p:cNvPr id="152581" name="Picture 5" descr="00-s">
            <a:extLst>
              <a:ext uri="{FF2B5EF4-FFF2-40B4-BE49-F238E27FC236}">
                <a16:creationId xmlns:a16="http://schemas.microsoft.com/office/drawing/2014/main" id="{38C3B085-401C-4090-B32F-DFD408935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386" y="46036"/>
            <a:ext cx="3566115" cy="4182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8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tem347-s">
            <a:extLst>
              <a:ext uri="{FF2B5EF4-FFF2-40B4-BE49-F238E27FC236}">
                <a16:creationId xmlns:a16="http://schemas.microsoft.com/office/drawing/2014/main" id="{6B27CF4D-22BF-4B0C-BE0D-34FCDDDDD3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80" y="443706"/>
            <a:ext cx="8313039" cy="36388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03" name="Text Box 3">
            <a:extLst>
              <a:ext uri="{FF2B5EF4-FFF2-40B4-BE49-F238E27FC236}">
                <a16:creationId xmlns:a16="http://schemas.microsoft.com/office/drawing/2014/main" id="{1D4EC927-0EE9-4CE3-AAFE-A59968BA5E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824" y="4142841"/>
            <a:ext cx="38989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牛津大学（</a:t>
            </a:r>
            <a:r>
              <a:rPr lang="en-US" altLang="zh-CN" sz="3200" dirty="0">
                <a:solidFill>
                  <a:srgbClr val="0000FF"/>
                </a:solidFill>
                <a:latin typeface="+mn-ea"/>
                <a:ea typeface="+mn-ea"/>
              </a:rPr>
              <a:t>17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世纪）</a:t>
            </a:r>
          </a:p>
        </p:txBody>
      </p:sp>
      <p:sp>
        <p:nvSpPr>
          <p:cNvPr id="153604" name="Text Box 4">
            <a:extLst>
              <a:ext uri="{FF2B5EF4-FFF2-40B4-BE49-F238E27FC236}">
                <a16:creationId xmlns:a16="http://schemas.microsoft.com/office/drawing/2014/main" id="{4977972A-1CD2-4009-ADE8-42AF1D184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3" y="4782605"/>
            <a:ext cx="8928992" cy="1200329"/>
          </a:xfrm>
          <a:prstGeom prst="rect">
            <a:avLst/>
          </a:prstGeom>
          <a:gradFill rotWithShape="1">
            <a:gsLst>
              <a:gs pos="0">
                <a:srgbClr val="FF0000"/>
              </a:gs>
              <a:gs pos="100000">
                <a:srgbClr val="FFFF00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zh-CN" altLang="en-US" sz="3600" dirty="0">
                <a:latin typeface="+mn-ea"/>
                <a:ea typeface="+mn-ea"/>
              </a:rPr>
              <a:t>在英国，彼得一世参观了科学院、牛津大学，拜访了牛顿，旁听了英国议员的辩论。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Text Box 2">
            <a:extLst>
              <a:ext uri="{FF2B5EF4-FFF2-40B4-BE49-F238E27FC236}">
                <a16:creationId xmlns:a16="http://schemas.microsoft.com/office/drawing/2014/main" id="{5D3A23B0-7732-4C1E-8D9C-F5FB703A5A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346" y="891381"/>
            <a:ext cx="677108" cy="1066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军事</a:t>
            </a:r>
          </a:p>
        </p:txBody>
      </p:sp>
      <p:sp>
        <p:nvSpPr>
          <p:cNvPr id="150531" name="Text Box 3">
            <a:extLst>
              <a:ext uri="{FF2B5EF4-FFF2-40B4-BE49-F238E27FC236}">
                <a16:creationId xmlns:a16="http://schemas.microsoft.com/office/drawing/2014/main" id="{997E7353-5706-4AAA-BD5A-AF44F28818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5400" y="685800"/>
            <a:ext cx="512832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3200">
                <a:latin typeface="+mn-ea"/>
                <a:ea typeface="+mn-ea"/>
              </a:rPr>
              <a:t>——</a:t>
            </a:r>
            <a:r>
              <a:rPr lang="zh-CN" altLang="zh-CN" sz="3200">
                <a:latin typeface="+mn-ea"/>
                <a:ea typeface="+mn-ea"/>
              </a:rPr>
              <a:t>按照欧洲方式改革军队</a:t>
            </a:r>
          </a:p>
        </p:txBody>
      </p:sp>
      <p:sp>
        <p:nvSpPr>
          <p:cNvPr id="150532" name="Text Box 4">
            <a:extLst>
              <a:ext uri="{FF2B5EF4-FFF2-40B4-BE49-F238E27FC236}">
                <a16:creationId xmlns:a16="http://schemas.microsoft.com/office/drawing/2014/main" id="{64B0FB7A-CC61-4119-9476-E4E0BB387E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1135063"/>
            <a:ext cx="28368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320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zh-CN" sz="3200">
                <a:solidFill>
                  <a:srgbClr val="0000FF"/>
                </a:solidFill>
                <a:latin typeface="+mn-ea"/>
                <a:ea typeface="+mn-ea"/>
              </a:rPr>
              <a:t>、实行征兵制</a:t>
            </a:r>
          </a:p>
        </p:txBody>
      </p:sp>
      <p:sp>
        <p:nvSpPr>
          <p:cNvPr id="150533" name="Text Box 5">
            <a:extLst>
              <a:ext uri="{FF2B5EF4-FFF2-40B4-BE49-F238E27FC236}">
                <a16:creationId xmlns:a16="http://schemas.microsoft.com/office/drawing/2014/main" id="{47DDBA96-7D81-47C4-AA3D-6FC02E7AC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1630363"/>
            <a:ext cx="65087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320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zh-CN" sz="3200">
                <a:solidFill>
                  <a:srgbClr val="0000FF"/>
                </a:solidFill>
                <a:latin typeface="+mn-ea"/>
                <a:ea typeface="+mn-ea"/>
              </a:rPr>
              <a:t>、重视发展海军，建立庞大的军队</a:t>
            </a:r>
          </a:p>
        </p:txBody>
      </p:sp>
      <p:sp>
        <p:nvSpPr>
          <p:cNvPr id="150534" name="AutoShape 6">
            <a:extLst>
              <a:ext uri="{FF2B5EF4-FFF2-40B4-BE49-F238E27FC236}">
                <a16:creationId xmlns:a16="http://schemas.microsoft.com/office/drawing/2014/main" id="{88EDABC7-6457-4A79-8E6F-A33B9E6F1E73}"/>
              </a:ext>
            </a:extLst>
          </p:cNvPr>
          <p:cNvSpPr>
            <a:spLocks/>
          </p:cNvSpPr>
          <p:nvPr/>
        </p:nvSpPr>
        <p:spPr bwMode="auto">
          <a:xfrm>
            <a:off x="1150938" y="990600"/>
            <a:ext cx="144462" cy="1012825"/>
          </a:xfrm>
          <a:prstGeom prst="leftBrace">
            <a:avLst>
              <a:gd name="adj1" fmla="val 58425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150535" name="Text Box 7">
            <a:extLst>
              <a:ext uri="{FF2B5EF4-FFF2-40B4-BE49-F238E27FC236}">
                <a16:creationId xmlns:a16="http://schemas.microsoft.com/office/drawing/2014/main" id="{B770166E-462F-46AB-A963-120992552F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346" y="2224881"/>
            <a:ext cx="677108" cy="10033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经济</a:t>
            </a:r>
          </a:p>
        </p:txBody>
      </p:sp>
      <p:sp>
        <p:nvSpPr>
          <p:cNvPr id="150536" name="Text Box 8">
            <a:extLst>
              <a:ext uri="{FF2B5EF4-FFF2-40B4-BE49-F238E27FC236}">
                <a16:creationId xmlns:a16="http://schemas.microsoft.com/office/drawing/2014/main" id="{7DAC1454-31B5-4FAF-A46C-EE9DDCF36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2133600"/>
            <a:ext cx="47831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zh-CN" sz="3200" dirty="0">
                <a:latin typeface="+mn-ea"/>
                <a:ea typeface="+mn-ea"/>
              </a:rPr>
              <a:t>A</a:t>
            </a:r>
            <a:r>
              <a:rPr lang="zh-CN" altLang="zh-CN" sz="3200" dirty="0">
                <a:latin typeface="+mn-ea"/>
                <a:ea typeface="+mn-ea"/>
              </a:rPr>
              <a:t>、鼓励</a:t>
            </a:r>
            <a:r>
              <a:rPr lang="zh-CN" altLang="en-US" sz="3200" dirty="0">
                <a:solidFill>
                  <a:srgbClr val="660033"/>
                </a:solidFill>
                <a:latin typeface="+mn-ea"/>
                <a:ea typeface="+mn-ea"/>
              </a:rPr>
              <a:t>兴办手工工场</a:t>
            </a:r>
            <a:endParaRPr lang="zh-CN" altLang="zh-CN" sz="3200" dirty="0">
              <a:solidFill>
                <a:srgbClr val="660033"/>
              </a:solidFill>
              <a:latin typeface="+mn-ea"/>
              <a:ea typeface="+mn-ea"/>
            </a:endParaRPr>
          </a:p>
        </p:txBody>
      </p:sp>
      <p:sp>
        <p:nvSpPr>
          <p:cNvPr id="150537" name="Text Box 9">
            <a:extLst>
              <a:ext uri="{FF2B5EF4-FFF2-40B4-BE49-F238E27FC236}">
                <a16:creationId xmlns:a16="http://schemas.microsoft.com/office/drawing/2014/main" id="{08627A81-8F45-44AC-9F32-55B2697B37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9063" y="2647338"/>
            <a:ext cx="65453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just"/>
            <a:r>
              <a:rPr lang="en-US" altLang="zh-CN" sz="3200" dirty="0">
                <a:latin typeface="+mn-ea"/>
                <a:ea typeface="+mn-ea"/>
              </a:rPr>
              <a:t>B</a:t>
            </a:r>
            <a:r>
              <a:rPr lang="zh-CN" altLang="zh-CN" sz="3200" dirty="0">
                <a:latin typeface="+mn-ea"/>
                <a:ea typeface="+mn-ea"/>
              </a:rPr>
              <a:t>、</a:t>
            </a:r>
            <a:r>
              <a:rPr lang="zh-CN" altLang="en-US" sz="3200" dirty="0">
                <a:latin typeface="+mn-ea"/>
                <a:ea typeface="+mn-ea"/>
              </a:rPr>
              <a:t>准许工场主购买整个村庄的农奴</a:t>
            </a:r>
            <a:endParaRPr lang="zh-CN" altLang="zh-CN" sz="2800" dirty="0">
              <a:latin typeface="+mn-ea"/>
              <a:ea typeface="+mn-ea"/>
            </a:endParaRPr>
          </a:p>
        </p:txBody>
      </p:sp>
      <p:sp>
        <p:nvSpPr>
          <p:cNvPr id="150538" name="AutoShape 10">
            <a:extLst>
              <a:ext uri="{FF2B5EF4-FFF2-40B4-BE49-F238E27FC236}">
                <a16:creationId xmlns:a16="http://schemas.microsoft.com/office/drawing/2014/main" id="{04A02FD7-33C5-4EF7-9CD8-93BEF20AA8E9}"/>
              </a:ext>
            </a:extLst>
          </p:cNvPr>
          <p:cNvSpPr>
            <a:spLocks/>
          </p:cNvSpPr>
          <p:nvPr/>
        </p:nvSpPr>
        <p:spPr bwMode="auto">
          <a:xfrm>
            <a:off x="1219200" y="2362200"/>
            <a:ext cx="76200" cy="728663"/>
          </a:xfrm>
          <a:prstGeom prst="leftBrace">
            <a:avLst>
              <a:gd name="adj1" fmla="val 79688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150539" name="Text Box 11">
            <a:extLst>
              <a:ext uri="{FF2B5EF4-FFF2-40B4-BE49-F238E27FC236}">
                <a16:creationId xmlns:a16="http://schemas.microsoft.com/office/drawing/2014/main" id="{DFC2EC87-C0F5-46FA-B7C1-2758445455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346" y="3546487"/>
            <a:ext cx="677108" cy="10033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政治</a:t>
            </a:r>
          </a:p>
        </p:txBody>
      </p:sp>
      <p:sp>
        <p:nvSpPr>
          <p:cNvPr id="150541" name="Text Box 13">
            <a:extLst>
              <a:ext uri="{FF2B5EF4-FFF2-40B4-BE49-F238E27FC236}">
                <a16:creationId xmlns:a16="http://schemas.microsoft.com/office/drawing/2014/main" id="{EDCFB9F8-C619-4EF4-B419-6E06E4AE7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569" y="3269457"/>
            <a:ext cx="6326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en-US" altLang="zh-CN" sz="3200" dirty="0">
                <a:solidFill>
                  <a:srgbClr val="0000FF"/>
                </a:solidFill>
                <a:latin typeface="+mn-ea"/>
                <a:ea typeface="+mn-ea"/>
              </a:rPr>
              <a:t>A</a:t>
            </a:r>
            <a:r>
              <a:rPr lang="zh-CN" altLang="zh-CN" sz="320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建立中央集权的行政体制</a:t>
            </a:r>
            <a:endParaRPr lang="zh-CN" altLang="zh-CN" sz="3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50542" name="Text Box 14">
            <a:extLst>
              <a:ext uri="{FF2B5EF4-FFF2-40B4-BE49-F238E27FC236}">
                <a16:creationId xmlns:a16="http://schemas.microsoft.com/office/drawing/2014/main" id="{95E513F1-800C-415E-8CE3-D722AEA490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569" y="3773185"/>
            <a:ext cx="45370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zh-CN" sz="3200" dirty="0">
                <a:solidFill>
                  <a:srgbClr val="0000FF"/>
                </a:solidFill>
                <a:latin typeface="+mn-ea"/>
                <a:ea typeface="+mn-ea"/>
              </a:rPr>
              <a:t>B</a:t>
            </a:r>
            <a:r>
              <a:rPr lang="zh-CN" altLang="zh-CN" sz="320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加强沙皇的专制权力</a:t>
            </a:r>
            <a:endParaRPr lang="zh-CN" altLang="zh-CN" sz="3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50543" name="AutoShape 15">
            <a:extLst>
              <a:ext uri="{FF2B5EF4-FFF2-40B4-BE49-F238E27FC236}">
                <a16:creationId xmlns:a16="http://schemas.microsoft.com/office/drawing/2014/main" id="{7D26E732-0531-48AA-B8A5-406D1936A103}"/>
              </a:ext>
            </a:extLst>
          </p:cNvPr>
          <p:cNvSpPr>
            <a:spLocks/>
          </p:cNvSpPr>
          <p:nvPr/>
        </p:nvSpPr>
        <p:spPr bwMode="auto">
          <a:xfrm>
            <a:off x="1219200" y="3500438"/>
            <a:ext cx="73025" cy="1223962"/>
          </a:xfrm>
          <a:prstGeom prst="leftBrace">
            <a:avLst>
              <a:gd name="adj1" fmla="val 139674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150546" name="Text Box 18">
            <a:extLst>
              <a:ext uri="{FF2B5EF4-FFF2-40B4-BE49-F238E27FC236}">
                <a16:creationId xmlns:a16="http://schemas.microsoft.com/office/drawing/2014/main" id="{F2930D84-55FD-478C-86FD-69633B98FE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346" y="4816487"/>
            <a:ext cx="677108" cy="173831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 algn="just"/>
            <a:r>
              <a:rPr lang="zh-CN" altLang="zh-CN" sz="3200">
                <a:solidFill>
                  <a:srgbClr val="FFFF00"/>
                </a:solidFill>
                <a:latin typeface="+mn-ea"/>
                <a:ea typeface="+mn-ea"/>
              </a:rPr>
              <a:t>文化教育</a:t>
            </a:r>
          </a:p>
        </p:txBody>
      </p:sp>
      <p:sp>
        <p:nvSpPr>
          <p:cNvPr id="150547" name="Text Box 19">
            <a:extLst>
              <a:ext uri="{FF2B5EF4-FFF2-40B4-BE49-F238E27FC236}">
                <a16:creationId xmlns:a16="http://schemas.microsoft.com/office/drawing/2014/main" id="{F779D63F-AEAC-4B74-849A-14FB08F4D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3268" y="5027543"/>
            <a:ext cx="77529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zh-CN" sz="3200" dirty="0">
                <a:latin typeface="+mn-ea"/>
                <a:ea typeface="+mn-ea"/>
              </a:rPr>
              <a:t>A</a:t>
            </a:r>
            <a:r>
              <a:rPr lang="zh-CN" altLang="zh-CN" sz="3200" dirty="0">
                <a:latin typeface="+mn-ea"/>
                <a:ea typeface="+mn-ea"/>
              </a:rPr>
              <a:t>、派遣留学生到欧洲学习，</a:t>
            </a:r>
            <a:r>
              <a:rPr lang="zh-CN" altLang="en-US" sz="3200" dirty="0">
                <a:latin typeface="+mn-ea"/>
                <a:ea typeface="+mn-ea"/>
              </a:rPr>
              <a:t>推行文化教育</a:t>
            </a:r>
            <a:endParaRPr lang="zh-CN" altLang="zh-CN" sz="3200" dirty="0">
              <a:latin typeface="+mn-ea"/>
              <a:ea typeface="+mn-ea"/>
            </a:endParaRPr>
          </a:p>
        </p:txBody>
      </p:sp>
      <p:sp>
        <p:nvSpPr>
          <p:cNvPr id="150548" name="Text Box 20">
            <a:extLst>
              <a:ext uri="{FF2B5EF4-FFF2-40B4-BE49-F238E27FC236}">
                <a16:creationId xmlns:a16="http://schemas.microsoft.com/office/drawing/2014/main" id="{7D59C5B4-7E6C-414C-BC11-6F5C6A725E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3268" y="5690825"/>
            <a:ext cx="66871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zh-CN" sz="3200" dirty="0">
                <a:latin typeface="+mn-ea"/>
                <a:ea typeface="+mn-ea"/>
              </a:rPr>
              <a:t>B</a:t>
            </a:r>
            <a:r>
              <a:rPr lang="zh-CN" altLang="zh-CN" sz="3200" dirty="0">
                <a:latin typeface="+mn-ea"/>
                <a:ea typeface="+mn-ea"/>
              </a:rPr>
              <a:t>、</a:t>
            </a:r>
            <a:r>
              <a:rPr lang="zh-CN" altLang="en-US" sz="3200" dirty="0">
                <a:latin typeface="+mn-ea"/>
                <a:ea typeface="+mn-ea"/>
              </a:rPr>
              <a:t>提倡西方的礼节服饰和生活方式</a:t>
            </a:r>
            <a:endParaRPr lang="zh-CN" altLang="zh-CN" sz="3200" dirty="0">
              <a:latin typeface="+mn-ea"/>
              <a:ea typeface="+mn-ea"/>
            </a:endParaRPr>
          </a:p>
        </p:txBody>
      </p:sp>
      <p:sp>
        <p:nvSpPr>
          <p:cNvPr id="150550" name="AutoShape 22">
            <a:extLst>
              <a:ext uri="{FF2B5EF4-FFF2-40B4-BE49-F238E27FC236}">
                <a16:creationId xmlns:a16="http://schemas.microsoft.com/office/drawing/2014/main" id="{4354F905-72DE-4B2B-AD89-E7EDFDFD799B}"/>
              </a:ext>
            </a:extLst>
          </p:cNvPr>
          <p:cNvSpPr>
            <a:spLocks/>
          </p:cNvSpPr>
          <p:nvPr/>
        </p:nvSpPr>
        <p:spPr bwMode="auto">
          <a:xfrm>
            <a:off x="1150938" y="5133975"/>
            <a:ext cx="141287" cy="1103337"/>
          </a:xfrm>
          <a:prstGeom prst="leftBrace">
            <a:avLst>
              <a:gd name="adj1" fmla="val 42781"/>
              <a:gd name="adj2" fmla="val 50000"/>
            </a:avLst>
          </a:prstGeom>
          <a:noFill/>
          <a:ln w="38100" cap="sq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/>
            <a:endParaRPr lang="zh-CN" altLang="en-US">
              <a:latin typeface="+mn-ea"/>
              <a:ea typeface="+mn-ea"/>
            </a:endParaRPr>
          </a:p>
        </p:txBody>
      </p:sp>
      <p:sp>
        <p:nvSpPr>
          <p:cNvPr id="150551" name="Text Box 23">
            <a:extLst>
              <a:ext uri="{FF2B5EF4-FFF2-40B4-BE49-F238E27FC236}">
                <a16:creationId xmlns:a16="http://schemas.microsoft.com/office/drawing/2014/main" id="{1916E2AB-B1DC-4395-A36A-ADC19DFB8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5569" y="4292025"/>
            <a:ext cx="489972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n-US" altLang="zh-CN" sz="3200" dirty="0">
                <a:solidFill>
                  <a:srgbClr val="0000FF"/>
                </a:solidFill>
                <a:latin typeface="+mn-ea"/>
                <a:ea typeface="+mn-ea"/>
              </a:rPr>
              <a:t>C</a:t>
            </a:r>
            <a:r>
              <a:rPr lang="zh-CN" altLang="zh-CN" sz="3200" dirty="0">
                <a:solidFill>
                  <a:srgbClr val="0000FF"/>
                </a:solidFill>
                <a:latin typeface="+mn-ea"/>
                <a:ea typeface="+mn-ea"/>
              </a:rPr>
              <a:t>、</a:t>
            </a:r>
            <a:r>
              <a:rPr lang="zh-CN" altLang="en-US" sz="3200" dirty="0">
                <a:solidFill>
                  <a:srgbClr val="0000FF"/>
                </a:solidFill>
                <a:latin typeface="+mn-ea"/>
                <a:ea typeface="+mn-ea"/>
              </a:rPr>
              <a:t>按功劳和才能选拔官员</a:t>
            </a:r>
            <a:endParaRPr lang="zh-CN" altLang="zh-CN" sz="32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150552" name="Text Box 24" descr="花束">
            <a:extLst>
              <a:ext uri="{FF2B5EF4-FFF2-40B4-BE49-F238E27FC236}">
                <a16:creationId xmlns:a16="http://schemas.microsoft.com/office/drawing/2014/main" id="{9C3B4254-AEF6-4592-9455-39D268C68D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49906"/>
            <a:ext cx="8839200" cy="64135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en-US" sz="3600" dirty="0">
                <a:solidFill>
                  <a:srgbClr val="0000FF"/>
                </a:solidFill>
                <a:latin typeface="+mn-ea"/>
                <a:ea typeface="+mn-ea"/>
              </a:rPr>
              <a:t>移植西方文明</a:t>
            </a:r>
            <a:r>
              <a:rPr lang="en-US" altLang="zh-CN" sz="3600" dirty="0">
                <a:solidFill>
                  <a:srgbClr val="FF0000"/>
                </a:solidFill>
                <a:latin typeface="+mn-ea"/>
                <a:ea typeface="+mn-ea"/>
              </a:rPr>
              <a:t>—</a:t>
            </a: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改革内容</a:t>
            </a:r>
            <a:r>
              <a:rPr lang="zh-CN" altLang="en-US" sz="2800" dirty="0">
                <a:latin typeface="+mn-ea"/>
                <a:ea typeface="+mn-ea"/>
              </a:rPr>
              <a:t>（全盘西化）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053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5053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5053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5053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053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5054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5054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5055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5054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054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1" grpId="0" autoUpdateAnimBg="0"/>
      <p:bldP spid="150532" grpId="0" autoUpdateAnimBg="0"/>
      <p:bldP spid="150533" grpId="0" autoUpdateAnimBg="0"/>
      <p:bldP spid="150536" grpId="0" autoUpdateAnimBg="0"/>
      <p:bldP spid="150537" grpId="0" autoUpdateAnimBg="0"/>
      <p:bldP spid="150541" grpId="0" autoUpdateAnimBg="0"/>
      <p:bldP spid="150542" grpId="0" autoUpdateAnimBg="0"/>
      <p:bldP spid="150547" grpId="0" autoUpdateAnimBg="0"/>
      <p:bldP spid="150548" grpId="0" autoUpdateAnimBg="0"/>
      <p:bldP spid="15055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Text Box 2" descr="花束">
            <a:extLst>
              <a:ext uri="{FF2B5EF4-FFF2-40B4-BE49-F238E27FC236}">
                <a16:creationId xmlns:a16="http://schemas.microsoft.com/office/drawing/2014/main" id="{CCCFD1BF-484F-449F-8FC9-14899AAF48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50"/>
            <a:ext cx="7388561" cy="707886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0000FF"/>
                </a:solidFill>
                <a:latin typeface="+mn-ea"/>
                <a:ea typeface="+mn-ea"/>
              </a:rPr>
              <a:t>俄罗斯帝国的崛起</a:t>
            </a:r>
            <a:r>
              <a:rPr lang="en-US" altLang="zh-CN" sz="4000">
                <a:solidFill>
                  <a:srgbClr val="FF0000"/>
                </a:solidFill>
                <a:latin typeface="+mn-ea"/>
                <a:ea typeface="+mn-ea"/>
              </a:rPr>
              <a:t>——</a:t>
            </a:r>
            <a:r>
              <a:rPr lang="zh-CN" altLang="en-US" sz="4000">
                <a:solidFill>
                  <a:srgbClr val="FF0000"/>
                </a:solidFill>
                <a:latin typeface="+mn-ea"/>
                <a:ea typeface="+mn-ea"/>
              </a:rPr>
              <a:t>改革影响</a:t>
            </a:r>
          </a:p>
        </p:txBody>
      </p:sp>
      <p:sp>
        <p:nvSpPr>
          <p:cNvPr id="151558" name="Rectangle 6">
            <a:extLst>
              <a:ext uri="{FF2B5EF4-FFF2-40B4-BE49-F238E27FC236}">
                <a16:creationId xmlns:a16="http://schemas.microsoft.com/office/drawing/2014/main" id="{B6754C26-090A-4765-B55C-055C325ED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34" y="5621766"/>
            <a:ext cx="8366732" cy="5847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1" lang="zh-CN" altLang="en-US" sz="3200" dirty="0">
                <a:latin typeface="+mn-ea"/>
                <a:ea typeface="+mn-ea"/>
              </a:rPr>
              <a:t>加强俄国经济、</a:t>
            </a:r>
            <a:r>
              <a:rPr kumimoji="1" lang="zh-CN" altLang="en-US" sz="3200" u="sng" dirty="0">
                <a:solidFill>
                  <a:schemeClr val="accent2"/>
                </a:solidFill>
                <a:latin typeface="+mn-ea"/>
                <a:ea typeface="+mn-ea"/>
              </a:rPr>
              <a:t>军事力量，</a:t>
            </a:r>
            <a:r>
              <a:rPr lang="zh-CN" altLang="en-US" sz="3200" u="sng" dirty="0">
                <a:solidFill>
                  <a:schemeClr val="accent2"/>
                </a:solidFill>
                <a:latin typeface="+mn-ea"/>
                <a:ea typeface="+mn-ea"/>
              </a:rPr>
              <a:t>跻身欧洲强国之列</a:t>
            </a:r>
          </a:p>
        </p:txBody>
      </p:sp>
      <p:sp>
        <p:nvSpPr>
          <p:cNvPr id="151559" name="Rectangle 7">
            <a:extLst>
              <a:ext uri="{FF2B5EF4-FFF2-40B4-BE49-F238E27FC236}">
                <a16:creationId xmlns:a16="http://schemas.microsoft.com/office/drawing/2014/main" id="{05B09A4D-D82E-49F4-9865-79599ABC1D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3493" y="6275455"/>
            <a:ext cx="4717013" cy="58477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kumimoji="1" lang="zh-CN" altLang="en-US" sz="3200" dirty="0">
                <a:latin typeface="+mn-ea"/>
                <a:ea typeface="+mn-ea"/>
              </a:rPr>
              <a:t>开启了俄国</a:t>
            </a:r>
            <a:r>
              <a:rPr kumimoji="1" lang="zh-CN" altLang="en-US" sz="3200" u="sng" dirty="0">
                <a:solidFill>
                  <a:srgbClr val="C0504D"/>
                </a:solidFill>
                <a:latin typeface="+mn-ea"/>
                <a:ea typeface="+mn-ea"/>
              </a:rPr>
              <a:t>近代化</a:t>
            </a:r>
            <a:r>
              <a:rPr kumimoji="1" lang="zh-CN" altLang="en-US" sz="3200" dirty="0">
                <a:latin typeface="+mn-ea"/>
                <a:ea typeface="+mn-ea"/>
              </a:rPr>
              <a:t>的进程</a:t>
            </a:r>
            <a:endParaRPr kumimoji="1" lang="zh-CN" altLang="en-US" sz="3200" u="sng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id="{01BF24B3-6EF2-464F-B2E5-51BA9F4E03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7620" y="836712"/>
            <a:ext cx="6748656" cy="46805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1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1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1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58" grpId="0" autoUpdateAnimBg="0"/>
      <p:bldP spid="151559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tem133-s">
            <a:extLst>
              <a:ext uri="{FF2B5EF4-FFF2-40B4-BE49-F238E27FC236}">
                <a16:creationId xmlns:a16="http://schemas.microsoft.com/office/drawing/2014/main" id="{EC6084DD-FBAC-47E7-9C1F-ED28285D2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1050" y="24908"/>
            <a:ext cx="4893189" cy="4956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651" name="Text Box 3">
            <a:extLst>
              <a:ext uri="{FF2B5EF4-FFF2-40B4-BE49-F238E27FC236}">
                <a16:creationId xmlns:a16="http://schemas.microsoft.com/office/drawing/2014/main" id="{A99AFA4B-6FB0-4ED6-8E98-23503CE37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01208"/>
            <a:ext cx="9144000" cy="107721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zh-CN" altLang="en-US" sz="3200" dirty="0">
                <a:latin typeface="+mn-ea"/>
                <a:ea typeface="+mn-ea"/>
              </a:rPr>
              <a:t>彼得一世改革时期发放的“胡须税”牌，留胡须者必须交纳高额税金。税牌上文字为“税金已付”。</a:t>
            </a:r>
          </a:p>
        </p:txBody>
      </p:sp>
      <p:pic>
        <p:nvPicPr>
          <p:cNvPr id="155653" name="Picture 5" descr="tem134-s">
            <a:extLst>
              <a:ext uri="{FF2B5EF4-FFF2-40B4-BE49-F238E27FC236}">
                <a16:creationId xmlns:a16="http://schemas.microsoft.com/office/drawing/2014/main" id="{9C9D0D30-334C-4BF4-A324-7E311E9EC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61" y="116632"/>
            <a:ext cx="3854896" cy="49562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90EC0CFA-C58A-4D4D-ABF1-A16D57CF837E}"/>
              </a:ext>
            </a:extLst>
          </p:cNvPr>
          <p:cNvSpPr/>
          <p:nvPr/>
        </p:nvSpPr>
        <p:spPr>
          <a:xfrm>
            <a:off x="1439652" y="1196752"/>
            <a:ext cx="6264696" cy="349992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过程残暴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封建农奴制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1763317" y="2187179"/>
            <a:ext cx="3078956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lang="zh-CN" altLang="zh-CN" sz="240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graphicFrame>
        <p:nvGraphicFramePr>
          <p:cNvPr id="68932" name="Group 32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6682430"/>
              </p:ext>
            </p:extLst>
          </p:nvPr>
        </p:nvGraphicFramePr>
        <p:xfrm>
          <a:off x="1151620" y="1124744"/>
          <a:ext cx="6840760" cy="3456386"/>
        </p:xfrm>
        <a:graphic>
          <a:graphicData uri="http://schemas.openxmlformats.org/drawingml/2006/table">
            <a:tbl>
              <a:tblPr/>
              <a:tblGrid>
                <a:gridCol w="1150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7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3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5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96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88599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国别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人均</a:t>
                      </a:r>
                      <a:endParaRPr kumimoji="0" lang="zh-CN" alt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（卢布）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铁（万吨）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铁路</a:t>
                      </a:r>
                      <a:endParaRPr kumimoji="0" lang="zh-CN" altLang="en-US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（公里）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199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1850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1860</a:t>
                      </a: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年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5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俄国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71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22.8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29.8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1600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85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英国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323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228.5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388.8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14603</a:t>
                      </a:r>
                      <a:endParaRPr kumimoji="0" lang="en-US" altLang="zh-CN" sz="1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85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法国</a:t>
                      </a:r>
                      <a:endParaRPr kumimoji="0" lang="zh-CN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150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40.6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89.8</a:t>
                      </a:r>
                      <a:endParaRPr kumimoji="0" lang="en-US" altLang="zh-CN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9160</a:t>
                      </a:r>
                      <a:endParaRPr kumimoji="0" lang="en-US" altLang="zh-CN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8930" name="Text Box 322"/>
          <p:cNvSpPr txBox="1">
            <a:spLocks noChangeArrowheads="1"/>
          </p:cNvSpPr>
          <p:nvPr/>
        </p:nvSpPr>
        <p:spPr bwMode="auto">
          <a:xfrm>
            <a:off x="1818085" y="5643563"/>
            <a:ext cx="3995738" cy="461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defTabSz="685800">
              <a:spcBef>
                <a:spcPct val="50000"/>
              </a:spcBef>
              <a:defRPr/>
            </a:pPr>
            <a:endParaRPr lang="zh-CN" altLang="zh-CN" sz="240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41F6DF6-0541-4BF6-B046-71A0E0F804ED}"/>
              </a:ext>
            </a:extLst>
          </p:cNvPr>
          <p:cNvSpPr/>
          <p:nvPr/>
        </p:nvSpPr>
        <p:spPr>
          <a:xfrm>
            <a:off x="881590" y="4854775"/>
            <a:ext cx="7380820" cy="138499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2800" dirty="0">
                <a:latin typeface="+mn-ea"/>
                <a:ea typeface="+mn-ea"/>
              </a:rPr>
              <a:t>18</a:t>
            </a:r>
            <a:r>
              <a:rPr lang="zh-CN" altLang="en-US" sz="2800" dirty="0">
                <a:latin typeface="+mn-ea"/>
                <a:ea typeface="+mn-ea"/>
              </a:rPr>
              <a:t>世纪末，俄国的生铁产量与英国相当，可是，到</a:t>
            </a:r>
            <a:r>
              <a:rPr lang="en-US" altLang="zh-CN" sz="2800" dirty="0">
                <a:latin typeface="+mn-ea"/>
                <a:ea typeface="+mn-ea"/>
              </a:rPr>
              <a:t>19</a:t>
            </a:r>
            <a:r>
              <a:rPr lang="zh-CN" altLang="en-US" sz="2800" dirty="0">
                <a:latin typeface="+mn-ea"/>
                <a:ea typeface="+mn-ea"/>
              </a:rPr>
              <a:t>世纪中期，英国的生铁产量已经是俄国的</a:t>
            </a:r>
            <a:r>
              <a:rPr lang="en-US" altLang="zh-CN" sz="2800" dirty="0">
                <a:latin typeface="+mn-ea"/>
                <a:ea typeface="+mn-ea"/>
              </a:rPr>
              <a:t>15</a:t>
            </a:r>
            <a:r>
              <a:rPr lang="zh-CN" altLang="en-US" sz="2800" dirty="0">
                <a:latin typeface="+mn-ea"/>
                <a:ea typeface="+mn-ea"/>
              </a:rPr>
              <a:t>倍，铁路里程也是俄国的</a:t>
            </a:r>
            <a:r>
              <a:rPr lang="en-US" altLang="zh-CN" sz="2800" dirty="0">
                <a:latin typeface="+mn-ea"/>
                <a:ea typeface="+mn-ea"/>
              </a:rPr>
              <a:t>10</a:t>
            </a:r>
            <a:r>
              <a:rPr lang="zh-CN" altLang="en-US" sz="2800" dirty="0">
                <a:latin typeface="+mn-ea"/>
                <a:ea typeface="+mn-ea"/>
              </a:rPr>
              <a:t>倍。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1"/>
            <a:ext cx="3168352" cy="38495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490" y="148233"/>
            <a:ext cx="3168735" cy="386104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561" y="184234"/>
            <a:ext cx="3203848" cy="37890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94544" y="4109569"/>
            <a:ext cx="8689821" cy="107721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3200" dirty="0">
                <a:latin typeface="+mn-ea"/>
                <a:ea typeface="+mn-ea"/>
              </a:rPr>
              <a:t>英美法等欧美各国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资本主义</a:t>
            </a:r>
            <a:r>
              <a:rPr lang="zh-CN" altLang="en-US" sz="3200" dirty="0">
                <a:latin typeface="+mn-ea"/>
                <a:ea typeface="+mn-ea"/>
              </a:rPr>
              <a:t>进一步发展，开始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工业革命</a:t>
            </a:r>
            <a:r>
              <a:rPr lang="zh-CN" altLang="en-US" sz="3200" dirty="0">
                <a:latin typeface="+mn-ea"/>
                <a:ea typeface="+mn-ea"/>
              </a:rPr>
              <a:t>，进行殖民扩张，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实力</a:t>
            </a:r>
            <a:r>
              <a:rPr lang="zh-CN" altLang="en-US" sz="3200" dirty="0">
                <a:latin typeface="+mn-ea"/>
                <a:ea typeface="+mn-ea"/>
              </a:rPr>
              <a:t>迅速</a:t>
            </a:r>
            <a:r>
              <a:rPr lang="zh-CN" altLang="en-US" sz="3200" dirty="0">
                <a:solidFill>
                  <a:srgbClr val="FF0000"/>
                </a:solidFill>
                <a:latin typeface="+mn-ea"/>
                <a:ea typeface="+mn-ea"/>
              </a:rPr>
              <a:t>上涨</a:t>
            </a:r>
            <a:r>
              <a:rPr lang="zh-CN" altLang="en-US" sz="3200" dirty="0">
                <a:latin typeface="+mn-ea"/>
                <a:ea typeface="+mn-ea"/>
              </a:rPr>
              <a:t>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C93301C-D324-4CDE-8588-90619EE10CD6}"/>
              </a:ext>
            </a:extLst>
          </p:cNvPr>
          <p:cNvSpPr txBox="1"/>
          <p:nvPr/>
        </p:nvSpPr>
        <p:spPr>
          <a:xfrm>
            <a:off x="194544" y="5373216"/>
            <a:ext cx="8689821" cy="10772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zh-CN" altLang="en-US" sz="3200" dirty="0"/>
              <a:t>俄国</a:t>
            </a:r>
            <a:r>
              <a:rPr lang="zh-CN" altLang="en-US" sz="3200" dirty="0">
                <a:solidFill>
                  <a:srgbClr val="FF0000"/>
                </a:solidFill>
              </a:rPr>
              <a:t>农奴制</a:t>
            </a:r>
            <a:r>
              <a:rPr lang="zh-CN" altLang="en-US" sz="3200" dirty="0"/>
              <a:t>盛行，严重制约着资本主义经济的发展。俄国与西欧各国的差距日渐扩大。</a:t>
            </a:r>
          </a:p>
        </p:txBody>
      </p:sp>
    </p:spTree>
    <p:extLst>
      <p:ext uri="{BB962C8B-B14F-4D97-AF65-F5344CB8AC3E}">
        <p14:creationId xmlns:p14="http://schemas.microsoft.com/office/powerpoint/2010/main" val="38107892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38"/>
          <a:stretch>
            <a:fillRect/>
          </a:stretch>
        </p:blipFill>
        <p:spPr bwMode="auto">
          <a:xfrm>
            <a:off x="4677908" y="58122"/>
            <a:ext cx="4360183" cy="315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8122"/>
            <a:ext cx="4251459" cy="31548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52954" y="3573016"/>
            <a:ext cx="9038091" cy="160043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“</a:t>
            </a:r>
            <a:r>
              <a:rPr lang="zh-CN" altLang="en-US" sz="2800" dirty="0">
                <a:latin typeface="+mn-ea"/>
                <a:ea typeface="+mn-ea"/>
              </a:rPr>
              <a:t>克里米亚战争的特点就是一个采用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原始生产形式</a:t>
            </a:r>
            <a:r>
              <a:rPr lang="zh-CN" altLang="en-US" sz="2800" dirty="0">
                <a:latin typeface="+mn-ea"/>
                <a:ea typeface="+mn-ea"/>
              </a:rPr>
              <a:t>的民族对几个拥有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现代生产</a:t>
            </a:r>
            <a:r>
              <a:rPr lang="zh-CN" altLang="en-US" sz="2800" dirty="0">
                <a:latin typeface="+mn-ea"/>
                <a:ea typeface="+mn-ea"/>
              </a:rPr>
              <a:t>的民族进行绝望的搏斗。” </a:t>
            </a:r>
            <a:endParaRPr lang="en-US" altLang="zh-CN" sz="2800" dirty="0">
              <a:latin typeface="+mn-ea"/>
              <a:ea typeface="+mn-ea"/>
            </a:endParaRP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恩格斯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8197" name="Text Box 10"/>
          <p:cNvSpPr txBox="1">
            <a:spLocks noChangeArrowheads="1"/>
          </p:cNvSpPr>
          <p:nvPr/>
        </p:nvSpPr>
        <p:spPr bwMode="auto">
          <a:xfrm>
            <a:off x="5381835" y="5533495"/>
            <a:ext cx="2952328" cy="646112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封建农奴制度</a:t>
            </a:r>
          </a:p>
        </p:txBody>
      </p:sp>
      <p:sp>
        <p:nvSpPr>
          <p:cNvPr id="8198" name="Text Box 11"/>
          <p:cNvSpPr txBox="1">
            <a:spLocks noChangeArrowheads="1"/>
          </p:cNvSpPr>
          <p:nvPr/>
        </p:nvSpPr>
        <p:spPr bwMode="auto">
          <a:xfrm>
            <a:off x="252215" y="5533276"/>
            <a:ext cx="3962036" cy="646331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anchor="ctr" anchorCtr="1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rgbClr val="FF0000"/>
                </a:solidFill>
                <a:latin typeface="+mn-ea"/>
                <a:ea typeface="+mn-ea"/>
              </a:rPr>
              <a:t>资本主义工业文明</a:t>
            </a:r>
          </a:p>
        </p:txBody>
      </p:sp>
    </p:spTree>
    <p:extLst>
      <p:ext uri="{BB962C8B-B14F-4D97-AF65-F5344CB8AC3E}">
        <p14:creationId xmlns:p14="http://schemas.microsoft.com/office/powerpoint/2010/main" val="9849070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nimBg="1"/>
      <p:bldP spid="8197" grpId="0" animBg="1"/>
      <p:bldP spid="819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4042426"/>
            <a:ext cx="9144000" cy="2781300"/>
          </a:xfrm>
          <a:prstGeom prst="rect">
            <a:avLst/>
          </a:prstGeom>
          <a:solidFill>
            <a:srgbClr val="CC99FF">
              <a:alpha val="59999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 dirty="0">
              <a:latin typeface="+mn-ea"/>
              <a:ea typeface="+mn-ea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467748" y="267721"/>
            <a:ext cx="6607990" cy="3416320"/>
          </a:xfrm>
          <a:prstGeom prst="rect">
            <a:avLst/>
          </a:prstGeom>
          <a:ln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  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</a:rPr>
              <a:t>“</a:t>
            </a:r>
            <a:r>
              <a:rPr lang="zh-CN" altLang="en-US" sz="2400" dirty="0">
                <a:latin typeface="+mn-ea"/>
                <a:ea typeface="+mn-ea"/>
                <a:sym typeface="Arial" panose="020B0604020202020204" pitchFamily="34" charset="0"/>
              </a:rPr>
              <a:t>大家好，我叫尤里，现在是1861年的俄国。我是安德烈公爵家的农奴，整个俄国90%以上的人口都是像我这样的农奴。我们穷苦，一年到头也无法给自己买点商品。公爵老爷挣到钱之后又购买了大量的土地和农奴。我们夜以继日工作却依旧贫困潦倒，想要另谋生路又无法自由选择。家里已经断粮了，而公爵依然把我们当奴隶一样对待。周边农奴起义的频率不断提高，看来我也得为了全家的生存做些什么了！”</a:t>
            </a:r>
          </a:p>
        </p:txBody>
      </p:sp>
      <p:pic>
        <p:nvPicPr>
          <p:cNvPr id="8196" name="Picture 4" descr="未标题-1 拷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6255"/>
            <a:ext cx="2234723" cy="31770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097273" y="4205736"/>
            <a:ext cx="7128842" cy="582612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2">
                      <a:alpha val="50000"/>
                    </a:schemeClr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农奴制严重阻碍了俄国资本主义的发展</a:t>
            </a:r>
          </a:p>
        </p:txBody>
      </p:sp>
      <p:grpSp>
        <p:nvGrpSpPr>
          <p:cNvPr id="8198" name="Group 6"/>
          <p:cNvGrpSpPr>
            <a:grpSpLocks/>
          </p:cNvGrpSpPr>
          <p:nvPr/>
        </p:nvGrpSpPr>
        <p:grpSpPr bwMode="auto">
          <a:xfrm>
            <a:off x="1008898" y="4922929"/>
            <a:ext cx="7641153" cy="1748648"/>
            <a:chOff x="1133" y="3"/>
            <a:chExt cx="4575" cy="946"/>
          </a:xfrm>
        </p:grpSpPr>
        <p:pic>
          <p:nvPicPr>
            <p:cNvPr id="8216" name="Picture 8" descr="wb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4" y="5"/>
              <a:ext cx="1189" cy="9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2" name="Picture 11" descr="wb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12" y="3"/>
              <a:ext cx="1196" cy="9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212" name="Picture 14" descr="wb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" y="5"/>
              <a:ext cx="1232" cy="944"/>
            </a:xfrm>
            <a:prstGeom prst="rect">
              <a:avLst/>
            </a:prstGeom>
            <a:noFill/>
            <a:ln w="9525">
              <a:solidFill>
                <a:schemeClr val="bg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8214" name="AutoShape 22"/>
          <p:cNvSpPr>
            <a:spLocks noChangeArrowheads="1"/>
          </p:cNvSpPr>
          <p:nvPr/>
        </p:nvSpPr>
        <p:spPr bwMode="auto">
          <a:xfrm>
            <a:off x="1068091" y="492602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 flipV="1">
            <a:off x="4117138" y="3212976"/>
            <a:ext cx="1174080" cy="819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26" name="Line 26">
            <a:extLst>
              <a:ext uri="{FF2B5EF4-FFF2-40B4-BE49-F238E27FC236}">
                <a16:creationId xmlns:a16="http://schemas.microsoft.com/office/drawing/2014/main" id="{ADCDFD20-B141-4F9A-B4B6-B1D5ED00365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15816" y="1772816"/>
            <a:ext cx="2679035" cy="0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980AB5F-8577-47D6-AB7E-2CD541BFF394}"/>
              </a:ext>
            </a:extLst>
          </p:cNvPr>
          <p:cNvSpPr txBox="1"/>
          <p:nvPr/>
        </p:nvSpPr>
        <p:spPr>
          <a:xfrm>
            <a:off x="397530" y="5220080"/>
            <a:ext cx="59967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市场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9328596F-BA5C-481E-8ADD-FFD5ED426B7A}"/>
              </a:ext>
            </a:extLst>
          </p:cNvPr>
          <p:cNvSpPr txBox="1"/>
          <p:nvPr/>
        </p:nvSpPr>
        <p:spPr>
          <a:xfrm>
            <a:off x="3230115" y="5220080"/>
            <a:ext cx="599677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资金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04434923-6031-4A6F-B30F-F3B4BD5044E1}"/>
              </a:ext>
            </a:extLst>
          </p:cNvPr>
          <p:cNvSpPr txBox="1"/>
          <p:nvPr/>
        </p:nvSpPr>
        <p:spPr>
          <a:xfrm>
            <a:off x="6043696" y="4941814"/>
            <a:ext cx="599677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1">
            <a:spAutoFit/>
          </a:bodyPr>
          <a:lstStyle/>
          <a:p>
            <a:r>
              <a:rPr lang="zh-CN" altLang="en-US" sz="3600" dirty="0">
                <a:latin typeface="+mn-ea"/>
              </a:rPr>
              <a:t>劳动力</a:t>
            </a:r>
          </a:p>
        </p:txBody>
      </p:sp>
      <p:sp>
        <p:nvSpPr>
          <p:cNvPr id="30" name="AutoShape 22">
            <a:extLst>
              <a:ext uri="{FF2B5EF4-FFF2-40B4-BE49-F238E27FC236}">
                <a16:creationId xmlns:a16="http://schemas.microsoft.com/office/drawing/2014/main" id="{667E0A0E-AB22-4F63-831B-A1DA86531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4185" y="4911615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1" name="AutoShape 22">
            <a:extLst>
              <a:ext uri="{FF2B5EF4-FFF2-40B4-BE49-F238E27FC236}">
                <a16:creationId xmlns:a16="http://schemas.microsoft.com/office/drawing/2014/main" id="{E0CA01CA-1ED4-4DA1-8F3B-5DB2707A63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2785" y="4933647"/>
            <a:ext cx="1937301" cy="1759962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0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2147483646 w 21600"/>
              <a:gd name="T13" fmla="*/ 2147483646 h 21600"/>
              <a:gd name="T14" fmla="*/ 2147483646 w 21600"/>
              <a:gd name="T15" fmla="*/ 2147483646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7401" y="15493"/>
                </a:moveTo>
                <a:cubicBezTo>
                  <a:pt x="18376" y="14122"/>
                  <a:pt x="18900" y="12482"/>
                  <a:pt x="18900" y="10800"/>
                </a:cubicBezTo>
                <a:cubicBezTo>
                  <a:pt x="18900" y="6326"/>
                  <a:pt x="15273" y="2700"/>
                  <a:pt x="10800" y="2700"/>
                </a:cubicBezTo>
                <a:cubicBezTo>
                  <a:pt x="9117" y="2700"/>
                  <a:pt x="7477" y="3223"/>
                  <a:pt x="6106" y="4198"/>
                </a:cubicBezTo>
                <a:lnTo>
                  <a:pt x="17401" y="15493"/>
                </a:lnTo>
                <a:close/>
                <a:moveTo>
                  <a:pt x="4198" y="6106"/>
                </a:moveTo>
                <a:cubicBezTo>
                  <a:pt x="3223" y="7477"/>
                  <a:pt x="2700" y="9117"/>
                  <a:pt x="2700" y="10799"/>
                </a:cubicBezTo>
                <a:cubicBezTo>
                  <a:pt x="2700" y="15273"/>
                  <a:pt x="6326" y="18900"/>
                  <a:pt x="10800" y="18900"/>
                </a:cubicBezTo>
                <a:cubicBezTo>
                  <a:pt x="12482" y="18899"/>
                  <a:pt x="14122" y="18376"/>
                  <a:pt x="15493" y="17401"/>
                </a:cubicBezTo>
                <a:lnTo>
                  <a:pt x="4198" y="6106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  <a:ea typeface="+mn-ea"/>
            </a:endParaRPr>
          </a:p>
        </p:txBody>
      </p:sp>
      <p:sp>
        <p:nvSpPr>
          <p:cNvPr id="32" name="Line 26">
            <a:extLst>
              <a:ext uri="{FF2B5EF4-FFF2-40B4-BE49-F238E27FC236}">
                <a16:creationId xmlns:a16="http://schemas.microsoft.com/office/drawing/2014/main" id="{65AE9607-62A9-4C54-ADDA-E3DEF9462CA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69699" y="2131202"/>
            <a:ext cx="3266070" cy="1654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33" name="Line 26">
            <a:extLst>
              <a:ext uri="{FF2B5EF4-FFF2-40B4-BE49-F238E27FC236}">
                <a16:creationId xmlns:a16="http://schemas.microsoft.com/office/drawing/2014/main" id="{2A0D363E-68E4-4E1C-A091-8BEAE655C32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704178" y="2491241"/>
            <a:ext cx="4044286" cy="1655"/>
          </a:xfrm>
          <a:prstGeom prst="line">
            <a:avLst/>
          </a:prstGeom>
          <a:noFill/>
          <a:ln w="412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605899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bldLvl="0" animBg="1" autoUpdateAnimBg="0"/>
      <p:bldP spid="8214" grpId="0" animBg="1"/>
      <p:bldP spid="8218" grpId="0" animBg="1"/>
      <p:bldP spid="26" grpId="0" animBg="1"/>
      <p:bldP spid="4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>
              <a:latin typeface="+mn-ea"/>
              <a:ea typeface="+mn-ea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>
              <a:latin typeface="+mn-ea"/>
            </a:endParaRPr>
          </a:p>
        </p:txBody>
      </p:sp>
      <p:grpSp>
        <p:nvGrpSpPr>
          <p:cNvPr id="9220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295" y="618"/>
            <a:chExt cx="5216" cy="3356"/>
          </a:xfrm>
        </p:grpSpPr>
        <p:sp>
          <p:nvSpPr>
            <p:cNvPr id="9221" name="Rectangle 5"/>
            <p:cNvSpPr>
              <a:spLocks noChangeArrowheads="1"/>
            </p:cNvSpPr>
            <p:nvPr/>
          </p:nvSpPr>
          <p:spPr bwMode="auto">
            <a:xfrm>
              <a:off x="295" y="618"/>
              <a:ext cx="5216" cy="33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zh-CN" altLang="en-US" sz="1800">
                <a:latin typeface="+mn-ea"/>
                <a:ea typeface="+mn-ea"/>
              </a:endParaRPr>
            </a:p>
          </p:txBody>
        </p:sp>
        <p:graphicFrame>
          <p:nvGraphicFramePr>
            <p:cNvPr id="2" name="Object 6"/>
            <p:cNvGraphicFramePr>
              <a:graphicFrameLocks noChangeAspect="1"/>
            </p:cNvGraphicFramePr>
            <p:nvPr/>
          </p:nvGraphicFramePr>
          <p:xfrm>
            <a:off x="916" y="1285"/>
            <a:ext cx="3776" cy="24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9223" name="Text Box 7"/>
            <p:cNvSpPr txBox="1">
              <a:spLocks noChangeArrowheads="1"/>
            </p:cNvSpPr>
            <p:nvPr/>
          </p:nvSpPr>
          <p:spPr bwMode="auto">
            <a:xfrm>
              <a:off x="2215" y="789"/>
              <a:ext cx="1555" cy="407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4800" dirty="0">
                  <a:solidFill>
                    <a:schemeClr val="bg1"/>
                  </a:solidFill>
                  <a:latin typeface="+mn-ea"/>
                  <a:ea typeface="+mn-ea"/>
                </a:rPr>
                <a:t>农奴暴动</a:t>
              </a:r>
            </a:p>
          </p:txBody>
        </p:sp>
        <p:sp>
          <p:nvSpPr>
            <p:cNvPr id="9224" name="Text Box 8"/>
            <p:cNvSpPr txBox="1">
              <a:spLocks noChangeArrowheads="1"/>
            </p:cNvSpPr>
            <p:nvPr/>
          </p:nvSpPr>
          <p:spPr bwMode="auto">
            <a:xfrm>
              <a:off x="1426" y="2985"/>
              <a:ext cx="407" cy="179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86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2229" y="2998"/>
              <a:ext cx="388" cy="179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90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6" name="Text Box 10"/>
            <p:cNvSpPr txBox="1">
              <a:spLocks noChangeArrowheads="1"/>
            </p:cNvSpPr>
            <p:nvPr/>
          </p:nvSpPr>
          <p:spPr bwMode="auto">
            <a:xfrm>
              <a:off x="2993" y="2908"/>
              <a:ext cx="466" cy="179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126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7" name="Text Box 11"/>
            <p:cNvSpPr txBox="1">
              <a:spLocks noChangeArrowheads="1"/>
            </p:cNvSpPr>
            <p:nvPr/>
          </p:nvSpPr>
          <p:spPr bwMode="auto">
            <a:xfrm>
              <a:off x="3766" y="1342"/>
              <a:ext cx="534" cy="179"/>
            </a:xfrm>
            <a:prstGeom prst="rect">
              <a:avLst/>
            </a:prstGeom>
            <a:ln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US" altLang="zh-CN" sz="1800" dirty="0">
                  <a:solidFill>
                    <a:srgbClr val="CC3300"/>
                  </a:solidFill>
                  <a:latin typeface="+mn-ea"/>
                  <a:ea typeface="+mn-ea"/>
                </a:rPr>
                <a:t>1176</a:t>
              </a:r>
              <a:r>
                <a:rPr lang="zh-CN" altLang="en-US" sz="1800" dirty="0">
                  <a:solidFill>
                    <a:srgbClr val="CC3300"/>
                  </a:solidFill>
                  <a:latin typeface="+mn-ea"/>
                  <a:ea typeface="+mn-ea"/>
                </a:rPr>
                <a:t>次</a:t>
              </a:r>
            </a:p>
          </p:txBody>
        </p:sp>
        <p:sp>
          <p:nvSpPr>
            <p:cNvPr id="9228" name="Text Box 12"/>
            <p:cNvSpPr txBox="1">
              <a:spLocks noChangeArrowheads="1"/>
            </p:cNvSpPr>
            <p:nvPr/>
          </p:nvSpPr>
          <p:spPr bwMode="auto">
            <a:xfrm>
              <a:off x="916" y="1196"/>
              <a:ext cx="454" cy="2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次数</a:t>
              </a:r>
            </a:p>
          </p:txBody>
        </p:sp>
        <p:sp>
          <p:nvSpPr>
            <p:cNvPr id="9229" name="Text Box 13"/>
            <p:cNvSpPr txBox="1">
              <a:spLocks noChangeArrowheads="1"/>
            </p:cNvSpPr>
            <p:nvPr/>
          </p:nvSpPr>
          <p:spPr bwMode="auto">
            <a:xfrm>
              <a:off x="4598" y="3350"/>
              <a:ext cx="454" cy="2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zh-CN" altLang="en-US" sz="2400" dirty="0">
                  <a:latin typeface="+mn-ea"/>
                  <a:ea typeface="+mn-ea"/>
                </a:rPr>
                <a:t>年代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7385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50026" y="5155255"/>
            <a:ext cx="3877985" cy="64633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dirty="0">
                <a:solidFill>
                  <a:schemeClr val="bg1"/>
                </a:solidFill>
                <a:latin typeface="+mn-ea"/>
                <a:ea typeface="+mn-ea"/>
              </a:rPr>
              <a:t>沙皇亚历山大二世</a:t>
            </a:r>
          </a:p>
        </p:txBody>
      </p:sp>
      <p:pic>
        <p:nvPicPr>
          <p:cNvPr id="10244" name="Picture 4" descr="亚厉三大二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97"/>
          <a:stretch>
            <a:fillRect/>
          </a:stretch>
        </p:blipFill>
        <p:spPr bwMode="auto">
          <a:xfrm>
            <a:off x="444982" y="764704"/>
            <a:ext cx="3569494" cy="415192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WordArt 5"/>
          <p:cNvSpPr>
            <a:spLocks noChangeArrowheads="1" noChangeShapeType="1"/>
          </p:cNvSpPr>
          <p:nvPr/>
        </p:nvSpPr>
        <p:spPr bwMode="auto">
          <a:xfrm>
            <a:off x="5436096" y="2564904"/>
            <a:ext cx="2592387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8815"/>
              </a:avLst>
            </a:prstTxWarp>
          </a:bodyPr>
          <a:lstStyle/>
          <a:p>
            <a:pPr algn="ctr"/>
            <a:r>
              <a:rPr lang="zh-CN" altLang="en-US" sz="3200" b="1" kern="10" dirty="0">
                <a:ln w="9525">
                  <a:solidFill>
                    <a:srgbClr val="333300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+mn-ea"/>
                <a:ea typeface="+mn-ea"/>
              </a:rPr>
              <a:t>沙皇的抉择？</a:t>
            </a: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4160574" y="1484784"/>
            <a:ext cx="4880749" cy="3170099"/>
          </a:xfrm>
          <a:prstGeom prst="rect">
            <a:avLst/>
          </a:pr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kumimoji="1" lang="en-US" altLang="zh-CN" sz="4000" dirty="0">
                <a:solidFill>
                  <a:srgbClr val="FF0000"/>
                </a:solidFill>
                <a:latin typeface="+mn-ea"/>
                <a:ea typeface="+mn-ea"/>
              </a:rPr>
              <a:t>“</a:t>
            </a:r>
            <a:r>
              <a:rPr kumimoji="1" lang="zh-CN" altLang="en-US" sz="4000" dirty="0">
                <a:solidFill>
                  <a:srgbClr val="FF0000"/>
                </a:solidFill>
                <a:latin typeface="+mn-ea"/>
                <a:ea typeface="+mn-ea"/>
              </a:rPr>
              <a:t>与其等农奴自下而上起来解放自己，不如自上而下解放农奴。”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1" lang="zh-CN" altLang="en-US" sz="4000" dirty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kumimoji="1" lang="en-US" altLang="zh-CN" sz="4000" dirty="0">
                <a:solidFill>
                  <a:srgbClr val="FF0000"/>
                </a:solidFill>
                <a:latin typeface="+mn-ea"/>
                <a:ea typeface="+mn-ea"/>
              </a:rPr>
              <a:t>—</a:t>
            </a:r>
            <a:r>
              <a:rPr kumimoji="1" lang="zh-CN" altLang="en-US" sz="4000" dirty="0">
                <a:solidFill>
                  <a:srgbClr val="FF0000"/>
                </a:solidFill>
                <a:latin typeface="+mn-ea"/>
                <a:ea typeface="+mn-ea"/>
              </a:rPr>
              <a:t>亚历山大二世</a:t>
            </a:r>
          </a:p>
        </p:txBody>
      </p:sp>
    </p:spTree>
    <p:extLst>
      <p:ext uri="{BB962C8B-B14F-4D97-AF65-F5344CB8AC3E}">
        <p14:creationId xmlns:p14="http://schemas.microsoft.com/office/powerpoint/2010/main" val="4185454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F900DA54-0742-4F2D-AD60-C58D0C255C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579" y="5877272"/>
            <a:ext cx="7560840" cy="64633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altLang="zh-CN" sz="3600" dirty="0">
                <a:solidFill>
                  <a:schemeClr val="bg1"/>
                </a:solidFill>
                <a:latin typeface="宋体" panose="02010600030101010101" pitchFamily="2" charset="-122"/>
              </a:rPr>
              <a:t>1861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</a:rPr>
              <a:t>年贵族宣读“</a:t>
            </a:r>
            <a:r>
              <a:rPr lang="zh-CN" altLang="en-US" sz="3600" dirty="0">
                <a:solidFill>
                  <a:srgbClr val="FF0000"/>
                </a:solidFill>
                <a:latin typeface="宋体" panose="02010600030101010101" pitchFamily="2" charset="-122"/>
              </a:rPr>
              <a:t>解放</a:t>
            </a:r>
            <a:r>
              <a:rPr lang="zh-CN" altLang="en-US" sz="3600" dirty="0">
                <a:solidFill>
                  <a:schemeClr val="bg1"/>
                </a:solidFill>
                <a:latin typeface="宋体" panose="02010600030101010101" pitchFamily="2" charset="-122"/>
              </a:rPr>
              <a:t>”农奴的法令</a:t>
            </a:r>
          </a:p>
        </p:txBody>
      </p:sp>
      <p:pic>
        <p:nvPicPr>
          <p:cNvPr id="3" name="Picture 9" descr="20120616163422442235626">
            <a:extLst>
              <a:ext uri="{FF2B5EF4-FFF2-40B4-BE49-F238E27FC236}">
                <a16:creationId xmlns:a16="http://schemas.microsoft.com/office/drawing/2014/main" id="{2E308EA0-A462-4E9A-BDDD-F66953FB5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32" y="404664"/>
            <a:ext cx="7921735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339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3"/>
          <p:cNvSpPr txBox="1">
            <a:spLocks noChangeArrowheads="1"/>
          </p:cNvSpPr>
          <p:nvPr/>
        </p:nvSpPr>
        <p:spPr bwMode="auto">
          <a:xfrm>
            <a:off x="1044237" y="1947853"/>
            <a:ext cx="6911975" cy="2246769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2800" dirty="0">
                <a:latin typeface="+mn-ea"/>
                <a:ea typeface="+mn-ea"/>
              </a:rPr>
              <a:t>    </a:t>
            </a: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：农奴在法律上是“自由人”；地主再也不许买卖农奴和干涉他们的生活；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    内容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：农奴在获得“解放”时，可以得到一块份地，但他们必须出钱赎买这块份地。</a:t>
            </a:r>
          </a:p>
        </p:txBody>
      </p:sp>
      <p:sp>
        <p:nvSpPr>
          <p:cNvPr id="2" name="Text Box 4" descr="新闻纸"/>
          <p:cNvSpPr txBox="1">
            <a:spLocks noChangeArrowheads="1"/>
          </p:cNvSpPr>
          <p:nvPr/>
        </p:nvSpPr>
        <p:spPr bwMode="auto">
          <a:xfrm>
            <a:off x="917091" y="668114"/>
            <a:ext cx="7309817" cy="641350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blipFill dpi="0" rotWithShape="1">
                  <a:blip>
                    <a:alphaModFix amt="94000"/>
                  </a:blip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hangingPunct="1">
              <a:spcBef>
                <a:spcPct val="80000"/>
              </a:spcBef>
              <a:spcAft>
                <a:spcPct val="35000"/>
              </a:spcAft>
              <a:buFont typeface="Arial" panose="020B0604020202020204" pitchFamily="34" charset="0"/>
              <a:buNone/>
              <a:defRPr/>
            </a:pPr>
            <a:r>
              <a:rPr lang="zh-CN" altLang="en-US" sz="3600" dirty="0">
                <a:solidFill>
                  <a:srgbClr val="990033"/>
                </a:solidFill>
                <a:latin typeface="+mn-ea"/>
              </a:rPr>
              <a:t>1861年俄国农奴制改革的</a:t>
            </a:r>
            <a:r>
              <a:rPr lang="en-US" altLang="zh-CN" sz="3600" dirty="0" err="1">
                <a:solidFill>
                  <a:srgbClr val="990033"/>
                </a:solidFill>
                <a:latin typeface="+mn-ea"/>
              </a:rPr>
              <a:t>主要</a:t>
            </a:r>
            <a:r>
              <a:rPr lang="zh-CN" altLang="en-US" sz="3600" dirty="0">
                <a:solidFill>
                  <a:srgbClr val="990033"/>
                </a:solidFill>
                <a:latin typeface="+mn-ea"/>
              </a:rPr>
              <a:t>内容：</a:t>
            </a:r>
          </a:p>
        </p:txBody>
      </p:sp>
      <p:grpSp>
        <p:nvGrpSpPr>
          <p:cNvPr id="11273" name="Group 9"/>
          <p:cNvGrpSpPr>
            <a:grpSpLocks/>
          </p:cNvGrpSpPr>
          <p:nvPr/>
        </p:nvGrpSpPr>
        <p:grpSpPr bwMode="auto">
          <a:xfrm>
            <a:off x="0" y="4537407"/>
            <a:ext cx="9144000" cy="1844675"/>
            <a:chOff x="-13" y="-14"/>
            <a:chExt cx="5760" cy="1162"/>
          </a:xfrm>
        </p:grpSpPr>
        <p:sp>
          <p:nvSpPr>
            <p:cNvPr id="11271" name="Rectangle 10"/>
            <p:cNvSpPr>
              <a:spLocks noChangeArrowheads="1"/>
            </p:cNvSpPr>
            <p:nvPr/>
          </p:nvSpPr>
          <p:spPr bwMode="auto">
            <a:xfrm>
              <a:off x="-13" y="-14"/>
              <a:ext cx="5760" cy="1162"/>
            </a:xfrm>
            <a:prstGeom prst="rect">
              <a:avLst/>
            </a:prstGeom>
            <a:solidFill>
              <a:srgbClr val="FFFF00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zh-CN" sz="1800">
                <a:latin typeface="+mn-ea"/>
                <a:ea typeface="+mn-ea"/>
              </a:endParaRPr>
            </a:p>
          </p:txBody>
        </p:sp>
        <p:grpSp>
          <p:nvGrpSpPr>
            <p:cNvPr id="11272" name="Group 11"/>
            <p:cNvGrpSpPr>
              <a:grpSpLocks/>
            </p:cNvGrpSpPr>
            <p:nvPr/>
          </p:nvGrpSpPr>
          <p:grpSpPr bwMode="auto">
            <a:xfrm>
              <a:off x="793" y="0"/>
              <a:ext cx="4311" cy="1123"/>
              <a:chOff x="0" y="-136"/>
              <a:chExt cx="4311" cy="1123"/>
            </a:xfrm>
          </p:grpSpPr>
          <p:pic>
            <p:nvPicPr>
              <p:cNvPr id="3" name="Picture 12" descr="图片1_副本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862" cy="8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1274" name="Group 13"/>
              <p:cNvGrpSpPr>
                <a:grpSpLocks/>
              </p:cNvGrpSpPr>
              <p:nvPr/>
            </p:nvGrpSpPr>
            <p:grpSpPr bwMode="auto">
              <a:xfrm>
                <a:off x="1100" y="-136"/>
                <a:ext cx="3211" cy="1123"/>
                <a:chOff x="-128" y="-217"/>
                <a:chExt cx="3297" cy="1345"/>
              </a:xfrm>
            </p:grpSpPr>
            <p:sp>
              <p:nvSpPr>
                <p:cNvPr id="11275" name="Text Box 14"/>
                <p:cNvSpPr txBox="1">
                  <a:spLocks noChangeArrowheads="1"/>
                </p:cNvSpPr>
                <p:nvPr/>
              </p:nvSpPr>
              <p:spPr bwMode="auto">
                <a:xfrm>
                  <a:off x="0" y="587"/>
                  <a:ext cx="1524" cy="345"/>
                </a:xfrm>
                <a:prstGeom prst="rect">
                  <a:avLst/>
                </a:prstGeom>
                <a:ln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just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2400" dirty="0">
                      <a:latin typeface="+mn-ea"/>
                      <a:ea typeface="+mn-ea"/>
                    </a:rPr>
                    <a:t>俄国历史转折点</a:t>
                  </a:r>
                </a:p>
              </p:txBody>
            </p:sp>
            <p:sp>
              <p:nvSpPr>
                <p:cNvPr id="11276" name="AutoShape 15"/>
                <p:cNvSpPr>
                  <a:spLocks noChangeArrowheads="1"/>
                </p:cNvSpPr>
                <p:nvPr/>
              </p:nvSpPr>
              <p:spPr bwMode="auto">
                <a:xfrm>
                  <a:off x="0" y="316"/>
                  <a:ext cx="1632" cy="227"/>
                </a:xfrm>
                <a:prstGeom prst="rightArrow">
                  <a:avLst>
                    <a:gd name="adj1" fmla="val 50000"/>
                    <a:gd name="adj2" fmla="val 179736"/>
                  </a:avLst>
                </a:prstGeom>
                <a:gradFill rotWithShape="1">
                  <a:gsLst>
                    <a:gs pos="0">
                      <a:srgbClr val="669900"/>
                    </a:gs>
                    <a:gs pos="100000">
                      <a:srgbClr val="ACC875"/>
                    </a:gs>
                  </a:gsLst>
                  <a:lin ang="5400000" scaled="1"/>
                </a:gradFill>
                <a:ln w="9525">
                  <a:solidFill>
                    <a:srgbClr val="FF99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lang="zh-CN" altLang="en-US" sz="1800">
                    <a:latin typeface="+mn-ea"/>
                    <a:ea typeface="+mn-ea"/>
                  </a:endParaRPr>
                </a:p>
              </p:txBody>
            </p:sp>
            <p:pic>
              <p:nvPicPr>
                <p:cNvPr id="11277" name="Picture 16" descr="234630-13031511302446_副本_副本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847" y="-217"/>
                  <a:ext cx="1322" cy="134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1278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-128" y="-84"/>
                  <a:ext cx="1731" cy="348"/>
                </a:xfrm>
                <a:prstGeom prst="rect">
                  <a:avLst/>
                </a:prstGeom>
                <a:ln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bg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wrap="square">
                  <a:spAutoFit/>
                </a:bodyPr>
                <a:lstStyle>
                  <a:lvl1pPr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400" dirty="0">
                      <a:latin typeface="+mn-ea"/>
                      <a:ea typeface="+mn-ea"/>
                    </a:rPr>
                    <a:t>1861</a:t>
                  </a:r>
                  <a:r>
                    <a:rPr lang="zh-CN" altLang="en-US" sz="2400" dirty="0">
                      <a:latin typeface="+mn-ea"/>
                      <a:ea typeface="+mn-ea"/>
                    </a:rPr>
                    <a:t>年农奴制改革</a:t>
                  </a:r>
                </a:p>
              </p:txBody>
            </p:sp>
          </p:grpSp>
        </p:grpSp>
      </p:grpSp>
      <p:sp>
        <p:nvSpPr>
          <p:cNvPr id="4" name="椭圆 3">
            <a:extLst>
              <a:ext uri="{FF2B5EF4-FFF2-40B4-BE49-F238E27FC236}">
                <a16:creationId xmlns:a16="http://schemas.microsoft.com/office/drawing/2014/main" id="{3535250B-6F19-4EAC-BE0B-3D076B1F13E3}"/>
              </a:ext>
            </a:extLst>
          </p:cNvPr>
          <p:cNvSpPr/>
          <p:nvPr/>
        </p:nvSpPr>
        <p:spPr>
          <a:xfrm>
            <a:off x="5868144" y="1932083"/>
            <a:ext cx="1291780" cy="55510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n-ea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EB6DFDC1-9F5A-4039-9202-C836CD4D69FC}"/>
              </a:ext>
            </a:extLst>
          </p:cNvPr>
          <p:cNvSpPr/>
          <p:nvPr/>
        </p:nvSpPr>
        <p:spPr>
          <a:xfrm>
            <a:off x="1891866" y="3262991"/>
            <a:ext cx="1512168" cy="52604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50570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67518" y="2276475"/>
            <a:ext cx="8497888" cy="2736850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123728" y="2443957"/>
            <a:ext cx="489654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</a:rPr>
              <a:t>1861</a:t>
            </a:r>
            <a:r>
              <a:rPr lang="zh-CN" altLang="en-US" sz="2400" dirty="0">
                <a:latin typeface="+mn-ea"/>
                <a:ea typeface="+mn-ea"/>
              </a:rPr>
              <a:t>年改革后俄国工人数量变化表</a:t>
            </a:r>
          </a:p>
        </p:txBody>
      </p:sp>
      <p:graphicFrame>
        <p:nvGraphicFramePr>
          <p:cNvPr id="34820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589004"/>
              </p:ext>
            </p:extLst>
          </p:nvPr>
        </p:nvGraphicFramePr>
        <p:xfrm>
          <a:off x="1116013" y="3068638"/>
          <a:ext cx="7200900" cy="1152525"/>
        </p:xfrm>
        <a:graphic>
          <a:graphicData uri="http://schemas.openxmlformats.org/drawingml/2006/table">
            <a:tbl>
              <a:tblPr/>
              <a:tblGrid>
                <a:gridCol w="1800225">
                  <a:extLst>
                    <a:ext uri="{9D8B030D-6E8A-4147-A177-3AD203B41FA5}">
                      <a16:colId xmlns:a16="http://schemas.microsoft.com/office/drawing/2014/main" val="2594673859"/>
                    </a:ext>
                  </a:extLst>
                </a:gridCol>
                <a:gridCol w="1800225">
                  <a:extLst>
                    <a:ext uri="{9D8B030D-6E8A-4147-A177-3AD203B41FA5}">
                      <a16:colId xmlns:a16="http://schemas.microsoft.com/office/drawing/2014/main" val="230225538"/>
                    </a:ext>
                  </a:extLst>
                </a:gridCol>
                <a:gridCol w="1727745">
                  <a:extLst>
                    <a:ext uri="{9D8B030D-6E8A-4147-A177-3AD203B41FA5}">
                      <a16:colId xmlns:a16="http://schemas.microsoft.com/office/drawing/2014/main" val="1776860926"/>
                    </a:ext>
                  </a:extLst>
                </a:gridCol>
                <a:gridCol w="1872705">
                  <a:extLst>
                    <a:ext uri="{9D8B030D-6E8A-4147-A177-3AD203B41FA5}">
                      <a16:colId xmlns:a16="http://schemas.microsoft.com/office/drawing/2014/main" val="4289587957"/>
                    </a:ext>
                  </a:extLst>
                </a:gridCol>
              </a:tblGrid>
              <a:tr h="579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时间（年） 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1865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1898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8111355"/>
                  </a:ext>
                </a:extLst>
              </a:tr>
              <a:tr h="573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数量（人） </a:t>
                      </a: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38.1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162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300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</a:rPr>
                        <a:t>万</a:t>
                      </a: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7700149"/>
                  </a:ext>
                </a:extLst>
              </a:tr>
            </a:tbl>
          </a:graphicData>
        </a:graphic>
      </p:graphicFrame>
      <p:sp>
        <p:nvSpPr>
          <p:cNvPr id="12309" name="Text Box 21"/>
          <p:cNvSpPr txBox="1">
            <a:spLocks noChangeArrowheads="1"/>
          </p:cNvSpPr>
          <p:nvPr/>
        </p:nvSpPr>
        <p:spPr bwMode="auto">
          <a:xfrm>
            <a:off x="4718444" y="4418806"/>
            <a:ext cx="4067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+mn-ea"/>
                <a:ea typeface="+mn-ea"/>
              </a:rPr>
              <a:t>——</a:t>
            </a:r>
            <a:r>
              <a:rPr lang="zh-CN" altLang="en-US" sz="2000">
                <a:latin typeface="+mn-ea"/>
                <a:ea typeface="+mn-ea"/>
              </a:rPr>
              <a:t>斯塔夫里阿诺斯</a:t>
            </a:r>
            <a:r>
              <a:rPr lang="en-US" altLang="zh-CN" sz="2000">
                <a:latin typeface="+mn-ea"/>
                <a:ea typeface="+mn-ea"/>
              </a:rPr>
              <a:t>《</a:t>
            </a:r>
            <a:r>
              <a:rPr lang="zh-CN" altLang="en-US" sz="2000">
                <a:latin typeface="+mn-ea"/>
                <a:ea typeface="+mn-ea"/>
              </a:rPr>
              <a:t>全球通史</a:t>
            </a:r>
            <a:r>
              <a:rPr lang="en-US" altLang="zh-CN" sz="2000">
                <a:latin typeface="+mn-ea"/>
                <a:ea typeface="+mn-ea"/>
              </a:rPr>
              <a:t>》</a:t>
            </a:r>
          </a:p>
        </p:txBody>
      </p:sp>
      <p:sp>
        <p:nvSpPr>
          <p:cNvPr id="12311" name="Text Box 23"/>
          <p:cNvSpPr txBox="1">
            <a:spLocks noChangeArrowheads="1"/>
          </p:cNvSpPr>
          <p:nvPr/>
        </p:nvSpPr>
        <p:spPr bwMode="auto">
          <a:xfrm>
            <a:off x="1260475" y="851046"/>
            <a:ext cx="6911975" cy="96996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：农奴在法律上是“自由人”；地主再也不许买卖农奴和干涉他们的生活；</a:t>
            </a:r>
          </a:p>
        </p:txBody>
      </p:sp>
      <p:sp>
        <p:nvSpPr>
          <p:cNvPr id="34841" name="Text Box 25"/>
          <p:cNvSpPr txBox="1">
            <a:spLocks noChangeArrowheads="1"/>
          </p:cNvSpPr>
          <p:nvPr/>
        </p:nvSpPr>
        <p:spPr bwMode="auto">
          <a:xfrm>
            <a:off x="1584325" y="5373216"/>
            <a:ext cx="5940004" cy="581025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劳动力</a:t>
            </a:r>
          </a:p>
        </p:txBody>
      </p:sp>
    </p:spTree>
    <p:extLst>
      <p:ext uri="{BB962C8B-B14F-4D97-AF65-F5344CB8AC3E}">
        <p14:creationId xmlns:p14="http://schemas.microsoft.com/office/powerpoint/2010/main" val="227648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1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468313" y="2565400"/>
            <a:ext cx="8351837" cy="3455988"/>
          </a:xfrm>
          <a:prstGeom prst="rect">
            <a:avLst/>
          </a:prstGeom>
          <a:solidFill>
            <a:srgbClr val="FFFF99">
              <a:alpha val="41960"/>
            </a:srgbClr>
          </a:solidFill>
          <a:ln w="31750">
            <a:solidFill>
              <a:srgbClr val="FF99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799915" y="2727325"/>
            <a:ext cx="568863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19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世纪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60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－</a:t>
            </a:r>
            <a:r>
              <a:rPr lang="en-US" altLang="zh-CN" sz="2400" dirty="0">
                <a:latin typeface="+mn-ea"/>
                <a:ea typeface="+mn-ea"/>
                <a:sym typeface="宋体" panose="02010600030101010101" pitchFamily="2" charset="-122"/>
              </a:rPr>
              <a:t>70</a:t>
            </a:r>
            <a:r>
              <a:rPr lang="zh-CN" altLang="en-US" sz="2400" dirty="0">
                <a:latin typeface="+mn-ea"/>
                <a:ea typeface="+mn-ea"/>
                <a:sym typeface="宋体" panose="02010600030101010101" pitchFamily="2" charset="-122"/>
              </a:rPr>
              <a:t>年代俄国机器制造业统计表</a:t>
            </a:r>
          </a:p>
        </p:txBody>
      </p:sp>
      <p:graphicFrame>
        <p:nvGraphicFramePr>
          <p:cNvPr id="35845" name="Group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549984"/>
              </p:ext>
            </p:extLst>
          </p:nvPr>
        </p:nvGraphicFramePr>
        <p:xfrm>
          <a:off x="1073944" y="3427412"/>
          <a:ext cx="7067550" cy="1873251"/>
        </p:xfrm>
        <a:graphic>
          <a:graphicData uri="http://schemas.openxmlformats.org/drawingml/2006/table">
            <a:tbl>
              <a:tblPr/>
              <a:tblGrid>
                <a:gridCol w="1392238">
                  <a:extLst>
                    <a:ext uri="{9D8B030D-6E8A-4147-A177-3AD203B41FA5}">
                      <a16:colId xmlns:a16="http://schemas.microsoft.com/office/drawing/2014/main" val="2038299232"/>
                    </a:ext>
                  </a:extLst>
                </a:gridCol>
                <a:gridCol w="1760537">
                  <a:extLst>
                    <a:ext uri="{9D8B030D-6E8A-4147-A177-3AD203B41FA5}">
                      <a16:colId xmlns:a16="http://schemas.microsoft.com/office/drawing/2014/main" val="1765245624"/>
                    </a:ext>
                  </a:extLst>
                </a:gridCol>
                <a:gridCol w="1957388">
                  <a:extLst>
                    <a:ext uri="{9D8B030D-6E8A-4147-A177-3AD203B41FA5}">
                      <a16:colId xmlns:a16="http://schemas.microsoft.com/office/drawing/2014/main" val="3462496647"/>
                    </a:ext>
                  </a:extLst>
                </a:gridCol>
                <a:gridCol w="1957387">
                  <a:extLst>
                    <a:ext uri="{9D8B030D-6E8A-4147-A177-3AD203B41FA5}">
                      <a16:colId xmlns:a16="http://schemas.microsoft.com/office/drawing/2014/main" val="756654492"/>
                    </a:ext>
                  </a:extLst>
                </a:gridCol>
              </a:tblGrid>
              <a:tr h="792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时间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企业数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家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工人数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人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产值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(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千卢布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)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5415385"/>
                  </a:ext>
                </a:extLst>
              </a:tr>
              <a:tr h="5318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1860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99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11600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7954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6717337"/>
                  </a:ext>
                </a:extLst>
              </a:tr>
              <a:tr h="549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1879</a:t>
                      </a:r>
                      <a:r>
                        <a:rPr kumimoji="0" lang="zh-CN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年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187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42000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方正姚体" panose="02010601030101010101" pitchFamily="2" charset="-122"/>
                          <a:ea typeface="方正姚体" panose="02010601030101010101" pitchFamily="2" charset="-122"/>
                          <a:sym typeface="宋体" panose="02010600030101010101" pitchFamily="2" charset="-122"/>
                        </a:rPr>
                        <a:t>51937</a:t>
                      </a:r>
                    </a:p>
                  </a:txBody>
                  <a:tcPr anchor="ctr" anchorCtr="1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3203719"/>
                  </a:ext>
                </a:extLst>
              </a:tr>
            </a:tbl>
          </a:graphicData>
        </a:graphic>
      </p:graphicFrame>
      <p:sp>
        <p:nvSpPr>
          <p:cNvPr id="13338" name="Text Box 49"/>
          <p:cNvSpPr txBox="1">
            <a:spLocks noChangeArrowheads="1"/>
          </p:cNvSpPr>
          <p:nvPr/>
        </p:nvSpPr>
        <p:spPr bwMode="auto">
          <a:xfrm>
            <a:off x="1121008" y="5450334"/>
            <a:ext cx="76731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0858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</a:rPr>
              <a:t>刘祖熙</a:t>
            </a:r>
            <a:r>
              <a:rPr lang="zh-CN" altLang="en-US" sz="2400" dirty="0">
                <a:latin typeface="+mn-ea"/>
                <a:ea typeface="+mn-ea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改革与革命──俄国现代化研究</a:t>
            </a:r>
            <a:r>
              <a:rPr lang="en-US" altLang="zh-CN" sz="2400" dirty="0">
                <a:solidFill>
                  <a:srgbClr val="000000"/>
                </a:solidFill>
                <a:latin typeface="+mn-ea"/>
                <a:ea typeface="+mn-ea"/>
                <a:sym typeface="楷体_GB2312" pitchFamily="49" charset="-122"/>
              </a:rPr>
              <a:t>》</a:t>
            </a:r>
          </a:p>
        </p:txBody>
      </p:sp>
      <p:sp>
        <p:nvSpPr>
          <p:cNvPr id="13339" name="Text Box 50"/>
          <p:cNvSpPr txBox="1">
            <a:spLocks noChangeArrowheads="1"/>
          </p:cNvSpPr>
          <p:nvPr/>
        </p:nvSpPr>
        <p:spPr bwMode="auto">
          <a:xfrm>
            <a:off x="900113" y="658812"/>
            <a:ext cx="7488237" cy="969963"/>
          </a:xfrm>
          <a:prstGeom prst="rect">
            <a:avLst/>
          </a:prstGeom>
          <a:ln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sz="2800" dirty="0">
                <a:latin typeface="+mn-ea"/>
                <a:ea typeface="+mn-ea"/>
              </a:rPr>
              <a:t>内容</a:t>
            </a: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：农奴在获得“解放”时，可以得到一块份地，但他们必须出钱赎买这块份地。</a:t>
            </a:r>
          </a:p>
        </p:txBody>
      </p:sp>
      <p:sp>
        <p:nvSpPr>
          <p:cNvPr id="35891" name="Text Box 51"/>
          <p:cNvSpPr txBox="1">
            <a:spLocks noChangeArrowheads="1"/>
          </p:cNvSpPr>
          <p:nvPr/>
        </p:nvSpPr>
        <p:spPr bwMode="auto">
          <a:xfrm>
            <a:off x="1889968" y="1814514"/>
            <a:ext cx="5508526" cy="579438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solidFill>
                  <a:srgbClr val="000099"/>
                </a:solidFill>
                <a:latin typeface="+mn-ea"/>
                <a:ea typeface="+mn-ea"/>
              </a:rPr>
              <a:t>为资本主义的发展提供了</a:t>
            </a:r>
            <a:r>
              <a:rPr lang="zh-CN" altLang="en-US" dirty="0">
                <a:solidFill>
                  <a:srgbClr val="FF0000"/>
                </a:solidFill>
                <a:latin typeface="+mn-ea"/>
                <a:ea typeface="+mn-ea"/>
              </a:rPr>
              <a:t>资金</a:t>
            </a:r>
          </a:p>
        </p:txBody>
      </p:sp>
      <p:sp>
        <p:nvSpPr>
          <p:cNvPr id="35894" name="Oval 54"/>
          <p:cNvSpPr>
            <a:spLocks noChangeArrowheads="1"/>
          </p:cNvSpPr>
          <p:nvPr/>
        </p:nvSpPr>
        <p:spPr bwMode="auto">
          <a:xfrm>
            <a:off x="2555776" y="3370330"/>
            <a:ext cx="1512168" cy="1903699"/>
          </a:xfrm>
          <a:prstGeom prst="ellipse">
            <a:avLst/>
          </a:prstGeom>
          <a:noFill/>
          <a:ln w="317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585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5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91" grpId="0" animBg="1" autoUpdateAnimBg="0"/>
      <p:bldP spid="3589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WordArt 6"/>
          <p:cNvSpPr>
            <a:spLocks noTextEdit="1"/>
          </p:cNvSpPr>
          <p:nvPr/>
        </p:nvSpPr>
        <p:spPr>
          <a:xfrm>
            <a:off x="2821781" y="1196752"/>
            <a:ext cx="3500438" cy="4524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2500" lnSpcReduction="20000"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sz="3000" b="1" dirty="0">
                <a:solidFill>
                  <a:srgbClr val="FF0000"/>
                </a:solidFill>
                <a:latin typeface="宋体" panose="02010600030101010101" pitchFamily="2" charset="-122"/>
              </a:rPr>
              <a:t>1861年俄国改革成效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1F269429-5BA9-4CFF-ADB2-1BCD021391E2}"/>
              </a:ext>
            </a:extLst>
          </p:cNvPr>
          <p:cNvSpPr/>
          <p:nvPr/>
        </p:nvSpPr>
        <p:spPr>
          <a:xfrm>
            <a:off x="467544" y="1905506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2400" i="1" dirty="0"/>
              <a:t>材料一</a:t>
            </a:r>
            <a:r>
              <a:rPr lang="zh-CN" altLang="en-US" sz="2400" dirty="0"/>
              <a:t>：据统计</a:t>
            </a:r>
            <a:r>
              <a:rPr lang="en-US" altLang="zh-CN" sz="2400" dirty="0"/>
              <a:t>,1861</a:t>
            </a:r>
            <a:r>
              <a:rPr lang="zh-CN" altLang="en-US" sz="2400" dirty="0"/>
              <a:t>年后的</a:t>
            </a:r>
            <a:r>
              <a:rPr lang="en-US" altLang="zh-CN" sz="2400" dirty="0"/>
              <a:t>30</a:t>
            </a:r>
            <a:r>
              <a:rPr lang="zh-CN" altLang="en-US" sz="2400" dirty="0"/>
              <a:t>年间</a:t>
            </a:r>
            <a:r>
              <a:rPr lang="en-US" altLang="zh-CN" sz="2400" dirty="0"/>
              <a:t>,</a:t>
            </a:r>
            <a:r>
              <a:rPr lang="zh-CN" altLang="en-US" sz="2400" dirty="0"/>
              <a:t>俄国粮食产量增加了三分之二。到</a:t>
            </a:r>
            <a:r>
              <a:rPr lang="en-US" altLang="zh-CN" sz="2400" dirty="0"/>
              <a:t>19</a:t>
            </a:r>
            <a:r>
              <a:rPr lang="zh-CN" altLang="en-US" sz="2400" dirty="0"/>
              <a:t>世纪</a:t>
            </a:r>
            <a:r>
              <a:rPr lang="en-US" altLang="zh-CN" sz="2400" dirty="0"/>
              <a:t>80</a:t>
            </a:r>
            <a:r>
              <a:rPr lang="zh-CN" altLang="en-US" sz="2400" dirty="0"/>
              <a:t>年代资本主义农业逐渐成为俄国农业的主要成分。</a:t>
            </a:r>
          </a:p>
          <a:p>
            <a:pPr algn="just"/>
            <a:endParaRPr lang="en-US" altLang="zh-CN" sz="2400" dirty="0"/>
          </a:p>
          <a:p>
            <a:pPr algn="just"/>
            <a:r>
              <a:rPr lang="zh-CN" altLang="en-US" sz="2400" i="1" dirty="0"/>
              <a:t>材料二</a:t>
            </a:r>
            <a:r>
              <a:rPr lang="zh-CN" altLang="en-US" sz="2400" dirty="0"/>
              <a:t>：据统计，</a:t>
            </a:r>
            <a:r>
              <a:rPr lang="en-US" altLang="zh-CN" sz="2400" dirty="0"/>
              <a:t>1860-1890</a:t>
            </a:r>
            <a:r>
              <a:rPr lang="zh-CN" altLang="en-US" sz="2400" dirty="0"/>
              <a:t>年，俄国的生铁产量 增加了</a:t>
            </a:r>
            <a:r>
              <a:rPr lang="en-US" altLang="zh-CN" sz="2400" dirty="0"/>
              <a:t>2</a:t>
            </a:r>
            <a:r>
              <a:rPr lang="zh-CN" altLang="en-US" sz="2400" dirty="0"/>
              <a:t>倍，钢产量和棉纺织业都增加了</a:t>
            </a:r>
            <a:r>
              <a:rPr lang="en-US" altLang="zh-CN" sz="2400" dirty="0"/>
              <a:t>3</a:t>
            </a:r>
            <a:r>
              <a:rPr lang="zh-CN" altLang="en-US" sz="2400" dirty="0"/>
              <a:t>倍，而煤炭产量增加超过了</a:t>
            </a:r>
            <a:r>
              <a:rPr lang="en-US" altLang="zh-CN" sz="2400" dirty="0"/>
              <a:t>19</a:t>
            </a:r>
            <a:r>
              <a:rPr lang="zh-CN" altLang="en-US" sz="2400" dirty="0"/>
              <a:t>倍，石油产量增加了</a:t>
            </a:r>
            <a:r>
              <a:rPr lang="en-US" altLang="zh-CN" sz="2400" dirty="0"/>
              <a:t>200</a:t>
            </a:r>
            <a:r>
              <a:rPr lang="zh-CN" altLang="en-US" sz="2400" dirty="0"/>
              <a:t>多倍。在此期间，俄国整个工业产量增加了</a:t>
            </a:r>
            <a:r>
              <a:rPr lang="en-US" altLang="zh-CN" sz="2400" dirty="0"/>
              <a:t>6</a:t>
            </a:r>
            <a:r>
              <a:rPr lang="zh-CN" altLang="en-US" sz="2400" dirty="0"/>
              <a:t>倍，铁路线增长了</a:t>
            </a:r>
            <a:r>
              <a:rPr lang="en-US" altLang="zh-CN" sz="2400" dirty="0"/>
              <a:t>35</a:t>
            </a:r>
            <a:r>
              <a:rPr lang="zh-CN" altLang="en-US" sz="2400" dirty="0"/>
              <a:t>倍多。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52AF7D9A-B0BB-4E88-BED7-D83F95015D58}"/>
              </a:ext>
            </a:extLst>
          </p:cNvPr>
          <p:cNvSpPr/>
          <p:nvPr/>
        </p:nvSpPr>
        <p:spPr>
          <a:xfrm>
            <a:off x="1979712" y="2229984"/>
            <a:ext cx="4896544" cy="239803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资本主义发展</a:t>
            </a:r>
            <a:endParaRPr lang="en-US" altLang="zh-CN" sz="4400" dirty="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4C392ED0-72FE-4459-9F9D-0159E74AE1D7}"/>
              </a:ext>
            </a:extLst>
          </p:cNvPr>
          <p:cNvSpPr txBox="1"/>
          <p:nvPr/>
        </p:nvSpPr>
        <p:spPr>
          <a:xfrm>
            <a:off x="335361" y="548680"/>
            <a:ext cx="8568952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一年内，共有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400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处领地上发生了最严重的农民反抗事件。在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处领地上动用了军队；其中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93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处领地上的农民袭击了兵士，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44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F3AD5468-A4D4-40CD-8D93-C54B291CEFC8}"/>
              </a:ext>
            </a:extLst>
          </p:cNvPr>
          <p:cNvSpPr txBox="1"/>
          <p:nvPr/>
        </p:nvSpPr>
        <p:spPr>
          <a:xfrm>
            <a:off x="335361" y="3717032"/>
            <a:ext cx="8568952" cy="22467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一年内共有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386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处领地发生了最严重的农民反抗事件。其中有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1/3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的领地动用了军队；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30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处领地上的农民起来暴动；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处领地上的农民袭击兵士，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39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处领地上的农民抵抗对罪犯的拘捕或用暴力释放被捕人员。</a:t>
            </a:r>
            <a:endParaRPr lang="en-US" altLang="zh-CN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r"/>
            <a:r>
              <a:rPr lang="en-US" altLang="zh-CN" sz="2800" dirty="0"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沙皇政府第三厅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1863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年的报告书节录</a:t>
            </a:r>
          </a:p>
        </p:txBody>
      </p:sp>
    </p:spTree>
    <p:extLst>
      <p:ext uri="{BB962C8B-B14F-4D97-AF65-F5344CB8AC3E}">
        <p14:creationId xmlns:p14="http://schemas.microsoft.com/office/powerpoint/2010/main" val="134106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plus/>
      </p:transition>
    </mc:Choice>
    <mc:Fallback xmlns="">
      <p:transition spd="slow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">
            <a:extLst>
              <a:ext uri="{FF2B5EF4-FFF2-40B4-BE49-F238E27FC236}">
                <a16:creationId xmlns:a16="http://schemas.microsoft.com/office/drawing/2014/main" id="{83CD91FD-AB80-4087-BF2F-D2A294823C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71653"/>
            <a:ext cx="4197350" cy="4121150"/>
          </a:xfrm>
          <a:prstGeom prst="rect">
            <a:avLst/>
          </a:prstGeom>
          <a:noFill/>
          <a:ln w="57150" cmpd="thinThick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>
            <a:extLst>
              <a:ext uri="{FF2B5EF4-FFF2-40B4-BE49-F238E27FC236}">
                <a16:creationId xmlns:a16="http://schemas.microsoft.com/office/drawing/2014/main" id="{14AD8556-C41B-4266-8DFE-E64DA466A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056" y="4170363"/>
            <a:ext cx="35290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 dirty="0">
                <a:latin typeface="宋体" panose="02010600030101010101" pitchFamily="2" charset="-122"/>
              </a:rPr>
              <a:t>农奴制废除后的农民</a:t>
            </a:r>
            <a:endParaRPr kumimoji="1" lang="zh-CN" altLang="en-US" sz="2800" dirty="0">
              <a:latin typeface="宋体" panose="02010600030101010101" pitchFamily="2" charset="-122"/>
            </a:endParaRPr>
          </a:p>
        </p:txBody>
      </p:sp>
      <p:pic>
        <p:nvPicPr>
          <p:cNvPr id="29700" name="Picture 4" descr="未标题-1 拷贝">
            <a:extLst>
              <a:ext uri="{FF2B5EF4-FFF2-40B4-BE49-F238E27FC236}">
                <a16:creationId xmlns:a16="http://schemas.microsoft.com/office/drawing/2014/main" id="{ECFCFE70-02FD-4AAD-BEAE-D9AA1B7BA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2633663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AutoShape 5">
            <a:extLst>
              <a:ext uri="{FF2B5EF4-FFF2-40B4-BE49-F238E27FC236}">
                <a16:creationId xmlns:a16="http://schemas.microsoft.com/office/drawing/2014/main" id="{8117AB43-CB22-45A8-ADB3-EE0B83A329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797151"/>
            <a:ext cx="9144000" cy="2060849"/>
          </a:xfrm>
          <a:prstGeom prst="cloudCallout">
            <a:avLst>
              <a:gd name="adj1" fmla="val -25815"/>
              <a:gd name="adj2" fmla="val -104546"/>
            </a:avLst>
          </a:prstGeom>
          <a:solidFill>
            <a:srgbClr val="CCFFCC"/>
          </a:solidFill>
          <a:ln w="22225">
            <a:solidFill>
              <a:srgbClr val="000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kumimoji="1" lang="zh-CN" altLang="zh-CN" sz="2800">
              <a:latin typeface="宋体" panose="02010600030101010101" pitchFamily="2" charset="-122"/>
            </a:endParaRPr>
          </a:p>
        </p:txBody>
      </p:sp>
      <p:sp>
        <p:nvSpPr>
          <p:cNvPr id="29702" name="Text Box 6">
            <a:extLst>
              <a:ext uri="{FF2B5EF4-FFF2-40B4-BE49-F238E27FC236}">
                <a16:creationId xmlns:a16="http://schemas.microsoft.com/office/drawing/2014/main" id="{A77C8559-1464-43EB-851E-418AA4EA17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2" y="5011967"/>
            <a:ext cx="6480323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>
                <a:latin typeface="宋体" panose="02010600030101010101" pitchFamily="2" charset="-122"/>
              </a:rPr>
              <a:t>    </a:t>
            </a:r>
            <a:r>
              <a:rPr kumimoji="1" lang="zh-CN" altLang="en-US" sz="2400" b="1" dirty="0">
                <a:latin typeface="宋体" panose="02010600030101010101" pitchFamily="2" charset="-122"/>
              </a:rPr>
              <a:t>沙皇陛下仁慈，让我获得了自由，但是为了得到份地养活全家，我变卖了家里所有能卖的东西才交清了赎金，现在家里穷的就剩下几面墙可以依靠了！</a:t>
            </a: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1" grpId="0" animBg="1"/>
      <p:bldP spid="2970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575320" y="5229200"/>
            <a:ext cx="7992888" cy="1079783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lIns="90170" tIns="46990" rIns="90170" bIns="4699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zh-CN" altLang="en-US" b="1" dirty="0">
                <a:solidFill>
                  <a:schemeClr val="bg1"/>
                </a:solidFill>
                <a:latin typeface="宋体" panose="02010600030101010101" pitchFamily="2" charset="-122"/>
              </a:rPr>
              <a:t>结论：</a:t>
            </a:r>
            <a:r>
              <a:rPr lang="zh-CN" altLang="en-US" dirty="0">
                <a:solidFill>
                  <a:schemeClr val="bg1"/>
                </a:solidFill>
                <a:latin typeface="宋体" panose="02010600030101010101" pitchFamily="2" charset="-122"/>
              </a:rPr>
              <a:t>地主阶级仍占有大量土地，封建土地所有制依然存在，改革保留大量封建残余。</a:t>
            </a:r>
          </a:p>
        </p:txBody>
      </p:sp>
      <p:sp>
        <p:nvSpPr>
          <p:cNvPr id="14341" name="Text Box 8"/>
          <p:cNvSpPr txBox="1">
            <a:spLocks noChangeArrowheads="1"/>
          </p:cNvSpPr>
          <p:nvPr/>
        </p:nvSpPr>
        <p:spPr bwMode="auto">
          <a:xfrm>
            <a:off x="323056" y="764704"/>
            <a:ext cx="8497416" cy="1200329"/>
          </a:xfrm>
          <a:prstGeom prst="rect">
            <a:avLst/>
          </a:prstGeom>
          <a:ln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诸位会深信，凡能够维护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地主利益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的措施，我们都一一地做到了。”</a:t>
            </a:r>
          </a:p>
          <a:p>
            <a:pPr algn="r" eaLnBrk="1" hangingPunct="1"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    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亚历山大在俄国国务会议后审查改革方案时说</a:t>
            </a:r>
            <a:endParaRPr lang="zh-CN" altLang="en-US" sz="2400" dirty="0">
              <a:latin typeface="宋体" panose="02010600030101010101" pitchFamily="2" charset="-122"/>
            </a:endParaRPr>
          </a:p>
        </p:txBody>
      </p:sp>
      <p:sp>
        <p:nvSpPr>
          <p:cNvPr id="14342" name="Text Box 10"/>
          <p:cNvSpPr txBox="1">
            <a:spLocks noChangeArrowheads="1"/>
          </p:cNvSpPr>
          <p:nvPr/>
        </p:nvSpPr>
        <p:spPr bwMode="auto">
          <a:xfrm>
            <a:off x="323056" y="2625427"/>
            <a:ext cx="8497416" cy="1395413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     “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规定土地仍属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地主所有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，农民可以按照规定赎买一小块土地，</a:t>
            </a:r>
            <a:r>
              <a:rPr lang="zh-CN" altLang="en-US" sz="2400" dirty="0">
                <a:solidFill>
                  <a:srgbClr val="FF0000"/>
                </a:solidFill>
                <a:latin typeface="宋体" panose="02010600030101010101" pitchFamily="2" charset="-122"/>
              </a:rPr>
              <a:t>赎金数额高于土地实际价格二三倍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。”</a:t>
            </a:r>
          </a:p>
          <a:p>
            <a:pPr algn="r" eaLnBrk="1" hangingPunct="1">
              <a:spcBef>
                <a:spcPct val="50000"/>
              </a:spcBef>
              <a:buFontTx/>
              <a:buNone/>
            </a:pP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吴于廑、齐世荣 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世界史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·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</a:rPr>
              <a:t>近代史篇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</a:rPr>
              <a:t>》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91C4CDCB-C354-4356-A174-275A2DA4B029}"/>
              </a:ext>
            </a:extLst>
          </p:cNvPr>
          <p:cNvSpPr/>
          <p:nvPr/>
        </p:nvSpPr>
        <p:spPr>
          <a:xfrm>
            <a:off x="1247777" y="4363410"/>
            <a:ext cx="6647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★目的</a:t>
            </a:r>
            <a:r>
              <a:rPr lang="zh-CN" altLang="en-US" sz="2800" dirty="0"/>
              <a:t>：维护地主阶级的利益，巩固统治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EBD7A2E-73EE-41FD-8553-20F99663296F}"/>
              </a:ext>
            </a:extLst>
          </p:cNvPr>
          <p:cNvSpPr/>
          <p:nvPr/>
        </p:nvSpPr>
        <p:spPr>
          <a:xfrm>
            <a:off x="2123728" y="1509831"/>
            <a:ext cx="4716524" cy="285184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just"/>
            <a:r>
              <a:rPr lang="zh-CN" altLang="en-US" sz="4400" dirty="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+mn-ea"/>
              </a:rPr>
              <a:t>封建残余浓厚</a:t>
            </a:r>
          </a:p>
        </p:txBody>
      </p:sp>
    </p:spTree>
    <p:extLst>
      <p:ext uri="{BB962C8B-B14F-4D97-AF65-F5344CB8AC3E}">
        <p14:creationId xmlns:p14="http://schemas.microsoft.com/office/powerpoint/2010/main" val="376726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 autoUpdateAnimBg="0"/>
      <p:bldP spid="14342" grpId="0" animBg="1"/>
      <p:bldP spid="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971</TotalTime>
  <Words>1376</Words>
  <Application>Microsoft Office PowerPoint</Application>
  <PresentationFormat>全屏显示(4:3)</PresentationFormat>
  <Paragraphs>135</Paragraphs>
  <Slides>24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方正姚体</vt:lpstr>
      <vt:lpstr>楷体_GB2312</vt:lpstr>
      <vt:lpstr>隶书</vt:lpstr>
      <vt:lpstr>宋体</vt:lpstr>
      <vt:lpstr>Arial</vt:lpstr>
      <vt:lpstr>Calibri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从英国之崛起看待19世纪的世界发展形势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第16课 世界经济的“全球化”</dc:title>
  <dc:creator>Administrator</dc:creator>
  <cp:lastModifiedBy>Administrator</cp:lastModifiedBy>
  <cp:revision>220</cp:revision>
  <dcterms:modified xsi:type="dcterms:W3CDTF">2018-10-06T07:15:13Z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000800bc0d0000000000010250300207a1000400038000</vt:lpwstr>
  </property>
</Properties>
</file>