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sldIdLst>
    <p:sldId id="257" r:id="rId3"/>
    <p:sldId id="261" r:id="rId5"/>
    <p:sldId id="260" r:id="rId6"/>
    <p:sldId id="263" r:id="rId7"/>
    <p:sldId id="262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3" r:id="rId16"/>
    <p:sldId id="272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3" r:id="rId26"/>
    <p:sldId id="284" r:id="rId27"/>
    <p:sldId id="282" r:id="rId28"/>
    <p:sldId id="285" r:id="rId29"/>
    <p:sldId id="286" r:id="rId3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在欧洲历史上，先后涌现了许多的帝王与英雄。在近代和现代，欧洲最著名的英雄级人物当是拿破仑和希特勒了。</a:t>
            </a:r>
            <a:endParaRPr lang="en-US" altLang="zh-CN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俄罗斯到底是一个怎样的国家，能够让两个军事天才都惨败呢？</a:t>
            </a:r>
            <a:endParaRPr lang="en-US" altLang="zh-CN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D3B971-4258-4A43-B2EE-C2EF8E6228D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993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994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D3B971-4258-4A43-B2EE-C2EF8E6228D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tags" Target="../tags/tag3.xml"/><Relationship Id="rId13" Type="http://schemas.openxmlformats.org/officeDocument/2006/relationships/tags" Target="../tags/tag2.xml"/><Relationship Id="rId12" Type="http://schemas.openxmlformats.org/officeDocument/2006/relationships/tags" Target="../tags/tag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image" Target="../media/image6.png"/><Relationship Id="rId1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GIF"/><Relationship Id="rId1" Type="http://schemas.openxmlformats.org/officeDocument/2006/relationships/slide" Target="slid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2.wav"/><Relationship Id="rId1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3.wav"/><Relationship Id="rId3" Type="http://schemas.openxmlformats.org/officeDocument/2006/relationships/image" Target="../media/image10.png"/><Relationship Id="rId2" Type="http://schemas.openxmlformats.org/officeDocument/2006/relationships/image" Target="../media/image11.GIF"/><Relationship Id="rId1" Type="http://schemas.openxmlformats.org/officeDocument/2006/relationships/slide" Target="slide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2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image" Target="../media/image12.png"/><Relationship Id="rId1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837" y="812866"/>
            <a:ext cx="4139784" cy="3091039"/>
          </a:xfrm>
          <a:prstGeom prst="rect">
            <a:avLst/>
          </a:prstGeom>
          <a:ln>
            <a:solidFill>
              <a:srgbClr val="1E429A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70"/>
          <a:stretch>
            <a:fillRect/>
          </a:stretch>
        </p:blipFill>
        <p:spPr>
          <a:xfrm>
            <a:off x="5998621" y="812867"/>
            <a:ext cx="4139784" cy="3091038"/>
          </a:xfrm>
          <a:prstGeom prst="rect">
            <a:avLst/>
          </a:prstGeom>
          <a:ln>
            <a:solidFill>
              <a:srgbClr val="1E429A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矩形 10"/>
          <p:cNvSpPr/>
          <p:nvPr/>
        </p:nvSpPr>
        <p:spPr>
          <a:xfrm>
            <a:off x="3206382" y="4161901"/>
            <a:ext cx="62889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191919"/>
                </a:solidFill>
                <a:latin typeface="PingFang SC"/>
              </a:rPr>
              <a:t>细思极恐！希特勒与拿破仑迷之巧合！</a:t>
            </a:r>
            <a:endParaRPr lang="zh-CN" altLang="en-US" sz="2800" b="1" i="0" dirty="0">
              <a:solidFill>
                <a:srgbClr val="191919"/>
              </a:solidFill>
              <a:effectLst/>
              <a:latin typeface="PingFang SC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48338" y="4656712"/>
            <a:ext cx="10737234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/>
              <a:t>小兵开始当起，都是</a:t>
            </a:r>
            <a:r>
              <a:rPr lang="en-US" altLang="zh-CN" sz="2000" dirty="0"/>
              <a:t>44</a:t>
            </a:r>
            <a:r>
              <a:rPr lang="zh-CN" altLang="en-US" sz="2000" dirty="0"/>
              <a:t>岁达到权力最高峰</a:t>
            </a:r>
            <a:endParaRPr lang="en-US" altLang="zh-CN" sz="2000" dirty="0"/>
          </a:p>
          <a:p>
            <a:pPr algn="ctr"/>
            <a:r>
              <a:rPr lang="zh-CN" altLang="en-US" sz="2000" dirty="0"/>
              <a:t>希特勒任国家元首时间：</a:t>
            </a:r>
            <a:r>
              <a:rPr lang="en-US" altLang="zh-CN" sz="2000" dirty="0"/>
              <a:t>1945-1934=11</a:t>
            </a:r>
            <a:r>
              <a:rPr lang="zh-CN" altLang="en-US" sz="2000" dirty="0"/>
              <a:t>年，拿破仑称帝时间：</a:t>
            </a:r>
            <a:r>
              <a:rPr lang="en-US" altLang="zh-CN" sz="2000" dirty="0"/>
              <a:t>1815-1804=11</a:t>
            </a:r>
            <a:r>
              <a:rPr lang="zh-CN" altLang="en-US" sz="2000" dirty="0"/>
              <a:t>年</a:t>
            </a:r>
            <a:endParaRPr lang="en-US" altLang="zh-CN" sz="2000" dirty="0"/>
          </a:p>
          <a:p>
            <a:pPr algn="ctr"/>
            <a:r>
              <a:rPr lang="zh-CN" altLang="en-US" sz="2000" dirty="0"/>
              <a:t>一个领导德国打败法国，一个领导法国打败德国</a:t>
            </a:r>
            <a:endParaRPr lang="en-US" altLang="zh-CN" sz="2000" dirty="0"/>
          </a:p>
          <a:p>
            <a:pPr algn="ctr"/>
            <a:r>
              <a:rPr lang="zh-CN" altLang="en-US" sz="2000" dirty="0"/>
              <a:t>都以一己之力挑战整个欧洲，成为欧洲霸主</a:t>
            </a:r>
            <a:endParaRPr lang="en-US" altLang="zh-CN" sz="2000" dirty="0"/>
          </a:p>
          <a:p>
            <a:pPr algn="ctr"/>
            <a:r>
              <a:rPr lang="zh-CN" altLang="en-US" sz="2400" b="1" dirty="0"/>
              <a:t>人生转折：都在</a:t>
            </a:r>
            <a:r>
              <a:rPr lang="en-US" altLang="zh-CN" sz="2400" b="1" dirty="0"/>
              <a:t>52</a:t>
            </a:r>
            <a:r>
              <a:rPr lang="zh-CN" altLang="en-US" sz="2400" b="1" dirty="0"/>
              <a:t>岁进攻俄国，时间点为</a:t>
            </a:r>
            <a:r>
              <a:rPr lang="en-US" altLang="zh-CN" sz="2400" b="1" dirty="0"/>
              <a:t>6</a:t>
            </a:r>
            <a:r>
              <a:rPr lang="zh-CN" altLang="en-US" sz="2400" b="1" dirty="0"/>
              <a:t>月</a:t>
            </a:r>
            <a:r>
              <a:rPr lang="en-US" altLang="zh-CN" sz="2400" b="1" dirty="0"/>
              <a:t>22</a:t>
            </a:r>
            <a:r>
              <a:rPr lang="zh-CN" altLang="en-US" sz="2400" b="1" dirty="0"/>
              <a:t>日，都在</a:t>
            </a:r>
            <a:r>
              <a:rPr lang="en-US" altLang="zh-CN" sz="2400" b="1" dirty="0"/>
              <a:t>56</a:t>
            </a:r>
            <a:r>
              <a:rPr lang="zh-CN" altLang="en-US" sz="2400" b="1" dirty="0"/>
              <a:t>岁战败俄国之手</a:t>
            </a:r>
            <a:endParaRPr lang="en-US" altLang="zh-CN" sz="2400" b="1" dirty="0"/>
          </a:p>
          <a:p>
            <a:pPr algn="ctr"/>
            <a:endParaRPr lang="zh-CN" altLang="en-US" sz="2000" dirty="0"/>
          </a:p>
        </p:txBody>
      </p:sp>
      <p:sp>
        <p:nvSpPr>
          <p:cNvPr id="3" name="文本框 2"/>
          <p:cNvSpPr txBox="1"/>
          <p:nvPr/>
        </p:nvSpPr>
        <p:spPr>
          <a:xfrm>
            <a:off x="922655" y="174625"/>
            <a:ext cx="26974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 smtClean="0">
                <a:ln>
                  <a:noFill/>
                </a:ln>
                <a:solidFill>
                  <a:srgbClr val="2E6CB8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历史九年级</a:t>
            </a:r>
            <a:r>
              <a:rPr lang="zh-CN" altLang="en-US" noProof="0" dirty="0">
                <a:ln>
                  <a:noFill/>
                </a:ln>
                <a:solidFill>
                  <a:srgbClr val="2E6CB8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下</a:t>
            </a:r>
            <a:r>
              <a:rPr lang="zh-CN" altLang="en-US" noProof="0" dirty="0" smtClean="0">
                <a:ln>
                  <a:noFill/>
                </a:ln>
                <a:solidFill>
                  <a:srgbClr val="2E6CB8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册教学课件</a:t>
            </a:r>
            <a:endParaRPr lang="zh-CN" altLang="en-US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文本框 5121"/>
          <p:cNvSpPr txBox="1"/>
          <p:nvPr/>
        </p:nvSpPr>
        <p:spPr>
          <a:xfrm>
            <a:off x="2063750" y="765175"/>
            <a:ext cx="8321040" cy="40309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    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17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世纪以来，西欧国家发生了一系列革命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或改革，促进了经济的迅速发展。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    而俄国农奴制盛行，封闭落后。为了改变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社会经济发展大大落后于西欧国家的状况，俄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国的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彼得一世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和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亚历山大二世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进行了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自上而下</a:t>
            </a:r>
            <a:endParaRPr lang="zh-CN" altLang="en-US" sz="3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改革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。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5123" name="文本框 5122"/>
          <p:cNvSpPr txBox="1"/>
          <p:nvPr/>
        </p:nvSpPr>
        <p:spPr>
          <a:xfrm>
            <a:off x="2927350" y="1844675"/>
            <a:ext cx="38404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革命：英、美、法</a:t>
            </a:r>
            <a:endParaRPr lang="zh-CN" altLang="en-US" sz="3600" b="1" dirty="0">
              <a:solidFill>
                <a:schemeClr val="tx2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5124" name="文本框 5123"/>
          <p:cNvSpPr txBox="1"/>
          <p:nvPr/>
        </p:nvSpPr>
        <p:spPr>
          <a:xfrm>
            <a:off x="2855913" y="4941888"/>
            <a:ext cx="38404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改革：俄国、日本</a:t>
            </a:r>
            <a:endParaRPr lang="zh-CN" altLang="en-US" sz="3600" b="1" dirty="0">
              <a:solidFill>
                <a:schemeClr val="tx2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ldLvl="0"/>
      <p:bldP spid="5123" grpId="0" bldLvl="0"/>
      <p:bldP spid="5124" grpId="0" bldLvl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文本框 1"/>
          <p:cNvSpPr txBox="1"/>
          <p:nvPr/>
        </p:nvSpPr>
        <p:spPr>
          <a:xfrm>
            <a:off x="1946275" y="1268413"/>
            <a:ext cx="8299450" cy="32918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4400" b="1" dirty="0">
                <a:solidFill>
                  <a:srgbClr val="0000FF"/>
                </a:solidFill>
                <a:latin typeface="宋体" panose="02010600030101010101" pitchFamily="2" charset="-122"/>
              </a:rPr>
              <a:t>第一单元 </a:t>
            </a:r>
            <a:endParaRPr lang="en-US" altLang="zh-CN" sz="44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algn="ctr"/>
            <a:r>
              <a:rPr lang="zh-CN" altLang="en-US" sz="4400" b="1" dirty="0">
                <a:solidFill>
                  <a:srgbClr val="0000FF"/>
                </a:solidFill>
                <a:latin typeface="宋体" panose="02010600030101010101" pitchFamily="2" charset="-122"/>
              </a:rPr>
              <a:t>殖民地人民的反抗与资本主义制度的扩展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第</a:t>
            </a:r>
            <a:r>
              <a:rPr lang="en-US" altLang="zh-CN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课 </a:t>
            </a:r>
            <a:r>
              <a:rPr lang="zh-CN" altLang="zh-CN" sz="4000" b="1" dirty="0">
                <a:latin typeface="Calibri" panose="020F0502020204030204" pitchFamily="34" charset="0"/>
              </a:rPr>
              <a:t>俄国的改革</a:t>
            </a:r>
            <a:endParaRPr lang="zh-CN" altLang="en-US" sz="4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52" name="Text Box 33"/>
          <p:cNvSpPr txBox="1">
            <a:spLocks noChangeArrowheads="1"/>
          </p:cNvSpPr>
          <p:nvPr/>
        </p:nvSpPr>
        <p:spPr bwMode="auto">
          <a:xfrm>
            <a:off x="351155" y="70167"/>
            <a:ext cx="43418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 smtClean="0">
              <a:ln>
                <a:noFill/>
              </a:ln>
              <a:solidFill>
                <a:srgbClr val="2E6CB8"/>
              </a:solidFill>
              <a:effectLst>
                <a:reflection blurRad="6350" stA="55000" endA="300" endPos="45500" dir="5400000" sy="-100000" algn="bl" rotWithShape="0"/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122" name="组合 1"/>
          <p:cNvGrpSpPr/>
          <p:nvPr/>
        </p:nvGrpSpPr>
        <p:grpSpPr>
          <a:xfrm>
            <a:off x="1530350" y="15875"/>
            <a:ext cx="1295400" cy="444500"/>
            <a:chOff x="6524" y="16049"/>
            <a:chExt cx="1295400" cy="444500"/>
          </a:xfrm>
        </p:grpSpPr>
        <p:sp>
          <p:nvSpPr>
            <p:cNvPr id="5124" name="文本框 4103"/>
            <p:cNvSpPr txBox="1"/>
            <p:nvPr/>
          </p:nvSpPr>
          <p:spPr>
            <a:xfrm>
              <a:off x="6524" y="16049"/>
              <a:ext cx="1295400" cy="40132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>
              <a:spAutoFit/>
            </a:bodyPr>
            <a:p>
              <a:r>
                <a:rPr lang="zh-CN" altLang="en-US" sz="2000" b="1" dirty="0">
                  <a:solidFill>
                    <a:srgbClr val="2E6CB8"/>
                  </a:solidFill>
                  <a:latin typeface="华文行楷" pitchFamily="2" charset="-122"/>
                  <a:ea typeface="华文行楷" pitchFamily="2" charset="-122"/>
                </a:rPr>
                <a:t>导入新课</a:t>
              </a:r>
              <a:endParaRPr lang="zh-CN" altLang="zh-CN" sz="2000" b="1" dirty="0">
                <a:solidFill>
                  <a:srgbClr val="2E6CB8"/>
                </a:solidFill>
                <a:latin typeface="华文行楷" pitchFamily="2" charset="-122"/>
                <a:ea typeface="华文行楷" pitchFamily="2" charset="-122"/>
              </a:endParaRPr>
            </a:p>
          </p:txBody>
        </p:sp>
        <p:pic>
          <p:nvPicPr>
            <p:cNvPr id="5125" name="Picture 3" descr="C:\Users\Administrator\Desktop\Redocn_2013102516062741.jpg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72501" t="2817" r="10249" b="94366"/>
            <a:stretch>
              <a:fillRect/>
            </a:stretch>
          </p:blipFill>
          <p:spPr>
            <a:xfrm>
              <a:off x="58912" y="320849"/>
              <a:ext cx="1095375" cy="13970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6" name="矩形 5"/>
          <p:cNvSpPr/>
          <p:nvPr/>
        </p:nvSpPr>
        <p:spPr>
          <a:xfrm>
            <a:off x="1774825" y="1268413"/>
            <a:ext cx="8632825" cy="3538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俄罗斯圣彼得堡有一座青铜骑士雕像。从古罗马以来，帝王雕像的坐骑大都稳稳地占着，三条腿着地，一条腿提起来，惟独这尊雕像的坐骑一双前蹄高高扬起，以高速奔跑的姿态，奔向远方。这座雕像塑造的就是俄罗斯帝国的奠基者彼得大帝。彼得大帝做出了什么重大的历史贡献？他的改革在历史上产生了什么影响？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Picture 3" descr="俄罗斯第二大城市――圣彼得堡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96885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311150" y="3521735"/>
            <a:ext cx="4698722" cy="76944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沙皇（凯撒）冬宫</a:t>
            </a:r>
            <a:endParaRPr lang="zh-CN" altLang="en-US" sz="44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172" name="Rectangle 6"/>
          <p:cNvSpPr/>
          <p:nvPr/>
        </p:nvSpPr>
        <p:spPr>
          <a:xfrm>
            <a:off x="1650861" y="1753993"/>
            <a:ext cx="20193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r>
              <a:rPr lang="zh-CN" altLang="en-US" sz="3600" b="1" dirty="0">
                <a:latin typeface="Arial" panose="020B0604020202020204" pitchFamily="34" charset="0"/>
              </a:rPr>
              <a:t>说一说：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7173" name="Rectangle 7"/>
          <p:cNvSpPr/>
          <p:nvPr/>
        </p:nvSpPr>
        <p:spPr>
          <a:xfrm>
            <a:off x="243116" y="2475036"/>
            <a:ext cx="5852884" cy="64633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关于俄国，我们了解多少？ 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702091422061171002126211542489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68442" y="0"/>
            <a:ext cx="12360442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7" name="Text Box 3"/>
          <p:cNvSpPr txBox="1"/>
          <p:nvPr/>
        </p:nvSpPr>
        <p:spPr>
          <a:xfrm>
            <a:off x="4953000" y="6172200"/>
            <a:ext cx="2794000" cy="579438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莫斯科红场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Click="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7170" name="组合 1"/>
          <p:cNvGrpSpPr/>
          <p:nvPr/>
        </p:nvGrpSpPr>
        <p:grpSpPr>
          <a:xfrm>
            <a:off x="1530350" y="15875"/>
            <a:ext cx="1295400" cy="444500"/>
            <a:chOff x="6524" y="16049"/>
            <a:chExt cx="1295400" cy="444500"/>
          </a:xfrm>
        </p:grpSpPr>
        <p:sp>
          <p:nvSpPr>
            <p:cNvPr id="7172" name="文本框 4103"/>
            <p:cNvSpPr txBox="1"/>
            <p:nvPr/>
          </p:nvSpPr>
          <p:spPr>
            <a:xfrm>
              <a:off x="6524" y="16049"/>
              <a:ext cx="1295400" cy="40132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>
              <a:spAutoFit/>
            </a:bodyPr>
            <a:p>
              <a:r>
                <a:rPr lang="zh-CN" altLang="en-US" sz="2000" b="1" dirty="0">
                  <a:solidFill>
                    <a:srgbClr val="2E6CB8"/>
                  </a:solidFill>
                  <a:latin typeface="华文行楷" pitchFamily="2" charset="-122"/>
                  <a:ea typeface="华文行楷" pitchFamily="2" charset="-122"/>
                </a:rPr>
                <a:t>学习目标</a:t>
              </a:r>
              <a:endParaRPr lang="zh-CN" altLang="zh-CN" sz="2000" b="1" dirty="0">
                <a:solidFill>
                  <a:srgbClr val="2E6CB8"/>
                </a:solidFill>
                <a:latin typeface="华文行楷" pitchFamily="2" charset="-122"/>
                <a:ea typeface="华文行楷" pitchFamily="2" charset="-122"/>
              </a:endParaRPr>
            </a:p>
          </p:txBody>
        </p:sp>
        <p:pic>
          <p:nvPicPr>
            <p:cNvPr id="7173" name="Picture 3" descr="C:\Users\Administrator\Desktop\Redocn_2013102516062741.jpg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72501" t="2817" r="10249" b="94366"/>
            <a:stretch>
              <a:fillRect/>
            </a:stretch>
          </p:blipFill>
          <p:spPr>
            <a:xfrm>
              <a:off x="58912" y="320849"/>
              <a:ext cx="1095375" cy="13970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" name="Text Box 5"/>
          <p:cNvSpPr txBox="1"/>
          <p:nvPr/>
        </p:nvSpPr>
        <p:spPr>
          <a:xfrm>
            <a:off x="1774825" y="1773238"/>
            <a:ext cx="8642350" cy="265239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 marL="457200" indent="-457200">
              <a:lnSpc>
                <a:spcPct val="130000"/>
              </a:lnSpc>
            </a:pPr>
            <a:r>
              <a:rPr lang="en-US" altLang="zh-CN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1.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分析彼得一世改革的背景、内容及影响；认识改革是推动社会发展的动力；</a:t>
            </a:r>
            <a:endParaRPr lang="en-US" altLang="zh-CN" sz="32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marL="457200" indent="-457200">
              <a:lnSpc>
                <a:spcPct val="130000"/>
              </a:lnSpc>
            </a:pPr>
            <a:r>
              <a:rPr lang="en-US" altLang="zh-CN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2.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掌握</a:t>
            </a:r>
            <a:r>
              <a:rPr lang="en-US" altLang="zh-CN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1861</a:t>
            </a:r>
            <a:r>
              <a:rPr lang="zh-CN" altLang="en-US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年改革的主要内容、性质和历史意义。</a:t>
            </a:r>
            <a:endParaRPr lang="zh-CN" altLang="en-US" sz="32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0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charRg st="0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charRg st="0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charRg st="0" end="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36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charRg st="36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charRg st="36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charRg st="36" end="6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erson-kicking-ball-with-the-knee_67082"/>
          <p:cNvSpPr>
            <a:spLocks noChangeAspect="1"/>
          </p:cNvSpPr>
          <p:nvPr/>
        </p:nvSpPr>
        <p:spPr bwMode="auto">
          <a:xfrm>
            <a:off x="2671482" y="1852300"/>
            <a:ext cx="1766048" cy="2749990"/>
          </a:xfrm>
          <a:custGeom>
            <a:avLst/>
            <a:gdLst>
              <a:gd name="connsiteX0" fmla="*/ 98523 w 390453"/>
              <a:gd name="connsiteY0" fmla="*/ 398907 h 607992"/>
              <a:gd name="connsiteX1" fmla="*/ 120445 w 390453"/>
              <a:gd name="connsiteY1" fmla="*/ 408243 h 607992"/>
              <a:gd name="connsiteX2" fmla="*/ 160197 w 390453"/>
              <a:gd name="connsiteY2" fmla="*/ 414856 h 607992"/>
              <a:gd name="connsiteX3" fmla="*/ 160197 w 390453"/>
              <a:gd name="connsiteY3" fmla="*/ 577164 h 607992"/>
              <a:gd name="connsiteX4" fmla="*/ 129360 w 390453"/>
              <a:gd name="connsiteY4" fmla="*/ 607992 h 607992"/>
              <a:gd name="connsiteX5" fmla="*/ 98523 w 390453"/>
              <a:gd name="connsiteY5" fmla="*/ 577164 h 607992"/>
              <a:gd name="connsiteX6" fmla="*/ 328390 w 390453"/>
              <a:gd name="connsiteY6" fmla="*/ 176202 h 607992"/>
              <a:gd name="connsiteX7" fmla="*/ 390453 w 390453"/>
              <a:gd name="connsiteY7" fmla="*/ 238194 h 607992"/>
              <a:gd name="connsiteX8" fmla="*/ 328390 w 390453"/>
              <a:gd name="connsiteY8" fmla="*/ 300186 h 607992"/>
              <a:gd name="connsiteX9" fmla="*/ 266327 w 390453"/>
              <a:gd name="connsiteY9" fmla="*/ 238194 h 607992"/>
              <a:gd name="connsiteX10" fmla="*/ 328390 w 390453"/>
              <a:gd name="connsiteY10" fmla="*/ 176202 h 607992"/>
              <a:gd name="connsiteX11" fmla="*/ 196946 w 390453"/>
              <a:gd name="connsiteY11" fmla="*/ 143812 h 607992"/>
              <a:gd name="connsiteX12" fmla="*/ 225237 w 390453"/>
              <a:gd name="connsiteY12" fmla="*/ 165937 h 607992"/>
              <a:gd name="connsiteX13" fmla="*/ 225821 w 390453"/>
              <a:gd name="connsiteY13" fmla="*/ 177024 h 607992"/>
              <a:gd name="connsiteX14" fmla="*/ 202741 w 390453"/>
              <a:gd name="connsiteY14" fmla="*/ 339777 h 607992"/>
              <a:gd name="connsiteX15" fmla="*/ 298666 w 390453"/>
              <a:gd name="connsiteY15" fmla="*/ 355727 h 607992"/>
              <a:gd name="connsiteX16" fmla="*/ 324473 w 390453"/>
              <a:gd name="connsiteY16" fmla="*/ 386119 h 607992"/>
              <a:gd name="connsiteX17" fmla="*/ 324473 w 390453"/>
              <a:gd name="connsiteY17" fmla="*/ 498884 h 607992"/>
              <a:gd name="connsiteX18" fmla="*/ 293602 w 390453"/>
              <a:gd name="connsiteY18" fmla="*/ 529664 h 607992"/>
              <a:gd name="connsiteX19" fmla="*/ 262779 w 390453"/>
              <a:gd name="connsiteY19" fmla="*/ 498884 h 607992"/>
              <a:gd name="connsiteX20" fmla="*/ 262779 w 390453"/>
              <a:gd name="connsiteY20" fmla="*/ 412328 h 607992"/>
              <a:gd name="connsiteX21" fmla="*/ 160183 w 390453"/>
              <a:gd name="connsiteY21" fmla="*/ 395260 h 607992"/>
              <a:gd name="connsiteX22" fmla="*/ 123663 w 390453"/>
              <a:gd name="connsiteY22" fmla="*/ 389182 h 607992"/>
              <a:gd name="connsiteX23" fmla="*/ 98538 w 390453"/>
              <a:gd name="connsiteY23" fmla="*/ 365063 h 607992"/>
              <a:gd name="connsiteX24" fmla="*/ 98246 w 390453"/>
              <a:gd name="connsiteY24" fmla="*/ 353685 h 607992"/>
              <a:gd name="connsiteX25" fmla="*/ 98538 w 390453"/>
              <a:gd name="connsiteY25" fmla="*/ 352129 h 607992"/>
              <a:gd name="connsiteX26" fmla="*/ 100583 w 390453"/>
              <a:gd name="connsiteY26" fmla="*/ 337930 h 607992"/>
              <a:gd name="connsiteX27" fmla="*/ 117431 w 390453"/>
              <a:gd name="connsiteY27" fmla="*/ 222928 h 607992"/>
              <a:gd name="connsiteX28" fmla="*/ 94642 w 390453"/>
              <a:gd name="connsiteY28" fmla="*/ 228568 h 607992"/>
              <a:gd name="connsiteX29" fmla="*/ 56078 w 390453"/>
              <a:gd name="connsiteY29" fmla="*/ 317652 h 607992"/>
              <a:gd name="connsiteX30" fmla="*/ 29248 w 390453"/>
              <a:gd name="connsiteY30" fmla="*/ 335304 h 607992"/>
              <a:gd name="connsiteX31" fmla="*/ 17708 w 390453"/>
              <a:gd name="connsiteY31" fmla="*/ 332872 h 607992"/>
              <a:gd name="connsiteX32" fmla="*/ 2418 w 390453"/>
              <a:gd name="connsiteY32" fmla="*/ 294506 h 607992"/>
              <a:gd name="connsiteX33" fmla="*/ 46729 w 390453"/>
              <a:gd name="connsiteY33" fmla="*/ 192196 h 607992"/>
              <a:gd name="connsiteX34" fmla="*/ 66498 w 390453"/>
              <a:gd name="connsiteY34" fmla="*/ 175419 h 607992"/>
              <a:gd name="connsiteX35" fmla="*/ 189886 w 390453"/>
              <a:gd name="connsiteY35" fmla="*/ 144687 h 607992"/>
              <a:gd name="connsiteX36" fmla="*/ 196946 w 390453"/>
              <a:gd name="connsiteY36" fmla="*/ 143812 h 607992"/>
              <a:gd name="connsiteX37" fmla="*/ 215062 w 390453"/>
              <a:gd name="connsiteY37" fmla="*/ 0 h 607992"/>
              <a:gd name="connsiteX38" fmla="*/ 280300 w 390453"/>
              <a:gd name="connsiteY38" fmla="*/ 65121 h 607992"/>
              <a:gd name="connsiteX39" fmla="*/ 219739 w 390453"/>
              <a:gd name="connsiteY39" fmla="*/ 129998 h 607992"/>
              <a:gd name="connsiteX40" fmla="*/ 215110 w 390453"/>
              <a:gd name="connsiteY40" fmla="*/ 130193 h 607992"/>
              <a:gd name="connsiteX41" fmla="*/ 189483 w 390453"/>
              <a:gd name="connsiteY41" fmla="*/ 124940 h 607992"/>
              <a:gd name="connsiteX42" fmla="*/ 149824 w 390453"/>
              <a:gd name="connsiteY42" fmla="*/ 65023 h 607992"/>
              <a:gd name="connsiteX43" fmla="*/ 185585 w 390453"/>
              <a:gd name="connsiteY43" fmla="*/ 7003 h 607992"/>
              <a:gd name="connsiteX44" fmla="*/ 201176 w 390453"/>
              <a:gd name="connsiteY44" fmla="*/ 1507 h 607992"/>
              <a:gd name="connsiteX45" fmla="*/ 215062 w 390453"/>
              <a:gd name="connsiteY45" fmla="*/ 0 h 607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390453" h="607992">
                <a:moveTo>
                  <a:pt x="98523" y="398907"/>
                </a:moveTo>
                <a:cubicBezTo>
                  <a:pt x="104856" y="403672"/>
                  <a:pt x="112358" y="406882"/>
                  <a:pt x="120445" y="408243"/>
                </a:cubicBezTo>
                <a:lnTo>
                  <a:pt x="160197" y="414856"/>
                </a:lnTo>
                <a:lnTo>
                  <a:pt x="160197" y="577164"/>
                </a:lnTo>
                <a:cubicBezTo>
                  <a:pt x="160197" y="594183"/>
                  <a:pt x="146362" y="607992"/>
                  <a:pt x="129360" y="607992"/>
                </a:cubicBezTo>
                <a:cubicBezTo>
                  <a:pt x="112358" y="607992"/>
                  <a:pt x="98523" y="594183"/>
                  <a:pt x="98523" y="577164"/>
                </a:cubicBezTo>
                <a:close/>
                <a:moveTo>
                  <a:pt x="328390" y="176202"/>
                </a:moveTo>
                <a:cubicBezTo>
                  <a:pt x="362666" y="176202"/>
                  <a:pt x="390453" y="203957"/>
                  <a:pt x="390453" y="238194"/>
                </a:cubicBezTo>
                <a:cubicBezTo>
                  <a:pt x="390453" y="272431"/>
                  <a:pt x="362666" y="300186"/>
                  <a:pt x="328390" y="300186"/>
                </a:cubicBezTo>
                <a:cubicBezTo>
                  <a:pt x="294114" y="300186"/>
                  <a:pt x="266327" y="272431"/>
                  <a:pt x="266327" y="238194"/>
                </a:cubicBezTo>
                <a:cubicBezTo>
                  <a:pt x="266327" y="203957"/>
                  <a:pt x="294114" y="176202"/>
                  <a:pt x="328390" y="176202"/>
                </a:cubicBezTo>
                <a:close/>
                <a:moveTo>
                  <a:pt x="196946" y="143812"/>
                </a:moveTo>
                <a:cubicBezTo>
                  <a:pt x="209996" y="143812"/>
                  <a:pt x="221926" y="152662"/>
                  <a:pt x="225237" y="165937"/>
                </a:cubicBezTo>
                <a:cubicBezTo>
                  <a:pt x="226162" y="169681"/>
                  <a:pt x="226357" y="173474"/>
                  <a:pt x="225821" y="177024"/>
                </a:cubicBezTo>
                <a:cubicBezTo>
                  <a:pt x="225967" y="178969"/>
                  <a:pt x="202741" y="339777"/>
                  <a:pt x="202741" y="339777"/>
                </a:cubicBezTo>
                <a:lnTo>
                  <a:pt x="298666" y="355727"/>
                </a:lnTo>
                <a:cubicBezTo>
                  <a:pt x="313566" y="358256"/>
                  <a:pt x="324473" y="371093"/>
                  <a:pt x="324473" y="386119"/>
                </a:cubicBezTo>
                <a:lnTo>
                  <a:pt x="324473" y="498884"/>
                </a:lnTo>
                <a:cubicBezTo>
                  <a:pt x="324473" y="515854"/>
                  <a:pt x="310644" y="529664"/>
                  <a:pt x="293602" y="529664"/>
                </a:cubicBezTo>
                <a:cubicBezTo>
                  <a:pt x="276608" y="529664"/>
                  <a:pt x="262779" y="515854"/>
                  <a:pt x="262779" y="498884"/>
                </a:cubicBezTo>
                <a:lnTo>
                  <a:pt x="262779" y="412328"/>
                </a:lnTo>
                <a:lnTo>
                  <a:pt x="160183" y="395260"/>
                </a:lnTo>
                <a:lnTo>
                  <a:pt x="123663" y="389182"/>
                </a:lnTo>
                <a:cubicBezTo>
                  <a:pt x="110711" y="387042"/>
                  <a:pt x="101070" y="377123"/>
                  <a:pt x="98538" y="365063"/>
                </a:cubicBezTo>
                <a:cubicBezTo>
                  <a:pt x="97759" y="361416"/>
                  <a:pt x="97613" y="357575"/>
                  <a:pt x="98246" y="353685"/>
                </a:cubicBezTo>
                <a:lnTo>
                  <a:pt x="98538" y="352129"/>
                </a:lnTo>
                <a:lnTo>
                  <a:pt x="100583" y="337930"/>
                </a:lnTo>
                <a:lnTo>
                  <a:pt x="117431" y="222928"/>
                </a:lnTo>
                <a:lnTo>
                  <a:pt x="94642" y="228568"/>
                </a:lnTo>
                <a:lnTo>
                  <a:pt x="56078" y="317652"/>
                </a:lnTo>
                <a:cubicBezTo>
                  <a:pt x="51306" y="328691"/>
                  <a:pt x="40545" y="335304"/>
                  <a:pt x="29248" y="335304"/>
                </a:cubicBezTo>
                <a:cubicBezTo>
                  <a:pt x="25401" y="335304"/>
                  <a:pt x="21457" y="334526"/>
                  <a:pt x="17708" y="332872"/>
                </a:cubicBezTo>
                <a:cubicBezTo>
                  <a:pt x="2808" y="326454"/>
                  <a:pt x="-4009" y="309289"/>
                  <a:pt x="2418" y="294506"/>
                </a:cubicBezTo>
                <a:lnTo>
                  <a:pt x="46729" y="192196"/>
                </a:lnTo>
                <a:cubicBezTo>
                  <a:pt x="50332" y="183832"/>
                  <a:pt x="57636" y="177608"/>
                  <a:pt x="66498" y="175419"/>
                </a:cubicBezTo>
                <a:lnTo>
                  <a:pt x="189886" y="144687"/>
                </a:lnTo>
                <a:cubicBezTo>
                  <a:pt x="192223" y="144104"/>
                  <a:pt x="194609" y="143812"/>
                  <a:pt x="196946" y="143812"/>
                </a:cubicBezTo>
                <a:close/>
                <a:moveTo>
                  <a:pt x="215062" y="0"/>
                </a:moveTo>
                <a:cubicBezTo>
                  <a:pt x="251116" y="0"/>
                  <a:pt x="280300" y="29180"/>
                  <a:pt x="280300" y="65121"/>
                </a:cubicBezTo>
                <a:cubicBezTo>
                  <a:pt x="280300" y="99456"/>
                  <a:pt x="253600" y="127664"/>
                  <a:pt x="219739" y="129998"/>
                </a:cubicBezTo>
                <a:cubicBezTo>
                  <a:pt x="218229" y="130144"/>
                  <a:pt x="216670" y="130193"/>
                  <a:pt x="215110" y="130193"/>
                </a:cubicBezTo>
                <a:cubicBezTo>
                  <a:pt x="206048" y="130193"/>
                  <a:pt x="197327" y="128345"/>
                  <a:pt x="189483" y="124940"/>
                </a:cubicBezTo>
                <a:cubicBezTo>
                  <a:pt x="166194" y="115019"/>
                  <a:pt x="149921" y="91966"/>
                  <a:pt x="149824" y="65023"/>
                </a:cubicBezTo>
                <a:cubicBezTo>
                  <a:pt x="149824" y="39685"/>
                  <a:pt x="164391" y="17751"/>
                  <a:pt x="185585" y="7003"/>
                </a:cubicBezTo>
                <a:cubicBezTo>
                  <a:pt x="190457" y="4523"/>
                  <a:pt x="195622" y="2675"/>
                  <a:pt x="201176" y="1507"/>
                </a:cubicBezTo>
                <a:cubicBezTo>
                  <a:pt x="205659" y="535"/>
                  <a:pt x="210336" y="0"/>
                  <a:pt x="21506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椭圆 5"/>
          <p:cNvSpPr/>
          <p:nvPr/>
        </p:nvSpPr>
        <p:spPr>
          <a:xfrm>
            <a:off x="4524375" y="821690"/>
            <a:ext cx="1412240" cy="3193415"/>
          </a:xfrm>
          <a:prstGeom prst="ellipse">
            <a:avLst/>
          </a:prstGeom>
          <a:solidFill>
            <a:srgbClr val="1E429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/>
              <a:t>目标导学</a:t>
            </a:r>
            <a:endParaRPr lang="zh-CN" altLang="en-US" sz="3600" b="1" dirty="0"/>
          </a:p>
        </p:txBody>
      </p:sp>
      <p:sp>
        <p:nvSpPr>
          <p:cNvPr id="8" name="椭圆 7"/>
          <p:cNvSpPr/>
          <p:nvPr/>
        </p:nvSpPr>
        <p:spPr>
          <a:xfrm>
            <a:off x="5830596" y="926733"/>
            <a:ext cx="812235" cy="81223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5936731" y="1032868"/>
            <a:ext cx="599964" cy="599964"/>
          </a:xfrm>
          <a:prstGeom prst="ellipse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Freeform 79"/>
          <p:cNvSpPr>
            <a:spLocks noChangeAspect="1" noEditPoints="1"/>
          </p:cNvSpPr>
          <p:nvPr/>
        </p:nvSpPr>
        <p:spPr bwMode="auto">
          <a:xfrm>
            <a:off x="5936849" y="1181806"/>
            <a:ext cx="301280" cy="300820"/>
          </a:xfrm>
          <a:custGeom>
            <a:avLst/>
            <a:gdLst>
              <a:gd name="connsiteX0" fmla="*/ 443617 w 607639"/>
              <a:gd name="connsiteY0" fmla="*/ 505602 h 606722"/>
              <a:gd name="connsiteX1" fmla="*/ 529594 w 607639"/>
              <a:gd name="connsiteY1" fmla="*/ 505602 h 606722"/>
              <a:gd name="connsiteX2" fmla="*/ 379713 w 607639"/>
              <a:gd name="connsiteY2" fmla="*/ 596773 h 606722"/>
              <a:gd name="connsiteX3" fmla="*/ 77975 w 607639"/>
              <a:gd name="connsiteY3" fmla="*/ 505602 h 606722"/>
              <a:gd name="connsiteX4" fmla="*/ 164300 w 607639"/>
              <a:gd name="connsiteY4" fmla="*/ 505602 h 606722"/>
              <a:gd name="connsiteX5" fmla="*/ 231314 w 607639"/>
              <a:gd name="connsiteY5" fmla="*/ 597690 h 606722"/>
              <a:gd name="connsiteX6" fmla="*/ 77975 w 607639"/>
              <a:gd name="connsiteY6" fmla="*/ 505602 h 606722"/>
              <a:gd name="connsiteX7" fmla="*/ 265875 w 607639"/>
              <a:gd name="connsiteY7" fmla="*/ 404481 h 606722"/>
              <a:gd name="connsiteX8" fmla="*/ 341798 w 607639"/>
              <a:gd name="connsiteY8" fmla="*/ 404481 h 606722"/>
              <a:gd name="connsiteX9" fmla="*/ 353280 w 607639"/>
              <a:gd name="connsiteY9" fmla="*/ 419765 h 606722"/>
              <a:gd name="connsiteX10" fmla="*/ 399119 w 607639"/>
              <a:gd name="connsiteY10" fmla="*/ 480810 h 606722"/>
              <a:gd name="connsiteX11" fmla="*/ 311180 w 607639"/>
              <a:gd name="connsiteY11" fmla="*/ 606278 h 606722"/>
              <a:gd name="connsiteX12" fmla="*/ 303792 w 607639"/>
              <a:gd name="connsiteY12" fmla="*/ 606722 h 606722"/>
              <a:gd name="connsiteX13" fmla="*/ 300499 w 607639"/>
              <a:gd name="connsiteY13" fmla="*/ 606544 h 606722"/>
              <a:gd name="connsiteX14" fmla="*/ 208733 w 607639"/>
              <a:gd name="connsiteY14" fmla="*/ 480544 h 606722"/>
              <a:gd name="connsiteX15" fmla="*/ 443038 w 607639"/>
              <a:gd name="connsiteY15" fmla="*/ 303290 h 606722"/>
              <a:gd name="connsiteX16" fmla="*/ 607639 w 607639"/>
              <a:gd name="connsiteY16" fmla="*/ 303290 h 606722"/>
              <a:gd name="connsiteX17" fmla="*/ 566511 w 607639"/>
              <a:gd name="connsiteY17" fmla="*/ 455006 h 606722"/>
              <a:gd name="connsiteX18" fmla="*/ 443038 w 607639"/>
              <a:gd name="connsiteY18" fmla="*/ 455006 h 606722"/>
              <a:gd name="connsiteX19" fmla="*/ 386064 w 607639"/>
              <a:gd name="connsiteY19" fmla="*/ 379192 h 606722"/>
              <a:gd name="connsiteX20" fmla="*/ 0 w 607639"/>
              <a:gd name="connsiteY20" fmla="*/ 303290 h 606722"/>
              <a:gd name="connsiteX21" fmla="*/ 164549 w 607639"/>
              <a:gd name="connsiteY21" fmla="*/ 303290 h 606722"/>
              <a:gd name="connsiteX22" fmla="*/ 221505 w 607639"/>
              <a:gd name="connsiteY22" fmla="*/ 379192 h 606722"/>
              <a:gd name="connsiteX23" fmla="*/ 164549 w 607639"/>
              <a:gd name="connsiteY23" fmla="*/ 455006 h 606722"/>
              <a:gd name="connsiteX24" fmla="*/ 41115 w 607639"/>
              <a:gd name="connsiteY24" fmla="*/ 455006 h 606722"/>
              <a:gd name="connsiteX25" fmla="*/ 0 w 607639"/>
              <a:gd name="connsiteY25" fmla="*/ 303290 h 606722"/>
              <a:gd name="connsiteX26" fmla="*/ 265850 w 607639"/>
              <a:gd name="connsiteY26" fmla="*/ 202241 h 606722"/>
              <a:gd name="connsiteX27" fmla="*/ 341789 w 607639"/>
              <a:gd name="connsiteY27" fmla="*/ 202241 h 606722"/>
              <a:gd name="connsiteX28" fmla="*/ 398766 w 607639"/>
              <a:gd name="connsiteY28" fmla="*/ 278063 h 606722"/>
              <a:gd name="connsiteX29" fmla="*/ 341789 w 607639"/>
              <a:gd name="connsiteY29" fmla="*/ 353886 h 606722"/>
              <a:gd name="connsiteX30" fmla="*/ 265850 w 607639"/>
              <a:gd name="connsiteY30" fmla="*/ 353886 h 606722"/>
              <a:gd name="connsiteX31" fmla="*/ 208874 w 607639"/>
              <a:gd name="connsiteY31" fmla="*/ 278063 h 606722"/>
              <a:gd name="connsiteX32" fmla="*/ 479376 w 607639"/>
              <a:gd name="connsiteY32" fmla="*/ 56241 h 606722"/>
              <a:gd name="connsiteX33" fmla="*/ 602982 w 607639"/>
              <a:gd name="connsiteY33" fmla="*/ 252766 h 606722"/>
              <a:gd name="connsiteX34" fmla="*/ 443069 w 607639"/>
              <a:gd name="connsiteY34" fmla="*/ 252766 h 606722"/>
              <a:gd name="connsiteX35" fmla="*/ 386205 w 607639"/>
              <a:gd name="connsiteY35" fmla="*/ 177125 h 606722"/>
              <a:gd name="connsiteX36" fmla="*/ 131898 w 607639"/>
              <a:gd name="connsiteY36" fmla="*/ 53489 h 606722"/>
              <a:gd name="connsiteX37" fmla="*/ 221716 w 607639"/>
              <a:gd name="connsiteY37" fmla="*/ 176771 h 606722"/>
              <a:gd name="connsiteX38" fmla="*/ 164567 w 607639"/>
              <a:gd name="connsiteY38" fmla="*/ 252766 h 606722"/>
              <a:gd name="connsiteX39" fmla="*/ 4516 w 607639"/>
              <a:gd name="connsiteY39" fmla="*/ 252766 h 606722"/>
              <a:gd name="connsiteX40" fmla="*/ 131898 w 607639"/>
              <a:gd name="connsiteY40" fmla="*/ 53489 h 606722"/>
              <a:gd name="connsiteX41" fmla="*/ 303748 w 607639"/>
              <a:gd name="connsiteY41" fmla="*/ 0 h 606722"/>
              <a:gd name="connsiteX42" fmla="*/ 435389 w 607639"/>
              <a:gd name="connsiteY42" fmla="*/ 30397 h 606722"/>
              <a:gd name="connsiteX43" fmla="*/ 341932 w 607639"/>
              <a:gd name="connsiteY43" fmla="*/ 151716 h 606722"/>
              <a:gd name="connsiteX44" fmla="*/ 266010 w 607639"/>
              <a:gd name="connsiteY44" fmla="*/ 151716 h 606722"/>
              <a:gd name="connsiteX45" fmla="*/ 176202 w 607639"/>
              <a:gd name="connsiteY45" fmla="*/ 28352 h 606722"/>
              <a:gd name="connsiteX46" fmla="*/ 303748 w 607639"/>
              <a:gd name="connsiteY46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607639" h="606722">
                <a:moveTo>
                  <a:pt x="443617" y="505602"/>
                </a:moveTo>
                <a:lnTo>
                  <a:pt x="529594" y="505602"/>
                </a:lnTo>
                <a:cubicBezTo>
                  <a:pt x="490255" y="549410"/>
                  <a:pt x="438455" y="581578"/>
                  <a:pt x="379713" y="596773"/>
                </a:cubicBezTo>
                <a:close/>
                <a:moveTo>
                  <a:pt x="77975" y="505602"/>
                </a:moveTo>
                <a:lnTo>
                  <a:pt x="164300" y="505602"/>
                </a:lnTo>
                <a:lnTo>
                  <a:pt x="231314" y="597690"/>
                </a:lnTo>
                <a:cubicBezTo>
                  <a:pt x="171153" y="582846"/>
                  <a:pt x="118112" y="550224"/>
                  <a:pt x="77975" y="505602"/>
                </a:cubicBezTo>
                <a:close/>
                <a:moveTo>
                  <a:pt x="265875" y="404481"/>
                </a:moveTo>
                <a:lnTo>
                  <a:pt x="341798" y="404481"/>
                </a:lnTo>
                <a:lnTo>
                  <a:pt x="353280" y="419765"/>
                </a:lnTo>
                <a:lnTo>
                  <a:pt x="399119" y="480810"/>
                </a:lnTo>
                <a:lnTo>
                  <a:pt x="311180" y="606278"/>
                </a:lnTo>
                <a:cubicBezTo>
                  <a:pt x="308688" y="606367"/>
                  <a:pt x="306285" y="606722"/>
                  <a:pt x="303792" y="606722"/>
                </a:cubicBezTo>
                <a:cubicBezTo>
                  <a:pt x="302724" y="606722"/>
                  <a:pt x="301567" y="606544"/>
                  <a:pt x="300499" y="606544"/>
                </a:cubicBezTo>
                <a:lnTo>
                  <a:pt x="208733" y="480544"/>
                </a:lnTo>
                <a:close/>
                <a:moveTo>
                  <a:pt x="443038" y="303290"/>
                </a:moveTo>
                <a:lnTo>
                  <a:pt x="607639" y="303290"/>
                </a:lnTo>
                <a:cubicBezTo>
                  <a:pt x="607639" y="358573"/>
                  <a:pt x="592505" y="410300"/>
                  <a:pt x="566511" y="455006"/>
                </a:cubicBezTo>
                <a:lnTo>
                  <a:pt x="443038" y="455006"/>
                </a:lnTo>
                <a:lnTo>
                  <a:pt x="386064" y="379192"/>
                </a:lnTo>
                <a:close/>
                <a:moveTo>
                  <a:pt x="0" y="303290"/>
                </a:moveTo>
                <a:lnTo>
                  <a:pt x="164549" y="303290"/>
                </a:lnTo>
                <a:lnTo>
                  <a:pt x="221505" y="379192"/>
                </a:lnTo>
                <a:lnTo>
                  <a:pt x="164549" y="455006"/>
                </a:lnTo>
                <a:lnTo>
                  <a:pt x="41115" y="455006"/>
                </a:lnTo>
                <a:cubicBezTo>
                  <a:pt x="15129" y="410300"/>
                  <a:pt x="0" y="358573"/>
                  <a:pt x="0" y="303290"/>
                </a:cubicBezTo>
                <a:close/>
                <a:moveTo>
                  <a:pt x="265850" y="202241"/>
                </a:moveTo>
                <a:lnTo>
                  <a:pt x="341789" y="202241"/>
                </a:lnTo>
                <a:lnTo>
                  <a:pt x="398766" y="278063"/>
                </a:lnTo>
                <a:lnTo>
                  <a:pt x="341789" y="353886"/>
                </a:lnTo>
                <a:lnTo>
                  <a:pt x="265850" y="353886"/>
                </a:lnTo>
                <a:lnTo>
                  <a:pt x="208874" y="278063"/>
                </a:lnTo>
                <a:close/>
                <a:moveTo>
                  <a:pt x="479376" y="56241"/>
                </a:moveTo>
                <a:cubicBezTo>
                  <a:pt x="543715" y="101928"/>
                  <a:pt x="589367" y="171969"/>
                  <a:pt x="602982" y="252766"/>
                </a:cubicBezTo>
                <a:lnTo>
                  <a:pt x="443069" y="252766"/>
                </a:lnTo>
                <a:lnTo>
                  <a:pt x="386205" y="177125"/>
                </a:lnTo>
                <a:close/>
                <a:moveTo>
                  <a:pt x="131898" y="53489"/>
                </a:moveTo>
                <a:lnTo>
                  <a:pt x="221716" y="176771"/>
                </a:lnTo>
                <a:lnTo>
                  <a:pt x="164567" y="252766"/>
                </a:lnTo>
                <a:lnTo>
                  <a:pt x="4516" y="252766"/>
                </a:lnTo>
                <a:cubicBezTo>
                  <a:pt x="18492" y="170371"/>
                  <a:pt x="65581" y="99086"/>
                  <a:pt x="131898" y="53489"/>
                </a:cubicBezTo>
                <a:close/>
                <a:moveTo>
                  <a:pt x="303748" y="0"/>
                </a:moveTo>
                <a:cubicBezTo>
                  <a:pt x="351011" y="0"/>
                  <a:pt x="395514" y="11110"/>
                  <a:pt x="435389" y="30397"/>
                </a:cubicBezTo>
                <a:lnTo>
                  <a:pt x="341932" y="151716"/>
                </a:lnTo>
                <a:lnTo>
                  <a:pt x="266010" y="151716"/>
                </a:lnTo>
                <a:lnTo>
                  <a:pt x="176202" y="28352"/>
                </a:lnTo>
                <a:cubicBezTo>
                  <a:pt x="215098" y="10399"/>
                  <a:pt x="258177" y="0"/>
                  <a:pt x="30374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536876" y="1102018"/>
            <a:ext cx="272054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4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/>
                <a:ea typeface="微软雅黑" panose="020B0503020204020204" pitchFamily="34" charset="-122"/>
                <a:cs typeface="+mn-ea"/>
                <a:sym typeface="+mn-lt"/>
              </a:rPr>
              <a:t>俄国历史沿革</a:t>
            </a:r>
            <a:endParaRPr kumimoji="0" lang="zh-CN" altLang="en-US" sz="2400" b="0" i="0" u="none" strike="noStrike" kern="1200" cap="none" spc="0" normalizeH="0" baseline="0" noProof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830596" y="1920754"/>
            <a:ext cx="812235" cy="81223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936731" y="2026889"/>
            <a:ext cx="599964" cy="599964"/>
          </a:xfrm>
          <a:prstGeom prst="ellipse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710866" y="2096039"/>
            <a:ext cx="2720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ea"/>
                <a:sym typeface="+mn-lt"/>
              </a:rPr>
              <a:t>彼得一世改革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830596" y="2914775"/>
            <a:ext cx="812235" cy="81223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5936731" y="3020910"/>
            <a:ext cx="599964" cy="599964"/>
          </a:xfrm>
          <a:prstGeom prst="ellipse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710865" y="3090060"/>
            <a:ext cx="4432415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400" dirty="0">
                <a:solidFill>
                  <a:schemeClr val="accent4"/>
                </a:solidFill>
                <a:effectLst/>
                <a:latin typeface="Arial" panose="020B0604020202020204"/>
                <a:ea typeface="微软雅黑" panose="020B0503020204020204" pitchFamily="34" charset="-122"/>
                <a:cs typeface="+mn-ea"/>
                <a:sym typeface="+mn-lt"/>
              </a:rPr>
              <a:t>亚历山大</a:t>
            </a:r>
            <a:r>
              <a:rPr lang="zh-CN" altLang="en-US" sz="2400" dirty="0">
                <a:solidFill>
                  <a:schemeClr val="accent4"/>
                </a:solidFill>
                <a:latin typeface="Arial" panose="020B0604020202020204"/>
                <a:ea typeface="微软雅黑" panose="020B0503020204020204" pitchFamily="34" charset="-122"/>
                <a:cs typeface="+mn-ea"/>
                <a:sym typeface="+mn-lt"/>
              </a:rPr>
              <a:t>二世农奴制改革</a:t>
            </a:r>
            <a:endParaRPr kumimoji="0" lang="zh-CN" altLang="en-US" sz="2400" b="0" i="0" u="none" strike="noStrike" kern="1200" cap="none" spc="0" normalizeH="0" baseline="0" noProof="0" dirty="0">
              <a:solidFill>
                <a:schemeClr val="accent4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5936731" y="4014931"/>
            <a:ext cx="599964" cy="599964"/>
          </a:xfrm>
          <a:prstGeom prst="ellipse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Freeform 66"/>
          <p:cNvSpPr>
            <a:spLocks noChangeAspect="1" noEditPoints="1"/>
          </p:cNvSpPr>
          <p:nvPr/>
        </p:nvSpPr>
        <p:spPr bwMode="auto">
          <a:xfrm>
            <a:off x="6110713" y="2201062"/>
            <a:ext cx="252000" cy="251619"/>
          </a:xfrm>
          <a:custGeom>
            <a:avLst/>
            <a:gdLst>
              <a:gd name="connsiteX0" fmla="*/ 443617 w 607639"/>
              <a:gd name="connsiteY0" fmla="*/ 505602 h 606722"/>
              <a:gd name="connsiteX1" fmla="*/ 529594 w 607639"/>
              <a:gd name="connsiteY1" fmla="*/ 505602 h 606722"/>
              <a:gd name="connsiteX2" fmla="*/ 379713 w 607639"/>
              <a:gd name="connsiteY2" fmla="*/ 596773 h 606722"/>
              <a:gd name="connsiteX3" fmla="*/ 77975 w 607639"/>
              <a:gd name="connsiteY3" fmla="*/ 505602 h 606722"/>
              <a:gd name="connsiteX4" fmla="*/ 164300 w 607639"/>
              <a:gd name="connsiteY4" fmla="*/ 505602 h 606722"/>
              <a:gd name="connsiteX5" fmla="*/ 231314 w 607639"/>
              <a:gd name="connsiteY5" fmla="*/ 597690 h 606722"/>
              <a:gd name="connsiteX6" fmla="*/ 77975 w 607639"/>
              <a:gd name="connsiteY6" fmla="*/ 505602 h 606722"/>
              <a:gd name="connsiteX7" fmla="*/ 265875 w 607639"/>
              <a:gd name="connsiteY7" fmla="*/ 404481 h 606722"/>
              <a:gd name="connsiteX8" fmla="*/ 341798 w 607639"/>
              <a:gd name="connsiteY8" fmla="*/ 404481 h 606722"/>
              <a:gd name="connsiteX9" fmla="*/ 353280 w 607639"/>
              <a:gd name="connsiteY9" fmla="*/ 419765 h 606722"/>
              <a:gd name="connsiteX10" fmla="*/ 399119 w 607639"/>
              <a:gd name="connsiteY10" fmla="*/ 480810 h 606722"/>
              <a:gd name="connsiteX11" fmla="*/ 311180 w 607639"/>
              <a:gd name="connsiteY11" fmla="*/ 606278 h 606722"/>
              <a:gd name="connsiteX12" fmla="*/ 303792 w 607639"/>
              <a:gd name="connsiteY12" fmla="*/ 606722 h 606722"/>
              <a:gd name="connsiteX13" fmla="*/ 300499 w 607639"/>
              <a:gd name="connsiteY13" fmla="*/ 606544 h 606722"/>
              <a:gd name="connsiteX14" fmla="*/ 208733 w 607639"/>
              <a:gd name="connsiteY14" fmla="*/ 480544 h 606722"/>
              <a:gd name="connsiteX15" fmla="*/ 443038 w 607639"/>
              <a:gd name="connsiteY15" fmla="*/ 303290 h 606722"/>
              <a:gd name="connsiteX16" fmla="*/ 607639 w 607639"/>
              <a:gd name="connsiteY16" fmla="*/ 303290 h 606722"/>
              <a:gd name="connsiteX17" fmla="*/ 566511 w 607639"/>
              <a:gd name="connsiteY17" fmla="*/ 455006 h 606722"/>
              <a:gd name="connsiteX18" fmla="*/ 443038 w 607639"/>
              <a:gd name="connsiteY18" fmla="*/ 455006 h 606722"/>
              <a:gd name="connsiteX19" fmla="*/ 386064 w 607639"/>
              <a:gd name="connsiteY19" fmla="*/ 379192 h 606722"/>
              <a:gd name="connsiteX20" fmla="*/ 0 w 607639"/>
              <a:gd name="connsiteY20" fmla="*/ 303290 h 606722"/>
              <a:gd name="connsiteX21" fmla="*/ 164549 w 607639"/>
              <a:gd name="connsiteY21" fmla="*/ 303290 h 606722"/>
              <a:gd name="connsiteX22" fmla="*/ 221505 w 607639"/>
              <a:gd name="connsiteY22" fmla="*/ 379192 h 606722"/>
              <a:gd name="connsiteX23" fmla="*/ 164549 w 607639"/>
              <a:gd name="connsiteY23" fmla="*/ 455006 h 606722"/>
              <a:gd name="connsiteX24" fmla="*/ 41115 w 607639"/>
              <a:gd name="connsiteY24" fmla="*/ 455006 h 606722"/>
              <a:gd name="connsiteX25" fmla="*/ 0 w 607639"/>
              <a:gd name="connsiteY25" fmla="*/ 303290 h 606722"/>
              <a:gd name="connsiteX26" fmla="*/ 265850 w 607639"/>
              <a:gd name="connsiteY26" fmla="*/ 202241 h 606722"/>
              <a:gd name="connsiteX27" fmla="*/ 341789 w 607639"/>
              <a:gd name="connsiteY27" fmla="*/ 202241 h 606722"/>
              <a:gd name="connsiteX28" fmla="*/ 398766 w 607639"/>
              <a:gd name="connsiteY28" fmla="*/ 278063 h 606722"/>
              <a:gd name="connsiteX29" fmla="*/ 341789 w 607639"/>
              <a:gd name="connsiteY29" fmla="*/ 353886 h 606722"/>
              <a:gd name="connsiteX30" fmla="*/ 265850 w 607639"/>
              <a:gd name="connsiteY30" fmla="*/ 353886 h 606722"/>
              <a:gd name="connsiteX31" fmla="*/ 208874 w 607639"/>
              <a:gd name="connsiteY31" fmla="*/ 278063 h 606722"/>
              <a:gd name="connsiteX32" fmla="*/ 479376 w 607639"/>
              <a:gd name="connsiteY32" fmla="*/ 56241 h 606722"/>
              <a:gd name="connsiteX33" fmla="*/ 602982 w 607639"/>
              <a:gd name="connsiteY33" fmla="*/ 252766 h 606722"/>
              <a:gd name="connsiteX34" fmla="*/ 443069 w 607639"/>
              <a:gd name="connsiteY34" fmla="*/ 252766 h 606722"/>
              <a:gd name="connsiteX35" fmla="*/ 386205 w 607639"/>
              <a:gd name="connsiteY35" fmla="*/ 177125 h 606722"/>
              <a:gd name="connsiteX36" fmla="*/ 131898 w 607639"/>
              <a:gd name="connsiteY36" fmla="*/ 53489 h 606722"/>
              <a:gd name="connsiteX37" fmla="*/ 221716 w 607639"/>
              <a:gd name="connsiteY37" fmla="*/ 176771 h 606722"/>
              <a:gd name="connsiteX38" fmla="*/ 164567 w 607639"/>
              <a:gd name="connsiteY38" fmla="*/ 252766 h 606722"/>
              <a:gd name="connsiteX39" fmla="*/ 4516 w 607639"/>
              <a:gd name="connsiteY39" fmla="*/ 252766 h 606722"/>
              <a:gd name="connsiteX40" fmla="*/ 131898 w 607639"/>
              <a:gd name="connsiteY40" fmla="*/ 53489 h 606722"/>
              <a:gd name="connsiteX41" fmla="*/ 303748 w 607639"/>
              <a:gd name="connsiteY41" fmla="*/ 0 h 606722"/>
              <a:gd name="connsiteX42" fmla="*/ 435389 w 607639"/>
              <a:gd name="connsiteY42" fmla="*/ 30397 h 606722"/>
              <a:gd name="connsiteX43" fmla="*/ 341932 w 607639"/>
              <a:gd name="connsiteY43" fmla="*/ 151716 h 606722"/>
              <a:gd name="connsiteX44" fmla="*/ 266010 w 607639"/>
              <a:gd name="connsiteY44" fmla="*/ 151716 h 606722"/>
              <a:gd name="connsiteX45" fmla="*/ 176202 w 607639"/>
              <a:gd name="connsiteY45" fmla="*/ 28352 h 606722"/>
              <a:gd name="connsiteX46" fmla="*/ 303748 w 607639"/>
              <a:gd name="connsiteY46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607639" h="606722">
                <a:moveTo>
                  <a:pt x="443617" y="505602"/>
                </a:moveTo>
                <a:lnTo>
                  <a:pt x="529594" y="505602"/>
                </a:lnTo>
                <a:cubicBezTo>
                  <a:pt x="490255" y="549410"/>
                  <a:pt x="438455" y="581578"/>
                  <a:pt x="379713" y="596773"/>
                </a:cubicBezTo>
                <a:close/>
                <a:moveTo>
                  <a:pt x="77975" y="505602"/>
                </a:moveTo>
                <a:lnTo>
                  <a:pt x="164300" y="505602"/>
                </a:lnTo>
                <a:lnTo>
                  <a:pt x="231314" y="597690"/>
                </a:lnTo>
                <a:cubicBezTo>
                  <a:pt x="171153" y="582846"/>
                  <a:pt x="118112" y="550224"/>
                  <a:pt x="77975" y="505602"/>
                </a:cubicBezTo>
                <a:close/>
                <a:moveTo>
                  <a:pt x="265875" y="404481"/>
                </a:moveTo>
                <a:lnTo>
                  <a:pt x="341798" y="404481"/>
                </a:lnTo>
                <a:lnTo>
                  <a:pt x="353280" y="419765"/>
                </a:lnTo>
                <a:lnTo>
                  <a:pt x="399119" y="480810"/>
                </a:lnTo>
                <a:lnTo>
                  <a:pt x="311180" y="606278"/>
                </a:lnTo>
                <a:cubicBezTo>
                  <a:pt x="308688" y="606367"/>
                  <a:pt x="306285" y="606722"/>
                  <a:pt x="303792" y="606722"/>
                </a:cubicBezTo>
                <a:cubicBezTo>
                  <a:pt x="302724" y="606722"/>
                  <a:pt x="301567" y="606544"/>
                  <a:pt x="300499" y="606544"/>
                </a:cubicBezTo>
                <a:lnTo>
                  <a:pt x="208733" y="480544"/>
                </a:lnTo>
                <a:close/>
                <a:moveTo>
                  <a:pt x="443038" y="303290"/>
                </a:moveTo>
                <a:lnTo>
                  <a:pt x="607639" y="303290"/>
                </a:lnTo>
                <a:cubicBezTo>
                  <a:pt x="607639" y="358573"/>
                  <a:pt x="592505" y="410300"/>
                  <a:pt x="566511" y="455006"/>
                </a:cubicBezTo>
                <a:lnTo>
                  <a:pt x="443038" y="455006"/>
                </a:lnTo>
                <a:lnTo>
                  <a:pt x="386064" y="379192"/>
                </a:lnTo>
                <a:close/>
                <a:moveTo>
                  <a:pt x="0" y="303290"/>
                </a:moveTo>
                <a:lnTo>
                  <a:pt x="164549" y="303290"/>
                </a:lnTo>
                <a:lnTo>
                  <a:pt x="221505" y="379192"/>
                </a:lnTo>
                <a:lnTo>
                  <a:pt x="164549" y="455006"/>
                </a:lnTo>
                <a:lnTo>
                  <a:pt x="41115" y="455006"/>
                </a:lnTo>
                <a:cubicBezTo>
                  <a:pt x="15129" y="410300"/>
                  <a:pt x="0" y="358573"/>
                  <a:pt x="0" y="303290"/>
                </a:cubicBezTo>
                <a:close/>
                <a:moveTo>
                  <a:pt x="265850" y="202241"/>
                </a:moveTo>
                <a:lnTo>
                  <a:pt x="341789" y="202241"/>
                </a:lnTo>
                <a:lnTo>
                  <a:pt x="398766" y="278063"/>
                </a:lnTo>
                <a:lnTo>
                  <a:pt x="341789" y="353886"/>
                </a:lnTo>
                <a:lnTo>
                  <a:pt x="265850" y="353886"/>
                </a:lnTo>
                <a:lnTo>
                  <a:pt x="208874" y="278063"/>
                </a:lnTo>
                <a:close/>
                <a:moveTo>
                  <a:pt x="479376" y="56241"/>
                </a:moveTo>
                <a:cubicBezTo>
                  <a:pt x="543715" y="101928"/>
                  <a:pt x="589367" y="171969"/>
                  <a:pt x="602982" y="252766"/>
                </a:cubicBezTo>
                <a:lnTo>
                  <a:pt x="443069" y="252766"/>
                </a:lnTo>
                <a:lnTo>
                  <a:pt x="386205" y="177125"/>
                </a:lnTo>
                <a:close/>
                <a:moveTo>
                  <a:pt x="131898" y="53489"/>
                </a:moveTo>
                <a:lnTo>
                  <a:pt x="221716" y="176771"/>
                </a:lnTo>
                <a:lnTo>
                  <a:pt x="164567" y="252766"/>
                </a:lnTo>
                <a:lnTo>
                  <a:pt x="4516" y="252766"/>
                </a:lnTo>
                <a:cubicBezTo>
                  <a:pt x="18492" y="170371"/>
                  <a:pt x="65581" y="99086"/>
                  <a:pt x="131898" y="53489"/>
                </a:cubicBezTo>
                <a:close/>
                <a:moveTo>
                  <a:pt x="303748" y="0"/>
                </a:moveTo>
                <a:cubicBezTo>
                  <a:pt x="351011" y="0"/>
                  <a:pt x="395514" y="11110"/>
                  <a:pt x="435389" y="30397"/>
                </a:cubicBezTo>
                <a:lnTo>
                  <a:pt x="341932" y="151716"/>
                </a:lnTo>
                <a:lnTo>
                  <a:pt x="266010" y="151716"/>
                </a:lnTo>
                <a:lnTo>
                  <a:pt x="176202" y="28352"/>
                </a:lnTo>
                <a:cubicBezTo>
                  <a:pt x="215098" y="10399"/>
                  <a:pt x="258177" y="0"/>
                  <a:pt x="30374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Freeform 70"/>
          <p:cNvSpPr>
            <a:spLocks noChangeAspect="1" noEditPoints="1"/>
          </p:cNvSpPr>
          <p:nvPr/>
        </p:nvSpPr>
        <p:spPr bwMode="auto">
          <a:xfrm>
            <a:off x="6099335" y="3183721"/>
            <a:ext cx="274757" cy="274342"/>
          </a:xfrm>
          <a:custGeom>
            <a:avLst/>
            <a:gdLst>
              <a:gd name="connsiteX0" fmla="*/ 443617 w 607639"/>
              <a:gd name="connsiteY0" fmla="*/ 505602 h 606722"/>
              <a:gd name="connsiteX1" fmla="*/ 529594 w 607639"/>
              <a:gd name="connsiteY1" fmla="*/ 505602 h 606722"/>
              <a:gd name="connsiteX2" fmla="*/ 379713 w 607639"/>
              <a:gd name="connsiteY2" fmla="*/ 596773 h 606722"/>
              <a:gd name="connsiteX3" fmla="*/ 77975 w 607639"/>
              <a:gd name="connsiteY3" fmla="*/ 505602 h 606722"/>
              <a:gd name="connsiteX4" fmla="*/ 164300 w 607639"/>
              <a:gd name="connsiteY4" fmla="*/ 505602 h 606722"/>
              <a:gd name="connsiteX5" fmla="*/ 231314 w 607639"/>
              <a:gd name="connsiteY5" fmla="*/ 597690 h 606722"/>
              <a:gd name="connsiteX6" fmla="*/ 77975 w 607639"/>
              <a:gd name="connsiteY6" fmla="*/ 505602 h 606722"/>
              <a:gd name="connsiteX7" fmla="*/ 265875 w 607639"/>
              <a:gd name="connsiteY7" fmla="*/ 404481 h 606722"/>
              <a:gd name="connsiteX8" fmla="*/ 341798 w 607639"/>
              <a:gd name="connsiteY8" fmla="*/ 404481 h 606722"/>
              <a:gd name="connsiteX9" fmla="*/ 353280 w 607639"/>
              <a:gd name="connsiteY9" fmla="*/ 419765 h 606722"/>
              <a:gd name="connsiteX10" fmla="*/ 399119 w 607639"/>
              <a:gd name="connsiteY10" fmla="*/ 480810 h 606722"/>
              <a:gd name="connsiteX11" fmla="*/ 311180 w 607639"/>
              <a:gd name="connsiteY11" fmla="*/ 606278 h 606722"/>
              <a:gd name="connsiteX12" fmla="*/ 303792 w 607639"/>
              <a:gd name="connsiteY12" fmla="*/ 606722 h 606722"/>
              <a:gd name="connsiteX13" fmla="*/ 300499 w 607639"/>
              <a:gd name="connsiteY13" fmla="*/ 606544 h 606722"/>
              <a:gd name="connsiteX14" fmla="*/ 208733 w 607639"/>
              <a:gd name="connsiteY14" fmla="*/ 480544 h 606722"/>
              <a:gd name="connsiteX15" fmla="*/ 443038 w 607639"/>
              <a:gd name="connsiteY15" fmla="*/ 303290 h 606722"/>
              <a:gd name="connsiteX16" fmla="*/ 607639 w 607639"/>
              <a:gd name="connsiteY16" fmla="*/ 303290 h 606722"/>
              <a:gd name="connsiteX17" fmla="*/ 566511 w 607639"/>
              <a:gd name="connsiteY17" fmla="*/ 455006 h 606722"/>
              <a:gd name="connsiteX18" fmla="*/ 443038 w 607639"/>
              <a:gd name="connsiteY18" fmla="*/ 455006 h 606722"/>
              <a:gd name="connsiteX19" fmla="*/ 386064 w 607639"/>
              <a:gd name="connsiteY19" fmla="*/ 379192 h 606722"/>
              <a:gd name="connsiteX20" fmla="*/ 0 w 607639"/>
              <a:gd name="connsiteY20" fmla="*/ 303290 h 606722"/>
              <a:gd name="connsiteX21" fmla="*/ 164549 w 607639"/>
              <a:gd name="connsiteY21" fmla="*/ 303290 h 606722"/>
              <a:gd name="connsiteX22" fmla="*/ 221505 w 607639"/>
              <a:gd name="connsiteY22" fmla="*/ 379192 h 606722"/>
              <a:gd name="connsiteX23" fmla="*/ 164549 w 607639"/>
              <a:gd name="connsiteY23" fmla="*/ 455006 h 606722"/>
              <a:gd name="connsiteX24" fmla="*/ 41115 w 607639"/>
              <a:gd name="connsiteY24" fmla="*/ 455006 h 606722"/>
              <a:gd name="connsiteX25" fmla="*/ 0 w 607639"/>
              <a:gd name="connsiteY25" fmla="*/ 303290 h 606722"/>
              <a:gd name="connsiteX26" fmla="*/ 265850 w 607639"/>
              <a:gd name="connsiteY26" fmla="*/ 202241 h 606722"/>
              <a:gd name="connsiteX27" fmla="*/ 341789 w 607639"/>
              <a:gd name="connsiteY27" fmla="*/ 202241 h 606722"/>
              <a:gd name="connsiteX28" fmla="*/ 398766 w 607639"/>
              <a:gd name="connsiteY28" fmla="*/ 278063 h 606722"/>
              <a:gd name="connsiteX29" fmla="*/ 341789 w 607639"/>
              <a:gd name="connsiteY29" fmla="*/ 353886 h 606722"/>
              <a:gd name="connsiteX30" fmla="*/ 265850 w 607639"/>
              <a:gd name="connsiteY30" fmla="*/ 353886 h 606722"/>
              <a:gd name="connsiteX31" fmla="*/ 208874 w 607639"/>
              <a:gd name="connsiteY31" fmla="*/ 278063 h 606722"/>
              <a:gd name="connsiteX32" fmla="*/ 479376 w 607639"/>
              <a:gd name="connsiteY32" fmla="*/ 56241 h 606722"/>
              <a:gd name="connsiteX33" fmla="*/ 602982 w 607639"/>
              <a:gd name="connsiteY33" fmla="*/ 252766 h 606722"/>
              <a:gd name="connsiteX34" fmla="*/ 443069 w 607639"/>
              <a:gd name="connsiteY34" fmla="*/ 252766 h 606722"/>
              <a:gd name="connsiteX35" fmla="*/ 386205 w 607639"/>
              <a:gd name="connsiteY35" fmla="*/ 177125 h 606722"/>
              <a:gd name="connsiteX36" fmla="*/ 131898 w 607639"/>
              <a:gd name="connsiteY36" fmla="*/ 53489 h 606722"/>
              <a:gd name="connsiteX37" fmla="*/ 221716 w 607639"/>
              <a:gd name="connsiteY37" fmla="*/ 176771 h 606722"/>
              <a:gd name="connsiteX38" fmla="*/ 164567 w 607639"/>
              <a:gd name="connsiteY38" fmla="*/ 252766 h 606722"/>
              <a:gd name="connsiteX39" fmla="*/ 4516 w 607639"/>
              <a:gd name="connsiteY39" fmla="*/ 252766 h 606722"/>
              <a:gd name="connsiteX40" fmla="*/ 131898 w 607639"/>
              <a:gd name="connsiteY40" fmla="*/ 53489 h 606722"/>
              <a:gd name="connsiteX41" fmla="*/ 303748 w 607639"/>
              <a:gd name="connsiteY41" fmla="*/ 0 h 606722"/>
              <a:gd name="connsiteX42" fmla="*/ 435389 w 607639"/>
              <a:gd name="connsiteY42" fmla="*/ 30397 h 606722"/>
              <a:gd name="connsiteX43" fmla="*/ 341932 w 607639"/>
              <a:gd name="connsiteY43" fmla="*/ 151716 h 606722"/>
              <a:gd name="connsiteX44" fmla="*/ 266010 w 607639"/>
              <a:gd name="connsiteY44" fmla="*/ 151716 h 606722"/>
              <a:gd name="connsiteX45" fmla="*/ 176202 w 607639"/>
              <a:gd name="connsiteY45" fmla="*/ 28352 h 606722"/>
              <a:gd name="connsiteX46" fmla="*/ 303748 w 607639"/>
              <a:gd name="connsiteY46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607639" h="606722">
                <a:moveTo>
                  <a:pt x="443617" y="505602"/>
                </a:moveTo>
                <a:lnTo>
                  <a:pt x="529594" y="505602"/>
                </a:lnTo>
                <a:cubicBezTo>
                  <a:pt x="490255" y="549410"/>
                  <a:pt x="438455" y="581578"/>
                  <a:pt x="379713" y="596773"/>
                </a:cubicBezTo>
                <a:close/>
                <a:moveTo>
                  <a:pt x="77975" y="505602"/>
                </a:moveTo>
                <a:lnTo>
                  <a:pt x="164300" y="505602"/>
                </a:lnTo>
                <a:lnTo>
                  <a:pt x="231314" y="597690"/>
                </a:lnTo>
                <a:cubicBezTo>
                  <a:pt x="171153" y="582846"/>
                  <a:pt x="118112" y="550224"/>
                  <a:pt x="77975" y="505602"/>
                </a:cubicBezTo>
                <a:close/>
                <a:moveTo>
                  <a:pt x="265875" y="404481"/>
                </a:moveTo>
                <a:lnTo>
                  <a:pt x="341798" y="404481"/>
                </a:lnTo>
                <a:lnTo>
                  <a:pt x="353280" y="419765"/>
                </a:lnTo>
                <a:lnTo>
                  <a:pt x="399119" y="480810"/>
                </a:lnTo>
                <a:lnTo>
                  <a:pt x="311180" y="606278"/>
                </a:lnTo>
                <a:cubicBezTo>
                  <a:pt x="308688" y="606367"/>
                  <a:pt x="306285" y="606722"/>
                  <a:pt x="303792" y="606722"/>
                </a:cubicBezTo>
                <a:cubicBezTo>
                  <a:pt x="302724" y="606722"/>
                  <a:pt x="301567" y="606544"/>
                  <a:pt x="300499" y="606544"/>
                </a:cubicBezTo>
                <a:lnTo>
                  <a:pt x="208733" y="480544"/>
                </a:lnTo>
                <a:close/>
                <a:moveTo>
                  <a:pt x="443038" y="303290"/>
                </a:moveTo>
                <a:lnTo>
                  <a:pt x="607639" y="303290"/>
                </a:lnTo>
                <a:cubicBezTo>
                  <a:pt x="607639" y="358573"/>
                  <a:pt x="592505" y="410300"/>
                  <a:pt x="566511" y="455006"/>
                </a:cubicBezTo>
                <a:lnTo>
                  <a:pt x="443038" y="455006"/>
                </a:lnTo>
                <a:lnTo>
                  <a:pt x="386064" y="379192"/>
                </a:lnTo>
                <a:close/>
                <a:moveTo>
                  <a:pt x="0" y="303290"/>
                </a:moveTo>
                <a:lnTo>
                  <a:pt x="164549" y="303290"/>
                </a:lnTo>
                <a:lnTo>
                  <a:pt x="221505" y="379192"/>
                </a:lnTo>
                <a:lnTo>
                  <a:pt x="164549" y="455006"/>
                </a:lnTo>
                <a:lnTo>
                  <a:pt x="41115" y="455006"/>
                </a:lnTo>
                <a:cubicBezTo>
                  <a:pt x="15129" y="410300"/>
                  <a:pt x="0" y="358573"/>
                  <a:pt x="0" y="303290"/>
                </a:cubicBezTo>
                <a:close/>
                <a:moveTo>
                  <a:pt x="265850" y="202241"/>
                </a:moveTo>
                <a:lnTo>
                  <a:pt x="341789" y="202241"/>
                </a:lnTo>
                <a:lnTo>
                  <a:pt x="398766" y="278063"/>
                </a:lnTo>
                <a:lnTo>
                  <a:pt x="341789" y="353886"/>
                </a:lnTo>
                <a:lnTo>
                  <a:pt x="265850" y="353886"/>
                </a:lnTo>
                <a:lnTo>
                  <a:pt x="208874" y="278063"/>
                </a:lnTo>
                <a:close/>
                <a:moveTo>
                  <a:pt x="479376" y="56241"/>
                </a:moveTo>
                <a:cubicBezTo>
                  <a:pt x="543715" y="101928"/>
                  <a:pt x="589367" y="171969"/>
                  <a:pt x="602982" y="252766"/>
                </a:cubicBezTo>
                <a:lnTo>
                  <a:pt x="443069" y="252766"/>
                </a:lnTo>
                <a:lnTo>
                  <a:pt x="386205" y="177125"/>
                </a:lnTo>
                <a:close/>
                <a:moveTo>
                  <a:pt x="131898" y="53489"/>
                </a:moveTo>
                <a:lnTo>
                  <a:pt x="221716" y="176771"/>
                </a:lnTo>
                <a:lnTo>
                  <a:pt x="164567" y="252766"/>
                </a:lnTo>
                <a:lnTo>
                  <a:pt x="4516" y="252766"/>
                </a:lnTo>
                <a:cubicBezTo>
                  <a:pt x="18492" y="170371"/>
                  <a:pt x="65581" y="99086"/>
                  <a:pt x="131898" y="53489"/>
                </a:cubicBezTo>
                <a:close/>
                <a:moveTo>
                  <a:pt x="303748" y="0"/>
                </a:moveTo>
                <a:cubicBezTo>
                  <a:pt x="351011" y="0"/>
                  <a:pt x="395514" y="11110"/>
                  <a:pt x="435389" y="30397"/>
                </a:cubicBezTo>
                <a:lnTo>
                  <a:pt x="341932" y="151716"/>
                </a:lnTo>
                <a:lnTo>
                  <a:pt x="266010" y="151716"/>
                </a:lnTo>
                <a:lnTo>
                  <a:pt x="176202" y="28352"/>
                </a:lnTo>
                <a:cubicBezTo>
                  <a:pt x="215098" y="10399"/>
                  <a:pt x="258177" y="0"/>
                  <a:pt x="30374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8" grpId="0" bldLvl="0" animBg="1"/>
      <p:bldP spid="9" grpId="0" bldLvl="0" animBg="1"/>
      <p:bldP spid="24" grpId="0" bldLvl="0" animBg="1"/>
      <p:bldP spid="11" grpId="0"/>
      <p:bldP spid="12" grpId="0" bldLvl="0" animBg="1"/>
      <p:bldP spid="13" grpId="0" bldLvl="0" animBg="1"/>
      <p:bldP spid="14" grpId="0"/>
      <p:bldP spid="15" grpId="0" bldLvl="0" animBg="1"/>
      <p:bldP spid="16" grpId="0" bldLvl="0" animBg="1"/>
      <p:bldP spid="17" grpId="0"/>
      <p:bldP spid="19" grpId="0" bldLvl="0" animBg="1"/>
      <p:bldP spid="25" grpId="0" bldLvl="0" animBg="1"/>
      <p:bldP spid="26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194" name="组合 1"/>
          <p:cNvGrpSpPr/>
          <p:nvPr/>
        </p:nvGrpSpPr>
        <p:grpSpPr>
          <a:xfrm>
            <a:off x="1530350" y="15875"/>
            <a:ext cx="1295400" cy="444500"/>
            <a:chOff x="6524" y="16049"/>
            <a:chExt cx="1295400" cy="444500"/>
          </a:xfrm>
        </p:grpSpPr>
        <p:sp>
          <p:nvSpPr>
            <p:cNvPr id="8198" name="文本框 4103"/>
            <p:cNvSpPr txBox="1"/>
            <p:nvPr/>
          </p:nvSpPr>
          <p:spPr>
            <a:xfrm>
              <a:off x="6524" y="16049"/>
              <a:ext cx="1295400" cy="40132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>
              <a:spAutoFit/>
            </a:bodyPr>
            <a:p>
              <a:r>
                <a:rPr lang="zh-CN" altLang="zh-CN" sz="2000" b="1" dirty="0">
                  <a:solidFill>
                    <a:srgbClr val="2E6CB8"/>
                  </a:solidFill>
                  <a:latin typeface="华文行楷" pitchFamily="2" charset="-122"/>
                  <a:ea typeface="华文行楷" pitchFamily="2" charset="-122"/>
                </a:rPr>
                <a:t>新课</a:t>
              </a:r>
              <a:r>
                <a:rPr lang="zh-CN" altLang="en-US" sz="2000" b="1" dirty="0">
                  <a:solidFill>
                    <a:srgbClr val="2E6CB8"/>
                  </a:solidFill>
                  <a:latin typeface="华文行楷" pitchFamily="2" charset="-122"/>
                  <a:ea typeface="华文行楷" pitchFamily="2" charset="-122"/>
                </a:rPr>
                <a:t>探究</a:t>
              </a:r>
              <a:endParaRPr lang="zh-CN" altLang="zh-CN" sz="2000" b="1" dirty="0">
                <a:solidFill>
                  <a:srgbClr val="2E6CB8"/>
                </a:solidFill>
                <a:latin typeface="华文行楷" pitchFamily="2" charset="-122"/>
                <a:ea typeface="华文行楷" pitchFamily="2" charset="-122"/>
              </a:endParaRPr>
            </a:p>
          </p:txBody>
        </p:sp>
        <p:pic>
          <p:nvPicPr>
            <p:cNvPr id="8199" name="Picture 3" descr="C:\Users\Administrator\Desktop\Redocn_2013102516062741.jpg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72501" t="2817" r="10249" b="94366"/>
            <a:stretch>
              <a:fillRect/>
            </a:stretch>
          </p:blipFill>
          <p:spPr>
            <a:xfrm>
              <a:off x="58912" y="320849"/>
              <a:ext cx="1095375" cy="13970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8195" name="矩形 7197"/>
          <p:cNvSpPr/>
          <p:nvPr/>
        </p:nvSpPr>
        <p:spPr>
          <a:xfrm>
            <a:off x="1774825" y="573088"/>
            <a:ext cx="40944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一、彼得一世改革的举措</a:t>
            </a:r>
            <a:endParaRPr lang="zh-CN" altLang="zh-CN" sz="28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8196" name="矩形 1"/>
          <p:cNvSpPr/>
          <p:nvPr/>
        </p:nvSpPr>
        <p:spPr>
          <a:xfrm>
            <a:off x="3919538" y="1355725"/>
            <a:ext cx="42976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3600" b="1" dirty="0">
                <a:solidFill>
                  <a:srgbClr val="C00000"/>
                </a:solidFill>
                <a:latin typeface="Calibri" panose="020F0502020204030204" pitchFamily="34" charset="0"/>
              </a:rPr>
              <a:t>俄国历史演变的线索</a:t>
            </a:r>
            <a:endParaRPr lang="zh-CN" altLang="en-US" sz="3600" b="1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pic>
        <p:nvPicPr>
          <p:cNvPr id="8197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6875" y="2205038"/>
            <a:ext cx="8858250" cy="34702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标题 1"/>
          <p:cNvSpPr>
            <a:spLocks noGrp="1"/>
          </p:cNvSpPr>
          <p:nvPr>
            <p:ph type="title"/>
          </p:nvPr>
        </p:nvSpPr>
        <p:spPr>
          <a:xfrm>
            <a:off x="2349500" y="450850"/>
            <a:ext cx="7756525" cy="693738"/>
          </a:xfrm>
        </p:spPr>
        <p:txBody>
          <a:bodyPr anchor="ctr"/>
          <a:p>
            <a:pPr algn="l"/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彼得一世改革的背景</a:t>
            </a:r>
            <a:endParaRPr lang="zh-CN" altLang="en-US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4" name="内容占位符 2"/>
          <p:cNvSpPr>
            <a:spLocks noGrp="1"/>
          </p:cNvSpPr>
          <p:nvPr>
            <p:ph idx="4294967295"/>
          </p:nvPr>
        </p:nvSpPr>
        <p:spPr>
          <a:xfrm>
            <a:off x="2063750" y="1196975"/>
            <a:ext cx="8256588" cy="4857750"/>
          </a:xfrm>
        </p:spPr>
        <p:txBody>
          <a:bodyPr anchor="t"/>
          <a:p>
            <a:r>
              <a:rPr lang="zh-CN" altLang="en-US" sz="2800" b="1">
                <a:solidFill>
                  <a:srgbClr val="7030A0"/>
                </a:solidFill>
                <a:ea typeface="微软雅黑" panose="020B0503020204020204" pitchFamily="34" charset="-122"/>
                <a:sym typeface="宋体" panose="02010600030101010101" pitchFamily="2" charset="-122"/>
              </a:rPr>
              <a:t>根据课文、相关史事和人物扫描概括彼得一世改革的背景：</a:t>
            </a:r>
            <a:endParaRPr lang="zh-CN" altLang="en-US" b="1"/>
          </a:p>
        </p:txBody>
      </p:sp>
      <p:sp>
        <p:nvSpPr>
          <p:cNvPr id="8196" name="文本框 3"/>
          <p:cNvSpPr/>
          <p:nvPr/>
        </p:nvSpPr>
        <p:spPr>
          <a:xfrm>
            <a:off x="2352675" y="2276475"/>
            <a:ext cx="7970838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（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）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17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世纪，西欧各国发展迅速，而俄国仍然是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一个封闭落后的封建农奴制国家。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8197" name="文本框 4"/>
          <p:cNvSpPr/>
          <p:nvPr/>
        </p:nvSpPr>
        <p:spPr>
          <a:xfrm>
            <a:off x="2279650" y="3573463"/>
            <a:ext cx="79724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（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）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虽然出现手工工场，但工商业发展缓慢。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8198" name="文本框 5"/>
          <p:cNvSpPr/>
          <p:nvPr/>
        </p:nvSpPr>
        <p:spPr>
          <a:xfrm>
            <a:off x="2352675" y="4437063"/>
            <a:ext cx="7970838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（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3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）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彼得一世到西欧各国考察，决定学习西方进行改革。（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18世纪初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）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8199" name="文本框 8198"/>
          <p:cNvSpPr txBox="1"/>
          <p:nvPr/>
        </p:nvSpPr>
        <p:spPr>
          <a:xfrm>
            <a:off x="2208213" y="5734050"/>
            <a:ext cx="858075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3、改革目的：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改变俄国的落后面貌，实现富国强兵。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日期占位符 1"/>
          <p:cNvSpPr/>
          <p:nvPr>
            <p:ph type="dt" sz="half" idx="10"/>
          </p:nvPr>
        </p:nvSpPr>
        <p:spPr/>
        <p:txBody>
          <a:bodyPr/>
          <a:p>
            <a:pPr lvl="0"/>
            <a:fld id="{BB962C8B-B14F-4D97-AF65-F5344CB8AC3E}" type="datetimeFigureOut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bldLvl="0"/>
      <p:bldP spid="8197" grpId="0" bldLvl="0"/>
      <p:bldP spid="8198" grpId="0" bldLvl="0"/>
      <p:bldP spid="8199" grpId="0" bldLvl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标题 1"/>
          <p:cNvSpPr>
            <a:spLocks noGrp="1"/>
          </p:cNvSpPr>
          <p:nvPr>
            <p:ph type="title"/>
          </p:nvPr>
        </p:nvSpPr>
        <p:spPr>
          <a:xfrm>
            <a:off x="1920875" y="96838"/>
            <a:ext cx="8118475" cy="1325562"/>
          </a:xfrm>
        </p:spPr>
        <p:txBody>
          <a:bodyPr anchor="ctr"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彼得一世改革内容（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18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世纪初）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9246" name="表格 9245"/>
          <p:cNvGraphicFramePr/>
          <p:nvPr/>
        </p:nvGraphicFramePr>
        <p:xfrm>
          <a:off x="1847850" y="1196975"/>
          <a:ext cx="8785225" cy="5203825"/>
        </p:xfrm>
        <a:graphic>
          <a:graphicData uri="http://schemas.openxmlformats.org/drawingml/2006/table">
            <a:tbl>
              <a:tblPr/>
              <a:tblGrid>
                <a:gridCol w="1400175"/>
                <a:gridCol w="7385050"/>
              </a:tblGrid>
              <a:tr h="100488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000" b="1">
                          <a:latin typeface="Calibri" panose="020F0502020204030204" pitchFamily="34" charset="0"/>
                          <a:ea typeface="微软雅黑" panose="020B0503020204020204" pitchFamily="34" charset="-122"/>
                          <a:sym typeface="宋体" panose="02010600030101010101" pitchFamily="2" charset="-122"/>
                        </a:rPr>
                        <a:t>军事</a:t>
                      </a:r>
                      <a:r>
                        <a:rPr lang="zh-CN" altLang="en-US" b="1">
                          <a:latin typeface="Calibri" panose="020F0502020204030204" pitchFamily="34" charset="0"/>
                          <a:sym typeface="宋体" panose="02010600030101010101" pitchFamily="2" charset="-122"/>
                        </a:rPr>
                        <a:t>：</a:t>
                      </a:r>
                      <a:endParaRPr lang="zh-CN" altLang="en-US" b="1">
                        <a:latin typeface="Calibri" panose="020F0502020204030204" pitchFamily="34" charset="0"/>
                        <a:sym typeface="宋体" panose="02010600030101010101" pitchFamily="2" charset="-122"/>
                      </a:endParaRPr>
                    </a:p>
                  </a:txBody>
                  <a:tcPr marL="269875" marR="269875" marT="136525" marB="136525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1400" b="1" dirty="0">
                        <a:solidFill>
                          <a:srgbClr val="FFFFFF"/>
                        </a:solidFill>
                        <a:latin typeface="Calibri" panose="020F0502020204030204" pitchFamily="34" charset="0"/>
                        <a:sym typeface="宋体" panose="02010600030101010101" pitchFamily="2" charset="-122"/>
                      </a:endParaRPr>
                    </a:p>
                  </a:txBody>
                  <a:tcPr marL="269875" marR="269875" marT="136525" marB="136525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B9BD5"/>
                    </a:solidFill>
                  </a:tcPr>
                </a:tc>
              </a:tr>
              <a:tr h="102393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000" b="1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微软雅黑" panose="020B0503020204020204" pitchFamily="34" charset="-122"/>
                          <a:sym typeface="宋体" panose="02010600030101010101" pitchFamily="2" charset="-122"/>
                        </a:rPr>
                        <a:t>经济：</a:t>
                      </a:r>
                      <a:endParaRPr lang="zh-CN" altLang="en-US" sz="2000" b="1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微软雅黑" panose="020B0503020204020204" pitchFamily="34" charset="-122"/>
                        <a:sym typeface="宋体" panose="02010600030101010101" pitchFamily="2" charset="-122"/>
                      </a:endParaRPr>
                    </a:p>
                  </a:txBody>
                  <a:tcPr marL="269875" marR="269875" marT="136525" marB="136525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EE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1400" dirty="0">
                        <a:solidFill>
                          <a:srgbClr val="000000"/>
                        </a:solidFill>
                        <a:latin typeface="Calibri" panose="020F0502020204030204" pitchFamily="34" charset="0"/>
                        <a:sym typeface="宋体" panose="02010600030101010101" pitchFamily="2" charset="-122"/>
                      </a:endParaRPr>
                    </a:p>
                  </a:txBody>
                  <a:tcPr marL="269875" marR="269875" marT="136525" marB="136525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EEF"/>
                    </a:solidFill>
                  </a:tcPr>
                </a:tc>
              </a:tr>
              <a:tr h="102393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000" b="1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微软雅黑" panose="020B0503020204020204" pitchFamily="34" charset="-122"/>
                          <a:sym typeface="宋体" panose="02010600030101010101" pitchFamily="2" charset="-122"/>
                        </a:rPr>
                        <a:t>政治：</a:t>
                      </a:r>
                      <a:endParaRPr lang="zh-CN" altLang="en-US" sz="2000" b="1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微软雅黑" panose="020B0503020204020204" pitchFamily="34" charset="-122"/>
                        <a:sym typeface="宋体" panose="02010600030101010101" pitchFamily="2" charset="-122"/>
                      </a:endParaRPr>
                    </a:p>
                  </a:txBody>
                  <a:tcPr marL="269875" marR="269875" marT="136525" marB="136525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FF7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1400" dirty="0">
                        <a:solidFill>
                          <a:srgbClr val="000000"/>
                        </a:solidFill>
                        <a:latin typeface="Calibri" panose="020F0502020204030204" pitchFamily="34" charset="0"/>
                        <a:sym typeface="宋体" panose="02010600030101010101" pitchFamily="2" charset="-122"/>
                      </a:endParaRPr>
                    </a:p>
                  </a:txBody>
                  <a:tcPr marL="269875" marR="269875" marT="136525" marB="136525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FF7"/>
                    </a:solidFill>
                  </a:tcPr>
                </a:tc>
              </a:tr>
              <a:tr h="102393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微软雅黑" panose="020B0503020204020204" pitchFamily="34" charset="-122"/>
                          <a:sym typeface="宋体" panose="02010600030101010101" pitchFamily="2" charset="-122"/>
                        </a:rPr>
                        <a:t>文化：</a:t>
                      </a:r>
                      <a:endParaRPr lang="zh-CN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微软雅黑" panose="020B0503020204020204" pitchFamily="34" charset="-122"/>
                        <a:sym typeface="宋体" panose="02010600030101010101" pitchFamily="2" charset="-122"/>
                      </a:endParaRPr>
                    </a:p>
                  </a:txBody>
                  <a:tcPr marL="269875" marR="269875" marT="136525" marB="136525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EE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1400" dirty="0">
                        <a:solidFill>
                          <a:srgbClr val="000000"/>
                        </a:solidFill>
                        <a:latin typeface="Calibri" panose="020F0502020204030204" pitchFamily="34" charset="0"/>
                        <a:sym typeface="宋体" panose="02010600030101010101" pitchFamily="2" charset="-122"/>
                      </a:endParaRPr>
                    </a:p>
                  </a:txBody>
                  <a:tcPr marL="269875" marR="269875" marT="136525" marB="136525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EEF"/>
                    </a:solidFill>
                  </a:tcPr>
                </a:tc>
              </a:tr>
              <a:tr h="11271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000" b="1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微软雅黑" panose="020B0503020204020204" pitchFamily="34" charset="-122"/>
                          <a:sym typeface="宋体" panose="02010600030101010101" pitchFamily="2" charset="-122"/>
                        </a:rPr>
                        <a:t>社会生活：</a:t>
                      </a:r>
                      <a:endParaRPr lang="zh-CN" altLang="en-US" sz="2000" b="1">
                        <a:solidFill>
                          <a:srgbClr val="000000"/>
                        </a:solidFill>
                        <a:latin typeface="Calibri" panose="020F0502020204030204" pitchFamily="34" charset="0"/>
                        <a:ea typeface="微软雅黑" panose="020B0503020204020204" pitchFamily="34" charset="-122"/>
                        <a:sym typeface="宋体" panose="02010600030101010101" pitchFamily="2" charset="-122"/>
                      </a:endParaRPr>
                    </a:p>
                  </a:txBody>
                  <a:tcPr marL="269875" marR="269875" marT="136525" marB="136525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FF7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1400" dirty="0">
                        <a:solidFill>
                          <a:srgbClr val="000000"/>
                        </a:solidFill>
                        <a:latin typeface="Calibri" panose="020F0502020204030204" pitchFamily="34" charset="0"/>
                        <a:sym typeface="宋体" panose="02010600030101010101" pitchFamily="2" charset="-122"/>
                      </a:endParaRPr>
                    </a:p>
                  </a:txBody>
                  <a:tcPr marL="269875" marR="269875" marT="136525" marB="136525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FF7"/>
                    </a:solidFill>
                  </a:tcPr>
                </a:tc>
              </a:tr>
            </a:tbl>
          </a:graphicData>
        </a:graphic>
      </p:graphicFrame>
      <p:sp>
        <p:nvSpPr>
          <p:cNvPr id="9239" name="文本框 4"/>
          <p:cNvSpPr/>
          <p:nvPr/>
        </p:nvSpPr>
        <p:spPr>
          <a:xfrm>
            <a:off x="4148138" y="1422400"/>
            <a:ext cx="4613275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宋体" panose="02010600030101010101" pitchFamily="2" charset="-122"/>
              </a:rPr>
              <a:t>创建新式常备军</a:t>
            </a:r>
            <a:endParaRPr lang="zh-CN" altLang="en-US" sz="2000" b="1" dirty="0">
              <a:solidFill>
                <a:srgbClr val="000000"/>
              </a:solidFill>
              <a:latin typeface="Calibri" panose="020F0502020204030204" pitchFamily="34" charset="0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9240" name="文本框 5"/>
          <p:cNvSpPr/>
          <p:nvPr/>
        </p:nvSpPr>
        <p:spPr>
          <a:xfrm>
            <a:off x="4152900" y="2366963"/>
            <a:ext cx="5703888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宋体" panose="02010600030101010101" pitchFamily="2" charset="-122"/>
              </a:rPr>
              <a:t>鼓励兴办手工工场，准许工场主购买整个村庄的农奴</a:t>
            </a:r>
            <a:endParaRPr lang="zh-CN" altLang="en-US" sz="2000" b="1" dirty="0">
              <a:solidFill>
                <a:srgbClr val="000000"/>
              </a:solidFill>
              <a:latin typeface="Calibri" panose="020F0502020204030204" pitchFamily="34" charset="0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9241" name="文本框 6"/>
          <p:cNvSpPr/>
          <p:nvPr/>
        </p:nvSpPr>
        <p:spPr>
          <a:xfrm>
            <a:off x="3217863" y="3429000"/>
            <a:ext cx="741521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1800" b="1" dirty="0">
                <a:solidFill>
                  <a:srgbClr val="000000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宋体" panose="02010600030101010101" pitchFamily="2" charset="-122"/>
              </a:rPr>
              <a:t>改组行政机构，建立中央集权行政体制，要求贵族必须到军队或行政机构为国家服务，按功劳和才能提拔</a:t>
            </a:r>
            <a:endParaRPr lang="zh-CN" altLang="en-US" sz="1800" b="1" dirty="0">
              <a:solidFill>
                <a:srgbClr val="000000"/>
              </a:solidFill>
              <a:latin typeface="Calibri" panose="020F0502020204030204" pitchFamily="34" charset="0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9242" name="文本框 7"/>
          <p:cNvSpPr/>
          <p:nvPr/>
        </p:nvSpPr>
        <p:spPr>
          <a:xfrm>
            <a:off x="4079875" y="4364038"/>
            <a:ext cx="581342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宋体" panose="02010600030101010101" pitchFamily="2" charset="-122"/>
              </a:rPr>
              <a:t>派遣留学生，创办科学院，开办学校，创办报纸，推行文化教育</a:t>
            </a:r>
            <a:endParaRPr lang="zh-CN" altLang="en-US" sz="2000" b="1" dirty="0">
              <a:solidFill>
                <a:srgbClr val="000000"/>
              </a:solidFill>
              <a:latin typeface="Calibri" panose="020F0502020204030204" pitchFamily="34" charset="0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9243" name="文本框 8"/>
          <p:cNvSpPr/>
          <p:nvPr/>
        </p:nvSpPr>
        <p:spPr>
          <a:xfrm>
            <a:off x="4008438" y="5518150"/>
            <a:ext cx="5414962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宋体" panose="02010600030101010101" pitchFamily="2" charset="-122"/>
              </a:rPr>
              <a:t>提倡西方的礼节服饰与生活方式</a:t>
            </a:r>
            <a:endParaRPr lang="zh-CN" altLang="en-US" sz="2000" b="1" dirty="0">
              <a:solidFill>
                <a:srgbClr val="000000"/>
              </a:solidFill>
              <a:latin typeface="Calibri" panose="020F0502020204030204" pitchFamily="34" charset="0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" name="日期占位符 1"/>
          <p:cNvSpPr/>
          <p:nvPr>
            <p:ph type="dt" sz="half" idx="10"/>
          </p:nvPr>
        </p:nvSpPr>
        <p:spPr/>
        <p:txBody>
          <a:bodyPr/>
          <a:p>
            <a:pPr lvl="0"/>
            <a:fld id="{BB962C8B-B14F-4D97-AF65-F5344CB8AC3E}" type="datetimeFigureOut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9" grpId="0" bldLvl="0"/>
      <p:bldP spid="9240" grpId="0" bldLvl="0"/>
      <p:bldP spid="9241" grpId="0" bldLvl="0"/>
      <p:bldP spid="9242" grpId="0" bldLvl="0"/>
      <p:bldP spid="9243" grpId="0" bldLvl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6" name="Picture 2" descr="9392629531456280606188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04975" y="476250"/>
            <a:ext cx="8782050" cy="4830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7" name="Text Box 3"/>
          <p:cNvSpPr txBox="1"/>
          <p:nvPr/>
        </p:nvSpPr>
        <p:spPr>
          <a:xfrm>
            <a:off x="3414713" y="5580063"/>
            <a:ext cx="536257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3200" b="1" dirty="0">
                <a:latin typeface="Arial" panose="020B0604020202020204" pitchFamily="34" charset="0"/>
              </a:rPr>
              <a:t>初见波罗的海的彼得（油画）</a:t>
            </a:r>
            <a:endParaRPr lang="zh-CN" altLang="zh-CN" sz="32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标题 1"/>
          <p:cNvSpPr>
            <a:spLocks noGrp="1"/>
          </p:cNvSpPr>
          <p:nvPr>
            <p:ph type="title"/>
          </p:nvPr>
        </p:nvSpPr>
        <p:spPr>
          <a:xfrm>
            <a:off x="605155" y="44450"/>
            <a:ext cx="9310370" cy="863600"/>
          </a:xfrm>
        </p:spPr>
        <p:txBody>
          <a:bodyPr anchor="ctr"/>
          <a:p>
            <a:pPr algn="l"/>
            <a:r>
              <a:rPr lang="zh-CN" alt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对彼得一世改革进行评价</a:t>
            </a:r>
            <a:endParaRPr lang="zh-CN" altLang="en-US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2" name="TextBox 1"/>
          <p:cNvSpPr/>
          <p:nvPr/>
        </p:nvSpPr>
        <p:spPr>
          <a:xfrm>
            <a:off x="1847850" y="692150"/>
            <a:ext cx="8134350" cy="2584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A．积极作用</a:t>
            </a:r>
            <a:endParaRPr lang="zh-CN" altLang="en-US" dirty="0">
              <a:solidFill>
                <a:srgbClr val="FF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</a:t>
            </a:r>
            <a:endParaRPr lang="zh-CN" altLang="en-US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b="1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  </a:t>
            </a:r>
            <a:endParaRPr lang="en-US" altLang="zh-CN" b="1">
              <a:solidFill>
                <a:srgbClr val="FF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3600" b="1">
              <a:solidFill>
                <a:srgbClr val="FF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4" name="文本框 3"/>
          <p:cNvSpPr/>
          <p:nvPr/>
        </p:nvSpPr>
        <p:spPr>
          <a:xfrm>
            <a:off x="1776413" y="1341438"/>
            <a:ext cx="8567737" cy="2676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）俄国的经济、军事实力大大增强，成为欧洲军事强国，为对外扩张准备了条件。</a:t>
            </a:r>
            <a:endParaRPr lang="en-US" altLang="zh-CN" sz="28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(2)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改革以强兵和学习西方科学技术为目标，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开启了俄国近代化的的进程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，促进了俄国社会的进步。</a:t>
            </a:r>
            <a:endParaRPr lang="en-US" altLang="zh-CN" sz="28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0245" name="文本框 4"/>
          <p:cNvSpPr/>
          <p:nvPr/>
        </p:nvSpPr>
        <p:spPr>
          <a:xfrm>
            <a:off x="1776413" y="4221163"/>
            <a:ext cx="8918575" cy="2030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黑体" panose="02010609060101010101" pitchFamily="49" charset="-122"/>
              </a:rPr>
              <a:t>(1)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黑体" panose="02010609060101010101" pitchFamily="49" charset="-122"/>
              </a:rPr>
              <a:t>改革后俄国仍然是一个封建农奴制国家。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黑体" panose="02010609060101010101" pitchFamily="49" charset="-122"/>
              </a:rPr>
              <a:t>(2)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黑体" panose="02010609060101010101" pitchFamily="49" charset="-122"/>
              </a:rPr>
              <a:t>走上对外扩张的道路。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黑体" panose="02010609060101010101" pitchFamily="49" charset="-122"/>
              </a:rPr>
              <a:t>(3)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黑体" panose="02010609060101010101" pitchFamily="49" charset="-122"/>
              </a:rPr>
              <a:t>农奴制进一步强化，后来成为俄国社会发展的障碍。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黑体" panose="02010609060101010101" pitchFamily="49" charset="-122"/>
            </a:endParaRPr>
          </a:p>
        </p:txBody>
      </p:sp>
      <p:sp>
        <p:nvSpPr>
          <p:cNvPr id="10246" name="文本框 6"/>
          <p:cNvSpPr/>
          <p:nvPr/>
        </p:nvSpPr>
        <p:spPr>
          <a:xfrm>
            <a:off x="6743700" y="188913"/>
            <a:ext cx="3887788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1700-1721</a:t>
            </a:r>
            <a:r>
              <a:rPr lang="zh-CN" altLang="en-US" sz="2800" b="1" dirty="0">
                <a:solidFill>
                  <a:srgbClr val="FF0000"/>
                </a:solidFill>
                <a:latin typeface="Calibri" panose="020F0502020204030204" pitchFamily="34" charset="0"/>
                <a:sym typeface="宋体" panose="02010600030101010101" pitchFamily="2" charset="-122"/>
              </a:rPr>
              <a:t>俄国打败瑞典，夺取</a:t>
            </a:r>
            <a:r>
              <a:rPr lang="zh-CN" altLang="en-US" sz="2800" b="1" dirty="0">
                <a:solidFill>
                  <a:schemeClr val="accent2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宋体" panose="02010600030101010101" pitchFamily="2" charset="-122"/>
              </a:rPr>
              <a:t>波罗的海出海口</a:t>
            </a:r>
            <a:r>
              <a:rPr lang="zh-CN" altLang="en-US" sz="2800" b="1" dirty="0">
                <a:solidFill>
                  <a:srgbClr val="FF0000"/>
                </a:solidFill>
                <a:latin typeface="Calibri" panose="020F0502020204030204" pitchFamily="34" charset="0"/>
                <a:sym typeface="宋体" panose="02010600030101010101" pitchFamily="2" charset="-122"/>
              </a:rPr>
              <a:t>，建新都</a:t>
            </a:r>
            <a:r>
              <a:rPr lang="zh-CN" altLang="en-US" sz="2800" b="1" dirty="0">
                <a:solidFill>
                  <a:schemeClr val="accent2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宋体" panose="02010600030101010101" pitchFamily="2" charset="-122"/>
              </a:rPr>
              <a:t>圣彼得堡</a:t>
            </a:r>
            <a:endParaRPr lang="zh-CN" altLang="en-US" sz="2800" b="1" dirty="0">
              <a:solidFill>
                <a:schemeClr val="accent2"/>
              </a:solidFill>
              <a:latin typeface="Calibri" panose="020F0502020204030204" pitchFamily="34" charset="0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" name="文本框 10246"/>
          <p:cNvSpPr txBox="1"/>
          <p:nvPr/>
        </p:nvSpPr>
        <p:spPr>
          <a:xfrm>
            <a:off x="1703388" y="3860800"/>
            <a:ext cx="232410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B．局限性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8" name="文本框 10247"/>
          <p:cNvSpPr txBox="1"/>
          <p:nvPr/>
        </p:nvSpPr>
        <p:spPr>
          <a:xfrm>
            <a:off x="1774825" y="6237288"/>
            <a:ext cx="540067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C、性质：是一场封建性质的改革</a:t>
            </a:r>
            <a:endParaRPr lang="zh-CN" altLang="en-US" sz="28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日期占位符 2"/>
          <p:cNvSpPr/>
          <p:nvPr>
            <p:ph type="dt" sz="half" idx="10"/>
          </p:nvPr>
        </p:nvSpPr>
        <p:spPr/>
        <p:txBody>
          <a:bodyPr/>
          <a:p>
            <a:pPr lvl="0"/>
            <a:fld id="{BB962C8B-B14F-4D97-AF65-F5344CB8AC3E}" type="datetimeFigureOut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248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bldLvl="0"/>
      <p:bldP spid="10245" grpId="0" bldLvl="0"/>
      <p:bldP spid="10246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5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60513" y="44450"/>
            <a:ext cx="6281737" cy="1311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7" name="TextBox 4"/>
          <p:cNvSpPr/>
          <p:nvPr/>
        </p:nvSpPr>
        <p:spPr>
          <a:xfrm>
            <a:off x="1776413" y="549275"/>
            <a:ext cx="8721725" cy="52622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如何理解彼得一世用允许购买农奴的办法来发展 工场手工业？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(1)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由于俄国落后于西欧国家，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为了鼓励发展工场手工业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，彼得一世允许购买农奴作为劳动力。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(2)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从其作用和影响来看：</a:t>
            </a:r>
            <a:r>
              <a:rPr lang="zh-CN" altLang="en-US" sz="2800" b="1" dirty="0">
                <a:solidFill>
                  <a:schemeClr val="hlin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此政策为手工工场提供了大量劳动力，促进了俄国资本主义的发展；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但从俄国长远发展来看，由于此政策的实质是进一步加强农奴制，所以对俄国经济发展起了阻碍作用。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" name="日期占位符 1"/>
          <p:cNvSpPr/>
          <p:nvPr>
            <p:ph type="dt" sz="half" idx="10"/>
          </p:nvPr>
        </p:nvSpPr>
        <p:spPr/>
        <p:txBody>
          <a:bodyPr/>
          <a:p>
            <a:pPr lvl="0"/>
            <a:fld id="{BB962C8B-B14F-4D97-AF65-F5344CB8AC3E}" type="datetimeFigureOut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charRg st="45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>
                                            <p:txEl>
                                              <p:charRg st="45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>
                                            <p:txEl>
                                              <p:charRg st="45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charRg st="95" end="1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267">
                                            <p:txEl>
                                              <p:charRg st="95" end="14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267">
                                            <p:txEl>
                                              <p:charRg st="95" end="14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1" name="TextBox 3"/>
          <p:cNvSpPr txBox="1"/>
          <p:nvPr/>
        </p:nvSpPr>
        <p:spPr>
          <a:xfrm>
            <a:off x="2352675" y="3573463"/>
            <a:ext cx="7127875" cy="36830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300423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b="1" dirty="0">
                <a:solidFill>
                  <a:srgbClr val="300423"/>
                </a:solidFill>
                <a:latin typeface="Times New Roman" panose="02020603050405020304" pitchFamily="18" charset="0"/>
              </a:rPr>
              <a:t>、从材料中可以看出</a:t>
            </a:r>
            <a:r>
              <a:rPr lang="en-US" altLang="zh-CN" b="1">
                <a:solidFill>
                  <a:srgbClr val="300423"/>
                </a:solidFill>
                <a:latin typeface="Times New Roman" panose="02020603050405020304" pitchFamily="18" charset="0"/>
              </a:rPr>
              <a:t>19</a:t>
            </a:r>
            <a:r>
              <a:rPr lang="zh-CN" altLang="en-US" b="1" dirty="0">
                <a:solidFill>
                  <a:srgbClr val="300423"/>
                </a:solidFill>
                <a:latin typeface="Times New Roman" panose="02020603050405020304" pitchFamily="18" charset="0"/>
              </a:rPr>
              <a:t>世纪中期俄国的资本主义发展情况如何？</a:t>
            </a:r>
            <a:endParaRPr lang="zh-CN" altLang="en-US" b="1" dirty="0">
              <a:solidFill>
                <a:srgbClr val="300423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2" name="TextBox 5"/>
          <p:cNvSpPr txBox="1"/>
          <p:nvPr/>
        </p:nvSpPr>
        <p:spPr>
          <a:xfrm>
            <a:off x="2352675" y="4868863"/>
            <a:ext cx="7991475" cy="36830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300423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b="1" dirty="0">
                <a:solidFill>
                  <a:srgbClr val="300423"/>
                </a:solidFill>
                <a:latin typeface="Times New Roman" panose="02020603050405020304" pitchFamily="18" charset="0"/>
              </a:rPr>
              <a:t>、俄国资本主义为什么远远落后于英法等资本主义国家？</a:t>
            </a:r>
            <a:endParaRPr lang="zh-CN" altLang="en-US" b="1" dirty="0">
              <a:solidFill>
                <a:srgbClr val="300423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3" name="TextBox 5"/>
          <p:cNvSpPr txBox="1"/>
          <p:nvPr/>
        </p:nvSpPr>
        <p:spPr>
          <a:xfrm>
            <a:off x="838200" y="549275"/>
            <a:ext cx="5259070" cy="70675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000" b="1" noProof="1" dirty="0">
                <a:effectLst>
                  <a:outerShdw blurRad="38100" dist="38100" dir="2700000">
                    <a:srgbClr val="FFFFFF"/>
                  </a:outerShdw>
                </a:effectLst>
                <a:latin typeface="华文行楷" pitchFamily="2" charset="-122"/>
                <a:ea typeface="华文行楷" pitchFamily="2" charset="-122"/>
                <a:cs typeface="+mn-cs"/>
              </a:rPr>
              <a:t>二、俄国废除农奴制</a:t>
            </a:r>
            <a:endParaRPr lang="zh-CN" altLang="en-US" sz="4000" b="1" noProof="1" dirty="0">
              <a:effectLst>
                <a:outerShdw blurRad="38100" dist="38100" dir="2700000">
                  <a:srgbClr val="FFFFFF"/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12294" name="TextBox 6"/>
          <p:cNvSpPr txBox="1"/>
          <p:nvPr/>
        </p:nvSpPr>
        <p:spPr>
          <a:xfrm>
            <a:off x="1501140" y="1125855"/>
            <a:ext cx="4595495" cy="52197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itchFamily="49" charset="-122"/>
                <a:ea typeface="隶书" pitchFamily="49" charset="-122"/>
                <a:cs typeface="+mn-cs"/>
              </a:rPr>
              <a:t>（一）探究：材料</a:t>
            </a:r>
            <a:endParaRPr lang="zh-CN" altLang="en-US" sz="2800" b="1" noProof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隶书" pitchFamily="49" charset="-122"/>
              <a:ea typeface="隶书" pitchFamily="49" charset="-122"/>
              <a:cs typeface="+mn-cs"/>
            </a:endParaRPr>
          </a:p>
        </p:txBody>
      </p:sp>
      <p:sp>
        <p:nvSpPr>
          <p:cNvPr id="2" name="矩形 7"/>
          <p:cNvSpPr/>
          <p:nvPr/>
        </p:nvSpPr>
        <p:spPr>
          <a:xfrm>
            <a:off x="2352675" y="1628775"/>
            <a:ext cx="7632700" cy="1814830"/>
          </a:xfrm>
          <a:prstGeom prst="rect">
            <a:avLst/>
          </a:prstGeom>
          <a:solidFill>
            <a:srgbClr val="CCEEDF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</a:rPr>
              <a:t>    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1850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年，俄国的铁产量为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22.8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万吨，同期的英国为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228.5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万吨，法国是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40.6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万吨。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1860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年时，俄国的铁产量达到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29.8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万吨，同期的英国则为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388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8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万吨，法国是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89.8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万吨，德国是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</a:rPr>
              <a:t>50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万吨。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12296" name="TextBox 8"/>
          <p:cNvSpPr txBox="1"/>
          <p:nvPr/>
        </p:nvSpPr>
        <p:spPr>
          <a:xfrm>
            <a:off x="4295775" y="4221163"/>
            <a:ext cx="3889375" cy="521970"/>
          </a:xfrm>
          <a:prstGeom prst="rect">
            <a:avLst/>
          </a:prstGeom>
          <a:solidFill>
            <a:srgbClr val="C2FFF0"/>
          </a:solidFill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en-US" altLang="zh-CN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lang="zh-CN" altLang="en-US" sz="2800" b="1" noProof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+mn-cs"/>
              </a:rPr>
              <a:t>资本主义经济发展缓慢</a:t>
            </a:r>
            <a:endParaRPr lang="zh-CN" altLang="en-US" sz="2800" b="1" noProof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12297" name="TextBox 9"/>
          <p:cNvSpPr txBox="1"/>
          <p:nvPr/>
        </p:nvSpPr>
        <p:spPr>
          <a:xfrm>
            <a:off x="4656138" y="5445125"/>
            <a:ext cx="3384550" cy="521970"/>
          </a:xfrm>
          <a:prstGeom prst="rect">
            <a:avLst/>
          </a:prstGeom>
          <a:solidFill>
            <a:srgbClr val="C2FFF0"/>
          </a:solidFill>
          <a:ln w="9525">
            <a:noFill/>
          </a:ln>
        </p:spPr>
        <p:txBody>
          <a:bodyPr anchor="t">
            <a:spAutoFit/>
          </a:bodyPr>
          <a:p>
            <a:r>
              <a:rPr lang="en-US" altLang="zh-CN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</a:t>
            </a:r>
            <a:r>
              <a:rPr lang="zh-CN" altLang="en-US" sz="2800" b="1" noProof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+mn-cs"/>
              </a:rPr>
              <a:t>俄国农奴制的阻碍</a:t>
            </a:r>
            <a:endParaRPr lang="zh-CN" altLang="en-US" sz="2800" b="1" noProof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" name="日期占位符 2"/>
          <p:cNvSpPr/>
          <p:nvPr>
            <p:ph type="dt" sz="half" idx="10"/>
          </p:nvPr>
        </p:nvSpPr>
        <p:spPr/>
        <p:txBody>
          <a:bodyPr/>
          <a:p>
            <a:pPr lvl="0"/>
            <a:fld id="{BB962C8B-B14F-4D97-AF65-F5344CB8AC3E}" type="datetimeFigureOut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ldLvl="0" animBg="1"/>
      <p:bldP spid="12292" grpId="0" bldLvl="0" animBg="1"/>
      <p:bldP spid="12296" grpId="0" bldLvl="0" animBg="1"/>
      <p:bldP spid="12297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5" name="文本框 21505"/>
          <p:cNvSpPr txBox="1"/>
          <p:nvPr/>
        </p:nvSpPr>
        <p:spPr>
          <a:xfrm>
            <a:off x="3503613" y="2205038"/>
            <a:ext cx="510698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经济：（根本原因）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16" name="文本框 21509"/>
          <p:cNvSpPr txBox="1"/>
          <p:nvPr/>
        </p:nvSpPr>
        <p:spPr>
          <a:xfrm>
            <a:off x="3432175" y="3141663"/>
            <a:ext cx="604837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</a:rPr>
              <a:t>农奴制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grpSp>
        <p:nvGrpSpPr>
          <p:cNvPr id="13317" name="组合 21514"/>
          <p:cNvGrpSpPr/>
          <p:nvPr/>
        </p:nvGrpSpPr>
        <p:grpSpPr>
          <a:xfrm>
            <a:off x="4800600" y="3141663"/>
            <a:ext cx="5381625" cy="584199"/>
            <a:chOff x="0" y="0"/>
            <a:chExt cx="4535" cy="368"/>
          </a:xfrm>
        </p:grpSpPr>
        <p:sp>
          <p:nvSpPr>
            <p:cNvPr id="2" name="直接连接符 21512"/>
            <p:cNvSpPr/>
            <p:nvPr/>
          </p:nvSpPr>
          <p:spPr>
            <a:xfrm>
              <a:off x="0" y="182"/>
              <a:ext cx="725" cy="0"/>
            </a:xfrm>
            <a:prstGeom prst="line">
              <a:avLst/>
            </a:prstGeom>
            <a:ln w="38100" cap="flat" cmpd="sng">
              <a:solidFill>
                <a:schemeClr val="tx2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3" name="文本框 21513"/>
            <p:cNvSpPr txBox="1"/>
            <p:nvPr/>
          </p:nvSpPr>
          <p:spPr>
            <a:xfrm>
              <a:off x="725" y="0"/>
              <a:ext cx="3810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200" b="1" dirty="0">
                  <a:latin typeface="Times New Roman" panose="02020603050405020304" pitchFamily="18" charset="0"/>
                  <a:ea typeface="微软雅黑" panose="020B0503020204020204" pitchFamily="34" charset="-122"/>
                  <a:hlinkClick r:id="" action="ppaction://hlinkshowjump?jump=nextslide"/>
                </a:rPr>
                <a:t>阻碍资本主义的发展</a:t>
              </a:r>
              <a:endParaRPr lang="zh-CN" altLang="en-US" sz="3200" b="1" dirty="0">
                <a:latin typeface="Times New Roman" panose="02020603050405020304" pitchFamily="18" charset="0"/>
                <a:ea typeface="微软雅黑" panose="020B0503020204020204" pitchFamily="34" charset="-122"/>
                <a:hlinkClick r:id="" action="ppaction://hlinkshowjump?jump=nextslide"/>
              </a:endParaRPr>
            </a:p>
          </p:txBody>
        </p:sp>
      </p:grpSp>
      <p:sp>
        <p:nvSpPr>
          <p:cNvPr id="13320" name="文本框 21515"/>
          <p:cNvSpPr txBox="1"/>
          <p:nvPr/>
        </p:nvSpPr>
        <p:spPr>
          <a:xfrm>
            <a:off x="3503613" y="3860800"/>
            <a:ext cx="25146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政治：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21" name="文本框 21516"/>
          <p:cNvSpPr txBox="1"/>
          <p:nvPr/>
        </p:nvSpPr>
        <p:spPr>
          <a:xfrm>
            <a:off x="3432175" y="4725988"/>
            <a:ext cx="604837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</a:rPr>
              <a:t>农奴暴动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grpSp>
        <p:nvGrpSpPr>
          <p:cNvPr id="13322" name="组合 21517"/>
          <p:cNvGrpSpPr/>
          <p:nvPr/>
        </p:nvGrpSpPr>
        <p:grpSpPr>
          <a:xfrm>
            <a:off x="5160963" y="4725988"/>
            <a:ext cx="4618037" cy="584199"/>
            <a:chOff x="0" y="0"/>
            <a:chExt cx="4560" cy="368"/>
          </a:xfrm>
        </p:grpSpPr>
        <p:sp>
          <p:nvSpPr>
            <p:cNvPr id="4" name="直接连接符 21518"/>
            <p:cNvSpPr/>
            <p:nvPr/>
          </p:nvSpPr>
          <p:spPr>
            <a:xfrm>
              <a:off x="0" y="183"/>
              <a:ext cx="725" cy="0"/>
            </a:xfrm>
            <a:prstGeom prst="line">
              <a:avLst/>
            </a:prstGeom>
            <a:ln w="38100" cap="flat" cmpd="sng">
              <a:solidFill>
                <a:schemeClr val="tx2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" name="文本框 21519"/>
            <p:cNvSpPr txBox="1"/>
            <p:nvPr/>
          </p:nvSpPr>
          <p:spPr>
            <a:xfrm>
              <a:off x="750" y="0"/>
              <a:ext cx="3810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200" b="1" dirty="0">
                  <a:latin typeface="Times New Roman" panose="02020603050405020304" pitchFamily="18" charset="0"/>
                  <a:ea typeface="微软雅黑" panose="020B0503020204020204" pitchFamily="34" charset="-122"/>
                  <a:hlinkClick r:id="rId1" action="ppaction://hlinksldjump"/>
                </a:rPr>
                <a:t>沙皇统治危机</a:t>
              </a:r>
              <a:endParaRPr lang="zh-CN" altLang="en-US" sz="3200" b="1" dirty="0">
                <a:latin typeface="Times New Roman" panose="02020603050405020304" pitchFamily="18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3325" name="左大括号 21520"/>
          <p:cNvSpPr/>
          <p:nvPr/>
        </p:nvSpPr>
        <p:spPr>
          <a:xfrm>
            <a:off x="3071813" y="2206625"/>
            <a:ext cx="431800" cy="3671888"/>
          </a:xfrm>
          <a:prstGeom prst="leftBrace">
            <a:avLst>
              <a:gd name="adj1" fmla="val 70706"/>
              <a:gd name="adj2" fmla="val 50000"/>
            </a:avLst>
          </a:prstGeom>
          <a:noFill/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6" name="文本框 21521"/>
          <p:cNvSpPr txBox="1"/>
          <p:nvPr/>
        </p:nvSpPr>
        <p:spPr>
          <a:xfrm>
            <a:off x="2279650" y="3502025"/>
            <a:ext cx="649288" cy="1198880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原因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3327" name="图片 21522" descr="068-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9800" y="6381750"/>
            <a:ext cx="762000" cy="552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28" name="文本框 21523"/>
          <p:cNvSpPr txBox="1"/>
          <p:nvPr/>
        </p:nvSpPr>
        <p:spPr>
          <a:xfrm>
            <a:off x="2352675" y="692150"/>
            <a:ext cx="749808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方正大黑简体" charset="-122"/>
                <a:ea typeface="微软雅黑" panose="020B0503020204020204" pitchFamily="34" charset="-122"/>
              </a:rPr>
              <a:t>（二）俄国废除农奴制（为什么要废？）</a:t>
            </a:r>
            <a:endParaRPr lang="zh-CN" altLang="en-US" sz="3200" b="1" dirty="0">
              <a:solidFill>
                <a:srgbClr val="FF0000"/>
              </a:solidFill>
              <a:latin typeface="方正大黑简体" charset="-122"/>
              <a:ea typeface="微软雅黑" panose="020B0503020204020204" pitchFamily="34" charset="-122"/>
            </a:endParaRPr>
          </a:p>
        </p:txBody>
      </p:sp>
      <p:sp>
        <p:nvSpPr>
          <p:cNvPr id="13329" name="矩形 21525"/>
          <p:cNvSpPr/>
          <p:nvPr/>
        </p:nvSpPr>
        <p:spPr>
          <a:xfrm>
            <a:off x="3503613" y="5445125"/>
            <a:ext cx="475615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chemeClr val="hlink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克里米亚战争加剧了国内危机（直接原因）</a:t>
            </a:r>
            <a:r>
              <a:rPr lang="zh-CN" altLang="en-US" b="1" dirty="0">
                <a:solidFill>
                  <a:schemeClr val="hlink"/>
                </a:solidFill>
                <a:latin typeface="Times New Roman" panose="02020603050405020304" pitchFamily="18" charset="0"/>
                <a:ea typeface="华文新魏" pitchFamily="2" charset="-122"/>
              </a:rPr>
              <a:t>。</a:t>
            </a:r>
            <a:endParaRPr lang="zh-CN" altLang="en-US" b="1" dirty="0">
              <a:solidFill>
                <a:schemeClr val="hlink"/>
              </a:solidFill>
              <a:latin typeface="Times New Roman" panose="02020603050405020304" pitchFamily="18" charset="0"/>
              <a:ea typeface="华文新魏" pitchFamily="2" charset="-122"/>
            </a:endParaRPr>
          </a:p>
        </p:txBody>
      </p:sp>
      <p:sp>
        <p:nvSpPr>
          <p:cNvPr id="13330" name="文本框 13329"/>
          <p:cNvSpPr txBox="1"/>
          <p:nvPr/>
        </p:nvSpPr>
        <p:spPr>
          <a:xfrm>
            <a:off x="3360738" y="1412875"/>
            <a:ext cx="20116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内外交困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6" name="日期占位符 5"/>
          <p:cNvSpPr/>
          <p:nvPr>
            <p:ph type="dt" sz="half" idx="10"/>
          </p:nvPr>
        </p:nvSpPr>
        <p:spPr/>
        <p:txBody>
          <a:bodyPr/>
          <a:p>
            <a:pPr lvl="0"/>
            <a:fld id="{BB962C8B-B14F-4D97-AF65-F5344CB8AC3E}" type="datetimeFigureOut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7" dur="80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8" dur="80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80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  <p:bldP spid="13320" grpId="0"/>
      <p:bldP spid="13321" grpId="0"/>
      <p:bldP spid="13325" grpId="0" bldLvl="0" animBg="1"/>
      <p:bldP spid="13326" grpId="0" bldLvl="0" animBg="1"/>
      <p:bldP spid="13328" grpId="0"/>
      <p:bldP spid="13329" grpId="0"/>
      <p:bldP spid="13330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3"/>
          <p:cNvSpPr txBox="1"/>
          <p:nvPr/>
        </p:nvSpPr>
        <p:spPr>
          <a:xfrm>
            <a:off x="179388" y="857250"/>
            <a:ext cx="11898312" cy="107721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1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1.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根本原因：</a:t>
            </a:r>
            <a:endParaRPr kumimoji="0" lang="en-US" altLang="zh-CN" sz="3200" b="1" i="0" u="none" strike="noStrike" kern="1200" cap="none" spc="0" normalizeH="0" baseline="0" noProof="1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32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直接原因</a:t>
            </a:r>
            <a:r>
              <a:rPr lang="en-US" altLang="zh-CN" sz="32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698402" y="4691452"/>
            <a:ext cx="2490788" cy="584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2.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改革性质：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4275" name="标题 1"/>
          <p:cNvSpPr>
            <a:spLocks noGrp="1"/>
          </p:cNvSpPr>
          <p:nvPr/>
        </p:nvSpPr>
        <p:spPr>
          <a:xfrm>
            <a:off x="206375" y="73025"/>
            <a:ext cx="10515600" cy="777875"/>
          </a:xfrm>
          <a:prstGeom prst="rect">
            <a:avLst/>
          </a:prstGeom>
          <a:noFill/>
          <a:ln w="9525">
            <a:noFill/>
          </a:ln>
        </p:spPr>
        <p:txBody>
          <a:bodyPr wrap="square" lIns="121920" tIns="60960" rIns="121920" bIns="6096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二、废除农奴制（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1861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年，亚历山大二世）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276502" y="4724824"/>
            <a:ext cx="6613525" cy="5842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黑体" panose="02010609060101010101" pitchFamily="49" charset="-122"/>
              </a:rPr>
              <a:t>一次自上而下的资产阶级改革。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124673" y="3586204"/>
            <a:ext cx="59426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dirty="0"/>
              <a:t>1861</a:t>
            </a:r>
            <a:r>
              <a:rPr lang="zh-CN" altLang="en-US" sz="4000" dirty="0"/>
              <a:t>年，废除农奴制法令</a:t>
            </a:r>
            <a:endParaRPr lang="zh-CN" altLang="en-US" sz="4000" dirty="0"/>
          </a:p>
        </p:txBody>
      </p:sp>
      <p:sp>
        <p:nvSpPr>
          <p:cNvPr id="9" name="矩形 8"/>
          <p:cNvSpPr/>
          <p:nvPr/>
        </p:nvSpPr>
        <p:spPr>
          <a:xfrm>
            <a:off x="2895748" y="938488"/>
            <a:ext cx="66768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封建农奴制阻碍了俄国资本主义的发展。</a:t>
            </a:r>
            <a:endParaRPr lang="en-US" altLang="zh-CN" sz="2800" b="1" noProof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895748" y="1543424"/>
            <a:ext cx="88408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克里米亚战争惨败，俄国国际地位下降，国内矛盾激化</a:t>
            </a:r>
            <a:endParaRPr lang="zh-CN" altLang="en-US" sz="2800" dirty="0"/>
          </a:p>
        </p:txBody>
      </p:sp>
      <p:pic>
        <p:nvPicPr>
          <p:cNvPr id="173058" name="图片 173057" descr="亚厉三大二世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75" y="2139950"/>
            <a:ext cx="2506663" cy="3922713"/>
          </a:xfrm>
          <a:prstGeom prst="rect">
            <a:avLst/>
          </a:prstGeom>
          <a:noFill/>
          <a:ln w="57150" cap="flat" cmpd="thickThin">
            <a:solidFill>
              <a:srgbClr val="FFCC99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" name="文本框 1"/>
          <p:cNvSpPr txBox="1"/>
          <p:nvPr/>
        </p:nvSpPr>
        <p:spPr>
          <a:xfrm>
            <a:off x="3281045" y="2616835"/>
            <a:ext cx="597027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400" b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“</a:t>
            </a:r>
            <a:r>
              <a:rPr lang="zh-CN" altLang="en-US" sz="2400" b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与其等农民自下而上起来解放自己，</a:t>
            </a: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ea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400" b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不如让我们自上而下来解放农民。</a:t>
            </a:r>
            <a:r>
              <a:rPr lang="en-US" altLang="zh-CN" sz="2400" b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”</a:t>
            </a:r>
            <a:endParaRPr lang="en-US" altLang="zh-CN" sz="2400" b="1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ea"/>
              <a:sym typeface="+mn-ea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3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ldLvl="0" animBg="1"/>
      <p:bldP spid="6" grpId="0" bldLvl="0" animBg="1"/>
      <p:bldP spid="7" grpId="0" bldLvl="0" animBg="1"/>
      <p:bldP spid="5" grpId="0"/>
      <p:bldP spid="9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06375" y="981075"/>
            <a:ext cx="2490788" cy="5826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3.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改革措施：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578" name="标题 1"/>
          <p:cNvSpPr>
            <a:spLocks noGrp="1"/>
          </p:cNvSpPr>
          <p:nvPr/>
        </p:nvSpPr>
        <p:spPr>
          <a:xfrm>
            <a:off x="206375" y="73025"/>
            <a:ext cx="10515600" cy="777875"/>
          </a:xfrm>
          <a:prstGeom prst="rect">
            <a:avLst/>
          </a:prstGeom>
          <a:noFill/>
          <a:ln w="9525">
            <a:noFill/>
          </a:ln>
        </p:spPr>
        <p:txBody>
          <a:bodyPr wrap="square" lIns="121920" tIns="60960" rIns="121920" bIns="6096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二、废除农奴制（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1861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年，亚历山大二世）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graphicFrame>
        <p:nvGraphicFramePr>
          <p:cNvPr id="12" name="表格 11"/>
          <p:cNvGraphicFramePr/>
          <p:nvPr/>
        </p:nvGraphicFramePr>
        <p:xfrm>
          <a:off x="2825750" y="981075"/>
          <a:ext cx="9268460" cy="454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97680"/>
                <a:gridCol w="4970780"/>
              </a:tblGrid>
              <a:tr h="5181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改革内容</a:t>
                      </a:r>
                      <a:endParaRPr lang="zh-CN" altLang="en-US" sz="2800" b="1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意义</a:t>
                      </a:r>
                      <a:endParaRPr lang="zh-CN" altLang="en-US" sz="2800" b="1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/>
                </a:tc>
              </a:tr>
              <a:tr h="1059180">
                <a:tc>
                  <a:txBody>
                    <a:bodyPr/>
                    <a:lstStyle/>
                    <a:p>
                      <a:pPr marL="457200" indent="-457200" algn="l">
                        <a:buFont typeface="Wingdings" panose="05000000000000000000" charset="0"/>
                        <a:buChar char="Ø"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农奴法律上有人身自由，地主不得买卖和干涉其生活；</a:t>
                      </a:r>
                      <a:endParaRPr lang="en-US" altLang="zh-CN" sz="2800" b="1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457200" indent="-457200" algn="l">
                        <a:buFont typeface="Wingdings" panose="05000000000000000000" charset="0"/>
                        <a:buChar char="Ø"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农奴占有动产和不动产。有从事工商业活动的权利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/>
                </a:tc>
              </a:tr>
              <a:tr h="1371600">
                <a:tc>
                  <a:txBody>
                    <a:bodyPr/>
                    <a:lstStyle/>
                    <a:p>
                      <a:pPr marL="457200" indent="-457200" algn="l">
                        <a:buFont typeface="Wingdings" panose="05000000000000000000" charset="0"/>
                        <a:buChar char="Ø"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农奴可以获得一份土地，但是必须出高价赎买。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4587" name="Text Box 21"/>
          <p:cNvSpPr txBox="1"/>
          <p:nvPr/>
        </p:nvSpPr>
        <p:spPr>
          <a:xfrm>
            <a:off x="7179310" y="2291428"/>
            <a:ext cx="4914900" cy="9540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为资本主义的发展提供了自由劳动力、国内市场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594" name="Text Box 16"/>
          <p:cNvSpPr txBox="1"/>
          <p:nvPr/>
        </p:nvSpPr>
        <p:spPr>
          <a:xfrm>
            <a:off x="7278688" y="4346917"/>
            <a:ext cx="4913312" cy="95410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促进农业的发展；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为资本主义的发展提供资金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7" grpId="0"/>
      <p:bldP spid="2459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3" name="内容占位符 160770"/>
          <p:cNvSpPr>
            <a:spLocks noGrp="1" noRot="1"/>
          </p:cNvSpPr>
          <p:nvPr>
            <p:ph idx="4294967295"/>
          </p:nvPr>
        </p:nvSpPr>
        <p:spPr>
          <a:xfrm>
            <a:off x="1992313" y="620713"/>
            <a:ext cx="7924800" cy="685800"/>
          </a:xfrm>
        </p:spPr>
        <p:txBody>
          <a:bodyPr anchor="t"/>
          <a:p>
            <a:pPr>
              <a:lnSpc>
                <a:spcPts val="4000"/>
              </a:lnSpc>
              <a:buNone/>
            </a:pPr>
            <a:r>
              <a:rPr lang="en-US" altLang="zh-CN" b="1"/>
              <a:t>     </a:t>
            </a:r>
            <a:r>
              <a:rPr lang="zh-CN" altLang="en-US" b="1" dirty="0">
                <a:solidFill>
                  <a:srgbClr val="0000FF"/>
                </a:solidFill>
                <a:ea typeface="微软雅黑" panose="020B0503020204020204" pitchFamily="34" charset="-122"/>
              </a:rPr>
              <a:t>面对危机，俄国采取了什么措施？</a:t>
            </a:r>
            <a:endParaRPr lang="zh-CN" altLang="en-US" b="1" dirty="0">
              <a:solidFill>
                <a:srgbClr val="0000FF"/>
              </a:solidFill>
              <a:ea typeface="微软雅黑" panose="020B0503020204020204" pitchFamily="34" charset="-122"/>
            </a:endParaRPr>
          </a:p>
          <a:p>
            <a:pPr>
              <a:lnSpc>
                <a:spcPct val="90000"/>
              </a:lnSpc>
            </a:pPr>
            <a:endParaRPr lang="zh-CN" altLang="en-US" b="1" dirty="0"/>
          </a:p>
        </p:txBody>
      </p:sp>
      <p:sp>
        <p:nvSpPr>
          <p:cNvPr id="20484" name="矩形 160771">
            <a:hlinkClick r:id="rId1" action="ppaction://hlinksldjump"/>
          </p:cNvPr>
          <p:cNvSpPr/>
          <p:nvPr/>
        </p:nvSpPr>
        <p:spPr>
          <a:xfrm>
            <a:off x="2495550" y="1125538"/>
            <a:ext cx="7273925" cy="6038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4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（三）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1861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年废除农奴制改革（自上而下）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Wingdings" panose="05000000000000000000" pitchFamily="2" charset="2"/>
            </a:endParaRPr>
          </a:p>
        </p:txBody>
      </p:sp>
      <p:pic>
        <p:nvPicPr>
          <p:cNvPr id="2" name="图片 160772" descr="星星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500" y="3429000"/>
            <a:ext cx="438150" cy="438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160773" descr="星星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5943600"/>
            <a:ext cx="381000" cy="381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7" name="图片 160778" descr="亚厉三大二世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5188" y="1916113"/>
            <a:ext cx="3060700" cy="4154487"/>
          </a:xfrm>
          <a:prstGeom prst="rect">
            <a:avLst/>
          </a:prstGeom>
          <a:noFill/>
          <a:ln w="57150" cap="flat" cmpd="thickThin">
            <a:solidFill>
              <a:srgbClr val="FFCC99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0488" name="文本框 160779"/>
          <p:cNvSpPr txBox="1"/>
          <p:nvPr/>
        </p:nvSpPr>
        <p:spPr>
          <a:xfrm>
            <a:off x="5232400" y="3286125"/>
            <a:ext cx="649288" cy="1198880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内容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9" name="左大括号 160780"/>
          <p:cNvSpPr/>
          <p:nvPr/>
        </p:nvSpPr>
        <p:spPr>
          <a:xfrm>
            <a:off x="5808663" y="2133600"/>
            <a:ext cx="360362" cy="3527425"/>
          </a:xfrm>
          <a:prstGeom prst="leftBrace">
            <a:avLst>
              <a:gd name="adj1" fmla="val 81390"/>
              <a:gd name="adj2" fmla="val 50000"/>
            </a:avLst>
          </a:prstGeom>
          <a:noFill/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90" name="文本框 160781"/>
          <p:cNvSpPr txBox="1"/>
          <p:nvPr/>
        </p:nvSpPr>
        <p:spPr>
          <a:xfrm>
            <a:off x="6169025" y="1917700"/>
            <a:ext cx="3743325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chemeClr val="hlin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b="1" dirty="0">
                <a:solidFill>
                  <a:schemeClr val="hlin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、法令规定，农奴获得人身自由，可以改变身份，自由转换职业；</a:t>
            </a:r>
            <a:endParaRPr lang="zh-CN" altLang="en-US" sz="2800" b="1" dirty="0">
              <a:solidFill>
                <a:schemeClr val="hlin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91" name="文本框 160782"/>
          <p:cNvSpPr txBox="1"/>
          <p:nvPr/>
        </p:nvSpPr>
        <p:spPr>
          <a:xfrm>
            <a:off x="6169025" y="3933825"/>
            <a:ext cx="3743325" cy="18148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chemeClr val="hlin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b="1" dirty="0">
                <a:solidFill>
                  <a:schemeClr val="hlin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、农奴在获得“解放”的同时，可以获得到一块份地，但必须以出钱赎买这块份地。</a:t>
            </a:r>
            <a:endParaRPr lang="zh-CN" altLang="en-US" sz="2800" b="1" dirty="0">
              <a:solidFill>
                <a:schemeClr val="hlin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日期占位符 3"/>
          <p:cNvSpPr/>
          <p:nvPr>
            <p:ph type="dt" sz="half" idx="10"/>
          </p:nvPr>
        </p:nvSpPr>
        <p:spPr/>
        <p:txBody>
          <a:bodyPr/>
          <a:p>
            <a:pPr lvl="0"/>
            <a:fld id="{BB962C8B-B14F-4D97-AF65-F5344CB8AC3E}" type="datetimeFigureOut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random/>
    <p:sndAc>
      <p:stSnd>
        <p:snd r:embed="rId4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uiExpand="1" build="p"/>
      <p:bldP spid="20484" grpId="0"/>
      <p:bldP spid="20488" grpId="0" bldLvl="0" animBg="1"/>
      <p:bldP spid="20489" grpId="0" bldLvl="0" animBg="1"/>
      <p:bldP spid="20490" grpId="0"/>
      <p:bldP spid="2049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TextBox 8"/>
          <p:cNvSpPr txBox="1"/>
          <p:nvPr/>
        </p:nvSpPr>
        <p:spPr>
          <a:xfrm>
            <a:off x="1704975" y="260350"/>
            <a:ext cx="7056438" cy="70675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000" b="1" noProof="1" dirty="0">
                <a:effectLst>
                  <a:outerShdw blurRad="38100" dist="38100" dir="2700000">
                    <a:srgbClr val="FFFFFF"/>
                  </a:outerShdw>
                </a:effectLst>
                <a:latin typeface="华文行楷" pitchFamily="2" charset="-122"/>
                <a:ea typeface="华文行楷" pitchFamily="2" charset="-122"/>
                <a:cs typeface="+mn-cs"/>
              </a:rPr>
              <a:t>（四）俄国废除农奴制的目的</a:t>
            </a:r>
            <a:endParaRPr lang="zh-CN" altLang="en-US" sz="4000" b="1" noProof="1" dirty="0">
              <a:effectLst>
                <a:outerShdw blurRad="38100" dist="38100" dir="2700000">
                  <a:srgbClr val="FFFFFF"/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2" name="Picture 3" descr="亚厉三大二世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74825" y="1485900"/>
            <a:ext cx="3060700" cy="4392613"/>
          </a:xfrm>
          <a:prstGeom prst="rect">
            <a:avLst/>
          </a:prstGeom>
          <a:noFill/>
          <a:ln w="57150" cap="flat" cmpd="thickThin">
            <a:solidFill>
              <a:srgbClr val="FFCC99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1507" name="Text Box 8"/>
          <p:cNvSpPr txBox="1"/>
          <p:nvPr/>
        </p:nvSpPr>
        <p:spPr>
          <a:xfrm>
            <a:off x="5159375" y="1412875"/>
            <a:ext cx="470217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亚历山大二世在俄国国务会议最后审查改革方案时说：</a:t>
            </a:r>
            <a:endParaRPr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09" name="AutoShape 13"/>
          <p:cNvSpPr/>
          <p:nvPr/>
        </p:nvSpPr>
        <p:spPr>
          <a:xfrm>
            <a:off x="5016500" y="2349500"/>
            <a:ext cx="5651500" cy="2743200"/>
          </a:xfrm>
          <a:prstGeom prst="cloudCallout">
            <a:avLst>
              <a:gd name="adj1" fmla="val -59579"/>
              <a:gd name="adj2" fmla="val 4537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      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诸位会深信，凡能够维护地主利益的措施，我们都一一地做到了。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21510" name="Text Box 5"/>
          <p:cNvSpPr txBox="1"/>
          <p:nvPr/>
        </p:nvSpPr>
        <p:spPr>
          <a:xfrm>
            <a:off x="5664200" y="5229225"/>
            <a:ext cx="4608513" cy="1198880"/>
          </a:xfrm>
          <a:prstGeom prst="rect">
            <a:avLst/>
          </a:prstGeom>
          <a:solidFill>
            <a:srgbClr val="FFFFEB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i="1" dirty="0">
                <a:latin typeface="隶书" pitchFamily="49" charset="-122"/>
                <a:ea typeface="微软雅黑" panose="020B0503020204020204" pitchFamily="34" charset="-122"/>
              </a:rPr>
              <a:t>为了摆脱农奴制危机，维护贵族地主利益。</a:t>
            </a:r>
            <a:endParaRPr lang="zh-CN" altLang="en-US" sz="3600" b="1" i="1" dirty="0">
              <a:latin typeface="隶书" pitchFamily="49" charset="-122"/>
              <a:ea typeface="微软雅黑" panose="020B0503020204020204" pitchFamily="34" charset="-122"/>
            </a:endParaRPr>
          </a:p>
        </p:txBody>
      </p:sp>
      <p:sp>
        <p:nvSpPr>
          <p:cNvPr id="3" name="日期占位符 2"/>
          <p:cNvSpPr/>
          <p:nvPr>
            <p:ph type="dt" sz="half" idx="10"/>
          </p:nvPr>
        </p:nvSpPr>
        <p:spPr/>
        <p:txBody>
          <a:bodyPr/>
          <a:p>
            <a:pPr lvl="0"/>
            <a:fld id="{BB962C8B-B14F-4D97-AF65-F5344CB8AC3E}" type="datetimeFigureOut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 bldLvl="0" animBg="1"/>
      <p:bldP spid="21510" grpId="0" bldLvl="0" animBg="1"/>
      <p:bldP spid="21510" grpId="1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5" name="Text Box 4"/>
          <p:cNvSpPr>
            <a:spLocks noGrp="1" noRot="1"/>
          </p:cNvSpPr>
          <p:nvPr>
            <p:ph idx="4294967295"/>
          </p:nvPr>
        </p:nvSpPr>
        <p:spPr>
          <a:xfrm>
            <a:off x="2071688" y="1628775"/>
            <a:ext cx="1908175" cy="766763"/>
          </a:xfrm>
        </p:spPr>
        <p:txBody>
          <a:bodyPr wrap="square" anchor="t">
            <a:normAutofit fontScale="90000"/>
          </a:bodyPr>
          <a:p>
            <a:pPr marL="457200" indent="-457200">
              <a:lnSpc>
                <a:spcPct val="9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4400" b="1" dirty="0">
                <a:solidFill>
                  <a:srgbClr val="0000CC"/>
                </a:solidFill>
                <a:latin typeface="华文行楷" pitchFamily="2" charset="-122"/>
                <a:ea typeface="华文行楷" pitchFamily="2" charset="-122"/>
              </a:rPr>
              <a:t>性质</a:t>
            </a:r>
            <a:r>
              <a:rPr lang="en-US" altLang="zh-CN" sz="4400" b="1">
                <a:solidFill>
                  <a:srgbClr val="0000CC"/>
                </a:solidFill>
                <a:latin typeface="华文行楷" pitchFamily="2" charset="-122"/>
                <a:ea typeface="华文行楷" pitchFamily="2" charset="-122"/>
              </a:rPr>
              <a:t>:</a:t>
            </a:r>
            <a:r>
              <a:rPr lang="en-US" altLang="zh-CN" sz="4400">
                <a:latin typeface="华文行楷" pitchFamily="2" charset="-122"/>
                <a:ea typeface="华文行楷" pitchFamily="2" charset="-122"/>
              </a:rPr>
              <a:t>  </a:t>
            </a:r>
            <a:endParaRPr lang="en-US" altLang="zh-CN" sz="4400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23556" name="Rectangle 5"/>
          <p:cNvSpPr/>
          <p:nvPr/>
        </p:nvSpPr>
        <p:spPr>
          <a:xfrm>
            <a:off x="1992313" y="2925763"/>
            <a:ext cx="1459865" cy="768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400" b="1" dirty="0">
                <a:solidFill>
                  <a:srgbClr val="0000CC"/>
                </a:solidFill>
                <a:latin typeface="华文行楷" pitchFamily="2" charset="-122"/>
                <a:ea typeface="华文行楷" pitchFamily="2" charset="-122"/>
              </a:rPr>
              <a:t>意义</a:t>
            </a:r>
            <a:r>
              <a:rPr lang="en-US" altLang="zh-CN" sz="4400" b="1">
                <a:solidFill>
                  <a:srgbClr val="0000CC"/>
                </a:solidFill>
                <a:latin typeface="华文行楷" pitchFamily="2" charset="-122"/>
                <a:ea typeface="华文行楷" pitchFamily="2" charset="-122"/>
              </a:rPr>
              <a:t>:</a:t>
            </a:r>
            <a:endParaRPr lang="en-US" altLang="zh-CN" sz="4400" b="1">
              <a:solidFill>
                <a:srgbClr val="0000CC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23557" name="Text Box 6"/>
          <p:cNvSpPr txBox="1"/>
          <p:nvPr/>
        </p:nvSpPr>
        <p:spPr>
          <a:xfrm>
            <a:off x="2063750" y="4508500"/>
            <a:ext cx="1459865" cy="768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400" b="1" dirty="0">
                <a:solidFill>
                  <a:srgbClr val="0000CC"/>
                </a:solidFill>
                <a:latin typeface="华文行楷" pitchFamily="2" charset="-122"/>
                <a:ea typeface="华文行楷" pitchFamily="2" charset="-122"/>
              </a:rPr>
              <a:t>局限</a:t>
            </a:r>
            <a:r>
              <a:rPr lang="en-US" altLang="zh-CN" sz="4400" b="1">
                <a:solidFill>
                  <a:srgbClr val="0000CC"/>
                </a:solidFill>
                <a:latin typeface="华文行楷" pitchFamily="2" charset="-122"/>
                <a:ea typeface="华文行楷" pitchFamily="2" charset="-122"/>
              </a:rPr>
              <a:t>:</a:t>
            </a:r>
            <a:endParaRPr lang="en-US" altLang="zh-CN" sz="4400" b="1">
              <a:solidFill>
                <a:srgbClr val="0000CC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23558" name="Text Box 7"/>
          <p:cNvSpPr txBox="1"/>
          <p:nvPr/>
        </p:nvSpPr>
        <p:spPr>
          <a:xfrm>
            <a:off x="3503613" y="1700213"/>
            <a:ext cx="6934200" cy="107632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隶书" pitchFamily="49" charset="-122"/>
                <a:ea typeface="微软雅黑" panose="020B0503020204020204" pitchFamily="34" charset="-122"/>
              </a:rPr>
              <a:t>是沙皇自上而下实行的资产阶级性质的改革；</a:t>
            </a:r>
            <a:endParaRPr lang="zh-CN" altLang="en-US" sz="3200" b="1" dirty="0">
              <a:latin typeface="隶书" pitchFamily="49" charset="-122"/>
              <a:ea typeface="微软雅黑" panose="020B0503020204020204" pitchFamily="34" charset="-122"/>
            </a:endParaRPr>
          </a:p>
        </p:txBody>
      </p:sp>
      <p:sp>
        <p:nvSpPr>
          <p:cNvPr id="23559" name="Text Box 8"/>
          <p:cNvSpPr txBox="1"/>
          <p:nvPr/>
        </p:nvSpPr>
        <p:spPr>
          <a:xfrm>
            <a:off x="3503613" y="2925763"/>
            <a:ext cx="6934200" cy="64516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隶书" pitchFamily="49" charset="-122"/>
                <a:ea typeface="隶书" pitchFamily="49" charset="-122"/>
              </a:rPr>
              <a:t>是俄国历史上的重大转折点；废除了农奴制，促使社会的各个方面出现了新的气象，</a:t>
            </a:r>
            <a:r>
              <a:rPr lang="zh-CN" altLang="en-US" b="1" u="sng" dirty="0">
                <a:solidFill>
                  <a:srgbClr val="FF0000"/>
                </a:solidFill>
                <a:latin typeface="隶书" pitchFamily="49" charset="-122"/>
                <a:ea typeface="微软雅黑" panose="020B0503020204020204" pitchFamily="34" charset="-122"/>
                <a:hlinkClick r:id="rId1" action="ppaction://hlinksldjump"/>
              </a:rPr>
              <a:t>推动俄国走上了发展资本主义的道路</a:t>
            </a:r>
            <a:r>
              <a:rPr lang="zh-CN" altLang="en-US" b="1" dirty="0">
                <a:solidFill>
                  <a:srgbClr val="FF0000"/>
                </a:solidFill>
                <a:latin typeface="隶书" pitchFamily="49" charset="-122"/>
                <a:ea typeface="微软雅黑" panose="020B0503020204020204" pitchFamily="34" charset="-122"/>
              </a:rPr>
              <a:t>。</a:t>
            </a:r>
            <a:endParaRPr lang="zh-CN" altLang="en-US" b="1" dirty="0">
              <a:solidFill>
                <a:srgbClr val="FF0000"/>
              </a:solidFill>
              <a:latin typeface="隶书" pitchFamily="49" charset="-122"/>
              <a:ea typeface="微软雅黑" panose="020B0503020204020204" pitchFamily="34" charset="-122"/>
            </a:endParaRPr>
          </a:p>
        </p:txBody>
      </p:sp>
      <p:sp>
        <p:nvSpPr>
          <p:cNvPr id="23560" name="Text Box 9"/>
          <p:cNvSpPr txBox="1"/>
          <p:nvPr/>
        </p:nvSpPr>
        <p:spPr>
          <a:xfrm>
            <a:off x="3648075" y="4581525"/>
            <a:ext cx="6610350" cy="645160"/>
          </a:xfrm>
          <a:prstGeom prst="rect">
            <a:avLst/>
          </a:prstGeom>
          <a:solidFill>
            <a:srgbClr val="FFF5E0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u="sng" dirty="0">
                <a:latin typeface="隶书" pitchFamily="49" charset="-122"/>
                <a:ea typeface="微软雅黑" panose="020B0503020204020204" pitchFamily="34" charset="-122"/>
                <a:hlinkClick r:id="" action="ppaction://hlinkshowjump?jump=nextslide"/>
              </a:rPr>
              <a:t>改革很不彻底</a:t>
            </a:r>
            <a:r>
              <a:rPr lang="zh-CN" altLang="en-US" b="1" dirty="0">
                <a:latin typeface="隶书" pitchFamily="49" charset="-122"/>
                <a:ea typeface="微软雅黑" panose="020B0503020204020204" pitchFamily="34" charset="-122"/>
              </a:rPr>
              <a:t>，保留了大量的封建残余。影响着俄国经济与社会的发展。</a:t>
            </a:r>
            <a:endParaRPr lang="zh-CN" altLang="en-US" b="1" dirty="0">
              <a:latin typeface="隶书" pitchFamily="49" charset="-122"/>
              <a:ea typeface="微软雅黑" panose="020B0503020204020204" pitchFamily="34" charset="-122"/>
            </a:endParaRPr>
          </a:p>
        </p:txBody>
      </p:sp>
      <p:sp>
        <p:nvSpPr>
          <p:cNvPr id="2" name="Text Box 10"/>
          <p:cNvSpPr txBox="1"/>
          <p:nvPr/>
        </p:nvSpPr>
        <p:spPr>
          <a:xfrm>
            <a:off x="6248400" y="1363663"/>
            <a:ext cx="16764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2000" dirty="0">
              <a:latin typeface="Times New Roman" panose="02020603050405020304" pitchFamily="18" charset="0"/>
            </a:endParaRPr>
          </a:p>
        </p:txBody>
      </p:sp>
      <p:sp>
        <p:nvSpPr>
          <p:cNvPr id="3" name="Text Box 12"/>
          <p:cNvSpPr txBox="1"/>
          <p:nvPr/>
        </p:nvSpPr>
        <p:spPr>
          <a:xfrm>
            <a:off x="6324600" y="609600"/>
            <a:ext cx="20574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2000" dirty="0">
              <a:latin typeface="Times New Roman" panose="02020603050405020304" pitchFamily="18" charset="0"/>
            </a:endParaRPr>
          </a:p>
        </p:txBody>
      </p:sp>
      <p:sp>
        <p:nvSpPr>
          <p:cNvPr id="23563" name="TextBox 11"/>
          <p:cNvSpPr txBox="1"/>
          <p:nvPr/>
        </p:nvSpPr>
        <p:spPr>
          <a:xfrm>
            <a:off x="2495550" y="692150"/>
            <a:ext cx="7058025" cy="64516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华文行楷" pitchFamily="2" charset="-122"/>
                <a:ea typeface="华文行楷" pitchFamily="2" charset="-122"/>
              </a:rPr>
              <a:t>（五）俄国废除农奴制的评价</a:t>
            </a:r>
            <a:endParaRPr lang="zh-CN" altLang="en-US" sz="3600" b="1" dirty="0">
              <a:effectLst>
                <a:outerShdw blurRad="38100" dist="38100" dir="2700000">
                  <a:srgbClr val="FFFFFF"/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4" name="日期占位符 3"/>
          <p:cNvSpPr/>
          <p:nvPr>
            <p:ph type="dt" sz="half" idx="10"/>
          </p:nvPr>
        </p:nvSpPr>
        <p:spPr/>
        <p:txBody>
          <a:bodyPr/>
          <a:p>
            <a:pPr lvl="0"/>
            <a:fld id="{BB962C8B-B14F-4D97-AF65-F5344CB8AC3E}" type="datetimeFigureOut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  <p:bldP spid="23556" grpId="0"/>
      <p:bldP spid="23557" grpId="0"/>
      <p:bldP spid="23558" grpId="0" bldLvl="0" animBg="1"/>
      <p:bldP spid="23559" grpId="0" bldLvl="0" animBg="1"/>
      <p:bldP spid="23560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9" name="文本框 181251"/>
          <p:cNvSpPr txBox="1"/>
          <p:nvPr/>
        </p:nvSpPr>
        <p:spPr>
          <a:xfrm>
            <a:off x="2351088" y="1268413"/>
            <a:ext cx="8820150" cy="18148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农奴成为自由人</a:t>
            </a:r>
            <a:r>
              <a:rPr lang="en-US" altLang="zh-CN" sz="2800" b="1">
                <a:solidFill>
                  <a:srgbClr val="0033CC"/>
                </a:solidFill>
                <a:latin typeface="Arial" panose="020B0604020202020204" pitchFamily="34" charset="0"/>
                <a:ea typeface="隶书" pitchFamily="49" charset="-122"/>
              </a:rPr>
              <a:t>——</a:t>
            </a:r>
            <a:r>
              <a:rPr lang="zh-CN" altLang="en-US" sz="2800" b="1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  <a:hlinkClick r:id="rId1" action="ppaction://hlinksldjump"/>
              </a:rPr>
              <a:t>为资本主义发展提供了大量</a:t>
            </a:r>
            <a:endParaRPr lang="zh-CN" altLang="en-US" sz="2800" b="1" dirty="0">
              <a:solidFill>
                <a:srgbClr val="0033CC"/>
              </a:solidFill>
              <a:latin typeface="隶书" pitchFamily="49" charset="-122"/>
              <a:ea typeface="隶书" pitchFamily="49" charset="-122"/>
              <a:hlinkClick r:id="rId1" action="ppaction://hlinksldjump"/>
            </a:endParaRPr>
          </a:p>
          <a:p>
            <a:r>
              <a:rPr lang="zh-CN" altLang="en-US" sz="2800" b="1" dirty="0">
                <a:latin typeface="隶书" pitchFamily="49" charset="-122"/>
                <a:ea typeface="隶书" pitchFamily="49" charset="-122"/>
                <a:hlinkClick r:id="rId1" action="ppaction://hlinksldjump"/>
              </a:rPr>
              <a:t>自由的劳动力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;</a:t>
            </a:r>
            <a:endParaRPr lang="en-US" altLang="zh-CN" sz="2800" b="1"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2800" b="1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收取的巨额份地赎金</a:t>
            </a:r>
            <a:r>
              <a:rPr lang="en-US" altLang="zh-CN" sz="2800" b="1">
                <a:solidFill>
                  <a:srgbClr val="0033CC"/>
                </a:solidFill>
                <a:latin typeface="Arial" panose="020B0604020202020204" pitchFamily="34" charset="0"/>
                <a:ea typeface="隶书" pitchFamily="49" charset="-122"/>
              </a:rPr>
              <a:t>——</a:t>
            </a:r>
            <a:r>
              <a:rPr lang="zh-CN" altLang="en-US" sz="2800" b="1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为资本主义的发展积累了</a:t>
            </a:r>
            <a:endParaRPr lang="zh-CN" altLang="en-US" sz="2800" b="1" dirty="0">
              <a:solidFill>
                <a:srgbClr val="0033CC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2800" b="1" dirty="0">
                <a:latin typeface="隶书" pitchFamily="49" charset="-122"/>
                <a:ea typeface="隶书" pitchFamily="49" charset="-122"/>
              </a:rPr>
              <a:t>大量资金</a:t>
            </a:r>
            <a:r>
              <a:rPr lang="zh-CN" altLang="en-US" b="1" dirty="0">
                <a:solidFill>
                  <a:srgbClr val="0033CC"/>
                </a:solidFill>
                <a:latin typeface="隶书" pitchFamily="49" charset="-122"/>
                <a:ea typeface="隶书" pitchFamily="49" charset="-122"/>
              </a:rPr>
              <a:t>                                       </a:t>
            </a:r>
            <a:endParaRPr lang="zh-CN" altLang="en-US" b="1" dirty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4580" name="文本框 181252"/>
          <p:cNvSpPr txBox="1"/>
          <p:nvPr/>
        </p:nvSpPr>
        <p:spPr>
          <a:xfrm>
            <a:off x="3503613" y="3284538"/>
            <a:ext cx="5040312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808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俄国从此走上资本主义道路</a:t>
            </a:r>
            <a:r>
              <a:rPr lang="zh-CN" altLang="en-US" b="1" dirty="0">
                <a:solidFill>
                  <a:srgbClr val="0033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。</a:t>
            </a:r>
            <a:endParaRPr lang="zh-CN" altLang="en-US" b="1" dirty="0">
              <a:solidFill>
                <a:srgbClr val="0033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4581" name="文本框 181253"/>
          <p:cNvSpPr txBox="1"/>
          <p:nvPr/>
        </p:nvSpPr>
        <p:spPr>
          <a:xfrm>
            <a:off x="1992313" y="4005263"/>
            <a:ext cx="8208962" cy="922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chemeClr val="fol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局限：保留了大量的封建残余</a:t>
            </a:r>
            <a:r>
              <a:rPr lang="zh-CN" altLang="en-US" b="1" dirty="0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。如俄国继续实行沙皇的封建专制；贵族地主继续掌握着国家政权，照旧控制着大量土地；没有彻底解决农民的土地问题。（</a:t>
            </a:r>
            <a:r>
              <a:rPr lang="zh-CN" altLang="en-US" b="1" dirty="0">
                <a:solidFill>
                  <a:schemeClr val="fol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沙皇统治到二月革命才被推翻） </a:t>
            </a:r>
            <a:endParaRPr lang="zh-CN" altLang="en-US" b="1" dirty="0">
              <a:solidFill>
                <a:schemeClr val="folHlin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下箭头 181254"/>
          <p:cNvSpPr/>
          <p:nvPr/>
        </p:nvSpPr>
        <p:spPr>
          <a:xfrm>
            <a:off x="5808663" y="2565400"/>
            <a:ext cx="269875" cy="719138"/>
          </a:xfrm>
          <a:prstGeom prst="downArrow">
            <a:avLst>
              <a:gd name="adj1" fmla="val 79740"/>
              <a:gd name="adj2" fmla="val 10230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" name="日期占位符 2"/>
          <p:cNvSpPr/>
          <p:nvPr>
            <p:ph type="dt" sz="half" idx="10"/>
          </p:nvPr>
        </p:nvSpPr>
        <p:spPr/>
        <p:txBody>
          <a:bodyPr/>
          <a:p>
            <a:pPr lvl="0"/>
            <a:fld id="{BB962C8B-B14F-4D97-AF65-F5344CB8AC3E}" type="datetimeFigureOut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  <p:bldP spid="2458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1"/>
          <p:cNvSpPr/>
          <p:nvPr/>
        </p:nvSpPr>
        <p:spPr>
          <a:xfrm>
            <a:off x="527050" y="1828800"/>
            <a:ext cx="11134725" cy="255454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相同点：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方式：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自上而下的改革。</a:t>
            </a:r>
            <a:endParaRPr lang="en-US" altLang="zh-CN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影响：都推动了俄国社会的进步。都增强了俄国的经济和军事实力。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27050" y="1019175"/>
            <a:ext cx="8458200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比较彼得一世和亚历山大二世改革有哪些异同？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21665" y="250825"/>
            <a:ext cx="2535555" cy="7683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440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拓展</a:t>
            </a:r>
            <a:endParaRPr lang="zh-CN" altLang="en-US" sz="440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bldLvl="0" animBg="1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矩形 1"/>
          <p:cNvSpPr/>
          <p:nvPr/>
        </p:nvSpPr>
        <p:spPr>
          <a:xfrm>
            <a:off x="38100" y="223451"/>
            <a:ext cx="12061825" cy="5509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不同点：</a:t>
            </a: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①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背景不同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en-US" altLang="zh-CN" sz="32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改革内容不同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en-US" altLang="zh-CN" sz="32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③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影响不同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en-US" altLang="zh-CN" sz="32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④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改革的性质不同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kumimoji="0" lang="zh-CN" altLang="en-US" sz="3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71499" y="1324084"/>
            <a:ext cx="105977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17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世纪晚期，彼得一世改革在于</a:t>
            </a:r>
            <a:r>
              <a:rPr lang="zh-CN" altLang="en-US" sz="2400" b="1" dirty="0">
                <a:solidFill>
                  <a:srgbClr val="1E429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改变俄国落后面貌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en-US" altLang="zh-CN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1861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年改革，俄国农奴制出现严重危机，沙皇亚历山大二世为了</a:t>
            </a:r>
            <a:r>
              <a:rPr lang="zh-CN" altLang="en-US" sz="2400" b="1" dirty="0">
                <a:solidFill>
                  <a:srgbClr val="1E429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保证农奴主的政权，延缓革命的到来</a:t>
            </a:r>
            <a:endParaRPr lang="en-US" altLang="zh-CN" sz="24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71499" y="2747882"/>
            <a:ext cx="115284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彼得一世改革主要是加强中央集权，扩大军事力量，发展经济，推动学校教育，改革社会习俗，丝毫</a:t>
            </a:r>
            <a:r>
              <a:rPr lang="zh-CN" altLang="en-US" sz="2400" b="1" dirty="0">
                <a:solidFill>
                  <a:srgbClr val="1E429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未触动农奴制度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en-US" altLang="zh-CN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1861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年改革内容单一，宣布农奴在法律上成为“自由人”，</a:t>
            </a:r>
            <a:r>
              <a:rPr lang="zh-CN" altLang="en-US" sz="2400" b="1" dirty="0">
                <a:solidFill>
                  <a:srgbClr val="1E429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废除了农奴制度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25475" y="4679512"/>
            <a:ext cx="115284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前者使</a:t>
            </a:r>
            <a:r>
              <a:rPr lang="zh-CN" altLang="en-US" sz="2400" b="1" dirty="0">
                <a:solidFill>
                  <a:srgbClr val="1E429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俄国走上扩张侵略道路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；后者使俄国走上</a:t>
            </a:r>
            <a:r>
              <a:rPr lang="zh-CN" altLang="en-US" sz="2400" b="1" dirty="0">
                <a:solidFill>
                  <a:srgbClr val="1E429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资本主义道路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400" dirty="0"/>
          </a:p>
        </p:txBody>
      </p:sp>
      <p:sp>
        <p:nvSpPr>
          <p:cNvPr id="6" name="矩形 5"/>
          <p:cNvSpPr/>
          <p:nvPr/>
        </p:nvSpPr>
        <p:spPr>
          <a:xfrm>
            <a:off x="571498" y="5779854"/>
            <a:ext cx="107395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彼得一世改革属于</a:t>
            </a:r>
            <a:r>
              <a:rPr lang="zh-CN" altLang="en-US" sz="2400" b="1" dirty="0">
                <a:solidFill>
                  <a:srgbClr val="1E429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地主（农奴主）阶级性质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en-US" altLang="zh-CN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1861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年改革属于</a:t>
            </a:r>
            <a:r>
              <a:rPr lang="zh-CN" altLang="en-US" sz="2400" b="1" dirty="0">
                <a:solidFill>
                  <a:srgbClr val="1E429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资产阶级性质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4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5842" name="组合 1"/>
          <p:cNvGrpSpPr/>
          <p:nvPr/>
        </p:nvGrpSpPr>
        <p:grpSpPr>
          <a:xfrm>
            <a:off x="1175385" y="15875"/>
            <a:ext cx="2740025" cy="993022"/>
            <a:chOff x="6524" y="16049"/>
            <a:chExt cx="2385060" cy="444500"/>
          </a:xfrm>
        </p:grpSpPr>
        <p:sp>
          <p:nvSpPr>
            <p:cNvPr id="35844" name="文本框 4103"/>
            <p:cNvSpPr txBox="1"/>
            <p:nvPr/>
          </p:nvSpPr>
          <p:spPr>
            <a:xfrm>
              <a:off x="6524" y="16049"/>
              <a:ext cx="2385060" cy="26235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0170" tIns="46990" rIns="90170" bIns="46990">
              <a:spAutoFit/>
            </a:bodyPr>
            <a:p>
              <a:r>
                <a:rPr lang="zh-CN" altLang="en-US" sz="3200" b="1" dirty="0">
                  <a:solidFill>
                    <a:srgbClr val="FF0000"/>
                  </a:solidFill>
                  <a:latin typeface="华文行楷" pitchFamily="2" charset="-122"/>
                  <a:ea typeface="华文行楷" pitchFamily="2" charset="-122"/>
                </a:rPr>
                <a:t>课堂小结</a:t>
              </a:r>
              <a:endParaRPr lang="zh-CN" altLang="en-US" sz="32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endParaRPr>
            </a:p>
          </p:txBody>
        </p:sp>
        <p:pic>
          <p:nvPicPr>
            <p:cNvPr id="35845" name="Picture 3" descr="C:\Users\Administrator\Desktop\Redocn_2013102516062741.jpg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72501" t="2817" r="10249" b="94366"/>
            <a:stretch>
              <a:fillRect/>
            </a:stretch>
          </p:blipFill>
          <p:spPr>
            <a:xfrm>
              <a:off x="58912" y="320849"/>
              <a:ext cx="1095375" cy="139700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35843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185" y="1120140"/>
            <a:ext cx="10854055" cy="508635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6866" name="组合 1"/>
          <p:cNvGrpSpPr/>
          <p:nvPr/>
        </p:nvGrpSpPr>
        <p:grpSpPr>
          <a:xfrm>
            <a:off x="1530350" y="15875"/>
            <a:ext cx="1295400" cy="444500"/>
            <a:chOff x="6524" y="16049"/>
            <a:chExt cx="1295400" cy="444500"/>
          </a:xfrm>
        </p:grpSpPr>
        <p:sp>
          <p:nvSpPr>
            <p:cNvPr id="36869" name="文本框 4103"/>
            <p:cNvSpPr txBox="1"/>
            <p:nvPr/>
          </p:nvSpPr>
          <p:spPr>
            <a:xfrm>
              <a:off x="6524" y="16049"/>
              <a:ext cx="1295400" cy="40132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>
              <a:spAutoFit/>
            </a:bodyPr>
            <a:p>
              <a:r>
                <a:rPr lang="zh-CN" altLang="en-US" sz="2000" b="1" dirty="0">
                  <a:solidFill>
                    <a:srgbClr val="2E6CB8"/>
                  </a:solidFill>
                  <a:latin typeface="华文行楷" pitchFamily="2" charset="-122"/>
                  <a:ea typeface="华文行楷" pitchFamily="2" charset="-122"/>
                </a:rPr>
                <a:t>随堂训练</a:t>
              </a:r>
              <a:endParaRPr lang="zh-CN" altLang="zh-CN" sz="2000" b="1" dirty="0">
                <a:solidFill>
                  <a:srgbClr val="2E6CB8"/>
                </a:solidFill>
                <a:latin typeface="华文行楷" pitchFamily="2" charset="-122"/>
                <a:ea typeface="华文行楷" pitchFamily="2" charset="-122"/>
              </a:endParaRPr>
            </a:p>
          </p:txBody>
        </p:sp>
        <p:pic>
          <p:nvPicPr>
            <p:cNvPr id="36870" name="Picture 3" descr="C:\Users\Administrator\Desktop\Redocn_2013102516062741.jpg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72501" t="2817" r="10249" b="94366"/>
            <a:stretch>
              <a:fillRect/>
            </a:stretch>
          </p:blipFill>
          <p:spPr>
            <a:xfrm>
              <a:off x="58912" y="320849"/>
              <a:ext cx="1095375" cy="13970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6867" name="文本框 56321"/>
          <p:cNvSpPr txBox="1"/>
          <p:nvPr/>
        </p:nvSpPr>
        <p:spPr>
          <a:xfrm>
            <a:off x="1774825" y="1651000"/>
            <a:ext cx="8632825" cy="26301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1.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关于彼得一世改革作用的表述中</a:t>
            </a: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,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错误的是</a:t>
            </a:r>
            <a:b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</a:b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A.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打击了农奴制度 </a:t>
            </a:r>
            <a:b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</a:b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B.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促进了经济发展</a:t>
            </a:r>
            <a:b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</a:b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C.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加强了军事力量</a:t>
            </a:r>
            <a:b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</a:b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D.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巩固了贵族</a:t>
            </a: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,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地主和商人的国家 </a:t>
            </a:r>
            <a:endParaRPr lang="zh-CN" altLang="en-US" sz="30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591175" y="2343150"/>
            <a:ext cx="76517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en-US" sz="60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A   </a:t>
            </a:r>
            <a:endParaRPr lang="en-US" altLang="en-US" sz="6000" b="1" dirty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文本框 56321"/>
          <p:cNvSpPr txBox="1"/>
          <p:nvPr/>
        </p:nvSpPr>
        <p:spPr>
          <a:xfrm>
            <a:off x="1774825" y="1576388"/>
            <a:ext cx="8632825" cy="26301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2.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克里米亚战争对俄国历史发展的最大影响是 </a:t>
            </a:r>
            <a:endParaRPr lang="en-US" altLang="zh-CN" sz="30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A.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丧失了在土耳其以至巴尔干的殖民势力   </a:t>
            </a:r>
            <a:endParaRPr lang="en-US" altLang="zh-CN" sz="30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B.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使俄国的国际地位一落千丈 </a:t>
            </a:r>
            <a:endParaRPr lang="en-US" altLang="zh-CN" sz="30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C.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促使统治者加强军事力量              </a:t>
            </a:r>
            <a:endParaRPr lang="en-US" altLang="zh-CN" sz="30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D.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激化了社会矛盾，推动了俄国农奴制改革 </a:t>
            </a:r>
            <a:endParaRPr lang="zh-CN" altLang="en-US" sz="30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191625" y="2128838"/>
            <a:ext cx="76517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en-US" sz="60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D   </a:t>
            </a:r>
            <a:endParaRPr lang="en-US" altLang="en-US" sz="6000" b="1" dirty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2924</Words>
  <Application>WPS 演示</Application>
  <PresentationFormat>宽屏</PresentationFormat>
  <Paragraphs>298</Paragraphs>
  <Slides>27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8" baseType="lpstr">
      <vt:lpstr>Arial</vt:lpstr>
      <vt:lpstr>宋体</vt:lpstr>
      <vt:lpstr>Wingdings</vt:lpstr>
      <vt:lpstr>黑体</vt:lpstr>
      <vt:lpstr>PingFang SC</vt:lpstr>
      <vt:lpstr>微软雅黑</vt:lpstr>
      <vt:lpstr>Times New Roman</vt:lpstr>
      <vt:lpstr>楷体</vt:lpstr>
      <vt:lpstr>Calibri</vt:lpstr>
      <vt:lpstr>华文行楷</vt:lpstr>
      <vt:lpstr>楷体_GB2312</vt:lpstr>
      <vt:lpstr>Arial</vt:lpstr>
      <vt:lpstr>Segoe Print</vt:lpstr>
      <vt:lpstr>Arial Unicode MS</vt:lpstr>
      <vt:lpstr>隶书</vt:lpstr>
      <vt:lpstr>方正大黑简体</vt:lpstr>
      <vt:lpstr>华文新魏</vt:lpstr>
      <vt:lpstr>Wingdings</vt:lpstr>
      <vt:lpstr>Wingdings 2</vt:lpstr>
      <vt:lpstr>新宋体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彼得一世改革的背景</vt:lpstr>
      <vt:lpstr>彼得一世改革内容（18世纪初）</vt:lpstr>
      <vt:lpstr>PowerPoint 演示文稿</vt:lpstr>
      <vt:lpstr>对彼得一世改革进行评价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华政</cp:lastModifiedBy>
  <cp:revision>5</cp:revision>
  <dcterms:created xsi:type="dcterms:W3CDTF">2018-03-01T02:03:00Z</dcterms:created>
  <dcterms:modified xsi:type="dcterms:W3CDTF">2018-11-20T06:06:02Z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2052-10.1.0.7668</vt:lpwstr>
  </property>
  <property fmtid="{D5CDD505-2E9C-101B-9397-08002B2CF9AE}" pid="3" name="KSORubyTemplateID">
    <vt:lpwstr>13</vt:lpwstr>
  </property>
</Properties>
</file>