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Default Extension="emf" ContentType="image/x-emf"/>
  <Default Extension="wdp" ContentType="image/vnd.ms-photo"/>
  <Default Extension="svg" ContentType="image/sv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diagrams/colors1.xml" ContentType="application/vnd.openxmlformats-officedocument.drawingml.diagramColors+xml"/>
  <Override PartName="/ppt/diagrams/data1.xml" ContentType="application/vnd.openxmlformats-officedocument.drawingml.diagramData+xml"/>
  <Override PartName="/ppt/diagrams/drawing1.xml" ContentType="application/vnd.ms-office.drawingml.diagramDrawing+xml"/>
  <Override PartName="/ppt/diagrams/layout1.xml" ContentType="application/vnd.openxmlformats-officedocument.drawingml.diagramLayout+xml"/>
  <Override PartName="/ppt/diagrams/quickStyle1.xml" ContentType="application/vnd.openxmlformats-officedocument.drawingml.diagramStyle+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NET 20.5-->
<p:presentation xmlns:r="http://schemas.openxmlformats.org/officeDocument/2006/relationships" xmlns:a="http://schemas.openxmlformats.org/drawingml/2006/main" xmlns:p="http://schemas.openxmlformats.org/presentationml/2006/main">
  <p:sldMasterIdLst>
    <p:sldMasterId id="2147483672" r:id="rId1"/>
  </p:sldMasterIdLst>
  <p:notesMasterIdLst>
    <p:notesMasterId r:id="rId2"/>
  </p:notesMasterIdLst>
  <p:sldIdLst>
    <p:sldId id="256" r:id="rId3"/>
    <p:sldId id="264" r:id="rId4"/>
    <p:sldId id="268" r:id="rId5"/>
    <p:sldId id="269" r:id="rId6"/>
    <p:sldId id="271" r:id="rId7"/>
    <p:sldId id="299" r:id="rId8"/>
    <p:sldId id="270" r:id="rId9"/>
    <p:sldId id="272" r:id="rId10"/>
    <p:sldId id="306" r:id="rId11"/>
    <p:sldId id="305" r:id="rId12"/>
    <p:sldId id="286" r:id="rId13"/>
    <p:sldId id="301" r:id="rId14"/>
    <p:sldId id="293" r:id="rId15"/>
    <p:sldId id="294" r:id="rId16"/>
    <p:sldId id="295" r:id="rId17"/>
    <p:sldId id="274" r:id="rId18"/>
    <p:sldId id="296" r:id="rId19"/>
    <p:sldId id="273" r:id="rId20"/>
    <p:sldId id="278" r:id="rId21"/>
    <p:sldId id="279" r:id="rId22"/>
    <p:sldId id="280" r:id="rId23"/>
    <p:sldId id="281" r:id="rId24"/>
    <p:sldId id="282" r:id="rId25"/>
    <p:sldId id="283" r:id="rId26"/>
    <p:sldId id="284" r:id="rId27"/>
    <p:sldId id="285" r:id="rId28"/>
    <p:sldId id="307" r:id="rId29"/>
    <p:sldId id="290" r:id="rId30"/>
    <p:sldId id="287" r:id="rId31"/>
    <p:sldId id="288" r:id="rId32"/>
    <p:sldId id="289" r:id="rId33"/>
    <p:sldId id="297" r:id="rId34"/>
    <p:sldId id="298" r:id="rId35"/>
    <p:sldId id="302" r:id="rId36"/>
    <p:sldId id="303" r:id="rId37"/>
  </p:sldIdLst>
  <p:sldSz cx="9144000" cy="5143500" type="screen16x9"/>
  <p:notesSz cx="6858000" cy="9144000"/>
  <p:custDataLst>
    <p:tags r:id="rId38"/>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12" d="100"/>
          <a:sy n="112" d="100"/>
        </p:scale>
        <p:origin x="-744" y="-90"/>
      </p:cViewPr>
      <p:guideLst>
        <p:guide orient="horz" pos="1620"/>
        <p:guide pos="2880"/>
      </p:guideLst>
    </p:cSldViewPr>
  </p:slideViewPr>
  <p:notesTextViewPr>
    <p:cViewPr>
      <p:scale>
        <a:sx n="1" d="1"/>
        <a:sy n="1" d="1"/>
      </p:scale>
      <p:origin x="0" y="0"/>
    </p:cViewPr>
  </p:notesTextViewPr>
  <p:sorterViewPr>
    <p:cViewPr>
      <p:scale>
        <a:sx n="160" d="100"/>
        <a:sy n="160" d="100"/>
      </p:scale>
      <p:origin x="0" y="0"/>
    </p:cViewPr>
  </p:sorterViewPr>
  <p:notesViewPr>
    <p:cSldViewPr>
      <p:cViewPr>
        <p:scale>
          <a:sx n="66" d="100"/>
          <a:sy n="66" d="100"/>
        </p:scale>
        <p:origin x="0" y="0"/>
      </p:cViewPr>
      <p:guideLst/>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 Type="http://schemas.openxmlformats.org/officeDocument/2006/relationships/notesMaster" Target="notesMasters/notesMaster1.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 Type="http://schemas.openxmlformats.org/officeDocument/2006/relationships/slide" Target="slides/slide1.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slide" Target="slides/slide32.xml" /><Relationship Id="rId35" Type="http://schemas.openxmlformats.org/officeDocument/2006/relationships/slide" Target="slides/slide33.xml" /><Relationship Id="rId36" Type="http://schemas.openxmlformats.org/officeDocument/2006/relationships/slide" Target="slides/slide34.xml" /><Relationship Id="rId37" Type="http://schemas.openxmlformats.org/officeDocument/2006/relationships/slide" Target="slides/slide35.xml" /><Relationship Id="rId38" Type="http://schemas.openxmlformats.org/officeDocument/2006/relationships/tags" Target="tags/tag3.xml" /><Relationship Id="rId39" Type="http://schemas.openxmlformats.org/officeDocument/2006/relationships/presProps" Target="presProps.xml" /><Relationship Id="rId4" Type="http://schemas.openxmlformats.org/officeDocument/2006/relationships/slide" Target="slides/slide2.xml" /><Relationship Id="rId40" Type="http://schemas.openxmlformats.org/officeDocument/2006/relationships/viewProps" Target="viewProps.xml" /><Relationship Id="rId41" Type="http://schemas.openxmlformats.org/officeDocument/2006/relationships/theme" Target="theme/theme1.xml" /><Relationship Id="rId42" Type="http://schemas.openxmlformats.org/officeDocument/2006/relationships/tableStyles" Target="tableStyles.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s>
</file>

<file path=ppt/diagrams/colors1.xml><?xml version="1.0" encoding="utf-8"?>
<dgm:colorsDef xmlns:a="http://schemas.openxmlformats.org/drawingml/2006/main" xmlns:dgm="http://schemas.openxmlformats.org/drawingml/2006/diagram" uniqueId="urn:microsoft.com/office/officeart/2005/8/colors/colorful3#1">
  <dgm:title val=""/>
  <dgm:desc val=""/>
  <dgm:catLst>
    <dgm:cat type="colorful" pri="10300"/>
  </dgm:catLst>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colorsDef>
</file>

<file path=ppt/diagrams/data1.xml><?xml version="1.0" encoding="utf-8"?>
<dgm:dataModel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dgm="http://schemas.openxmlformats.org/drawingml/2006/diagram">
  <dgm:ptLst>
    <dgm:pt modelId="{E2F20388-25FA-478D-AC99-347664EF61E4}" type="doc">
      <dgm:prSet loTypeId="urn:microsoft.com/office/officeart/2005/8/layout/radial6#1" loCatId="cycle" qsTypeId="urn:microsoft.com/office/officeart/2005/8/quickstyle/3d9#1" qsCatId="3D" csTypeId="urn:microsoft.com/office/officeart/2005/8/colors/colorful3#1" csCatId="colorful" phldr="1"/>
      <dgm:spPr>
        <a:scene3d>
          <a:camera prst="perspectiveFront"/>
          <a:lightRig rig="soft" dir="t"/>
          <a:backdrop>
            <a:anchor x="0" y="0" z="-210000"/>
            <a:norm dx="0" dy="0" dz="12700"/>
            <a:up dx="0" dy="12700" dz="0"/>
          </a:backdrop>
        </a:scene3d>
      </dgm:spPr>
      <dgm:t>
        <a:bodyPr/>
        <a:lstStyle/>
        <a:p>
          <a:endParaRPr lang="zh-CN" altLang="en-US"/>
        </a:p>
      </dgm:t>
    </dgm:pt>
    <dgm:pt modelId="{C117FF3C-06C7-4F44-B9C6-3375E7FD8B39}" type="parTrans" cxnId="{E9C03D16-D1A3-4054-8244-5AD50A50CB3F}">
      <dgm:prSet/>
      <dgm:spPr/>
      <dgm:t>
        <a:bodyPr/>
        <a:lstStyle/>
        <a:p>
          <a:endParaRPr lang="zh-CN" altLang="en-US"/>
        </a:p>
      </dgm:t>
    </dgm:pt>
    <dgm:pt modelId="{93DD4BA0-58CC-4369-AE9A-098300B38AEE}">
      <dgm:prSet phldrT="[文本]"/>
      <dgm:spPr/>
      <dgm:t>
        <a:bodyPr/>
        <a:lstStyle/>
        <a:p>
          <a:r>
            <a:rPr lang="zh-CN" altLang="en-US"/>
            <a:t>多极化</a:t>
          </a:r>
        </a:p>
      </dgm:t>
    </dgm:pt>
    <dgm:pt modelId="{209B1273-30D4-47EB-8205-FA1B08B6BC05}" type="parTrans" cxnId="{2C147B51-0001-4B21-9EF2-7B85BA39E3C9}">
      <dgm:prSet/>
      <dgm:spPr/>
      <dgm:t>
        <a:bodyPr/>
        <a:lstStyle/>
        <a:p>
          <a:endParaRPr lang="zh-CN" altLang="en-US"/>
        </a:p>
      </dgm:t>
    </dgm:pt>
    <dgm:pt modelId="{7A83F3E9-3D8D-43EF-A402-18A1C9C56178}">
      <dgm:prSet phldrT="[文本]"/>
      <dgm:spPr/>
      <dgm:t>
        <a:bodyPr/>
        <a:lstStyle/>
        <a:p>
          <a:r>
            <a:rPr lang="zh-CN" altLang="en-US"/>
            <a:t>欧共体</a:t>
          </a:r>
        </a:p>
      </dgm:t>
    </dgm:pt>
    <dgm:pt modelId="{9072B2EF-E09B-4173-AAAF-0571EA863BC7}" type="sibTrans" cxnId="{2C147B51-0001-4B21-9EF2-7B85BA39E3C9}">
      <dgm:prSet/>
      <dgm:spPr/>
      <dgm:t>
        <a:bodyPr/>
        <a:lstStyle/>
        <a:p>
          <a:endParaRPr lang="zh-CN" altLang="en-US"/>
        </a:p>
      </dgm:t>
    </dgm:pt>
    <dgm:pt modelId="{2DE62EEF-F6DF-4FDA-B6DD-6976F835FC48}" type="parTrans" cxnId="{9E89CDA1-0881-484A-B3A8-BCC3031E365B}">
      <dgm:prSet/>
      <dgm:spPr/>
      <dgm:t>
        <a:bodyPr/>
        <a:lstStyle/>
        <a:p>
          <a:endParaRPr lang="zh-CN" altLang="en-US"/>
        </a:p>
      </dgm:t>
    </dgm:pt>
    <dgm:pt modelId="{75445191-1750-40BB-8695-882EEEA0761D}">
      <dgm:prSet phldrT="[文本]"/>
      <dgm:spPr/>
      <dgm:t>
        <a:bodyPr/>
        <a:lstStyle/>
        <a:p>
          <a:r>
            <a:rPr lang="zh-CN" altLang="en-US"/>
            <a:t>日本</a:t>
          </a:r>
        </a:p>
      </dgm:t>
    </dgm:pt>
    <dgm:pt modelId="{0D4259C0-3D57-4A5F-B036-84D0D672E4AE}" type="sibTrans" cxnId="{9E89CDA1-0881-484A-B3A8-BCC3031E365B}">
      <dgm:prSet/>
      <dgm:spPr/>
      <dgm:t>
        <a:bodyPr/>
        <a:lstStyle/>
        <a:p>
          <a:endParaRPr lang="zh-CN" altLang="en-US"/>
        </a:p>
      </dgm:t>
    </dgm:pt>
    <dgm:pt modelId="{B7AF4B19-B1C7-4AB5-9B7B-DE317DEF7F1D}" type="parTrans" cxnId="{52C53DC9-899E-45FA-AC92-ED23DE6EABCE}">
      <dgm:prSet/>
      <dgm:spPr/>
      <dgm:t>
        <a:bodyPr/>
        <a:lstStyle/>
        <a:p>
          <a:endParaRPr lang="zh-CN" altLang="en-US"/>
        </a:p>
      </dgm:t>
    </dgm:pt>
    <dgm:pt modelId="{710D73F5-53BD-4DF6-A7E6-75DA9F91FCF2}">
      <dgm:prSet phldrT="[文本]"/>
      <dgm:spPr/>
      <dgm:t>
        <a:bodyPr/>
        <a:lstStyle/>
        <a:p>
          <a:r>
            <a:rPr lang="zh-CN" altLang="en-US"/>
            <a:t>第三世界</a:t>
          </a:r>
        </a:p>
      </dgm:t>
    </dgm:pt>
    <dgm:pt modelId="{76B65B1A-401A-4BF1-B220-8E82D4EBDA3A}" type="sibTrans" cxnId="{52C53DC9-899E-45FA-AC92-ED23DE6EABCE}">
      <dgm:prSet/>
      <dgm:spPr/>
      <dgm:t>
        <a:bodyPr/>
        <a:lstStyle/>
        <a:p>
          <a:endParaRPr lang="zh-CN" altLang="en-US"/>
        </a:p>
      </dgm:t>
    </dgm:pt>
    <dgm:pt modelId="{216230F5-7BBC-4726-A02B-1E8C5E30F66F}" type="parTrans" cxnId="{8D4CAAA4-543B-4208-8027-5E0E58CE4580}">
      <dgm:prSet/>
      <dgm:spPr/>
      <dgm:t>
        <a:bodyPr/>
        <a:lstStyle/>
        <a:p>
          <a:endParaRPr lang="zh-CN" altLang="en-US"/>
        </a:p>
      </dgm:t>
    </dgm:pt>
    <dgm:pt modelId="{087BED39-EA6D-4F14-A8A5-D6957033B5B8}">
      <dgm:prSet phldrT="[文本]"/>
      <dgm:spPr/>
      <dgm:t>
        <a:bodyPr/>
        <a:lstStyle/>
        <a:p>
          <a:r>
            <a:rPr lang="zh-CN" altLang="en-US"/>
            <a:t>中国</a:t>
          </a:r>
        </a:p>
      </dgm:t>
    </dgm:pt>
    <dgm:pt modelId="{8F24CA75-194F-4061-8D02-57C1255AE5D5}" type="sibTrans" cxnId="{8D4CAAA4-543B-4208-8027-5E0E58CE4580}">
      <dgm:prSet/>
      <dgm:spPr/>
      <dgm:t>
        <a:bodyPr/>
        <a:lstStyle/>
        <a:p>
          <a:endParaRPr lang="zh-CN" altLang="en-US"/>
        </a:p>
      </dgm:t>
    </dgm:pt>
    <dgm:pt modelId="{A3807F86-EEE1-4191-A664-67109F00FD77}" type="sibTrans" cxnId="{E9C03D16-D1A3-4054-8244-5AD50A50CB3F}">
      <dgm:prSet/>
      <dgm:spPr/>
      <dgm:t>
        <a:bodyPr/>
        <a:lstStyle/>
        <a:p>
          <a:endParaRPr lang="zh-CN" altLang="en-US"/>
        </a:p>
      </dgm:t>
    </dgm:pt>
    <dgm:pt modelId="{EBD797E2-2FFE-4733-BC8B-F4577C061E31}" type="pres">
      <dgm:prSet presAssocID="{E2F20388-25FA-478D-AC99-347664EF61E4}" presName="Name0">
        <dgm:presLayoutVars>
          <dgm:chMax val="1"/>
          <dgm:dir/>
          <dgm:animLvl val="ctr"/>
          <dgm:resizeHandles val="exact"/>
        </dgm:presLayoutVars>
      </dgm:prSet>
      <dgm:spPr/>
      <dgm:t>
        <a:bodyPr/>
        <a:lstStyle/>
        <a:p>
          <a:endParaRPr lang="zh-CN" altLang="en-US"/>
        </a:p>
      </dgm:t>
    </dgm:pt>
    <dgm:pt modelId="{B496A96D-E698-4CF7-B2ED-57F0BA221DCB}" type="pres">
      <dgm:prSet presAssocID="{93DD4BA0-58CC-4369-AE9A-098300B38AEE}" presName="centerShape" presStyleLbl="node0" presStyleCnt="1"/>
      <dgm:spPr/>
      <dgm:t>
        <a:bodyPr/>
        <a:lstStyle/>
        <a:p>
          <a:endParaRPr lang="zh-CN" altLang="en-US"/>
        </a:p>
      </dgm:t>
    </dgm:pt>
    <dgm:pt modelId="{3859F608-DBCA-4E44-BD47-35EF05BDE5A4}" type="pres">
      <dgm:prSet presAssocID="{7A83F3E9-3D8D-43EF-A402-18A1C9C56178}" presName="node" presStyleLbl="node1" presStyleCnt="4">
        <dgm:presLayoutVars>
          <dgm:bulletEnabled val="1"/>
        </dgm:presLayoutVars>
      </dgm:prSet>
      <dgm:spPr/>
      <dgm:t>
        <a:bodyPr/>
        <a:lstStyle/>
        <a:p>
          <a:endParaRPr lang="zh-CN" altLang="en-US"/>
        </a:p>
      </dgm:t>
    </dgm:pt>
    <dgm:pt modelId="{A9B63E20-6C95-40FE-96AB-4D6879251AC9}" type="pres">
      <dgm:prSet presAssocID="{7A83F3E9-3D8D-43EF-A402-18A1C9C56178}" presName="dummy"/>
      <dgm:spPr/>
      <dgm:t>
        <a:bodyPr/>
        <a:lstStyle/>
        <a:p>
          <a:endParaRPr lang="zh-CN" altLang="en-US"/>
        </a:p>
      </dgm:t>
    </dgm:pt>
    <dgm:pt modelId="{9D8449B7-96A8-4086-9BD0-6A4488E4A788}" type="pres">
      <dgm:prSet presAssocID="{9072B2EF-E09B-4173-AAAF-0571EA863BC7}" presName="sibTrans" presStyleLbl="sibTrans2D1" presStyleCnt="4"/>
      <dgm:spPr/>
      <dgm:t>
        <a:bodyPr/>
        <a:lstStyle/>
        <a:p>
          <a:endParaRPr lang="zh-CN" altLang="en-US"/>
        </a:p>
      </dgm:t>
    </dgm:pt>
    <dgm:pt modelId="{FC580E90-2DF5-4E0E-B217-B1E7A3535A78}" type="pres">
      <dgm:prSet presAssocID="{75445191-1750-40BB-8695-882EEEA0761D}" presName="node" presStyleLbl="node1" presStyleIdx="1" presStyleCnt="4">
        <dgm:presLayoutVars>
          <dgm:bulletEnabled val="1"/>
        </dgm:presLayoutVars>
      </dgm:prSet>
      <dgm:spPr/>
      <dgm:t>
        <a:bodyPr/>
        <a:lstStyle/>
        <a:p>
          <a:endParaRPr lang="zh-CN" altLang="en-US"/>
        </a:p>
      </dgm:t>
    </dgm:pt>
    <dgm:pt modelId="{C8744F82-862F-4BAF-BC49-50692AC828C7}" type="pres">
      <dgm:prSet presAssocID="{75445191-1750-40BB-8695-882EEEA0761D}" presName="dummy"/>
      <dgm:spPr/>
      <dgm:t>
        <a:bodyPr/>
        <a:lstStyle/>
        <a:p>
          <a:endParaRPr lang="zh-CN" altLang="en-US"/>
        </a:p>
      </dgm:t>
    </dgm:pt>
    <dgm:pt modelId="{69CD8D85-BA4C-451F-B76D-11ED86E56589}" type="pres">
      <dgm:prSet presAssocID="{0D4259C0-3D57-4A5F-B036-84D0D672E4AE}" presName="sibTrans" presStyleLbl="sibTrans2D1" presStyleIdx="1" presStyleCnt="4"/>
      <dgm:spPr/>
      <dgm:t>
        <a:bodyPr/>
        <a:lstStyle/>
        <a:p>
          <a:endParaRPr lang="zh-CN" altLang="en-US"/>
        </a:p>
      </dgm:t>
    </dgm:pt>
    <dgm:pt modelId="{354DF410-2483-4707-9ED4-81ABEB8CD999}" type="pres">
      <dgm:prSet presAssocID="{710D73F5-53BD-4DF6-A7E6-75DA9F91FCF2}" presName="node" presStyleLbl="node1" presStyleIdx="2" presStyleCnt="4">
        <dgm:presLayoutVars>
          <dgm:bulletEnabled val="1"/>
        </dgm:presLayoutVars>
      </dgm:prSet>
      <dgm:spPr/>
      <dgm:t>
        <a:bodyPr/>
        <a:lstStyle/>
        <a:p>
          <a:endParaRPr lang="zh-CN" altLang="en-US"/>
        </a:p>
      </dgm:t>
    </dgm:pt>
    <dgm:pt modelId="{053B6F84-A272-4DCF-ABE7-F874733D2F9D}" type="pres">
      <dgm:prSet presAssocID="{710D73F5-53BD-4DF6-A7E6-75DA9F91FCF2}" presName="dummy"/>
      <dgm:spPr/>
      <dgm:t>
        <a:bodyPr/>
        <a:lstStyle/>
        <a:p>
          <a:endParaRPr lang="zh-CN" altLang="en-US"/>
        </a:p>
      </dgm:t>
    </dgm:pt>
    <dgm:pt modelId="{A05B6718-25D1-4E0E-A8E1-F385BC6B8220}" type="pres">
      <dgm:prSet presAssocID="{76B65B1A-401A-4BF1-B220-8E82D4EBDA3A}" presName="sibTrans" presStyleLbl="sibTrans2D1" presStyleIdx="2" presStyleCnt="4"/>
      <dgm:spPr/>
      <dgm:t>
        <a:bodyPr/>
        <a:lstStyle/>
        <a:p>
          <a:endParaRPr lang="zh-CN" altLang="en-US"/>
        </a:p>
      </dgm:t>
    </dgm:pt>
    <dgm:pt modelId="{48C1AFEE-CFE3-495F-A727-103E66FAC7EA}" type="pres">
      <dgm:prSet presAssocID="{087BED39-EA6D-4F14-A8A5-D6957033B5B8}" presName="node" presStyleLbl="node1" presStyleIdx="3" presStyleCnt="4">
        <dgm:presLayoutVars>
          <dgm:bulletEnabled val="1"/>
        </dgm:presLayoutVars>
      </dgm:prSet>
      <dgm:spPr/>
      <dgm:t>
        <a:bodyPr/>
        <a:lstStyle/>
        <a:p>
          <a:endParaRPr lang="zh-CN" altLang="en-US"/>
        </a:p>
      </dgm:t>
    </dgm:pt>
    <dgm:pt modelId="{0730D008-0919-4289-ADF6-2DEFAE383705}" type="pres">
      <dgm:prSet presAssocID="{087BED39-EA6D-4F14-A8A5-D6957033B5B8}" presName="dummy"/>
      <dgm:spPr/>
      <dgm:t>
        <a:bodyPr/>
        <a:lstStyle/>
        <a:p>
          <a:endParaRPr lang="zh-CN" altLang="en-US"/>
        </a:p>
      </dgm:t>
    </dgm:pt>
    <dgm:pt modelId="{7E2C14D6-B61B-403A-A911-96D5764D9301}" type="pres">
      <dgm:prSet presAssocID="{8F24CA75-194F-4061-8D02-57C1255AE5D5}" presName="sibTrans" presStyleLbl="sibTrans2D1" presStyleIdx="3" presStyleCnt="4"/>
      <dgm:spPr/>
      <dgm:t>
        <a:bodyPr/>
        <a:lstStyle/>
        <a:p>
          <a:endParaRPr lang="zh-CN" altLang="en-US"/>
        </a:p>
      </dgm:t>
    </dgm:pt>
  </dgm:ptLst>
  <dgm:cxnLst>
    <dgm:cxn modelId="{E9C03D16-D1A3-4054-8244-5AD50A50CB3F}" srcId="{E2F20388-25FA-478D-AC99-347664EF61E4}" destId="{93DD4BA0-58CC-4369-AE9A-098300B38AEE}" srcOrd="0" destOrd="0" parTransId="{C117FF3C-06C7-4F44-B9C6-3375E7FD8B39}" sibTransId="{A3807F86-EEE1-4191-A664-67109F00FD77}"/>
    <dgm:cxn modelId="{2C147B51-0001-4B21-9EF2-7B85BA39E3C9}" srcId="{93DD4BA0-58CC-4369-AE9A-098300B38AEE}" destId="{7A83F3E9-3D8D-43EF-A402-18A1C9C56178}" srcOrd="0" destOrd="0" parTransId="{209B1273-30D4-47EB-8205-FA1B08B6BC05}" sibTransId="{9072B2EF-E09B-4173-AAAF-0571EA863BC7}"/>
    <dgm:cxn modelId="{9E89CDA1-0881-484A-B3A8-BCC3031E365B}" srcId="{93DD4BA0-58CC-4369-AE9A-098300B38AEE}" destId="{75445191-1750-40BB-8695-882EEEA0761D}" srcOrd="1" destOrd="0" parTransId="{2DE62EEF-F6DF-4FDA-B6DD-6976F835FC48}" sibTransId="{0D4259C0-3D57-4A5F-B036-84D0D672E4AE}"/>
    <dgm:cxn modelId="{52C53DC9-899E-45FA-AC92-ED23DE6EABCE}" srcId="{93DD4BA0-58CC-4369-AE9A-098300B38AEE}" destId="{710D73F5-53BD-4DF6-A7E6-75DA9F91FCF2}" srcOrd="2" destOrd="0" parTransId="{B7AF4B19-B1C7-4AB5-9B7B-DE317DEF7F1D}" sibTransId="{76B65B1A-401A-4BF1-B220-8E82D4EBDA3A}"/>
    <dgm:cxn modelId="{8D4CAAA4-543B-4208-8027-5E0E58CE4580}" srcId="{93DD4BA0-58CC-4369-AE9A-098300B38AEE}" destId="{087BED39-EA6D-4F14-A8A5-D6957033B5B8}" srcOrd="3" destOrd="0" parTransId="{216230F5-7BBC-4726-A02B-1E8C5E30F66F}" sibTransId="{8F24CA75-194F-4061-8D02-57C1255AE5D5}"/>
    <dgm:cxn modelId="{F4203854-39B5-4149-AE09-F254CB517676}" type="presOf" srcId="{E2F20388-25FA-478D-AC99-347664EF61E4}" destId="{EBD797E2-2FFE-4733-BC8B-F4577C061E31}" srcOrd="0" destOrd="0" presId="urn:microsoft.com/office/officeart/2005/8/layout/radial6#1"/>
    <dgm:cxn modelId="{818A7B42-4DA7-44A7-8A69-BC246F4B7322}" type="presParOf" srcId="{EBD797E2-2FFE-4733-BC8B-F4577C061E31}" destId="{B496A96D-E698-4CF7-B2ED-57F0BA221DCB}" srcOrd="0" destOrd="0" presId="urn:microsoft.com/office/officeart/2005/8/layout/radial6#1"/>
    <dgm:cxn modelId="{A6E15E80-4A48-45B7-84B1-030782547425}" type="presOf" srcId="{93DD4BA0-58CC-4369-AE9A-098300B38AEE}" destId="{B496A96D-E698-4CF7-B2ED-57F0BA221DCB}" srcOrd="0" destOrd="0" presId="urn:microsoft.com/office/officeart/2005/8/layout/radial6#1"/>
    <dgm:cxn modelId="{BEECF5CF-DDCE-477A-9414-BC42C5A1D368}" type="presParOf" srcId="{EBD797E2-2FFE-4733-BC8B-F4577C061E31}" destId="{3859F608-DBCA-4E44-BD47-35EF05BDE5A4}" srcOrd="1" destOrd="0" presId="urn:microsoft.com/office/officeart/2005/8/layout/radial6#1"/>
    <dgm:cxn modelId="{3F23C1E7-A1AD-4458-B3DD-953F98395B5E}" type="presOf" srcId="{7A83F3E9-3D8D-43EF-A402-18A1C9C56178}" destId="{3859F608-DBCA-4E44-BD47-35EF05BDE5A4}" srcOrd="0" destOrd="0" presId="urn:microsoft.com/office/officeart/2005/8/layout/radial6#1"/>
    <dgm:cxn modelId="{50012F34-A51F-4FAE-80DC-876EC84FE714}" type="presParOf" srcId="{EBD797E2-2FFE-4733-BC8B-F4577C061E31}" destId="{A9B63E20-6C95-40FE-96AB-4D6879251AC9}" srcOrd="2" destOrd="0" presId="urn:microsoft.com/office/officeart/2005/8/layout/radial6#1"/>
    <dgm:cxn modelId="{09132A2C-187F-4247-8ED4-6B4CA7E61564}" type="presParOf" srcId="{EBD797E2-2FFE-4733-BC8B-F4577C061E31}" destId="{9D8449B7-96A8-4086-9BD0-6A4488E4A788}" srcOrd="3" destOrd="0" presId="urn:microsoft.com/office/officeart/2005/8/layout/radial6#1"/>
    <dgm:cxn modelId="{57F623A1-83BD-44B4-A851-68BAE4088ACD}" type="presOf" srcId="{9072B2EF-E09B-4173-AAAF-0571EA863BC7}" destId="{9D8449B7-96A8-4086-9BD0-6A4488E4A788}" srcOrd="0" destOrd="0" presId="urn:microsoft.com/office/officeart/2005/8/layout/radial6#1"/>
    <dgm:cxn modelId="{4E6C4C3F-9A20-4DBA-A3B9-3E71F17ECF39}" type="presParOf" srcId="{EBD797E2-2FFE-4733-BC8B-F4577C061E31}" destId="{FC580E90-2DF5-4E0E-B217-B1E7A3535A78}" srcOrd="4" destOrd="0" presId="urn:microsoft.com/office/officeart/2005/8/layout/radial6#1"/>
    <dgm:cxn modelId="{F576887C-2378-418C-8F5E-AA3CE770B395}" type="presOf" srcId="{75445191-1750-40BB-8695-882EEEA0761D}" destId="{FC580E90-2DF5-4E0E-B217-B1E7A3535A78}" srcOrd="0" destOrd="0" presId="urn:microsoft.com/office/officeart/2005/8/layout/radial6#1"/>
    <dgm:cxn modelId="{236DBF69-E2BA-483D-9E9B-0D6E9731C599}" type="presParOf" srcId="{EBD797E2-2FFE-4733-BC8B-F4577C061E31}" destId="{C8744F82-862F-4BAF-BC49-50692AC828C7}" srcOrd="5" destOrd="0" presId="urn:microsoft.com/office/officeart/2005/8/layout/radial6#1"/>
    <dgm:cxn modelId="{8073AF64-152E-44F3-A010-57DEDCCF607C}" type="presParOf" srcId="{EBD797E2-2FFE-4733-BC8B-F4577C061E31}" destId="{69CD8D85-BA4C-451F-B76D-11ED86E56589}" srcOrd="6" destOrd="0" presId="urn:microsoft.com/office/officeart/2005/8/layout/radial6#1"/>
    <dgm:cxn modelId="{1B1C88EC-5641-4CA7-9AFE-162673E0F52E}" type="presOf" srcId="{0D4259C0-3D57-4A5F-B036-84D0D672E4AE}" destId="{69CD8D85-BA4C-451F-B76D-11ED86E56589}" srcOrd="0" destOrd="0" presId="urn:microsoft.com/office/officeart/2005/8/layout/radial6#1"/>
    <dgm:cxn modelId="{6FEB5BBD-CA40-4CE7-90A0-F5952D44078F}" type="presParOf" srcId="{EBD797E2-2FFE-4733-BC8B-F4577C061E31}" destId="{354DF410-2483-4707-9ED4-81ABEB8CD999}" srcOrd="7" destOrd="0" presId="urn:microsoft.com/office/officeart/2005/8/layout/radial6#1"/>
    <dgm:cxn modelId="{E364DBB6-7501-4DB9-BA4D-BACDA7726BB3}" type="presOf" srcId="{710D73F5-53BD-4DF6-A7E6-75DA9F91FCF2}" destId="{354DF410-2483-4707-9ED4-81ABEB8CD999}" srcOrd="0" destOrd="0" presId="urn:microsoft.com/office/officeart/2005/8/layout/radial6#1"/>
    <dgm:cxn modelId="{63A1B209-D904-493F-A270-29557DAC6A9C}" type="presParOf" srcId="{EBD797E2-2FFE-4733-BC8B-F4577C061E31}" destId="{053B6F84-A272-4DCF-ABE7-F874733D2F9D}" srcOrd="8" destOrd="0" presId="urn:microsoft.com/office/officeart/2005/8/layout/radial6#1"/>
    <dgm:cxn modelId="{435DB7F4-D118-40E1-88B1-004E4BC23801}" type="presParOf" srcId="{EBD797E2-2FFE-4733-BC8B-F4577C061E31}" destId="{A05B6718-25D1-4E0E-A8E1-F385BC6B8220}" srcOrd="9" destOrd="0" presId="urn:microsoft.com/office/officeart/2005/8/layout/radial6#1"/>
    <dgm:cxn modelId="{1B5D96E7-A55F-43F1-AD1D-C3E23568F9C1}" type="presOf" srcId="{76B65B1A-401A-4BF1-B220-8E82D4EBDA3A}" destId="{A05B6718-25D1-4E0E-A8E1-F385BC6B8220}" srcOrd="0" destOrd="0" presId="urn:microsoft.com/office/officeart/2005/8/layout/radial6#1"/>
    <dgm:cxn modelId="{C37583E7-D6FA-4E3A-B8B2-987F01BE6311}" type="presParOf" srcId="{EBD797E2-2FFE-4733-BC8B-F4577C061E31}" destId="{48C1AFEE-CFE3-495F-A727-103E66FAC7EA}" srcOrd="10" destOrd="0" presId="urn:microsoft.com/office/officeart/2005/8/layout/radial6#1"/>
    <dgm:cxn modelId="{240D00FF-45AC-49B8-834D-C7E946319A2A}" type="presOf" srcId="{087BED39-EA6D-4F14-A8A5-D6957033B5B8}" destId="{48C1AFEE-CFE3-495F-A727-103E66FAC7EA}" srcOrd="0" destOrd="0" presId="urn:microsoft.com/office/officeart/2005/8/layout/radial6#1"/>
    <dgm:cxn modelId="{F633C3E1-DAB7-4D3B-AA44-EE748283536C}" type="presParOf" srcId="{EBD797E2-2FFE-4733-BC8B-F4577C061E31}" destId="{0730D008-0919-4289-ADF6-2DEFAE383705}" srcOrd="11" destOrd="0" presId="urn:microsoft.com/office/officeart/2005/8/layout/radial6#1"/>
    <dgm:cxn modelId="{E41F3E1C-CA86-4857-A9AF-BC8255E1A162}" type="presParOf" srcId="{EBD797E2-2FFE-4733-BC8B-F4577C061E31}" destId="{7E2C14D6-B61B-403A-A911-96D5764D9301}" srcOrd="12" destOrd="0" presId="urn:microsoft.com/office/officeart/2005/8/layout/radial6#1"/>
    <dgm:cxn modelId="{565C28BC-A341-4E37-B5D2-E669E47CC50C}" type="presOf" srcId="{8F24CA75-194F-4061-8D02-57C1255AE5D5}" destId="{7E2C14D6-B61B-403A-A911-96D5764D9301}" srcOrd="0" destOrd="0" presId="urn:microsoft.com/office/officeart/2005/8/layout/radial6#1"/>
  </dgm:cxnLst>
  <dgm:bg/>
  <dgm:whole/>
  <dgm:extLst>
    <a:ext uri="http://schemas.microsoft.com/office/drawing/2008/diagram">
      <dsp:dataModelExt xmlns:dsp="http://schemas.microsoft.com/office/drawing/2008/diagram" relId="rId3" minVer="http://schemas.openxmlformats.org/drawingml/2006/main"/>
    </a:ext>
  </dgm:extLst>
</dgm:dataModel>
</file>

<file path=ppt/diagrams/drawing1.xml><?xml version="1.0" encoding="utf-8"?>
<dsp:drawing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http://schemas.openxmlformats.org/presentationml/2006/main" xmlns:dsp="http://schemas.microsoft.com/office/drawing/2008/diagram">
  <dsp:spTree>
    <dsp:nvGrpSpPr>
      <dsp:cNvPr id="17" name=""/>
      <dsp:cNvGrpSpPr/>
    </dsp:nvGrpSpPr>
    <dsp:grpSpPr/>
    <dsp:sp modelId="{7E2C14D6-B61B-403A-A911-96D5764D9301}">
      <dsp:nvSpPr>
        <dsp:cNvPr id="18" name=""/>
        <dsp:cNvSpPr/>
      </dsp:nvSpPr>
      <dsp:spPr>
        <a:xfrm>
          <a:off x="1249768" y="435127"/>
          <a:ext cx="2901057" cy="2901057"/>
        </a:xfrm>
        <a:prstGeom prst="blockArc">
          <a:avLst>
            <a:gd name="adj1" fmla="val 10800000"/>
            <a:gd name="adj2" fmla="val 16200000"/>
            <a:gd name="adj3" fmla="val 4641"/>
          </a:avLst>
        </a:prstGeom>
        <a:solidFill>
          <a:schemeClr val="accent3">
            <a:hueOff val="11250264"/>
            <a:satOff val="-16880"/>
            <a:lumOff val="-2745"/>
            <a:alphaOff val="0"/>
          </a:schemeClr>
        </a:solidFill>
        <a:ln>
          <a:noFill/>
        </a:ln>
        <a:effectLst/>
        <a:scene3d>
          <a:camera prst="perspectiveFront"/>
          <a:lightRig rig="soft" dir="t"/>
          <a:backdrop>
            <a:anchor x="0" y="0" z="-210000"/>
            <a:norm dx="0" dy="0" dz="12700"/>
            <a:up dx="0" dy="12700" dz="0"/>
          </a:backdrop>
        </a:scene3d>
        <a:sp3d z="-227350" prstMaterial="matte"/>
      </dsp:spPr>
      <dsp:style>
        <a:lnRef idx="0">
          <a:scrgbClr r="0" g="0" b="0"/>
        </a:lnRef>
        <a:fillRef idx="1">
          <a:scrgbClr r="0" g="0" b="0"/>
        </a:fillRef>
        <a:effectRef idx="0">
          <a:scrgbClr r="0" g="0" b="0"/>
        </a:effectRef>
        <a:fontRef idx="minor">
          <a:schemeClr val="lt1"/>
        </a:fontRef>
      </dsp:style>
      <dsp:txBody>
        <a:bodyPr/>
        <a:lstStyle/>
        <a:p/>
      </dsp:txBody>
    </dsp:sp>
    <dsp:sp modelId="{A05B6718-25D1-4E0E-A8E1-F385BC6B8220}">
      <dsp:nvSpPr>
        <dsp:cNvPr id="19" name=""/>
        <dsp:cNvSpPr/>
      </dsp:nvSpPr>
      <dsp:spPr>
        <a:xfrm>
          <a:off x="1249768" y="435127"/>
          <a:ext cx="2901057" cy="2901057"/>
        </a:xfrm>
        <a:prstGeom prst="blockArc">
          <a:avLst>
            <a:gd name="adj1" fmla="val 5400000"/>
            <a:gd name="adj2" fmla="val 10800000"/>
            <a:gd name="adj3" fmla="val 4641"/>
          </a:avLst>
        </a:prstGeom>
        <a:solidFill>
          <a:schemeClr val="accent3">
            <a:hueOff val="7500176"/>
            <a:satOff val="-11253"/>
            <a:lumOff val="-1830"/>
            <a:alphaOff val="0"/>
          </a:schemeClr>
        </a:solidFill>
        <a:ln>
          <a:noFill/>
        </a:ln>
        <a:effectLst/>
        <a:scene3d>
          <a:camera prst="perspectiveFront"/>
          <a:lightRig rig="soft" dir="t"/>
          <a:backdrop>
            <a:anchor x="0" y="0" z="-210000"/>
            <a:norm dx="0" dy="0" dz="12700"/>
            <a:up dx="0" dy="12700" dz="0"/>
          </a:backdrop>
        </a:scene3d>
        <a:sp3d z="-227350" prstMaterial="matte"/>
      </dsp:spPr>
      <dsp:style>
        <a:lnRef idx="0">
          <a:scrgbClr r="0" g="0" b="0"/>
        </a:lnRef>
        <a:fillRef idx="1">
          <a:scrgbClr r="0" g="0" b="0"/>
        </a:fillRef>
        <a:effectRef idx="0">
          <a:scrgbClr r="0" g="0" b="0"/>
        </a:effectRef>
        <a:fontRef idx="minor">
          <a:schemeClr val="lt1"/>
        </a:fontRef>
      </dsp:style>
      <dsp:txBody>
        <a:bodyPr/>
        <a:lstStyle/>
        <a:p/>
      </dsp:txBody>
    </dsp:sp>
    <dsp:sp modelId="{69CD8D85-BA4C-451F-B76D-11ED86E56589}">
      <dsp:nvSpPr>
        <dsp:cNvPr id="20" name=""/>
        <dsp:cNvSpPr/>
      </dsp:nvSpPr>
      <dsp:spPr>
        <a:xfrm>
          <a:off x="1249768" y="435127"/>
          <a:ext cx="2901057" cy="2901057"/>
        </a:xfrm>
        <a:prstGeom prst="blockArc">
          <a:avLst>
            <a:gd name="adj1" fmla="val 0"/>
            <a:gd name="adj2" fmla="val 5400000"/>
            <a:gd name="adj3" fmla="val 4641"/>
          </a:avLst>
        </a:prstGeom>
        <a:solidFill>
          <a:schemeClr val="accent3">
            <a:hueOff val="3750088"/>
            <a:satOff val="-5627"/>
            <a:lumOff val="-915"/>
            <a:alphaOff val="0"/>
          </a:schemeClr>
        </a:solidFill>
        <a:ln>
          <a:noFill/>
        </a:ln>
        <a:effectLst/>
        <a:scene3d>
          <a:camera prst="perspectiveFront"/>
          <a:lightRig rig="soft" dir="t"/>
          <a:backdrop>
            <a:anchor x="0" y="0" z="-210000"/>
            <a:norm dx="0" dy="0" dz="12700"/>
            <a:up dx="0" dy="12700" dz="0"/>
          </a:backdrop>
        </a:scene3d>
        <a:sp3d z="-227350" prstMaterial="matte"/>
      </dsp:spPr>
      <dsp:style>
        <a:lnRef idx="0">
          <a:scrgbClr r="0" g="0" b="0"/>
        </a:lnRef>
        <a:fillRef idx="1">
          <a:scrgbClr r="0" g="0" b="0"/>
        </a:fillRef>
        <a:effectRef idx="0">
          <a:scrgbClr r="0" g="0" b="0"/>
        </a:effectRef>
        <a:fontRef idx="minor">
          <a:schemeClr val="lt1"/>
        </a:fontRef>
      </dsp:style>
      <dsp:txBody>
        <a:bodyPr/>
        <a:lstStyle/>
        <a:p/>
      </dsp:txBody>
    </dsp:sp>
    <dsp:sp modelId="{9D8449B7-96A8-4086-9BD0-6A4488E4A788}">
      <dsp:nvSpPr>
        <dsp:cNvPr id="21" name=""/>
        <dsp:cNvSpPr/>
      </dsp:nvSpPr>
      <dsp:spPr>
        <a:xfrm>
          <a:off x="1249768" y="435127"/>
          <a:ext cx="2901057" cy="2901057"/>
        </a:xfrm>
        <a:prstGeom prst="blockArc">
          <a:avLst>
            <a:gd name="adj1" fmla="val 16200000"/>
            <a:gd name="adj2" fmla="val 0"/>
            <a:gd name="adj3" fmla="val 4641"/>
          </a:avLst>
        </a:prstGeom>
        <a:solidFill>
          <a:schemeClr val="accent3">
            <a:hueOff val="0"/>
            <a:satOff val="0"/>
            <a:lumOff val="0"/>
            <a:alphaOff val="0"/>
          </a:schemeClr>
        </a:solidFill>
        <a:ln>
          <a:noFill/>
        </a:ln>
        <a:effectLst/>
        <a:scene3d>
          <a:camera prst="perspectiveFront"/>
          <a:lightRig rig="soft" dir="t"/>
          <a:backdrop>
            <a:anchor x="0" y="0" z="-210000"/>
            <a:norm dx="0" dy="0" dz="12700"/>
            <a:up dx="0" dy="12700" dz="0"/>
          </a:backdrop>
        </a:scene3d>
        <a:sp3d z="-227350" prstMaterial="matte"/>
      </dsp:spPr>
      <dsp:style>
        <a:lnRef idx="0">
          <a:scrgbClr r="0" g="0" b="0"/>
        </a:lnRef>
        <a:fillRef idx="1">
          <a:scrgbClr r="0" g="0" b="0"/>
        </a:fillRef>
        <a:effectRef idx="0">
          <a:scrgbClr r="0" g="0" b="0"/>
        </a:effectRef>
        <a:fontRef idx="minor">
          <a:schemeClr val="lt1"/>
        </a:fontRef>
      </dsp:style>
      <dsp:txBody>
        <a:bodyPr/>
        <a:lstStyle/>
        <a:p/>
      </dsp:txBody>
    </dsp:sp>
    <dsp:sp modelId="{B496A96D-E698-4CF7-B2ED-57F0BA221DCB}">
      <dsp:nvSpPr>
        <dsp:cNvPr id="22" name=""/>
        <dsp:cNvSpPr/>
      </dsp:nvSpPr>
      <dsp:spPr>
        <a:xfrm>
          <a:off x="2032474" y="1217834"/>
          <a:ext cx="1335644" cy="1335644"/>
        </a:xfrm>
        <a:prstGeom prst="ellipse">
          <a:avLst/>
        </a:prstGeom>
        <a:solidFill>
          <a:schemeClr val="accent2">
            <a:hueOff val="0"/>
            <a:satOff val="0"/>
            <a:lumOff val="0"/>
            <a:alphaOff val="0"/>
          </a:schemeClr>
        </a:solidFill>
        <a:ln>
          <a:noFill/>
        </a:ln>
        <a:effectLst>
          <a:outerShdw blurRad="40000" dist="23000" dir="5400000" rotWithShape="0">
            <a:srgbClr val="000000">
              <a:alpha val="35000"/>
            </a:srgbClr>
          </a:outerShdw>
        </a:effectLst>
        <a:scene3d>
          <a:camera prst="perspectiveFront"/>
          <a:lightRig rig="soft" dir="t"/>
          <a:backdrop>
            <a:anchor x="0" y="0" z="-210000"/>
            <a:norm dx="0" dy="0" dz="12700"/>
            <a:up dx="0" dy="12700" dz="0"/>
          </a:backdrop>
        </a:scene3d>
        <a:sp3d extrusionH="152250" prstMaterial="matte">
          <a:bevelT w="165100" prst="coolSlant"/>
        </a:sp3d>
      </dsp:spPr>
      <dsp:style>
        <a:lnRef idx="0">
          <a:scrgbClr r="0" g="0" b="0"/>
        </a:lnRef>
        <a:fillRef idx="1">
          <a:scrgbClr r="0" g="0" b="0"/>
        </a:fillRef>
        <a:effectRef idx="2">
          <a:scrgbClr r="0" g="0" b="0"/>
        </a:effectRef>
        <a:fontRef idx="minor">
          <a:schemeClr val="lt1"/>
        </a:fontRef>
      </dsp:style>
      <dsp:txBody>
        <a:bodyPr spcFirstLastPara="0" vert="horz" wrap="square" lIns="36830" tIns="36830" rIns="36830" bIns="36830" numCol="1" spcCol="1270" anchor="ctr" anchorCtr="0">
          <a:noAutofit/>
          <a:sp3d extrusionH="28000" prstMaterial="matte"/>
        </a:bodyPr>
        <a:lstStyle/>
        <a:p>
          <a:pPr lvl="0" algn="ctr" defTabSz="1289050">
            <a:lnSpc>
              <a:spcPct val="90000"/>
            </a:lnSpc>
            <a:spcBef>
              <a:spcPct val="0"/>
            </a:spcBef>
            <a:spcAft>
              <a:spcPct val="35000"/>
            </a:spcAft>
          </a:pPr>
          <a:r>
            <a:rPr lang="zh-CN" altLang="en-US" sz="2900" kern="1200"/>
            <a:t>多极化</a:t>
          </a:r>
        </a:p>
      </dsp:txBody>
      <dsp:txXfrm>
        <a:off x="2228075" y="1413435"/>
        <a:ext cx="944443" cy="944443"/>
      </dsp:txXfrm>
    </dsp:sp>
    <dsp:sp modelId="{3859F608-DBCA-4E44-BD47-35EF05BDE5A4}">
      <dsp:nvSpPr>
        <dsp:cNvPr id="23" name=""/>
        <dsp:cNvSpPr/>
      </dsp:nvSpPr>
      <dsp:spPr>
        <a:xfrm>
          <a:off x="2232821" y="1310"/>
          <a:ext cx="934951" cy="934951"/>
        </a:xfrm>
        <a:prstGeom prst="ellipse">
          <a:avLst/>
        </a:prstGeom>
        <a:solidFill>
          <a:schemeClr val="accent3">
            <a:hueOff val="0"/>
            <a:satOff val="0"/>
            <a:lumOff val="0"/>
            <a:alphaOff val="0"/>
          </a:schemeClr>
        </a:solidFill>
        <a:ln>
          <a:noFill/>
        </a:ln>
        <a:effectLst>
          <a:outerShdw blurRad="40000" dist="23000" dir="5400000" rotWithShape="0">
            <a:srgbClr val="000000">
              <a:alpha val="35000"/>
            </a:srgbClr>
          </a:outerShdw>
        </a:effectLst>
        <a:scene3d>
          <a:camera prst="perspectiveFront"/>
          <a:lightRig rig="soft" dir="t"/>
          <a:backdrop>
            <a:anchor x="0" y="0" z="-210000"/>
            <a:norm dx="0" dy="0" dz="12700"/>
            <a:up dx="0" dy="12700" dz="0"/>
          </a:backdrop>
        </a:scene3d>
        <a:sp3d extrusionH="152250" prstMaterial="matte">
          <a:bevelT w="165100" prst="coolSlant"/>
        </a:sp3d>
      </dsp:spPr>
      <dsp:style>
        <a:lnRef idx="0">
          <a:scrgbClr r="0" g="0" b="0"/>
        </a:lnRef>
        <a:fillRef idx="1">
          <a:scrgbClr r="0" g="0" b="0"/>
        </a:fillRef>
        <a:effectRef idx="2">
          <a:scrgbClr r="0" g="0" b="0"/>
        </a:effectRef>
        <a:fontRef idx="minor">
          <a:schemeClr val="lt1"/>
        </a:fontRef>
      </dsp:style>
      <dsp:txBody>
        <a:bodyPr spcFirstLastPara="0" vert="horz" wrap="square" lIns="25400" tIns="25400" rIns="25400" bIns="25400" numCol="1" spcCol="1270" anchor="ctr" anchorCtr="0">
          <a:noAutofit/>
          <a:sp3d extrusionH="28000" prstMaterial="matte"/>
        </a:bodyPr>
        <a:lstStyle/>
        <a:p>
          <a:pPr lvl="0" algn="ctr" defTabSz="889000">
            <a:lnSpc>
              <a:spcPct val="90000"/>
            </a:lnSpc>
            <a:spcBef>
              <a:spcPct val="0"/>
            </a:spcBef>
            <a:spcAft>
              <a:spcPct val="35000"/>
            </a:spcAft>
          </a:pPr>
          <a:r>
            <a:rPr lang="zh-CN" altLang="en-US" sz="2000" kern="1200"/>
            <a:t>欧共体</a:t>
          </a:r>
        </a:p>
      </dsp:txBody>
      <dsp:txXfrm>
        <a:off x="2369741" y="138230"/>
        <a:ext cx="661110" cy="661110"/>
      </dsp:txXfrm>
    </dsp:sp>
    <dsp:sp modelId="{FC580E90-2DF5-4E0E-B217-B1E7A3535A78}">
      <dsp:nvSpPr>
        <dsp:cNvPr id="24" name=""/>
        <dsp:cNvSpPr/>
      </dsp:nvSpPr>
      <dsp:spPr>
        <a:xfrm>
          <a:off x="3649691" y="1418180"/>
          <a:ext cx="934951" cy="934951"/>
        </a:xfrm>
        <a:prstGeom prst="ellipse">
          <a:avLst/>
        </a:prstGeom>
        <a:solidFill>
          <a:schemeClr val="accent3">
            <a:hueOff val="3750088"/>
            <a:satOff val="-5627"/>
            <a:lumOff val="-915"/>
            <a:alphaOff val="0"/>
          </a:schemeClr>
        </a:solidFill>
        <a:ln>
          <a:noFill/>
        </a:ln>
        <a:effectLst>
          <a:outerShdw blurRad="40000" dist="23000" dir="5400000" rotWithShape="0">
            <a:srgbClr val="000000">
              <a:alpha val="35000"/>
            </a:srgbClr>
          </a:outerShdw>
        </a:effectLst>
        <a:scene3d>
          <a:camera prst="perspectiveFront"/>
          <a:lightRig rig="soft" dir="t"/>
          <a:backdrop>
            <a:anchor x="0" y="0" z="-210000"/>
            <a:norm dx="0" dy="0" dz="12700"/>
            <a:up dx="0" dy="12700" dz="0"/>
          </a:backdrop>
        </a:scene3d>
        <a:sp3d extrusionH="152250" prstMaterial="matte">
          <a:bevelT w="165100" prst="coolSlant"/>
        </a:sp3d>
      </dsp:spPr>
      <dsp:style>
        <a:lnRef idx="0">
          <a:scrgbClr r="0" g="0" b="0"/>
        </a:lnRef>
        <a:fillRef idx="1">
          <a:scrgbClr r="0" g="0" b="0"/>
        </a:fillRef>
        <a:effectRef idx="2">
          <a:scrgbClr r="0" g="0" b="0"/>
        </a:effectRef>
        <a:fontRef idx="minor">
          <a:schemeClr val="lt1"/>
        </a:fontRef>
      </dsp:style>
      <dsp:txBody>
        <a:bodyPr spcFirstLastPara="0" vert="horz" wrap="square" lIns="25400" tIns="25400" rIns="25400" bIns="25400" numCol="1" spcCol="1270" anchor="ctr" anchorCtr="0">
          <a:noAutofit/>
          <a:sp3d extrusionH="28000" prstMaterial="matte"/>
        </a:bodyPr>
        <a:lstStyle/>
        <a:p>
          <a:pPr lvl="0" algn="ctr" defTabSz="889000">
            <a:lnSpc>
              <a:spcPct val="90000"/>
            </a:lnSpc>
            <a:spcBef>
              <a:spcPct val="0"/>
            </a:spcBef>
            <a:spcAft>
              <a:spcPct val="35000"/>
            </a:spcAft>
          </a:pPr>
          <a:r>
            <a:rPr lang="zh-CN" altLang="en-US" sz="2000" kern="1200"/>
            <a:t>日本</a:t>
          </a:r>
        </a:p>
      </dsp:txBody>
      <dsp:txXfrm>
        <a:off x="3786611" y="1555100"/>
        <a:ext cx="661110" cy="661110"/>
      </dsp:txXfrm>
    </dsp:sp>
    <dsp:sp modelId="{354DF410-2483-4707-9ED4-81ABEB8CD999}">
      <dsp:nvSpPr>
        <dsp:cNvPr id="25" name=""/>
        <dsp:cNvSpPr/>
      </dsp:nvSpPr>
      <dsp:spPr>
        <a:xfrm>
          <a:off x="2232821" y="2835051"/>
          <a:ext cx="934951" cy="934951"/>
        </a:xfrm>
        <a:prstGeom prst="ellipse">
          <a:avLst/>
        </a:prstGeom>
        <a:solidFill>
          <a:schemeClr val="accent3">
            <a:hueOff val="7500176"/>
            <a:satOff val="-11253"/>
            <a:lumOff val="-1830"/>
            <a:alphaOff val="0"/>
          </a:schemeClr>
        </a:solidFill>
        <a:ln>
          <a:noFill/>
        </a:ln>
        <a:effectLst>
          <a:outerShdw blurRad="40000" dist="23000" dir="5400000" rotWithShape="0">
            <a:srgbClr val="000000">
              <a:alpha val="35000"/>
            </a:srgbClr>
          </a:outerShdw>
        </a:effectLst>
        <a:scene3d>
          <a:camera prst="perspectiveFront"/>
          <a:lightRig rig="soft" dir="t"/>
          <a:backdrop>
            <a:anchor x="0" y="0" z="-210000"/>
            <a:norm dx="0" dy="0" dz="12700"/>
            <a:up dx="0" dy="12700" dz="0"/>
          </a:backdrop>
        </a:scene3d>
        <a:sp3d extrusionH="152250" prstMaterial="matte">
          <a:bevelT w="165100" prst="coolSlant"/>
        </a:sp3d>
      </dsp:spPr>
      <dsp:style>
        <a:lnRef idx="0">
          <a:scrgbClr r="0" g="0" b="0"/>
        </a:lnRef>
        <a:fillRef idx="1">
          <a:scrgbClr r="0" g="0" b="0"/>
        </a:fillRef>
        <a:effectRef idx="2">
          <a:scrgbClr r="0" g="0" b="0"/>
        </a:effectRef>
        <a:fontRef idx="minor">
          <a:schemeClr val="lt1"/>
        </a:fontRef>
      </dsp:style>
      <dsp:txBody>
        <a:bodyPr spcFirstLastPara="0" vert="horz" wrap="square" lIns="25400" tIns="25400" rIns="25400" bIns="25400" numCol="1" spcCol="1270" anchor="ctr" anchorCtr="0">
          <a:noAutofit/>
          <a:sp3d extrusionH="28000" prstMaterial="matte"/>
        </a:bodyPr>
        <a:lstStyle/>
        <a:p>
          <a:pPr lvl="0" algn="ctr" defTabSz="889000">
            <a:lnSpc>
              <a:spcPct val="90000"/>
            </a:lnSpc>
            <a:spcBef>
              <a:spcPct val="0"/>
            </a:spcBef>
            <a:spcAft>
              <a:spcPct val="35000"/>
            </a:spcAft>
          </a:pPr>
          <a:r>
            <a:rPr lang="zh-CN" altLang="en-US" sz="2000" kern="1200"/>
            <a:t>第三世界</a:t>
          </a:r>
        </a:p>
      </dsp:txBody>
      <dsp:txXfrm>
        <a:off x="2369741" y="2971972"/>
        <a:ext cx="661110" cy="661110"/>
      </dsp:txXfrm>
    </dsp:sp>
    <dsp:sp modelId="{48C1AFEE-CFE3-495F-A727-103E66FAC7EA}">
      <dsp:nvSpPr>
        <dsp:cNvPr id="26" name=""/>
        <dsp:cNvSpPr/>
      </dsp:nvSpPr>
      <dsp:spPr>
        <a:xfrm>
          <a:off x="815950" y="1418180"/>
          <a:ext cx="934951" cy="934951"/>
        </a:xfrm>
        <a:prstGeom prst="ellipse">
          <a:avLst/>
        </a:prstGeom>
        <a:solidFill>
          <a:schemeClr val="accent3">
            <a:hueOff val="11250264"/>
            <a:satOff val="-16880"/>
            <a:lumOff val="-2745"/>
            <a:alphaOff val="0"/>
          </a:schemeClr>
        </a:solidFill>
        <a:ln>
          <a:noFill/>
        </a:ln>
        <a:effectLst>
          <a:outerShdw blurRad="40000" dist="23000" dir="5400000" rotWithShape="0">
            <a:srgbClr val="000000">
              <a:alpha val="35000"/>
            </a:srgbClr>
          </a:outerShdw>
        </a:effectLst>
        <a:scene3d>
          <a:camera prst="perspectiveFront"/>
          <a:lightRig rig="soft" dir="t"/>
          <a:backdrop>
            <a:anchor x="0" y="0" z="-210000"/>
            <a:norm dx="0" dy="0" dz="12700"/>
            <a:up dx="0" dy="12700" dz="0"/>
          </a:backdrop>
        </a:scene3d>
        <a:sp3d extrusionH="152250" prstMaterial="matte">
          <a:bevelT w="165100" prst="coolSlant"/>
        </a:sp3d>
      </dsp:spPr>
      <dsp:style>
        <a:lnRef idx="0">
          <a:scrgbClr r="0" g="0" b="0"/>
        </a:lnRef>
        <a:fillRef idx="1">
          <a:scrgbClr r="0" g="0" b="0"/>
        </a:fillRef>
        <a:effectRef idx="2">
          <a:scrgbClr r="0" g="0" b="0"/>
        </a:effectRef>
        <a:fontRef idx="minor">
          <a:schemeClr val="lt1"/>
        </a:fontRef>
      </dsp:style>
      <dsp:txBody>
        <a:bodyPr spcFirstLastPara="0" vert="horz" wrap="square" lIns="25400" tIns="25400" rIns="25400" bIns="25400" numCol="1" spcCol="1270" anchor="ctr" anchorCtr="0">
          <a:noAutofit/>
          <a:sp3d extrusionH="28000" prstMaterial="matte"/>
        </a:bodyPr>
        <a:lstStyle/>
        <a:p>
          <a:pPr lvl="0" algn="ctr" defTabSz="889000">
            <a:lnSpc>
              <a:spcPct val="90000"/>
            </a:lnSpc>
            <a:spcBef>
              <a:spcPct val="0"/>
            </a:spcBef>
            <a:spcAft>
              <a:spcPct val="35000"/>
            </a:spcAft>
          </a:pPr>
          <a:r>
            <a:rPr lang="zh-CN" altLang="en-US" sz="2000" kern="1200"/>
            <a:t>中国</a:t>
          </a:r>
        </a:p>
      </dsp:txBody>
      <dsp:txXfrm>
        <a:off x="952870" y="1555100"/>
        <a:ext cx="661110" cy="661110"/>
      </dsp:txXfrm>
    </dsp:sp>
  </dsp:spTree>
</dsp:drawing>
</file>

<file path=ppt/diagrams/layout1.xml><?xml version="1.0" encoding="utf-8"?>
<dgm:layoutDef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dgm="http://schemas.openxmlformats.org/drawingml/2006/diagram" uniqueId="urn:microsoft.com/office/officeart/2005/8/layout/radial6#1">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dgm:ruleLst>
    <dgm:forEach name="Name19" axis="ch" ptType="node" cnt="1">
      <dgm:layoutNode name="centerShape" styleLbl="node0">
        <dgm:alg type="tx"/>
        <dgm:shape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dgm:ruleLst>
              </dgm:layoutNode>
              <dgm:layoutNode name="dummy">
                <dgm:alg type="sp"/>
                <dgm:shape r:blip="">
                  <dgm:adjLst/>
                </dgm:shape>
                <dgm:presOf/>
                <dgm:constrLst>
                  <dgm:constr type="h" refType="w"/>
                </dgm:constrLst>
                <dgm:ruleLst/>
              </dgm:layoutNode>
              <dgm:forEach name="sibTransForEach" axis="followSib" ptType="sibTrans" hideLastTrans="0" cnt="1">
                <dgm:layoutNode name="sibTrans" styleLbl="sibTrans2D1">
                  <dgm:alg type="conn">
                    <dgm:param type="dstNode" val="node"/>
                    <dgm:param type="begSty" val="noArr"/>
                    <dgm:param type="endSty" val="noArr"/>
                    <dgm:param type="connRout" val="curve"/>
                    <dgm:param type="begPts" val="ctr"/>
                    <dgm:param type="endPts" val="ctr"/>
                  </dgm:alg>
                  <dgm:shape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r:blip="">
                    <dgm:adjLst/>
                  </dgm:shape>
                  <dgm:presOf/>
                  <dgm:constrLst>
                    <dgm:constr type="w" val="1"/>
                    <dgm:constr type="h" val="1"/>
                  </dgm:constrLst>
                  <dgm:ruleLst/>
                </dgm:layoutNode>
                <dgm:layoutNode name="oneNode" styleLbl="node1">
                  <dgm:varLst>
                    <dgm:bulletEnabled val="1"/>
                  </dgm:varLst>
                  <dgm:alg type="tx">
                    <dgm:param type="txAnchorVertCh" val="mid"/>
                  </dgm:alg>
                  <dgm:shape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dgm:ruleLst>
                </dgm:layoutNode>
              </dgm:layoutNode>
              <dgm:layoutNode name="dummya">
                <dgm:alg type="sp"/>
                <dgm:shape r:blip="">
                  <dgm:adjLst/>
                </dgm:shape>
                <dgm:presOf/>
                <dgm:constrLst>
                  <dgm:constr type="h" refType="w"/>
                </dgm:constrLst>
                <dgm:ruleLst/>
              </dgm:layoutNode>
              <dgm:layoutNode name="dummyb">
                <dgm:alg type="sp"/>
                <dgm:shape r:blip="">
                  <dgm:adjLst/>
                </dgm:shape>
                <dgm:presOf/>
                <dgm:constrLst>
                  <dgm:constr type="h" refType="w"/>
                </dgm:constrLst>
                <dgm:ruleLst/>
              </dgm:layoutNode>
              <dgm:layoutNode name="dummyc">
                <dgm:alg type="sp"/>
                <dgm:shape r:blip="">
                  <dgm:adjLst/>
                </dgm:shape>
                <dgm:presOf/>
                <dgm:constrLst>
                  <dgm:constr type="h" refType="w"/>
                </dgm:constrLst>
                <dgm:ruleLst/>
              </dgm:layoutNode>
              <dgm:forEach name="sibTransForEach1" axis="followSib" ptType="sibTrans" hideLastTrans="0" cnt="1">
                <dgm:layoutNode name="singleconn" styleLbl="sibTrans2D1">
                  <dgm:alg type="conn">
                    <dgm:param type="srcNode" val="dummyConnPt"/>
                    <dgm:param type="dstNode" val="dummyConnPt"/>
                    <dgm:param type="begSty" val="noArr"/>
                    <dgm:param type="endSty" val="noArr"/>
                    <dgm:param type="connRout" val="longCurve"/>
                    <dgm:param type="begPts" val="bCtr"/>
                    <dgm:param type="endPts" val="tCtr"/>
                  </dgm:alg>
                  <dgm:shape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quickStyle1.xml><?xml version="1.0" encoding="utf-8"?>
<dgm:styleDef xmlns:a="http://schemas.openxmlformats.org/drawingml/2006/main" xmlns:dgm="http://schemas.openxmlformats.org/drawingml/2006/diagram" uniqueId="urn:microsoft.com/office/officeart/2005/8/quickstyle/3d9#1">
  <dgm:title val=""/>
  <dgm:desc val=""/>
  <dgm:catLst>
    <dgm:cat type="3D" pri="11900"/>
  </dgm:catLst>
  <dgm:scene3d>
    <a:camera prst="perspectiveRelaxed">
      <a:rot lat="19149996" lon="20104178" rev="1577324"/>
    </a:camera>
    <a:lightRig rig="soft" dir="t"/>
    <a:backdrop>
      <a:anchor x="0" y="0" z="-210000"/>
      <a:norm dx="0" dy="0" dz="914400"/>
      <a:up dx="0" dy="914400" dz="0"/>
    </a:backdrop>
  </dgm:scene3d>
  <dgm:styleLbl name="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alignAccFollowNode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extrusionH="152250" prstMaterial="matte">
      <a:bevelT w="165100" prst="coolSlant"/>
    </dgm:sp3d>
    <dgm:txPr/>
    <dgm:style>
      <a:lnRef idx="0">
        <a:scrgbClr r="0" g="0" b="0"/>
      </a:lnRef>
      <a:fillRef idx="1">
        <a:scrgbClr r="0" g="0" b="0"/>
      </a:fillRef>
      <a:effectRef idx="0">
        <a:scrgbClr r="0" g="0" b="0"/>
      </a:effectRef>
      <a:fontRef idx="minor"/>
    </dgm:style>
  </dgm:styleLbl>
  <dgm:styleLbl name="alignNode1">
    <dgm:scene3d>
      <a:camera prst="orthographicFront"/>
      <a:lightRig rig="threePt" dir="t"/>
    </dgm:scene3d>
    <dgm:sp3d extrusionH="152250" prstMaterial="matte">
      <a:bevelT w="165100" prst="coolSlant"/>
    </dgm:sp3d>
    <dgm:txPr>
      <a:sp3d extrusionH="28000" prstMaterial="matte"/>
    </dgm:txPr>
    <dgm:style>
      <a:lnRef idx="1">
        <a:scrgbClr r="0" g="0" b="0"/>
      </a:lnRef>
      <a:fillRef idx="1">
        <a:scrgbClr r="0" g="0" b="0"/>
      </a:fillRef>
      <a:effectRef idx="2">
        <a:scrgbClr r="0" g="0" b="0"/>
      </a:effectRef>
      <a:fontRef idx="minor">
        <a:schemeClr val="lt1"/>
      </a:fontRef>
    </dgm:style>
  </dgm:styleLbl>
  <dgm:styleLbl name="asst0">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b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bgImgPlace1">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sp3d prstMaterial="matte"/>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dkBgShp">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fgAcc0">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fgImgPlace1">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prstMaterial="matte"/>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prstMaterial="matte"/>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0">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parChTrans1D1">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227350" prstMaterial="matte"/>
    <dgm:txPr/>
    <dgm:style>
      <a:lnRef idx="0">
        <a:scrgbClr r="0" g="0" b="0"/>
      </a:lnRef>
      <a:fillRef idx="3">
        <a:scrgbClr r="0" g="0" b="0"/>
      </a:fillRef>
      <a:effectRef idx="0">
        <a:scrgbClr r="0" g="0" b="0"/>
      </a:effectRef>
      <a:fontRef idx="minor">
        <a:schemeClr val="lt1"/>
      </a:fontRef>
    </dgm:style>
  </dgm:styleLbl>
  <dgm:styleLbl name="parChTrans2D4">
    <dgm:scene3d>
      <a:camera prst="orthographicFront"/>
      <a:lightRig rig="threePt" dir="t"/>
    </dgm:scene3d>
    <dgm:sp3d z="-227350" prstMaterial="matte"/>
    <dgm:txPr/>
    <dgm:style>
      <a:lnRef idx="0">
        <a:scrgbClr r="0" g="0" b="0"/>
      </a:lnRef>
      <a:fillRef idx="3">
        <a:scrgbClr r="0" g="0" b="0"/>
      </a:fillRef>
      <a:effectRef idx="0">
        <a:scrgbClr r="0" g="0" b="0"/>
      </a:effectRef>
      <a:fontRef idx="minor">
        <a:schemeClr val="lt1"/>
      </a:fontRef>
    </dgm:style>
  </dgm:styleLbl>
  <dgm:styleLbl name="revTx">
    <dgm:scene3d>
      <a:camera prst="orthographicFront"/>
      <a:lightRig rig="threePt" dir="t"/>
    </dgm:scene3d>
    <dgm:sp3d/>
    <dgm:txPr>
      <a:sp3d extrusionH="28000" prstMaterial="matte"/>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z="-227350" prstMaterial="matte"/>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tx1"/>
      </a:fontRef>
    </dgm:style>
  </dgm:styleLbl>
</dgm:styleDef>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B8A992D-0ABE-415A-BD46-7A83B619E1A8}" type="datetimeFigureOut">
              <a:rPr lang="zh-CN" altLang="en-US" smtClean="0"/>
              <a:t>2020/7/12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58B62D5-F1B8-4B89-A2CE-5B5D66F85487}" type="slidenum">
              <a:rPr lang="zh-CN" altLang="en-US" smtClean="0"/>
              <a:t>‹#›</a:t>
            </a:fld>
            <a:endParaRPr lang="zh-CN" altLang="en-US"/>
          </a:p>
        </p:txBody>
      </p:sp>
    </p:spTree>
    <p:extLst>
      <p:ext uri="{BB962C8B-B14F-4D97-AF65-F5344CB8AC3E}">
        <p14:creationId xmlns:p14="http://schemas.microsoft.com/office/powerpoint/2010/main" val="3589068653"/>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1.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3.xml" /><Relationship Id="rId2" Type="http://schemas.openxmlformats.org/officeDocument/2006/relationships/notesMaster" Target="../notesMasters/notesMaster1.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4.xml" /><Relationship Id="rId2" Type="http://schemas.openxmlformats.org/officeDocument/2006/relationships/notesMaster" Target="../notesMasters/notesMaster1.xml" /></Relationships>
</file>

<file path=ppt/notesSlides/_rels/notesSlide4.xml.rels>&#65279;<?xml version="1.0" encoding="utf-8" standalone="yes"?><Relationships xmlns="http://schemas.openxmlformats.org/package/2006/relationships"><Relationship Id="rId1" Type="http://schemas.openxmlformats.org/officeDocument/2006/relationships/slide" Target="../slides/slide5.xml" /><Relationship Id="rId2" Type="http://schemas.openxmlformats.org/officeDocument/2006/relationships/notesMaster" Target="../notesMasters/notesMaster1.xml" /></Relationships>
</file>

<file path=ppt/notesSlides/_rels/notesSlide5.xml.rels>&#65279;<?xml version="1.0" encoding="utf-8" standalone="yes"?><Relationships xmlns="http://schemas.openxmlformats.org/package/2006/relationships"><Relationship Id="rId1" Type="http://schemas.openxmlformats.org/officeDocument/2006/relationships/slide" Target="../slides/slide7.xml" /><Relationship Id="rId2" Type="http://schemas.openxmlformats.org/officeDocument/2006/relationships/notesMaster" Target="../notesMasters/notesMaster1.xml" /></Relationships>
</file>

<file path=ppt/notesSlides/_rels/notesSlide6.xml.rels>&#65279;<?xml version="1.0" encoding="utf-8" standalone="yes"?><Relationships xmlns="http://schemas.openxmlformats.org/package/2006/relationships"><Relationship Id="rId1" Type="http://schemas.openxmlformats.org/officeDocument/2006/relationships/slide" Target="../slides/slide8.xml" /><Relationship Id="rId2" Type="http://schemas.openxmlformats.org/officeDocument/2006/relationships/notesMaster" Target="../notesMasters/notesMaster1.xml" /></Relationships>
</file>

<file path=ppt/notesSlides/_rels/notesSlide7.xml.rels>&#65279;<?xml version="1.0" encoding="utf-8" standalone="yes"?><Relationships xmlns="http://schemas.openxmlformats.org/package/2006/relationships"><Relationship Id="rId1" Type="http://schemas.openxmlformats.org/officeDocument/2006/relationships/slide" Target="../slides/slide9.xml" /><Relationship Id="rId2" Type="http://schemas.openxmlformats.org/officeDocument/2006/relationships/notesMaster" Target="../notesMasters/notesMaster1.xml" /></Relationships>
</file>

<file path=ppt/notesSlides/_rels/notesSlide8.xml.rels>&#65279;<?xml version="1.0" encoding="utf-8" standalone="yes"?><Relationships xmlns="http://schemas.openxmlformats.org/package/2006/relationships"><Relationship Id="rId1" Type="http://schemas.openxmlformats.org/officeDocument/2006/relationships/slide" Target="../slides/slide10.xml" /><Relationship Id="rId2" Type="http://schemas.openxmlformats.org/officeDocument/2006/relationships/notesMaster" Target="../notesMasters/notesMaster1.xml" /></Relationships>
</file>

<file path=ppt/notesSlides/_rels/notesSlide9.xml.rels>&#65279;<?xml version="1.0" encoding="utf-8" standalone="yes"?><Relationships xmlns="http://schemas.openxmlformats.org/package/2006/relationships"><Relationship Id="rId1" Type="http://schemas.openxmlformats.org/officeDocument/2006/relationships/slide" Target="../slides/slide11.xml" /><Relationship Id="rId2" Type="http://schemas.openxmlformats.org/officeDocument/2006/relationships/notesMaster" Target="../notesMasters/notesMaster1.xml" /></Relationships>
</file>

<file path=ppt/notesSlides/_rels/notesSlide10.xml.rels>&#65279;<?xml version="1.0" encoding="utf-8" standalone="yes"?><Relationships xmlns="http://schemas.openxmlformats.org/package/2006/relationships"><Relationship Id="rId1" Type="http://schemas.openxmlformats.org/officeDocument/2006/relationships/slide" Target="../slides/slide12.xml" /><Relationship Id="rId2" Type="http://schemas.openxmlformats.org/officeDocument/2006/relationships/notesMaster" Target="../notesMasters/notesMaster1.xml" /></Relationships>
</file>

<file path=ppt/notesSlides/_rels/notesSlide11.xml.rels>&#65279;<?xml version="1.0" encoding="utf-8" standalone="yes"?><Relationships xmlns="http://schemas.openxmlformats.org/package/2006/relationships"><Relationship Id="rId1" Type="http://schemas.openxmlformats.org/officeDocument/2006/relationships/slide" Target="../slides/slide13.xml" /><Relationship Id="rId2" Type="http://schemas.openxmlformats.org/officeDocument/2006/relationships/notesMaster" Target="../notesMasters/notesMaster1.xml" /></Relationships>
</file>

<file path=ppt/notesSlides/_rels/notesSlide12.xml.rels>&#65279;<?xml version="1.0" encoding="utf-8" standalone="yes"?><Relationships xmlns="http://schemas.openxmlformats.org/package/2006/relationships"><Relationship Id="rId1" Type="http://schemas.openxmlformats.org/officeDocument/2006/relationships/slide" Target="../slides/slide14.xml" /><Relationship Id="rId2" Type="http://schemas.openxmlformats.org/officeDocument/2006/relationships/notesMaster" Target="../notesMasters/notesMaster1.xml" /></Relationships>
</file>

<file path=ppt/notesSlides/_rels/notesSlide13.xml.rels>&#65279;<?xml version="1.0" encoding="utf-8" standalone="yes"?><Relationships xmlns="http://schemas.openxmlformats.org/package/2006/relationships"><Relationship Id="rId1" Type="http://schemas.openxmlformats.org/officeDocument/2006/relationships/slide" Target="../slides/slide15.xml" /><Relationship Id="rId2" Type="http://schemas.openxmlformats.org/officeDocument/2006/relationships/notesMaster" Target="../notesMasters/notesMaster1.xml" /></Relationships>
</file>

<file path=ppt/notesSlides/_rels/notesSlide14.xml.rels>&#65279;<?xml version="1.0" encoding="utf-8" standalone="yes"?><Relationships xmlns="http://schemas.openxmlformats.org/package/2006/relationships"><Relationship Id="rId1" Type="http://schemas.openxmlformats.org/officeDocument/2006/relationships/slide" Target="../slides/slide16.xml" /><Relationship Id="rId2" Type="http://schemas.openxmlformats.org/officeDocument/2006/relationships/notesMaster" Target="../notesMasters/notesMaster1.xml" /></Relationships>
</file>

<file path=ppt/notesSlides/_rels/notesSlide15.xml.rels>&#65279;<?xml version="1.0" encoding="utf-8" standalone="yes"?><Relationships xmlns="http://schemas.openxmlformats.org/package/2006/relationships"><Relationship Id="rId1" Type="http://schemas.openxmlformats.org/officeDocument/2006/relationships/slide" Target="../slides/slide17.xml" /><Relationship Id="rId2" Type="http://schemas.openxmlformats.org/officeDocument/2006/relationships/notesMaster" Target="../notesMasters/notesMaster1.xml" /></Relationships>
</file>

<file path=ppt/notesSlides/_rels/notesSlide16.xml.rels>&#65279;<?xml version="1.0" encoding="utf-8" standalone="yes"?><Relationships xmlns="http://schemas.openxmlformats.org/package/2006/relationships"><Relationship Id="rId1" Type="http://schemas.openxmlformats.org/officeDocument/2006/relationships/slide" Target="../slides/slide18.xml" /><Relationship Id="rId2" Type="http://schemas.openxmlformats.org/officeDocument/2006/relationships/notesMaster" Target="../notesMasters/notesMaster1.xml" /></Relationships>
</file>

<file path=ppt/notesSlides/_rels/notesSlide17.xml.rels>&#65279;<?xml version="1.0" encoding="utf-8" standalone="yes"?><Relationships xmlns="http://schemas.openxmlformats.org/package/2006/relationships"><Relationship Id="rId1" Type="http://schemas.openxmlformats.org/officeDocument/2006/relationships/slide" Target="../slides/slide19.xml" /><Relationship Id="rId2" Type="http://schemas.openxmlformats.org/officeDocument/2006/relationships/notesMaster" Target="../notesMasters/notesMaster1.xml" /></Relationships>
</file>

<file path=ppt/notesSlides/_rels/notesSlide18.xml.rels>&#65279;<?xml version="1.0" encoding="utf-8" standalone="yes"?><Relationships xmlns="http://schemas.openxmlformats.org/package/2006/relationships"><Relationship Id="rId1" Type="http://schemas.openxmlformats.org/officeDocument/2006/relationships/slide" Target="../slides/slide20.xml" /><Relationship Id="rId2" Type="http://schemas.openxmlformats.org/officeDocument/2006/relationships/notesMaster" Target="../notesMasters/notesMaster1.xml" /></Relationships>
</file>

<file path=ppt/notesSlides/_rels/notesSlide19.xml.rels>&#65279;<?xml version="1.0" encoding="utf-8" standalone="yes"?><Relationships xmlns="http://schemas.openxmlformats.org/package/2006/relationships"><Relationship Id="rId1" Type="http://schemas.openxmlformats.org/officeDocument/2006/relationships/slide" Target="../slides/slide21.xml" /><Relationship Id="rId2" Type="http://schemas.openxmlformats.org/officeDocument/2006/relationships/notesMaster" Target="../notesMasters/notesMaster1.xml" /></Relationships>
</file>

<file path=ppt/notesSlides/_rels/notesSlide20.xml.rels>&#65279;<?xml version="1.0" encoding="utf-8" standalone="yes"?><Relationships xmlns="http://schemas.openxmlformats.org/package/2006/relationships"><Relationship Id="rId1" Type="http://schemas.openxmlformats.org/officeDocument/2006/relationships/slide" Target="../slides/slide22.xml" /><Relationship Id="rId2" Type="http://schemas.openxmlformats.org/officeDocument/2006/relationships/notesMaster" Target="../notesMasters/notesMaster1.xml" /></Relationships>
</file>

<file path=ppt/notesSlides/_rels/notesSlide21.xml.rels>&#65279;<?xml version="1.0" encoding="utf-8" standalone="yes"?><Relationships xmlns="http://schemas.openxmlformats.org/package/2006/relationships"><Relationship Id="rId1" Type="http://schemas.openxmlformats.org/officeDocument/2006/relationships/slide" Target="../slides/slide23.xml" /><Relationship Id="rId2" Type="http://schemas.openxmlformats.org/officeDocument/2006/relationships/notesMaster" Target="../notesMasters/notesMaster1.xml" /></Relationships>
</file>

<file path=ppt/notesSlides/_rels/notesSlide22.xml.rels>&#65279;<?xml version="1.0" encoding="utf-8" standalone="yes"?><Relationships xmlns="http://schemas.openxmlformats.org/package/2006/relationships"><Relationship Id="rId1" Type="http://schemas.openxmlformats.org/officeDocument/2006/relationships/slide" Target="../slides/slide24.xml" /><Relationship Id="rId2" Type="http://schemas.openxmlformats.org/officeDocument/2006/relationships/notesMaster" Target="../notesMasters/notesMaster1.xml" /></Relationships>
</file>

<file path=ppt/notesSlides/_rels/notesSlide23.xml.rels>&#65279;<?xml version="1.0" encoding="utf-8" standalone="yes"?><Relationships xmlns="http://schemas.openxmlformats.org/package/2006/relationships"><Relationship Id="rId1" Type="http://schemas.openxmlformats.org/officeDocument/2006/relationships/slide" Target="../slides/slide25.xml" /><Relationship Id="rId2" Type="http://schemas.openxmlformats.org/officeDocument/2006/relationships/notesMaster" Target="../notesMasters/notesMaster1.xml" /></Relationships>
</file>

<file path=ppt/notesSlides/_rels/notesSlide24.xml.rels>&#65279;<?xml version="1.0" encoding="utf-8" standalone="yes"?><Relationships xmlns="http://schemas.openxmlformats.org/package/2006/relationships"><Relationship Id="rId1" Type="http://schemas.openxmlformats.org/officeDocument/2006/relationships/slide" Target="../slides/slide26.xml" /><Relationship Id="rId2" Type="http://schemas.openxmlformats.org/officeDocument/2006/relationships/notesMaster" Target="../notesMasters/notesMaster1.xml" /></Relationships>
</file>

<file path=ppt/notesSlides/_rels/notesSlide25.xml.rels>&#65279;<?xml version="1.0" encoding="utf-8" standalone="yes"?><Relationships xmlns="http://schemas.openxmlformats.org/package/2006/relationships"><Relationship Id="rId1" Type="http://schemas.openxmlformats.org/officeDocument/2006/relationships/slide" Target="../slides/slide27.xml" /><Relationship Id="rId2" Type="http://schemas.openxmlformats.org/officeDocument/2006/relationships/notesMaster" Target="../notesMasters/notesMaster1.xml" /></Relationships>
</file>

<file path=ppt/notesSlides/_rels/notesSlide26.xml.rels>&#65279;<?xml version="1.0" encoding="utf-8" standalone="yes"?><Relationships xmlns="http://schemas.openxmlformats.org/package/2006/relationships"><Relationship Id="rId1" Type="http://schemas.openxmlformats.org/officeDocument/2006/relationships/slide" Target="../slides/slide28.xml" /><Relationship Id="rId2" Type="http://schemas.openxmlformats.org/officeDocument/2006/relationships/notesMaster" Target="../notesMasters/notesMaster1.xml" /></Relationships>
</file>

<file path=ppt/notesSlides/_rels/notesSlide27.xml.rels>&#65279;<?xml version="1.0" encoding="utf-8" standalone="yes"?><Relationships xmlns="http://schemas.openxmlformats.org/package/2006/relationships"><Relationship Id="rId1" Type="http://schemas.openxmlformats.org/officeDocument/2006/relationships/slide" Target="../slides/slide29.xml" /><Relationship Id="rId2" Type="http://schemas.openxmlformats.org/officeDocument/2006/relationships/notesMaster" Target="../notesMasters/notesMaster1.xml" /></Relationships>
</file>

<file path=ppt/notesSlides/_rels/notesSlide28.xml.rels>&#65279;<?xml version="1.0" encoding="utf-8" standalone="yes"?><Relationships xmlns="http://schemas.openxmlformats.org/package/2006/relationships"><Relationship Id="rId1" Type="http://schemas.openxmlformats.org/officeDocument/2006/relationships/slide" Target="../slides/slide30.xml" /><Relationship Id="rId2" Type="http://schemas.openxmlformats.org/officeDocument/2006/relationships/notesMaster" Target="../notesMasters/notesMaster1.xml" /></Relationships>
</file>

<file path=ppt/notesSlides/_rels/notesSlide29.xml.rels>&#65279;<?xml version="1.0" encoding="utf-8" standalone="yes"?><Relationships xmlns="http://schemas.openxmlformats.org/package/2006/relationships"><Relationship Id="rId1" Type="http://schemas.openxmlformats.org/officeDocument/2006/relationships/slide" Target="../slides/slide31.xml" /><Relationship Id="rId2" Type="http://schemas.openxmlformats.org/officeDocument/2006/relationships/notesMaster" Target="../notesMasters/notesMaster1.xml" /></Relationships>
</file>

<file path=ppt/notesSlides/_rels/notesSlide30.xml.rels>&#65279;<?xml version="1.0" encoding="utf-8" standalone="yes"?><Relationships xmlns="http://schemas.openxmlformats.org/package/2006/relationships"><Relationship Id="rId1" Type="http://schemas.openxmlformats.org/officeDocument/2006/relationships/slide" Target="../slides/slide32.xml" /><Relationship Id="rId2" Type="http://schemas.openxmlformats.org/officeDocument/2006/relationships/notesMaster" Target="../notesMasters/notesMaster1.xml" /></Relationships>
</file>

<file path=ppt/notesSlides/_rels/notesSlide31.xml.rels>&#65279;<?xml version="1.0" encoding="utf-8" standalone="yes"?><Relationships xmlns="http://schemas.openxmlformats.org/package/2006/relationships"><Relationship Id="rId1" Type="http://schemas.openxmlformats.org/officeDocument/2006/relationships/slide" Target="../slides/slide33.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58B62D5-F1B8-4B89-A2CE-5B5D66F85487}" type="slidenum">
              <a:rPr lang="zh-CN" altLang="en-US" smtClean="0"/>
              <a:t>1</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58B62D5-F1B8-4B89-A2CE-5B5D66F85487}" type="slidenum">
              <a:rPr lang="zh-CN" altLang="en-US" smtClean="0"/>
              <a:t>3</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58B62D5-F1B8-4B89-A2CE-5B5D66F85487}" type="slidenum">
              <a:rPr lang="zh-CN" altLang="en-US" smtClean="0"/>
              <a:t>4</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58B62D5-F1B8-4B89-A2CE-5B5D66F85487}" type="slidenum">
              <a:rPr lang="zh-CN" altLang="en-US" smtClean="0"/>
              <a:t>5</a:t>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58B62D5-F1B8-4B89-A2CE-5B5D66F85487}" type="slidenum">
              <a:rPr lang="zh-CN" altLang="en-US" smtClean="0"/>
              <a:t>7</a:t>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58B62D5-F1B8-4B89-A2CE-5B5D66F85487}" type="slidenum">
              <a:rPr lang="zh-CN" altLang="en-US" smtClean="0"/>
              <a:t>8</a:t>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a:t>在冷战时代，美苏两国的全球战略处处显示出以地缘政治理论为指导的迹象；地缘政治一直是战后国际关系的一个重要影响因素。</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58B62D5-F1B8-4B89-A2CE-5B5D66F85487}" type="slidenum">
              <a:rPr lang="zh-CN" altLang="en-US" smtClean="0"/>
              <a:t>11</a:t>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1506" name="幻灯片图像占位符 1"/>
          <p:cNvSpPr>
            <a:spLocks noGrp="1" noRot="1" noChangeAspect="1" noTextEdit="1"/>
          </p:cNvSpPr>
          <p:nvPr>
            <p:ph type="sldImg"/>
          </p:nvPr>
        </p:nvSpPr>
        <p:spPr bwMode="auto">
          <a:noFill/>
          <a:ln>
            <a:solidFill>
              <a:srgbClr val="000000"/>
            </a:solidFill>
            <a:miter lim="800000"/>
          </a:ln>
        </p:spPr>
      </p:sp>
      <p:sp>
        <p:nvSpPr>
          <p:cNvPr id="21507" name="备注占位符 2"/>
          <p:cNvSpPr>
            <a:spLocks noGrp="1"/>
          </p:cNvSpPr>
          <p:nvPr>
            <p:ph type="body" idx="1"/>
          </p:nvPr>
        </p:nvSpPr>
        <p:spPr bwMode="auto">
          <a:noFill/>
        </p:spPr>
        <p:txBody>
          <a:bodyPr wrap="square" numCol="1" anchor="t" anchorCtr="0" compatLnSpc="1">
            <a:prstTxWarp prst="textNoShape">
              <a:avLst/>
            </a:prstTxWarp>
          </a:bodyPr>
          <a:lstStyle/>
          <a:p>
            <a:endParaRPr lang="zh-CN" altLang="en-US" smtClean="0"/>
          </a:p>
        </p:txBody>
      </p:sp>
      <p:sp>
        <p:nvSpPr>
          <p:cNvPr id="4" name="灯片编号占位符 3"/>
          <p:cNvSpPr>
            <a:spLocks noGrp="1"/>
          </p:cNvSpPr>
          <p:nvPr>
            <p:ph type="sldNum" sz="quarter" idx="5"/>
          </p:nvPr>
        </p:nvSpPr>
        <p:spPr/>
        <p:txBody>
          <a:bodyPr/>
          <a:lstStyle/>
          <a:p>
            <a:pPr>
              <a:defRPr/>
            </a:pPr>
            <a:fld id="{60C5E66A-4344-412F-8F7A-21E055743F77}" type="slidenum">
              <a:rPr lang="zh-CN" altLang="en-US" smtClean="0"/>
              <a:pPr>
                <a:defRPr/>
              </a:pPr>
              <a:t>12</a:t>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58B62D5-F1B8-4B89-A2CE-5B5D66F85487}" type="slidenum">
              <a:rPr lang="zh-CN" altLang="en-US" smtClean="0"/>
              <a:t>13</a:t>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58B62D5-F1B8-4B89-A2CE-5B5D66F85487}" type="slidenum">
              <a:rPr lang="zh-CN" altLang="en-US" smtClean="0"/>
              <a:t>14</a:t>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58B62D5-F1B8-4B89-A2CE-5B5D66F85487}" type="slidenum">
              <a:rPr lang="zh-CN" altLang="en-US" smtClean="0"/>
              <a:t>15</a:t>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58B62D5-F1B8-4B89-A2CE-5B5D66F85487}" type="slidenum">
              <a:rPr lang="zh-CN" altLang="en-US" smtClean="0"/>
              <a:t>16</a:t>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58B62D5-F1B8-4B89-A2CE-5B5D66F85487}" type="slidenum">
              <a:rPr lang="zh-CN" altLang="en-US" smtClean="0"/>
              <a:t>17</a:t>
            </a:fld>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58B62D5-F1B8-4B89-A2CE-5B5D66F85487}" type="slidenum">
              <a:rPr lang="zh-CN" altLang="en-US" smtClean="0"/>
              <a:t>18</a:t>
            </a:fld>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58B62D5-F1B8-4B89-A2CE-5B5D66F85487}" type="slidenum">
              <a:rPr lang="zh-CN" altLang="en-US" smtClean="0"/>
              <a:t>19</a:t>
            </a:fld>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58B62D5-F1B8-4B89-A2CE-5B5D66F85487}" type="slidenum">
              <a:rPr lang="zh-CN" altLang="en-US" smtClean="0"/>
              <a:t>20</a:t>
            </a:fld>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58B62D5-F1B8-4B89-A2CE-5B5D66F85487}" type="slidenum">
              <a:rPr lang="zh-CN" altLang="en-US" smtClean="0"/>
              <a:t>21</a:t>
            </a:fld>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58B62D5-F1B8-4B89-A2CE-5B5D66F85487}" type="slidenum">
              <a:rPr lang="zh-CN" altLang="en-US" smtClean="0"/>
              <a:t>22</a:t>
            </a:fld>
            <a:endParaRPr lang="zh-CN"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58B62D5-F1B8-4B89-A2CE-5B5D66F85487}" type="slidenum">
              <a:rPr lang="zh-CN" altLang="en-US" smtClean="0"/>
              <a:t>23</a:t>
            </a:fld>
            <a:endParaRPr lang="zh-CN"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58B62D5-F1B8-4B89-A2CE-5B5D66F85487}" type="slidenum">
              <a:rPr lang="zh-CN" altLang="en-US" smtClean="0"/>
              <a:t>24</a:t>
            </a:fld>
            <a:endParaRPr lang="zh-CN"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58B62D5-F1B8-4B89-A2CE-5B5D66F85487}" type="slidenum">
              <a:rPr lang="zh-CN" altLang="en-US" smtClean="0"/>
              <a:t>25</a:t>
            </a:fld>
            <a:endParaRPr lang="zh-CN"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58B62D5-F1B8-4B89-A2CE-5B5D66F85487}" type="slidenum">
              <a:rPr lang="zh-CN" altLang="en-US" smtClean="0"/>
              <a:t>26</a:t>
            </a:fld>
            <a:endParaRPr lang="zh-CN"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3E833E2-0E77-40B5-9A2C-4D283D38243C}" type="slidenum">
              <a:rPr lang="zh-CN" altLang="en-US" smtClean="0"/>
              <a:t>27</a:t>
            </a:fld>
            <a:endParaRPr lang="zh-CN" altLang="en-US"/>
          </a:p>
        </p:txBody>
      </p:sp>
    </p:spTree>
    <p:extLst>
      <p:ext uri="{BB962C8B-B14F-4D97-AF65-F5344CB8AC3E}">
        <p14:creationId xmlns:p14="http://schemas.microsoft.com/office/powerpoint/2010/main" val="2174912778"/>
      </p:ext>
    </p:extLst>
  </p:cSld>
  <p:clrMapOvr>
    <a:masterClrMapping/>
  </p:clrMapOvr>
</p:notes>
</file>

<file path=ppt/notesSlides/notesSlide26.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58B62D5-F1B8-4B89-A2CE-5B5D66F85487}" type="slidenum">
              <a:rPr lang="zh-CN" altLang="en-US" smtClean="0"/>
              <a:t>28</a:t>
            </a:fld>
            <a:endParaRPr lang="zh-CN" alt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58B62D5-F1B8-4B89-A2CE-5B5D66F85487}" type="slidenum">
              <a:rPr lang="zh-CN" altLang="en-US" smtClean="0"/>
              <a:t>29</a:t>
            </a:fld>
            <a:endParaRPr lang="zh-CN" alt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58B62D5-F1B8-4B89-A2CE-5B5D66F85487}" type="slidenum">
              <a:rPr lang="zh-CN" altLang="en-US" smtClean="0"/>
              <a:t>30</a:t>
            </a:fld>
            <a:endParaRPr lang="zh-CN" alt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58B62D5-F1B8-4B89-A2CE-5B5D66F85487}" type="slidenum">
              <a:rPr lang="zh-CN" altLang="en-US" smtClean="0"/>
              <a:t>31</a:t>
            </a:fld>
            <a:endParaRPr lang="zh-CN" alt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58B62D5-F1B8-4B89-A2CE-5B5D66F85487}" type="slidenum">
              <a:rPr lang="zh-CN" altLang="en-US" smtClean="0"/>
              <a:t>32</a:t>
            </a:fld>
            <a:endParaRPr lang="zh-CN" alt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58B62D5-F1B8-4B89-A2CE-5B5D66F85487}" type="slidenum">
              <a:rPr lang="zh-CN" altLang="en-US" smtClean="0"/>
              <a:t>33</a:t>
            </a:fld>
            <a:endParaRPr lang="zh-CN" altLang="en-US"/>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685800" y="1598613"/>
            <a:ext cx="7772400" cy="11017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E9E81AC3-D2AD-4EF0-AFB1-F65FFB9F1896}" type="datetimeFigureOut">
              <a:rPr lang="zh-CN" altLang="en-US" smtClean="0"/>
              <a:t>2020/7/12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4092951-8AE7-4796-9F1A-0E7AFCE0B3C7}" type="slidenum">
              <a:rPr lang="zh-CN" altLang="en-US" smtClean="0"/>
              <a:t>‹#›</a:t>
            </a:fld>
            <a:endParaRPr lang="zh-CN" altLang="en-US"/>
          </a:p>
        </p:txBody>
      </p:sp>
    </p:spTree>
    <p:extLst>
      <p:ext uri="{BB962C8B-B14F-4D97-AF65-F5344CB8AC3E}">
        <p14:creationId xmlns:p14="http://schemas.microsoft.com/office/powerpoint/2010/main" val="1271747363"/>
      </p:ext>
    </p:extLst>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E9E81AC3-D2AD-4EF0-AFB1-F65FFB9F1896}" type="datetimeFigureOut">
              <a:rPr lang="zh-CN" altLang="en-US" smtClean="0"/>
              <a:t>2020/7/12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4092951-8AE7-4796-9F1A-0E7AFCE0B3C7}" type="slidenum">
              <a:rPr lang="zh-CN" altLang="en-US" smtClean="0"/>
              <a:t>‹#›</a:t>
            </a:fld>
            <a:endParaRPr lang="zh-CN" altLang="en-US"/>
          </a:p>
        </p:txBody>
      </p:sp>
    </p:spTree>
    <p:extLst>
      <p:ext uri="{BB962C8B-B14F-4D97-AF65-F5344CB8AC3E}">
        <p14:creationId xmlns:p14="http://schemas.microsoft.com/office/powerpoint/2010/main" val="161691806"/>
      </p:ext>
    </p:extLst>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722313" y="3305175"/>
            <a:ext cx="7772400" cy="1022350"/>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79638"/>
            <a:ext cx="7772400" cy="112553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E9E81AC3-D2AD-4EF0-AFB1-F65FFB9F1896}" type="datetimeFigureOut">
              <a:rPr lang="zh-CN" altLang="en-US" smtClean="0"/>
              <a:t>2020/7/12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4092951-8AE7-4796-9F1A-0E7AFCE0B3C7}" type="slidenum">
              <a:rPr lang="zh-CN" altLang="en-US" smtClean="0"/>
              <a:t>‹#›</a:t>
            </a:fld>
            <a:endParaRPr lang="zh-CN" altLang="en-US"/>
          </a:p>
        </p:txBody>
      </p:sp>
    </p:spTree>
    <p:extLst>
      <p:ext uri="{BB962C8B-B14F-4D97-AF65-F5344CB8AC3E}">
        <p14:creationId xmlns:p14="http://schemas.microsoft.com/office/powerpoint/2010/main" val="1150269103"/>
      </p:ext>
    </p:extLst>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200150"/>
            <a:ext cx="4038600" cy="33940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200150"/>
            <a:ext cx="4038600" cy="33940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E9E81AC3-D2AD-4EF0-AFB1-F65FFB9F1896}" type="datetimeFigureOut">
              <a:rPr lang="zh-CN" altLang="en-US" smtClean="0"/>
              <a:t>2020/7/12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4092951-8AE7-4796-9F1A-0E7AFCE0B3C7}" type="slidenum">
              <a:rPr lang="zh-CN" altLang="en-US" smtClean="0"/>
              <a:t>‹#›</a:t>
            </a:fld>
            <a:endParaRPr lang="zh-CN" altLang="en-US"/>
          </a:p>
        </p:txBody>
      </p:sp>
    </p:spTree>
    <p:extLst>
      <p:ext uri="{BB962C8B-B14F-4D97-AF65-F5344CB8AC3E}">
        <p14:creationId xmlns:p14="http://schemas.microsoft.com/office/powerpoint/2010/main" val="4149965134"/>
      </p:ext>
    </p:extLst>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0938"/>
            <a:ext cx="4040188" cy="4810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1950"/>
            <a:ext cx="4040188" cy="29622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150938"/>
            <a:ext cx="4041775" cy="4810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1631950"/>
            <a:ext cx="4041775" cy="29622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E9E81AC3-D2AD-4EF0-AFB1-F65FFB9F1896}" type="datetimeFigureOut">
              <a:rPr lang="zh-CN" altLang="en-US" smtClean="0"/>
              <a:t>2020/7/12</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B4092951-8AE7-4796-9F1A-0E7AFCE0B3C7}" type="slidenum">
              <a:rPr lang="zh-CN" altLang="en-US" smtClean="0"/>
              <a:t>‹#›</a:t>
            </a:fld>
            <a:endParaRPr lang="zh-CN" altLang="en-US"/>
          </a:p>
        </p:txBody>
      </p:sp>
    </p:spTree>
    <p:extLst>
      <p:ext uri="{BB962C8B-B14F-4D97-AF65-F5344CB8AC3E}">
        <p14:creationId xmlns:p14="http://schemas.microsoft.com/office/powerpoint/2010/main" val="2935982057"/>
      </p:ext>
    </p:extLst>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E9E81AC3-D2AD-4EF0-AFB1-F65FFB9F1896}" type="datetimeFigureOut">
              <a:rPr lang="zh-CN" altLang="en-US" smtClean="0"/>
              <a:t>2020/7/12</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B4092951-8AE7-4796-9F1A-0E7AFCE0B3C7}" type="slidenum">
              <a:rPr lang="zh-CN" altLang="en-US" smtClean="0"/>
              <a:t>‹#›</a:t>
            </a:fld>
            <a:endParaRPr lang="zh-CN" altLang="en-US"/>
          </a:p>
        </p:txBody>
      </p:sp>
    </p:spTree>
    <p:extLst>
      <p:ext uri="{BB962C8B-B14F-4D97-AF65-F5344CB8AC3E}">
        <p14:creationId xmlns:p14="http://schemas.microsoft.com/office/powerpoint/2010/main" val="2198760619"/>
      </p:ext>
    </p:extLst>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E9E81AC3-D2AD-4EF0-AFB1-F65FFB9F1896}" type="datetimeFigureOut">
              <a:rPr lang="zh-CN" altLang="en-US" smtClean="0"/>
              <a:t>2020/7/12</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B4092951-8AE7-4796-9F1A-0E7AFCE0B3C7}" type="slidenum">
              <a:rPr lang="zh-CN" altLang="en-US" smtClean="0"/>
              <a:t>‹#›</a:t>
            </a:fld>
            <a:endParaRPr lang="zh-CN" altLang="en-US"/>
          </a:p>
        </p:txBody>
      </p:sp>
    </p:spTree>
    <p:extLst>
      <p:ext uri="{BB962C8B-B14F-4D97-AF65-F5344CB8AC3E}">
        <p14:creationId xmlns:p14="http://schemas.microsoft.com/office/powerpoint/2010/main" val="1636714668"/>
      </p:ext>
    </p:extLst>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457200" y="204788"/>
            <a:ext cx="3008313" cy="871537"/>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88"/>
            <a:ext cx="5111750" cy="438943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076325"/>
            <a:ext cx="3008313" cy="35179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E9E81AC3-D2AD-4EF0-AFB1-F65FFB9F1896}" type="datetimeFigureOut">
              <a:rPr lang="zh-CN" altLang="en-US" smtClean="0"/>
              <a:t>2020/7/12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4092951-8AE7-4796-9F1A-0E7AFCE0B3C7}" type="slidenum">
              <a:rPr lang="zh-CN" altLang="en-US" smtClean="0"/>
              <a:t>‹#›</a:t>
            </a:fld>
            <a:endParaRPr lang="zh-CN" altLang="en-US"/>
          </a:p>
        </p:txBody>
      </p:sp>
    </p:spTree>
    <p:extLst>
      <p:ext uri="{BB962C8B-B14F-4D97-AF65-F5344CB8AC3E}">
        <p14:creationId xmlns:p14="http://schemas.microsoft.com/office/powerpoint/2010/main" val="3552298703"/>
      </p:ext>
    </p:extLst>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1792288" y="3600450"/>
            <a:ext cx="5486400" cy="425450"/>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60375"/>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900"/>
            <a:ext cx="5486400" cy="60325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E9E81AC3-D2AD-4EF0-AFB1-F65FFB9F1896}" type="datetimeFigureOut">
              <a:rPr lang="zh-CN" altLang="en-US" smtClean="0"/>
              <a:t>2020/7/12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4092951-8AE7-4796-9F1A-0E7AFCE0B3C7}" type="slidenum">
              <a:rPr lang="zh-CN" altLang="en-US" smtClean="0"/>
              <a:t>‹#›</a:t>
            </a:fld>
            <a:endParaRPr lang="zh-CN" altLang="en-US"/>
          </a:p>
        </p:txBody>
      </p:sp>
    </p:spTree>
    <p:extLst>
      <p:ext uri="{BB962C8B-B14F-4D97-AF65-F5344CB8AC3E}">
        <p14:creationId xmlns:p14="http://schemas.microsoft.com/office/powerpoint/2010/main" val="4282285313"/>
      </p:ext>
    </p:extLst>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E9E81AC3-D2AD-4EF0-AFB1-F65FFB9F1896}" type="datetimeFigureOut">
              <a:rPr lang="zh-CN" altLang="en-US" smtClean="0"/>
              <a:t>2020/7/12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4092951-8AE7-4796-9F1A-0E7AFCE0B3C7}" type="slidenum">
              <a:rPr lang="zh-CN" altLang="en-US" smtClean="0"/>
              <a:t>‹#›</a:t>
            </a:fld>
            <a:endParaRPr lang="zh-CN" altLang="en-US"/>
          </a:p>
        </p:txBody>
      </p:sp>
    </p:spTree>
    <p:extLst>
      <p:ext uri="{BB962C8B-B14F-4D97-AF65-F5344CB8AC3E}">
        <p14:creationId xmlns:p14="http://schemas.microsoft.com/office/powerpoint/2010/main" val="537672526"/>
      </p:ext>
    </p:extLst>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文本">
    <p:spTree>
      <p:nvGrpSpPr>
        <p:cNvPr id="1" name=""/>
        <p:cNvGrpSpPr/>
        <p:nvPr/>
      </p:nvGrpSpPr>
      <p:grpSpPr>
        <a:xfrm>
          <a:off x="0" y="0"/>
          <a:ext cx="0" cy="0"/>
        </a:xfrm>
      </p:grpSpPr>
      <p:sp>
        <p:nvSpPr>
          <p:cNvPr id="2" name="竖排标题 1"/>
          <p:cNvSpPr>
            <a:spLocks noGrp="1"/>
          </p:cNvSpPr>
          <p:nvPr>
            <p:ph type="title" orient="vert"/>
          </p:nvPr>
        </p:nvSpPr>
        <p:spPr>
          <a:xfrm>
            <a:off x="6629400" y="206375"/>
            <a:ext cx="2057400" cy="4387850"/>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06375"/>
            <a:ext cx="6019800" cy="4387850"/>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E9E81AC3-D2AD-4EF0-AFB1-F65FFB9F1896}" type="datetimeFigureOut">
              <a:rPr lang="zh-CN" altLang="en-US" smtClean="0"/>
              <a:t>2020/7/12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4092951-8AE7-4796-9F1A-0E7AFCE0B3C7}" type="slidenum">
              <a:rPr lang="zh-CN" altLang="en-US" smtClean="0"/>
              <a:t>‹#›</a:t>
            </a:fld>
            <a:endParaRPr lang="zh-CN" altLang="en-US"/>
          </a:p>
        </p:txBody>
      </p:sp>
    </p:spTree>
    <p:extLst>
      <p:ext uri="{BB962C8B-B14F-4D97-AF65-F5344CB8AC3E}">
        <p14:creationId xmlns:p14="http://schemas.microsoft.com/office/powerpoint/2010/main" val="1901608591"/>
      </p:ext>
    </p:extLst>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nvGrpSpPr>
      <p:grpSpPr>
        <a:xfrm>
          <a:off x="0" y="0"/>
          <a:ext cx="0" cy="0"/>
        </a:xfrm>
      </p:grpSpPr>
      <p:sp>
        <p:nvSpPr>
          <p:cNvPr id="2" name="标题占位符 1"/>
          <p:cNvSpPr>
            <a:spLocks noGrp="1"/>
          </p:cNvSpPr>
          <p:nvPr>
            <p:ph type="title"/>
          </p:nvPr>
        </p:nvSpPr>
        <p:spPr>
          <a:xfrm>
            <a:off x="457200" y="206375"/>
            <a:ext cx="8229600" cy="85725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200150"/>
            <a:ext cx="8229600" cy="3394075"/>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4767263"/>
            <a:ext cx="2133600" cy="274637"/>
          </a:xfrm>
          <a:prstGeom prst="rect">
            <a:avLst/>
          </a:prstGeom>
        </p:spPr>
        <p:txBody>
          <a:bodyPr vert="horz" lIns="91440" tIns="45720" rIns="91440" bIns="45720" rtlCol="0" anchor="ctr"/>
          <a:lstStyle>
            <a:lvl1pPr algn="l">
              <a:defRPr sz="1200">
                <a:solidFill>
                  <a:schemeClr val="tx1">
                    <a:tint val="75000"/>
                  </a:schemeClr>
                </a:solidFill>
              </a:defRPr>
            </a:lvl1pPr>
          </a:lstStyle>
          <a:p>
            <a:fld id="{E9E81AC3-D2AD-4EF0-AFB1-F65FFB9F1896}" type="datetimeFigureOut">
              <a:rPr lang="zh-CN" altLang="en-US" smtClean="0"/>
              <a:t>2020/7/12</a:t>
            </a:fld>
            <a:endParaRPr lang="zh-CN" altLang="en-US"/>
          </a:p>
        </p:txBody>
      </p:sp>
      <p:sp>
        <p:nvSpPr>
          <p:cNvPr id="5" name="页脚占位符 4"/>
          <p:cNvSpPr>
            <a:spLocks noGrp="1"/>
          </p:cNvSpPr>
          <p:nvPr>
            <p:ph type="ftr" sz="quarter" idx="3"/>
          </p:nvPr>
        </p:nvSpPr>
        <p:spPr>
          <a:xfrm>
            <a:off x="3124200" y="4767263"/>
            <a:ext cx="2895600" cy="274637"/>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63"/>
            <a:ext cx="2133600" cy="274637"/>
          </a:xfrm>
          <a:prstGeom prst="rect">
            <a:avLst/>
          </a:prstGeom>
        </p:spPr>
        <p:txBody>
          <a:bodyPr vert="horz" lIns="91440" tIns="45720" rIns="91440" bIns="45720" rtlCol="0" anchor="ctr"/>
          <a:lstStyle>
            <a:lvl1pPr algn="r">
              <a:defRPr sz="1200">
                <a:solidFill>
                  <a:schemeClr val="tx1">
                    <a:tint val="75000"/>
                  </a:schemeClr>
                </a:solidFill>
              </a:defRPr>
            </a:lvl1pPr>
          </a:lstStyle>
          <a:p>
            <a:fld id="{B4092951-8AE7-4796-9F1A-0E7AFCE0B3C7}" type="slidenum">
              <a:rPr lang="zh-CN" altLang="en-US" smtClean="0"/>
              <a:t>‹#›</a:t>
            </a:fld>
            <a:endParaRPr lang="zh-CN" altLang="en-US"/>
          </a:p>
        </p:txBody>
      </p:sp>
    </p:spTree>
    <p:extLst>
      <p:ext uri="{BB962C8B-B14F-4D97-AF65-F5344CB8AC3E}">
        <p14:creationId xmlns:p14="http://schemas.microsoft.com/office/powerpoint/2010/main" val="214335425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1.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7.xml" /><Relationship Id="rId10" Type="http://schemas.openxmlformats.org/officeDocument/2006/relationships/image" Target="../media/image8.svg" /><Relationship Id="rId2" Type="http://schemas.openxmlformats.org/officeDocument/2006/relationships/notesSlide" Target="../notesSlides/notesSlide2.xml" /><Relationship Id="rId3" Type="http://schemas.openxmlformats.org/officeDocument/2006/relationships/image" Target="../media/image1.png" /><Relationship Id="rId4" Type="http://schemas.openxmlformats.org/officeDocument/2006/relationships/image" Target="../media/image2.png" /><Relationship Id="rId5" Type="http://schemas.openxmlformats.org/officeDocument/2006/relationships/image" Target="../media/image3.png" /><Relationship Id="rId6" Type="http://schemas.openxmlformats.org/officeDocument/2006/relationships/image" Target="../media/image4.svg" /><Relationship Id="rId7" Type="http://schemas.openxmlformats.org/officeDocument/2006/relationships/image" Target="../media/image5.png" /><Relationship Id="rId8" Type="http://schemas.openxmlformats.org/officeDocument/2006/relationships/image" Target="../media/image6.svg" /><Relationship Id="rId9" Type="http://schemas.openxmlformats.org/officeDocument/2006/relationships/image" Target="../media/image7.png"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3.xml" /><Relationship Id="rId3" Type="http://schemas.openxmlformats.org/officeDocument/2006/relationships/image" Target="../media/image9.png"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4.xml" /><Relationship Id="rId3" Type="http://schemas.openxmlformats.org/officeDocument/2006/relationships/image" Target="../media/image10.jpeg" /><Relationship Id="rId4" Type="http://schemas.openxmlformats.org/officeDocument/2006/relationships/image" Target="../media/image11.jpeg" /><Relationship Id="rId5" Type="http://schemas.openxmlformats.org/officeDocument/2006/relationships/image" Target="../media/image9.png"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2.jpeg"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5.xml" /><Relationship Id="rId3" Type="http://schemas.openxmlformats.org/officeDocument/2006/relationships/image" Target="../media/image9.png"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6.xml" /><Relationship Id="rId3" Type="http://schemas.openxmlformats.org/officeDocument/2006/relationships/image" Target="../media/image13.png" /><Relationship Id="rId4" Type="http://schemas.openxmlformats.org/officeDocument/2006/relationships/image" Target="../media/image9.png"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7.xml" /><Relationship Id="rId3" Type="http://schemas.openxmlformats.org/officeDocument/2006/relationships/image" Target="../media/image14.jpeg" /><Relationship Id="rId4" Type="http://schemas.openxmlformats.org/officeDocument/2006/relationships/tags" Target="../tags/tag1.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notesSlide" Target="../notesSlides/notesSlide8.xml" /><Relationship Id="rId3" Type="http://schemas.openxmlformats.org/officeDocument/2006/relationships/image" Target="../media/image15.jpeg" /><Relationship Id="rId4" Type="http://schemas.openxmlformats.org/officeDocument/2006/relationships/image" Target="../media/image16.jpeg" /><Relationship Id="rId5" Type="http://schemas.openxmlformats.org/officeDocument/2006/relationships/image" Target="../media/image17.jpeg" /><Relationship Id="rId6" Type="http://schemas.openxmlformats.org/officeDocument/2006/relationships/tags" Target="../tags/tag2.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9.xml" /><Relationship Id="rId3" Type="http://schemas.openxmlformats.org/officeDocument/2006/relationships/image" Target="../media/image9.png"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0.xml" /><Relationship Id="rId3" Type="http://schemas.openxmlformats.org/officeDocument/2006/relationships/image" Target="../media/image18.emf" /><Relationship Id="rId4" Type="http://schemas.openxmlformats.org/officeDocument/2006/relationships/image" Target="../media/image19.emf"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1.xml" /><Relationship Id="rId3" Type="http://schemas.openxmlformats.org/officeDocument/2006/relationships/image" Target="../media/image20.jpeg" /><Relationship Id="rId4" Type="http://schemas.openxmlformats.org/officeDocument/2006/relationships/image" Target="../media/image9.png"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2.xml" /><Relationship Id="rId3" Type="http://schemas.openxmlformats.org/officeDocument/2006/relationships/image" Target="../media/image9.png"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3.xml" /><Relationship Id="rId3" Type="http://schemas.openxmlformats.org/officeDocument/2006/relationships/image" Target="../media/image9.png"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4.xml" /><Relationship Id="rId3" Type="http://schemas.openxmlformats.org/officeDocument/2006/relationships/image" Target="../media/image21.jpeg" /><Relationship Id="rId4" Type="http://schemas.openxmlformats.org/officeDocument/2006/relationships/image" Target="../media/image9.png" /><Relationship Id="rId5" Type="http://schemas.openxmlformats.org/officeDocument/2006/relationships/image" Target="../media/image22.png" /><Relationship Id="rId6" Type="http://schemas.openxmlformats.org/officeDocument/2006/relationships/image" Target="../media/image23.png" /><Relationship Id="rId7" Type="http://schemas.openxmlformats.org/officeDocument/2006/relationships/image" Target="../media/image24.png"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5.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6.xml" /><Relationship Id="rId3" Type="http://schemas.openxmlformats.org/officeDocument/2006/relationships/image" Target="../media/image24.png" /><Relationship Id="rId4" Type="http://schemas.openxmlformats.org/officeDocument/2006/relationships/image" Target="../media/image9.png" /><Relationship Id="rId5" Type="http://schemas.openxmlformats.org/officeDocument/2006/relationships/image" Target="../media/image25.png"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7.xml" /><Relationship Id="rId3" Type="http://schemas.openxmlformats.org/officeDocument/2006/relationships/image" Target="../media/image9.png"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8.xml" /><Relationship Id="rId3" Type="http://schemas.openxmlformats.org/officeDocument/2006/relationships/image" Target="../media/image26.png" /><Relationship Id="rId4" Type="http://schemas.openxmlformats.org/officeDocument/2006/relationships/image" Target="../media/image27.png" /><Relationship Id="rId5" Type="http://schemas.openxmlformats.org/officeDocument/2006/relationships/image" Target="../media/image28.png"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9.xml" /><Relationship Id="rId3" Type="http://schemas.openxmlformats.org/officeDocument/2006/relationships/image" Target="../media/image29.png"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20.xml" /><Relationship Id="rId3" Type="http://schemas.openxmlformats.org/officeDocument/2006/relationships/image" Target="../media/image30.png"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21.xml" /><Relationship Id="rId3" Type="http://schemas.openxmlformats.org/officeDocument/2006/relationships/image" Target="../media/image31.png" /><Relationship Id="rId4" Type="http://schemas.openxmlformats.org/officeDocument/2006/relationships/image" Target="../media/image32.png" /><Relationship Id="rId5" Type="http://schemas.openxmlformats.org/officeDocument/2006/relationships/image" Target="../media/image33.png"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22.xml" /><Relationship Id="rId3" Type="http://schemas.openxmlformats.org/officeDocument/2006/relationships/image" Target="../media/image34.jpeg" /><Relationship Id="rId4" Type="http://schemas.openxmlformats.org/officeDocument/2006/relationships/image" Target="../media/image35.png"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7.xml" /><Relationship Id="rId10" Type="http://schemas.openxmlformats.org/officeDocument/2006/relationships/image" Target="../media/image40.png" /><Relationship Id="rId11" Type="http://schemas.microsoft.com/office/2007/relationships/hdphoto" Target="../media/image41.wdp" /><Relationship Id="rId12" Type="http://schemas.openxmlformats.org/officeDocument/2006/relationships/image" Target="../media/image42.jpeg" /><Relationship Id="rId2" Type="http://schemas.openxmlformats.org/officeDocument/2006/relationships/notesSlide" Target="../notesSlides/notesSlide23.xml" /><Relationship Id="rId3" Type="http://schemas.openxmlformats.org/officeDocument/2006/relationships/image" Target="../media/image26.png" /><Relationship Id="rId4" Type="http://schemas.openxmlformats.org/officeDocument/2006/relationships/image" Target="../media/image27.png" /><Relationship Id="rId5" Type="http://schemas.openxmlformats.org/officeDocument/2006/relationships/image" Target="../media/image28.png" /><Relationship Id="rId6" Type="http://schemas.openxmlformats.org/officeDocument/2006/relationships/image" Target="../media/image36.png" /><Relationship Id="rId7" Type="http://schemas.microsoft.com/office/2007/relationships/hdphoto" Target="../media/image37.wdp" /><Relationship Id="rId8" Type="http://schemas.openxmlformats.org/officeDocument/2006/relationships/image" Target="../media/image38.png" /><Relationship Id="rId9" Type="http://schemas.microsoft.com/office/2007/relationships/hdphoto" Target="../media/image39.wdp"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24.xm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25.xml"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26.xml" /><Relationship Id="rId3" Type="http://schemas.microsoft.com/office/2007/relationships/diagramDrawing" Target="../diagrams/drawing1.xml" /><Relationship Id="rId4" Type="http://schemas.openxmlformats.org/officeDocument/2006/relationships/diagramData" Target="../diagrams/data1.xml" /><Relationship Id="rId5" Type="http://schemas.openxmlformats.org/officeDocument/2006/relationships/diagramLayout" Target="../diagrams/layout1.xml" /><Relationship Id="rId6" Type="http://schemas.openxmlformats.org/officeDocument/2006/relationships/diagramQuickStyle" Target="../diagrams/quickStyle1.xml" /><Relationship Id="rId7" Type="http://schemas.openxmlformats.org/officeDocument/2006/relationships/diagramColors" Target="../diagrams/colors1.xml"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27.xml"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28.xml" /><Relationship Id="rId3" Type="http://schemas.openxmlformats.org/officeDocument/2006/relationships/image" Target="../media/image43.jpeg" /><Relationship Id="rId4" Type="http://schemas.openxmlformats.org/officeDocument/2006/relationships/image" Target="../media/image44.png"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29.xml" /><Relationship Id="rId3" Type="http://schemas.openxmlformats.org/officeDocument/2006/relationships/image" Target="../media/image44.png" /><Relationship Id="rId4" Type="http://schemas.openxmlformats.org/officeDocument/2006/relationships/image" Target="../media/image45.jpeg" /></Relationships>
</file>

<file path=ppt/slides/_rels/slide3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30.xml" /></Relationships>
</file>

<file path=ppt/slides/_rels/slide3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31.xml" /></Relationships>
</file>

<file path=ppt/slides/_rels/slide34.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3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46.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文本框 4"/>
          <p:cNvSpPr txBox="1"/>
          <p:nvPr/>
        </p:nvSpPr>
        <p:spPr>
          <a:xfrm>
            <a:off x="1034512" y="1863864"/>
            <a:ext cx="7074976" cy="707886"/>
          </a:xfrm>
          <a:prstGeom prst="rect">
            <a:avLst/>
          </a:prstGeom>
          <a:noFill/>
        </p:spPr>
        <p:txBody>
          <a:bodyPr wrap="square" rtlCol="0">
            <a:spAutoFit/>
          </a:bodyPr>
          <a:lstStyle/>
          <a:p>
            <a:r>
              <a:rPr lang="zh-CN" altLang="en-US" sz="4000">
                <a:solidFill>
                  <a:srgbClr val="FF0000"/>
                </a:solidFill>
                <a:effectLst>
                  <a:glow rad="101600">
                    <a:schemeClr val="tx1">
                      <a:alpha val="40000"/>
                    </a:schemeClr>
                  </a:glow>
                  <a:innerShdw blurRad="63500" dist="50800" dir="16200000">
                    <a:prstClr val="black">
                      <a:alpha val="50000"/>
                    </a:prstClr>
                  </a:innerShdw>
                </a:effectLst>
                <a:latin typeface="方正粗黑宋简体" panose="02000000000000000000" pitchFamily="2" charset="-122"/>
                <a:ea typeface="方正粗黑宋简体" panose="02000000000000000000" pitchFamily="2" charset="-122"/>
              </a:rPr>
              <a:t>第</a:t>
            </a:r>
            <a:r>
              <a:rPr lang="en-US" altLang="zh-CN" sz="4000">
                <a:solidFill>
                  <a:srgbClr val="FF0000"/>
                </a:solidFill>
                <a:effectLst>
                  <a:glow rad="101600">
                    <a:schemeClr val="tx1">
                      <a:alpha val="40000"/>
                    </a:schemeClr>
                  </a:glow>
                  <a:innerShdw blurRad="63500" dist="50800" dir="16200000">
                    <a:prstClr val="black">
                      <a:alpha val="50000"/>
                    </a:prstClr>
                  </a:innerShdw>
                </a:effectLst>
                <a:latin typeface="方正粗黑宋简体" panose="02000000000000000000" pitchFamily="2" charset="-122"/>
                <a:ea typeface="方正粗黑宋简体" panose="02000000000000000000" pitchFamily="2" charset="-122"/>
              </a:rPr>
              <a:t>18</a:t>
            </a:r>
            <a:r>
              <a:rPr lang="zh-CN" altLang="en-US" sz="4000">
                <a:solidFill>
                  <a:srgbClr val="FF0000"/>
                </a:solidFill>
                <a:effectLst>
                  <a:glow rad="101600">
                    <a:schemeClr val="tx1">
                      <a:alpha val="40000"/>
                    </a:schemeClr>
                  </a:glow>
                  <a:innerShdw blurRad="63500" dist="50800" dir="16200000">
                    <a:prstClr val="black">
                      <a:alpha val="50000"/>
                    </a:prstClr>
                  </a:innerShdw>
                </a:effectLst>
                <a:latin typeface="方正粗黑宋简体" panose="02000000000000000000" pitchFamily="2" charset="-122"/>
                <a:ea typeface="方正粗黑宋简体" panose="02000000000000000000" pitchFamily="2" charset="-122"/>
              </a:rPr>
              <a:t>课 冷战与国际格局的演变</a:t>
            </a:r>
          </a:p>
        </p:txBody>
      </p:sp>
    </p:spTree>
  </p:cSld>
  <p:clrMapOvr>
    <a:masterClrMapping/>
  </p:clrMapOvr>
  <mc:AlternateContent>
    <mc:Choice xmlns:p14="http://schemas.microsoft.com/office/powerpoint/2010/main" Requires="p14">
      <p:transition spd="slow" p14:dur="2000"/>
    </mc:Choice>
    <mc:Fallback>
      <p:transition spd="slow"/>
    </mc:Fallback>
  </mc:AlternateContent>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TextBox 4"/>
          <p:cNvSpPr txBox="1"/>
          <p:nvPr/>
        </p:nvSpPr>
        <p:spPr>
          <a:xfrm>
            <a:off x="640963" y="697548"/>
            <a:ext cx="3614901" cy="461665"/>
          </a:xfrm>
          <a:prstGeom prst="rect">
            <a:avLst/>
          </a:prstGeom>
          <a:noFill/>
        </p:spPr>
        <p:txBody>
          <a:bodyPr wrap="square" rtlCol="0">
            <a:spAutoFit/>
          </a:bodyPr>
          <a:lstStyle/>
          <a:p>
            <a:pPr marL="285750" indent="-285750">
              <a:buFont typeface="Wingdings" panose="05000000000000000000" pitchFamily="2" charset="2"/>
              <a:buChar char="Ø"/>
            </a:pPr>
            <a:r>
              <a:rPr lang="zh-CN" altLang="en-US" sz="2400" smtClean="0">
                <a:latin typeface="黑体" panose="02010609060101010101" pitchFamily="49" charset="-122"/>
                <a:ea typeface="黑体" panose="02010609060101010101" pitchFamily="49" charset="-122"/>
              </a:rPr>
              <a:t>背景</a:t>
            </a:r>
            <a:endParaRPr lang="zh-CN" altLang="en-US" sz="2400">
              <a:latin typeface="黑体" panose="02010609060101010101" pitchFamily="49" charset="-122"/>
              <a:ea typeface="黑体" panose="02010609060101010101" pitchFamily="49" charset="-122"/>
            </a:endParaRPr>
          </a:p>
        </p:txBody>
      </p:sp>
      <p:sp>
        <p:nvSpPr>
          <p:cNvPr id="5" name="文本框 4"/>
          <p:cNvSpPr txBox="1"/>
          <p:nvPr/>
        </p:nvSpPr>
        <p:spPr>
          <a:xfrm>
            <a:off x="197603" y="73026"/>
            <a:ext cx="4374397" cy="461665"/>
          </a:xfrm>
          <a:prstGeom prst="rect">
            <a:avLst/>
          </a:prstGeom>
          <a:noFill/>
        </p:spPr>
        <p:txBody>
          <a:bodyPr wrap="square" rtlCol="0">
            <a:spAutoFit/>
          </a:bodyPr>
          <a:lstStyle/>
          <a:p>
            <a:r>
              <a:rPr lang="zh-CN" altLang="en-US" sz="2400">
                <a:latin typeface="黑体" panose="02010609060101010101" pitchFamily="49" charset="-122"/>
                <a:ea typeface="黑体" panose="02010609060101010101" pitchFamily="49" charset="-122"/>
              </a:rPr>
              <a:t>第</a:t>
            </a:r>
            <a:r>
              <a:rPr lang="en-US" altLang="zh-CN" sz="2400">
                <a:latin typeface="黑体" panose="02010609060101010101" pitchFamily="49" charset="-122"/>
                <a:ea typeface="黑体" panose="02010609060101010101" pitchFamily="49" charset="-122"/>
              </a:rPr>
              <a:t>18</a:t>
            </a:r>
            <a:r>
              <a:rPr lang="zh-CN" altLang="en-US" sz="2400">
                <a:latin typeface="黑体" panose="02010609060101010101" pitchFamily="49" charset="-122"/>
                <a:ea typeface="黑体" panose="02010609060101010101" pitchFamily="49" charset="-122"/>
              </a:rPr>
              <a:t>课 冷战与国际格局的演变</a:t>
            </a:r>
          </a:p>
        </p:txBody>
      </p:sp>
      <p:sp>
        <p:nvSpPr>
          <p:cNvPr id="13" name="Text Box 46"/>
          <p:cNvSpPr txBox="1">
            <a:spLocks noChangeArrowheads="1"/>
          </p:cNvSpPr>
          <p:nvPr/>
        </p:nvSpPr>
        <p:spPr bwMode="auto">
          <a:xfrm>
            <a:off x="468824" y="1159213"/>
            <a:ext cx="6939367" cy="523220"/>
          </a:xfrm>
          <a:prstGeom prst="rect">
            <a:avLst/>
          </a:prstGeom>
          <a:noFill/>
          <a:ln w="9525">
            <a:noFill/>
            <a:miter lim="800000"/>
          </a:ln>
        </p:spPr>
        <p:txBody>
          <a:bodyPr wrap="square">
            <a:spAutoFit/>
          </a:bodyPr>
          <a:lstStyle/>
          <a:p>
            <a:pPr eaLnBrk="0" hangingPunct="0"/>
            <a:r>
              <a:rPr lang="en-US" altLang="zh-CN" sz="2800" b="1">
                <a:latin typeface="黑体" panose="02010609060101010101" pitchFamily="49" charset="-122"/>
                <a:ea typeface="黑体" panose="02010609060101010101" pitchFamily="49" charset="-122"/>
              </a:rPr>
              <a:t>1.</a:t>
            </a:r>
            <a:r>
              <a:rPr lang="zh-CN" altLang="en-US" sz="2800" b="1">
                <a:latin typeface="黑体" panose="02010609060101010101" pitchFamily="49" charset="-122"/>
                <a:ea typeface="黑体" panose="02010609060101010101" pitchFamily="49" charset="-122"/>
              </a:rPr>
              <a:t>战时同盟基础消失</a:t>
            </a:r>
            <a:r>
              <a:rPr lang="en-US" altLang="zh-CN" sz="2800" b="1">
                <a:latin typeface="黑体" panose="02010609060101010101" pitchFamily="49" charset="-122"/>
                <a:ea typeface="黑体" panose="02010609060101010101" pitchFamily="49" charset="-122"/>
              </a:rPr>
              <a:t>——</a:t>
            </a:r>
            <a:r>
              <a:rPr lang="zh-CN" altLang="en-US" sz="2800" b="1">
                <a:latin typeface="黑体" panose="02010609060101010101" pitchFamily="49" charset="-122"/>
                <a:ea typeface="黑体" panose="02010609060101010101" pitchFamily="49" charset="-122"/>
              </a:rPr>
              <a:t>直接原因</a:t>
            </a:r>
            <a:endParaRPr lang="en-US" altLang="zh-CN" sz="2800" b="1">
              <a:latin typeface="黑体" panose="02010609060101010101" pitchFamily="49" charset="-122"/>
              <a:ea typeface="黑体" panose="02010609060101010101" pitchFamily="49" charset="-122"/>
            </a:endParaRPr>
          </a:p>
        </p:txBody>
      </p:sp>
      <p:sp>
        <p:nvSpPr>
          <p:cNvPr id="14" name="Text Box 46"/>
          <p:cNvSpPr txBox="1">
            <a:spLocks noChangeArrowheads="1"/>
          </p:cNvSpPr>
          <p:nvPr/>
        </p:nvSpPr>
        <p:spPr bwMode="auto">
          <a:xfrm>
            <a:off x="468824" y="1841497"/>
            <a:ext cx="6939367" cy="523220"/>
          </a:xfrm>
          <a:prstGeom prst="rect">
            <a:avLst/>
          </a:prstGeom>
          <a:noFill/>
          <a:ln w="9525">
            <a:noFill/>
            <a:miter lim="800000"/>
          </a:ln>
        </p:spPr>
        <p:txBody>
          <a:bodyPr wrap="square">
            <a:spAutoFit/>
          </a:bodyPr>
          <a:lstStyle/>
          <a:p>
            <a:pPr eaLnBrk="0" hangingPunct="0"/>
            <a:r>
              <a:rPr lang="en-US" altLang="zh-CN" sz="2800" b="1">
                <a:latin typeface="黑体" panose="02010609060101010101" pitchFamily="49" charset="-122"/>
                <a:ea typeface="黑体" panose="02010609060101010101" pitchFamily="49" charset="-122"/>
              </a:rPr>
              <a:t>2.</a:t>
            </a:r>
            <a:r>
              <a:rPr lang="zh-CN" altLang="en-US" sz="2800" b="1">
                <a:latin typeface="黑体" panose="02010609060101010101" pitchFamily="49" charset="-122"/>
                <a:ea typeface="黑体" panose="02010609060101010101" pitchFamily="49" charset="-122"/>
              </a:rPr>
              <a:t>社会制度意识形态对立</a:t>
            </a:r>
            <a:r>
              <a:rPr lang="en-US" altLang="zh-CN" sz="2800" b="1">
                <a:latin typeface="黑体" panose="02010609060101010101" pitchFamily="49" charset="-122"/>
                <a:ea typeface="黑体" panose="02010609060101010101" pitchFamily="49" charset="-122"/>
              </a:rPr>
              <a:t>——</a:t>
            </a:r>
            <a:r>
              <a:rPr lang="zh-CN" altLang="en-US" sz="2800" b="1">
                <a:latin typeface="黑体" panose="02010609060101010101" pitchFamily="49" charset="-122"/>
                <a:ea typeface="黑体" panose="02010609060101010101" pitchFamily="49" charset="-122"/>
              </a:rPr>
              <a:t>重要原因</a:t>
            </a:r>
          </a:p>
        </p:txBody>
      </p:sp>
      <p:sp>
        <p:nvSpPr>
          <p:cNvPr id="15" name="Text Box 46"/>
          <p:cNvSpPr txBox="1">
            <a:spLocks noChangeArrowheads="1"/>
          </p:cNvSpPr>
          <p:nvPr/>
        </p:nvSpPr>
        <p:spPr bwMode="auto">
          <a:xfrm>
            <a:off x="468824" y="2537921"/>
            <a:ext cx="6939367" cy="523220"/>
          </a:xfrm>
          <a:prstGeom prst="rect">
            <a:avLst/>
          </a:prstGeom>
          <a:noFill/>
          <a:ln w="9525">
            <a:noFill/>
            <a:miter lim="800000"/>
          </a:ln>
        </p:spPr>
        <p:txBody>
          <a:bodyPr wrap="square">
            <a:spAutoFit/>
          </a:bodyPr>
          <a:lstStyle/>
          <a:p>
            <a:pPr eaLnBrk="0" hangingPunct="0"/>
            <a:r>
              <a:rPr lang="en-US" altLang="zh-CN" sz="2800" b="1">
                <a:latin typeface="黑体" panose="02010609060101010101" pitchFamily="49" charset="-122"/>
                <a:ea typeface="黑体" panose="02010609060101010101" pitchFamily="49" charset="-122"/>
              </a:rPr>
              <a:t>3.</a:t>
            </a:r>
            <a:r>
              <a:rPr lang="zh-CN" altLang="en-US" sz="2800" b="1">
                <a:latin typeface="黑体" panose="02010609060101010101" pitchFamily="49" charset="-122"/>
                <a:ea typeface="黑体" panose="02010609060101010101" pitchFamily="49" charset="-122"/>
              </a:rPr>
              <a:t>国家利益</a:t>
            </a:r>
            <a:r>
              <a:rPr lang="en-US" altLang="zh-CN" sz="2800" b="1">
                <a:latin typeface="黑体" panose="02010609060101010101" pitchFamily="49" charset="-122"/>
                <a:ea typeface="黑体" panose="02010609060101010101" pitchFamily="49" charset="-122"/>
              </a:rPr>
              <a:t>——</a:t>
            </a:r>
            <a:r>
              <a:rPr lang="zh-CN" altLang="en-US" sz="2800" b="1">
                <a:latin typeface="黑体" panose="02010609060101010101" pitchFamily="49" charset="-122"/>
                <a:ea typeface="黑体" panose="02010609060101010101" pitchFamily="49" charset="-122"/>
              </a:rPr>
              <a:t>根本原因</a:t>
            </a:r>
          </a:p>
        </p:txBody>
      </p:sp>
      <p:sp>
        <p:nvSpPr>
          <p:cNvPr id="16" name="Text Box 46"/>
          <p:cNvSpPr txBox="1">
            <a:spLocks noChangeArrowheads="1"/>
          </p:cNvSpPr>
          <p:nvPr/>
        </p:nvSpPr>
        <p:spPr bwMode="auto">
          <a:xfrm>
            <a:off x="468824" y="3234345"/>
            <a:ext cx="6939367" cy="523220"/>
          </a:xfrm>
          <a:prstGeom prst="rect">
            <a:avLst/>
          </a:prstGeom>
          <a:noFill/>
          <a:ln w="9525">
            <a:noFill/>
            <a:miter lim="800000"/>
          </a:ln>
        </p:spPr>
        <p:txBody>
          <a:bodyPr wrap="square">
            <a:spAutoFit/>
          </a:bodyPr>
          <a:lstStyle/>
          <a:p>
            <a:pPr eaLnBrk="0" hangingPunct="0"/>
            <a:r>
              <a:rPr lang="en-US" altLang="zh-CN" sz="2800" b="1">
                <a:latin typeface="黑体" panose="02010609060101010101" pitchFamily="49" charset="-122"/>
                <a:ea typeface="黑体" panose="02010609060101010101" pitchFamily="49" charset="-122"/>
              </a:rPr>
              <a:t>4.</a:t>
            </a:r>
            <a:r>
              <a:rPr lang="zh-CN" altLang="en-US" sz="2800" b="1">
                <a:latin typeface="黑体" panose="02010609060101010101" pitchFamily="49" charset="-122"/>
                <a:ea typeface="黑体" panose="02010609060101010101" pitchFamily="49" charset="-122"/>
              </a:rPr>
              <a:t>铁幕演说</a:t>
            </a:r>
            <a:r>
              <a:rPr lang="en-US" altLang="zh-CN" sz="2800" b="1">
                <a:latin typeface="黑体" panose="02010609060101010101" pitchFamily="49" charset="-122"/>
                <a:ea typeface="黑体" panose="02010609060101010101" pitchFamily="49" charset="-122"/>
              </a:rPr>
              <a:t>——</a:t>
            </a:r>
            <a:r>
              <a:rPr lang="zh-CN" altLang="en-US" sz="2800" b="1">
                <a:latin typeface="黑体" panose="02010609060101010101" pitchFamily="49" charset="-122"/>
                <a:ea typeface="黑体" panose="02010609060101010101" pitchFamily="49" charset="-122"/>
              </a:rPr>
              <a:t>导火索</a:t>
            </a:r>
          </a:p>
        </p:txBody>
      </p:sp>
      <p:sp>
        <p:nvSpPr>
          <p:cNvPr id="10" name="TextBox 9"/>
          <p:cNvSpPr txBox="1"/>
          <p:nvPr/>
        </p:nvSpPr>
        <p:spPr>
          <a:xfrm>
            <a:off x="6770914" y="4833257"/>
            <a:ext cx="2373086" cy="310243"/>
          </a:xfrm>
          <a:prstGeom prst="rect">
            <a:avLst/>
          </a:prstGeom>
          <a:solidFill>
            <a:schemeClr val="bg1"/>
          </a:solidFill>
        </p:spPr>
        <p:txBody>
          <a:bodyPr wrap="square" rtlCol="0">
            <a:spAutoFit/>
          </a:bodyPr>
          <a:lstStyle/>
          <a:p>
            <a:endParaRPr lang="zh-CN" altLang="en-US"/>
          </a:p>
        </p:txBody>
      </p:sp>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after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fade">
                                      <p:cBhvr>
                                        <p:cTn id="14" dur="1000"/>
                                        <p:tgtEl>
                                          <p:spTgt spid="14"/>
                                        </p:tgtEl>
                                      </p:cBhvr>
                                    </p:animEffect>
                                    <p:anim calcmode="lin" valueType="num">
                                      <p:cBhvr>
                                        <p:cTn id="15" dur="1000" fill="hold"/>
                                        <p:tgtEl>
                                          <p:spTgt spid="14"/>
                                        </p:tgtEl>
                                        <p:attrNameLst>
                                          <p:attrName>ppt_x</p:attrName>
                                        </p:attrNameLst>
                                      </p:cBhvr>
                                      <p:tavLst>
                                        <p:tav tm="0">
                                          <p:val>
                                            <p:strVal val="#ppt_x"/>
                                          </p:val>
                                        </p:tav>
                                        <p:tav tm="100000">
                                          <p:val>
                                            <p:strVal val="#ppt_x"/>
                                          </p:val>
                                        </p:tav>
                                      </p:tavLst>
                                    </p:anim>
                                    <p:anim calcmode="lin" valueType="num">
                                      <p:cBhvr>
                                        <p:cTn id="16"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after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fade">
                                      <p:cBhvr>
                                        <p:cTn id="21" dur="1000"/>
                                        <p:tgtEl>
                                          <p:spTgt spid="15"/>
                                        </p:tgtEl>
                                      </p:cBhvr>
                                    </p:animEffect>
                                    <p:anim calcmode="lin" valueType="num">
                                      <p:cBhvr>
                                        <p:cTn id="22" dur="1000" fill="hold"/>
                                        <p:tgtEl>
                                          <p:spTgt spid="15"/>
                                        </p:tgtEl>
                                        <p:attrNameLst>
                                          <p:attrName>ppt_x</p:attrName>
                                        </p:attrNameLst>
                                      </p:cBhvr>
                                      <p:tavLst>
                                        <p:tav tm="0">
                                          <p:val>
                                            <p:strVal val="#ppt_x"/>
                                          </p:val>
                                        </p:tav>
                                        <p:tav tm="100000">
                                          <p:val>
                                            <p:strVal val="#ppt_x"/>
                                          </p:val>
                                        </p:tav>
                                      </p:tavLst>
                                    </p:anim>
                                    <p:anim calcmode="lin" valueType="num">
                                      <p:cBhvr>
                                        <p:cTn id="23"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afterGroup">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fade">
                                      <p:cBhvr>
                                        <p:cTn id="28" dur="1000"/>
                                        <p:tgtEl>
                                          <p:spTgt spid="16"/>
                                        </p:tgtEl>
                                      </p:cBhvr>
                                    </p:animEffect>
                                    <p:anim calcmode="lin" valueType="num">
                                      <p:cBhvr>
                                        <p:cTn id="29" dur="1000" fill="hold"/>
                                        <p:tgtEl>
                                          <p:spTgt spid="16"/>
                                        </p:tgtEl>
                                        <p:attrNameLst>
                                          <p:attrName>ppt_x</p:attrName>
                                        </p:attrNameLst>
                                      </p:cBhvr>
                                      <p:tavLst>
                                        <p:tav tm="0">
                                          <p:val>
                                            <p:strVal val="#ppt_x"/>
                                          </p:val>
                                        </p:tav>
                                        <p:tav tm="100000">
                                          <p:val>
                                            <p:strVal val="#ppt_x"/>
                                          </p:val>
                                        </p:tav>
                                      </p:tavLst>
                                    </p:anim>
                                    <p:anim calcmode="lin" valueType="num">
                                      <p:cBhvr>
                                        <p:cTn id="30"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5" grpId="0"/>
      <p:bldP spid="16" grpId="0"/>
    </p:bldLst>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文本框 4"/>
          <p:cNvSpPr txBox="1"/>
          <p:nvPr/>
        </p:nvSpPr>
        <p:spPr>
          <a:xfrm>
            <a:off x="197603" y="73026"/>
            <a:ext cx="4374397" cy="461665"/>
          </a:xfrm>
          <a:prstGeom prst="rect">
            <a:avLst/>
          </a:prstGeom>
          <a:noFill/>
        </p:spPr>
        <p:txBody>
          <a:bodyPr wrap="square" rtlCol="0">
            <a:spAutoFit/>
          </a:bodyPr>
          <a:lstStyle/>
          <a:p>
            <a:r>
              <a:rPr lang="zh-CN" altLang="en-US" sz="2400">
                <a:latin typeface="黑体" panose="02010609060101010101" pitchFamily="49" charset="-122"/>
                <a:ea typeface="黑体" panose="02010609060101010101" pitchFamily="49" charset="-122"/>
              </a:rPr>
              <a:t>第</a:t>
            </a:r>
            <a:r>
              <a:rPr lang="en-US" altLang="zh-CN" sz="2400">
                <a:latin typeface="黑体" panose="02010609060101010101" pitchFamily="49" charset="-122"/>
                <a:ea typeface="黑体" panose="02010609060101010101" pitchFamily="49" charset="-122"/>
              </a:rPr>
              <a:t>18</a:t>
            </a:r>
            <a:r>
              <a:rPr lang="zh-CN" altLang="en-US" sz="2400">
                <a:latin typeface="黑体" panose="02010609060101010101" pitchFamily="49" charset="-122"/>
                <a:ea typeface="黑体" panose="02010609060101010101" pitchFamily="49" charset="-122"/>
              </a:rPr>
              <a:t>课 冷战与国际格局的演变</a:t>
            </a:r>
          </a:p>
        </p:txBody>
      </p:sp>
      <p:pic>
        <p:nvPicPr>
          <p:cNvPr id="21" name="图片 20" descr="FLAG"/>
          <p:cNvPicPr>
            <a:picLocks noChangeAspect="1"/>
          </p:cNvPicPr>
          <p:nvPr/>
        </p:nvPicPr>
        <p:blipFill>
          <a:blip r:embed="rId3"/>
          <a:stretch>
            <a:fillRect/>
          </a:stretch>
        </p:blipFill>
        <p:spPr>
          <a:xfrm>
            <a:off x="2235823" y="532514"/>
            <a:ext cx="1447800" cy="965200"/>
          </a:xfrm>
          <a:prstGeom prst="rect">
            <a:avLst/>
          </a:prstGeom>
          <a:noFill/>
          <a:ln w="9525">
            <a:noFill/>
          </a:ln>
        </p:spPr>
      </p:pic>
      <p:pic>
        <p:nvPicPr>
          <p:cNvPr id="22" name="图片 21" descr="FLAG3"/>
          <p:cNvPicPr>
            <a:picLocks noChangeAspect="1"/>
          </p:cNvPicPr>
          <p:nvPr/>
        </p:nvPicPr>
        <p:blipFill>
          <a:blip r:embed="rId4"/>
          <a:stretch>
            <a:fillRect/>
          </a:stretch>
        </p:blipFill>
        <p:spPr>
          <a:xfrm>
            <a:off x="6382502" y="537277"/>
            <a:ext cx="1512888" cy="960437"/>
          </a:xfrm>
          <a:prstGeom prst="rect">
            <a:avLst/>
          </a:prstGeom>
          <a:noFill/>
          <a:ln w="9525">
            <a:noFill/>
          </a:ln>
        </p:spPr>
      </p:pic>
      <p:pic>
        <p:nvPicPr>
          <p:cNvPr id="6" name="图形 5" descr="警察"/>
          <p:cNvPicPr>
            <a:picLocks noChangeAspect="1"/>
          </p:cNvPicPr>
          <p:nvPr/>
        </p:nvPicPr>
        <p:blipFill>
          <a:blip r:embed="rId5">
            <a:extLst>
              <a:ext uri="{28A0092B-C50C-407E-A947-70E740481C1C}">
                <a14:useLocalDpi xmlns:a14="http://schemas.microsoft.com/office/drawing/2010/main" val="0"/>
              </a:ext>
              <a:ext uri="{96DAC541-7B7A-43D3-8B79-37D633B846F1}">
                <asvg:svgBlip xmlns="" xmlns:asvg="http://schemas.microsoft.com/office/drawing/2016/SVG/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r:embed="rId6"/>
              </a:ext>
            </a:extLst>
          </a:blip>
          <a:stretch>
            <a:fillRect/>
          </a:stretch>
        </p:blipFill>
        <p:spPr>
          <a:xfrm>
            <a:off x="106137" y="1660040"/>
            <a:ext cx="914400" cy="914400"/>
          </a:xfrm>
          <a:prstGeom prst="rect">
            <a:avLst/>
          </a:prstGeom>
        </p:spPr>
      </p:pic>
      <p:sp>
        <p:nvSpPr>
          <p:cNvPr id="10" name="箭头: 虚尾 9"/>
          <p:cNvSpPr/>
          <p:nvPr/>
        </p:nvSpPr>
        <p:spPr>
          <a:xfrm>
            <a:off x="1151165" y="1660040"/>
            <a:ext cx="3420836" cy="845213"/>
          </a:xfrm>
          <a:prstGeom prst="stripedRight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Text Box 25"/>
          <p:cNvSpPr txBox="1">
            <a:spLocks noChangeArrowheads="1"/>
          </p:cNvSpPr>
          <p:nvPr/>
        </p:nvSpPr>
        <p:spPr bwMode="auto">
          <a:xfrm>
            <a:off x="1279392" y="1851809"/>
            <a:ext cx="34925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itchFamily="34" charset="0"/>
              <a:defRPr>
                <a:solidFill>
                  <a:schemeClr val="tx1"/>
                </a:solidFill>
                <a:latin typeface="Arial" pitchFamily="34" charset="0"/>
                <a:ea typeface="宋体" panose="02010600030101010101" pitchFamily="2" charset="-122"/>
              </a:defRPr>
            </a:lvl1pPr>
            <a:lvl2pPr marL="742950" indent="-285750">
              <a:buFont typeface="Arial" pitchFamily="34" charset="0"/>
              <a:defRPr>
                <a:solidFill>
                  <a:schemeClr val="tx1"/>
                </a:solidFill>
                <a:latin typeface="Arial" pitchFamily="34" charset="0"/>
                <a:ea typeface="宋体" panose="02010600030101010101" pitchFamily="2" charset="-122"/>
              </a:defRPr>
            </a:lvl2pPr>
            <a:lvl3pPr marL="1143000" indent="-228600">
              <a:buFont typeface="Arial" pitchFamily="34" charset="0"/>
              <a:defRPr>
                <a:solidFill>
                  <a:schemeClr val="tx1"/>
                </a:solidFill>
                <a:latin typeface="Arial" pitchFamily="34" charset="0"/>
                <a:ea typeface="宋体" panose="02010600030101010101" pitchFamily="2" charset="-122"/>
              </a:defRPr>
            </a:lvl3pPr>
            <a:lvl4pPr marL="1600200" indent="-228600">
              <a:buFont typeface="Arial" pitchFamily="34" charset="0"/>
              <a:defRPr>
                <a:solidFill>
                  <a:schemeClr val="tx1"/>
                </a:solidFill>
                <a:latin typeface="Arial" pitchFamily="34" charset="0"/>
                <a:ea typeface="宋体" panose="02010600030101010101" pitchFamily="2" charset="-122"/>
              </a:defRPr>
            </a:lvl4pPr>
            <a:lvl5pPr marL="2057400" indent="-228600">
              <a:buFont typeface="Arial" pitchFamily="34" charset="0"/>
              <a:defRPr>
                <a:solidFill>
                  <a:schemeClr val="tx1"/>
                </a:solidFill>
                <a:latin typeface="Arial" pitchFamily="34" charset="0"/>
                <a:ea typeface="宋体" panose="02010600030101010101"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anose="02010600030101010101"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anose="02010600030101010101"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anose="02010600030101010101"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anose="02010600030101010101" pitchFamily="2" charset="-122"/>
              </a:defRPr>
            </a:lvl9pPr>
          </a:lstStyle>
          <a:p>
            <a:pPr eaLnBrk="1" hangingPunct="1"/>
            <a:r>
              <a:rPr lang="zh-CN" altLang="en-US" sz="2000" b="1">
                <a:solidFill>
                  <a:schemeClr val="bg1"/>
                </a:solidFill>
                <a:latin typeface="楷体" panose="02010609060101010101" pitchFamily="49" charset="-122"/>
                <a:ea typeface="楷体" panose="02010609060101010101" pitchFamily="49" charset="-122"/>
              </a:rPr>
              <a:t>杜鲁门主义</a:t>
            </a:r>
            <a:r>
              <a:rPr lang="en-US" altLang="zh-CN" sz="2000" b="1">
                <a:solidFill>
                  <a:schemeClr val="bg1"/>
                </a:solidFill>
                <a:latin typeface="楷体" panose="02010609060101010101" pitchFamily="49" charset="-122"/>
                <a:ea typeface="楷体" panose="02010609060101010101" pitchFamily="49" charset="-122"/>
              </a:rPr>
              <a:t>1947.3</a:t>
            </a:r>
          </a:p>
        </p:txBody>
      </p:sp>
      <p:sp>
        <p:nvSpPr>
          <p:cNvPr id="12" name="箭头: 虚尾 11"/>
          <p:cNvSpPr/>
          <p:nvPr/>
        </p:nvSpPr>
        <p:spPr>
          <a:xfrm flipH="1">
            <a:off x="5070021" y="1660034"/>
            <a:ext cx="3876376" cy="845212"/>
          </a:xfrm>
          <a:prstGeom prst="stripedRight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Text Box 26"/>
          <p:cNvSpPr txBox="1">
            <a:spLocks noChangeArrowheads="1"/>
          </p:cNvSpPr>
          <p:nvPr/>
        </p:nvSpPr>
        <p:spPr bwMode="auto">
          <a:xfrm>
            <a:off x="5331496" y="1882586"/>
            <a:ext cx="419812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buFont typeface="Arial" pitchFamily="34" charset="0"/>
              <a:defRPr>
                <a:solidFill>
                  <a:schemeClr val="tx1"/>
                </a:solidFill>
                <a:latin typeface="Arial" pitchFamily="34" charset="0"/>
                <a:ea typeface="宋体" panose="02010600030101010101" pitchFamily="2" charset="-122"/>
              </a:defRPr>
            </a:lvl1pPr>
            <a:lvl2pPr marL="742950" indent="-285750">
              <a:buFont typeface="Arial" pitchFamily="34" charset="0"/>
              <a:defRPr>
                <a:solidFill>
                  <a:schemeClr val="tx1"/>
                </a:solidFill>
                <a:latin typeface="Arial" pitchFamily="34" charset="0"/>
                <a:ea typeface="宋体" panose="02010600030101010101" pitchFamily="2" charset="-122"/>
              </a:defRPr>
            </a:lvl2pPr>
            <a:lvl3pPr marL="1143000" indent="-228600">
              <a:buFont typeface="Arial" pitchFamily="34" charset="0"/>
              <a:defRPr>
                <a:solidFill>
                  <a:schemeClr val="tx1"/>
                </a:solidFill>
                <a:latin typeface="Arial" pitchFamily="34" charset="0"/>
                <a:ea typeface="宋体" panose="02010600030101010101" pitchFamily="2" charset="-122"/>
              </a:defRPr>
            </a:lvl3pPr>
            <a:lvl4pPr marL="1600200" indent="-228600">
              <a:buFont typeface="Arial" pitchFamily="34" charset="0"/>
              <a:defRPr>
                <a:solidFill>
                  <a:schemeClr val="tx1"/>
                </a:solidFill>
                <a:latin typeface="Arial" pitchFamily="34" charset="0"/>
                <a:ea typeface="宋体" panose="02010600030101010101" pitchFamily="2" charset="-122"/>
              </a:defRPr>
            </a:lvl4pPr>
            <a:lvl5pPr marL="2057400" indent="-228600">
              <a:buFont typeface="Arial" pitchFamily="34" charset="0"/>
              <a:defRPr>
                <a:solidFill>
                  <a:schemeClr val="tx1"/>
                </a:solidFill>
                <a:latin typeface="Arial" pitchFamily="34" charset="0"/>
                <a:ea typeface="宋体" panose="02010600030101010101"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anose="02010600030101010101"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anose="02010600030101010101"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anose="02010600030101010101"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anose="02010600030101010101" pitchFamily="2" charset="-122"/>
              </a:defRPr>
            </a:lvl9pPr>
          </a:lstStyle>
          <a:p>
            <a:r>
              <a:rPr lang="zh-CN" altLang="en-US" sz="2000" b="1">
                <a:solidFill>
                  <a:schemeClr val="bg1"/>
                </a:solidFill>
                <a:latin typeface="楷体" panose="02010609060101010101" pitchFamily="49" charset="-122"/>
                <a:ea typeface="楷体" panose="02010609060101010101" pitchFamily="49" charset="-122"/>
              </a:rPr>
              <a:t>共产党与工人党情报局</a:t>
            </a:r>
            <a:r>
              <a:rPr lang="zh-CN" altLang="en-US" sz="2000" b="1">
                <a:solidFill>
                  <a:schemeClr val="bg1"/>
                </a:solidFill>
                <a:latin typeface="楷体" panose="02010609060101010101" pitchFamily="49" charset="-122"/>
                <a:ea typeface="楷体" panose="02010609060101010101" pitchFamily="49" charset="-122"/>
                <a:sym typeface="宋体" panose="02010600030101010101" pitchFamily="2" charset="-122"/>
              </a:rPr>
              <a:t>1</a:t>
            </a:r>
            <a:r>
              <a:rPr lang="en-US" altLang="zh-CN" sz="2000" b="1">
                <a:solidFill>
                  <a:schemeClr val="bg1"/>
                </a:solidFill>
                <a:latin typeface="楷体" panose="02010609060101010101" pitchFamily="49" charset="-122"/>
                <a:ea typeface="楷体" panose="02010609060101010101" pitchFamily="49" charset="-122"/>
                <a:sym typeface="宋体" panose="02010600030101010101" pitchFamily="2" charset="-122"/>
              </a:rPr>
              <a:t>947.9</a:t>
            </a:r>
            <a:endParaRPr lang="zh-CN" altLang="en-US" sz="2000" b="1">
              <a:solidFill>
                <a:schemeClr val="bg1"/>
              </a:solidFill>
              <a:latin typeface="楷体" panose="02010609060101010101" pitchFamily="49" charset="-122"/>
              <a:ea typeface="楷体" panose="02010609060101010101" pitchFamily="49" charset="-122"/>
            </a:endParaRPr>
          </a:p>
        </p:txBody>
      </p:sp>
      <p:pic>
        <p:nvPicPr>
          <p:cNvPr id="26" name="图形 25" descr="美元"/>
          <p:cNvPicPr>
            <a:picLocks noChangeAspect="1"/>
          </p:cNvPicPr>
          <p:nvPr/>
        </p:nvPicPr>
        <p:blipFill>
          <a:blip r:embed="rId7">
            <a:extLst>
              <a:ext uri="{28A0092B-C50C-407E-A947-70E740481C1C}">
                <a14:useLocalDpi xmlns:a14="http://schemas.microsoft.com/office/drawing/2010/main" val="0"/>
              </a:ext>
              <a:ext uri="{96DAC541-7B7A-43D3-8B79-37D633B846F1}">
                <asvg:svgBlip xmlns="" xmlns:asvg="http://schemas.microsoft.com/office/drawing/2016/SVG/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r:embed="rId8"/>
              </a:ext>
            </a:extLst>
          </a:blip>
          <a:stretch>
            <a:fillRect/>
          </a:stretch>
        </p:blipFill>
        <p:spPr>
          <a:xfrm>
            <a:off x="83192" y="2865673"/>
            <a:ext cx="914400" cy="914400"/>
          </a:xfrm>
          <a:prstGeom prst="rect">
            <a:avLst/>
          </a:prstGeom>
        </p:spPr>
      </p:pic>
      <p:sp>
        <p:nvSpPr>
          <p:cNvPr id="27" name="箭头: 虚尾 26"/>
          <p:cNvSpPr/>
          <p:nvPr/>
        </p:nvSpPr>
        <p:spPr>
          <a:xfrm>
            <a:off x="1151165" y="2900272"/>
            <a:ext cx="3420836" cy="845213"/>
          </a:xfrm>
          <a:prstGeom prst="stripedRight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Text Box 25"/>
          <p:cNvSpPr txBox="1">
            <a:spLocks noChangeArrowheads="1"/>
          </p:cNvSpPr>
          <p:nvPr/>
        </p:nvSpPr>
        <p:spPr bwMode="auto">
          <a:xfrm>
            <a:off x="1279392" y="3092041"/>
            <a:ext cx="34925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itchFamily="34" charset="0"/>
              <a:defRPr>
                <a:solidFill>
                  <a:schemeClr val="tx1"/>
                </a:solidFill>
                <a:latin typeface="Arial" pitchFamily="34" charset="0"/>
                <a:ea typeface="宋体" panose="02010600030101010101" pitchFamily="2" charset="-122"/>
              </a:defRPr>
            </a:lvl1pPr>
            <a:lvl2pPr marL="742950" indent="-285750">
              <a:buFont typeface="Arial" pitchFamily="34" charset="0"/>
              <a:defRPr>
                <a:solidFill>
                  <a:schemeClr val="tx1"/>
                </a:solidFill>
                <a:latin typeface="Arial" pitchFamily="34" charset="0"/>
                <a:ea typeface="宋体" panose="02010600030101010101" pitchFamily="2" charset="-122"/>
              </a:defRPr>
            </a:lvl2pPr>
            <a:lvl3pPr marL="1143000" indent="-228600">
              <a:buFont typeface="Arial" pitchFamily="34" charset="0"/>
              <a:defRPr>
                <a:solidFill>
                  <a:schemeClr val="tx1"/>
                </a:solidFill>
                <a:latin typeface="Arial" pitchFamily="34" charset="0"/>
                <a:ea typeface="宋体" panose="02010600030101010101" pitchFamily="2" charset="-122"/>
              </a:defRPr>
            </a:lvl3pPr>
            <a:lvl4pPr marL="1600200" indent="-228600">
              <a:buFont typeface="Arial" pitchFamily="34" charset="0"/>
              <a:defRPr>
                <a:solidFill>
                  <a:schemeClr val="tx1"/>
                </a:solidFill>
                <a:latin typeface="Arial" pitchFamily="34" charset="0"/>
                <a:ea typeface="宋体" panose="02010600030101010101" pitchFamily="2" charset="-122"/>
              </a:defRPr>
            </a:lvl4pPr>
            <a:lvl5pPr marL="2057400" indent="-228600">
              <a:buFont typeface="Arial" pitchFamily="34" charset="0"/>
              <a:defRPr>
                <a:solidFill>
                  <a:schemeClr val="tx1"/>
                </a:solidFill>
                <a:latin typeface="Arial" pitchFamily="34" charset="0"/>
                <a:ea typeface="宋体" panose="02010600030101010101"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anose="02010600030101010101"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anose="02010600030101010101"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anose="02010600030101010101"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anose="02010600030101010101" pitchFamily="2" charset="-122"/>
              </a:defRPr>
            </a:lvl9pPr>
          </a:lstStyle>
          <a:p>
            <a:r>
              <a:rPr lang="zh-CN" altLang="en-US" sz="2000" b="1">
                <a:solidFill>
                  <a:schemeClr val="bg1"/>
                </a:solidFill>
                <a:latin typeface="楷体" panose="02010609060101010101" pitchFamily="49" charset="-122"/>
                <a:ea typeface="楷体" panose="02010609060101010101" pitchFamily="49" charset="-122"/>
              </a:rPr>
              <a:t>马歇尔计划</a:t>
            </a:r>
            <a:r>
              <a:rPr lang="en-US" altLang="zh-CN" sz="2000" b="1">
                <a:solidFill>
                  <a:schemeClr val="bg1"/>
                </a:solidFill>
                <a:latin typeface="楷体" panose="02010609060101010101" pitchFamily="49" charset="-122"/>
                <a:ea typeface="楷体" panose="02010609060101010101" pitchFamily="49" charset="-122"/>
              </a:rPr>
              <a:t>1948</a:t>
            </a:r>
          </a:p>
        </p:txBody>
      </p:sp>
      <p:sp>
        <p:nvSpPr>
          <p:cNvPr id="29" name="箭头: 虚尾 28"/>
          <p:cNvSpPr/>
          <p:nvPr/>
        </p:nvSpPr>
        <p:spPr>
          <a:xfrm flipH="1">
            <a:off x="5070021" y="2831085"/>
            <a:ext cx="3876376" cy="845212"/>
          </a:xfrm>
          <a:prstGeom prst="stripedRight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Text Box 26"/>
          <p:cNvSpPr txBox="1">
            <a:spLocks noChangeArrowheads="1"/>
          </p:cNvSpPr>
          <p:nvPr/>
        </p:nvSpPr>
        <p:spPr bwMode="auto">
          <a:xfrm>
            <a:off x="5331496" y="3053637"/>
            <a:ext cx="419812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buFont typeface="Arial" pitchFamily="34" charset="0"/>
              <a:defRPr>
                <a:solidFill>
                  <a:schemeClr val="tx1"/>
                </a:solidFill>
                <a:latin typeface="Arial" pitchFamily="34" charset="0"/>
                <a:ea typeface="宋体" panose="02010600030101010101" pitchFamily="2" charset="-122"/>
              </a:defRPr>
            </a:lvl1pPr>
            <a:lvl2pPr marL="742950" indent="-285750">
              <a:buFont typeface="Arial" pitchFamily="34" charset="0"/>
              <a:defRPr>
                <a:solidFill>
                  <a:schemeClr val="tx1"/>
                </a:solidFill>
                <a:latin typeface="Arial" pitchFamily="34" charset="0"/>
                <a:ea typeface="宋体" panose="02010600030101010101" pitchFamily="2" charset="-122"/>
              </a:defRPr>
            </a:lvl2pPr>
            <a:lvl3pPr marL="1143000" indent="-228600">
              <a:buFont typeface="Arial" pitchFamily="34" charset="0"/>
              <a:defRPr>
                <a:solidFill>
                  <a:schemeClr val="tx1"/>
                </a:solidFill>
                <a:latin typeface="Arial" pitchFamily="34" charset="0"/>
                <a:ea typeface="宋体" panose="02010600030101010101" pitchFamily="2" charset="-122"/>
              </a:defRPr>
            </a:lvl3pPr>
            <a:lvl4pPr marL="1600200" indent="-228600">
              <a:buFont typeface="Arial" pitchFamily="34" charset="0"/>
              <a:defRPr>
                <a:solidFill>
                  <a:schemeClr val="tx1"/>
                </a:solidFill>
                <a:latin typeface="Arial" pitchFamily="34" charset="0"/>
                <a:ea typeface="宋体" panose="02010600030101010101" pitchFamily="2" charset="-122"/>
              </a:defRPr>
            </a:lvl4pPr>
            <a:lvl5pPr marL="2057400" indent="-228600">
              <a:buFont typeface="Arial" pitchFamily="34" charset="0"/>
              <a:defRPr>
                <a:solidFill>
                  <a:schemeClr val="tx1"/>
                </a:solidFill>
                <a:latin typeface="Arial" pitchFamily="34" charset="0"/>
                <a:ea typeface="宋体" panose="02010600030101010101"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anose="02010600030101010101"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anose="02010600030101010101"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anose="02010600030101010101"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anose="02010600030101010101" pitchFamily="2" charset="-122"/>
              </a:defRPr>
            </a:lvl9pPr>
          </a:lstStyle>
          <a:p>
            <a:r>
              <a:rPr lang="zh-CN" altLang="en-US" sz="2000" b="1">
                <a:solidFill>
                  <a:schemeClr val="bg1"/>
                </a:solidFill>
                <a:latin typeface="楷体" panose="02010609060101010101" pitchFamily="49" charset="-122"/>
                <a:ea typeface="楷体" panose="02010609060101010101" pitchFamily="49" charset="-122"/>
              </a:rPr>
              <a:t>经济互助委员会</a:t>
            </a:r>
            <a:r>
              <a:rPr lang="en-US" altLang="zh-CN" sz="2000" b="1">
                <a:solidFill>
                  <a:schemeClr val="bg1"/>
                </a:solidFill>
                <a:latin typeface="楷体" panose="02010609060101010101" pitchFamily="49" charset="-122"/>
                <a:ea typeface="楷体" panose="02010609060101010101" pitchFamily="49" charset="-122"/>
              </a:rPr>
              <a:t>1949</a:t>
            </a:r>
          </a:p>
        </p:txBody>
      </p:sp>
      <p:pic>
        <p:nvPicPr>
          <p:cNvPr id="32" name="图形 31" descr="火箭"/>
          <p:cNvPicPr>
            <a:picLocks noChangeAspect="1"/>
          </p:cNvPicPr>
          <p:nvPr/>
        </p:nvPicPr>
        <p:blipFill>
          <a:blip r:embed="rId9">
            <a:extLst>
              <a:ext uri="{28A0092B-C50C-407E-A947-70E740481C1C}">
                <a14:useLocalDpi xmlns:a14="http://schemas.microsoft.com/office/drawing/2010/main" val="0"/>
              </a:ext>
              <a:ext uri="{96DAC541-7B7A-43D3-8B79-37D633B846F1}">
                <asvg:svgBlip xmlns="" xmlns:asvg="http://schemas.microsoft.com/office/drawing/2016/SVG/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r:embed="rId10"/>
              </a:ext>
            </a:extLst>
          </a:blip>
          <a:stretch>
            <a:fillRect/>
          </a:stretch>
        </p:blipFill>
        <p:spPr>
          <a:xfrm>
            <a:off x="83192" y="4071306"/>
            <a:ext cx="914400" cy="914400"/>
          </a:xfrm>
          <a:prstGeom prst="rect">
            <a:avLst/>
          </a:prstGeom>
        </p:spPr>
      </p:pic>
      <p:sp>
        <p:nvSpPr>
          <p:cNvPr id="33" name="箭头: 虚尾 32"/>
          <p:cNvSpPr/>
          <p:nvPr/>
        </p:nvSpPr>
        <p:spPr>
          <a:xfrm>
            <a:off x="1175659" y="4140494"/>
            <a:ext cx="3420836" cy="845213"/>
          </a:xfrm>
          <a:prstGeom prst="stripedRight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Text Box 25"/>
          <p:cNvSpPr txBox="1">
            <a:spLocks noChangeArrowheads="1"/>
          </p:cNvSpPr>
          <p:nvPr/>
        </p:nvSpPr>
        <p:spPr bwMode="auto">
          <a:xfrm>
            <a:off x="1303886" y="4332263"/>
            <a:ext cx="34925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itchFamily="34" charset="0"/>
              <a:defRPr>
                <a:solidFill>
                  <a:schemeClr val="tx1"/>
                </a:solidFill>
                <a:latin typeface="Arial" pitchFamily="34" charset="0"/>
                <a:ea typeface="宋体" panose="02010600030101010101" pitchFamily="2" charset="-122"/>
              </a:defRPr>
            </a:lvl1pPr>
            <a:lvl2pPr marL="742950" indent="-285750">
              <a:buFont typeface="Arial" pitchFamily="34" charset="0"/>
              <a:defRPr>
                <a:solidFill>
                  <a:schemeClr val="tx1"/>
                </a:solidFill>
                <a:latin typeface="Arial" pitchFamily="34" charset="0"/>
                <a:ea typeface="宋体" panose="02010600030101010101" pitchFamily="2" charset="-122"/>
              </a:defRPr>
            </a:lvl2pPr>
            <a:lvl3pPr marL="1143000" indent="-228600">
              <a:buFont typeface="Arial" pitchFamily="34" charset="0"/>
              <a:defRPr>
                <a:solidFill>
                  <a:schemeClr val="tx1"/>
                </a:solidFill>
                <a:latin typeface="Arial" pitchFamily="34" charset="0"/>
                <a:ea typeface="宋体" panose="02010600030101010101" pitchFamily="2" charset="-122"/>
              </a:defRPr>
            </a:lvl3pPr>
            <a:lvl4pPr marL="1600200" indent="-228600">
              <a:buFont typeface="Arial" pitchFamily="34" charset="0"/>
              <a:defRPr>
                <a:solidFill>
                  <a:schemeClr val="tx1"/>
                </a:solidFill>
                <a:latin typeface="Arial" pitchFamily="34" charset="0"/>
                <a:ea typeface="宋体" panose="02010600030101010101" pitchFamily="2" charset="-122"/>
              </a:defRPr>
            </a:lvl4pPr>
            <a:lvl5pPr marL="2057400" indent="-228600">
              <a:buFont typeface="Arial" pitchFamily="34" charset="0"/>
              <a:defRPr>
                <a:solidFill>
                  <a:schemeClr val="tx1"/>
                </a:solidFill>
                <a:latin typeface="Arial" pitchFamily="34" charset="0"/>
                <a:ea typeface="宋体" panose="02010600030101010101"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anose="02010600030101010101"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anose="02010600030101010101"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anose="02010600030101010101"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anose="02010600030101010101" pitchFamily="2" charset="-122"/>
              </a:defRPr>
            </a:lvl9pPr>
          </a:lstStyle>
          <a:p>
            <a:r>
              <a:rPr lang="zh-CN" altLang="en-US" sz="2000" b="1">
                <a:solidFill>
                  <a:schemeClr val="bg1"/>
                </a:solidFill>
                <a:latin typeface="楷体" panose="02010609060101010101" pitchFamily="49" charset="-122"/>
                <a:ea typeface="楷体" panose="02010609060101010101" pitchFamily="49" charset="-122"/>
              </a:rPr>
              <a:t>北约</a:t>
            </a:r>
            <a:r>
              <a:rPr lang="en-US" altLang="zh-CN" sz="2000" b="1">
                <a:solidFill>
                  <a:schemeClr val="bg1"/>
                </a:solidFill>
                <a:latin typeface="楷体" panose="02010609060101010101" pitchFamily="49" charset="-122"/>
                <a:ea typeface="楷体" panose="02010609060101010101" pitchFamily="49" charset="-122"/>
              </a:rPr>
              <a:t>1949</a:t>
            </a:r>
          </a:p>
        </p:txBody>
      </p:sp>
      <p:sp>
        <p:nvSpPr>
          <p:cNvPr id="35" name="箭头: 虚尾 34"/>
          <p:cNvSpPr/>
          <p:nvPr/>
        </p:nvSpPr>
        <p:spPr>
          <a:xfrm flipH="1">
            <a:off x="5070021" y="4127288"/>
            <a:ext cx="3876376" cy="845212"/>
          </a:xfrm>
          <a:prstGeom prst="stripedRight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Text Box 26"/>
          <p:cNvSpPr txBox="1">
            <a:spLocks noChangeArrowheads="1"/>
          </p:cNvSpPr>
          <p:nvPr/>
        </p:nvSpPr>
        <p:spPr bwMode="auto">
          <a:xfrm>
            <a:off x="5331496" y="4349840"/>
            <a:ext cx="419812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buFont typeface="Arial" pitchFamily="34" charset="0"/>
              <a:defRPr>
                <a:solidFill>
                  <a:schemeClr val="tx1"/>
                </a:solidFill>
                <a:latin typeface="Arial" pitchFamily="34" charset="0"/>
                <a:ea typeface="宋体" panose="02010600030101010101" pitchFamily="2" charset="-122"/>
              </a:defRPr>
            </a:lvl1pPr>
            <a:lvl2pPr marL="742950" indent="-285750">
              <a:buFont typeface="Arial" pitchFamily="34" charset="0"/>
              <a:defRPr>
                <a:solidFill>
                  <a:schemeClr val="tx1"/>
                </a:solidFill>
                <a:latin typeface="Arial" pitchFamily="34" charset="0"/>
                <a:ea typeface="宋体" panose="02010600030101010101" pitchFamily="2" charset="-122"/>
              </a:defRPr>
            </a:lvl2pPr>
            <a:lvl3pPr marL="1143000" indent="-228600">
              <a:buFont typeface="Arial" pitchFamily="34" charset="0"/>
              <a:defRPr>
                <a:solidFill>
                  <a:schemeClr val="tx1"/>
                </a:solidFill>
                <a:latin typeface="Arial" pitchFamily="34" charset="0"/>
                <a:ea typeface="宋体" panose="02010600030101010101" pitchFamily="2" charset="-122"/>
              </a:defRPr>
            </a:lvl3pPr>
            <a:lvl4pPr marL="1600200" indent="-228600">
              <a:buFont typeface="Arial" pitchFamily="34" charset="0"/>
              <a:defRPr>
                <a:solidFill>
                  <a:schemeClr val="tx1"/>
                </a:solidFill>
                <a:latin typeface="Arial" pitchFamily="34" charset="0"/>
                <a:ea typeface="宋体" panose="02010600030101010101" pitchFamily="2" charset="-122"/>
              </a:defRPr>
            </a:lvl4pPr>
            <a:lvl5pPr marL="2057400" indent="-228600">
              <a:buFont typeface="Arial" pitchFamily="34" charset="0"/>
              <a:defRPr>
                <a:solidFill>
                  <a:schemeClr val="tx1"/>
                </a:solidFill>
                <a:latin typeface="Arial" pitchFamily="34" charset="0"/>
                <a:ea typeface="宋体" panose="02010600030101010101"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anose="02010600030101010101"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anose="02010600030101010101"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anose="02010600030101010101"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anose="02010600030101010101" pitchFamily="2" charset="-122"/>
              </a:defRPr>
            </a:lvl9pPr>
          </a:lstStyle>
          <a:p>
            <a:r>
              <a:rPr lang="zh-CN" altLang="en-US" sz="2000" b="1">
                <a:solidFill>
                  <a:schemeClr val="bg1"/>
                </a:solidFill>
                <a:latin typeface="楷体" panose="02010609060101010101" pitchFamily="49" charset="-122"/>
                <a:ea typeface="楷体" panose="02010609060101010101" pitchFamily="49" charset="-122"/>
              </a:rPr>
              <a:t>华约</a:t>
            </a:r>
            <a:r>
              <a:rPr lang="en-US" altLang="zh-CN" sz="2000" b="1">
                <a:solidFill>
                  <a:schemeClr val="bg1"/>
                </a:solidFill>
                <a:latin typeface="楷体" panose="02010609060101010101" pitchFamily="49" charset="-122"/>
                <a:ea typeface="楷体" panose="02010609060101010101" pitchFamily="49" charset="-122"/>
              </a:rPr>
              <a:t>1955 </a:t>
            </a:r>
          </a:p>
        </p:txBody>
      </p:sp>
      <p:sp>
        <p:nvSpPr>
          <p:cNvPr id="31" name="TextBox 30"/>
          <p:cNvSpPr txBox="1"/>
          <p:nvPr/>
        </p:nvSpPr>
        <p:spPr>
          <a:xfrm>
            <a:off x="6770914" y="4833257"/>
            <a:ext cx="2373086" cy="310243"/>
          </a:xfrm>
          <a:prstGeom prst="rect">
            <a:avLst/>
          </a:prstGeom>
          <a:solidFill>
            <a:schemeClr val="bg1"/>
          </a:solidFill>
        </p:spPr>
        <p:txBody>
          <a:bodyPr wrap="square" rtlCol="0">
            <a:spAutoFit/>
          </a:bodyPr>
          <a:lstStyle/>
          <a:p>
            <a:endParaRPr lang="zh-CN" altLang="en-US"/>
          </a:p>
        </p:txBody>
      </p:sp>
      <p:sp>
        <p:nvSpPr>
          <p:cNvPr id="37" name="矩形 12"/>
          <p:cNvSpPr>
            <a:spLocks noChangeArrowheads="1"/>
          </p:cNvSpPr>
          <p:nvPr/>
        </p:nvSpPr>
        <p:spPr bwMode="auto">
          <a:xfrm>
            <a:off x="0" y="612827"/>
            <a:ext cx="2230419" cy="346249"/>
          </a:xfrm>
          <a:prstGeom prst="rect">
            <a:avLst/>
          </a:prstGeom>
          <a:noFill/>
          <a:ln w="9525">
            <a:noFill/>
            <a:miter lim="800000"/>
          </a:ln>
        </p:spPr>
        <p:txBody>
          <a:bodyPr wrap="none" lIns="68580" tIns="34290" rIns="68580" bIns="34290">
            <a:spAutoFit/>
          </a:bodyPr>
          <a:lstStyle/>
          <a:p>
            <a:r>
              <a:rPr lang="zh-CN" altLang="en-US" sz="1800" b="1" smtClean="0">
                <a:solidFill>
                  <a:srgbClr val="0070C0"/>
                </a:solidFill>
                <a:latin typeface="黑体" panose="02010609060101010101" pitchFamily="49" charset="-122"/>
                <a:ea typeface="黑体" panose="02010609060101010101" pitchFamily="49" charset="-122"/>
              </a:rPr>
              <a:t>（一）、</a:t>
            </a:r>
            <a:r>
              <a:rPr lang="zh-CN" altLang="en-US" sz="1800" b="1">
                <a:solidFill>
                  <a:srgbClr val="0070C0"/>
                </a:solidFill>
                <a:latin typeface="黑体" panose="02010609060101010101" pitchFamily="49" charset="-122"/>
                <a:ea typeface="黑体" panose="02010609060101010101" pitchFamily="49" charset="-122"/>
              </a:rPr>
              <a:t>冷战</a:t>
            </a:r>
            <a:r>
              <a:rPr lang="zh-CN" altLang="en-US" sz="1800" b="1" smtClean="0">
                <a:solidFill>
                  <a:srgbClr val="0070C0"/>
                </a:solidFill>
                <a:latin typeface="黑体" panose="02010609060101010101" pitchFamily="49" charset="-122"/>
                <a:ea typeface="黑体" panose="02010609060101010101" pitchFamily="49" charset="-122"/>
              </a:rPr>
              <a:t>的形成</a:t>
            </a:r>
            <a:endParaRPr lang="zh-CN" altLang="zh-CN" sz="1800" b="1">
              <a:solidFill>
                <a:srgbClr val="0070C0"/>
              </a:solidFill>
              <a:latin typeface="黑体" panose="02010609060101010101" pitchFamily="49" charset="-122"/>
              <a:ea typeface="黑体" panose="02010609060101010101" pitchFamily="49" charset="-122"/>
            </a:endParaRPr>
          </a:p>
        </p:txBody>
      </p:sp>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2" presetClass="entr" presetSubtype="8"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500"/>
                                        <p:tgtEl>
                                          <p:spTgt spid="23"/>
                                        </p:tgtEl>
                                        <p:attrNameLst>
                                          <p:attrName>ppt_x</p:attrName>
                                        </p:attrNameLst>
                                      </p:cBhvr>
                                      <p:tavLst>
                                        <p:tav tm="0">
                                          <p:val>
                                            <p:strVal val="#ppt_x-#ppt_w*1.125000"/>
                                          </p:val>
                                        </p:tav>
                                        <p:tav tm="100000">
                                          <p:val>
                                            <p:strVal val="#ppt_x"/>
                                          </p:val>
                                        </p:tav>
                                      </p:tavLst>
                                    </p:anim>
                                    <p:animEffect transition="in" filter="wipe(right)">
                                      <p:cBhvr>
                                        <p:cTn id="8" dur="500"/>
                                        <p:tgtEl>
                                          <p:spTgt spid="23"/>
                                        </p:tgtEl>
                                      </p:cBhvr>
                                    </p:animEffect>
                                  </p:childTnLst>
                                </p:cTn>
                              </p:par>
                              <p:par>
                                <p:cTn id="9" presetID="12" presetClass="entr" presetSubtype="8"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p:tgtEl>
                                          <p:spTgt spid="10"/>
                                        </p:tgtEl>
                                        <p:attrNameLst>
                                          <p:attrName>ppt_x</p:attrName>
                                        </p:attrNameLst>
                                      </p:cBhvr>
                                      <p:tavLst>
                                        <p:tav tm="0">
                                          <p:val>
                                            <p:strVal val="#ppt_x-#ppt_w*1.125000"/>
                                          </p:val>
                                        </p:tav>
                                        <p:tav tm="100000">
                                          <p:val>
                                            <p:strVal val="#ppt_x"/>
                                          </p:val>
                                        </p:tav>
                                      </p:tavLst>
                                    </p:anim>
                                    <p:animEffect transition="in" filter="wipe(right)">
                                      <p:cBhvr>
                                        <p:cTn id="12" dur="500"/>
                                        <p:tgtEl>
                                          <p:spTgt spid="10"/>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12" presetClass="entr" presetSubtype="2"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500"/>
                                        <p:tgtEl>
                                          <p:spTgt spid="12"/>
                                        </p:tgtEl>
                                        <p:attrNameLst>
                                          <p:attrName>ppt_x</p:attrName>
                                        </p:attrNameLst>
                                      </p:cBhvr>
                                      <p:tavLst>
                                        <p:tav tm="0">
                                          <p:val>
                                            <p:strVal val="#ppt_x+#ppt_w*1.125000"/>
                                          </p:val>
                                        </p:tav>
                                        <p:tav tm="100000">
                                          <p:val>
                                            <p:strVal val="#ppt_x"/>
                                          </p:val>
                                        </p:tav>
                                      </p:tavLst>
                                    </p:anim>
                                    <p:animEffect transition="in" filter="wipe(left)">
                                      <p:cBhvr>
                                        <p:cTn id="18" dur="500"/>
                                        <p:tgtEl>
                                          <p:spTgt spid="12"/>
                                        </p:tgtEl>
                                      </p:cBhvr>
                                    </p:animEffect>
                                  </p:childTnLst>
                                </p:cTn>
                              </p:par>
                              <p:par>
                                <p:cTn id="19" presetID="12" presetClass="entr" presetSubtype="2" fill="hold" grpId="0" nodeType="withEffect">
                                  <p:stCondLst>
                                    <p:cond delay="0"/>
                                  </p:stCondLst>
                                  <p:childTnLst>
                                    <p:set>
                                      <p:cBhvr>
                                        <p:cTn id="20" dur="1" fill="hold">
                                          <p:stCondLst>
                                            <p:cond delay="0"/>
                                          </p:stCondLst>
                                        </p:cTn>
                                        <p:tgtEl>
                                          <p:spTgt spid="24"/>
                                        </p:tgtEl>
                                        <p:attrNameLst>
                                          <p:attrName>style.visibility</p:attrName>
                                        </p:attrNameLst>
                                      </p:cBhvr>
                                      <p:to>
                                        <p:strVal val="visible"/>
                                      </p:to>
                                    </p:set>
                                    <p:anim calcmode="lin" valueType="num">
                                      <p:cBhvr additive="base">
                                        <p:cTn id="21" dur="500"/>
                                        <p:tgtEl>
                                          <p:spTgt spid="24"/>
                                        </p:tgtEl>
                                        <p:attrNameLst>
                                          <p:attrName>ppt_x</p:attrName>
                                        </p:attrNameLst>
                                      </p:cBhvr>
                                      <p:tavLst>
                                        <p:tav tm="0">
                                          <p:val>
                                            <p:strVal val="#ppt_x+#ppt_w*1.125000"/>
                                          </p:val>
                                        </p:tav>
                                        <p:tav tm="100000">
                                          <p:val>
                                            <p:strVal val="#ppt_x"/>
                                          </p:val>
                                        </p:tav>
                                      </p:tavLst>
                                    </p:anim>
                                    <p:animEffect transition="in" filter="wipe(left)">
                                      <p:cBhvr>
                                        <p:cTn id="22" dur="500"/>
                                        <p:tgtEl>
                                          <p:spTgt spid="24"/>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12" presetClass="entr" presetSubtype="8" fill="hold" grpId="0" nodeType="clickEffect">
                                  <p:stCondLst>
                                    <p:cond delay="0"/>
                                  </p:stCondLst>
                                  <p:childTnLst>
                                    <p:set>
                                      <p:cBhvr>
                                        <p:cTn id="26" dur="1" fill="hold">
                                          <p:stCondLst>
                                            <p:cond delay="0"/>
                                          </p:stCondLst>
                                        </p:cTn>
                                        <p:tgtEl>
                                          <p:spTgt spid="28"/>
                                        </p:tgtEl>
                                        <p:attrNameLst>
                                          <p:attrName>style.visibility</p:attrName>
                                        </p:attrNameLst>
                                      </p:cBhvr>
                                      <p:to>
                                        <p:strVal val="visible"/>
                                      </p:to>
                                    </p:set>
                                    <p:anim calcmode="lin" valueType="num">
                                      <p:cBhvr additive="base">
                                        <p:cTn id="27" dur="500"/>
                                        <p:tgtEl>
                                          <p:spTgt spid="28"/>
                                        </p:tgtEl>
                                        <p:attrNameLst>
                                          <p:attrName>ppt_x</p:attrName>
                                        </p:attrNameLst>
                                      </p:cBhvr>
                                      <p:tavLst>
                                        <p:tav tm="0">
                                          <p:val>
                                            <p:strVal val="#ppt_x-#ppt_w*1.125000"/>
                                          </p:val>
                                        </p:tav>
                                        <p:tav tm="100000">
                                          <p:val>
                                            <p:strVal val="#ppt_x"/>
                                          </p:val>
                                        </p:tav>
                                      </p:tavLst>
                                    </p:anim>
                                    <p:animEffect transition="in" filter="wipe(right)">
                                      <p:cBhvr>
                                        <p:cTn id="28" dur="500"/>
                                        <p:tgtEl>
                                          <p:spTgt spid="28"/>
                                        </p:tgtEl>
                                      </p:cBhvr>
                                    </p:animEffect>
                                  </p:childTnLst>
                                </p:cTn>
                              </p:par>
                              <p:par>
                                <p:cTn id="29" presetID="12" presetClass="entr" presetSubtype="8" fill="hold" grpId="0" nodeType="withEffect">
                                  <p:stCondLst>
                                    <p:cond delay="0"/>
                                  </p:stCondLst>
                                  <p:childTnLst>
                                    <p:set>
                                      <p:cBhvr>
                                        <p:cTn id="30" dur="1" fill="hold">
                                          <p:stCondLst>
                                            <p:cond delay="0"/>
                                          </p:stCondLst>
                                        </p:cTn>
                                        <p:tgtEl>
                                          <p:spTgt spid="27"/>
                                        </p:tgtEl>
                                        <p:attrNameLst>
                                          <p:attrName>style.visibility</p:attrName>
                                        </p:attrNameLst>
                                      </p:cBhvr>
                                      <p:to>
                                        <p:strVal val="visible"/>
                                      </p:to>
                                    </p:set>
                                    <p:anim calcmode="lin" valueType="num">
                                      <p:cBhvr additive="base">
                                        <p:cTn id="31" dur="500"/>
                                        <p:tgtEl>
                                          <p:spTgt spid="27"/>
                                        </p:tgtEl>
                                        <p:attrNameLst>
                                          <p:attrName>ppt_x</p:attrName>
                                        </p:attrNameLst>
                                      </p:cBhvr>
                                      <p:tavLst>
                                        <p:tav tm="0">
                                          <p:val>
                                            <p:strVal val="#ppt_x-#ppt_w*1.125000"/>
                                          </p:val>
                                        </p:tav>
                                        <p:tav tm="100000">
                                          <p:val>
                                            <p:strVal val="#ppt_x"/>
                                          </p:val>
                                        </p:tav>
                                      </p:tavLst>
                                    </p:anim>
                                    <p:animEffect transition="in" filter="wipe(right)">
                                      <p:cBhvr>
                                        <p:cTn id="32" dur="500"/>
                                        <p:tgtEl>
                                          <p:spTgt spid="27"/>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12" presetClass="entr" presetSubtype="2" fill="hold" grpId="0" nodeType="clickEffect">
                                  <p:stCondLst>
                                    <p:cond delay="0"/>
                                  </p:stCondLst>
                                  <p:childTnLst>
                                    <p:set>
                                      <p:cBhvr>
                                        <p:cTn id="36" dur="1" fill="hold">
                                          <p:stCondLst>
                                            <p:cond delay="0"/>
                                          </p:stCondLst>
                                        </p:cTn>
                                        <p:tgtEl>
                                          <p:spTgt spid="29"/>
                                        </p:tgtEl>
                                        <p:attrNameLst>
                                          <p:attrName>style.visibility</p:attrName>
                                        </p:attrNameLst>
                                      </p:cBhvr>
                                      <p:to>
                                        <p:strVal val="visible"/>
                                      </p:to>
                                    </p:set>
                                    <p:anim calcmode="lin" valueType="num">
                                      <p:cBhvr additive="base">
                                        <p:cTn id="37" dur="500"/>
                                        <p:tgtEl>
                                          <p:spTgt spid="29"/>
                                        </p:tgtEl>
                                        <p:attrNameLst>
                                          <p:attrName>ppt_x</p:attrName>
                                        </p:attrNameLst>
                                      </p:cBhvr>
                                      <p:tavLst>
                                        <p:tav tm="0">
                                          <p:val>
                                            <p:strVal val="#ppt_x+#ppt_w*1.125000"/>
                                          </p:val>
                                        </p:tav>
                                        <p:tav tm="100000">
                                          <p:val>
                                            <p:strVal val="#ppt_x"/>
                                          </p:val>
                                        </p:tav>
                                      </p:tavLst>
                                    </p:anim>
                                    <p:animEffect transition="in" filter="wipe(left)">
                                      <p:cBhvr>
                                        <p:cTn id="38" dur="500"/>
                                        <p:tgtEl>
                                          <p:spTgt spid="29"/>
                                        </p:tgtEl>
                                      </p:cBhvr>
                                    </p:animEffect>
                                  </p:childTnLst>
                                </p:cTn>
                              </p:par>
                              <p:par>
                                <p:cTn id="39" presetID="12" presetClass="entr" presetSubtype="2" fill="hold" grpId="0" nodeType="withEffect">
                                  <p:stCondLst>
                                    <p:cond delay="0"/>
                                  </p:stCondLst>
                                  <p:childTnLst>
                                    <p:set>
                                      <p:cBhvr>
                                        <p:cTn id="40" dur="1" fill="hold">
                                          <p:stCondLst>
                                            <p:cond delay="0"/>
                                          </p:stCondLst>
                                        </p:cTn>
                                        <p:tgtEl>
                                          <p:spTgt spid="30"/>
                                        </p:tgtEl>
                                        <p:attrNameLst>
                                          <p:attrName>style.visibility</p:attrName>
                                        </p:attrNameLst>
                                      </p:cBhvr>
                                      <p:to>
                                        <p:strVal val="visible"/>
                                      </p:to>
                                    </p:set>
                                    <p:anim calcmode="lin" valueType="num">
                                      <p:cBhvr additive="base">
                                        <p:cTn id="41" dur="500"/>
                                        <p:tgtEl>
                                          <p:spTgt spid="30"/>
                                        </p:tgtEl>
                                        <p:attrNameLst>
                                          <p:attrName>ppt_x</p:attrName>
                                        </p:attrNameLst>
                                      </p:cBhvr>
                                      <p:tavLst>
                                        <p:tav tm="0">
                                          <p:val>
                                            <p:strVal val="#ppt_x+#ppt_w*1.125000"/>
                                          </p:val>
                                        </p:tav>
                                        <p:tav tm="100000">
                                          <p:val>
                                            <p:strVal val="#ppt_x"/>
                                          </p:val>
                                        </p:tav>
                                      </p:tavLst>
                                    </p:anim>
                                    <p:animEffect transition="in" filter="wipe(left)">
                                      <p:cBhvr>
                                        <p:cTn id="42" dur="500"/>
                                        <p:tgtEl>
                                          <p:spTgt spid="30"/>
                                        </p:tgtEl>
                                      </p:cBhvr>
                                    </p:animEffect>
                                  </p:childTnLst>
                                </p:cTn>
                              </p:par>
                            </p:childTnLst>
                          </p:cTn>
                        </p:par>
                      </p:childTnLst>
                    </p:cTn>
                  </p:par>
                  <p:par>
                    <p:cTn id="43" fill="hold" nodeType="clickPar">
                      <p:stCondLst>
                        <p:cond delay="indefinite"/>
                      </p:stCondLst>
                      <p:childTnLst>
                        <p:par>
                          <p:cTn id="44" fill="hold" nodeType="afterGroup">
                            <p:stCondLst>
                              <p:cond delay="0"/>
                            </p:stCondLst>
                            <p:childTnLst>
                              <p:par>
                                <p:cTn id="45" presetID="12" presetClass="entr" presetSubtype="8" fill="hold" grpId="0" nodeType="clickEffect">
                                  <p:stCondLst>
                                    <p:cond delay="0"/>
                                  </p:stCondLst>
                                  <p:childTnLst>
                                    <p:set>
                                      <p:cBhvr>
                                        <p:cTn id="46" dur="1" fill="hold">
                                          <p:stCondLst>
                                            <p:cond delay="0"/>
                                          </p:stCondLst>
                                        </p:cTn>
                                        <p:tgtEl>
                                          <p:spTgt spid="34"/>
                                        </p:tgtEl>
                                        <p:attrNameLst>
                                          <p:attrName>style.visibility</p:attrName>
                                        </p:attrNameLst>
                                      </p:cBhvr>
                                      <p:to>
                                        <p:strVal val="visible"/>
                                      </p:to>
                                    </p:set>
                                    <p:anim calcmode="lin" valueType="num">
                                      <p:cBhvr additive="base">
                                        <p:cTn id="47" dur="500"/>
                                        <p:tgtEl>
                                          <p:spTgt spid="34"/>
                                        </p:tgtEl>
                                        <p:attrNameLst>
                                          <p:attrName>ppt_x</p:attrName>
                                        </p:attrNameLst>
                                      </p:cBhvr>
                                      <p:tavLst>
                                        <p:tav tm="0">
                                          <p:val>
                                            <p:strVal val="#ppt_x-#ppt_w*1.125000"/>
                                          </p:val>
                                        </p:tav>
                                        <p:tav tm="100000">
                                          <p:val>
                                            <p:strVal val="#ppt_x"/>
                                          </p:val>
                                        </p:tav>
                                      </p:tavLst>
                                    </p:anim>
                                    <p:animEffect transition="in" filter="wipe(right)">
                                      <p:cBhvr>
                                        <p:cTn id="48" dur="500"/>
                                        <p:tgtEl>
                                          <p:spTgt spid="34"/>
                                        </p:tgtEl>
                                      </p:cBhvr>
                                    </p:animEffect>
                                  </p:childTnLst>
                                </p:cTn>
                              </p:par>
                              <p:par>
                                <p:cTn id="49" presetID="12" presetClass="entr" presetSubtype="8" fill="hold" grpId="0" nodeType="withEffect">
                                  <p:stCondLst>
                                    <p:cond delay="0"/>
                                  </p:stCondLst>
                                  <p:childTnLst>
                                    <p:set>
                                      <p:cBhvr>
                                        <p:cTn id="50" dur="1" fill="hold">
                                          <p:stCondLst>
                                            <p:cond delay="0"/>
                                          </p:stCondLst>
                                        </p:cTn>
                                        <p:tgtEl>
                                          <p:spTgt spid="33"/>
                                        </p:tgtEl>
                                        <p:attrNameLst>
                                          <p:attrName>style.visibility</p:attrName>
                                        </p:attrNameLst>
                                      </p:cBhvr>
                                      <p:to>
                                        <p:strVal val="visible"/>
                                      </p:to>
                                    </p:set>
                                    <p:anim calcmode="lin" valueType="num">
                                      <p:cBhvr additive="base">
                                        <p:cTn id="51" dur="500"/>
                                        <p:tgtEl>
                                          <p:spTgt spid="33"/>
                                        </p:tgtEl>
                                        <p:attrNameLst>
                                          <p:attrName>ppt_x</p:attrName>
                                        </p:attrNameLst>
                                      </p:cBhvr>
                                      <p:tavLst>
                                        <p:tav tm="0">
                                          <p:val>
                                            <p:strVal val="#ppt_x-#ppt_w*1.125000"/>
                                          </p:val>
                                        </p:tav>
                                        <p:tav tm="100000">
                                          <p:val>
                                            <p:strVal val="#ppt_x"/>
                                          </p:val>
                                        </p:tav>
                                      </p:tavLst>
                                    </p:anim>
                                    <p:animEffect transition="in" filter="wipe(right)">
                                      <p:cBhvr>
                                        <p:cTn id="52" dur="500"/>
                                        <p:tgtEl>
                                          <p:spTgt spid="33"/>
                                        </p:tgtEl>
                                      </p:cBhvr>
                                    </p:animEffect>
                                  </p:childTnLst>
                                </p:cTn>
                              </p:par>
                            </p:childTnLst>
                          </p:cTn>
                        </p:par>
                      </p:childTnLst>
                    </p:cTn>
                  </p:par>
                  <p:par>
                    <p:cTn id="53" fill="hold" nodeType="clickPar">
                      <p:stCondLst>
                        <p:cond delay="indefinite"/>
                      </p:stCondLst>
                      <p:childTnLst>
                        <p:par>
                          <p:cTn id="54" fill="hold" nodeType="afterGroup">
                            <p:stCondLst>
                              <p:cond delay="0"/>
                            </p:stCondLst>
                            <p:childTnLst>
                              <p:par>
                                <p:cTn id="55" presetID="12" presetClass="entr" presetSubtype="2" fill="hold" grpId="0" nodeType="clickEffect">
                                  <p:stCondLst>
                                    <p:cond delay="0"/>
                                  </p:stCondLst>
                                  <p:childTnLst>
                                    <p:set>
                                      <p:cBhvr>
                                        <p:cTn id="56" dur="1" fill="hold">
                                          <p:stCondLst>
                                            <p:cond delay="0"/>
                                          </p:stCondLst>
                                        </p:cTn>
                                        <p:tgtEl>
                                          <p:spTgt spid="35"/>
                                        </p:tgtEl>
                                        <p:attrNameLst>
                                          <p:attrName>style.visibility</p:attrName>
                                        </p:attrNameLst>
                                      </p:cBhvr>
                                      <p:to>
                                        <p:strVal val="visible"/>
                                      </p:to>
                                    </p:set>
                                    <p:anim calcmode="lin" valueType="num">
                                      <p:cBhvr additive="base">
                                        <p:cTn id="57" dur="500"/>
                                        <p:tgtEl>
                                          <p:spTgt spid="35"/>
                                        </p:tgtEl>
                                        <p:attrNameLst>
                                          <p:attrName>ppt_x</p:attrName>
                                        </p:attrNameLst>
                                      </p:cBhvr>
                                      <p:tavLst>
                                        <p:tav tm="0">
                                          <p:val>
                                            <p:strVal val="#ppt_x+#ppt_w*1.125000"/>
                                          </p:val>
                                        </p:tav>
                                        <p:tav tm="100000">
                                          <p:val>
                                            <p:strVal val="#ppt_x"/>
                                          </p:val>
                                        </p:tav>
                                      </p:tavLst>
                                    </p:anim>
                                    <p:animEffect transition="in" filter="wipe(left)">
                                      <p:cBhvr>
                                        <p:cTn id="58" dur="500"/>
                                        <p:tgtEl>
                                          <p:spTgt spid="35"/>
                                        </p:tgtEl>
                                      </p:cBhvr>
                                    </p:animEffect>
                                  </p:childTnLst>
                                </p:cTn>
                              </p:par>
                              <p:par>
                                <p:cTn id="59" presetID="12" presetClass="entr" presetSubtype="2" fill="hold" grpId="0" nodeType="withEffect">
                                  <p:stCondLst>
                                    <p:cond delay="0"/>
                                  </p:stCondLst>
                                  <p:childTnLst>
                                    <p:set>
                                      <p:cBhvr>
                                        <p:cTn id="60" dur="1" fill="hold">
                                          <p:stCondLst>
                                            <p:cond delay="0"/>
                                          </p:stCondLst>
                                        </p:cTn>
                                        <p:tgtEl>
                                          <p:spTgt spid="36"/>
                                        </p:tgtEl>
                                        <p:attrNameLst>
                                          <p:attrName>style.visibility</p:attrName>
                                        </p:attrNameLst>
                                      </p:cBhvr>
                                      <p:to>
                                        <p:strVal val="visible"/>
                                      </p:to>
                                    </p:set>
                                    <p:anim calcmode="lin" valueType="num">
                                      <p:cBhvr additive="base">
                                        <p:cTn id="61" dur="500"/>
                                        <p:tgtEl>
                                          <p:spTgt spid="36"/>
                                        </p:tgtEl>
                                        <p:attrNameLst>
                                          <p:attrName>ppt_x</p:attrName>
                                        </p:attrNameLst>
                                      </p:cBhvr>
                                      <p:tavLst>
                                        <p:tav tm="0">
                                          <p:val>
                                            <p:strVal val="#ppt_x+#ppt_w*1.125000"/>
                                          </p:val>
                                        </p:tav>
                                        <p:tav tm="100000">
                                          <p:val>
                                            <p:strVal val="#ppt_x"/>
                                          </p:val>
                                        </p:tav>
                                      </p:tavLst>
                                    </p:anim>
                                    <p:animEffect transition="in" filter="wipe(left)">
                                      <p:cBhvr>
                                        <p:cTn id="62"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23" grpId="0"/>
      <p:bldP spid="12" grpId="0"/>
      <p:bldP spid="24" grpId="0"/>
      <p:bldP spid="27" grpId="0"/>
      <p:bldP spid="28" grpId="0"/>
      <p:bldP spid="29" grpId="0"/>
      <p:bldP spid="30" grpId="0"/>
      <p:bldP spid="33" grpId="0"/>
      <p:bldP spid="34" grpId="0"/>
      <p:bldP spid="35" grpId="0"/>
      <p:bldP spid="36" grpId="0"/>
    </p:bldLs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0">
  <p:cSld>
    <p:spTree>
      <p:nvGrpSpPr>
        <p:cNvPr id="1" name=""/>
        <p:cNvGrpSpPr/>
        <p:nvPr/>
      </p:nvGrpSpPr>
      <p:grpSpPr>
        <a:xfrm>
          <a:off x="0" y="0"/>
          <a:ext cx="0" cy="0"/>
        </a:xfrm>
      </p:grpSpPr>
      <p:cxnSp>
        <p:nvCxnSpPr>
          <p:cNvPr id="3" name="直接连接符 2"/>
          <p:cNvCxnSpPr/>
          <p:nvPr/>
        </p:nvCxnSpPr>
        <p:spPr>
          <a:xfrm>
            <a:off x="0" y="534691"/>
            <a:ext cx="9144000" cy="0"/>
          </a:xfrm>
          <a:prstGeom prst="line">
            <a:avLst/>
          </a:prstGeom>
          <a:ln w="25400"/>
        </p:spPr>
        <p:style>
          <a:lnRef idx="2">
            <a:schemeClr val="dk1"/>
          </a:lnRef>
          <a:fillRef idx="0">
            <a:schemeClr val="dk1"/>
          </a:fillRef>
          <a:effectRef idx="1">
            <a:schemeClr val="dk1"/>
          </a:effectRef>
          <a:fontRef idx="minor">
            <a:schemeClr val="tx1"/>
          </a:fontRef>
        </p:style>
      </p:cxnSp>
      <p:sp>
        <p:nvSpPr>
          <p:cNvPr id="4" name="TextBox 4"/>
          <p:cNvSpPr txBox="1"/>
          <p:nvPr/>
        </p:nvSpPr>
        <p:spPr>
          <a:xfrm>
            <a:off x="5331496" y="73026"/>
            <a:ext cx="3614901" cy="461665"/>
          </a:xfrm>
          <a:prstGeom prst="rect">
            <a:avLst/>
          </a:prstGeom>
          <a:noFill/>
        </p:spPr>
        <p:txBody>
          <a:bodyPr wrap="square" rtlCol="0">
            <a:spAutoFit/>
          </a:bodyPr>
          <a:lstStyle/>
          <a:p>
            <a:pPr marL="285750" indent="-285750">
              <a:buFont typeface="Wingdings" panose="05000000000000000000" pitchFamily="2" charset="2"/>
              <a:buChar char="Ø"/>
            </a:pPr>
            <a:r>
              <a:rPr lang="zh-CN" altLang="en-US" sz="2400" smtClean="0">
                <a:latin typeface="黑体" panose="02010609060101010101" pitchFamily="49" charset="-122"/>
                <a:ea typeface="黑体" panose="02010609060101010101" pitchFamily="49" charset="-122"/>
              </a:rPr>
              <a:t>过程</a:t>
            </a:r>
            <a:endParaRPr lang="zh-CN" altLang="en-US" sz="2400">
              <a:latin typeface="黑体" panose="02010609060101010101" pitchFamily="49" charset="-122"/>
              <a:ea typeface="黑体" panose="02010609060101010101" pitchFamily="49" charset="-122"/>
            </a:endParaRPr>
          </a:p>
        </p:txBody>
      </p:sp>
      <p:sp>
        <p:nvSpPr>
          <p:cNvPr id="5" name="文本框 4"/>
          <p:cNvSpPr txBox="1"/>
          <p:nvPr/>
        </p:nvSpPr>
        <p:spPr>
          <a:xfrm>
            <a:off x="197603" y="73026"/>
            <a:ext cx="4374397" cy="461665"/>
          </a:xfrm>
          <a:prstGeom prst="rect">
            <a:avLst/>
          </a:prstGeom>
          <a:noFill/>
        </p:spPr>
        <p:txBody>
          <a:bodyPr wrap="square" rtlCol="0">
            <a:spAutoFit/>
          </a:bodyPr>
          <a:lstStyle/>
          <a:p>
            <a:r>
              <a:rPr lang="zh-CN" altLang="en-US" sz="2400">
                <a:latin typeface="黑体" panose="02010609060101010101" pitchFamily="49" charset="-122"/>
                <a:ea typeface="黑体" panose="02010609060101010101" pitchFamily="49" charset="-122"/>
              </a:rPr>
              <a:t>第</a:t>
            </a:r>
            <a:r>
              <a:rPr lang="en-US" altLang="zh-CN" sz="2400">
                <a:latin typeface="黑体" panose="02010609060101010101" pitchFamily="49" charset="-122"/>
                <a:ea typeface="黑体" panose="02010609060101010101" pitchFamily="49" charset="-122"/>
              </a:rPr>
              <a:t>18</a:t>
            </a:r>
            <a:r>
              <a:rPr lang="zh-CN" altLang="en-US" sz="2400">
                <a:latin typeface="黑体" panose="02010609060101010101" pitchFamily="49" charset="-122"/>
                <a:ea typeface="黑体" panose="02010609060101010101" pitchFamily="49" charset="-122"/>
              </a:rPr>
              <a:t>课 冷战与国际格局的演变</a:t>
            </a:r>
          </a:p>
        </p:txBody>
      </p:sp>
      <p:sp>
        <p:nvSpPr>
          <p:cNvPr id="13" name="文本框 148483"/>
          <p:cNvSpPr txBox="1"/>
          <p:nvPr/>
        </p:nvSpPr>
        <p:spPr>
          <a:xfrm>
            <a:off x="263438" y="741860"/>
            <a:ext cx="8757617" cy="1477328"/>
          </a:xfrm>
          <a:prstGeom prst="rect">
            <a:avLst/>
          </a:prstGeom>
          <a:ln>
            <a:headEnd type="none" w="med" len="med"/>
            <a:tailEnd type="none" w="med" len="med"/>
          </a:ln>
        </p:spPr>
        <p:style>
          <a:lnRef idx="2">
            <a:schemeClr val="dk1"/>
          </a:lnRef>
          <a:fillRef idx="1">
            <a:schemeClr val="lt1"/>
          </a:fillRef>
          <a:effectRef idx="0">
            <a:schemeClr val="dk1"/>
          </a:effectRef>
          <a:fontRef idx="minor">
            <a:schemeClr val="dk1"/>
          </a:fontRef>
        </p:style>
        <p:txBody>
          <a:bodyPr wrap="square" anchor="t">
            <a:spAutoFit/>
          </a:bodyPr>
          <a:lstStyle/>
          <a:p>
            <a:pPr>
              <a:spcBef>
                <a:spcPct val="50000"/>
              </a:spcBef>
            </a:pPr>
            <a:r>
              <a:rPr lang="zh-CN" altLang="en-US" sz="2000" b="1">
                <a:latin typeface="楷体" panose="02010609060101010101" pitchFamily="49" charset="-122"/>
                <a:ea typeface="楷体" panose="02010609060101010101" pitchFamily="49" charset="-122"/>
              </a:rPr>
              <a:t>材</a:t>
            </a:r>
            <a:r>
              <a:rPr lang="zh-CN" altLang="en-US" sz="2000" b="1" smtClean="0">
                <a:latin typeface="楷体" panose="02010609060101010101" pitchFamily="49" charset="-122"/>
                <a:ea typeface="楷体" panose="02010609060101010101" pitchFamily="49" charset="-122"/>
              </a:rPr>
              <a:t>料九：</a:t>
            </a:r>
            <a:r>
              <a:rPr lang="zh-CN" altLang="en-US" sz="2000" b="1">
                <a:latin typeface="楷体" panose="02010609060101010101" pitchFamily="49" charset="-122"/>
                <a:ea typeface="楷体" panose="02010609060101010101" pitchFamily="49" charset="-122"/>
              </a:rPr>
              <a:t>我相信美国的政策旨在支持自由国家人民抵抗少数武装或外来压力的征服企图。我相信我们必须协助自由国家人民依照其自己的方式，造成其本身的命运。</a:t>
            </a:r>
          </a:p>
          <a:p>
            <a:pPr>
              <a:spcBef>
                <a:spcPct val="50000"/>
              </a:spcBef>
            </a:pPr>
            <a:r>
              <a:rPr lang="zh-CN" altLang="en-US" sz="2000" b="1">
                <a:latin typeface="楷体" panose="02010609060101010101" pitchFamily="49" charset="-122"/>
                <a:ea typeface="楷体" panose="02010609060101010101" pitchFamily="49" charset="-122"/>
              </a:rPr>
              <a:t>       </a:t>
            </a:r>
            <a:r>
              <a:rPr lang="en-US" altLang="zh-CN" sz="2000" b="1">
                <a:latin typeface="楷体" panose="02010609060101010101" pitchFamily="49" charset="-122"/>
                <a:ea typeface="楷体" panose="02010609060101010101" pitchFamily="49" charset="-122"/>
              </a:rPr>
              <a:t>—</a:t>
            </a:r>
            <a:r>
              <a:rPr lang="zh-CN" altLang="en-US" sz="2000" b="1">
                <a:latin typeface="楷体" panose="02010609060101010101" pitchFamily="49" charset="-122"/>
                <a:ea typeface="楷体" panose="02010609060101010101" pitchFamily="49" charset="-122"/>
              </a:rPr>
              <a:t>杜鲁门在关于援助希腊和土耳其的国会特别联席会议上的演说分子</a:t>
            </a:r>
          </a:p>
        </p:txBody>
      </p:sp>
      <p:sp>
        <p:nvSpPr>
          <p:cNvPr id="14" name="TextBox 1"/>
          <p:cNvSpPr txBox="1"/>
          <p:nvPr/>
        </p:nvSpPr>
        <p:spPr>
          <a:xfrm>
            <a:off x="263437" y="2391025"/>
            <a:ext cx="8757617" cy="707886"/>
          </a:xfrm>
          <a:prstGeom prst="rect">
            <a:avLst/>
          </a:prstGeom>
          <a:noFill/>
        </p:spPr>
        <p:txBody>
          <a:bodyPr wrap="square" rtlCol="0">
            <a:spAutoFit/>
          </a:bodyPr>
          <a:lstStyle/>
          <a:p>
            <a:r>
              <a:rPr lang="zh-CN" altLang="en-US" sz="2000" b="1">
                <a:solidFill>
                  <a:srgbClr val="FF0000"/>
                </a:solidFill>
                <a:latin typeface="华文新魏" panose="02010800040101010101" pitchFamily="2" charset="-122"/>
                <a:ea typeface="华文新魏" panose="02010800040101010101" pitchFamily="2" charset="-122"/>
              </a:rPr>
              <a:t>材料中“自由国家”指什么国家？“少数武装分子”和“外来压力” 分别指的是什么？结合所学知识分析杜鲁门主义的实质和影响？</a:t>
            </a:r>
          </a:p>
        </p:txBody>
      </p:sp>
      <p:sp>
        <p:nvSpPr>
          <p:cNvPr id="15" name="文本框 14"/>
          <p:cNvSpPr txBox="1"/>
          <p:nvPr/>
        </p:nvSpPr>
        <p:spPr>
          <a:xfrm>
            <a:off x="238205" y="3260819"/>
            <a:ext cx="8215370" cy="435697"/>
          </a:xfrm>
          <a:prstGeom prst="rect">
            <a:avLst/>
          </a:prstGeom>
          <a:noFill/>
          <a:ln w="9525">
            <a:noFill/>
          </a:ln>
        </p:spPr>
        <p:txBody>
          <a:bodyPr wrap="square" anchor="t">
            <a:spAutoFit/>
          </a:bodyPr>
          <a:lstStyle/>
          <a:p>
            <a:pPr>
              <a:lnSpc>
                <a:spcPct val="130000"/>
              </a:lnSpc>
            </a:pPr>
            <a:r>
              <a:rPr lang="zh-CN" altLang="en-US" sz="2000">
                <a:latin typeface="黑体" panose="02010609060101010101" pitchFamily="49" charset="-122"/>
                <a:ea typeface="黑体" panose="02010609060101010101" pitchFamily="49" charset="-122"/>
              </a:rPr>
              <a:t>自由国家：资本主义国家</a:t>
            </a:r>
          </a:p>
        </p:txBody>
      </p:sp>
      <p:sp>
        <p:nvSpPr>
          <p:cNvPr id="16" name="文本框 15"/>
          <p:cNvSpPr txBox="1"/>
          <p:nvPr/>
        </p:nvSpPr>
        <p:spPr>
          <a:xfrm>
            <a:off x="238205" y="3685835"/>
            <a:ext cx="8215370" cy="435697"/>
          </a:xfrm>
          <a:prstGeom prst="rect">
            <a:avLst/>
          </a:prstGeom>
          <a:noFill/>
          <a:ln w="9525">
            <a:noFill/>
          </a:ln>
        </p:spPr>
        <p:txBody>
          <a:bodyPr wrap="square" anchor="t">
            <a:spAutoFit/>
          </a:bodyPr>
          <a:lstStyle/>
          <a:p>
            <a:pPr>
              <a:lnSpc>
                <a:spcPct val="130000"/>
              </a:lnSpc>
            </a:pPr>
            <a:r>
              <a:rPr lang="zh-CN" altLang="en-US" sz="2000">
                <a:latin typeface="黑体" panose="02010609060101010101" pitchFamily="49" charset="-122"/>
                <a:ea typeface="黑体" panose="02010609060101010101" pitchFamily="49" charset="-122"/>
              </a:rPr>
              <a:t>少数武装分子：共产主义武装       外来压力：苏联</a:t>
            </a:r>
          </a:p>
        </p:txBody>
      </p:sp>
      <p:sp>
        <p:nvSpPr>
          <p:cNvPr id="17" name="文本框 16"/>
          <p:cNvSpPr txBox="1"/>
          <p:nvPr/>
        </p:nvSpPr>
        <p:spPr>
          <a:xfrm>
            <a:off x="238205" y="4116924"/>
            <a:ext cx="8215370" cy="435697"/>
          </a:xfrm>
          <a:prstGeom prst="rect">
            <a:avLst/>
          </a:prstGeom>
          <a:noFill/>
          <a:ln w="9525">
            <a:noFill/>
          </a:ln>
        </p:spPr>
        <p:txBody>
          <a:bodyPr wrap="square" anchor="t">
            <a:spAutoFit/>
          </a:bodyPr>
          <a:lstStyle/>
          <a:p>
            <a:pPr>
              <a:lnSpc>
                <a:spcPct val="130000"/>
              </a:lnSpc>
            </a:pPr>
            <a:r>
              <a:rPr lang="zh-CN" altLang="en-US" sz="2000">
                <a:latin typeface="黑体" panose="02010609060101010101" pitchFamily="49" charset="-122"/>
                <a:ea typeface="黑体" panose="02010609060101010101" pitchFamily="49" charset="-122"/>
              </a:rPr>
              <a:t>实质：反对共产主义，称霸世界</a:t>
            </a:r>
          </a:p>
        </p:txBody>
      </p:sp>
      <p:sp>
        <p:nvSpPr>
          <p:cNvPr id="18" name="文本框 17"/>
          <p:cNvSpPr txBox="1"/>
          <p:nvPr/>
        </p:nvSpPr>
        <p:spPr>
          <a:xfrm>
            <a:off x="238205" y="4577539"/>
            <a:ext cx="8215370" cy="435697"/>
          </a:xfrm>
          <a:prstGeom prst="rect">
            <a:avLst/>
          </a:prstGeom>
          <a:noFill/>
          <a:ln w="9525">
            <a:noFill/>
          </a:ln>
        </p:spPr>
        <p:txBody>
          <a:bodyPr wrap="square" anchor="t">
            <a:spAutoFit/>
          </a:bodyPr>
          <a:lstStyle/>
          <a:p>
            <a:pPr>
              <a:lnSpc>
                <a:spcPct val="130000"/>
              </a:lnSpc>
            </a:pPr>
            <a:r>
              <a:rPr lang="zh-CN" altLang="en-US" sz="2000">
                <a:latin typeface="黑体" panose="02010609060101010101" pitchFamily="49" charset="-122"/>
                <a:ea typeface="黑体" panose="02010609060101010101" pitchFamily="49" charset="-122"/>
              </a:rPr>
              <a:t>影响：标志美苏冷战开始</a:t>
            </a:r>
          </a:p>
        </p:txBody>
      </p:sp>
      <p:pic>
        <p:nvPicPr>
          <p:cNvPr id="11" name="图片 10"/>
          <p:cNvPicPr>
            <a:picLocks noChangeAspect="1"/>
          </p:cNvPicPr>
          <p:nvPr/>
        </p:nvPicPr>
        <p:blipFill>
          <a:blip r:embed="rId3"/>
          <a:stretch>
            <a:fillRect/>
          </a:stretch>
        </p:blipFill>
        <p:spPr>
          <a:xfrm>
            <a:off x="8398065" y="71543"/>
            <a:ext cx="647134" cy="419604"/>
          </a:xfrm>
          <a:prstGeom prst="rect">
            <a:avLst/>
          </a:prstGeom>
          <a:ln>
            <a:noFill/>
          </a:ln>
          <a:effectLst>
            <a:softEdge rad="112500"/>
          </a:effectLst>
        </p:spPr>
      </p:pic>
      <p:sp>
        <p:nvSpPr>
          <p:cNvPr id="12" name="TextBox 11"/>
          <p:cNvSpPr txBox="1"/>
          <p:nvPr/>
        </p:nvSpPr>
        <p:spPr>
          <a:xfrm>
            <a:off x="6770914" y="4833257"/>
            <a:ext cx="2373086" cy="310243"/>
          </a:xfrm>
          <a:prstGeom prst="rect">
            <a:avLst/>
          </a:prstGeom>
          <a:solidFill>
            <a:schemeClr val="bg1"/>
          </a:solidFill>
        </p:spPr>
        <p:txBody>
          <a:bodyPr wrap="square" rtlCol="0">
            <a:spAutoFit/>
          </a:bodyPr>
          <a:lstStyle/>
          <a:p>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3" presetClass="entr" presetSubtype="10" fill="hold" nodeType="clickEffect">
                                  <p:stCondLst>
                                    <p:cond delay="0"/>
                                  </p:stCondLst>
                                  <p:childTnLst>
                                    <p:set>
                                      <p:cBhvr>
                                        <p:cTn id="12" dur="1" fill="hold">
                                          <p:stCondLst>
                                            <p:cond delay="0"/>
                                          </p:stCondLst>
                                        </p:cTn>
                                        <p:tgtEl>
                                          <p:spTgt spid="15">
                                            <p:txEl>
                                              <p:pRg st="0" end="0"/>
                                            </p:txEl>
                                          </p:spTgt>
                                        </p:tgtEl>
                                        <p:attrNameLst>
                                          <p:attrName>style.visibility</p:attrName>
                                        </p:attrNameLst>
                                      </p:cBhvr>
                                      <p:to>
                                        <p:strVal val="visible"/>
                                      </p:to>
                                    </p:set>
                                    <p:animEffect transition="in" filter="blinds(horizontal)">
                                      <p:cBhvr>
                                        <p:cTn id="13" dur="500"/>
                                        <p:tgtEl>
                                          <p:spTgt spid="15">
                                            <p:txEl>
                                              <p:pRg st="0" end="0"/>
                                            </p:txEl>
                                          </p:spTgt>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3" presetClass="entr" presetSubtype="10" fill="hold" nodeType="clickEffect">
                                  <p:stCondLst>
                                    <p:cond delay="0"/>
                                  </p:stCondLst>
                                  <p:childTnLst>
                                    <p:set>
                                      <p:cBhvr>
                                        <p:cTn id="17" dur="1" fill="hold">
                                          <p:stCondLst>
                                            <p:cond delay="0"/>
                                          </p:stCondLst>
                                        </p:cTn>
                                        <p:tgtEl>
                                          <p:spTgt spid="16">
                                            <p:txEl>
                                              <p:pRg st="0" end="0"/>
                                            </p:txEl>
                                          </p:spTgt>
                                        </p:tgtEl>
                                        <p:attrNameLst>
                                          <p:attrName>style.visibility</p:attrName>
                                        </p:attrNameLst>
                                      </p:cBhvr>
                                      <p:to>
                                        <p:strVal val="visible"/>
                                      </p:to>
                                    </p:set>
                                    <p:animEffect transition="in" filter="blinds(horizontal)">
                                      <p:cBhvr>
                                        <p:cTn id="18" dur="500"/>
                                        <p:tgtEl>
                                          <p:spTgt spid="16">
                                            <p:txEl>
                                              <p:pRg st="0" end="0"/>
                                            </p:txEl>
                                          </p:spTgt>
                                        </p:tgtEl>
                                      </p:cBhvr>
                                    </p:animEffect>
                                  </p:childTnLst>
                                </p:cTn>
                              </p:par>
                            </p:childTnLst>
                          </p:cTn>
                        </p:par>
                      </p:childTnLst>
                    </p:cTn>
                  </p:par>
                  <p:par>
                    <p:cTn id="19" fill="hold" nodeType="clickPar">
                      <p:stCondLst>
                        <p:cond delay="indefinite"/>
                      </p:stCondLst>
                      <p:childTnLst>
                        <p:par>
                          <p:cTn id="20" fill="hold" nodeType="afterGroup">
                            <p:stCondLst>
                              <p:cond delay="0"/>
                            </p:stCondLst>
                            <p:childTnLst>
                              <p:par>
                                <p:cTn id="21" presetID="3" presetClass="entr" presetSubtype="10" fill="hold" nodeType="clickEffect">
                                  <p:stCondLst>
                                    <p:cond delay="0"/>
                                  </p:stCondLst>
                                  <p:childTnLst>
                                    <p:set>
                                      <p:cBhvr>
                                        <p:cTn id="22" dur="1" fill="hold">
                                          <p:stCondLst>
                                            <p:cond delay="0"/>
                                          </p:stCondLst>
                                        </p:cTn>
                                        <p:tgtEl>
                                          <p:spTgt spid="17">
                                            <p:txEl>
                                              <p:pRg st="0" end="0"/>
                                            </p:txEl>
                                          </p:spTgt>
                                        </p:tgtEl>
                                        <p:attrNameLst>
                                          <p:attrName>style.visibility</p:attrName>
                                        </p:attrNameLst>
                                      </p:cBhvr>
                                      <p:to>
                                        <p:strVal val="visible"/>
                                      </p:to>
                                    </p:set>
                                    <p:animEffect transition="in" filter="blinds(horizontal)">
                                      <p:cBhvr>
                                        <p:cTn id="23" dur="500"/>
                                        <p:tgtEl>
                                          <p:spTgt spid="17">
                                            <p:txEl>
                                              <p:pRg st="0" end="0"/>
                                            </p:txEl>
                                          </p:spTgt>
                                        </p:tgtEl>
                                      </p:cBhvr>
                                    </p:animEffect>
                                  </p:childTnLst>
                                </p:cTn>
                              </p:par>
                            </p:childTnLst>
                          </p:cTn>
                        </p:par>
                      </p:childTnLst>
                    </p:cTn>
                  </p:par>
                  <p:par>
                    <p:cTn id="24" fill="hold" nodeType="clickPar">
                      <p:stCondLst>
                        <p:cond delay="indefinite"/>
                      </p:stCondLst>
                      <p:childTnLst>
                        <p:par>
                          <p:cTn id="25" fill="hold" nodeType="afterGroup">
                            <p:stCondLst>
                              <p:cond delay="0"/>
                            </p:stCondLst>
                            <p:childTnLst>
                              <p:par>
                                <p:cTn id="26" presetID="3" presetClass="entr" presetSubtype="10" fill="hold" nodeType="clickEffect">
                                  <p:stCondLst>
                                    <p:cond delay="0"/>
                                  </p:stCondLst>
                                  <p:childTnLst>
                                    <p:set>
                                      <p:cBhvr>
                                        <p:cTn id="27" dur="1" fill="hold">
                                          <p:stCondLst>
                                            <p:cond delay="0"/>
                                          </p:stCondLst>
                                        </p:cTn>
                                        <p:tgtEl>
                                          <p:spTgt spid="18">
                                            <p:txEl>
                                              <p:pRg st="0" end="0"/>
                                            </p:txEl>
                                          </p:spTgt>
                                        </p:tgtEl>
                                        <p:attrNameLst>
                                          <p:attrName>style.visibility</p:attrName>
                                        </p:attrNameLst>
                                      </p:cBhvr>
                                      <p:to>
                                        <p:strVal val="visible"/>
                                      </p:to>
                                    </p:set>
                                    <p:animEffect transition="in" filter="blinds(horizontal)">
                                      <p:cBhvr>
                                        <p:cTn id="28" dur="500"/>
                                        <p:tgtEl>
                                          <p:spTgt spid="1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cxnSp>
        <p:nvCxnSpPr>
          <p:cNvPr id="3" name="直接连接符 2"/>
          <p:cNvCxnSpPr/>
          <p:nvPr/>
        </p:nvCxnSpPr>
        <p:spPr>
          <a:xfrm>
            <a:off x="0" y="534691"/>
            <a:ext cx="9144000" cy="0"/>
          </a:xfrm>
          <a:prstGeom prst="line">
            <a:avLst/>
          </a:prstGeom>
          <a:ln w="25400"/>
        </p:spPr>
        <p:style>
          <a:lnRef idx="2">
            <a:schemeClr val="dk1"/>
          </a:lnRef>
          <a:fillRef idx="0">
            <a:schemeClr val="dk1"/>
          </a:fillRef>
          <a:effectRef idx="1">
            <a:schemeClr val="dk1"/>
          </a:effectRef>
          <a:fontRef idx="minor">
            <a:schemeClr val="tx1"/>
          </a:fontRef>
        </p:style>
      </p:cxnSp>
      <p:sp>
        <p:nvSpPr>
          <p:cNvPr id="4" name="TextBox 4"/>
          <p:cNvSpPr txBox="1"/>
          <p:nvPr/>
        </p:nvSpPr>
        <p:spPr>
          <a:xfrm>
            <a:off x="5331496" y="73026"/>
            <a:ext cx="3614901" cy="461665"/>
          </a:xfrm>
          <a:prstGeom prst="rect">
            <a:avLst/>
          </a:prstGeom>
          <a:noFill/>
        </p:spPr>
        <p:txBody>
          <a:bodyPr wrap="square" rtlCol="0">
            <a:spAutoFit/>
          </a:bodyPr>
          <a:lstStyle/>
          <a:p>
            <a:pPr marL="285750" indent="-285750">
              <a:buFont typeface="Wingdings" panose="05000000000000000000" pitchFamily="2" charset="2"/>
              <a:buChar char="Ø"/>
            </a:pPr>
            <a:r>
              <a:rPr lang="zh-CN" altLang="en-US" sz="2400" smtClean="0">
                <a:latin typeface="黑体" panose="02010609060101010101" pitchFamily="49" charset="-122"/>
                <a:ea typeface="黑体" panose="02010609060101010101" pitchFamily="49" charset="-122"/>
              </a:rPr>
              <a:t>过程</a:t>
            </a:r>
            <a:endParaRPr lang="zh-CN" altLang="en-US" sz="2400">
              <a:latin typeface="黑体" panose="02010609060101010101" pitchFamily="49" charset="-122"/>
              <a:ea typeface="黑体" panose="02010609060101010101" pitchFamily="49" charset="-122"/>
            </a:endParaRPr>
          </a:p>
        </p:txBody>
      </p:sp>
      <p:sp>
        <p:nvSpPr>
          <p:cNvPr id="5" name="文本框 4"/>
          <p:cNvSpPr txBox="1"/>
          <p:nvPr/>
        </p:nvSpPr>
        <p:spPr>
          <a:xfrm>
            <a:off x="197603" y="73026"/>
            <a:ext cx="4374397" cy="461665"/>
          </a:xfrm>
          <a:prstGeom prst="rect">
            <a:avLst/>
          </a:prstGeom>
          <a:noFill/>
        </p:spPr>
        <p:txBody>
          <a:bodyPr wrap="square" rtlCol="0">
            <a:spAutoFit/>
          </a:bodyPr>
          <a:lstStyle/>
          <a:p>
            <a:r>
              <a:rPr lang="zh-CN" altLang="en-US" sz="2400">
                <a:latin typeface="黑体" panose="02010609060101010101" pitchFamily="49" charset="-122"/>
                <a:ea typeface="黑体" panose="02010609060101010101" pitchFamily="49" charset="-122"/>
              </a:rPr>
              <a:t>第</a:t>
            </a:r>
            <a:r>
              <a:rPr lang="en-US" altLang="zh-CN" sz="2400">
                <a:latin typeface="黑体" panose="02010609060101010101" pitchFamily="49" charset="-122"/>
                <a:ea typeface="黑体" panose="02010609060101010101" pitchFamily="49" charset="-122"/>
              </a:rPr>
              <a:t>18</a:t>
            </a:r>
            <a:r>
              <a:rPr lang="zh-CN" altLang="en-US" sz="2400">
                <a:latin typeface="黑体" panose="02010609060101010101" pitchFamily="49" charset="-122"/>
                <a:ea typeface="黑体" panose="02010609060101010101" pitchFamily="49" charset="-122"/>
              </a:rPr>
              <a:t>课 冷战与国际格局的演变</a:t>
            </a:r>
          </a:p>
        </p:txBody>
      </p:sp>
      <p:sp>
        <p:nvSpPr>
          <p:cNvPr id="6" name="TextBox 1"/>
          <p:cNvSpPr txBox="1"/>
          <p:nvPr/>
        </p:nvSpPr>
        <p:spPr>
          <a:xfrm>
            <a:off x="1033592" y="680238"/>
            <a:ext cx="7364473" cy="400110"/>
          </a:xfrm>
          <a:prstGeom prst="rect">
            <a:avLst/>
          </a:prstGeom>
          <a:noFill/>
        </p:spPr>
        <p:txBody>
          <a:bodyPr wrap="square" rtlCol="0">
            <a:spAutoFit/>
          </a:bodyPr>
          <a:lstStyle/>
          <a:p>
            <a:pPr algn="ctr"/>
            <a:r>
              <a:rPr lang="zh-CN" altLang="en-US" sz="2000" b="1">
                <a:solidFill>
                  <a:srgbClr val="FF0000"/>
                </a:solidFill>
                <a:latin typeface="华文新魏" panose="02010800040101010101" pitchFamily="2" charset="-122"/>
                <a:ea typeface="华文新魏" panose="02010800040101010101" pitchFamily="2" charset="-122"/>
              </a:rPr>
              <a:t>二战后，美国为什么要对欧洲进行经济援助？观察下列图片思考。</a:t>
            </a:r>
            <a:endParaRPr lang="en-US" altLang="zh-CN" sz="2000" b="1">
              <a:solidFill>
                <a:srgbClr val="FF0000"/>
              </a:solidFill>
              <a:latin typeface="华文新魏" pitchFamily="2" charset="-122"/>
              <a:ea typeface="华文新魏" panose="02010800040101010101" pitchFamily="2" charset="-122"/>
            </a:endParaRPr>
          </a:p>
        </p:txBody>
      </p:sp>
      <p:pic>
        <p:nvPicPr>
          <p:cNvPr id="9" name="图片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1592" y="1225897"/>
            <a:ext cx="3146318" cy="3146318"/>
          </a:xfrm>
          <a:prstGeom prst="rect">
            <a:avLst/>
          </a:prstGeom>
        </p:spPr>
      </p:pic>
      <p:pic>
        <p:nvPicPr>
          <p:cNvPr id="10" name="图片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186042" y="1225897"/>
            <a:ext cx="3228960" cy="3146318"/>
          </a:xfrm>
          <a:prstGeom prst="rect">
            <a:avLst/>
          </a:prstGeom>
        </p:spPr>
      </p:pic>
      <p:sp>
        <p:nvSpPr>
          <p:cNvPr id="11" name="TextBox 6"/>
          <p:cNvSpPr txBox="1"/>
          <p:nvPr/>
        </p:nvSpPr>
        <p:spPr>
          <a:xfrm>
            <a:off x="1611542" y="4384360"/>
            <a:ext cx="2494537" cy="461665"/>
          </a:xfrm>
          <a:prstGeom prst="rect">
            <a:avLst/>
          </a:prstGeom>
          <a:noFill/>
        </p:spPr>
        <p:txBody>
          <a:bodyPr wrap="square" rtlCol="0">
            <a:spAutoFit/>
          </a:bodyPr>
          <a:lstStyle/>
          <a:p>
            <a:pPr marL="285750" indent="-285750">
              <a:buFont typeface="Arial" pitchFamily="34" charset="0"/>
              <a:buChar char="•"/>
            </a:pPr>
            <a:r>
              <a:rPr lang="zh-CN" altLang="en-US" sz="2400">
                <a:latin typeface="黑体" panose="02010609060101010101" pitchFamily="49" charset="-122"/>
                <a:ea typeface="黑体" panose="02010609060101010101" pitchFamily="49" charset="-122"/>
              </a:rPr>
              <a:t>战后德国</a:t>
            </a:r>
          </a:p>
        </p:txBody>
      </p:sp>
      <p:sp>
        <p:nvSpPr>
          <p:cNvPr id="12" name="TextBox 6"/>
          <p:cNvSpPr txBox="1"/>
          <p:nvPr/>
        </p:nvSpPr>
        <p:spPr>
          <a:xfrm>
            <a:off x="5891677" y="4377976"/>
            <a:ext cx="2494537" cy="461665"/>
          </a:xfrm>
          <a:prstGeom prst="rect">
            <a:avLst/>
          </a:prstGeom>
          <a:noFill/>
        </p:spPr>
        <p:txBody>
          <a:bodyPr wrap="square" rtlCol="0">
            <a:spAutoFit/>
          </a:bodyPr>
          <a:lstStyle/>
          <a:p>
            <a:pPr marL="285750" indent="-285750">
              <a:buFont typeface="Arial" pitchFamily="34" charset="0"/>
              <a:buChar char="•"/>
            </a:pPr>
            <a:r>
              <a:rPr lang="zh-CN" altLang="en-US" sz="2400">
                <a:latin typeface="黑体" panose="02010609060101010101" pitchFamily="49" charset="-122"/>
                <a:ea typeface="黑体" panose="02010609060101010101" pitchFamily="49" charset="-122"/>
              </a:rPr>
              <a:t>战后意大利</a:t>
            </a:r>
          </a:p>
        </p:txBody>
      </p:sp>
      <p:pic>
        <p:nvPicPr>
          <p:cNvPr id="13" name="图片 12"/>
          <p:cNvPicPr>
            <a:picLocks noChangeAspect="1"/>
          </p:cNvPicPr>
          <p:nvPr/>
        </p:nvPicPr>
        <p:blipFill>
          <a:blip r:embed="rId5"/>
          <a:stretch>
            <a:fillRect/>
          </a:stretch>
        </p:blipFill>
        <p:spPr>
          <a:xfrm>
            <a:off x="8398065" y="71543"/>
            <a:ext cx="647134" cy="419604"/>
          </a:xfrm>
          <a:prstGeom prst="rect">
            <a:avLst/>
          </a:prstGeom>
          <a:ln>
            <a:noFill/>
          </a:ln>
          <a:effectLst>
            <a:softEdge rad="112500"/>
          </a:effectLst>
        </p:spPr>
      </p:pic>
      <p:sp>
        <p:nvSpPr>
          <p:cNvPr id="14" name="TextBox 13"/>
          <p:cNvSpPr txBox="1"/>
          <p:nvPr/>
        </p:nvSpPr>
        <p:spPr>
          <a:xfrm>
            <a:off x="6770914" y="4833257"/>
            <a:ext cx="2373086" cy="310243"/>
          </a:xfrm>
          <a:prstGeom prst="rect">
            <a:avLst/>
          </a:prstGeom>
          <a:solidFill>
            <a:schemeClr val="bg1"/>
          </a:solidFill>
        </p:spPr>
        <p:txBody>
          <a:bodyPr wrap="square" rtlCol="0">
            <a:spAutoFit/>
          </a:bodyPr>
          <a:lstStyle/>
          <a:p>
            <a:endParaRPr lang="zh-CN" altLang="en-US"/>
          </a:p>
        </p:txBody>
      </p:sp>
    </p:spTree>
  </p:cSld>
  <p:clrMapOvr>
    <a:masterClrMapping/>
  </p:clrMapOvr>
  <mc:AlternateContent>
    <mc:Choice xmlns:p14="http://schemas.microsoft.com/office/powerpoint/2010/main" Requires="p14">
      <p:transition spd="slow" p14:dur="2000"/>
    </mc:Choice>
    <mc:Fallback>
      <p:transition spd="slow"/>
    </mc:Fallback>
  </mc:AlternateConten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 name="Picture 2" descr="漫画1"/>
          <p:cNvPicPr>
            <a:picLocks noChangeAspect="1" noChangeArrowheads="1"/>
          </p:cNvPicPr>
          <p:nvPr/>
        </p:nvPicPr>
        <p:blipFill>
          <a:blip r:embed="rId2"/>
          <a:stretch>
            <a:fillRect/>
          </a:stretch>
        </p:blipFill>
        <p:spPr bwMode="auto">
          <a:xfrm>
            <a:off x="6728181" y="2270149"/>
            <a:ext cx="2043289" cy="2034228"/>
          </a:xfrm>
          <a:prstGeom prst="rect">
            <a:avLst/>
          </a:prstGeom>
          <a:noFill/>
          <a:ln w="9525">
            <a:solidFill>
              <a:schemeClr val="tx1"/>
            </a:solidFill>
            <a:miter lim="800000"/>
          </a:ln>
        </p:spPr>
      </p:pic>
      <p:sp>
        <p:nvSpPr>
          <p:cNvPr id="3" name="Text Box 3"/>
          <p:cNvSpPr txBox="1">
            <a:spLocks noChangeArrowheads="1"/>
          </p:cNvSpPr>
          <p:nvPr/>
        </p:nvSpPr>
        <p:spPr bwMode="auto">
          <a:xfrm>
            <a:off x="374411" y="2428522"/>
            <a:ext cx="4886212" cy="1446550"/>
          </a:xfrm>
          <a:prstGeom prst="rect">
            <a:avLst/>
          </a:prstGeom>
          <a:noFill/>
          <a:ln w="9525">
            <a:solidFill>
              <a:schemeClr val="tx1"/>
            </a:solidFill>
            <a:miter lim="800000"/>
          </a:ln>
        </p:spPr>
        <p:txBody>
          <a:bodyPr wrap="square">
            <a:spAutoFit/>
          </a:bodyPr>
          <a:lstStyle/>
          <a:p>
            <a:r>
              <a:rPr lang="zh-CN" altLang="en-US" sz="2800" b="1">
                <a:latin typeface="黑体" panose="02010609060101010101" pitchFamily="49" charset="-122"/>
                <a:ea typeface="黑体" panose="02010609060101010101" pitchFamily="49" charset="-122"/>
              </a:rPr>
              <a:t>  </a:t>
            </a:r>
            <a:r>
              <a:rPr lang="zh-CN" altLang="en-US" sz="2800" b="1" smtClean="0">
                <a:latin typeface="黑体" panose="02010609060101010101" pitchFamily="49" charset="-122"/>
                <a:ea typeface="黑体" panose="02010609060101010101" pitchFamily="49" charset="-122"/>
              </a:rPr>
              <a:t> </a:t>
            </a:r>
            <a:r>
              <a:rPr lang="zh-CN" altLang="en-US" sz="2000" b="1" smtClean="0">
                <a:solidFill>
                  <a:srgbClr val="3333FF"/>
                </a:solidFill>
                <a:latin typeface="仿宋" pitchFamily="49" charset="-122"/>
                <a:ea typeface="仿宋" pitchFamily="49" charset="-122"/>
              </a:rPr>
              <a:t>从</a:t>
            </a:r>
            <a:r>
              <a:rPr lang="en-US" altLang="zh-CN" sz="2000" b="1">
                <a:solidFill>
                  <a:srgbClr val="3333FF"/>
                </a:solidFill>
                <a:latin typeface="仿宋" pitchFamily="49" charset="-122"/>
                <a:ea typeface="仿宋" pitchFamily="49" charset="-122"/>
              </a:rPr>
              <a:t>1948</a:t>
            </a:r>
            <a:r>
              <a:rPr lang="zh-CN" altLang="en-US" sz="2000" b="1">
                <a:solidFill>
                  <a:srgbClr val="3333FF"/>
                </a:solidFill>
                <a:latin typeface="仿宋" pitchFamily="49" charset="-122"/>
                <a:ea typeface="仿宋" pitchFamily="49" charset="-122"/>
              </a:rPr>
              <a:t>年到</a:t>
            </a:r>
            <a:r>
              <a:rPr lang="en-US" altLang="zh-CN" sz="2000" b="1">
                <a:solidFill>
                  <a:srgbClr val="3333FF"/>
                </a:solidFill>
                <a:latin typeface="仿宋" pitchFamily="49" charset="-122"/>
                <a:ea typeface="仿宋" pitchFamily="49" charset="-122"/>
              </a:rPr>
              <a:t>1950</a:t>
            </a:r>
            <a:r>
              <a:rPr lang="zh-CN" altLang="en-US" sz="2000" b="1">
                <a:solidFill>
                  <a:srgbClr val="3333FF"/>
                </a:solidFill>
                <a:latin typeface="仿宋" pitchFamily="49" charset="-122"/>
                <a:ea typeface="仿宋" pitchFamily="49" charset="-122"/>
              </a:rPr>
              <a:t>年，共有</a:t>
            </a:r>
            <a:r>
              <a:rPr lang="en-US" altLang="zh-CN" sz="2000" b="1">
                <a:solidFill>
                  <a:srgbClr val="3333FF"/>
                </a:solidFill>
                <a:latin typeface="仿宋" pitchFamily="49" charset="-122"/>
                <a:ea typeface="仿宋" pitchFamily="49" charset="-122"/>
              </a:rPr>
              <a:t>16</a:t>
            </a:r>
            <a:r>
              <a:rPr lang="zh-CN" altLang="en-US" sz="2000" b="1">
                <a:solidFill>
                  <a:srgbClr val="3333FF"/>
                </a:solidFill>
                <a:latin typeface="仿宋" pitchFamily="49" charset="-122"/>
                <a:ea typeface="仿宋" pitchFamily="49" charset="-122"/>
              </a:rPr>
              <a:t>个国家接受了美国</a:t>
            </a:r>
            <a:r>
              <a:rPr lang="en-US" altLang="zh-CN" sz="2000" b="1">
                <a:solidFill>
                  <a:srgbClr val="3333FF"/>
                </a:solidFill>
                <a:latin typeface="仿宋" pitchFamily="49" charset="-122"/>
                <a:ea typeface="仿宋" pitchFamily="49" charset="-122"/>
              </a:rPr>
              <a:t>130</a:t>
            </a:r>
            <a:r>
              <a:rPr lang="zh-CN" altLang="en-US" sz="2000" b="1">
                <a:solidFill>
                  <a:srgbClr val="3333FF"/>
                </a:solidFill>
                <a:latin typeface="仿宋" pitchFamily="49" charset="-122"/>
                <a:ea typeface="仿宋" pitchFamily="49" charset="-122"/>
              </a:rPr>
              <a:t>多亿美元的援助，其中</a:t>
            </a:r>
            <a:r>
              <a:rPr lang="en-US" altLang="zh-CN" sz="2000" b="1">
                <a:solidFill>
                  <a:srgbClr val="3333FF"/>
                </a:solidFill>
                <a:latin typeface="仿宋" pitchFamily="49" charset="-122"/>
                <a:ea typeface="仿宋" pitchFamily="49" charset="-122"/>
              </a:rPr>
              <a:t>90</a:t>
            </a:r>
            <a:r>
              <a:rPr lang="zh-CN" altLang="en-US" sz="2000" b="1">
                <a:solidFill>
                  <a:srgbClr val="3333FF"/>
                </a:solidFill>
                <a:latin typeface="仿宋" pitchFamily="49" charset="-122"/>
                <a:ea typeface="仿宋" pitchFamily="49" charset="-122"/>
              </a:rPr>
              <a:t>％是赠予，</a:t>
            </a:r>
            <a:r>
              <a:rPr lang="en-US" altLang="zh-CN" sz="2000" b="1">
                <a:solidFill>
                  <a:srgbClr val="3333FF"/>
                </a:solidFill>
                <a:latin typeface="仿宋" pitchFamily="49" charset="-122"/>
                <a:ea typeface="仿宋" pitchFamily="49" charset="-122"/>
              </a:rPr>
              <a:t>10</a:t>
            </a:r>
            <a:r>
              <a:rPr lang="zh-CN" altLang="en-US" sz="2000" b="1">
                <a:solidFill>
                  <a:srgbClr val="3333FF"/>
                </a:solidFill>
                <a:latin typeface="仿宋" pitchFamily="49" charset="-122"/>
                <a:ea typeface="仿宋" pitchFamily="49" charset="-122"/>
              </a:rPr>
              <a:t>％是贷款。因此 “马歇尔计划”被称为“人类历史上最慷慨的举动”。</a:t>
            </a:r>
          </a:p>
        </p:txBody>
      </p:sp>
      <p:sp>
        <p:nvSpPr>
          <p:cNvPr id="5" name="Rectangle 5"/>
          <p:cNvSpPr>
            <a:spLocks noChangeArrowheads="1"/>
          </p:cNvSpPr>
          <p:nvPr/>
        </p:nvSpPr>
        <p:spPr bwMode="auto">
          <a:xfrm>
            <a:off x="5641692" y="2317751"/>
            <a:ext cx="2687632" cy="574675"/>
          </a:xfrm>
          <a:prstGeom prst="rect">
            <a:avLst/>
          </a:prstGeom>
          <a:noFill/>
          <a:ln w="9525">
            <a:noFill/>
            <a:miter lim="800000"/>
          </a:ln>
        </p:spPr>
        <p:txBody>
          <a:bodyPr anchor="ctr"/>
          <a:lstStyle/>
          <a:p>
            <a:r>
              <a:rPr lang="zh-CN" altLang="en-US" sz="3200" b="1">
                <a:solidFill>
                  <a:srgbClr val="3333FF"/>
                </a:solidFill>
                <a:ea typeface="黑体" panose="02010609060101010101" pitchFamily="49" charset="-122"/>
              </a:rPr>
              <a:t> </a:t>
            </a:r>
            <a:r>
              <a:rPr lang="zh-CN" altLang="en-US" sz="2800" b="1">
                <a:solidFill>
                  <a:srgbClr val="FF0000"/>
                </a:solidFill>
                <a:ea typeface="黑体" panose="02010609060101010101" pitchFamily="49" charset="-122"/>
              </a:rPr>
              <a:t>马歇尔计划</a:t>
            </a:r>
          </a:p>
        </p:txBody>
      </p:sp>
      <p:sp>
        <p:nvSpPr>
          <p:cNvPr id="6" name="矩形 5"/>
          <p:cNvSpPr/>
          <p:nvPr/>
        </p:nvSpPr>
        <p:spPr>
          <a:xfrm>
            <a:off x="188883" y="187675"/>
            <a:ext cx="8785784" cy="2000548"/>
          </a:xfrm>
          <a:prstGeom prst="rect">
            <a:avLst/>
          </a:prstGeom>
          <a:solidFill>
            <a:schemeClr val="bg1"/>
          </a:solidFill>
          <a:ln>
            <a:solidFill>
              <a:srgbClr val="0033CC"/>
            </a:solidFill>
          </a:ln>
        </p:spPr>
        <p:txBody>
          <a:bodyPr wrap="square">
            <a:spAutoFit/>
          </a:bodyPr>
          <a:lstStyle/>
          <a:p>
            <a:pPr>
              <a:defRPr/>
            </a:pPr>
            <a:r>
              <a:rPr lang="en-US" altLang="zh-CN" sz="2400" b="1" kern="100">
                <a:latin typeface="黑体" panose="02010609060101010101" pitchFamily="49" charset="-122"/>
                <a:ea typeface="黑体" panose="02010609060101010101" pitchFamily="49" charset="-122"/>
                <a:cs typeface="Times New Roman" panose="02020603050405020304" pitchFamily="18" charset="0"/>
              </a:rPr>
              <a:t>   </a:t>
            </a:r>
            <a:r>
              <a:rPr lang="zh-CN" altLang="zh-CN" sz="2000" b="1" kern="100">
                <a:latin typeface="仿宋" pitchFamily="49" charset="-122"/>
                <a:ea typeface="仿宋" pitchFamily="49" charset="-122"/>
                <a:cs typeface="Times New Roman" panose="02020603050405020304" pitchFamily="18" charset="0"/>
              </a:rPr>
              <a:t>二战</a:t>
            </a:r>
            <a:r>
              <a:rPr lang="zh-CN" altLang="en-US" sz="2000" b="1" kern="100">
                <a:latin typeface="仿宋" pitchFamily="49" charset="-122"/>
                <a:ea typeface="仿宋" pitchFamily="49" charset="-122"/>
                <a:cs typeface="Times New Roman" panose="02020603050405020304" pitchFamily="18" charset="0"/>
              </a:rPr>
              <a:t>后</a:t>
            </a:r>
            <a:r>
              <a:rPr lang="zh-CN" altLang="zh-CN" sz="2000" b="1" kern="100">
                <a:latin typeface="仿宋" pitchFamily="49" charset="-122"/>
                <a:ea typeface="仿宋" pitchFamily="49" charset="-122"/>
                <a:cs typeface="Times New Roman" panose="02020603050405020304" pitchFamily="18" charset="0"/>
              </a:rPr>
              <a:t>西欧经济面临崩溃，经济危机激化了社会矛盾。英国、法国、意大利、比利时等国工人运动此起彼伏。这种状况使美国政府意识到，“共产主义是在贫困和不满的土壤里蔓延和滋长的”，为了</a:t>
            </a:r>
            <a:r>
              <a:rPr lang="en-US" altLang="zh-CN" sz="2000" b="1" kern="100">
                <a:latin typeface="仿宋" pitchFamily="49" charset="-122"/>
                <a:ea typeface="仿宋" pitchFamily="49" charset="-122"/>
                <a:cs typeface="Times New Roman" panose="02020603050405020304" pitchFamily="18" charset="0"/>
              </a:rPr>
              <a:t>“</a:t>
            </a:r>
            <a:r>
              <a:rPr lang="zh-CN" altLang="zh-CN" sz="2000" b="1" kern="100">
                <a:latin typeface="仿宋" pitchFamily="49" charset="-122"/>
                <a:ea typeface="仿宋" pitchFamily="49" charset="-122"/>
                <a:cs typeface="Times New Roman" panose="02020603050405020304" pitchFamily="18" charset="0"/>
              </a:rPr>
              <a:t>遏制</a:t>
            </a:r>
            <a:r>
              <a:rPr lang="en-US" altLang="zh-CN" sz="2000" b="1" kern="100">
                <a:latin typeface="仿宋" pitchFamily="49" charset="-122"/>
                <a:ea typeface="仿宋" pitchFamily="49" charset="-122"/>
                <a:cs typeface="Times New Roman" panose="02020603050405020304" pitchFamily="18" charset="0"/>
              </a:rPr>
              <a:t>”</a:t>
            </a:r>
            <a:r>
              <a:rPr lang="zh-CN" altLang="zh-CN" sz="2000" b="1" kern="100">
                <a:latin typeface="仿宋" pitchFamily="49" charset="-122"/>
                <a:ea typeface="仿宋" pitchFamily="49" charset="-122"/>
                <a:cs typeface="Times New Roman" panose="02020603050405020304" pitchFamily="18" charset="0"/>
              </a:rPr>
              <a:t>苏联全球扩张主义，防止西欧</a:t>
            </a:r>
            <a:r>
              <a:rPr lang="en-US" altLang="zh-CN" sz="2000" b="1" kern="100">
                <a:latin typeface="仿宋" pitchFamily="49" charset="-122"/>
                <a:ea typeface="仿宋" pitchFamily="49" charset="-122"/>
                <a:cs typeface="Times New Roman" panose="02020603050405020304" pitchFamily="18" charset="0"/>
              </a:rPr>
              <a:t> “</a:t>
            </a:r>
            <a:r>
              <a:rPr lang="zh-CN" altLang="zh-CN" sz="2000" b="1" kern="100">
                <a:latin typeface="仿宋" pitchFamily="49" charset="-122"/>
                <a:ea typeface="仿宋" pitchFamily="49" charset="-122"/>
                <a:cs typeface="Times New Roman" panose="02020603050405020304" pitchFamily="18" charset="0"/>
              </a:rPr>
              <a:t>变质</a:t>
            </a:r>
            <a:r>
              <a:rPr lang="en-US" altLang="zh-CN" sz="2000" b="1" kern="100">
                <a:latin typeface="仿宋" pitchFamily="49" charset="-122"/>
                <a:ea typeface="仿宋" pitchFamily="49" charset="-122"/>
                <a:cs typeface="Times New Roman" panose="02020603050405020304" pitchFamily="18" charset="0"/>
              </a:rPr>
              <a:t>”</a:t>
            </a:r>
            <a:r>
              <a:rPr lang="zh-CN" altLang="zh-CN" sz="2000" b="1" kern="100">
                <a:latin typeface="仿宋" pitchFamily="49" charset="-122"/>
                <a:ea typeface="仿宋" pitchFamily="49" charset="-122"/>
                <a:cs typeface="Times New Roman" panose="02020603050405020304" pitchFamily="18" charset="0"/>
              </a:rPr>
              <a:t>，无论如何也要稳定欧洲、复兴欧洲。于是美国政府出台了援助西欧</a:t>
            </a:r>
            <a:r>
              <a:rPr lang="zh-CN" altLang="zh-CN" sz="2000" b="1" kern="100" smtClean="0">
                <a:latin typeface="仿宋" pitchFamily="49" charset="-122"/>
                <a:ea typeface="仿宋" pitchFamily="49" charset="-122"/>
                <a:cs typeface="Times New Roman" panose="02020603050405020304" pitchFamily="18" charset="0"/>
              </a:rPr>
              <a:t>的</a:t>
            </a:r>
            <a:r>
              <a:rPr lang="zh-CN" altLang="en-US" sz="2000" b="1" kern="100" smtClean="0">
                <a:latin typeface="仿宋" pitchFamily="49" charset="-122"/>
                <a:ea typeface="仿宋" pitchFamily="49" charset="-122"/>
                <a:cs typeface="Times New Roman" panose="02020603050405020304" pitchFamily="18" charset="0"/>
              </a:rPr>
              <a:t>计划。</a:t>
            </a:r>
            <a:endParaRPr lang="en-US" altLang="zh-CN" sz="2000" b="1" kern="100">
              <a:latin typeface="仿宋" panose="02010609060101010101" pitchFamily="49" charset="-122"/>
              <a:ea typeface="仿宋" panose="02010609060101010101" pitchFamily="49" charset="-122"/>
              <a:cs typeface="Times New Roman" panose="02020603050405020304" pitchFamily="18" charset="0"/>
            </a:endParaRPr>
          </a:p>
          <a:p>
            <a:pPr>
              <a:defRPr/>
            </a:pPr>
            <a:r>
              <a:rPr lang="en-US" altLang="zh-CN" sz="2000" b="1" kern="100">
                <a:latin typeface="仿宋" pitchFamily="49" charset="-122"/>
                <a:ea typeface="仿宋" pitchFamily="49" charset="-122"/>
                <a:cs typeface="Times New Roman" panose="02020603050405020304" pitchFamily="18" charset="0"/>
              </a:rPr>
              <a:t>                       ——“</a:t>
            </a:r>
            <a:r>
              <a:rPr lang="zh-CN" altLang="zh-CN" sz="2000" b="1" kern="100">
                <a:latin typeface="仿宋" pitchFamily="49" charset="-122"/>
                <a:ea typeface="仿宋" pitchFamily="49" charset="-122"/>
                <a:cs typeface="Times New Roman" panose="02020603050405020304" pitchFamily="18" charset="0"/>
              </a:rPr>
              <a:t>欧洲复兴计划</a:t>
            </a:r>
            <a:r>
              <a:rPr lang="en-US" altLang="zh-CN" sz="2000" b="1" kern="100">
                <a:latin typeface="仿宋" pitchFamily="49" charset="-122"/>
                <a:ea typeface="仿宋" pitchFamily="49" charset="-122"/>
                <a:cs typeface="Times New Roman" panose="02020603050405020304" pitchFamily="18" charset="0"/>
              </a:rPr>
              <a:t>”</a:t>
            </a:r>
            <a:r>
              <a:rPr lang="zh-CN" altLang="zh-CN" sz="2000" b="1" kern="100">
                <a:latin typeface="仿宋" pitchFamily="49" charset="-122"/>
                <a:ea typeface="仿宋" pitchFamily="49" charset="-122"/>
                <a:cs typeface="Times New Roman" panose="02020603050405020304" pitchFamily="18" charset="0"/>
              </a:rPr>
              <a:t>即</a:t>
            </a:r>
            <a:r>
              <a:rPr lang="en-US" altLang="zh-CN" sz="2000" b="1" kern="100">
                <a:latin typeface="仿宋" pitchFamily="49" charset="-122"/>
                <a:ea typeface="仿宋" pitchFamily="49" charset="-122"/>
                <a:cs typeface="Times New Roman" panose="02020603050405020304" pitchFamily="18" charset="0"/>
              </a:rPr>
              <a:t>“</a:t>
            </a:r>
            <a:r>
              <a:rPr lang="zh-CN" altLang="zh-CN" sz="2000" b="1" kern="100">
                <a:latin typeface="仿宋" pitchFamily="49" charset="-122"/>
                <a:ea typeface="仿宋" pitchFamily="49" charset="-122"/>
                <a:cs typeface="Times New Roman" panose="02020603050405020304" pitchFamily="18" charset="0"/>
              </a:rPr>
              <a:t>马歇尔计划</a:t>
            </a:r>
            <a:r>
              <a:rPr lang="en-US" altLang="zh-CN" sz="2000" b="1" kern="100">
                <a:latin typeface="仿宋" pitchFamily="49" charset="-122"/>
                <a:ea typeface="仿宋" pitchFamily="49" charset="-122"/>
                <a:cs typeface="Times New Roman" panose="02020603050405020304" pitchFamily="18" charset="0"/>
              </a:rPr>
              <a:t>”</a:t>
            </a:r>
            <a:r>
              <a:rPr lang="zh-CN" altLang="zh-CN" sz="2000" b="1" kern="100">
                <a:latin typeface="仿宋" pitchFamily="49" charset="-122"/>
                <a:ea typeface="仿宋" pitchFamily="49" charset="-122"/>
                <a:cs typeface="Times New Roman" panose="02020603050405020304" pitchFamily="18" charset="0"/>
              </a:rPr>
              <a:t>。</a:t>
            </a:r>
            <a:endParaRPr lang="zh-CN" altLang="en-US" sz="2000" b="1">
              <a:latin typeface="仿宋" panose="02010609060101010101" pitchFamily="49" charset="-122"/>
              <a:ea typeface="仿宋" panose="02010609060101010101" pitchFamily="49" charset="-122"/>
            </a:endParaRPr>
          </a:p>
        </p:txBody>
      </p:sp>
      <p:sp>
        <p:nvSpPr>
          <p:cNvPr id="8" name="TextBox 7"/>
          <p:cNvSpPr txBox="1"/>
          <p:nvPr/>
        </p:nvSpPr>
        <p:spPr>
          <a:xfrm>
            <a:off x="6770914" y="4833257"/>
            <a:ext cx="2373086" cy="310243"/>
          </a:xfrm>
          <a:prstGeom prst="rect">
            <a:avLst/>
          </a:prstGeom>
          <a:solidFill>
            <a:schemeClr val="bg1"/>
          </a:solidFill>
        </p:spPr>
        <p:txBody>
          <a:bodyPr wrap="square" rtlCol="0">
            <a:spAutoFit/>
          </a:bodyPr>
          <a:lstStyle/>
          <a:p>
            <a:endParaRPr lang="zh-CN" altLang="en-US"/>
          </a:p>
        </p:txBody>
      </p:sp>
      <p:sp>
        <p:nvSpPr>
          <p:cNvPr id="4" name="Text Box 4"/>
          <p:cNvSpPr txBox="1">
            <a:spLocks noChangeArrowheads="1"/>
          </p:cNvSpPr>
          <p:nvPr/>
        </p:nvSpPr>
        <p:spPr bwMode="auto">
          <a:xfrm>
            <a:off x="33867" y="4545896"/>
            <a:ext cx="9154891" cy="400110"/>
          </a:xfrm>
          <a:prstGeom prst="rect">
            <a:avLst/>
          </a:prstGeom>
          <a:noFill/>
          <a:ln w="9525">
            <a:noFill/>
            <a:miter lim="800000"/>
          </a:ln>
        </p:spPr>
        <p:txBody>
          <a:bodyPr wrap="square">
            <a:spAutoFit/>
          </a:bodyPr>
          <a:lstStyle/>
          <a:p>
            <a:r>
              <a:rPr lang="zh-CN" altLang="en-US" sz="2000" b="1">
                <a:latin typeface="黑体" panose="02010609060101010101" pitchFamily="49" charset="-122"/>
                <a:ea typeface="黑体" panose="02010609060101010101" pitchFamily="49" charset="-122"/>
              </a:rPr>
              <a:t>你如何理解美国的 “慷慨”？美国实施马歇尔计划</a:t>
            </a:r>
            <a:r>
              <a:rPr lang="zh-CN" altLang="en-US" sz="2000" b="1" smtClean="0">
                <a:latin typeface="黑体" panose="02010609060101010101" pitchFamily="49" charset="-122"/>
                <a:ea typeface="黑体" panose="02010609060101010101" pitchFamily="49" charset="-122"/>
              </a:rPr>
              <a:t>的目的是</a:t>
            </a:r>
            <a:r>
              <a:rPr lang="zh-CN" altLang="en-US" sz="2000" b="1">
                <a:latin typeface="黑体" panose="02010609060101010101" pitchFamily="49" charset="-122"/>
                <a:ea typeface="黑体" panose="02010609060101010101" pitchFamily="49" charset="-122"/>
              </a:rPr>
              <a:t>什么？</a:t>
            </a:r>
          </a:p>
        </p:txBody>
      </p:sp>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additive="base">
                                        <p:cTn id="15" dur="500" fill="hold"/>
                                        <p:tgtEl>
                                          <p:spTgt spid="2"/>
                                        </p:tgtEl>
                                        <p:attrNameLst>
                                          <p:attrName>ppt_x</p:attrName>
                                        </p:attrNameLst>
                                      </p:cBhvr>
                                      <p:tavLst>
                                        <p:tav tm="0">
                                          <p:val>
                                            <p:strVal val="#ppt_x"/>
                                          </p:val>
                                        </p:tav>
                                        <p:tav tm="100000">
                                          <p:val>
                                            <p:strVal val="#ppt_x"/>
                                          </p:val>
                                        </p:tav>
                                      </p:tavLst>
                                    </p:anim>
                                    <p:anim calcmode="lin" valueType="num">
                                      <p:cBhvr additive="base">
                                        <p:cTn id="16"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7" fill="hold" nodeType="clickPar">
                      <p:stCondLst>
                        <p:cond delay="indefinite"/>
                      </p:stCondLst>
                      <p:childTnLst>
                        <p:par>
                          <p:cTn id="18" fill="hold" nodeType="afterGroup">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additive="base">
                                        <p:cTn id="21" dur="500" fill="hold"/>
                                        <p:tgtEl>
                                          <p:spTgt spid="3"/>
                                        </p:tgtEl>
                                        <p:attrNameLst>
                                          <p:attrName>ppt_x</p:attrName>
                                        </p:attrNameLst>
                                      </p:cBhvr>
                                      <p:tavLst>
                                        <p:tav tm="0">
                                          <p:val>
                                            <p:strVal val="#ppt_x"/>
                                          </p:val>
                                        </p:tav>
                                        <p:tav tm="100000">
                                          <p:val>
                                            <p:strVal val="#ppt_x"/>
                                          </p:val>
                                        </p:tav>
                                      </p:tavLst>
                                    </p:anim>
                                    <p:anim calcmode="lin" valueType="num">
                                      <p:cBhvr additive="base">
                                        <p:cTn id="2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3" fill="hold" nodeType="clickPar">
                      <p:stCondLst>
                        <p:cond delay="indefinite"/>
                      </p:stCondLst>
                      <p:childTnLst>
                        <p:par>
                          <p:cTn id="24" fill="hold" nodeType="afterGroup">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additive="base">
                                        <p:cTn id="27" dur="500" fill="hold"/>
                                        <p:tgtEl>
                                          <p:spTgt spid="4"/>
                                        </p:tgtEl>
                                        <p:attrNameLst>
                                          <p:attrName>ppt_x</p:attrName>
                                        </p:attrNameLst>
                                      </p:cBhvr>
                                      <p:tavLst>
                                        <p:tav tm="0">
                                          <p:val>
                                            <p:strVal val="#ppt_x"/>
                                          </p:val>
                                        </p:tav>
                                        <p:tav tm="100000">
                                          <p:val>
                                            <p:strVal val="#ppt_x"/>
                                          </p:val>
                                        </p:tav>
                                      </p:tavLst>
                                    </p:anim>
                                    <p:anim calcmode="lin" valueType="num">
                                      <p:cBhvr additive="base">
                                        <p:cTn id="2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6" grpId="0"/>
      <p:bldP spid="4" grpId="0"/>
    </p:bldLs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cxnSp>
        <p:nvCxnSpPr>
          <p:cNvPr id="3" name="直接连接符 2"/>
          <p:cNvCxnSpPr/>
          <p:nvPr/>
        </p:nvCxnSpPr>
        <p:spPr>
          <a:xfrm>
            <a:off x="0" y="534691"/>
            <a:ext cx="9144000" cy="0"/>
          </a:xfrm>
          <a:prstGeom prst="line">
            <a:avLst/>
          </a:prstGeom>
          <a:ln w="25400"/>
        </p:spPr>
        <p:style>
          <a:lnRef idx="2">
            <a:schemeClr val="dk1"/>
          </a:lnRef>
          <a:fillRef idx="0">
            <a:schemeClr val="dk1"/>
          </a:fillRef>
          <a:effectRef idx="1">
            <a:schemeClr val="dk1"/>
          </a:effectRef>
          <a:fontRef idx="minor">
            <a:schemeClr val="tx1"/>
          </a:fontRef>
        </p:style>
      </p:cxnSp>
      <p:sp>
        <p:nvSpPr>
          <p:cNvPr id="4" name="TextBox 4"/>
          <p:cNvSpPr txBox="1"/>
          <p:nvPr/>
        </p:nvSpPr>
        <p:spPr>
          <a:xfrm>
            <a:off x="5331496" y="73026"/>
            <a:ext cx="3614901" cy="461665"/>
          </a:xfrm>
          <a:prstGeom prst="rect">
            <a:avLst/>
          </a:prstGeom>
          <a:noFill/>
        </p:spPr>
        <p:txBody>
          <a:bodyPr wrap="square" rtlCol="0">
            <a:spAutoFit/>
          </a:bodyPr>
          <a:lstStyle/>
          <a:p>
            <a:pPr marL="285750" indent="-285750">
              <a:buFont typeface="Wingdings" panose="05000000000000000000" pitchFamily="2" charset="2"/>
              <a:buChar char="Ø"/>
            </a:pPr>
            <a:r>
              <a:rPr lang="zh-CN" altLang="en-US" sz="2400" smtClean="0">
                <a:latin typeface="黑体" panose="02010609060101010101" pitchFamily="49" charset="-122"/>
                <a:ea typeface="黑体" panose="02010609060101010101" pitchFamily="49" charset="-122"/>
              </a:rPr>
              <a:t>过程</a:t>
            </a:r>
            <a:endParaRPr lang="zh-CN" altLang="en-US" sz="2400">
              <a:latin typeface="黑体" panose="02010609060101010101" pitchFamily="49" charset="-122"/>
              <a:ea typeface="黑体" panose="02010609060101010101" pitchFamily="49" charset="-122"/>
            </a:endParaRPr>
          </a:p>
        </p:txBody>
      </p:sp>
      <p:sp>
        <p:nvSpPr>
          <p:cNvPr id="5" name="文本框 4"/>
          <p:cNvSpPr txBox="1"/>
          <p:nvPr/>
        </p:nvSpPr>
        <p:spPr>
          <a:xfrm>
            <a:off x="197603" y="73026"/>
            <a:ext cx="4374397" cy="461665"/>
          </a:xfrm>
          <a:prstGeom prst="rect">
            <a:avLst/>
          </a:prstGeom>
          <a:noFill/>
        </p:spPr>
        <p:txBody>
          <a:bodyPr wrap="square" rtlCol="0">
            <a:spAutoFit/>
          </a:bodyPr>
          <a:lstStyle/>
          <a:p>
            <a:r>
              <a:rPr lang="zh-CN" altLang="en-US" sz="2400">
                <a:latin typeface="黑体" panose="02010609060101010101" pitchFamily="49" charset="-122"/>
                <a:ea typeface="黑体" panose="02010609060101010101" pitchFamily="49" charset="-122"/>
              </a:rPr>
              <a:t>第</a:t>
            </a:r>
            <a:r>
              <a:rPr lang="en-US" altLang="zh-CN" sz="2400">
                <a:latin typeface="黑体" panose="02010609060101010101" pitchFamily="49" charset="-122"/>
                <a:ea typeface="黑体" panose="02010609060101010101" pitchFamily="49" charset="-122"/>
              </a:rPr>
              <a:t>18</a:t>
            </a:r>
            <a:r>
              <a:rPr lang="zh-CN" altLang="en-US" sz="2400">
                <a:latin typeface="黑体" panose="02010609060101010101" pitchFamily="49" charset="-122"/>
                <a:ea typeface="黑体" panose="02010609060101010101" pitchFamily="49" charset="-122"/>
              </a:rPr>
              <a:t>课 冷战与国际格局的演变</a:t>
            </a:r>
          </a:p>
        </p:txBody>
      </p:sp>
      <p:sp>
        <p:nvSpPr>
          <p:cNvPr id="15" name="文本框 14"/>
          <p:cNvSpPr txBox="1"/>
          <p:nvPr/>
        </p:nvSpPr>
        <p:spPr>
          <a:xfrm>
            <a:off x="129537" y="998472"/>
            <a:ext cx="6391006" cy="492443"/>
          </a:xfrm>
          <a:prstGeom prst="rect">
            <a:avLst/>
          </a:prstGeom>
          <a:noFill/>
          <a:ln w="9525">
            <a:noFill/>
          </a:ln>
        </p:spPr>
        <p:txBody>
          <a:bodyPr wrap="square" anchor="t">
            <a:spAutoFit/>
          </a:bodyPr>
          <a:lstStyle/>
          <a:p>
            <a:pPr>
              <a:lnSpc>
                <a:spcPct val="130000"/>
              </a:lnSpc>
            </a:pPr>
            <a:r>
              <a:rPr lang="zh-CN" altLang="en-US" sz="2000">
                <a:latin typeface="黑体" panose="02010609060101010101" pitchFamily="49" charset="-122"/>
                <a:ea typeface="黑体" panose="02010609060101010101" pitchFamily="49" charset="-122"/>
              </a:rPr>
              <a:t>目的：利用经济手段控制西欧，稳定资本主义制度。</a:t>
            </a:r>
          </a:p>
        </p:txBody>
      </p:sp>
      <p:sp>
        <p:nvSpPr>
          <p:cNvPr id="16" name="矩形 15"/>
          <p:cNvSpPr/>
          <p:nvPr/>
        </p:nvSpPr>
        <p:spPr>
          <a:xfrm>
            <a:off x="-345300" y="1400065"/>
            <a:ext cx="7997822" cy="1292662"/>
          </a:xfrm>
          <a:prstGeom prst="rect">
            <a:avLst/>
          </a:prstGeom>
          <a:noFill/>
        </p:spPr>
        <p:txBody>
          <a:bodyPr wrap="square">
            <a:spAutoFit/>
          </a:bodyPr>
          <a:lstStyle/>
          <a:p>
            <a:pPr indent="457200">
              <a:lnSpc>
                <a:spcPct val="130000"/>
              </a:lnSpc>
            </a:pPr>
            <a:r>
              <a:rPr lang="zh-CN" altLang="en-US" sz="2000">
                <a:latin typeface="黑体" panose="02010609060101010101" pitchFamily="49" charset="-122"/>
                <a:ea typeface="黑体" panose="02010609060101010101" pitchFamily="49" charset="-122"/>
              </a:rPr>
              <a:t>作用：</a:t>
            </a:r>
            <a:r>
              <a:rPr lang="en-US" altLang="zh-CN" sz="2000">
                <a:latin typeface="黑体" panose="02010609060101010101" pitchFamily="49" charset="-122"/>
                <a:ea typeface="黑体" panose="02010609060101010101" pitchFamily="49" charset="-122"/>
              </a:rPr>
              <a:t>1.</a:t>
            </a:r>
            <a:r>
              <a:rPr lang="zh-CN" altLang="en-US" sz="2000">
                <a:latin typeface="黑体" panose="02010609060101010101" pitchFamily="49" charset="-122"/>
                <a:ea typeface="黑体" panose="02010609060101010101" pitchFamily="49" charset="-122"/>
              </a:rPr>
              <a:t>增强西欧国家抵御苏联价值观渗透的能力；</a:t>
            </a:r>
            <a:endParaRPr lang="en-US" altLang="zh-CN" sz="2000">
              <a:latin typeface="黑体" panose="02010609060101010101" pitchFamily="49" charset="-122"/>
              <a:ea typeface="黑体" panose="02010609060101010101" pitchFamily="49" charset="-122"/>
            </a:endParaRPr>
          </a:p>
          <a:p>
            <a:pPr indent="457200">
              <a:lnSpc>
                <a:spcPct val="130000"/>
              </a:lnSpc>
            </a:pPr>
            <a:r>
              <a:rPr lang="en-US" altLang="zh-CN" sz="2000">
                <a:latin typeface="黑体" panose="02010609060101010101" pitchFamily="49" charset="-122"/>
                <a:ea typeface="黑体" panose="02010609060101010101" pitchFamily="49" charset="-122"/>
              </a:rPr>
              <a:t>      </a:t>
            </a:r>
            <a:r>
              <a:rPr lang="en-US" altLang="zh-CN" sz="2000" smtClean="0">
                <a:latin typeface="黑体" panose="02010609060101010101" pitchFamily="49" charset="-122"/>
                <a:ea typeface="黑体" panose="02010609060101010101" pitchFamily="49" charset="-122"/>
              </a:rPr>
              <a:t>2.</a:t>
            </a:r>
            <a:r>
              <a:rPr lang="zh-CN" altLang="en-US" sz="2000">
                <a:latin typeface="黑体" panose="02010609060101010101" pitchFamily="49" charset="-122"/>
                <a:ea typeface="黑体" panose="02010609060101010101" pitchFamily="49" charset="-122"/>
              </a:rPr>
              <a:t>驱使西欧国家承认美国的霸权地位，促进美国经济发展；</a:t>
            </a:r>
            <a:endParaRPr lang="en-US" altLang="zh-CN" sz="2000">
              <a:latin typeface="黑体" panose="02010609060101010101" pitchFamily="49" charset="-122"/>
              <a:ea typeface="黑体" panose="02010609060101010101" pitchFamily="49" charset="-122"/>
            </a:endParaRPr>
          </a:p>
          <a:p>
            <a:pPr indent="457200">
              <a:lnSpc>
                <a:spcPct val="130000"/>
              </a:lnSpc>
            </a:pPr>
            <a:r>
              <a:rPr lang="en-US" altLang="zh-CN" sz="2000">
                <a:latin typeface="黑体" panose="02010609060101010101" pitchFamily="49" charset="-122"/>
                <a:ea typeface="黑体" panose="02010609060101010101" pitchFamily="49" charset="-122"/>
              </a:rPr>
              <a:t>      </a:t>
            </a:r>
            <a:r>
              <a:rPr lang="en-US" altLang="zh-CN" sz="2000" smtClean="0">
                <a:latin typeface="黑体" panose="02010609060101010101" pitchFamily="49" charset="-122"/>
                <a:ea typeface="黑体" panose="02010609060101010101" pitchFamily="49" charset="-122"/>
              </a:rPr>
              <a:t>3.</a:t>
            </a:r>
            <a:r>
              <a:rPr lang="zh-CN" altLang="en-US" sz="2000">
                <a:latin typeface="黑体" panose="02010609060101010101" pitchFamily="49" charset="-122"/>
                <a:ea typeface="黑体" panose="02010609060101010101" pitchFamily="49" charset="-122"/>
              </a:rPr>
              <a:t>离间社会主义国家间的关系。</a:t>
            </a:r>
          </a:p>
        </p:txBody>
      </p:sp>
      <p:pic>
        <p:nvPicPr>
          <p:cNvPr id="9" name="图片 8"/>
          <p:cNvPicPr>
            <a:picLocks noChangeAspect="1"/>
          </p:cNvPicPr>
          <p:nvPr/>
        </p:nvPicPr>
        <p:blipFill>
          <a:blip r:embed="rId3"/>
          <a:stretch>
            <a:fillRect/>
          </a:stretch>
        </p:blipFill>
        <p:spPr>
          <a:xfrm>
            <a:off x="8398065" y="71543"/>
            <a:ext cx="647134" cy="419604"/>
          </a:xfrm>
          <a:prstGeom prst="rect">
            <a:avLst/>
          </a:prstGeom>
          <a:ln>
            <a:noFill/>
          </a:ln>
          <a:effectLst>
            <a:softEdge rad="112500"/>
          </a:effectLst>
        </p:spPr>
      </p:pic>
      <p:sp>
        <p:nvSpPr>
          <p:cNvPr id="10" name="TextBox 9"/>
          <p:cNvSpPr txBox="1"/>
          <p:nvPr/>
        </p:nvSpPr>
        <p:spPr>
          <a:xfrm>
            <a:off x="6770914" y="4757055"/>
            <a:ext cx="2373086" cy="310243"/>
          </a:xfrm>
          <a:prstGeom prst="rect">
            <a:avLst/>
          </a:prstGeom>
          <a:solidFill>
            <a:schemeClr val="bg1"/>
          </a:solidFill>
        </p:spPr>
        <p:txBody>
          <a:bodyPr wrap="square" rtlCol="0">
            <a:spAutoFit/>
          </a:bodyPr>
          <a:lstStyle/>
          <a:p>
            <a:endParaRPr lang="zh-CN" altLang="en-US"/>
          </a:p>
        </p:txBody>
      </p:sp>
      <p:sp>
        <p:nvSpPr>
          <p:cNvPr id="11" name="Rectangle 9"/>
          <p:cNvSpPr>
            <a:spLocks noChangeArrowheads="1"/>
          </p:cNvSpPr>
          <p:nvPr/>
        </p:nvSpPr>
        <p:spPr bwMode="auto">
          <a:xfrm>
            <a:off x="174170" y="2895338"/>
            <a:ext cx="8676319" cy="1323439"/>
          </a:xfrm>
          <a:prstGeom prst="rect">
            <a:avLst/>
          </a:prstGeom>
          <a:noFill/>
          <a:ln w="9525">
            <a:noFill/>
            <a:miter lim="800000"/>
          </a:ln>
        </p:spPr>
        <p:txBody>
          <a:bodyPr wrap="square" anchor="ctr">
            <a:spAutoFit/>
          </a:bodyPr>
          <a:lstStyle/>
          <a:p>
            <a:pPr indent="261938"/>
            <a:r>
              <a:rPr lang="zh-CN" altLang="en-US" sz="2000" b="1">
                <a:solidFill>
                  <a:srgbClr val="FF0000"/>
                </a:solidFill>
                <a:latin typeface="黑体" panose="02010609060101010101" pitchFamily="49" charset="-122"/>
                <a:ea typeface="黑体" panose="02010609060101010101" pitchFamily="49" charset="-122"/>
              </a:rPr>
              <a:t>杜鲁门主义</a:t>
            </a:r>
            <a:r>
              <a:rPr lang="zh-CN" altLang="en-US" sz="2000" b="1">
                <a:latin typeface="黑体" panose="02010609060101010101" pitchFamily="49" charset="-122"/>
                <a:ea typeface="黑体" panose="02010609060101010101" pitchFamily="49" charset="-122"/>
              </a:rPr>
              <a:t>表现为政治上</a:t>
            </a:r>
            <a:r>
              <a:rPr lang="zh-CN" altLang="en-US" sz="2000" b="1">
                <a:solidFill>
                  <a:srgbClr val="0070C0"/>
                </a:solidFill>
                <a:latin typeface="黑体" panose="02010609060101010101" pitchFamily="49" charset="-122"/>
                <a:ea typeface="黑体" panose="02010609060101010101" pitchFamily="49" charset="-122"/>
              </a:rPr>
              <a:t>公开的反苏</a:t>
            </a:r>
            <a:r>
              <a:rPr lang="zh-CN" altLang="en-US" sz="2000" b="1">
                <a:latin typeface="黑体" panose="02010609060101010101" pitchFamily="49" charset="-122"/>
                <a:ea typeface="黑体" panose="02010609060101010101" pitchFamily="49" charset="-122"/>
              </a:rPr>
              <a:t>反共；</a:t>
            </a:r>
            <a:r>
              <a:rPr lang="en-US" altLang="zh-CN" sz="2000" b="1">
                <a:latin typeface="黑体" panose="02010609060101010101" pitchFamily="49" charset="-122"/>
                <a:ea typeface="黑体" panose="02010609060101010101" pitchFamily="49" charset="-122"/>
              </a:rPr>
              <a:t> </a:t>
            </a:r>
            <a:endParaRPr lang="en-US" altLang="zh-CN" sz="2000" b="1" smtClean="0">
              <a:latin typeface="黑体" panose="02010609060101010101" pitchFamily="49" charset="-122"/>
              <a:ea typeface="黑体" panose="02010609060101010101" pitchFamily="49" charset="-122"/>
            </a:endParaRPr>
          </a:p>
          <a:p>
            <a:pPr indent="261938"/>
            <a:r>
              <a:rPr lang="zh-CN" altLang="en-US" sz="2000" b="1" smtClean="0">
                <a:solidFill>
                  <a:srgbClr val="FF0000"/>
                </a:solidFill>
                <a:latin typeface="黑体" panose="02010609060101010101" pitchFamily="49" charset="-122"/>
                <a:ea typeface="黑体" panose="02010609060101010101" pitchFamily="49" charset="-122"/>
              </a:rPr>
              <a:t>马</a:t>
            </a:r>
            <a:r>
              <a:rPr lang="zh-CN" altLang="en-US" sz="2000" b="1">
                <a:solidFill>
                  <a:srgbClr val="FF0000"/>
                </a:solidFill>
                <a:latin typeface="黑体" panose="02010609060101010101" pitchFamily="49" charset="-122"/>
                <a:ea typeface="黑体" panose="02010609060101010101" pitchFamily="49" charset="-122"/>
              </a:rPr>
              <a:t>歇尔计划</a:t>
            </a:r>
            <a:r>
              <a:rPr lang="zh-CN" altLang="en-US" sz="2000" b="1">
                <a:latin typeface="黑体" panose="02010609060101010101" pitchFamily="49" charset="-122"/>
                <a:ea typeface="黑体" panose="02010609060101010101" pitchFamily="49" charset="-122"/>
              </a:rPr>
              <a:t>则采用</a:t>
            </a:r>
            <a:r>
              <a:rPr lang="zh-CN" altLang="en-US" sz="2000" b="1">
                <a:solidFill>
                  <a:srgbClr val="0070C0"/>
                </a:solidFill>
                <a:latin typeface="黑体" panose="02010609060101010101" pitchFamily="49" charset="-122"/>
                <a:ea typeface="黑体" panose="02010609060101010101" pitchFamily="49" charset="-122"/>
              </a:rPr>
              <a:t>隐蔽的经济手段联</a:t>
            </a:r>
            <a:r>
              <a:rPr lang="zh-CN" altLang="en-US" sz="2000" b="1">
                <a:latin typeface="黑体" panose="02010609060101010101" pitchFamily="49" charset="-122"/>
                <a:ea typeface="黑体" panose="02010609060101010101" pitchFamily="49" charset="-122"/>
              </a:rPr>
              <a:t>合欧洲各国共同</a:t>
            </a:r>
            <a:r>
              <a:rPr lang="zh-CN" altLang="en-US" sz="2000" b="1">
                <a:solidFill>
                  <a:srgbClr val="0070C0"/>
                </a:solidFill>
                <a:latin typeface="黑体" panose="02010609060101010101" pitchFamily="49" charset="-122"/>
                <a:ea typeface="黑体" panose="02010609060101010101" pitchFamily="49" charset="-122"/>
              </a:rPr>
              <a:t>反苏反共</a:t>
            </a:r>
            <a:r>
              <a:rPr lang="zh-CN" altLang="en-US" sz="2000" b="1" smtClean="0">
                <a:latin typeface="黑体" panose="02010609060101010101" pitchFamily="49" charset="-122"/>
                <a:ea typeface="黑体" panose="02010609060101010101" pitchFamily="49" charset="-122"/>
              </a:rPr>
              <a:t>。</a:t>
            </a:r>
            <a:endParaRPr lang="en-US" altLang="zh-CN" sz="2000" b="1" smtClean="0">
              <a:latin typeface="黑体" panose="02010609060101010101" pitchFamily="49" charset="-122"/>
              <a:ea typeface="黑体" panose="02010609060101010101" pitchFamily="49" charset="-122"/>
            </a:endParaRPr>
          </a:p>
          <a:p>
            <a:pPr indent="261938"/>
            <a:r>
              <a:rPr lang="zh-CN" altLang="en-US" sz="2000" b="1" smtClean="0">
                <a:latin typeface="黑体" panose="02010609060101010101" pitchFamily="49" charset="-122"/>
                <a:ea typeface="黑体" panose="02010609060101010101" pitchFamily="49" charset="-122"/>
              </a:rPr>
              <a:t>两</a:t>
            </a:r>
            <a:r>
              <a:rPr lang="zh-CN" altLang="en-US" sz="2000" b="1">
                <a:latin typeface="黑体" panose="02010609060101010101" pitchFamily="49" charset="-122"/>
                <a:ea typeface="黑体" panose="02010609060101010101" pitchFamily="49" charset="-122"/>
              </a:rPr>
              <a:t>者在本质上是一致的。都是为了遏制社会主义力量，稳定资本主义统治秩序，确立和巩固美国的霸主地位。</a:t>
            </a:r>
          </a:p>
        </p:txBody>
      </p:sp>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15">
                                            <p:txEl>
                                              <p:pRg st="0" end="0"/>
                                            </p:txEl>
                                          </p:spTgt>
                                        </p:tgtEl>
                                        <p:attrNameLst>
                                          <p:attrName>style.visibility</p:attrName>
                                        </p:attrNameLst>
                                      </p:cBhvr>
                                      <p:to>
                                        <p:strVal val="visible"/>
                                      </p:to>
                                    </p:set>
                                    <p:animEffect transition="in" filter="blinds(horizontal)">
                                      <p:cBhvr>
                                        <p:cTn id="7" dur="500"/>
                                        <p:tgtEl>
                                          <p:spTgt spid="15">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16">
                                            <p:txEl>
                                              <p:pRg st="0" end="0"/>
                                            </p:txEl>
                                          </p:spTgt>
                                        </p:tgtEl>
                                        <p:attrNameLst>
                                          <p:attrName>style.visibility</p:attrName>
                                        </p:attrNameLst>
                                      </p:cBhvr>
                                      <p:to>
                                        <p:strVal val="visible"/>
                                      </p:to>
                                    </p:set>
                                    <p:animEffect transition="in" filter="wipe(left)">
                                      <p:cBhvr>
                                        <p:cTn id="12" dur="500"/>
                                        <p:tgtEl>
                                          <p:spTgt spid="16">
                                            <p:txEl>
                                              <p:pRg st="0" end="0"/>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ntr" presetSubtype="8" fill="hold" nodeType="clickEffect">
                                  <p:stCondLst>
                                    <p:cond delay="0"/>
                                  </p:stCondLst>
                                  <p:childTnLst>
                                    <p:set>
                                      <p:cBhvr>
                                        <p:cTn id="16" dur="1" fill="hold">
                                          <p:stCondLst>
                                            <p:cond delay="0"/>
                                          </p:stCondLst>
                                        </p:cTn>
                                        <p:tgtEl>
                                          <p:spTgt spid="16">
                                            <p:txEl>
                                              <p:pRg st="1" end="1"/>
                                            </p:txEl>
                                          </p:spTgt>
                                        </p:tgtEl>
                                        <p:attrNameLst>
                                          <p:attrName>style.visibility</p:attrName>
                                        </p:attrNameLst>
                                      </p:cBhvr>
                                      <p:to>
                                        <p:strVal val="visible"/>
                                      </p:to>
                                    </p:set>
                                    <p:animEffect transition="in" filter="wipe(left)">
                                      <p:cBhvr>
                                        <p:cTn id="17" dur="500"/>
                                        <p:tgtEl>
                                          <p:spTgt spid="16">
                                            <p:txEl>
                                              <p:pRg st="1" end="1"/>
                                            </p:txEl>
                                          </p:spTgt>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22" presetClass="entr" presetSubtype="8" fill="hold" nodeType="clickEffect">
                                  <p:stCondLst>
                                    <p:cond delay="0"/>
                                  </p:stCondLst>
                                  <p:childTnLst>
                                    <p:set>
                                      <p:cBhvr>
                                        <p:cTn id="21" dur="1" fill="hold">
                                          <p:stCondLst>
                                            <p:cond delay="0"/>
                                          </p:stCondLst>
                                        </p:cTn>
                                        <p:tgtEl>
                                          <p:spTgt spid="16">
                                            <p:txEl>
                                              <p:pRg st="2" end="2"/>
                                            </p:txEl>
                                          </p:spTgt>
                                        </p:tgtEl>
                                        <p:attrNameLst>
                                          <p:attrName>style.visibility</p:attrName>
                                        </p:attrNameLst>
                                      </p:cBhvr>
                                      <p:to>
                                        <p:strVal val="visible"/>
                                      </p:to>
                                    </p:set>
                                    <p:animEffect transition="in" filter="wipe(left)">
                                      <p:cBhvr>
                                        <p:cTn id="22" dur="500"/>
                                        <p:tgtEl>
                                          <p:spTgt spid="16">
                                            <p:txEl>
                                              <p:pRg st="2" end="2"/>
                                            </p:txEl>
                                          </p:spTgt>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500" fill="hold"/>
                                        <p:tgtEl>
                                          <p:spTgt spid="11"/>
                                        </p:tgtEl>
                                        <p:attrNameLst>
                                          <p:attrName>ppt_x</p:attrName>
                                        </p:attrNameLst>
                                      </p:cBhvr>
                                      <p:tavLst>
                                        <p:tav tm="0">
                                          <p:val>
                                            <p:strVal val="#ppt_x"/>
                                          </p:val>
                                        </p:tav>
                                        <p:tav tm="100000">
                                          <p:val>
                                            <p:strVal val="#ppt_x"/>
                                          </p:val>
                                        </p:tav>
                                      </p:tavLst>
                                    </p:anim>
                                    <p:anim calcmode="lin" valueType="num">
                                      <p:cBhvr additive="base">
                                        <p:cTn id="2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cxnSp>
        <p:nvCxnSpPr>
          <p:cNvPr id="3" name="直接连接符 2"/>
          <p:cNvCxnSpPr/>
          <p:nvPr/>
        </p:nvCxnSpPr>
        <p:spPr>
          <a:xfrm>
            <a:off x="0" y="534691"/>
            <a:ext cx="9144000" cy="0"/>
          </a:xfrm>
          <a:prstGeom prst="line">
            <a:avLst/>
          </a:prstGeom>
          <a:ln w="25400"/>
        </p:spPr>
        <p:style>
          <a:lnRef idx="2">
            <a:schemeClr val="dk1"/>
          </a:lnRef>
          <a:fillRef idx="0">
            <a:schemeClr val="dk1"/>
          </a:fillRef>
          <a:effectRef idx="1">
            <a:schemeClr val="dk1"/>
          </a:effectRef>
          <a:fontRef idx="minor">
            <a:schemeClr val="tx1"/>
          </a:fontRef>
        </p:style>
      </p:cxnSp>
      <p:sp>
        <p:nvSpPr>
          <p:cNvPr id="4" name="TextBox 4"/>
          <p:cNvSpPr txBox="1"/>
          <p:nvPr/>
        </p:nvSpPr>
        <p:spPr>
          <a:xfrm>
            <a:off x="5331496" y="73026"/>
            <a:ext cx="3614901" cy="461665"/>
          </a:xfrm>
          <a:prstGeom prst="rect">
            <a:avLst/>
          </a:prstGeom>
          <a:noFill/>
        </p:spPr>
        <p:txBody>
          <a:bodyPr wrap="square" rtlCol="0">
            <a:spAutoFit/>
          </a:bodyPr>
          <a:lstStyle/>
          <a:p>
            <a:pPr marL="285750" indent="-285750">
              <a:buFont typeface="Wingdings" panose="05000000000000000000" pitchFamily="2" charset="2"/>
              <a:buChar char="Ø"/>
            </a:pPr>
            <a:r>
              <a:rPr lang="zh-CN" altLang="en-US" sz="2400" smtClean="0">
                <a:latin typeface="黑体" panose="02010609060101010101" pitchFamily="49" charset="-122"/>
                <a:ea typeface="黑体" panose="02010609060101010101" pitchFamily="49" charset="-122"/>
              </a:rPr>
              <a:t>过程</a:t>
            </a:r>
            <a:endParaRPr lang="zh-CN" altLang="en-US" sz="2400">
              <a:latin typeface="黑体" panose="02010609060101010101" pitchFamily="49" charset="-122"/>
              <a:ea typeface="黑体" panose="02010609060101010101" pitchFamily="49" charset="-122"/>
            </a:endParaRPr>
          </a:p>
        </p:txBody>
      </p:sp>
      <p:sp>
        <p:nvSpPr>
          <p:cNvPr id="5" name="文本框 4"/>
          <p:cNvSpPr txBox="1"/>
          <p:nvPr/>
        </p:nvSpPr>
        <p:spPr>
          <a:xfrm>
            <a:off x="197603" y="73026"/>
            <a:ext cx="4374397" cy="461665"/>
          </a:xfrm>
          <a:prstGeom prst="rect">
            <a:avLst/>
          </a:prstGeom>
          <a:noFill/>
        </p:spPr>
        <p:txBody>
          <a:bodyPr wrap="square" rtlCol="0">
            <a:spAutoFit/>
          </a:bodyPr>
          <a:lstStyle/>
          <a:p>
            <a:r>
              <a:rPr lang="zh-CN" altLang="en-US" sz="2400">
                <a:latin typeface="黑体" panose="02010609060101010101" pitchFamily="49" charset="-122"/>
                <a:ea typeface="黑体" panose="02010609060101010101" pitchFamily="49" charset="-122"/>
              </a:rPr>
              <a:t>第</a:t>
            </a:r>
            <a:r>
              <a:rPr lang="en-US" altLang="zh-CN" sz="2400">
                <a:latin typeface="黑体" panose="02010609060101010101" pitchFamily="49" charset="-122"/>
                <a:ea typeface="黑体" panose="02010609060101010101" pitchFamily="49" charset="-122"/>
              </a:rPr>
              <a:t>18</a:t>
            </a:r>
            <a:r>
              <a:rPr lang="zh-CN" altLang="en-US" sz="2400">
                <a:latin typeface="黑体" panose="02010609060101010101" pitchFamily="49" charset="-122"/>
                <a:ea typeface="黑体" panose="02010609060101010101" pitchFamily="49" charset="-122"/>
              </a:rPr>
              <a:t>课 冷战与国际格局的演变</a:t>
            </a:r>
          </a:p>
        </p:txBody>
      </p:sp>
      <p:pic>
        <p:nvPicPr>
          <p:cNvPr id="7" name="图片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419" y="601248"/>
            <a:ext cx="8921162" cy="3142767"/>
          </a:xfrm>
          <a:prstGeom prst="rect">
            <a:avLst/>
          </a:prstGeom>
        </p:spPr>
      </p:pic>
      <p:sp>
        <p:nvSpPr>
          <p:cNvPr id="8" name="对话气泡: 矩形 7"/>
          <p:cNvSpPr/>
          <p:nvPr/>
        </p:nvSpPr>
        <p:spPr>
          <a:xfrm>
            <a:off x="2612572" y="2391175"/>
            <a:ext cx="1721223" cy="361150"/>
          </a:xfrm>
          <a:prstGeom prst="wedgeRectCallout">
            <a:avLst>
              <a:gd name="adj1" fmla="val 75149"/>
              <a:gd name="adj2" fmla="val -118351"/>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对话气泡: 矩形 12"/>
          <p:cNvSpPr/>
          <p:nvPr/>
        </p:nvSpPr>
        <p:spPr>
          <a:xfrm>
            <a:off x="2384801" y="2657953"/>
            <a:ext cx="2643307" cy="635374"/>
          </a:xfrm>
          <a:prstGeom prst="wedgeRectCallout">
            <a:avLst>
              <a:gd name="adj1" fmla="val 41086"/>
              <a:gd name="adj2" fmla="val -150349"/>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ct val="50000"/>
              </a:spcBef>
            </a:pPr>
            <a:r>
              <a:rPr lang="en-US" altLang="zh-CN" sz="1800">
                <a:solidFill>
                  <a:schemeClr val="tx1"/>
                </a:solidFill>
                <a:latin typeface="黑体" panose="02010609060101010101" pitchFamily="49" charset="-122"/>
                <a:ea typeface="黑体" panose="02010609060101010101" pitchFamily="49" charset="-122"/>
                <a:sym typeface="Calibri"/>
              </a:rPr>
              <a:t>1949</a:t>
            </a:r>
            <a:r>
              <a:rPr lang="zh-CN" altLang="en-US" sz="1800">
                <a:solidFill>
                  <a:schemeClr val="tx1"/>
                </a:solidFill>
                <a:latin typeface="黑体" panose="02010609060101010101" pitchFamily="49" charset="-122"/>
                <a:ea typeface="黑体" panose="02010609060101010101" pitchFamily="49" charset="-122"/>
                <a:sym typeface="宋体" panose="02010600030101010101" pitchFamily="2" charset="-122"/>
              </a:rPr>
              <a:t>年</a:t>
            </a:r>
            <a:r>
              <a:rPr lang="en-US" altLang="zh-CN" sz="1800">
                <a:solidFill>
                  <a:schemeClr val="tx1"/>
                </a:solidFill>
                <a:latin typeface="黑体" panose="02010609060101010101" pitchFamily="49" charset="-122"/>
                <a:ea typeface="黑体" panose="02010609060101010101" pitchFamily="49" charset="-122"/>
                <a:sym typeface="Calibri"/>
              </a:rPr>
              <a:t>8</a:t>
            </a:r>
            <a:r>
              <a:rPr lang="zh-CN" altLang="en-US" sz="1800">
                <a:solidFill>
                  <a:schemeClr val="tx1"/>
                </a:solidFill>
                <a:latin typeface="黑体" panose="02010609060101010101" pitchFamily="49" charset="-122"/>
                <a:ea typeface="黑体" panose="02010609060101010101" pitchFamily="49" charset="-122"/>
                <a:sym typeface="宋体" panose="02010600030101010101" pitchFamily="2" charset="-122"/>
              </a:rPr>
              <a:t>月，北大西洋公约组织（北约）成立。</a:t>
            </a:r>
            <a:endParaRPr lang="zh-CN" altLang="en-US" sz="1100">
              <a:solidFill>
                <a:schemeClr val="tx1"/>
              </a:solidFill>
              <a:latin typeface="黑体" panose="02010609060101010101" pitchFamily="49" charset="-122"/>
              <a:ea typeface="黑体" panose="02010609060101010101" pitchFamily="49" charset="-122"/>
            </a:endParaRPr>
          </a:p>
        </p:txBody>
      </p:sp>
      <p:sp>
        <p:nvSpPr>
          <p:cNvPr id="14" name="对话气泡: 矩形 13"/>
          <p:cNvSpPr/>
          <p:nvPr/>
        </p:nvSpPr>
        <p:spPr>
          <a:xfrm>
            <a:off x="6055847" y="2665703"/>
            <a:ext cx="2643307" cy="635374"/>
          </a:xfrm>
          <a:prstGeom prst="wedgeRectCallout">
            <a:avLst>
              <a:gd name="adj1" fmla="val -56879"/>
              <a:gd name="adj2" fmla="val -176955"/>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ct val="50000"/>
              </a:spcBef>
            </a:pPr>
            <a:r>
              <a:rPr lang="zh-CN" altLang="en-US" sz="1800">
                <a:solidFill>
                  <a:schemeClr val="tx1"/>
                </a:solidFill>
                <a:latin typeface="黑体" panose="02010609060101010101" pitchFamily="49" charset="-122"/>
                <a:ea typeface="黑体" panose="02010609060101010101" pitchFamily="49" charset="-122"/>
                <a:sym typeface="Calibri"/>
              </a:rPr>
              <a:t> </a:t>
            </a:r>
            <a:r>
              <a:rPr lang="en-US" altLang="zh-CN" sz="1800">
                <a:solidFill>
                  <a:schemeClr val="tx1"/>
                </a:solidFill>
                <a:latin typeface="黑体" panose="02010609060101010101" pitchFamily="49" charset="-122"/>
                <a:ea typeface="黑体" panose="02010609060101010101" pitchFamily="49" charset="-122"/>
                <a:sym typeface="Calibri"/>
              </a:rPr>
              <a:t>1955</a:t>
            </a:r>
            <a:r>
              <a:rPr lang="zh-CN" altLang="en-US" sz="1800">
                <a:solidFill>
                  <a:schemeClr val="tx1"/>
                </a:solidFill>
                <a:latin typeface="黑体" panose="02010609060101010101" pitchFamily="49" charset="-122"/>
                <a:ea typeface="黑体" panose="02010609060101010101" pitchFamily="49" charset="-122"/>
                <a:sym typeface="Calibri"/>
              </a:rPr>
              <a:t>年，华沙条约组织（华约）成立。</a:t>
            </a:r>
          </a:p>
        </p:txBody>
      </p:sp>
      <p:sp>
        <p:nvSpPr>
          <p:cNvPr id="15" name="Text Box 36"/>
          <p:cNvSpPr>
            <a:spLocks noChangeArrowheads="1"/>
          </p:cNvSpPr>
          <p:nvPr/>
        </p:nvSpPr>
        <p:spPr bwMode="auto">
          <a:xfrm>
            <a:off x="531458" y="3806797"/>
            <a:ext cx="8501123" cy="400110"/>
          </a:xfrm>
          <a:prstGeom prst="rect">
            <a:avLst/>
          </a:prstGeom>
          <a:solidFill>
            <a:schemeClr val="bg1"/>
          </a:solidFill>
          <a:ln w="28575">
            <a:noFill/>
            <a:miter lim="800000"/>
          </a:ln>
        </p:spPr>
        <p:txBody>
          <a:bodyPr wrap="square">
            <a:spAutoFit/>
          </a:bodyPr>
          <a:lstStyle/>
          <a:p>
            <a:pPr>
              <a:spcBef>
                <a:spcPct val="50000"/>
              </a:spcBef>
            </a:pPr>
            <a:r>
              <a:rPr lang="zh-CN" altLang="en-US" sz="2000" b="1">
                <a:solidFill>
                  <a:srgbClr val="FF0000"/>
                </a:solidFill>
                <a:effectLst>
                  <a:outerShdw blurRad="38100" dist="38100" dir="2700000" algn="tl">
                    <a:srgbClr val="000000">
                      <a:alpha val="43137"/>
                    </a:srgbClr>
                  </a:outerShdw>
                </a:effectLst>
                <a:latin typeface="方正宋刻本秀楷简体" panose="02000000000000000000" charset="-122"/>
                <a:ea typeface="方正宋刻本秀楷简体" panose="02000000000000000000" charset="-122"/>
              </a:rPr>
              <a:t>两大军事政治集团对抗形成，标志着两极对峙格局正式形成。</a:t>
            </a:r>
          </a:p>
        </p:txBody>
      </p:sp>
      <p:sp>
        <p:nvSpPr>
          <p:cNvPr id="16" name="椭圆 15"/>
          <p:cNvSpPr/>
          <p:nvPr/>
        </p:nvSpPr>
        <p:spPr>
          <a:xfrm>
            <a:off x="2293320" y="2432761"/>
            <a:ext cx="192021" cy="192021"/>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7" name="矩形标注 7"/>
          <p:cNvSpPr/>
          <p:nvPr/>
        </p:nvSpPr>
        <p:spPr>
          <a:xfrm rot="16200000">
            <a:off x="562456" y="1427148"/>
            <a:ext cx="345284" cy="1247358"/>
          </a:xfrm>
          <a:prstGeom prst="wedgeRectCallout">
            <a:avLst>
              <a:gd name="adj1" fmla="val -118752"/>
              <a:gd name="adj2" fmla="val 55724"/>
            </a:avLst>
          </a:prstGeom>
          <a:solidFill>
            <a:schemeClr val="bg1"/>
          </a:solidFill>
          <a:ln>
            <a:solidFill>
              <a:schemeClr val="tx1"/>
            </a:solidFill>
          </a:ln>
        </p:spPr>
        <p:style>
          <a:lnRef idx="2">
            <a:schemeClr val="accent1"/>
          </a:lnRef>
          <a:fillRef idx="1">
            <a:schemeClr val="lt1"/>
          </a:fillRef>
          <a:effectRef idx="0">
            <a:schemeClr val="accent1"/>
          </a:effectRef>
          <a:fontRef idx="minor">
            <a:schemeClr val="dk1"/>
          </a:fontRef>
        </p:style>
        <p:txBody>
          <a:bodyPr vert="eaVert" rtlCol="0" anchor="ctr"/>
          <a:lstStyle/>
          <a:p>
            <a:pPr algn="ctr"/>
            <a:r>
              <a:rPr lang="zh-CN" altLang="en-US" sz="1800">
                <a:latin typeface="黑体" panose="02010609060101010101" pitchFamily="49" charset="-122"/>
                <a:ea typeface="黑体" panose="02010609060101010101" pitchFamily="49" charset="-122"/>
              </a:rPr>
              <a:t>杜鲁门主义</a:t>
            </a:r>
          </a:p>
        </p:txBody>
      </p:sp>
      <p:sp>
        <p:nvSpPr>
          <p:cNvPr id="19" name="矩形标注 39"/>
          <p:cNvSpPr/>
          <p:nvPr/>
        </p:nvSpPr>
        <p:spPr>
          <a:xfrm rot="16200000">
            <a:off x="3534012" y="1568945"/>
            <a:ext cx="432052" cy="1247356"/>
          </a:xfrm>
          <a:prstGeom prst="wedgeRectCallout">
            <a:avLst>
              <a:gd name="adj1" fmla="val 42738"/>
              <a:gd name="adj2" fmla="val 73677"/>
            </a:avLst>
          </a:prstGeom>
          <a:noFill/>
        </p:spPr>
        <p:style>
          <a:lnRef idx="2">
            <a:schemeClr val="dk1"/>
          </a:lnRef>
          <a:fillRef idx="1">
            <a:schemeClr val="lt1"/>
          </a:fillRef>
          <a:effectRef idx="0">
            <a:schemeClr val="dk1"/>
          </a:effectRef>
          <a:fontRef idx="minor">
            <a:schemeClr val="dk1"/>
          </a:fontRef>
        </p:style>
        <p:txBody>
          <a:bodyPr vert="eaVert" rtlCol="0" anchor="ctr"/>
          <a:lstStyle/>
          <a:p>
            <a:pPr algn="ctr"/>
            <a:r>
              <a:rPr lang="zh-CN" altLang="en-US" sz="1800">
                <a:latin typeface="黑体" panose="02010609060101010101" pitchFamily="49" charset="-122"/>
                <a:ea typeface="黑体" panose="02010609060101010101" pitchFamily="49" charset="-122"/>
              </a:rPr>
              <a:t>马歇尔计划</a:t>
            </a:r>
          </a:p>
        </p:txBody>
      </p:sp>
      <p:sp>
        <p:nvSpPr>
          <p:cNvPr id="20" name="矩形标注 38"/>
          <p:cNvSpPr/>
          <p:nvPr/>
        </p:nvSpPr>
        <p:spPr>
          <a:xfrm rot="16200000">
            <a:off x="3463158" y="480958"/>
            <a:ext cx="361151" cy="2062321"/>
          </a:xfrm>
          <a:prstGeom prst="wedgeRectCallout">
            <a:avLst>
              <a:gd name="adj1" fmla="val -83442"/>
              <a:gd name="adj2" fmla="val 54852"/>
            </a:avLst>
          </a:prstGeom>
          <a:solidFill>
            <a:schemeClr val="bg1"/>
          </a:solidFill>
        </p:spPr>
        <p:style>
          <a:lnRef idx="2">
            <a:schemeClr val="dk1"/>
          </a:lnRef>
          <a:fillRef idx="1">
            <a:schemeClr val="lt1"/>
          </a:fillRef>
          <a:effectRef idx="0">
            <a:schemeClr val="dk1"/>
          </a:effectRef>
          <a:fontRef idx="minor">
            <a:schemeClr val="dk1"/>
          </a:fontRef>
        </p:style>
        <p:txBody>
          <a:bodyPr vert="eaVert" rtlCol="0" anchor="ctr"/>
          <a:lstStyle/>
          <a:p>
            <a:pPr algn="ctr"/>
            <a:r>
              <a:rPr lang="zh-CN" altLang="en-US" sz="1800">
                <a:latin typeface="黑体" panose="02010609060101010101" pitchFamily="49" charset="-122"/>
                <a:ea typeface="黑体" panose="02010609060101010101" pitchFamily="49" charset="-122"/>
              </a:rPr>
              <a:t>北大西洋公约组织</a:t>
            </a:r>
          </a:p>
        </p:txBody>
      </p:sp>
      <p:sp>
        <p:nvSpPr>
          <p:cNvPr id="21" name="矩形标注 41"/>
          <p:cNvSpPr/>
          <p:nvPr/>
        </p:nvSpPr>
        <p:spPr>
          <a:xfrm rot="16200000">
            <a:off x="6454721" y="172758"/>
            <a:ext cx="361152" cy="2420204"/>
          </a:xfrm>
          <a:prstGeom prst="wedgeRectCallout">
            <a:avLst>
              <a:gd name="adj1" fmla="val -104945"/>
              <a:gd name="adj2" fmla="val -59950"/>
            </a:avLst>
          </a:prstGeom>
        </p:spPr>
        <p:style>
          <a:lnRef idx="2">
            <a:schemeClr val="dk1"/>
          </a:lnRef>
          <a:fillRef idx="1">
            <a:schemeClr val="lt1"/>
          </a:fillRef>
          <a:effectRef idx="0">
            <a:schemeClr val="dk1"/>
          </a:effectRef>
          <a:fontRef idx="minor">
            <a:schemeClr val="dk1"/>
          </a:fontRef>
        </p:style>
        <p:txBody>
          <a:bodyPr vert="eaVert" rtlCol="0" anchor="ctr"/>
          <a:lstStyle/>
          <a:p>
            <a:pPr algn="ctr"/>
            <a:r>
              <a:rPr lang="zh-CN" altLang="en-US" sz="1800">
                <a:latin typeface="黑体" panose="02010609060101010101" pitchFamily="49" charset="-122"/>
                <a:ea typeface="黑体" panose="02010609060101010101" pitchFamily="49" charset="-122"/>
              </a:rPr>
              <a:t>共产党和工人党情报局</a:t>
            </a:r>
          </a:p>
        </p:txBody>
      </p:sp>
      <p:sp>
        <p:nvSpPr>
          <p:cNvPr id="22" name="矩形标注 42"/>
          <p:cNvSpPr/>
          <p:nvPr/>
        </p:nvSpPr>
        <p:spPr>
          <a:xfrm rot="16200000">
            <a:off x="6533571" y="944918"/>
            <a:ext cx="361152" cy="1739988"/>
          </a:xfrm>
          <a:prstGeom prst="wedgeRectCallout">
            <a:avLst>
              <a:gd name="adj1" fmla="val -53807"/>
              <a:gd name="adj2" fmla="val -77123"/>
            </a:avLst>
          </a:prstGeom>
        </p:spPr>
        <p:style>
          <a:lnRef idx="2">
            <a:schemeClr val="dk1"/>
          </a:lnRef>
          <a:fillRef idx="1">
            <a:schemeClr val="lt1"/>
          </a:fillRef>
          <a:effectRef idx="0">
            <a:schemeClr val="dk1"/>
          </a:effectRef>
          <a:fontRef idx="minor">
            <a:schemeClr val="dk1"/>
          </a:fontRef>
        </p:style>
        <p:txBody>
          <a:bodyPr vert="eaVert" rtlCol="0" anchor="ctr"/>
          <a:lstStyle/>
          <a:p>
            <a:pPr algn="ctr"/>
            <a:r>
              <a:rPr lang="zh-CN" altLang="en-US" sz="1800">
                <a:latin typeface="黑体" panose="02010609060101010101" pitchFamily="49" charset="-122"/>
                <a:ea typeface="黑体" panose="02010609060101010101" pitchFamily="49" charset="-122"/>
              </a:rPr>
              <a:t>华沙条约组织</a:t>
            </a:r>
          </a:p>
        </p:txBody>
      </p:sp>
      <p:sp>
        <p:nvSpPr>
          <p:cNvPr id="23" name="矩形标注 43"/>
          <p:cNvSpPr/>
          <p:nvPr/>
        </p:nvSpPr>
        <p:spPr>
          <a:xfrm rot="16200000">
            <a:off x="6162729" y="1359694"/>
            <a:ext cx="361152" cy="1836220"/>
          </a:xfrm>
          <a:prstGeom prst="wedgeRectCallout">
            <a:avLst>
              <a:gd name="adj1" fmla="val 53589"/>
              <a:gd name="adj2" fmla="val -59948"/>
            </a:avLst>
          </a:prstGeom>
        </p:spPr>
        <p:style>
          <a:lnRef idx="2">
            <a:schemeClr val="dk1"/>
          </a:lnRef>
          <a:fillRef idx="1">
            <a:schemeClr val="lt1"/>
          </a:fillRef>
          <a:effectRef idx="0">
            <a:schemeClr val="dk1"/>
          </a:effectRef>
          <a:fontRef idx="minor">
            <a:schemeClr val="dk1"/>
          </a:fontRef>
        </p:style>
        <p:txBody>
          <a:bodyPr vert="eaVert" rtlCol="0" anchor="ctr"/>
          <a:lstStyle/>
          <a:p>
            <a:pPr algn="ctr"/>
            <a:r>
              <a:rPr lang="zh-CN" altLang="en-US" sz="1800">
                <a:latin typeface="黑体" panose="02010609060101010101" pitchFamily="49" charset="-122"/>
                <a:ea typeface="黑体" panose="02010609060101010101" pitchFamily="49" charset="-122"/>
              </a:rPr>
              <a:t>经济互助委员会</a:t>
            </a:r>
          </a:p>
        </p:txBody>
      </p:sp>
      <p:sp>
        <p:nvSpPr>
          <p:cNvPr id="24" name="Text Box 36"/>
          <p:cNvSpPr>
            <a:spLocks noChangeArrowheads="1"/>
          </p:cNvSpPr>
          <p:nvPr/>
        </p:nvSpPr>
        <p:spPr bwMode="auto">
          <a:xfrm>
            <a:off x="445274" y="3600017"/>
            <a:ext cx="8501123" cy="1384995"/>
          </a:xfrm>
          <a:prstGeom prst="rect">
            <a:avLst/>
          </a:prstGeom>
          <a:solidFill>
            <a:schemeClr val="bg1"/>
          </a:solidFill>
          <a:ln w="28575">
            <a:noFill/>
            <a:miter lim="800000"/>
          </a:ln>
        </p:spPr>
        <p:txBody>
          <a:bodyPr wrap="square">
            <a:spAutoFit/>
          </a:bodyPr>
          <a:lstStyle/>
          <a:p>
            <a:pPr>
              <a:spcBef>
                <a:spcPct val="50000"/>
              </a:spcBef>
            </a:pPr>
            <a:r>
              <a:rPr lang="zh-CN" altLang="en-US" sz="2800" b="1">
                <a:solidFill>
                  <a:srgbClr val="FF0000"/>
                </a:solidFill>
                <a:latin typeface="黑体" panose="02010609060101010101" pitchFamily="49" charset="-122"/>
                <a:ea typeface="黑体" panose="02010609060101010101" pitchFamily="49" charset="-122"/>
              </a:rPr>
              <a:t>冷战：</a:t>
            </a:r>
            <a:r>
              <a:rPr lang="en-US" altLang="zh-CN" sz="2800" b="1">
                <a:latin typeface="黑体" panose="02010609060101010101" pitchFamily="49" charset="-122"/>
                <a:ea typeface="黑体" panose="02010609060101010101" pitchFamily="49" charset="-122"/>
              </a:rPr>
              <a:t>20</a:t>
            </a:r>
            <a:r>
              <a:rPr lang="zh-CN" altLang="en-US" sz="2800" b="1">
                <a:latin typeface="黑体" panose="02010609060101010101" pitchFamily="49" charset="-122"/>
                <a:ea typeface="黑体" panose="02010609060101010101" pitchFamily="49" charset="-122"/>
              </a:rPr>
              <a:t>世纪</a:t>
            </a:r>
            <a:r>
              <a:rPr lang="en-US" altLang="zh-CN" sz="2800" b="1">
                <a:latin typeface="黑体" panose="02010609060101010101" pitchFamily="49" charset="-122"/>
                <a:ea typeface="黑体" panose="02010609060101010101" pitchFamily="49" charset="-122"/>
              </a:rPr>
              <a:t>40</a:t>
            </a:r>
            <a:r>
              <a:rPr lang="zh-CN" altLang="en-US" sz="2800" b="1">
                <a:latin typeface="黑体" panose="02010609060101010101" pitchFamily="49" charset="-122"/>
                <a:ea typeface="黑体" panose="02010609060101010101" pitchFamily="49" charset="-122"/>
              </a:rPr>
              <a:t>年代中后期至</a:t>
            </a:r>
            <a:r>
              <a:rPr lang="en-US" altLang="zh-CN" sz="2800" b="1">
                <a:latin typeface="黑体" panose="02010609060101010101" pitchFamily="49" charset="-122"/>
                <a:ea typeface="黑体" panose="02010609060101010101" pitchFamily="49" charset="-122"/>
              </a:rPr>
              <a:t>80</a:t>
            </a:r>
            <a:r>
              <a:rPr lang="zh-CN" altLang="en-US" sz="2800" b="1">
                <a:latin typeface="黑体" panose="02010609060101010101" pitchFamily="49" charset="-122"/>
                <a:ea typeface="黑体" panose="02010609060101010101" pitchFamily="49" charset="-122"/>
              </a:rPr>
              <a:t>年代末</a:t>
            </a:r>
            <a:r>
              <a:rPr lang="en-US" altLang="zh-CN" sz="2800" b="1">
                <a:latin typeface="黑体" panose="02010609060101010101" pitchFamily="49" charset="-122"/>
                <a:ea typeface="黑体" panose="02010609060101010101" pitchFamily="49" charset="-122"/>
              </a:rPr>
              <a:t>90</a:t>
            </a:r>
            <a:r>
              <a:rPr lang="zh-CN" altLang="en-US" sz="2800" b="1">
                <a:latin typeface="黑体" panose="02010609060101010101" pitchFamily="49" charset="-122"/>
                <a:ea typeface="黑体" panose="02010609060101010101" pitchFamily="49" charset="-122"/>
              </a:rPr>
              <a:t>年代初，以美、苏为首的两大集团之间逐渐形成的既</a:t>
            </a:r>
            <a:r>
              <a:rPr lang="zh-CN" altLang="en-US" sz="2800" b="1">
                <a:solidFill>
                  <a:srgbClr val="FF0000"/>
                </a:solidFill>
                <a:latin typeface="黑体" panose="02010609060101010101" pitchFamily="49" charset="-122"/>
                <a:ea typeface="黑体" panose="02010609060101010101" pitchFamily="49" charset="-122"/>
              </a:rPr>
              <a:t>非战争又非和平</a:t>
            </a:r>
            <a:r>
              <a:rPr lang="zh-CN" altLang="en-US" sz="2800" b="1">
                <a:latin typeface="黑体" panose="02010609060101010101" pitchFamily="49" charset="-122"/>
                <a:ea typeface="黑体" panose="02010609060101010101" pitchFamily="49" charset="-122"/>
              </a:rPr>
              <a:t>的长期对峙与竞争状态。</a:t>
            </a:r>
          </a:p>
        </p:txBody>
      </p:sp>
      <p:pic>
        <p:nvPicPr>
          <p:cNvPr id="18" name="图片 17"/>
          <p:cNvPicPr>
            <a:picLocks noChangeAspect="1"/>
          </p:cNvPicPr>
          <p:nvPr/>
        </p:nvPicPr>
        <p:blipFill>
          <a:blip r:embed="rId4"/>
          <a:stretch>
            <a:fillRect/>
          </a:stretch>
        </p:blipFill>
        <p:spPr>
          <a:xfrm>
            <a:off x="8398065" y="71543"/>
            <a:ext cx="647134" cy="419604"/>
          </a:xfrm>
          <a:prstGeom prst="rect">
            <a:avLst/>
          </a:prstGeom>
          <a:ln>
            <a:noFill/>
          </a:ln>
          <a:effectLst>
            <a:softEdge rad="112500"/>
          </a:effectLst>
        </p:spPr>
      </p:pic>
      <p:sp>
        <p:nvSpPr>
          <p:cNvPr id="25" name="TextBox 24"/>
          <p:cNvSpPr txBox="1"/>
          <p:nvPr/>
        </p:nvSpPr>
        <p:spPr>
          <a:xfrm>
            <a:off x="6770914" y="4833257"/>
            <a:ext cx="2373086" cy="310243"/>
          </a:xfrm>
          <a:prstGeom prst="rect">
            <a:avLst/>
          </a:prstGeom>
          <a:solidFill>
            <a:schemeClr val="bg1"/>
          </a:solidFill>
        </p:spPr>
        <p:txBody>
          <a:bodyPr wrap="square" rtlCol="0">
            <a:spAutoFit/>
          </a:bodyPr>
          <a:lstStyle/>
          <a:p>
            <a:endParaRPr lang="zh-CN" altLang="en-US"/>
          </a:p>
        </p:txBody>
      </p:sp>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diamond(in)">
                                      <p:cBhvr>
                                        <p:cTn id="7" dur="2000"/>
                                        <p:tgtEl>
                                          <p:spTgt spid="15"/>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24"/>
                                        </p:tgtEl>
                                        <p:attrNameLst>
                                          <p:attrName>style.visibility</p:attrName>
                                        </p:attrNameLst>
                                      </p:cBhvr>
                                      <p:to>
                                        <p:strVal val="visible"/>
                                      </p:to>
                                    </p:set>
                                    <p:animEffect transition="in" filter="diamond(in)">
                                      <p:cBhvr>
                                        <p:cTn id="12" dur="2000"/>
                                        <p:tgtEl>
                                          <p:spTgt spid="24"/>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16" presetClass="exit" presetSubtype="21" fill="hold" grpId="1" nodeType="clickEffect">
                                  <p:stCondLst>
                                    <p:cond delay="0"/>
                                  </p:stCondLst>
                                  <p:childTnLst>
                                    <p:animEffect transition="out" filter="barn(inVertical)">
                                      <p:cBhvr>
                                        <p:cTn id="16" dur="500"/>
                                        <p:tgtEl>
                                          <p:spTgt spid="15"/>
                                        </p:tgtEl>
                                      </p:cBhvr>
                                    </p:animEffect>
                                    <p:set>
                                      <p:cBhvr>
                                        <p:cTn id="17" dur="1" fill="hold">
                                          <p:stCondLst>
                                            <p:cond delay="499"/>
                                          </p:stCondLst>
                                        </p:cTn>
                                        <p:tgtEl>
                                          <p:spTgt spid="1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5" grpId="1"/>
      <p:bldP spid="24" grpId="0"/>
    </p:bldLs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0">
  <p:cSld>
    <p:spTree>
      <p:nvGrpSpPr>
        <p:cNvPr id="1" name=""/>
        <p:cNvGrpSpPr/>
        <p:nvPr/>
      </p:nvGrpSpPr>
      <p:grpSpPr>
        <a:xfrm>
          <a:off x="0" y="0"/>
          <a:ext cx="0" cy="0"/>
        </a:xfrm>
      </p:grpSpPr>
      <p:sp>
        <p:nvSpPr>
          <p:cNvPr id="2" name="文本框 1"/>
          <p:cNvSpPr txBox="1"/>
          <p:nvPr/>
        </p:nvSpPr>
        <p:spPr>
          <a:xfrm>
            <a:off x="633889" y="252413"/>
            <a:ext cx="8039576" cy="715581"/>
          </a:xfrm>
          <a:prstGeom prst="rect">
            <a:avLst/>
          </a:prstGeom>
          <a:noFill/>
        </p:spPr>
        <p:txBody>
          <a:bodyPr wrap="square" lIns="68580" tIns="34290" rIns="68580" bIns="34290" rtlCol="0" anchor="t">
            <a:spAutoFit/>
          </a:bodyPr>
          <a:lstStyle/>
          <a:p>
            <a:r>
              <a:rPr lang="zh-CN" altLang="en-US" sz="2400">
                <a:solidFill>
                  <a:srgbClr val="FF0000"/>
                </a:solidFill>
              </a:rPr>
              <a:t>地缘政治学：</a:t>
            </a:r>
            <a:r>
              <a:rPr lang="zh-CN" altLang="en-US" sz="1800"/>
              <a:t>地理因素(如</a:t>
            </a:r>
            <a:r>
              <a:rPr lang="zh-CN" altLang="en-US" sz="1800">
                <a:solidFill>
                  <a:srgbClr val="FF0000"/>
                </a:solidFill>
              </a:rPr>
              <a:t>地理位置</a:t>
            </a:r>
            <a:r>
              <a:rPr lang="zh-CN" altLang="en-US" sz="1800"/>
              <a:t>、</a:t>
            </a:r>
            <a:r>
              <a:rPr lang="zh-CN" altLang="en-US" sz="1800">
                <a:solidFill>
                  <a:srgbClr val="FF0000"/>
                </a:solidFill>
              </a:rPr>
              <a:t>战略</a:t>
            </a:r>
            <a:r>
              <a:rPr lang="zh-CN" altLang="en-US" sz="1800"/>
              <a:t>军备等)是影响甚至决定国家对外政治决策的一个基本因素。</a:t>
            </a:r>
          </a:p>
        </p:txBody>
      </p:sp>
      <p:sp>
        <p:nvSpPr>
          <p:cNvPr id="4" name="文本框 3"/>
          <p:cNvSpPr txBox="1"/>
          <p:nvPr/>
        </p:nvSpPr>
        <p:spPr>
          <a:xfrm>
            <a:off x="633889" y="967264"/>
            <a:ext cx="8040053" cy="623248"/>
          </a:xfrm>
          <a:prstGeom prst="rect">
            <a:avLst/>
          </a:prstGeom>
          <a:noFill/>
        </p:spPr>
        <p:txBody>
          <a:bodyPr wrap="square" lIns="68580" tIns="34290" rIns="68580" bIns="34290" rtlCol="0" anchor="t">
            <a:spAutoFit/>
          </a:bodyPr>
          <a:lstStyle/>
          <a:p>
            <a:r>
              <a:rPr lang="zh-CN" altLang="en-US" sz="1800"/>
              <a:t>二战后，美国地缘政治学者</a:t>
            </a:r>
            <a:r>
              <a:rPr lang="zh-CN" altLang="en-US" sz="1800">
                <a:solidFill>
                  <a:srgbClr val="FF0000"/>
                </a:solidFill>
              </a:rPr>
              <a:t>斯皮克曼</a:t>
            </a:r>
            <a:r>
              <a:rPr lang="zh-CN" altLang="en-US" sz="1800"/>
              <a:t>提出的“</a:t>
            </a:r>
            <a:r>
              <a:rPr lang="zh-CN" altLang="en-US" sz="1800">
                <a:solidFill>
                  <a:srgbClr val="FF0000"/>
                </a:solidFill>
              </a:rPr>
              <a:t>边缘地带</a:t>
            </a:r>
            <a:r>
              <a:rPr lang="zh-CN" altLang="en-US" sz="1800"/>
              <a:t>”学说：</a:t>
            </a:r>
            <a:r>
              <a:rPr lang="zh-CN" altLang="en-US" sz="1800">
                <a:solidFill>
                  <a:srgbClr val="FF0000"/>
                </a:solidFill>
              </a:rPr>
              <a:t>谁控制了边缘地带，谁就控制了欧亚大陆；谁控制了欧亚大陆，谁就控制了世界的命运。”</a:t>
            </a:r>
          </a:p>
        </p:txBody>
      </p:sp>
      <p:pic>
        <p:nvPicPr>
          <p:cNvPr id="9" name="图片 8" descr="地缘政治"/>
          <p:cNvPicPr preferRelativeResize="0"/>
          <p:nvPr/>
        </p:nvPicPr>
        <p:blipFill>
          <a:blip r:embed="rId3"/>
          <a:stretch>
            <a:fillRect/>
          </a:stretch>
        </p:blipFill>
        <p:spPr>
          <a:xfrm>
            <a:off x="411481" y="1589723"/>
            <a:ext cx="8262461" cy="3432810"/>
          </a:xfrm>
          <a:prstGeom prst="rect">
            <a:avLst/>
          </a:prstGeom>
        </p:spPr>
      </p:pic>
    </p:spTree>
    <p:custDataLst>
      <p:tags r:id="rId4"/>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fill="hold"/>
                                        <p:tgtEl>
                                          <p:spTgt spid="9"/>
                                        </p:tgtEl>
                                        <p:attrNameLst>
                                          <p:attrName>ppt_x</p:attrName>
                                        </p:attrNameLst>
                                      </p:cBhvr>
                                      <p:tavLst>
                                        <p:tav tm="0">
                                          <p:val>
                                            <p:strVal val="#ppt_x"/>
                                          </p:val>
                                        </p:tav>
                                        <p:tav tm="100000">
                                          <p:val>
                                            <p:strVal val="#ppt_x"/>
                                          </p:val>
                                        </p:tav>
                                      </p:tavLst>
                                    </p:anim>
                                    <p:anim calcmode="lin" valueType="num">
                                      <p:cBhvr additive="base">
                                        <p:cTn id="1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normAutofit fontScale="90000"/>
          </a:bodyPr>
          <a:lstStyle/>
          <a:p>
            <a:r>
              <a:rPr lang="zh-CN" altLang="en-US" smtClean="0"/>
              <a:t>冷</a:t>
            </a:r>
            <a:r>
              <a:rPr lang="zh-CN" altLang="en-US"/>
              <a:t>战的特征：地缘战略</a:t>
            </a:r>
            <a:r>
              <a:rPr lang="en-US" altLang="zh-CN"/>
              <a:t>&amp;</a:t>
            </a:r>
            <a:r>
              <a:rPr lang="zh-CN" altLang="en-US"/>
              <a:t>自我控制</a:t>
            </a:r>
          </a:p>
        </p:txBody>
      </p:sp>
      <p:pic>
        <p:nvPicPr>
          <p:cNvPr id="6" name="内容占位符 5" descr="亚洲 对峙"/>
          <p:cNvPicPr preferRelativeResize="0">
            <a:picLocks noGrp="1"/>
          </p:cNvPicPr>
          <p:nvPr>
            <p:ph sz="half" idx="1"/>
          </p:nvPr>
        </p:nvPicPr>
        <p:blipFill>
          <a:blip r:embed="rId3"/>
          <a:stretch>
            <a:fillRect/>
          </a:stretch>
        </p:blipFill>
        <p:spPr>
          <a:xfrm>
            <a:off x="3427096" y="1268254"/>
            <a:ext cx="2012156" cy="2038826"/>
          </a:xfrm>
          <a:prstGeom prst="rect">
            <a:avLst/>
          </a:prstGeom>
        </p:spPr>
      </p:pic>
      <p:pic>
        <p:nvPicPr>
          <p:cNvPr id="7" name="图片 6" descr="古巴导弹危机"/>
          <p:cNvPicPr preferRelativeResize="0"/>
          <p:nvPr/>
        </p:nvPicPr>
        <p:blipFill>
          <a:blip r:embed="rId4"/>
          <a:stretch>
            <a:fillRect/>
          </a:stretch>
        </p:blipFill>
        <p:spPr>
          <a:xfrm>
            <a:off x="5687378" y="1268254"/>
            <a:ext cx="2680335" cy="2037874"/>
          </a:xfrm>
          <a:prstGeom prst="rect">
            <a:avLst/>
          </a:prstGeom>
        </p:spPr>
      </p:pic>
      <p:sp>
        <p:nvSpPr>
          <p:cNvPr id="8" name="文本框 7"/>
          <p:cNvSpPr txBox="1"/>
          <p:nvPr/>
        </p:nvSpPr>
        <p:spPr>
          <a:xfrm>
            <a:off x="6130766" y="3307080"/>
            <a:ext cx="2294573" cy="276225"/>
          </a:xfrm>
          <a:prstGeom prst="rect">
            <a:avLst/>
          </a:prstGeom>
          <a:noFill/>
        </p:spPr>
        <p:txBody>
          <a:bodyPr wrap="none" lIns="68580" tIns="34290" rIns="68580" bIns="34290" rtlCol="0" anchor="t">
            <a:spAutoFit/>
          </a:bodyPr>
          <a:lstStyle/>
          <a:p>
            <a:r>
              <a:rPr lang="zh-CN" altLang="zh-CN" b="1">
                <a:solidFill>
                  <a:srgbClr val="FF0000"/>
                </a:solidFill>
                <a:latin typeface="楷体" panose="02010609060101010101" charset="-122"/>
                <a:ea typeface="楷体" panose="02010609060101010101" charset="-122"/>
                <a:cs typeface="楷体" panose="02010609060101010101" charset="-122"/>
                <a:sym typeface="+mn-ea"/>
              </a:rPr>
              <a:t>图</a:t>
            </a:r>
            <a:r>
              <a:rPr lang="en-US" altLang="zh-CN" b="1">
                <a:solidFill>
                  <a:srgbClr val="FF0000"/>
                </a:solidFill>
                <a:latin typeface="楷体" panose="02010609060101010101" charset="-122"/>
                <a:ea typeface="楷体" panose="02010609060101010101" charset="-122"/>
                <a:cs typeface="楷体" panose="02010609060101010101" charset="-122"/>
                <a:sym typeface="+mn-ea"/>
              </a:rPr>
              <a:t>3</a:t>
            </a:r>
            <a:r>
              <a:rPr lang="zh-CN" altLang="en-US" b="1">
                <a:solidFill>
                  <a:srgbClr val="FF0000"/>
                </a:solidFill>
                <a:latin typeface="楷体" panose="02010609060101010101" charset="-122"/>
                <a:ea typeface="楷体" panose="02010609060101010101" charset="-122"/>
                <a:cs typeface="楷体" panose="02010609060101010101" charset="-122"/>
                <a:sym typeface="+mn-ea"/>
              </a:rPr>
              <a:t>：</a:t>
            </a:r>
            <a:r>
              <a:rPr lang="zh-CN" altLang="zh-CN" b="1">
                <a:solidFill>
                  <a:srgbClr val="FF0000"/>
                </a:solidFill>
                <a:latin typeface="楷体" panose="02010609060101010101" charset="-122"/>
                <a:ea typeface="楷体" panose="02010609060101010101" charset="-122"/>
                <a:cs typeface="楷体" panose="02010609060101010101" charset="-122"/>
                <a:sym typeface="+mn-ea"/>
              </a:rPr>
              <a:t>古巴导弹危机（</a:t>
            </a:r>
            <a:r>
              <a:rPr lang="en-US" altLang="zh-CN" b="1">
                <a:solidFill>
                  <a:srgbClr val="FF0000"/>
                </a:solidFill>
                <a:latin typeface="楷体" panose="02010609060101010101" charset="-122"/>
                <a:ea typeface="楷体" panose="02010609060101010101" charset="-122"/>
                <a:cs typeface="楷体" panose="02010609060101010101" charset="-122"/>
                <a:sym typeface="+mn-ea"/>
              </a:rPr>
              <a:t>1962</a:t>
            </a:r>
            <a:r>
              <a:rPr lang="zh-CN" altLang="zh-CN" b="1">
                <a:solidFill>
                  <a:srgbClr val="FF0000"/>
                </a:solidFill>
                <a:latin typeface="楷体" panose="02010609060101010101" charset="-122"/>
                <a:ea typeface="楷体" panose="02010609060101010101" charset="-122"/>
                <a:cs typeface="楷体" panose="02010609060101010101" charset="-122"/>
                <a:sym typeface="+mn-ea"/>
              </a:rPr>
              <a:t>）</a:t>
            </a:r>
            <a:endParaRPr lang="zh-CN" altLang="en-US">
              <a:latin typeface="楷体" panose="02010609060101010101" charset="-122"/>
              <a:ea typeface="楷体" panose="02010609060101010101" charset="-122"/>
              <a:cs typeface="楷体" panose="02010609060101010101" charset="-122"/>
            </a:endParaRPr>
          </a:p>
        </p:txBody>
      </p:sp>
      <p:sp>
        <p:nvSpPr>
          <p:cNvPr id="9" name="文本框 8"/>
          <p:cNvSpPr txBox="1"/>
          <p:nvPr/>
        </p:nvSpPr>
        <p:spPr>
          <a:xfrm>
            <a:off x="-17145" y="3306127"/>
            <a:ext cx="3763328" cy="276225"/>
          </a:xfrm>
          <a:prstGeom prst="rect">
            <a:avLst/>
          </a:prstGeom>
          <a:noFill/>
        </p:spPr>
        <p:txBody>
          <a:bodyPr wrap="none" lIns="68580" tIns="34290" rIns="68580" bIns="34290" rtlCol="0" anchor="t">
            <a:spAutoFit/>
          </a:bodyPr>
          <a:lstStyle/>
          <a:p>
            <a:r>
              <a:rPr lang="zh-CN" altLang="zh-CN" b="1">
                <a:solidFill>
                  <a:srgbClr val="FF0000"/>
                </a:solidFill>
                <a:latin typeface="楷体" panose="02010609060101010101" charset="-122"/>
                <a:ea typeface="楷体" panose="02010609060101010101" charset="-122"/>
                <a:cs typeface="楷体" panose="02010609060101010101" charset="-122"/>
                <a:sym typeface="+mn-ea"/>
              </a:rPr>
              <a:t>图</a:t>
            </a:r>
            <a:r>
              <a:rPr lang="en-US" altLang="zh-CN" b="1">
                <a:solidFill>
                  <a:srgbClr val="FF0000"/>
                </a:solidFill>
                <a:latin typeface="楷体" panose="02010609060101010101" charset="-122"/>
                <a:ea typeface="楷体" panose="02010609060101010101" charset="-122"/>
                <a:cs typeface="楷体" panose="02010609060101010101" charset="-122"/>
                <a:sym typeface="+mn-ea"/>
              </a:rPr>
              <a:t>1</a:t>
            </a:r>
            <a:r>
              <a:rPr lang="zh-CN" altLang="en-US" b="1">
                <a:solidFill>
                  <a:srgbClr val="FF0000"/>
                </a:solidFill>
                <a:latin typeface="楷体" panose="02010609060101010101" charset="-122"/>
                <a:ea typeface="楷体" panose="02010609060101010101" charset="-122"/>
                <a:cs typeface="楷体" panose="02010609060101010101" charset="-122"/>
                <a:sym typeface="+mn-ea"/>
              </a:rPr>
              <a:t>：</a:t>
            </a:r>
            <a:r>
              <a:rPr lang="zh-CN" altLang="zh-CN" b="1">
                <a:solidFill>
                  <a:srgbClr val="FF0000"/>
                </a:solidFill>
                <a:latin typeface="楷体" panose="02010609060101010101" charset="-122"/>
                <a:ea typeface="楷体" panose="02010609060101010101" charset="-122"/>
                <a:cs typeface="楷体" panose="02010609060101010101" charset="-122"/>
                <a:sym typeface="+mn-ea"/>
              </a:rPr>
              <a:t>德国分裂、柏林危机（</a:t>
            </a:r>
            <a:r>
              <a:rPr lang="en-US" altLang="zh-CN" b="1">
                <a:solidFill>
                  <a:srgbClr val="FF0000"/>
                </a:solidFill>
                <a:latin typeface="楷体" panose="02010609060101010101" charset="-122"/>
                <a:ea typeface="楷体" panose="02010609060101010101" charset="-122"/>
                <a:cs typeface="楷体" panose="02010609060101010101" charset="-122"/>
                <a:sym typeface="+mn-ea"/>
              </a:rPr>
              <a:t>1948-49</a:t>
            </a:r>
            <a:r>
              <a:rPr lang="zh-CN" altLang="zh-CN" b="1">
                <a:solidFill>
                  <a:srgbClr val="FF0000"/>
                </a:solidFill>
                <a:latin typeface="楷体" panose="02010609060101010101" charset="-122"/>
                <a:ea typeface="楷体" panose="02010609060101010101" charset="-122"/>
                <a:cs typeface="楷体" panose="02010609060101010101" charset="-122"/>
                <a:sym typeface="+mn-ea"/>
              </a:rPr>
              <a:t>、</a:t>
            </a:r>
            <a:r>
              <a:rPr lang="en-US" altLang="zh-CN" b="1">
                <a:solidFill>
                  <a:srgbClr val="FF0000"/>
                </a:solidFill>
                <a:latin typeface="楷体" panose="02010609060101010101" charset="-122"/>
                <a:ea typeface="楷体" panose="02010609060101010101" charset="-122"/>
                <a:cs typeface="楷体" panose="02010609060101010101" charset="-122"/>
                <a:sym typeface="+mn-ea"/>
              </a:rPr>
              <a:t>58</a:t>
            </a:r>
            <a:r>
              <a:rPr lang="zh-CN" altLang="zh-CN" b="1">
                <a:solidFill>
                  <a:srgbClr val="FF0000"/>
                </a:solidFill>
                <a:latin typeface="楷体" panose="02010609060101010101" charset="-122"/>
                <a:ea typeface="楷体" panose="02010609060101010101" charset="-122"/>
                <a:cs typeface="楷体" panose="02010609060101010101" charset="-122"/>
                <a:sym typeface="+mn-ea"/>
              </a:rPr>
              <a:t>、</a:t>
            </a:r>
            <a:r>
              <a:rPr lang="en-US" altLang="zh-CN" b="1">
                <a:solidFill>
                  <a:srgbClr val="FF0000"/>
                </a:solidFill>
                <a:latin typeface="楷体" panose="02010609060101010101" charset="-122"/>
                <a:ea typeface="楷体" panose="02010609060101010101" charset="-122"/>
                <a:cs typeface="楷体" panose="02010609060101010101" charset="-122"/>
                <a:sym typeface="+mn-ea"/>
              </a:rPr>
              <a:t>61</a:t>
            </a:r>
            <a:r>
              <a:rPr lang="zh-CN" altLang="zh-CN" b="1">
                <a:solidFill>
                  <a:srgbClr val="FF0000"/>
                </a:solidFill>
                <a:latin typeface="楷体" panose="02010609060101010101" charset="-122"/>
                <a:ea typeface="楷体" panose="02010609060101010101" charset="-122"/>
                <a:cs typeface="楷体" panose="02010609060101010101" charset="-122"/>
                <a:sym typeface="+mn-ea"/>
              </a:rPr>
              <a:t>）</a:t>
            </a:r>
            <a:endParaRPr lang="zh-CN" altLang="en-US">
              <a:latin typeface="楷体" panose="02010609060101010101" charset="-122"/>
              <a:ea typeface="楷体" panose="02010609060101010101" charset="-122"/>
              <a:cs typeface="楷体" panose="02010609060101010101" charset="-122"/>
            </a:endParaRPr>
          </a:p>
        </p:txBody>
      </p:sp>
      <p:sp>
        <p:nvSpPr>
          <p:cNvPr id="10" name="文本框 9"/>
          <p:cNvSpPr txBox="1"/>
          <p:nvPr/>
        </p:nvSpPr>
        <p:spPr>
          <a:xfrm>
            <a:off x="3780949" y="3306127"/>
            <a:ext cx="1905000" cy="276225"/>
          </a:xfrm>
          <a:prstGeom prst="rect">
            <a:avLst/>
          </a:prstGeom>
          <a:noFill/>
        </p:spPr>
        <p:txBody>
          <a:bodyPr wrap="square" lIns="68580" tIns="34290" rIns="68580" bIns="34290" rtlCol="0" anchor="t">
            <a:spAutoFit/>
          </a:bodyPr>
          <a:lstStyle/>
          <a:p>
            <a:r>
              <a:rPr lang="zh-CN" altLang="en-US" b="1">
                <a:solidFill>
                  <a:srgbClr val="FF0000"/>
                </a:solidFill>
                <a:latin typeface="楷体" panose="02010609060101010101" charset="-122"/>
                <a:ea typeface="楷体" panose="02010609060101010101" charset="-122"/>
                <a:cs typeface="楷体" panose="02010609060101010101" charset="-122"/>
              </a:rPr>
              <a:t>图</a:t>
            </a:r>
            <a:r>
              <a:rPr lang="en-US" altLang="zh-CN" b="1">
                <a:solidFill>
                  <a:srgbClr val="FF0000"/>
                </a:solidFill>
                <a:latin typeface="楷体" panose="02010609060101010101" charset="-122"/>
                <a:ea typeface="楷体" panose="02010609060101010101" charset="-122"/>
                <a:cs typeface="楷体" panose="02010609060101010101" charset="-122"/>
              </a:rPr>
              <a:t>2</a:t>
            </a:r>
            <a:r>
              <a:rPr lang="zh-CN" altLang="en-US" b="1">
                <a:solidFill>
                  <a:srgbClr val="FF0000"/>
                </a:solidFill>
                <a:latin typeface="楷体" panose="02010609060101010101" charset="-122"/>
                <a:ea typeface="楷体" panose="02010609060101010101" charset="-122"/>
                <a:cs typeface="楷体" panose="02010609060101010101" charset="-122"/>
              </a:rPr>
              <a:t>：冷战中的热战</a:t>
            </a:r>
          </a:p>
        </p:txBody>
      </p:sp>
      <p:sp>
        <p:nvSpPr>
          <p:cNvPr id="11" name="文本框 10"/>
          <p:cNvSpPr txBox="1"/>
          <p:nvPr/>
        </p:nvSpPr>
        <p:spPr>
          <a:xfrm>
            <a:off x="3596164" y="1962150"/>
            <a:ext cx="1952149" cy="276225"/>
          </a:xfrm>
          <a:prstGeom prst="rect">
            <a:avLst/>
          </a:prstGeom>
          <a:noFill/>
        </p:spPr>
        <p:txBody>
          <a:bodyPr wrap="square" lIns="68580" tIns="34290" rIns="68580" bIns="34290" rtlCol="0">
            <a:spAutoFit/>
          </a:bodyPr>
          <a:lstStyle/>
          <a:p>
            <a:pPr algn="l"/>
            <a:r>
              <a:rPr lang="zh-CN" altLang="zh-CN" b="1">
                <a:solidFill>
                  <a:srgbClr val="FF0000"/>
                </a:solidFill>
                <a:latin typeface="黑体" panose="02010609060101010101" pitchFamily="49" charset="-122"/>
                <a:ea typeface="黑体" panose="02010609060101010101" pitchFamily="49" charset="-122"/>
                <a:sym typeface="+mn-ea"/>
              </a:rPr>
              <a:t>朝鲜战争（</a:t>
            </a:r>
            <a:r>
              <a:rPr lang="en-US" altLang="zh-CN" b="1">
                <a:solidFill>
                  <a:srgbClr val="FF0000"/>
                </a:solidFill>
                <a:latin typeface="黑体" panose="02010609060101010101" pitchFamily="49" charset="-122"/>
                <a:ea typeface="黑体" panose="02010609060101010101" pitchFamily="49" charset="-122"/>
                <a:sym typeface="+mn-ea"/>
              </a:rPr>
              <a:t>1950-1953</a:t>
            </a:r>
            <a:r>
              <a:rPr lang="zh-CN" altLang="zh-CN" b="1">
                <a:solidFill>
                  <a:srgbClr val="FF0000"/>
                </a:solidFill>
                <a:latin typeface="黑体" panose="02010609060101010101" pitchFamily="49" charset="-122"/>
                <a:ea typeface="黑体" panose="02010609060101010101" pitchFamily="49" charset="-122"/>
                <a:sym typeface="+mn-ea"/>
              </a:rPr>
              <a:t>）</a:t>
            </a:r>
            <a:endParaRPr lang="zh-CN" altLang="en-US"/>
          </a:p>
        </p:txBody>
      </p:sp>
      <p:sp>
        <p:nvSpPr>
          <p:cNvPr id="12" name="文本框 11"/>
          <p:cNvSpPr txBox="1"/>
          <p:nvPr/>
        </p:nvSpPr>
        <p:spPr>
          <a:xfrm>
            <a:off x="3735705" y="2721293"/>
            <a:ext cx="1285399" cy="483870"/>
          </a:xfrm>
          <a:prstGeom prst="rect">
            <a:avLst/>
          </a:prstGeom>
          <a:noFill/>
        </p:spPr>
        <p:txBody>
          <a:bodyPr wrap="square" lIns="68580" tIns="34290" rIns="68580" bIns="34290" rtlCol="0">
            <a:spAutoFit/>
          </a:bodyPr>
          <a:lstStyle/>
          <a:p>
            <a:pPr algn="l"/>
            <a:r>
              <a:rPr lang="zh-CN" altLang="zh-CN" b="1">
                <a:solidFill>
                  <a:srgbClr val="FF0000"/>
                </a:solidFill>
                <a:latin typeface="黑体" panose="02010609060101010101" pitchFamily="49" charset="-122"/>
                <a:ea typeface="黑体" panose="02010609060101010101" pitchFamily="49" charset="-122"/>
                <a:sym typeface="+mn-ea"/>
              </a:rPr>
              <a:t>越南战争</a:t>
            </a:r>
            <a:endParaRPr lang="en-US" altLang="zh-CN" b="1">
              <a:solidFill>
                <a:srgbClr val="FF0000"/>
              </a:solidFill>
              <a:latin typeface="黑体" panose="02010609060101010101" pitchFamily="49" charset="-122"/>
              <a:ea typeface="黑体" panose="02010609060101010101" pitchFamily="49" charset="-122"/>
            </a:endParaRPr>
          </a:p>
          <a:p>
            <a:pPr algn="l"/>
            <a:r>
              <a:rPr lang="en-US" altLang="zh-CN" b="1">
                <a:solidFill>
                  <a:srgbClr val="FF0000"/>
                </a:solidFill>
                <a:latin typeface="黑体" panose="02010609060101010101" pitchFamily="49" charset="-122"/>
                <a:ea typeface="黑体" panose="02010609060101010101" pitchFamily="49" charset="-122"/>
                <a:sym typeface="+mn-ea"/>
              </a:rPr>
              <a:t>(1955</a:t>
            </a:r>
            <a:r>
              <a:rPr lang="zh-CN" altLang="zh-CN" b="1">
                <a:solidFill>
                  <a:srgbClr val="FF0000"/>
                </a:solidFill>
                <a:latin typeface="黑体" panose="02010609060101010101" pitchFamily="49" charset="-122"/>
                <a:ea typeface="黑体" panose="02010609060101010101" pitchFamily="49" charset="-122"/>
                <a:sym typeface="+mn-ea"/>
              </a:rPr>
              <a:t>—</a:t>
            </a:r>
            <a:r>
              <a:rPr lang="en-US" altLang="zh-CN" b="1">
                <a:solidFill>
                  <a:srgbClr val="FF0000"/>
                </a:solidFill>
                <a:latin typeface="黑体" panose="02010609060101010101" pitchFamily="49" charset="-122"/>
                <a:ea typeface="黑体" panose="02010609060101010101" pitchFamily="49" charset="-122"/>
                <a:sym typeface="+mn-ea"/>
              </a:rPr>
              <a:t>1975)</a:t>
            </a:r>
            <a:endParaRPr lang="zh-CN" altLang="en-US"/>
          </a:p>
        </p:txBody>
      </p:sp>
      <p:sp>
        <p:nvSpPr>
          <p:cNvPr id="14" name="文本框 13"/>
          <p:cNvSpPr txBox="1"/>
          <p:nvPr/>
        </p:nvSpPr>
        <p:spPr>
          <a:xfrm>
            <a:off x="1760220" y="3592830"/>
            <a:ext cx="5678478" cy="577081"/>
          </a:xfrm>
          <a:prstGeom prst="rect">
            <a:avLst/>
          </a:prstGeom>
          <a:noFill/>
        </p:spPr>
        <p:txBody>
          <a:bodyPr wrap="none" lIns="68580" tIns="34290" rIns="68580" bIns="34290" rtlCol="0">
            <a:spAutoFit/>
          </a:bodyPr>
          <a:lstStyle/>
          <a:p>
            <a:r>
              <a:rPr lang="zh-CN" altLang="en-US" sz="1800"/>
              <a:t>根据图片中冷战时期的典型事件，分析冷战有何特征？</a:t>
            </a:r>
          </a:p>
          <a:p>
            <a:pPr algn="ctr"/>
            <a:r>
              <a:rPr lang="zh-CN" altLang="en-US" sz="1500">
                <a:latin typeface="楷体" panose="02010609060101010101" charset="-122"/>
                <a:ea typeface="楷体" panose="02010609060101010101" charset="-122"/>
              </a:rPr>
              <a:t>（可从地缘位置，冲突方式，力量对比等方面考虑）</a:t>
            </a:r>
          </a:p>
        </p:txBody>
      </p:sp>
      <p:pic>
        <p:nvPicPr>
          <p:cNvPr id="16" name="Picture 2" descr="https://timgsa.baidu.com/timg?image&amp;quality=80&amp;size=b9999_10000&amp;sec=1584273271645&amp;di=b2b75029ac219c44b6d7c5fcdf330f1f&amp;imgtype=0&amp;src=http%3A%2F%2Fnews.op.wpscdn.cn%2Fuploadfile%2F2017%2F0108%2F20170108013108567.jpeg"/>
          <p:cNvPicPr>
            <a:picLocks noChangeAspect="1" noChangeArrowheads="1"/>
          </p:cNvPicPr>
          <p:nvPr/>
        </p:nvPicPr>
        <p:blipFill>
          <a:blip r:embed="rId5"/>
          <a:stretch>
            <a:fillRect/>
          </a:stretch>
        </p:blipFill>
        <p:spPr bwMode="auto">
          <a:xfrm>
            <a:off x="376433" y="1317171"/>
            <a:ext cx="2290570" cy="1978476"/>
          </a:xfrm>
          <a:prstGeom prst="rect">
            <a:avLst/>
          </a:prstGeom>
          <a:ln>
            <a:noFill/>
          </a:ln>
          <a:effectLst>
            <a:outerShdw blurRad="190500" algn="tl" rotWithShape="0">
              <a:srgbClr val="000000">
                <a:alpha val="70000"/>
              </a:srgbClr>
            </a:outerShdw>
          </a:effectLst>
          <a:extLst/>
        </p:spPr>
      </p:pic>
      <p:sp>
        <p:nvSpPr>
          <p:cNvPr id="17" name="TextBox 16"/>
          <p:cNvSpPr txBox="1"/>
          <p:nvPr/>
        </p:nvSpPr>
        <p:spPr>
          <a:xfrm>
            <a:off x="6770914" y="4833257"/>
            <a:ext cx="2373086" cy="310243"/>
          </a:xfrm>
          <a:prstGeom prst="rect">
            <a:avLst/>
          </a:prstGeom>
          <a:solidFill>
            <a:schemeClr val="bg1"/>
          </a:solidFill>
        </p:spPr>
        <p:txBody>
          <a:bodyPr wrap="square" rtlCol="0">
            <a:spAutoFit/>
          </a:bodyPr>
          <a:lstStyle/>
          <a:p>
            <a:endParaRPr lang="zh-CN" altLang="en-US"/>
          </a:p>
        </p:txBody>
      </p:sp>
      <p:sp>
        <p:nvSpPr>
          <p:cNvPr id="15" name="文本框 14"/>
          <p:cNvSpPr txBox="1"/>
          <p:nvPr/>
        </p:nvSpPr>
        <p:spPr>
          <a:xfrm>
            <a:off x="997268" y="4169093"/>
            <a:ext cx="6762274" cy="900246"/>
          </a:xfrm>
          <a:prstGeom prst="rect">
            <a:avLst/>
          </a:prstGeom>
          <a:solidFill>
            <a:schemeClr val="accent1">
              <a:lumMod val="20000"/>
              <a:lumOff val="80000"/>
            </a:schemeClr>
          </a:solidFill>
          <a:ln>
            <a:solidFill>
              <a:schemeClr val="accent2">
                <a:lumMod val="40000"/>
                <a:lumOff val="60000"/>
              </a:schemeClr>
            </a:solidFill>
          </a:ln>
        </p:spPr>
        <p:txBody>
          <a:bodyPr wrap="square" lIns="68580" tIns="34290" rIns="68580" bIns="34290" rtlCol="0">
            <a:spAutoFit/>
          </a:bodyPr>
          <a:lstStyle/>
          <a:p>
            <a:r>
              <a:rPr lang="zh-CN" altLang="en-US" sz="1800"/>
              <a:t>答：</a:t>
            </a:r>
            <a:r>
              <a:rPr lang="en-US" altLang="zh-CN" sz="1800"/>
              <a:t>1</a:t>
            </a:r>
            <a:r>
              <a:rPr lang="zh-CN" altLang="en-US" sz="1800"/>
              <a:t>、多发生在两大阵营的</a:t>
            </a:r>
            <a:r>
              <a:rPr lang="zh-CN" altLang="en-US" sz="1800">
                <a:solidFill>
                  <a:srgbClr val="FF0000"/>
                </a:solidFill>
              </a:rPr>
              <a:t>地理边缘地带</a:t>
            </a:r>
            <a:r>
              <a:rPr lang="zh-CN" altLang="en-US" sz="1800"/>
              <a:t>，体现出地缘战略特征</a:t>
            </a:r>
          </a:p>
          <a:p>
            <a:r>
              <a:rPr lang="en-US" altLang="zh-CN" sz="1800"/>
              <a:t>       2</a:t>
            </a:r>
            <a:r>
              <a:rPr lang="zh-CN" altLang="en-US" sz="1800"/>
              <a:t>、美苏两国都竭力避免</a:t>
            </a:r>
            <a:r>
              <a:rPr lang="zh-CN" altLang="en-US" sz="1800">
                <a:solidFill>
                  <a:srgbClr val="FF0000"/>
                </a:solidFill>
              </a:rPr>
              <a:t>直接</a:t>
            </a:r>
            <a:r>
              <a:rPr lang="zh-CN" altLang="en-US" sz="1800"/>
              <a:t>冲突</a:t>
            </a:r>
            <a:r>
              <a:rPr lang="en-US" altLang="zh-CN" sz="1800"/>
              <a:t>(</a:t>
            </a:r>
            <a:r>
              <a:rPr lang="zh-CN" altLang="zh-CN" sz="1800"/>
              <a:t>代理人战争</a:t>
            </a:r>
            <a:r>
              <a:rPr lang="en-US" altLang="zh-CN" sz="1800"/>
              <a:t>)</a:t>
            </a:r>
            <a:endParaRPr lang="zh-CN" altLang="en-US" sz="1800"/>
          </a:p>
          <a:p>
            <a:r>
              <a:rPr lang="en-US" altLang="zh-CN" sz="1800"/>
              <a:t>       3</a:t>
            </a:r>
            <a:r>
              <a:rPr lang="zh-CN" altLang="en-US" sz="1800"/>
              <a:t>、两极格局</a:t>
            </a:r>
            <a:r>
              <a:rPr lang="zh-CN" altLang="en-US" sz="1800">
                <a:solidFill>
                  <a:srgbClr val="FF0000"/>
                </a:solidFill>
              </a:rPr>
              <a:t>实力并不对称</a:t>
            </a:r>
            <a:r>
              <a:rPr lang="zh-CN" altLang="en-US" sz="1800"/>
              <a:t>，美国集团要比苏联阵营强大</a:t>
            </a:r>
            <a:endParaRPr lang="en-US" altLang="zh-CN" sz="1800"/>
          </a:p>
        </p:txBody>
      </p:sp>
    </p:spTree>
    <p:custDataLst>
      <p:tags r:id="rId6"/>
    </p:custDataLst>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 presetClass="entr" presetSubtype="4"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ppt_x"/>
                                          </p:val>
                                        </p:tav>
                                        <p:tav tm="100000">
                                          <p:val>
                                            <p:strVal val="#ppt_x"/>
                                          </p:val>
                                        </p:tav>
                                      </p:tavLst>
                                    </p:anim>
                                    <p:anim calcmode="lin" valueType="num">
                                      <p:cBhvr additive="base">
                                        <p:cTn id="16" dur="500" fill="hold"/>
                                        <p:tgtEl>
                                          <p:spTgt spid="10"/>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500" fill="hold"/>
                                        <p:tgtEl>
                                          <p:spTgt spid="8"/>
                                        </p:tgtEl>
                                        <p:attrNameLst>
                                          <p:attrName>ppt_x</p:attrName>
                                        </p:attrNameLst>
                                      </p:cBhvr>
                                      <p:tavLst>
                                        <p:tav tm="0">
                                          <p:val>
                                            <p:strVal val="#ppt_x"/>
                                          </p:val>
                                        </p:tav>
                                        <p:tav tm="100000">
                                          <p:val>
                                            <p:strVal val="#ppt_x"/>
                                          </p:val>
                                        </p:tav>
                                      </p:tavLst>
                                    </p:anim>
                                    <p:anim calcmode="lin" valueType="num">
                                      <p:cBhvr additive="base">
                                        <p:cTn id="24" dur="500" fill="hold"/>
                                        <p:tgtEl>
                                          <p:spTgt spid="8"/>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500" fill="hold"/>
                                        <p:tgtEl>
                                          <p:spTgt spid="11"/>
                                        </p:tgtEl>
                                        <p:attrNameLst>
                                          <p:attrName>ppt_x</p:attrName>
                                        </p:attrNameLst>
                                      </p:cBhvr>
                                      <p:tavLst>
                                        <p:tav tm="0">
                                          <p:val>
                                            <p:strVal val="#ppt_x"/>
                                          </p:val>
                                        </p:tav>
                                        <p:tav tm="100000">
                                          <p:val>
                                            <p:strVal val="#ppt_x"/>
                                          </p:val>
                                        </p:tav>
                                      </p:tavLst>
                                    </p:anim>
                                    <p:anim calcmode="lin" valueType="num">
                                      <p:cBhvr additive="base">
                                        <p:cTn id="28" dur="500" fill="hold"/>
                                        <p:tgtEl>
                                          <p:spTgt spid="11"/>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500" fill="hold"/>
                                        <p:tgtEl>
                                          <p:spTgt spid="12"/>
                                        </p:tgtEl>
                                        <p:attrNameLst>
                                          <p:attrName>ppt_x</p:attrName>
                                        </p:attrNameLst>
                                      </p:cBhvr>
                                      <p:tavLst>
                                        <p:tav tm="0">
                                          <p:val>
                                            <p:strVal val="#ppt_x"/>
                                          </p:val>
                                        </p:tav>
                                        <p:tav tm="100000">
                                          <p:val>
                                            <p:strVal val="#ppt_x"/>
                                          </p:val>
                                        </p:tav>
                                      </p:tavLst>
                                    </p:anim>
                                    <p:anim calcmode="lin" valueType="num">
                                      <p:cBhvr additive="base">
                                        <p:cTn id="32"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cond evt="onBegin" delay="0">
                          <p:tn val="32"/>
                        </p:cond>
                      </p:stCondLst>
                      <p:childTnLst>
                        <p:par>
                          <p:cTn id="34" fill="hold" nodeType="afterGroup">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additive="base">
                                        <p:cTn id="37" dur="500" fill="hold"/>
                                        <p:tgtEl>
                                          <p:spTgt spid="14"/>
                                        </p:tgtEl>
                                        <p:attrNameLst>
                                          <p:attrName>ppt_x</p:attrName>
                                        </p:attrNameLst>
                                      </p:cBhvr>
                                      <p:tavLst>
                                        <p:tav tm="0">
                                          <p:val>
                                            <p:strVal val="#ppt_x"/>
                                          </p:val>
                                        </p:tav>
                                        <p:tav tm="100000">
                                          <p:val>
                                            <p:strVal val="#ppt_x"/>
                                          </p:val>
                                        </p:tav>
                                      </p:tavLst>
                                    </p:anim>
                                    <p:anim calcmode="lin" valueType="num">
                                      <p:cBhvr additive="base">
                                        <p:cTn id="3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cond evt="onBegin" delay="0">
                          <p:tn val="38"/>
                        </p:cond>
                      </p:stCondLst>
                      <p:childTnLst>
                        <p:par>
                          <p:cTn id="40" fill="hold" nodeType="afterGroup">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500" fill="hold"/>
                                        <p:tgtEl>
                                          <p:spTgt spid="15"/>
                                        </p:tgtEl>
                                        <p:attrNameLst>
                                          <p:attrName>ppt_x</p:attrName>
                                        </p:attrNameLst>
                                      </p:cBhvr>
                                      <p:tavLst>
                                        <p:tav tm="0">
                                          <p:val>
                                            <p:strVal val="#ppt_x"/>
                                          </p:val>
                                        </p:tav>
                                        <p:tav tm="100000">
                                          <p:val>
                                            <p:strVal val="#ppt_x"/>
                                          </p:val>
                                        </p:tav>
                                      </p:tavLst>
                                    </p:anim>
                                    <p:anim calcmode="lin" valueType="num">
                                      <p:cBhvr additive="base">
                                        <p:cTn id="4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P spid="12" grpId="0"/>
      <p:bldP spid="14" grpId="0"/>
      <p:bldP spid="15" grpId="0"/>
    </p:bld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cxnSp>
        <p:nvCxnSpPr>
          <p:cNvPr id="3" name="直接连接符 2"/>
          <p:cNvCxnSpPr/>
          <p:nvPr/>
        </p:nvCxnSpPr>
        <p:spPr>
          <a:xfrm>
            <a:off x="0" y="534691"/>
            <a:ext cx="9144000" cy="0"/>
          </a:xfrm>
          <a:prstGeom prst="line">
            <a:avLst/>
          </a:prstGeom>
          <a:ln w="25400"/>
        </p:spPr>
        <p:style>
          <a:lnRef idx="2">
            <a:schemeClr val="dk1"/>
          </a:lnRef>
          <a:fillRef idx="0">
            <a:schemeClr val="dk1"/>
          </a:fillRef>
          <a:effectRef idx="1">
            <a:schemeClr val="dk1"/>
          </a:effectRef>
          <a:fontRef idx="minor">
            <a:schemeClr val="tx1"/>
          </a:fontRef>
        </p:style>
      </p:cxnSp>
      <p:sp>
        <p:nvSpPr>
          <p:cNvPr id="4" name="TextBox 4"/>
          <p:cNvSpPr txBox="1"/>
          <p:nvPr/>
        </p:nvSpPr>
        <p:spPr>
          <a:xfrm>
            <a:off x="5331496" y="73026"/>
            <a:ext cx="3614901" cy="461665"/>
          </a:xfrm>
          <a:prstGeom prst="rect">
            <a:avLst/>
          </a:prstGeom>
          <a:noFill/>
        </p:spPr>
        <p:txBody>
          <a:bodyPr wrap="square" rtlCol="0">
            <a:spAutoFit/>
          </a:bodyPr>
          <a:lstStyle/>
          <a:p>
            <a:pPr marL="285750" indent="-285750">
              <a:buFont typeface="Wingdings" panose="05000000000000000000" pitchFamily="2" charset="2"/>
              <a:buChar char="Ø"/>
            </a:pPr>
            <a:r>
              <a:rPr lang="zh-CN" altLang="en-US" sz="2400" smtClean="0">
                <a:latin typeface="黑体" panose="02010609060101010101" pitchFamily="49" charset="-122"/>
                <a:ea typeface="黑体" panose="02010609060101010101" pitchFamily="49" charset="-122"/>
              </a:rPr>
              <a:t>过程</a:t>
            </a:r>
            <a:endParaRPr lang="zh-CN" altLang="en-US" sz="2400">
              <a:latin typeface="黑体" panose="02010609060101010101" pitchFamily="49" charset="-122"/>
              <a:ea typeface="黑体" panose="02010609060101010101" pitchFamily="49" charset="-122"/>
            </a:endParaRPr>
          </a:p>
        </p:txBody>
      </p:sp>
      <p:sp>
        <p:nvSpPr>
          <p:cNvPr id="5" name="文本框 4"/>
          <p:cNvSpPr txBox="1"/>
          <p:nvPr/>
        </p:nvSpPr>
        <p:spPr>
          <a:xfrm>
            <a:off x="197603" y="73026"/>
            <a:ext cx="4374397" cy="461665"/>
          </a:xfrm>
          <a:prstGeom prst="rect">
            <a:avLst/>
          </a:prstGeom>
          <a:noFill/>
        </p:spPr>
        <p:txBody>
          <a:bodyPr wrap="square" rtlCol="0">
            <a:spAutoFit/>
          </a:bodyPr>
          <a:lstStyle/>
          <a:p>
            <a:r>
              <a:rPr lang="zh-CN" altLang="en-US" sz="2400">
                <a:latin typeface="黑体" panose="02010609060101010101" pitchFamily="49" charset="-122"/>
                <a:ea typeface="黑体" panose="02010609060101010101" pitchFamily="49" charset="-122"/>
              </a:rPr>
              <a:t>第</a:t>
            </a:r>
            <a:r>
              <a:rPr lang="en-US" altLang="zh-CN" sz="2400">
                <a:latin typeface="黑体" panose="02010609060101010101" pitchFamily="49" charset="-122"/>
                <a:ea typeface="黑体" panose="02010609060101010101" pitchFamily="49" charset="-122"/>
              </a:rPr>
              <a:t>18</a:t>
            </a:r>
            <a:r>
              <a:rPr lang="zh-CN" altLang="en-US" sz="2400">
                <a:latin typeface="黑体" panose="02010609060101010101" pitchFamily="49" charset="-122"/>
                <a:ea typeface="黑体" panose="02010609060101010101" pitchFamily="49" charset="-122"/>
              </a:rPr>
              <a:t>课 冷战与国际格局的演变</a:t>
            </a:r>
          </a:p>
        </p:txBody>
      </p:sp>
      <p:sp>
        <p:nvSpPr>
          <p:cNvPr id="11" name="TextBox 2"/>
          <p:cNvSpPr txBox="1"/>
          <p:nvPr/>
        </p:nvSpPr>
        <p:spPr>
          <a:xfrm>
            <a:off x="230092" y="668825"/>
            <a:ext cx="8746993" cy="2954655"/>
          </a:xfrm>
          <a:prstGeom prst="rect">
            <a:avLst/>
          </a:prstGeom>
          <a:noFill/>
        </p:spPr>
        <p:txBody>
          <a:bodyPr wrap="square" lIns="0" tIns="0" rIns="0" bIns="0">
            <a:spAutoFit/>
          </a:bodyPr>
          <a:lstStyle/>
          <a:p>
            <a:pPr>
              <a:lnSpc>
                <a:spcPct val="150000"/>
              </a:lnSpc>
              <a:spcBef>
                <a:spcPct val="0"/>
              </a:spcBef>
              <a:buFont typeface="Arial" pitchFamily="34" charset="0"/>
              <a:buNone/>
              <a:defRPr/>
            </a:pPr>
            <a:r>
              <a:rPr lang="zh-CN" altLang="en-US" sz="2400" b="1">
                <a:solidFill>
                  <a:srgbClr val="FF0000"/>
                </a:solidFill>
                <a:latin typeface="华文新魏" panose="02010800040101010101" pitchFamily="2" charset="-122"/>
                <a:ea typeface="华文新魏" panose="02010800040101010101" pitchFamily="2" charset="-122"/>
              </a:rPr>
              <a:t>巧思妙记    </a:t>
            </a:r>
            <a:endParaRPr lang="en-US" altLang="zh-CN" sz="2400" b="1">
              <a:solidFill>
                <a:srgbClr val="FF0000"/>
              </a:solidFill>
              <a:latin typeface="华文新魏" pitchFamily="2" charset="-122"/>
              <a:ea typeface="华文新魏" panose="02010800040101010101" pitchFamily="2" charset="-122"/>
            </a:endParaRPr>
          </a:p>
          <a:p>
            <a:pPr>
              <a:lnSpc>
                <a:spcPct val="150000"/>
              </a:lnSpc>
              <a:spcBef>
                <a:spcPct val="0"/>
              </a:spcBef>
              <a:buFont typeface="Arial" pitchFamily="34" charset="0"/>
              <a:buNone/>
              <a:defRPr/>
            </a:pPr>
            <a:r>
              <a:rPr lang="zh-CN" altLang="en-US" sz="2400" b="1">
                <a:solidFill>
                  <a:srgbClr val="FF0000"/>
                </a:solidFill>
                <a:latin typeface="华文新魏" panose="02010800040101010101" pitchFamily="2" charset="-122"/>
                <a:ea typeface="华文新魏" panose="02010800040101010101" pitchFamily="2" charset="-122"/>
              </a:rPr>
              <a:t>两极格局的形成可归纳</a:t>
            </a:r>
            <a:r>
              <a:rPr lang="zh-CN" altLang="en-US" sz="2400" b="1" smtClean="0">
                <a:solidFill>
                  <a:srgbClr val="FF0000"/>
                </a:solidFill>
                <a:latin typeface="华文新魏" panose="02010800040101010101" pitchFamily="2" charset="-122"/>
                <a:ea typeface="华文新魏" panose="02010800040101010101" pitchFamily="2" charset="-122"/>
              </a:rPr>
              <a:t>为</a:t>
            </a:r>
            <a:endParaRPr lang="zh-CN" altLang="en-US" sz="2400" b="1">
              <a:solidFill>
                <a:srgbClr val="FF0000"/>
              </a:solidFill>
              <a:latin typeface="华文新魏" pitchFamily="2" charset="-122"/>
              <a:ea typeface="华文新魏" panose="02010800040101010101" pitchFamily="2" charset="-122"/>
            </a:endParaRPr>
          </a:p>
          <a:p>
            <a:pPr latinLnBrk="1">
              <a:lnSpc>
                <a:spcPct val="150000"/>
              </a:lnSpc>
              <a:spcBef>
                <a:spcPct val="0"/>
              </a:spcBef>
              <a:buFont typeface="Arial" pitchFamily="34" charset="0"/>
              <a:buNone/>
              <a:defRPr/>
            </a:pPr>
            <a:r>
              <a:rPr lang="zh-CN" altLang="en-US" sz="2000" b="1" kern="0">
                <a:solidFill>
                  <a:srgbClr val="0000FF"/>
                </a:solidFill>
                <a:latin typeface="黑体" panose="02010609060101010101" pitchFamily="49" charset="-122"/>
                <a:ea typeface="黑体" panose="02010609060101010101" pitchFamily="49" charset="-122"/>
              </a:rPr>
              <a:t>一个中心:</a:t>
            </a:r>
            <a:r>
              <a:rPr lang="zh-CN" altLang="en-US" sz="2000" b="1" kern="0">
                <a:solidFill>
                  <a:srgbClr val="000000"/>
                </a:solidFill>
                <a:latin typeface="黑体" panose="02010609060101010101" pitchFamily="49" charset="-122"/>
                <a:ea typeface="黑体" panose="02010609060101010101" pitchFamily="49" charset="-122"/>
              </a:rPr>
              <a:t>冷战。</a:t>
            </a:r>
            <a:endParaRPr lang="zh-CN" altLang="en-US" sz="2000" b="1">
              <a:latin typeface="黑体" panose="02010609060101010101" pitchFamily="49" charset="-122"/>
              <a:ea typeface="黑体" panose="02010609060101010101" pitchFamily="49" charset="-122"/>
            </a:endParaRPr>
          </a:p>
          <a:p>
            <a:pPr latinLnBrk="1">
              <a:lnSpc>
                <a:spcPct val="150000"/>
              </a:lnSpc>
              <a:spcBef>
                <a:spcPct val="0"/>
              </a:spcBef>
              <a:buFont typeface="Arial" pitchFamily="34" charset="0"/>
              <a:buNone/>
              <a:defRPr/>
            </a:pPr>
            <a:r>
              <a:rPr lang="zh-CN" altLang="en-US" sz="2000" b="1" kern="0" smtClean="0">
                <a:solidFill>
                  <a:srgbClr val="0000FF"/>
                </a:solidFill>
                <a:latin typeface="黑体" panose="02010609060101010101" pitchFamily="49" charset="-122"/>
                <a:ea typeface="黑体" panose="02010609060101010101" pitchFamily="49" charset="-122"/>
              </a:rPr>
              <a:t>三大领</a:t>
            </a:r>
            <a:r>
              <a:rPr lang="zh-CN" altLang="en-US" sz="2000" b="1" kern="0">
                <a:solidFill>
                  <a:srgbClr val="0000FF"/>
                </a:solidFill>
                <a:latin typeface="黑体" panose="02010609060101010101" pitchFamily="49" charset="-122"/>
                <a:ea typeface="黑体" panose="02010609060101010101" pitchFamily="49" charset="-122"/>
              </a:rPr>
              <a:t>域:</a:t>
            </a:r>
            <a:r>
              <a:rPr lang="zh-CN" altLang="en-US" sz="2000" b="1" kern="0">
                <a:solidFill>
                  <a:srgbClr val="000000"/>
                </a:solidFill>
                <a:latin typeface="黑体" panose="02010609060101010101" pitchFamily="49" charset="-122"/>
                <a:ea typeface="黑体" panose="02010609060101010101" pitchFamily="49" charset="-122"/>
              </a:rPr>
              <a:t>政治上,杜鲁门主义与共产党和工人党情报局;经济上,马歇尔计划与经互会;军事上,北约与华约。</a:t>
            </a:r>
            <a:endParaRPr lang="en-US" altLang="zh-CN" sz="2000" b="1" kern="0">
              <a:solidFill>
                <a:srgbClr val="000000"/>
              </a:solidFill>
              <a:latin typeface="黑体" panose="02010609060101010101" pitchFamily="49" charset="-122"/>
              <a:ea typeface="黑体" panose="02010609060101010101" pitchFamily="49" charset="-122"/>
            </a:endParaRPr>
          </a:p>
          <a:p>
            <a:pPr latinLnBrk="1">
              <a:lnSpc>
                <a:spcPct val="150000"/>
              </a:lnSpc>
              <a:spcBef>
                <a:spcPct val="0"/>
              </a:spcBef>
              <a:buFont typeface="Arial" pitchFamily="34" charset="0"/>
              <a:buNone/>
              <a:defRPr/>
            </a:pPr>
            <a:endParaRPr lang="zh-CN" altLang="en-US" sz="2000" b="1">
              <a:latin typeface="黑体" panose="02010609060101010101" pitchFamily="49" charset="-122"/>
              <a:ea typeface="黑体" panose="02010609060101010101" pitchFamily="49" charset="-122"/>
            </a:endParaRPr>
          </a:p>
        </p:txBody>
      </p:sp>
      <p:pic>
        <p:nvPicPr>
          <p:cNvPr id="6" name="图片 5"/>
          <p:cNvPicPr>
            <a:picLocks noChangeAspect="1"/>
          </p:cNvPicPr>
          <p:nvPr/>
        </p:nvPicPr>
        <p:blipFill>
          <a:blip r:embed="rId3"/>
          <a:stretch>
            <a:fillRect/>
          </a:stretch>
        </p:blipFill>
        <p:spPr>
          <a:xfrm>
            <a:off x="8398065" y="71543"/>
            <a:ext cx="647134" cy="419604"/>
          </a:xfrm>
          <a:prstGeom prst="rect">
            <a:avLst/>
          </a:prstGeom>
          <a:ln>
            <a:noFill/>
          </a:ln>
          <a:effectLst>
            <a:softEdge rad="112500"/>
          </a:effectLst>
        </p:spPr>
      </p:pic>
      <p:sp>
        <p:nvSpPr>
          <p:cNvPr id="7" name="TextBox 6"/>
          <p:cNvSpPr txBox="1"/>
          <p:nvPr/>
        </p:nvSpPr>
        <p:spPr>
          <a:xfrm>
            <a:off x="6770914" y="4833257"/>
            <a:ext cx="2373086" cy="310243"/>
          </a:xfrm>
          <a:prstGeom prst="rect">
            <a:avLst/>
          </a:prstGeom>
          <a:solidFill>
            <a:schemeClr val="bg1"/>
          </a:solidFill>
        </p:spPr>
        <p:txBody>
          <a:bodyPr wrap="square" rtlCol="0">
            <a:spAutoFit/>
          </a:bodyPr>
          <a:lstStyle/>
          <a:p>
            <a:endParaRPr lang="zh-CN" altLang="en-US"/>
          </a:p>
        </p:txBody>
      </p:sp>
      <p:sp>
        <p:nvSpPr>
          <p:cNvPr id="8" name="矩形 7"/>
          <p:cNvSpPr/>
          <p:nvPr/>
        </p:nvSpPr>
        <p:spPr>
          <a:xfrm>
            <a:off x="703608" y="3742942"/>
            <a:ext cx="7540847" cy="769441"/>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zh-CN" altLang="en-US" sz="4400" b="1" cap="none" spc="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仿宋" pitchFamily="49" charset="-122"/>
                <a:ea typeface="仿宋" pitchFamily="49" charset="-122"/>
              </a:rPr>
              <a:t>美苏冷战后续是如何发展的？</a:t>
            </a:r>
            <a:endParaRPr lang="zh-CN" altLang="en-US" sz="4400" b="1" cap="none" spc="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仿宋" panose="02010609060101010101" pitchFamily="49" charset="-122"/>
              <a:ea typeface="仿宋" panose="02010609060101010101" pitchFamily="49" charset="-122"/>
            </a:endParaRPr>
          </a:p>
        </p:txBody>
      </p:sp>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 presetClass="entr" presetSubtype="16" fill="hold" nodeType="clickEffect">
                                  <p:stCondLst>
                                    <p:cond delay="0"/>
                                  </p:stCondLst>
                                  <p:childTnLst>
                                    <p:set>
                                      <p:cBhvr>
                                        <p:cTn id="6" dur="1" fill="hold">
                                          <p:stCondLst>
                                            <p:cond delay="0"/>
                                          </p:stCondLst>
                                        </p:cTn>
                                        <p:tgtEl>
                                          <p:spTgt spid="11">
                                            <p:txEl>
                                              <p:pRg st="2" end="2"/>
                                            </p:txEl>
                                          </p:spTgt>
                                        </p:tgtEl>
                                        <p:attrNameLst>
                                          <p:attrName>style.visibility</p:attrName>
                                        </p:attrNameLst>
                                      </p:cBhvr>
                                      <p:to>
                                        <p:strVal val="visible"/>
                                      </p:to>
                                    </p:set>
                                    <p:animEffect transition="in" filter="box(in)">
                                      <p:cBhvr>
                                        <p:cTn id="7" dur="500"/>
                                        <p:tgtEl>
                                          <p:spTgt spid="11">
                                            <p:txEl>
                                              <p:pRg st="2" end="2"/>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4" presetClass="entr" presetSubtype="16" fill="hold" nodeType="clickEffect">
                                  <p:stCondLst>
                                    <p:cond delay="0"/>
                                  </p:stCondLst>
                                  <p:childTnLst>
                                    <p:set>
                                      <p:cBhvr>
                                        <p:cTn id="11" dur="1" fill="hold">
                                          <p:stCondLst>
                                            <p:cond delay="0"/>
                                          </p:stCondLst>
                                        </p:cTn>
                                        <p:tgtEl>
                                          <p:spTgt spid="11">
                                            <p:txEl>
                                              <p:pRg st="3" end="3"/>
                                            </p:txEl>
                                          </p:spTgt>
                                        </p:tgtEl>
                                        <p:attrNameLst>
                                          <p:attrName>style.visibility</p:attrName>
                                        </p:attrNameLst>
                                      </p:cBhvr>
                                      <p:to>
                                        <p:strVal val="visible"/>
                                      </p:to>
                                    </p:set>
                                    <p:animEffect transition="in" filter="box(in)">
                                      <p:cBhvr>
                                        <p:cTn id="12" dur="500"/>
                                        <p:tgtEl>
                                          <p:spTgt spid="11">
                                            <p:txEl>
                                              <p:pRg st="3" end="3"/>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17" presetClass="entr" presetSubtype="1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fltVal val="0"/>
                                          </p:val>
                                        </p:tav>
                                        <p:tav tm="100000">
                                          <p:val>
                                            <p:strVal val="#ppt_w"/>
                                          </p:val>
                                        </p:tav>
                                      </p:tavLst>
                                    </p:anim>
                                    <p:anim calcmode="lin" valueType="num">
                                      <p:cBhvr>
                                        <p:cTn id="18" dur="500" fill="hold"/>
                                        <p:tgtEl>
                                          <p:spTgt spid="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矩形 3"/>
          <p:cNvSpPr>
            <a:spLocks noChangeArrowheads="1"/>
          </p:cNvSpPr>
          <p:nvPr/>
        </p:nvSpPr>
        <p:spPr bwMode="auto">
          <a:xfrm>
            <a:off x="311045" y="880545"/>
            <a:ext cx="2682526" cy="1199351"/>
          </a:xfrm>
          <a:prstGeom prst="rect">
            <a:avLst/>
          </a:prstGeom>
          <a:noFill/>
          <a:ln w="9525">
            <a:noFill/>
            <a:miter lim="800000"/>
          </a:ln>
        </p:spPr>
        <p:txBody>
          <a:bodyPr wrap="square" lIns="90471" tIns="45236" rIns="90471" bIns="45236">
            <a:spAutoFit/>
          </a:bodyPr>
          <a:lstStyle/>
          <a:p>
            <a:r>
              <a:rPr lang="zh-CN" altLang="en-US" sz="1800" b="1">
                <a:solidFill>
                  <a:srgbClr val="000000"/>
                </a:solidFill>
                <a:latin typeface="黑体" panose="02010609060101010101" pitchFamily="49" charset="-122"/>
                <a:ea typeface="黑体" panose="02010609060101010101" pitchFamily="49" charset="-122"/>
              </a:rPr>
              <a:t>表现</a:t>
            </a:r>
            <a:r>
              <a:rPr lang="zh-CN" altLang="en-US" sz="1800" b="1" smtClean="0">
                <a:solidFill>
                  <a:srgbClr val="000000"/>
                </a:solidFill>
                <a:latin typeface="黑体" panose="02010609060101010101" pitchFamily="49" charset="-122"/>
                <a:ea typeface="黑体" panose="02010609060101010101" pitchFamily="49" charset="-122"/>
              </a:rPr>
              <a:t>：</a:t>
            </a:r>
            <a:endParaRPr lang="en-US" altLang="zh-CN" sz="1800" b="1" smtClean="0">
              <a:solidFill>
                <a:srgbClr val="000000"/>
              </a:solidFill>
              <a:latin typeface="黑体" panose="02010609060101010101" pitchFamily="49" charset="-122"/>
              <a:ea typeface="黑体" panose="02010609060101010101" pitchFamily="49" charset="-122"/>
            </a:endParaRPr>
          </a:p>
          <a:p>
            <a:r>
              <a:rPr lang="zh-CN" altLang="zh-CN" sz="1800" b="1" smtClean="0">
                <a:solidFill>
                  <a:srgbClr val="000000"/>
                </a:solidFill>
                <a:latin typeface="黑体" panose="02010609060101010101" pitchFamily="49" charset="-122"/>
                <a:ea typeface="黑体" panose="02010609060101010101" pitchFamily="49" charset="-122"/>
              </a:rPr>
              <a:t>第</a:t>
            </a:r>
            <a:r>
              <a:rPr lang="zh-CN" altLang="zh-CN" sz="1800" b="1">
                <a:solidFill>
                  <a:srgbClr val="000000"/>
                </a:solidFill>
                <a:latin typeface="黑体" panose="02010609060101010101" pitchFamily="49" charset="-122"/>
                <a:ea typeface="黑体" panose="02010609060101010101" pitchFamily="49" charset="-122"/>
              </a:rPr>
              <a:t>二次柏林危机和古巴导弹危机。核战争的风险空前严重。</a:t>
            </a:r>
          </a:p>
        </p:txBody>
      </p:sp>
      <p:sp>
        <p:nvSpPr>
          <p:cNvPr id="12291" name="矩形 8"/>
          <p:cNvSpPr>
            <a:spLocks noChangeArrowheads="1"/>
          </p:cNvSpPr>
          <p:nvPr/>
        </p:nvSpPr>
        <p:spPr bwMode="auto">
          <a:xfrm>
            <a:off x="357141" y="251894"/>
            <a:ext cx="5012069" cy="300038"/>
          </a:xfrm>
          <a:prstGeom prst="rect">
            <a:avLst/>
          </a:prstGeom>
          <a:noFill/>
          <a:ln w="9525">
            <a:noFill/>
            <a:miter lim="800000"/>
          </a:ln>
        </p:spPr>
        <p:txBody>
          <a:bodyPr lIns="68580" tIns="34290" rIns="68580" bIns="34290">
            <a:spAutoFit/>
          </a:bodyPr>
          <a:lstStyle/>
          <a:p>
            <a:endParaRPr lang="zh-CN" altLang="en-US" sz="1500" b="1">
              <a:latin typeface="黑体" panose="02010609060101010101" pitchFamily="49" charset="-122"/>
              <a:ea typeface="黑体" panose="02010609060101010101" pitchFamily="49" charset="-122"/>
            </a:endParaRPr>
          </a:p>
        </p:txBody>
      </p:sp>
      <p:pic>
        <p:nvPicPr>
          <p:cNvPr id="10" name="Picture 7"/>
          <p:cNvPicPr>
            <a:picLocks noChangeAspect="1" noChangeArrowheads="1"/>
          </p:cNvPicPr>
          <p:nvPr/>
        </p:nvPicPr>
        <p:blipFill>
          <a:blip r:embed="rId3"/>
          <a:stretch>
            <a:fillRect/>
          </a:stretch>
        </p:blipFill>
        <p:spPr bwMode="auto">
          <a:xfrm>
            <a:off x="3972126" y="787676"/>
            <a:ext cx="2507245" cy="1483519"/>
          </a:xfrm>
          <a:prstGeom prst="rect">
            <a:avLst/>
          </a:prstGeom>
          <a:noFill/>
          <a:ln w="9525">
            <a:noFill/>
            <a:miter lim="800000"/>
          </a:ln>
        </p:spPr>
      </p:pic>
      <p:sp>
        <p:nvSpPr>
          <p:cNvPr id="12" name="文本框 2"/>
          <p:cNvSpPr txBox="1">
            <a:spLocks noChangeArrowheads="1"/>
          </p:cNvSpPr>
          <p:nvPr/>
        </p:nvSpPr>
        <p:spPr bwMode="auto">
          <a:xfrm>
            <a:off x="4135562" y="2233432"/>
            <a:ext cx="4740885" cy="300082"/>
          </a:xfrm>
          <a:prstGeom prst="rect">
            <a:avLst/>
          </a:prstGeom>
          <a:noFill/>
          <a:ln w="9525">
            <a:noFill/>
            <a:miter lim="800000"/>
          </a:ln>
        </p:spPr>
        <p:txBody>
          <a:bodyPr lIns="68580" tIns="34290" rIns="68580" bIns="34290">
            <a:spAutoFit/>
          </a:bodyPr>
          <a:lstStyle/>
          <a:p>
            <a:r>
              <a:rPr lang="en-US" altLang="zh-CN" sz="1500" b="1">
                <a:solidFill>
                  <a:srgbClr val="0033CC"/>
                </a:solidFill>
                <a:latin typeface="黑体" panose="02010609060101010101" pitchFamily="49" charset="-122"/>
                <a:ea typeface="黑体" panose="02010609060101010101" pitchFamily="49" charset="-122"/>
              </a:rPr>
              <a:t>11961</a:t>
            </a:r>
            <a:r>
              <a:rPr lang="zh-CN" altLang="en-US" sz="1500" b="1">
                <a:solidFill>
                  <a:srgbClr val="0033CC"/>
                </a:solidFill>
                <a:latin typeface="黑体" panose="02010609060101010101" pitchFamily="49" charset="-122"/>
                <a:ea typeface="黑体" panose="02010609060101010101" pitchFamily="49" charset="-122"/>
              </a:rPr>
              <a:t>年第二次柏林危机  </a:t>
            </a:r>
            <a:r>
              <a:rPr lang="en-US" altLang="zh-CN" sz="1500" b="1">
                <a:solidFill>
                  <a:srgbClr val="0033CC"/>
                </a:solidFill>
                <a:latin typeface="黑体" panose="02010609060101010101" pitchFamily="49" charset="-122"/>
                <a:ea typeface="黑体" panose="02010609060101010101" pitchFamily="49" charset="-122"/>
              </a:rPr>
              <a:t>1962</a:t>
            </a:r>
            <a:r>
              <a:rPr lang="zh-CN" altLang="en-US" sz="1500" b="1">
                <a:solidFill>
                  <a:srgbClr val="0033CC"/>
                </a:solidFill>
                <a:latin typeface="黑体" panose="02010609060101010101" pitchFamily="49" charset="-122"/>
                <a:ea typeface="黑体" panose="02010609060101010101" pitchFamily="49" charset="-122"/>
              </a:rPr>
              <a:t>年</a:t>
            </a:r>
            <a:r>
              <a:rPr lang="en-US" altLang="zh-CN" sz="1500" b="1">
                <a:solidFill>
                  <a:srgbClr val="0033CC"/>
                </a:solidFill>
                <a:latin typeface="黑体" panose="02010609060101010101" pitchFamily="49" charset="-122"/>
                <a:ea typeface="黑体" panose="02010609060101010101" pitchFamily="49" charset="-122"/>
              </a:rPr>
              <a:t>10</a:t>
            </a:r>
            <a:r>
              <a:rPr lang="zh-CN" altLang="en-US" sz="1500" b="1">
                <a:solidFill>
                  <a:srgbClr val="0033CC"/>
                </a:solidFill>
                <a:latin typeface="黑体" panose="02010609060101010101" pitchFamily="49" charset="-122"/>
                <a:ea typeface="黑体" panose="02010609060101010101" pitchFamily="49" charset="-122"/>
              </a:rPr>
              <a:t>月古巴导弹危机</a:t>
            </a:r>
          </a:p>
        </p:txBody>
      </p:sp>
      <p:sp>
        <p:nvSpPr>
          <p:cNvPr id="12294" name="矩形 12"/>
          <p:cNvSpPr>
            <a:spLocks noChangeArrowheads="1"/>
          </p:cNvSpPr>
          <p:nvPr/>
        </p:nvSpPr>
        <p:spPr bwMode="auto">
          <a:xfrm>
            <a:off x="-4646" y="46763"/>
            <a:ext cx="2265117" cy="346472"/>
          </a:xfrm>
          <a:prstGeom prst="rect">
            <a:avLst/>
          </a:prstGeom>
          <a:noFill/>
          <a:ln w="9525">
            <a:noFill/>
            <a:miter lim="800000"/>
          </a:ln>
        </p:spPr>
        <p:txBody>
          <a:bodyPr wrap="none" lIns="68580" tIns="34290" rIns="68580" bIns="34290">
            <a:spAutoFit/>
          </a:bodyPr>
          <a:lstStyle/>
          <a:p>
            <a:r>
              <a:rPr lang="zh-CN" altLang="en-US" sz="1800" b="1">
                <a:solidFill>
                  <a:srgbClr val="0070C0"/>
                </a:solidFill>
                <a:latin typeface="黑体" panose="02010609060101010101" pitchFamily="49" charset="-122"/>
                <a:ea typeface="黑体" panose="02010609060101010101" pitchFamily="49" charset="-122"/>
              </a:rPr>
              <a:t>（二）、冷战的发展</a:t>
            </a:r>
            <a:endParaRPr lang="zh-CN" altLang="zh-CN" sz="1800" b="1">
              <a:solidFill>
                <a:srgbClr val="0070C0"/>
              </a:solidFill>
              <a:latin typeface="黑体" panose="02010609060101010101" pitchFamily="49" charset="-122"/>
              <a:ea typeface="黑体" panose="02010609060101010101" pitchFamily="49" charset="-122"/>
            </a:endParaRPr>
          </a:p>
        </p:txBody>
      </p:sp>
      <p:sp>
        <p:nvSpPr>
          <p:cNvPr id="14" name="矩形 13"/>
          <p:cNvSpPr>
            <a:spLocks noChangeArrowheads="1"/>
          </p:cNvSpPr>
          <p:nvPr/>
        </p:nvSpPr>
        <p:spPr bwMode="auto">
          <a:xfrm>
            <a:off x="2425241" y="412630"/>
            <a:ext cx="5993902" cy="346472"/>
          </a:xfrm>
          <a:prstGeom prst="rect">
            <a:avLst/>
          </a:prstGeom>
          <a:noFill/>
          <a:ln w="9525">
            <a:noFill/>
            <a:miter lim="800000"/>
          </a:ln>
        </p:spPr>
        <p:txBody>
          <a:bodyPr lIns="68580" tIns="34290" rIns="68580" bIns="34290">
            <a:spAutoFit/>
          </a:bodyPr>
          <a:lstStyle/>
          <a:p>
            <a:r>
              <a:rPr lang="zh-CN" altLang="en-US" sz="1800" b="1">
                <a:latin typeface="黑体" panose="02010609060101010101" pitchFamily="49" charset="-122"/>
                <a:ea typeface="黑体" panose="02010609060101010101" pitchFamily="49" charset="-122"/>
              </a:rPr>
              <a:t>（东西方关系既有缓和，又有激烈的冷战对抗）</a:t>
            </a:r>
            <a:endParaRPr lang="zh-CN" altLang="zh-CN" sz="1800" b="1">
              <a:latin typeface="黑体" panose="02010609060101010101" pitchFamily="49" charset="-122"/>
              <a:ea typeface="黑体" panose="02010609060101010101" pitchFamily="49" charset="-122"/>
            </a:endParaRPr>
          </a:p>
        </p:txBody>
      </p:sp>
      <p:sp>
        <p:nvSpPr>
          <p:cNvPr id="15" name="矩形 14"/>
          <p:cNvSpPr>
            <a:spLocks noChangeArrowheads="1"/>
          </p:cNvSpPr>
          <p:nvPr/>
        </p:nvSpPr>
        <p:spPr bwMode="auto">
          <a:xfrm>
            <a:off x="158595" y="2320517"/>
            <a:ext cx="4468490" cy="300082"/>
          </a:xfrm>
          <a:prstGeom prst="rect">
            <a:avLst/>
          </a:prstGeom>
          <a:noFill/>
          <a:ln w="9525">
            <a:noFill/>
            <a:miter lim="800000"/>
          </a:ln>
        </p:spPr>
        <p:txBody>
          <a:bodyPr lIns="68580" tIns="34290" rIns="68580" bIns="34290">
            <a:spAutoFit/>
          </a:bodyPr>
          <a:lstStyle/>
          <a:p>
            <a:pPr>
              <a:spcAft>
                <a:spcPts val="450"/>
              </a:spcAft>
            </a:pPr>
            <a:r>
              <a:rPr lang="en-US" altLang="zh-CN" sz="1500" b="1">
                <a:solidFill>
                  <a:srgbClr val="FF0000"/>
                </a:solidFill>
                <a:latin typeface="黑体" panose="02010609060101010101" pitchFamily="49" charset="-122"/>
                <a:ea typeface="黑体" panose="02010609060101010101" pitchFamily="49" charset="-122"/>
              </a:rPr>
              <a:t>2.20</a:t>
            </a:r>
            <a:r>
              <a:rPr lang="zh-CN" altLang="en-US" sz="1500" b="1">
                <a:solidFill>
                  <a:srgbClr val="FF0000"/>
                </a:solidFill>
                <a:latin typeface="黑体" panose="02010609060101010101" pitchFamily="49" charset="-122"/>
                <a:ea typeface="黑体" panose="02010609060101010101" pitchFamily="49" charset="-122"/>
              </a:rPr>
              <a:t>世纪</a:t>
            </a:r>
            <a:r>
              <a:rPr lang="en-US" altLang="zh-CN" sz="1500" b="1">
                <a:solidFill>
                  <a:srgbClr val="FF0000"/>
                </a:solidFill>
                <a:latin typeface="黑体" panose="02010609060101010101" pitchFamily="49" charset="-122"/>
                <a:ea typeface="黑体" panose="02010609060101010101" pitchFamily="49" charset="-122"/>
              </a:rPr>
              <a:t>70</a:t>
            </a:r>
            <a:r>
              <a:rPr lang="zh-CN" altLang="en-US" sz="1500" b="1">
                <a:solidFill>
                  <a:srgbClr val="FF0000"/>
                </a:solidFill>
                <a:latin typeface="黑体" panose="02010609060101010101" pitchFamily="49" charset="-122"/>
                <a:ea typeface="黑体" panose="02010609060101010101" pitchFamily="49" charset="-122"/>
              </a:rPr>
              <a:t>年代末</a:t>
            </a:r>
            <a:r>
              <a:rPr lang="en-US" altLang="zh-CN" sz="1500" b="1">
                <a:solidFill>
                  <a:srgbClr val="FF0000"/>
                </a:solidFill>
                <a:latin typeface="黑体" panose="02010609060101010101" pitchFamily="49" charset="-122"/>
                <a:ea typeface="黑体" panose="02010609060101010101" pitchFamily="49" charset="-122"/>
              </a:rPr>
              <a:t>-20</a:t>
            </a:r>
            <a:r>
              <a:rPr lang="zh-CN" altLang="en-US" sz="1500" b="1">
                <a:solidFill>
                  <a:srgbClr val="FF0000"/>
                </a:solidFill>
                <a:latin typeface="黑体" panose="02010609060101010101" pitchFamily="49" charset="-122"/>
                <a:ea typeface="黑体" panose="02010609060101010101" pitchFamily="49" charset="-122"/>
              </a:rPr>
              <a:t>世纪八九十年代的冷战</a:t>
            </a:r>
            <a:endParaRPr lang="en-US" altLang="zh-CN" sz="1500" b="1">
              <a:solidFill>
                <a:srgbClr val="FF0000"/>
              </a:solidFill>
              <a:latin typeface="黑体" panose="02010609060101010101" pitchFamily="49" charset="-122"/>
              <a:ea typeface="黑体" panose="02010609060101010101" pitchFamily="49" charset="-122"/>
            </a:endParaRPr>
          </a:p>
        </p:txBody>
      </p:sp>
      <p:sp>
        <p:nvSpPr>
          <p:cNvPr id="17" name="矩形 16"/>
          <p:cNvSpPr>
            <a:spLocks noChangeArrowheads="1"/>
          </p:cNvSpPr>
          <p:nvPr/>
        </p:nvSpPr>
        <p:spPr bwMode="auto">
          <a:xfrm>
            <a:off x="136872" y="412629"/>
            <a:ext cx="2522165" cy="315471"/>
          </a:xfrm>
          <a:prstGeom prst="rect">
            <a:avLst/>
          </a:prstGeom>
          <a:noFill/>
          <a:ln w="9525">
            <a:noFill/>
            <a:miter lim="800000"/>
          </a:ln>
        </p:spPr>
        <p:txBody>
          <a:bodyPr wrap="none" lIns="68580" tIns="34290" rIns="68580" bIns="34290">
            <a:spAutoFit/>
          </a:bodyPr>
          <a:lstStyle/>
          <a:p>
            <a:r>
              <a:rPr lang="en-US" altLang="zh-CN" sz="1600" b="1">
                <a:solidFill>
                  <a:srgbClr val="FF0000"/>
                </a:solidFill>
                <a:latin typeface="黑体" panose="02010609060101010101" pitchFamily="49" charset="-122"/>
                <a:ea typeface="黑体" panose="02010609060101010101" pitchFamily="49" charset="-122"/>
              </a:rPr>
              <a:t>1.20</a:t>
            </a:r>
            <a:r>
              <a:rPr lang="zh-CN" altLang="en-US" sz="1600" b="1">
                <a:solidFill>
                  <a:srgbClr val="FF0000"/>
                </a:solidFill>
                <a:latin typeface="黑体" panose="02010609060101010101" pitchFamily="49" charset="-122"/>
                <a:ea typeface="黑体" panose="02010609060101010101" pitchFamily="49" charset="-122"/>
              </a:rPr>
              <a:t>世纪</a:t>
            </a:r>
            <a:r>
              <a:rPr lang="en-US" altLang="zh-CN" sz="1600" b="1">
                <a:solidFill>
                  <a:srgbClr val="FF0000"/>
                </a:solidFill>
                <a:latin typeface="黑体" panose="02010609060101010101" pitchFamily="49" charset="-122"/>
                <a:ea typeface="黑体" panose="02010609060101010101" pitchFamily="49" charset="-122"/>
              </a:rPr>
              <a:t>50</a:t>
            </a:r>
            <a:r>
              <a:rPr lang="zh-CN" altLang="en-US" sz="1600" b="1">
                <a:solidFill>
                  <a:srgbClr val="FF0000"/>
                </a:solidFill>
                <a:latin typeface="黑体" panose="02010609060101010101" pitchFamily="49" charset="-122"/>
                <a:ea typeface="黑体" panose="02010609060101010101" pitchFamily="49" charset="-122"/>
              </a:rPr>
              <a:t>年代中期以后</a:t>
            </a:r>
            <a:r>
              <a:rPr lang="en-US" altLang="zh-CN" sz="1600" b="1">
                <a:solidFill>
                  <a:srgbClr val="FF0000"/>
                </a:solidFill>
                <a:latin typeface="黑体" panose="02010609060101010101" pitchFamily="49" charset="-122"/>
                <a:ea typeface="黑体" panose="02010609060101010101" pitchFamily="49" charset="-122"/>
              </a:rPr>
              <a:t>:</a:t>
            </a:r>
            <a:endParaRPr lang="zh-CN" altLang="zh-CN" sz="1600" b="1">
              <a:solidFill>
                <a:srgbClr val="FF0000"/>
              </a:solidFill>
              <a:latin typeface="黑体" panose="02010609060101010101" pitchFamily="49" charset="-122"/>
              <a:ea typeface="黑体" panose="02010609060101010101" pitchFamily="49" charset="-122"/>
            </a:endParaRPr>
          </a:p>
        </p:txBody>
      </p:sp>
      <p:graphicFrame>
        <p:nvGraphicFramePr>
          <p:cNvPr id="19" name="表格 18"/>
          <p:cNvGraphicFramePr>
            <a:graphicFrameLocks noGrp="1"/>
          </p:cNvGraphicFramePr>
          <p:nvPr/>
        </p:nvGraphicFramePr>
        <p:xfrm>
          <a:off x="158595" y="2749997"/>
          <a:ext cx="8826811" cy="1422400"/>
        </p:xfrm>
        <a:graphic>
          <a:graphicData uri="http://schemas.openxmlformats.org/drawingml/2006/table">
            <a:tbl>
              <a:tblPr/>
              <a:tblGrid>
                <a:gridCol w="1470933"/>
                <a:gridCol w="980622"/>
                <a:gridCol w="1361976"/>
                <a:gridCol w="5013280"/>
              </a:tblGrid>
              <a:tr h="321469">
                <a:tc>
                  <a:txBody>
                    <a:bodyPr vert="horz" wrap="square"/>
                    <a:lstStyle/>
                    <a:p>
                      <a:pPr marL="0" marR="0" lvl="0" indent="0" algn="just" defTabSz="914400" rtl="0" eaLnBrk="1" fontAlgn="base" latinLnBrk="0" hangingPunct="1">
                        <a:lnSpc>
                          <a:spcPts val="2800"/>
                        </a:lnSpc>
                        <a:spcBef>
                          <a:spcPct val="0"/>
                        </a:spcBef>
                        <a:spcAft>
                          <a:spcPct val="0"/>
                        </a:spcAft>
                        <a:buClrTx/>
                        <a:buSzTx/>
                        <a:buFontTx/>
                        <a:buNone/>
                      </a:pPr>
                      <a:r>
                        <a:rPr kumimoji="0" lang="zh-CN" altLang="en-US" sz="1500" b="1" i="0" u="none" strike="noStrike" cap="none" normalizeH="0" baseline="0" smtClean="0">
                          <a:ln>
                            <a:noFill/>
                          </a:ln>
                          <a:solidFill>
                            <a:srgbClr val="000000"/>
                          </a:solidFill>
                          <a:effectLst/>
                          <a:latin typeface="黑体" panose="02010609060101010101" pitchFamily="49" charset="-122"/>
                          <a:ea typeface="黑体" panose="02010609060101010101" pitchFamily="49" charset="-122"/>
                          <a:cs typeface="宋体" pitchFamily="2" charset="-122"/>
                        </a:rPr>
                        <a:t>时期</a:t>
                      </a:r>
                      <a:endParaRPr kumimoji="0" lang="en-US" sz="1500" b="1" i="0" u="none" strike="noStrike" cap="none" normalizeH="0" baseline="0" smtClean="0">
                        <a:ln>
                          <a:noFill/>
                        </a:ln>
                        <a:solidFill>
                          <a:srgbClr val="000000"/>
                        </a:solidFill>
                        <a:effectLst/>
                        <a:latin typeface="黑体" panose="02010609060101010101" pitchFamily="49" charset="-122"/>
                        <a:ea typeface="黑体" panose="02010609060101010101" pitchFamily="49" charset="-122"/>
                        <a:cs typeface="宋体" pitchFamily="2" charset="-122"/>
                      </a:endParaRPr>
                    </a:p>
                  </a:txBody>
                  <a:tcPr marL="52300" marR="5230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p>
                      <a:pPr marL="0" marR="0" lvl="0" indent="0" algn="just" defTabSz="914400" rtl="0" eaLnBrk="1" fontAlgn="base" latinLnBrk="0" hangingPunct="1">
                        <a:lnSpc>
                          <a:spcPts val="2800"/>
                        </a:lnSpc>
                        <a:spcBef>
                          <a:spcPct val="0"/>
                        </a:spcBef>
                        <a:spcAft>
                          <a:spcPct val="0"/>
                        </a:spcAft>
                        <a:buClrTx/>
                        <a:buSzTx/>
                        <a:buFontTx/>
                        <a:buNone/>
                      </a:pPr>
                      <a:r>
                        <a:rPr kumimoji="0" lang="zh-CN" altLang="en-US" sz="1500" b="1" i="0" u="none" strike="noStrike" cap="none" normalizeH="0" baseline="0" smtClean="0">
                          <a:ln>
                            <a:noFill/>
                          </a:ln>
                          <a:solidFill>
                            <a:srgbClr val="000000"/>
                          </a:solidFill>
                          <a:effectLst/>
                          <a:latin typeface="黑体" panose="02010609060101010101" pitchFamily="49" charset="-122"/>
                          <a:ea typeface="黑体" panose="02010609060101010101" pitchFamily="49" charset="-122"/>
                          <a:cs typeface="宋体" pitchFamily="2" charset="-122"/>
                        </a:rPr>
                        <a:t>  特征</a:t>
                      </a:r>
                      <a:endParaRPr kumimoji="0" lang="en-US" sz="1500" b="1" i="0" u="none" strike="noStrike" cap="none" normalizeH="0" baseline="0" smtClean="0">
                        <a:ln>
                          <a:noFill/>
                        </a:ln>
                        <a:solidFill>
                          <a:srgbClr val="000000"/>
                        </a:solidFill>
                        <a:effectLst/>
                        <a:latin typeface="黑体" panose="02010609060101010101" pitchFamily="49" charset="-122"/>
                        <a:ea typeface="黑体" panose="02010609060101010101" pitchFamily="49" charset="-122"/>
                        <a:cs typeface="宋体" pitchFamily="2" charset="-122"/>
                      </a:endParaRPr>
                    </a:p>
                  </a:txBody>
                  <a:tcPr marL="52300" marR="5230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p>
                      <a:pPr marL="0" marR="0" lvl="0" indent="0" algn="just" defTabSz="914400" rtl="0" eaLnBrk="1" fontAlgn="base" latinLnBrk="0" hangingPunct="1">
                        <a:lnSpc>
                          <a:spcPts val="2800"/>
                        </a:lnSpc>
                        <a:spcBef>
                          <a:spcPct val="0"/>
                        </a:spcBef>
                        <a:spcAft>
                          <a:spcPct val="0"/>
                        </a:spcAft>
                        <a:buClrTx/>
                        <a:buSzTx/>
                        <a:buFontTx/>
                        <a:buNone/>
                      </a:pPr>
                      <a:r>
                        <a:rPr kumimoji="0" lang="zh-CN" altLang="en-US" sz="1500" b="1" i="0" u="none" strike="noStrike" cap="none" normalizeH="0" baseline="0" smtClean="0">
                          <a:ln>
                            <a:noFill/>
                          </a:ln>
                          <a:solidFill>
                            <a:srgbClr val="000000"/>
                          </a:solidFill>
                          <a:effectLst/>
                          <a:latin typeface="黑体" panose="02010609060101010101" pitchFamily="49" charset="-122"/>
                          <a:ea typeface="黑体" panose="02010609060101010101" pitchFamily="49" charset="-122"/>
                          <a:cs typeface="宋体" pitchFamily="2" charset="-122"/>
                        </a:rPr>
                        <a:t>      苏联</a:t>
                      </a:r>
                      <a:endParaRPr kumimoji="0" lang="en-US" sz="1500" b="1" i="0" u="none" strike="noStrike" cap="none" normalizeH="0" baseline="0" smtClean="0">
                        <a:ln>
                          <a:noFill/>
                        </a:ln>
                        <a:solidFill>
                          <a:srgbClr val="000000"/>
                        </a:solidFill>
                        <a:effectLst/>
                        <a:latin typeface="黑体" panose="02010609060101010101" pitchFamily="49" charset="-122"/>
                        <a:ea typeface="黑体" panose="02010609060101010101" pitchFamily="49" charset="-122"/>
                        <a:cs typeface="宋体" pitchFamily="2" charset="-122"/>
                      </a:endParaRPr>
                    </a:p>
                  </a:txBody>
                  <a:tcPr marL="52300" marR="5230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en-US" sz="14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rPr>
                        <a:t>                          美国</a:t>
                      </a:r>
                    </a:p>
                  </a:txBody>
                  <a:tcPr marL="52300" marR="5230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33400">
                <a:tc>
                  <a:txBody>
                    <a:bodyPr vert="horz" wrap="square"/>
                    <a:lstStyle/>
                    <a:p>
                      <a:pPr marL="0" marR="0" lvl="0" indent="0" algn="just" defTabSz="914400" rtl="0" eaLnBrk="1" fontAlgn="base" latinLnBrk="0" hangingPunct="1">
                        <a:lnSpc>
                          <a:spcPts val="2800"/>
                        </a:lnSpc>
                        <a:spcBef>
                          <a:spcPct val="0"/>
                        </a:spcBef>
                        <a:spcAft>
                          <a:spcPct val="0"/>
                        </a:spcAft>
                        <a:buClrTx/>
                        <a:buSzTx/>
                        <a:buFontTx/>
                        <a:buNone/>
                      </a:pPr>
                      <a:r>
                        <a:rPr kumimoji="0" lang="en-US" altLang="zh-CN" sz="1500" b="1" i="0" u="none" strike="noStrike" cap="none" normalizeH="0" baseline="0" smtClean="0">
                          <a:ln>
                            <a:noFill/>
                          </a:ln>
                          <a:solidFill>
                            <a:srgbClr val="000000"/>
                          </a:solidFill>
                          <a:effectLst/>
                          <a:latin typeface="黑体" panose="02010609060101010101" pitchFamily="49" charset="-122"/>
                          <a:ea typeface="黑体" panose="02010609060101010101" pitchFamily="49" charset="-122"/>
                          <a:cs typeface="宋体" pitchFamily="2" charset="-122"/>
                        </a:rPr>
                        <a:t>20</a:t>
                      </a:r>
                      <a:r>
                        <a:rPr kumimoji="0" lang="zh-CN" altLang="en-US" sz="1500" b="1" i="0" u="none" strike="noStrike" cap="none" normalizeH="0" baseline="0" smtClean="0">
                          <a:ln>
                            <a:noFill/>
                          </a:ln>
                          <a:solidFill>
                            <a:srgbClr val="000000"/>
                          </a:solidFill>
                          <a:effectLst/>
                          <a:latin typeface="黑体" panose="02010609060101010101" pitchFamily="49" charset="-122"/>
                          <a:ea typeface="黑体" panose="02010609060101010101" pitchFamily="49" charset="-122"/>
                          <a:cs typeface="宋体" pitchFamily="2" charset="-122"/>
                        </a:rPr>
                        <a:t>世纪</a:t>
                      </a:r>
                      <a:r>
                        <a:rPr kumimoji="0" lang="en-US" altLang="zh-CN" sz="1500" b="1" i="0" u="none" strike="noStrike" cap="none" normalizeH="0" baseline="0" smtClean="0">
                          <a:ln>
                            <a:noFill/>
                          </a:ln>
                          <a:solidFill>
                            <a:srgbClr val="000000"/>
                          </a:solidFill>
                          <a:effectLst/>
                          <a:latin typeface="黑体" panose="02010609060101010101" pitchFamily="49" charset="-122"/>
                          <a:ea typeface="黑体" panose="02010609060101010101" pitchFamily="49" charset="-122"/>
                          <a:cs typeface="宋体" pitchFamily="2" charset="-122"/>
                        </a:rPr>
                        <a:t>70</a:t>
                      </a:r>
                      <a:r>
                        <a:rPr kumimoji="0" lang="zh-CN" altLang="en-US" sz="1500" b="1" i="0" u="none" strike="noStrike" cap="none" normalizeH="0" baseline="0" smtClean="0">
                          <a:ln>
                            <a:noFill/>
                          </a:ln>
                          <a:solidFill>
                            <a:srgbClr val="000000"/>
                          </a:solidFill>
                          <a:effectLst/>
                          <a:latin typeface="黑体" panose="02010609060101010101" pitchFamily="49" charset="-122"/>
                          <a:ea typeface="黑体" panose="02010609060101010101" pitchFamily="49" charset="-122"/>
                          <a:cs typeface="宋体" pitchFamily="2" charset="-122"/>
                        </a:rPr>
                        <a:t>年代</a:t>
                      </a:r>
                      <a:endParaRPr kumimoji="0" lang="en-US" sz="1500" b="1" i="0" u="none" strike="noStrike" cap="none" normalizeH="0" baseline="0" smtClean="0">
                        <a:ln>
                          <a:noFill/>
                        </a:ln>
                        <a:solidFill>
                          <a:srgbClr val="000000"/>
                        </a:solidFill>
                        <a:effectLst/>
                        <a:latin typeface="黑体" panose="02010609060101010101" pitchFamily="49" charset="-122"/>
                        <a:ea typeface="黑体" panose="02010609060101010101" pitchFamily="49" charset="-122"/>
                        <a:cs typeface="宋体" pitchFamily="2" charset="-122"/>
                      </a:endParaRPr>
                    </a:p>
                  </a:txBody>
                  <a:tcPr marL="52300" marR="5230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p>
                      <a:pPr marL="0" marR="0" lvl="0" indent="0" algn="just" defTabSz="914400" rtl="0" eaLnBrk="1" fontAlgn="base" latinLnBrk="0" hangingPunct="1">
                        <a:lnSpc>
                          <a:spcPts val="2800"/>
                        </a:lnSpc>
                        <a:spcBef>
                          <a:spcPct val="0"/>
                        </a:spcBef>
                        <a:spcAft>
                          <a:spcPct val="0"/>
                        </a:spcAft>
                        <a:buClrTx/>
                        <a:buSzTx/>
                        <a:buFontTx/>
                        <a:buNone/>
                      </a:pPr>
                      <a:endParaRPr kumimoji="0" lang="en-US" altLang="zh-CN" sz="800" b="0" i="0" u="none" strike="noStrike" cap="none" normalizeH="0" baseline="0" smtClean="0">
                        <a:ln>
                          <a:noFill/>
                        </a:ln>
                        <a:solidFill>
                          <a:srgbClr val="000000"/>
                        </a:solidFill>
                        <a:effectLst/>
                        <a:latin typeface="宋体" panose="02010600030101010101" pitchFamily="2" charset="-122"/>
                        <a:ea typeface="宋体" panose="02010600030101010101" pitchFamily="2" charset="-122"/>
                      </a:endParaRPr>
                    </a:p>
                    <a:p>
                      <a:pPr marL="0" marR="0" lvl="0" indent="0" algn="just" defTabSz="914400" rtl="0" eaLnBrk="1" fontAlgn="base" latinLnBrk="0" hangingPunct="1">
                        <a:lnSpc>
                          <a:spcPts val="2800"/>
                        </a:lnSpc>
                        <a:spcBef>
                          <a:spcPct val="0"/>
                        </a:spcBef>
                        <a:spcAft>
                          <a:spcPct val="0"/>
                        </a:spcAft>
                        <a:buClrTx/>
                        <a:buSzTx/>
                        <a:buFontTx/>
                        <a:buNone/>
                      </a:pPr>
                      <a:endParaRPr kumimoji="0" lang="en-US" altLang="zh-CN" sz="800" b="0" i="0" u="none" strike="noStrike" cap="none" normalizeH="0" baseline="0" smtClean="0">
                        <a:ln>
                          <a:noFill/>
                        </a:ln>
                        <a:solidFill>
                          <a:srgbClr val="000000"/>
                        </a:solidFill>
                        <a:effectLst/>
                        <a:latin typeface="宋体" panose="02010600030101010101" pitchFamily="2" charset="-122"/>
                        <a:ea typeface="宋体" panose="02010600030101010101" pitchFamily="2" charset="-122"/>
                      </a:endParaRPr>
                    </a:p>
                  </a:txBody>
                  <a:tcPr marL="52300" marR="5230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p>
                      <a:pPr marL="0" marR="0" lvl="0" indent="0" algn="just" defTabSz="914400" rtl="0" eaLnBrk="1" fontAlgn="base" latinLnBrk="0" hangingPunct="1">
                        <a:lnSpc>
                          <a:spcPts val="2800"/>
                        </a:lnSpc>
                        <a:spcBef>
                          <a:spcPct val="0"/>
                        </a:spcBef>
                        <a:spcAft>
                          <a:spcPct val="0"/>
                        </a:spcAft>
                        <a:buClrTx/>
                        <a:buSzTx/>
                        <a:buFontTx/>
                        <a:buNone/>
                      </a:pPr>
                      <a:endParaRPr kumimoji="0" lang="en-US" altLang="zh-CN" sz="800" b="0" i="0" u="none" strike="noStrike" cap="none" normalizeH="0" baseline="0" smtClean="0">
                        <a:ln>
                          <a:noFill/>
                        </a:ln>
                        <a:solidFill>
                          <a:srgbClr val="000000"/>
                        </a:solidFill>
                        <a:effectLst/>
                        <a:latin typeface="宋体" panose="02010600030101010101" pitchFamily="2" charset="-122"/>
                        <a:ea typeface="宋体" panose="02010600030101010101" pitchFamily="2" charset="-122"/>
                      </a:endParaRPr>
                    </a:p>
                  </a:txBody>
                  <a:tcPr marL="52300" marR="5230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en-US" sz="1400" b="0" i="0" u="none" strike="noStrike" cap="none" normalizeH="0" baseline="0" smtClean="0">
                        <a:ln>
                          <a:noFill/>
                        </a:ln>
                        <a:solidFill>
                          <a:schemeClr val="tx1"/>
                        </a:solidFill>
                        <a:effectLst/>
                        <a:latin typeface="Calibri" panose="020f0502020204030204" pitchFamily="34" charset="0"/>
                        <a:ea typeface="宋体" panose="02010600030101010101" pitchFamily="2" charset="-122"/>
                      </a:endParaRPr>
                    </a:p>
                  </a:txBody>
                  <a:tcPr marL="52300" marR="5230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21469">
                <a:tc>
                  <a:txBody>
                    <a:bodyPr vert="horz" wrap="square"/>
                    <a:lstStyle/>
                    <a:p>
                      <a:pPr marL="0" marR="0" lvl="0" indent="0" algn="just" defTabSz="914400" rtl="0" eaLnBrk="1" fontAlgn="base" latinLnBrk="0" hangingPunct="1">
                        <a:lnSpc>
                          <a:spcPts val="2800"/>
                        </a:lnSpc>
                        <a:spcBef>
                          <a:spcPct val="0"/>
                        </a:spcBef>
                        <a:spcAft>
                          <a:spcPct val="0"/>
                        </a:spcAft>
                        <a:buClrTx/>
                        <a:buSzTx/>
                        <a:buFontTx/>
                        <a:buNone/>
                      </a:pPr>
                      <a:r>
                        <a:rPr kumimoji="0" lang="en-US" altLang="zh-CN" sz="1500" b="1" i="0" u="none" strike="noStrike" cap="none" normalizeH="0" baseline="0" smtClean="0">
                          <a:ln>
                            <a:noFill/>
                          </a:ln>
                          <a:solidFill>
                            <a:srgbClr val="000000"/>
                          </a:solidFill>
                          <a:effectLst/>
                          <a:latin typeface="黑体" panose="02010609060101010101" pitchFamily="49" charset="-122"/>
                          <a:ea typeface="黑体" panose="02010609060101010101" pitchFamily="49" charset="-122"/>
                          <a:cs typeface="宋体" pitchFamily="2" charset="-122"/>
                        </a:rPr>
                        <a:t>1985</a:t>
                      </a:r>
                      <a:r>
                        <a:rPr kumimoji="0" lang="zh-CN" altLang="en-US" sz="1500" b="1" i="0" u="none" strike="noStrike" cap="none" normalizeH="0" baseline="0" smtClean="0">
                          <a:ln>
                            <a:noFill/>
                          </a:ln>
                          <a:solidFill>
                            <a:srgbClr val="000000"/>
                          </a:solidFill>
                          <a:effectLst/>
                          <a:latin typeface="黑体" panose="02010609060101010101" pitchFamily="49" charset="-122"/>
                          <a:ea typeface="黑体" panose="02010609060101010101" pitchFamily="49" charset="-122"/>
                          <a:cs typeface="宋体" pitchFamily="2" charset="-122"/>
                        </a:rPr>
                        <a:t>年以后</a:t>
                      </a:r>
                      <a:endParaRPr kumimoji="0" lang="en-US" sz="1500" b="1" i="0" u="none" strike="noStrike" cap="none" normalizeH="0" baseline="0" smtClean="0">
                        <a:ln>
                          <a:noFill/>
                        </a:ln>
                        <a:solidFill>
                          <a:srgbClr val="000000"/>
                        </a:solidFill>
                        <a:effectLst/>
                        <a:latin typeface="黑体" panose="02010609060101010101" pitchFamily="49" charset="-122"/>
                        <a:ea typeface="黑体" panose="02010609060101010101" pitchFamily="49" charset="-122"/>
                        <a:cs typeface="宋体" panose="02010600030101010101" pitchFamily="2" charset="-122"/>
                      </a:endParaRPr>
                    </a:p>
                  </a:txBody>
                  <a:tcPr marL="52300" marR="5230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p>
                      <a:pPr marL="0" marR="0" lvl="0" indent="0" algn="just" defTabSz="914400" rtl="0" eaLnBrk="1" fontAlgn="base" latinLnBrk="0" hangingPunct="1">
                        <a:lnSpc>
                          <a:spcPts val="2800"/>
                        </a:lnSpc>
                        <a:spcBef>
                          <a:spcPct val="0"/>
                        </a:spcBef>
                        <a:spcAft>
                          <a:spcPct val="0"/>
                        </a:spcAft>
                        <a:buClrTx/>
                        <a:buSzTx/>
                        <a:buFontTx/>
                        <a:buNone/>
                      </a:pPr>
                      <a:endParaRPr kumimoji="0" lang="en-US" altLang="zh-CN" sz="800" b="0" i="0" u="none" strike="noStrike" cap="none" normalizeH="0" baseline="0" smtClean="0">
                        <a:ln>
                          <a:noFill/>
                        </a:ln>
                        <a:solidFill>
                          <a:srgbClr val="000000"/>
                        </a:solidFill>
                        <a:effectLst/>
                        <a:latin typeface="宋体" panose="02010600030101010101" pitchFamily="2" charset="-122"/>
                        <a:ea typeface="宋体" panose="02010600030101010101" pitchFamily="2" charset="-122"/>
                      </a:endParaRPr>
                    </a:p>
                  </a:txBody>
                  <a:tcPr marL="52300" marR="5230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vert="horz" wrap="square"/>
                    <a:lstStyle/>
                    <a:p>
                      <a:pPr marL="0" marR="0" lvl="0" indent="0" algn="just" defTabSz="914400" rtl="0" eaLnBrk="1" fontAlgn="base" latinLnBrk="0" hangingPunct="1">
                        <a:lnSpc>
                          <a:spcPts val="2800"/>
                        </a:lnSpc>
                        <a:spcBef>
                          <a:spcPct val="0"/>
                        </a:spcBef>
                        <a:spcAft>
                          <a:spcPct val="0"/>
                        </a:spcAft>
                        <a:buClrTx/>
                        <a:buSzTx/>
                        <a:buFontTx/>
                        <a:buNone/>
                      </a:pPr>
                      <a:endParaRPr kumimoji="0" lang="en-US" altLang="zh-CN" sz="800" b="0" i="0" u="none" strike="noStrike" cap="none" normalizeH="0" baseline="0" smtClean="0">
                        <a:ln>
                          <a:noFill/>
                        </a:ln>
                        <a:solidFill>
                          <a:srgbClr val="000000"/>
                        </a:solidFill>
                        <a:effectLst/>
                        <a:latin typeface="宋体" panose="02010600030101010101" pitchFamily="2" charset="-122"/>
                        <a:ea typeface="宋体" panose="02010600030101010101" pitchFamily="2" charset="-122"/>
                      </a:endParaRPr>
                    </a:p>
                  </a:txBody>
                  <a:tcPr marL="52300" marR="5230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vert="horz" wrap="square"/>
                    <a:lstStyle/>
                    <a:p>
                      <a:endParaRPr lang="zh-CN" altLang="en-US"/>
                    </a:p>
                  </a:txBody>
                  <a:tcPr/>
                </a:tc>
              </a:tr>
            </a:tbl>
          </a:graphicData>
        </a:graphic>
      </p:graphicFrame>
      <p:sp>
        <p:nvSpPr>
          <p:cNvPr id="20" name="矩形 19"/>
          <p:cNvSpPr>
            <a:spLocks noChangeArrowheads="1"/>
          </p:cNvSpPr>
          <p:nvPr/>
        </p:nvSpPr>
        <p:spPr bwMode="auto">
          <a:xfrm>
            <a:off x="4026605" y="3212984"/>
            <a:ext cx="4904322" cy="300038"/>
          </a:xfrm>
          <a:prstGeom prst="rect">
            <a:avLst/>
          </a:prstGeom>
          <a:noFill/>
          <a:ln w="9525">
            <a:noFill/>
            <a:miter lim="800000"/>
          </a:ln>
        </p:spPr>
        <p:txBody>
          <a:bodyPr lIns="68580" tIns="34290" rIns="68580" bIns="34290">
            <a:spAutoFit/>
          </a:bodyPr>
          <a:lstStyle/>
          <a:p>
            <a:r>
              <a:rPr lang="zh-CN" altLang="zh-CN" sz="1500" b="1">
                <a:latin typeface="黑体" panose="02010609060101010101" pitchFamily="49" charset="-122"/>
                <a:ea typeface="黑体" panose="02010609060101010101" pitchFamily="49" charset="-122"/>
              </a:rPr>
              <a:t>再次加强对苏联的遏制，大搞军备竞赛，企图拖垮苏联。</a:t>
            </a:r>
            <a:endParaRPr lang="zh-CN" altLang="en-US" sz="1500" b="1">
              <a:latin typeface="黑体" panose="02010609060101010101" pitchFamily="49" charset="-122"/>
              <a:ea typeface="黑体" panose="02010609060101010101" pitchFamily="49" charset="-122"/>
            </a:endParaRPr>
          </a:p>
        </p:txBody>
      </p:sp>
      <p:sp>
        <p:nvSpPr>
          <p:cNvPr id="21" name="矩形 20"/>
          <p:cNvSpPr>
            <a:spLocks noChangeArrowheads="1"/>
          </p:cNvSpPr>
          <p:nvPr/>
        </p:nvSpPr>
        <p:spPr bwMode="auto">
          <a:xfrm>
            <a:off x="2729896" y="3212984"/>
            <a:ext cx="1578681" cy="300038"/>
          </a:xfrm>
          <a:prstGeom prst="rect">
            <a:avLst/>
          </a:prstGeom>
          <a:noFill/>
          <a:ln w="9525">
            <a:noFill/>
            <a:miter lim="800000"/>
          </a:ln>
        </p:spPr>
        <p:txBody>
          <a:bodyPr lIns="68580" tIns="34290" rIns="68580" bIns="34290">
            <a:spAutoFit/>
          </a:bodyPr>
          <a:lstStyle/>
          <a:p>
            <a:r>
              <a:rPr lang="zh-CN" altLang="en-US" sz="1500" b="1">
                <a:latin typeface="黑体" panose="02010609060101010101" pitchFamily="49" charset="-122"/>
                <a:ea typeface="黑体" panose="02010609060101010101" pitchFamily="49" charset="-122"/>
              </a:rPr>
              <a:t>入侵阿富汗</a:t>
            </a:r>
          </a:p>
        </p:txBody>
      </p:sp>
      <p:sp>
        <p:nvSpPr>
          <p:cNvPr id="22" name="矩形 21"/>
          <p:cNvSpPr>
            <a:spLocks noChangeArrowheads="1"/>
          </p:cNvSpPr>
          <p:nvPr/>
        </p:nvSpPr>
        <p:spPr bwMode="auto">
          <a:xfrm>
            <a:off x="3209420" y="3716107"/>
            <a:ext cx="4571395" cy="300038"/>
          </a:xfrm>
          <a:prstGeom prst="rect">
            <a:avLst/>
          </a:prstGeom>
          <a:noFill/>
          <a:ln w="9525">
            <a:noFill/>
            <a:miter lim="800000"/>
          </a:ln>
        </p:spPr>
        <p:txBody>
          <a:bodyPr lIns="68580" tIns="34290" rIns="68580" bIns="34290">
            <a:spAutoFit/>
          </a:bodyPr>
          <a:lstStyle/>
          <a:p>
            <a:r>
              <a:rPr lang="zh-CN" altLang="en-US" sz="1500" b="1">
                <a:latin typeface="黑体" panose="02010609060101010101" pitchFamily="49" charset="-122"/>
                <a:ea typeface="黑体" panose="02010609060101010101" pitchFamily="49" charset="-122"/>
              </a:rPr>
              <a:t>对话；裁军；苏联实行战略收缩；中苏关系正常化</a:t>
            </a:r>
          </a:p>
        </p:txBody>
      </p:sp>
      <p:sp>
        <p:nvSpPr>
          <p:cNvPr id="23" name="矩形 22"/>
          <p:cNvSpPr>
            <a:spLocks noChangeArrowheads="1"/>
          </p:cNvSpPr>
          <p:nvPr/>
        </p:nvSpPr>
        <p:spPr bwMode="auto">
          <a:xfrm>
            <a:off x="1664052" y="3202098"/>
            <a:ext cx="907941" cy="338554"/>
          </a:xfrm>
          <a:prstGeom prst="rect">
            <a:avLst/>
          </a:prstGeom>
          <a:noFill/>
          <a:ln w="9525">
            <a:noFill/>
            <a:miter lim="800000"/>
          </a:ln>
        </p:spPr>
        <p:txBody>
          <a:bodyPr wrap="none" lIns="68580" tIns="34290" rIns="68580" bIns="34290">
            <a:spAutoFit/>
          </a:bodyPr>
          <a:lstStyle/>
          <a:p>
            <a:pPr algn="just">
              <a:lnSpc>
                <a:spcPts val="2100"/>
              </a:lnSpc>
            </a:pPr>
            <a:r>
              <a:rPr lang="zh-CN" altLang="en-US" sz="1500" b="1">
                <a:solidFill>
                  <a:srgbClr val="000000"/>
                </a:solidFill>
                <a:latin typeface="黑体" panose="02010609060101010101" pitchFamily="49" charset="-122"/>
                <a:ea typeface="黑体" panose="02010609060101010101" pitchFamily="49" charset="-122"/>
                <a:cs typeface="宋体" pitchFamily="2" charset="-122"/>
              </a:rPr>
              <a:t>日趋紧张</a:t>
            </a:r>
            <a:endParaRPr lang="en-US" altLang="zh-CN" sz="1500" b="1">
              <a:solidFill>
                <a:srgbClr val="000000"/>
              </a:solidFill>
              <a:latin typeface="黑体" panose="02010609060101010101" pitchFamily="49" charset="-122"/>
              <a:ea typeface="黑体" panose="02010609060101010101" pitchFamily="49" charset="-122"/>
              <a:cs typeface="宋体" panose="02010600030101010101" pitchFamily="2" charset="-122"/>
            </a:endParaRPr>
          </a:p>
        </p:txBody>
      </p:sp>
      <p:sp>
        <p:nvSpPr>
          <p:cNvPr id="24" name="矩形 23"/>
          <p:cNvSpPr>
            <a:spLocks noChangeArrowheads="1"/>
          </p:cNvSpPr>
          <p:nvPr/>
        </p:nvSpPr>
        <p:spPr bwMode="auto">
          <a:xfrm>
            <a:off x="1718581" y="3749611"/>
            <a:ext cx="907941" cy="338554"/>
          </a:xfrm>
          <a:prstGeom prst="rect">
            <a:avLst/>
          </a:prstGeom>
          <a:noFill/>
          <a:ln w="9525">
            <a:noFill/>
            <a:miter lim="800000"/>
          </a:ln>
        </p:spPr>
        <p:txBody>
          <a:bodyPr wrap="none" lIns="68580" tIns="34290" rIns="68580" bIns="34290">
            <a:spAutoFit/>
          </a:bodyPr>
          <a:lstStyle/>
          <a:p>
            <a:pPr algn="just">
              <a:lnSpc>
                <a:spcPts val="2100"/>
              </a:lnSpc>
            </a:pPr>
            <a:r>
              <a:rPr lang="zh-CN" altLang="en-US" sz="1500" b="1">
                <a:solidFill>
                  <a:srgbClr val="000000"/>
                </a:solidFill>
                <a:latin typeface="黑体" panose="02010609060101010101" pitchFamily="49" charset="-122"/>
                <a:ea typeface="黑体" panose="02010609060101010101" pitchFamily="49" charset="-122"/>
                <a:cs typeface="宋体" pitchFamily="2" charset="-122"/>
              </a:rPr>
              <a:t>走向缓和</a:t>
            </a:r>
            <a:endParaRPr lang="en-US" altLang="zh-CN" sz="1500" b="1">
              <a:solidFill>
                <a:srgbClr val="000000"/>
              </a:solidFill>
              <a:latin typeface="黑体" panose="02010609060101010101" pitchFamily="49" charset="-122"/>
              <a:ea typeface="黑体" panose="02010609060101010101" pitchFamily="49" charset="-122"/>
              <a:cs typeface="宋体" pitchFamily="2" charset="-122"/>
            </a:endParaRPr>
          </a:p>
        </p:txBody>
      </p:sp>
      <p:sp>
        <p:nvSpPr>
          <p:cNvPr id="26" name="TextBox 25"/>
          <p:cNvSpPr txBox="1">
            <a:spLocks noChangeArrowheads="1"/>
          </p:cNvSpPr>
          <p:nvPr/>
        </p:nvSpPr>
        <p:spPr bwMode="auto">
          <a:xfrm>
            <a:off x="0" y="4037577"/>
            <a:ext cx="6531275" cy="346249"/>
          </a:xfrm>
          <a:prstGeom prst="rect">
            <a:avLst/>
          </a:prstGeom>
          <a:noFill/>
          <a:ln w="9525">
            <a:noFill/>
            <a:miter lim="800000"/>
          </a:ln>
        </p:spPr>
        <p:txBody>
          <a:bodyPr wrap="none" lIns="68580" tIns="34290" rIns="68580" bIns="34290">
            <a:spAutoFit/>
          </a:bodyPr>
          <a:lstStyle/>
          <a:p>
            <a:r>
              <a:rPr lang="zh-CN" altLang="en-US" sz="1800" b="1">
                <a:solidFill>
                  <a:srgbClr val="0070C0"/>
                </a:solidFill>
                <a:latin typeface="黑体" panose="02010609060101010101" pitchFamily="49" charset="-122"/>
                <a:ea typeface="黑体" panose="02010609060101010101" pitchFamily="49" charset="-122"/>
              </a:rPr>
              <a:t>（三）</a:t>
            </a:r>
            <a:r>
              <a:rPr lang="en-US" altLang="zh-CN" sz="1800" b="1">
                <a:solidFill>
                  <a:srgbClr val="0070C0"/>
                </a:solidFill>
                <a:latin typeface="黑体" panose="02010609060101010101" pitchFamily="49" charset="-122"/>
                <a:ea typeface="黑体" panose="02010609060101010101" pitchFamily="49" charset="-122"/>
              </a:rPr>
              <a:t>.</a:t>
            </a:r>
            <a:r>
              <a:rPr lang="zh-CN" altLang="en-US" sz="1800" b="1">
                <a:solidFill>
                  <a:srgbClr val="0070C0"/>
                </a:solidFill>
                <a:latin typeface="黑体" panose="02010609060101010101" pitchFamily="49" charset="-122"/>
                <a:ea typeface="黑体" panose="02010609060101010101" pitchFamily="49" charset="-122"/>
              </a:rPr>
              <a:t>冷战结束：苏联解体，两极格局崩溃，冷战随之结束。</a:t>
            </a:r>
          </a:p>
        </p:txBody>
      </p:sp>
      <p:sp>
        <p:nvSpPr>
          <p:cNvPr id="28" name="矩形 27"/>
          <p:cNvSpPr>
            <a:spLocks noChangeArrowheads="1"/>
          </p:cNvSpPr>
          <p:nvPr/>
        </p:nvSpPr>
        <p:spPr bwMode="auto">
          <a:xfrm>
            <a:off x="76203" y="4391702"/>
            <a:ext cx="8876447" cy="854080"/>
          </a:xfrm>
          <a:prstGeom prst="rect">
            <a:avLst/>
          </a:prstGeom>
          <a:noFill/>
          <a:ln w="9525">
            <a:noFill/>
            <a:miter lim="800000"/>
          </a:ln>
        </p:spPr>
        <p:txBody>
          <a:bodyPr lIns="68580" tIns="34290" rIns="68580" bIns="34290">
            <a:spAutoFit/>
          </a:bodyPr>
          <a:lstStyle/>
          <a:p>
            <a:r>
              <a:rPr lang="zh-CN" altLang="en-US" sz="1800" b="1">
                <a:solidFill>
                  <a:srgbClr val="FF0000"/>
                </a:solidFill>
                <a:latin typeface="黑体" panose="02010609060101010101" pitchFamily="49" charset="-122"/>
                <a:ea typeface="黑体" panose="02010609060101010101" pitchFamily="49" charset="-122"/>
              </a:rPr>
              <a:t>冷战特征</a:t>
            </a:r>
            <a:r>
              <a:rPr lang="en-US" altLang="zh-CN" sz="1800" b="1">
                <a:solidFill>
                  <a:srgbClr val="FF0000"/>
                </a:solidFill>
                <a:latin typeface="黑体" panose="02010609060101010101" pitchFamily="49" charset="-122"/>
                <a:ea typeface="黑体" panose="02010609060101010101" pitchFamily="49" charset="-122"/>
              </a:rPr>
              <a:t>:</a:t>
            </a:r>
            <a:r>
              <a:rPr lang="zh-CN" altLang="en-US" sz="1800" b="1">
                <a:solidFill>
                  <a:srgbClr val="FF0000"/>
                </a:solidFill>
                <a:latin typeface="黑体" panose="02010609060101010101" pitchFamily="49" charset="-122"/>
                <a:ea typeface="黑体" panose="02010609060101010101" pitchFamily="49" charset="-122"/>
              </a:rPr>
              <a:t>冷战双方进行激烈对峙的同时，又具有使美苏两国之间避免兵戎相见的自我控制机制</a:t>
            </a:r>
          </a:p>
          <a:p>
            <a:endParaRPr lang="zh-CN" altLang="en-US" sz="1500" b="1">
              <a:solidFill>
                <a:srgbClr val="FF0000"/>
              </a:solidFill>
              <a:latin typeface="黑体" panose="02010609060101010101" pitchFamily="49" charset="-122"/>
              <a:ea typeface="黑体" panose="02010609060101010101" pitchFamily="49" charset="-122"/>
            </a:endParaRPr>
          </a:p>
        </p:txBody>
      </p:sp>
      <p:pic>
        <p:nvPicPr>
          <p:cNvPr id="33" name="Picture 7"/>
          <p:cNvPicPr>
            <a:picLocks noChangeAspect="1" noChangeArrowheads="1"/>
          </p:cNvPicPr>
          <p:nvPr/>
        </p:nvPicPr>
        <p:blipFill>
          <a:blip r:embed="rId4"/>
          <a:stretch>
            <a:fillRect/>
          </a:stretch>
        </p:blipFill>
        <p:spPr bwMode="auto">
          <a:xfrm>
            <a:off x="6479371" y="787675"/>
            <a:ext cx="2451556" cy="1500188"/>
          </a:xfrm>
          <a:prstGeom prst="rect">
            <a:avLst/>
          </a:prstGeom>
          <a:noFill/>
          <a:ln w="9525">
            <a:noFill/>
            <a:miter lim="800000"/>
          </a:ln>
        </p:spPr>
      </p:pic>
      <p:sp>
        <p:nvSpPr>
          <p:cNvPr id="25" name="TextBox 24"/>
          <p:cNvSpPr txBox="1"/>
          <p:nvPr/>
        </p:nvSpPr>
        <p:spPr>
          <a:xfrm>
            <a:off x="6770914" y="4833257"/>
            <a:ext cx="2373086" cy="310243"/>
          </a:xfrm>
          <a:prstGeom prst="rect">
            <a:avLst/>
          </a:prstGeom>
          <a:solidFill>
            <a:schemeClr val="bg1"/>
          </a:solidFill>
        </p:spPr>
        <p:txBody>
          <a:bodyPr wrap="square" rtlCol="0">
            <a:spAutoFit/>
          </a:bodyPr>
          <a:lstStyle/>
          <a:p>
            <a:endParaRPr lang="zh-CN" altLang="en-US"/>
          </a:p>
        </p:txBody>
      </p:sp>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500" fill="hold"/>
                                        <p:tgtEl>
                                          <p:spTgt spid="15"/>
                                        </p:tgtEl>
                                        <p:attrNameLst>
                                          <p:attrName>ppt_x</p:attrName>
                                        </p:attrNameLst>
                                      </p:cBhvr>
                                      <p:tavLst>
                                        <p:tav tm="0">
                                          <p:val>
                                            <p:strVal val="#ppt_x"/>
                                          </p:val>
                                        </p:tav>
                                        <p:tav tm="100000">
                                          <p:val>
                                            <p:strVal val="#ppt_x"/>
                                          </p:val>
                                        </p:tav>
                                      </p:tavLst>
                                    </p:anim>
                                    <p:anim calcmode="lin" valueType="num">
                                      <p:cBhvr additive="base">
                                        <p:cTn id="12"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13" fill="hold" nodeType="clickPar">
                      <p:stCondLst>
                        <p:cond delay="indefinite"/>
                      </p:stCondLst>
                      <p:childTnLst>
                        <p:par>
                          <p:cTn id="14" fill="hold" nodeType="afterGroup">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additive="base">
                                        <p:cTn id="17" dur="500" fill="hold"/>
                                        <p:tgtEl>
                                          <p:spTgt spid="14"/>
                                        </p:tgtEl>
                                        <p:attrNameLst>
                                          <p:attrName>ppt_x</p:attrName>
                                        </p:attrNameLst>
                                      </p:cBhvr>
                                      <p:tavLst>
                                        <p:tav tm="0">
                                          <p:val>
                                            <p:strVal val="#ppt_x"/>
                                          </p:val>
                                        </p:tav>
                                        <p:tav tm="100000">
                                          <p:val>
                                            <p:strVal val="#ppt_x"/>
                                          </p:val>
                                        </p:tav>
                                      </p:tavLst>
                                    </p:anim>
                                    <p:anim calcmode="lin" valueType="num">
                                      <p:cBhvr additive="base">
                                        <p:cTn id="1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19" fill="hold" nodeType="clickPar">
                      <p:stCondLst>
                        <p:cond delay="indefinite"/>
                      </p:stCondLst>
                      <p:childTnLst>
                        <p:par>
                          <p:cTn id="20" fill="hold" nodeType="afterGroup">
                            <p:stCondLst>
                              <p:cond delay="0"/>
                            </p:stCondLst>
                            <p:childTnLst>
                              <p:par>
                                <p:cTn id="21" presetID="2" presetClass="entr" presetSubtype="4" fill="hold" nodeType="clickEffect">
                                  <p:stCondLst>
                                    <p:cond delay="0"/>
                                  </p:stCondLst>
                                  <p:childTnLst>
                                    <p:set>
                                      <p:cBhvr>
                                        <p:cTn id="22" dur="1" fill="hold">
                                          <p:stCondLst>
                                            <p:cond delay="0"/>
                                          </p:stCondLst>
                                        </p:cTn>
                                        <p:tgtEl>
                                          <p:spTgt spid="33"/>
                                        </p:tgtEl>
                                        <p:attrNameLst>
                                          <p:attrName>style.visibility</p:attrName>
                                        </p:attrNameLst>
                                      </p:cBhvr>
                                      <p:to>
                                        <p:strVal val="visible"/>
                                      </p:to>
                                    </p:set>
                                    <p:anim calcmode="lin" valueType="num">
                                      <p:cBhvr additive="base">
                                        <p:cTn id="23" dur="500" fill="hold"/>
                                        <p:tgtEl>
                                          <p:spTgt spid="33"/>
                                        </p:tgtEl>
                                        <p:attrNameLst>
                                          <p:attrName>ppt_x</p:attrName>
                                        </p:attrNameLst>
                                      </p:cBhvr>
                                      <p:tavLst>
                                        <p:tav tm="0">
                                          <p:val>
                                            <p:strVal val="#ppt_x"/>
                                          </p:val>
                                        </p:tav>
                                        <p:tav tm="100000">
                                          <p:val>
                                            <p:strVal val="#ppt_x"/>
                                          </p:val>
                                        </p:tav>
                                      </p:tavLst>
                                    </p:anim>
                                    <p:anim calcmode="lin" valueType="num">
                                      <p:cBhvr additive="base">
                                        <p:cTn id="24" dur="500" fill="hold"/>
                                        <p:tgtEl>
                                          <p:spTgt spid="33"/>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500" fill="hold"/>
                                        <p:tgtEl>
                                          <p:spTgt spid="12"/>
                                        </p:tgtEl>
                                        <p:attrNameLst>
                                          <p:attrName>ppt_x</p:attrName>
                                        </p:attrNameLst>
                                      </p:cBhvr>
                                      <p:tavLst>
                                        <p:tav tm="0">
                                          <p:val>
                                            <p:strVal val="#ppt_x"/>
                                          </p:val>
                                        </p:tav>
                                        <p:tav tm="100000">
                                          <p:val>
                                            <p:strVal val="#ppt_x"/>
                                          </p:val>
                                        </p:tav>
                                      </p:tavLst>
                                    </p:anim>
                                    <p:anim calcmode="lin" valueType="num">
                                      <p:cBhvr additive="base">
                                        <p:cTn id="28" dur="500" fill="hold"/>
                                        <p:tgtEl>
                                          <p:spTgt spid="12"/>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500" fill="hold"/>
                                        <p:tgtEl>
                                          <p:spTgt spid="10"/>
                                        </p:tgtEl>
                                        <p:attrNameLst>
                                          <p:attrName>ppt_x</p:attrName>
                                        </p:attrNameLst>
                                      </p:cBhvr>
                                      <p:tavLst>
                                        <p:tav tm="0">
                                          <p:val>
                                            <p:strVal val="#ppt_x"/>
                                          </p:val>
                                        </p:tav>
                                        <p:tav tm="100000">
                                          <p:val>
                                            <p:strVal val="#ppt_x"/>
                                          </p:val>
                                        </p:tav>
                                      </p:tavLst>
                                    </p:anim>
                                    <p:anim calcmode="lin" valueType="num">
                                      <p:cBhvr additive="base">
                                        <p:cTn id="3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afterGroup">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additive="base">
                                        <p:cTn id="37" dur="500" fill="hold"/>
                                        <p:tgtEl>
                                          <p:spTgt spid="4"/>
                                        </p:tgtEl>
                                        <p:attrNameLst>
                                          <p:attrName>ppt_x</p:attrName>
                                        </p:attrNameLst>
                                      </p:cBhvr>
                                      <p:tavLst>
                                        <p:tav tm="0">
                                          <p:val>
                                            <p:strVal val="#ppt_x"/>
                                          </p:val>
                                        </p:tav>
                                        <p:tav tm="100000">
                                          <p:val>
                                            <p:strVal val="#ppt_x"/>
                                          </p:val>
                                        </p:tav>
                                      </p:tavLst>
                                    </p:anim>
                                    <p:anim calcmode="lin" valueType="num">
                                      <p:cBhvr additive="base">
                                        <p:cTn id="3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afterGroup">
                            <p:stCondLst>
                              <p:cond delay="0"/>
                            </p:stCondLst>
                            <p:childTnLst>
                              <p:par>
                                <p:cTn id="41" presetID="2" presetClass="entr" presetSubtype="4" fill="hold" nodeType="clickEffect">
                                  <p:stCondLst>
                                    <p:cond delay="0"/>
                                  </p:stCondLst>
                                  <p:childTnLst>
                                    <p:set>
                                      <p:cBhvr>
                                        <p:cTn id="42" dur="1" fill="hold">
                                          <p:stCondLst>
                                            <p:cond delay="0"/>
                                          </p:stCondLst>
                                        </p:cTn>
                                        <p:tgtEl>
                                          <p:spTgt spid="19"/>
                                        </p:tgtEl>
                                        <p:attrNameLst>
                                          <p:attrName>style.visibility</p:attrName>
                                        </p:attrNameLst>
                                      </p:cBhvr>
                                      <p:to>
                                        <p:strVal val="visible"/>
                                      </p:to>
                                    </p:set>
                                    <p:anim calcmode="lin" valueType="num">
                                      <p:cBhvr additive="base">
                                        <p:cTn id="43" dur="500" fill="hold"/>
                                        <p:tgtEl>
                                          <p:spTgt spid="19"/>
                                        </p:tgtEl>
                                        <p:attrNameLst>
                                          <p:attrName>ppt_x</p:attrName>
                                        </p:attrNameLst>
                                      </p:cBhvr>
                                      <p:tavLst>
                                        <p:tav tm="0">
                                          <p:val>
                                            <p:strVal val="#ppt_x"/>
                                          </p:val>
                                        </p:tav>
                                        <p:tav tm="100000">
                                          <p:val>
                                            <p:strVal val="#ppt_x"/>
                                          </p:val>
                                        </p:tav>
                                      </p:tavLst>
                                    </p:anim>
                                    <p:anim calcmode="lin" valueType="num">
                                      <p:cBhvr additive="base">
                                        <p:cTn id="44"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45" fill="hold" nodeType="clickPar">
                      <p:stCondLst>
                        <p:cond delay="indefinite"/>
                      </p:stCondLst>
                      <p:childTnLst>
                        <p:par>
                          <p:cTn id="46" fill="hold" nodeType="afterGroup">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23"/>
                                        </p:tgtEl>
                                        <p:attrNameLst>
                                          <p:attrName>style.visibility</p:attrName>
                                        </p:attrNameLst>
                                      </p:cBhvr>
                                      <p:to>
                                        <p:strVal val="visible"/>
                                      </p:to>
                                    </p:set>
                                    <p:anim calcmode="lin" valueType="num">
                                      <p:cBhvr additive="base">
                                        <p:cTn id="49" dur="500" fill="hold"/>
                                        <p:tgtEl>
                                          <p:spTgt spid="23"/>
                                        </p:tgtEl>
                                        <p:attrNameLst>
                                          <p:attrName>ppt_x</p:attrName>
                                        </p:attrNameLst>
                                      </p:cBhvr>
                                      <p:tavLst>
                                        <p:tav tm="0">
                                          <p:val>
                                            <p:strVal val="#ppt_x"/>
                                          </p:val>
                                        </p:tav>
                                        <p:tav tm="100000">
                                          <p:val>
                                            <p:strVal val="#ppt_x"/>
                                          </p:val>
                                        </p:tav>
                                      </p:tavLst>
                                    </p:anim>
                                    <p:anim calcmode="lin" valueType="num">
                                      <p:cBhvr additive="base">
                                        <p:cTn id="50"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51" fill="hold" nodeType="clickPar">
                      <p:stCondLst>
                        <p:cond delay="indefinite"/>
                      </p:stCondLst>
                      <p:childTnLst>
                        <p:par>
                          <p:cTn id="52" fill="hold" nodeType="afterGroup">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21"/>
                                        </p:tgtEl>
                                        <p:attrNameLst>
                                          <p:attrName>style.visibility</p:attrName>
                                        </p:attrNameLst>
                                      </p:cBhvr>
                                      <p:to>
                                        <p:strVal val="visible"/>
                                      </p:to>
                                    </p:set>
                                    <p:anim calcmode="lin" valueType="num">
                                      <p:cBhvr additive="base">
                                        <p:cTn id="55" dur="500" fill="hold"/>
                                        <p:tgtEl>
                                          <p:spTgt spid="21"/>
                                        </p:tgtEl>
                                        <p:attrNameLst>
                                          <p:attrName>ppt_x</p:attrName>
                                        </p:attrNameLst>
                                      </p:cBhvr>
                                      <p:tavLst>
                                        <p:tav tm="0">
                                          <p:val>
                                            <p:strVal val="#ppt_x"/>
                                          </p:val>
                                        </p:tav>
                                        <p:tav tm="100000">
                                          <p:val>
                                            <p:strVal val="#ppt_x"/>
                                          </p:val>
                                        </p:tav>
                                      </p:tavLst>
                                    </p:anim>
                                    <p:anim calcmode="lin" valueType="num">
                                      <p:cBhvr additive="base">
                                        <p:cTn id="56" dur="500" fill="hold"/>
                                        <p:tgtEl>
                                          <p:spTgt spid="21"/>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20"/>
                                        </p:tgtEl>
                                        <p:attrNameLst>
                                          <p:attrName>style.visibility</p:attrName>
                                        </p:attrNameLst>
                                      </p:cBhvr>
                                      <p:to>
                                        <p:strVal val="visible"/>
                                      </p:to>
                                    </p:set>
                                    <p:anim calcmode="lin" valueType="num">
                                      <p:cBhvr additive="base">
                                        <p:cTn id="59" dur="500" fill="hold"/>
                                        <p:tgtEl>
                                          <p:spTgt spid="20"/>
                                        </p:tgtEl>
                                        <p:attrNameLst>
                                          <p:attrName>ppt_x</p:attrName>
                                        </p:attrNameLst>
                                      </p:cBhvr>
                                      <p:tavLst>
                                        <p:tav tm="0">
                                          <p:val>
                                            <p:strVal val="#ppt_x"/>
                                          </p:val>
                                        </p:tav>
                                        <p:tav tm="100000">
                                          <p:val>
                                            <p:strVal val="#ppt_x"/>
                                          </p:val>
                                        </p:tav>
                                      </p:tavLst>
                                    </p:anim>
                                    <p:anim calcmode="lin" valueType="num">
                                      <p:cBhvr additive="base">
                                        <p:cTn id="60"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61" fill="hold" nodeType="clickPar">
                      <p:stCondLst>
                        <p:cond delay="indefinite"/>
                      </p:stCondLst>
                      <p:childTnLst>
                        <p:par>
                          <p:cTn id="62" fill="hold" nodeType="afterGroup">
                            <p:stCondLst>
                              <p:cond delay="0"/>
                            </p:stCondLst>
                            <p:childTnLst>
                              <p:par>
                                <p:cTn id="63" presetID="2" presetClass="entr" presetSubtype="4" fill="hold" grpId="0" nodeType="clickEffect">
                                  <p:stCondLst>
                                    <p:cond delay="0"/>
                                  </p:stCondLst>
                                  <p:childTnLst>
                                    <p:set>
                                      <p:cBhvr>
                                        <p:cTn id="64" dur="1" fill="hold">
                                          <p:stCondLst>
                                            <p:cond delay="0"/>
                                          </p:stCondLst>
                                        </p:cTn>
                                        <p:tgtEl>
                                          <p:spTgt spid="24"/>
                                        </p:tgtEl>
                                        <p:attrNameLst>
                                          <p:attrName>style.visibility</p:attrName>
                                        </p:attrNameLst>
                                      </p:cBhvr>
                                      <p:to>
                                        <p:strVal val="visible"/>
                                      </p:to>
                                    </p:set>
                                    <p:anim calcmode="lin" valueType="num">
                                      <p:cBhvr additive="base">
                                        <p:cTn id="65" dur="500" fill="hold"/>
                                        <p:tgtEl>
                                          <p:spTgt spid="24"/>
                                        </p:tgtEl>
                                        <p:attrNameLst>
                                          <p:attrName>ppt_x</p:attrName>
                                        </p:attrNameLst>
                                      </p:cBhvr>
                                      <p:tavLst>
                                        <p:tav tm="0">
                                          <p:val>
                                            <p:strVal val="#ppt_x"/>
                                          </p:val>
                                        </p:tav>
                                        <p:tav tm="100000">
                                          <p:val>
                                            <p:strVal val="#ppt_x"/>
                                          </p:val>
                                        </p:tav>
                                      </p:tavLst>
                                    </p:anim>
                                    <p:anim calcmode="lin" valueType="num">
                                      <p:cBhvr additive="base">
                                        <p:cTn id="66"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67" fill="hold" nodeType="clickPar">
                      <p:stCondLst>
                        <p:cond delay="indefinite"/>
                      </p:stCondLst>
                      <p:childTnLst>
                        <p:par>
                          <p:cTn id="68" fill="hold" nodeType="afterGroup">
                            <p:stCondLst>
                              <p:cond delay="0"/>
                            </p:stCondLst>
                            <p:childTnLst>
                              <p:par>
                                <p:cTn id="69" presetID="2" presetClass="entr" presetSubtype="4" fill="hold" grpId="0" nodeType="clickEffect">
                                  <p:stCondLst>
                                    <p:cond delay="0"/>
                                  </p:stCondLst>
                                  <p:childTnLst>
                                    <p:set>
                                      <p:cBhvr>
                                        <p:cTn id="70" dur="1" fill="hold">
                                          <p:stCondLst>
                                            <p:cond delay="0"/>
                                          </p:stCondLst>
                                        </p:cTn>
                                        <p:tgtEl>
                                          <p:spTgt spid="22"/>
                                        </p:tgtEl>
                                        <p:attrNameLst>
                                          <p:attrName>style.visibility</p:attrName>
                                        </p:attrNameLst>
                                      </p:cBhvr>
                                      <p:to>
                                        <p:strVal val="visible"/>
                                      </p:to>
                                    </p:set>
                                    <p:anim calcmode="lin" valueType="num">
                                      <p:cBhvr additive="base">
                                        <p:cTn id="71" dur="500" fill="hold"/>
                                        <p:tgtEl>
                                          <p:spTgt spid="22"/>
                                        </p:tgtEl>
                                        <p:attrNameLst>
                                          <p:attrName>ppt_x</p:attrName>
                                        </p:attrNameLst>
                                      </p:cBhvr>
                                      <p:tavLst>
                                        <p:tav tm="0">
                                          <p:val>
                                            <p:strVal val="#ppt_x"/>
                                          </p:val>
                                        </p:tav>
                                        <p:tav tm="100000">
                                          <p:val>
                                            <p:strVal val="#ppt_x"/>
                                          </p:val>
                                        </p:tav>
                                      </p:tavLst>
                                    </p:anim>
                                    <p:anim calcmode="lin" valueType="num">
                                      <p:cBhvr additive="base">
                                        <p:cTn id="72"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73" fill="hold" nodeType="clickPar">
                      <p:stCondLst>
                        <p:cond delay="indefinite"/>
                      </p:stCondLst>
                      <p:childTnLst>
                        <p:par>
                          <p:cTn id="74" fill="hold" nodeType="afterGroup">
                            <p:stCondLst>
                              <p:cond delay="0"/>
                            </p:stCondLst>
                            <p:childTnLst>
                              <p:par>
                                <p:cTn id="75" presetID="2" presetClass="entr" presetSubtype="4" fill="hold" grpId="0" nodeType="clickEffect">
                                  <p:stCondLst>
                                    <p:cond delay="0"/>
                                  </p:stCondLst>
                                  <p:childTnLst>
                                    <p:set>
                                      <p:cBhvr>
                                        <p:cTn id="76" dur="1" fill="hold">
                                          <p:stCondLst>
                                            <p:cond delay="0"/>
                                          </p:stCondLst>
                                        </p:cTn>
                                        <p:tgtEl>
                                          <p:spTgt spid="26"/>
                                        </p:tgtEl>
                                        <p:attrNameLst>
                                          <p:attrName>style.visibility</p:attrName>
                                        </p:attrNameLst>
                                      </p:cBhvr>
                                      <p:to>
                                        <p:strVal val="visible"/>
                                      </p:to>
                                    </p:set>
                                    <p:anim calcmode="lin" valueType="num">
                                      <p:cBhvr additive="base">
                                        <p:cTn id="77" dur="500" fill="hold"/>
                                        <p:tgtEl>
                                          <p:spTgt spid="26"/>
                                        </p:tgtEl>
                                        <p:attrNameLst>
                                          <p:attrName>ppt_x</p:attrName>
                                        </p:attrNameLst>
                                      </p:cBhvr>
                                      <p:tavLst>
                                        <p:tav tm="0">
                                          <p:val>
                                            <p:strVal val="#ppt_x"/>
                                          </p:val>
                                        </p:tav>
                                        <p:tav tm="100000">
                                          <p:val>
                                            <p:strVal val="#ppt_x"/>
                                          </p:val>
                                        </p:tav>
                                      </p:tavLst>
                                    </p:anim>
                                    <p:anim calcmode="lin" valueType="num">
                                      <p:cBhvr additive="base">
                                        <p:cTn id="78"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par>
                    <p:cTn id="79" fill="hold" nodeType="clickPar">
                      <p:stCondLst>
                        <p:cond delay="indefinite"/>
                      </p:stCondLst>
                      <p:childTnLst>
                        <p:par>
                          <p:cTn id="80" fill="hold" nodeType="afterGroup">
                            <p:stCondLst>
                              <p:cond delay="0"/>
                            </p:stCondLst>
                            <p:childTnLst>
                              <p:par>
                                <p:cTn id="81" presetID="2" presetClass="entr" presetSubtype="4" fill="hold" grpId="0" nodeType="clickEffect">
                                  <p:stCondLst>
                                    <p:cond delay="0"/>
                                  </p:stCondLst>
                                  <p:childTnLst>
                                    <p:set>
                                      <p:cBhvr>
                                        <p:cTn id="82" dur="1" fill="hold">
                                          <p:stCondLst>
                                            <p:cond delay="0"/>
                                          </p:stCondLst>
                                        </p:cTn>
                                        <p:tgtEl>
                                          <p:spTgt spid="28"/>
                                        </p:tgtEl>
                                        <p:attrNameLst>
                                          <p:attrName>style.visibility</p:attrName>
                                        </p:attrNameLst>
                                      </p:cBhvr>
                                      <p:to>
                                        <p:strVal val="visible"/>
                                      </p:to>
                                    </p:set>
                                    <p:anim calcmode="lin" valueType="num">
                                      <p:cBhvr additive="base">
                                        <p:cTn id="83" dur="500" fill="hold"/>
                                        <p:tgtEl>
                                          <p:spTgt spid="28"/>
                                        </p:tgtEl>
                                        <p:attrNameLst>
                                          <p:attrName>ppt_x</p:attrName>
                                        </p:attrNameLst>
                                      </p:cBhvr>
                                      <p:tavLst>
                                        <p:tav tm="0">
                                          <p:val>
                                            <p:strVal val="#ppt_x"/>
                                          </p:val>
                                        </p:tav>
                                        <p:tav tm="100000">
                                          <p:val>
                                            <p:strVal val="#ppt_x"/>
                                          </p:val>
                                        </p:tav>
                                      </p:tavLst>
                                    </p:anim>
                                    <p:anim calcmode="lin" valueType="num">
                                      <p:cBhvr additive="base">
                                        <p:cTn id="84"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P spid="14" grpId="0"/>
      <p:bldP spid="15" grpId="0"/>
      <p:bldP spid="17" grpId="0"/>
      <p:bldP spid="20" grpId="0"/>
      <p:bldP spid="21" grpId="0"/>
      <p:bldP spid="22" grpId="0"/>
      <p:bldP spid="23" grpId="0"/>
      <p:bldP spid="24" grpId="0"/>
      <p:bldP spid="26" grpId="0"/>
      <p:bldP spid="28" grpId="0"/>
    </p:bldLs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cxnSp>
        <p:nvCxnSpPr>
          <p:cNvPr id="3" name="直接连接符 2"/>
          <p:cNvCxnSpPr/>
          <p:nvPr/>
        </p:nvCxnSpPr>
        <p:spPr>
          <a:xfrm>
            <a:off x="0" y="534691"/>
            <a:ext cx="9144000" cy="0"/>
          </a:xfrm>
          <a:prstGeom prst="line">
            <a:avLst/>
          </a:prstGeom>
          <a:ln w="25400"/>
        </p:spPr>
        <p:style>
          <a:lnRef idx="2">
            <a:schemeClr val="dk1"/>
          </a:lnRef>
          <a:fillRef idx="0">
            <a:schemeClr val="dk1"/>
          </a:fillRef>
          <a:effectRef idx="1">
            <a:schemeClr val="dk1"/>
          </a:effectRef>
          <a:fontRef idx="minor">
            <a:schemeClr val="tx1"/>
          </a:fontRef>
        </p:style>
      </p:cxnSp>
      <p:sp>
        <p:nvSpPr>
          <p:cNvPr id="4" name="TextBox 4"/>
          <p:cNvSpPr txBox="1"/>
          <p:nvPr/>
        </p:nvSpPr>
        <p:spPr>
          <a:xfrm>
            <a:off x="5331496" y="73026"/>
            <a:ext cx="3614901" cy="461665"/>
          </a:xfrm>
          <a:prstGeom prst="rect">
            <a:avLst/>
          </a:prstGeom>
          <a:noFill/>
        </p:spPr>
        <p:txBody>
          <a:bodyPr wrap="square" rtlCol="0">
            <a:spAutoFit/>
          </a:bodyPr>
          <a:lstStyle/>
          <a:p>
            <a:pPr marL="285750" indent="-285750">
              <a:buFont typeface="Wingdings" panose="05000000000000000000" pitchFamily="2" charset="2"/>
              <a:buChar char="Ø"/>
            </a:pPr>
            <a:r>
              <a:rPr lang="zh-CN" altLang="en-US" sz="2400" smtClean="0">
                <a:latin typeface="黑体" panose="02010609060101010101" pitchFamily="49" charset="-122"/>
                <a:ea typeface="黑体" panose="02010609060101010101" pitchFamily="49" charset="-122"/>
              </a:rPr>
              <a:t>过程</a:t>
            </a:r>
            <a:endParaRPr lang="zh-CN" altLang="en-US" sz="2400">
              <a:latin typeface="黑体" panose="02010609060101010101" pitchFamily="49" charset="-122"/>
              <a:ea typeface="黑体" panose="02010609060101010101" pitchFamily="49" charset="-122"/>
            </a:endParaRPr>
          </a:p>
        </p:txBody>
      </p:sp>
      <p:sp>
        <p:nvSpPr>
          <p:cNvPr id="5" name="文本框 4"/>
          <p:cNvSpPr txBox="1"/>
          <p:nvPr/>
        </p:nvSpPr>
        <p:spPr>
          <a:xfrm>
            <a:off x="197603" y="73026"/>
            <a:ext cx="4374397" cy="461665"/>
          </a:xfrm>
          <a:prstGeom prst="rect">
            <a:avLst/>
          </a:prstGeom>
          <a:noFill/>
        </p:spPr>
        <p:txBody>
          <a:bodyPr wrap="square" rtlCol="0">
            <a:spAutoFit/>
          </a:bodyPr>
          <a:lstStyle/>
          <a:p>
            <a:r>
              <a:rPr lang="zh-CN" altLang="en-US" sz="2400">
                <a:latin typeface="黑体" panose="02010609060101010101" pitchFamily="49" charset="-122"/>
                <a:ea typeface="黑体" panose="02010609060101010101" pitchFamily="49" charset="-122"/>
              </a:rPr>
              <a:t>第</a:t>
            </a:r>
            <a:r>
              <a:rPr lang="en-US" altLang="zh-CN" sz="2400">
                <a:latin typeface="黑体" panose="02010609060101010101" pitchFamily="49" charset="-122"/>
                <a:ea typeface="黑体" panose="02010609060101010101" pitchFamily="49" charset="-122"/>
              </a:rPr>
              <a:t>18</a:t>
            </a:r>
            <a:r>
              <a:rPr lang="zh-CN" altLang="en-US" sz="2400">
                <a:latin typeface="黑体" panose="02010609060101010101" pitchFamily="49" charset="-122"/>
                <a:ea typeface="黑体" panose="02010609060101010101" pitchFamily="49" charset="-122"/>
              </a:rPr>
              <a:t>课 冷战与国际格局的演变</a:t>
            </a:r>
          </a:p>
        </p:txBody>
      </p:sp>
      <p:pic>
        <p:nvPicPr>
          <p:cNvPr id="7" name="图片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8467" y="840114"/>
            <a:ext cx="4278728" cy="3152775"/>
          </a:xfrm>
          <a:prstGeom prst="rect">
            <a:avLst/>
          </a:prstGeom>
        </p:spPr>
      </p:pic>
      <p:sp>
        <p:nvSpPr>
          <p:cNvPr id="14" name="TextBox 6"/>
          <p:cNvSpPr txBox="1"/>
          <p:nvPr/>
        </p:nvSpPr>
        <p:spPr>
          <a:xfrm>
            <a:off x="1331928" y="4219876"/>
            <a:ext cx="2770035" cy="461665"/>
          </a:xfrm>
          <a:prstGeom prst="rect">
            <a:avLst/>
          </a:prstGeom>
          <a:noFill/>
        </p:spPr>
        <p:txBody>
          <a:bodyPr wrap="square" rtlCol="0">
            <a:spAutoFit/>
          </a:bodyPr>
          <a:lstStyle/>
          <a:p>
            <a:pPr marL="285750" indent="-285750">
              <a:buFont typeface="Arial" pitchFamily="34" charset="0"/>
              <a:buChar char="•"/>
            </a:pPr>
            <a:r>
              <a:rPr lang="en-US" altLang="zh-CN" sz="2400">
                <a:latin typeface="黑体" panose="02010609060101010101" pitchFamily="49" charset="-122"/>
                <a:ea typeface="黑体" panose="02010609060101010101" pitchFamily="49" charset="-122"/>
              </a:rPr>
              <a:t>1991</a:t>
            </a:r>
            <a:r>
              <a:rPr lang="zh-CN" altLang="en-US" sz="2400">
                <a:latin typeface="黑体" panose="02010609060101010101" pitchFamily="49" charset="-122"/>
                <a:ea typeface="黑体" panose="02010609060101010101" pitchFamily="49" charset="-122"/>
              </a:rPr>
              <a:t>年苏联解体</a:t>
            </a:r>
          </a:p>
        </p:txBody>
      </p:sp>
      <p:pic>
        <p:nvPicPr>
          <p:cNvPr id="16" name="图片 15"/>
          <p:cNvPicPr>
            <a:picLocks noChangeAspect="1"/>
          </p:cNvPicPr>
          <p:nvPr/>
        </p:nvPicPr>
        <p:blipFill>
          <a:blip r:embed="rId4"/>
          <a:stretch>
            <a:fillRect/>
          </a:stretch>
        </p:blipFill>
        <p:spPr>
          <a:xfrm>
            <a:off x="8398065" y="71543"/>
            <a:ext cx="647134" cy="419604"/>
          </a:xfrm>
          <a:prstGeom prst="rect">
            <a:avLst/>
          </a:prstGeom>
          <a:ln>
            <a:noFill/>
          </a:ln>
          <a:effectLst>
            <a:softEdge rad="112500"/>
          </a:effectLst>
        </p:spPr>
      </p:pic>
      <p:sp>
        <p:nvSpPr>
          <p:cNvPr id="10" name="TextBox 9"/>
          <p:cNvSpPr txBox="1"/>
          <p:nvPr/>
        </p:nvSpPr>
        <p:spPr>
          <a:xfrm>
            <a:off x="6770914" y="4833257"/>
            <a:ext cx="2373086" cy="310243"/>
          </a:xfrm>
          <a:prstGeom prst="rect">
            <a:avLst/>
          </a:prstGeom>
          <a:solidFill>
            <a:schemeClr val="bg1"/>
          </a:solidFill>
        </p:spPr>
        <p:txBody>
          <a:bodyPr wrap="square" rtlCol="0">
            <a:spAutoFit/>
          </a:bodyPr>
          <a:lstStyle/>
          <a:p>
            <a:endParaRPr lang="zh-CN" altLang="en-US"/>
          </a:p>
        </p:txBody>
      </p:sp>
      <p:sp>
        <p:nvSpPr>
          <p:cNvPr id="12" name="矩形 11"/>
          <p:cNvSpPr/>
          <p:nvPr/>
        </p:nvSpPr>
        <p:spPr>
          <a:xfrm>
            <a:off x="4789924" y="2077428"/>
            <a:ext cx="4354076" cy="646331"/>
          </a:xfrm>
          <a:prstGeom prst="rect">
            <a:avLst/>
          </a:prstGeom>
          <a:noFill/>
        </p:spPr>
        <p:txBody>
          <a:bodyPr wrap="none" lIns="91440" tIns="45720" rIns="91440" bIns="45720">
            <a:spAutoFit/>
          </a:bodyPr>
          <a:lstStyle/>
          <a:p>
            <a:pPr algn="ctr"/>
            <a:r>
              <a:rPr lang="zh-CN" altLang="en-US" sz="3600" b="1" cap="none" spc="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仿宋" pitchFamily="49" charset="-122"/>
                <a:ea typeface="仿宋" pitchFamily="49" charset="-122"/>
              </a:rPr>
              <a:t>苏联为什么会解体？</a:t>
            </a:r>
            <a:endParaRPr lang="zh-CN" altLang="en-US" sz="3600" b="1" cap="none" spc="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仿宋" panose="02010609060101010101" pitchFamily="49" charset="-122"/>
              <a:ea typeface="仿宋" panose="02010609060101010101" pitchFamily="49" charset="-122"/>
            </a:endParaRPr>
          </a:p>
        </p:txBody>
      </p:sp>
    </p:spTree>
  </p:cSld>
  <p:clrMapOvr>
    <a:masterClrMapping/>
  </p:clrMapOvr>
  <mc:AlternateContent>
    <mc:Choice xmlns:p14="http://schemas.microsoft.com/office/powerpoint/2010/main" Requires="p14">
      <p:transition spd="slow" p14:dur="2000"/>
    </mc:Choice>
    <mc:Fallback>
      <p:transition spd="slow"/>
    </mc:Fallback>
  </mc:AlternateConten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cxnSp>
        <p:nvCxnSpPr>
          <p:cNvPr id="3" name="直接连接符 2"/>
          <p:cNvCxnSpPr/>
          <p:nvPr/>
        </p:nvCxnSpPr>
        <p:spPr>
          <a:xfrm>
            <a:off x="0" y="534691"/>
            <a:ext cx="9144000" cy="0"/>
          </a:xfrm>
          <a:prstGeom prst="line">
            <a:avLst/>
          </a:prstGeom>
          <a:ln w="25400"/>
        </p:spPr>
        <p:style>
          <a:lnRef idx="2">
            <a:schemeClr val="dk1"/>
          </a:lnRef>
          <a:fillRef idx="0">
            <a:schemeClr val="dk1"/>
          </a:fillRef>
          <a:effectRef idx="1">
            <a:schemeClr val="dk1"/>
          </a:effectRef>
          <a:fontRef idx="minor">
            <a:schemeClr val="tx1"/>
          </a:fontRef>
        </p:style>
      </p:cxnSp>
      <p:sp>
        <p:nvSpPr>
          <p:cNvPr id="4" name="TextBox 4"/>
          <p:cNvSpPr txBox="1"/>
          <p:nvPr/>
        </p:nvSpPr>
        <p:spPr>
          <a:xfrm>
            <a:off x="5331496" y="73026"/>
            <a:ext cx="3614901" cy="461665"/>
          </a:xfrm>
          <a:prstGeom prst="rect">
            <a:avLst/>
          </a:prstGeom>
          <a:noFill/>
        </p:spPr>
        <p:txBody>
          <a:bodyPr wrap="square" rtlCol="0">
            <a:spAutoFit/>
          </a:bodyPr>
          <a:lstStyle/>
          <a:p>
            <a:pPr marL="285750" indent="-285750">
              <a:buFont typeface="Wingdings" panose="05000000000000000000" pitchFamily="2" charset="2"/>
              <a:buChar char="Ø"/>
            </a:pPr>
            <a:r>
              <a:rPr lang="zh-CN" altLang="en-US" sz="2400" smtClean="0">
                <a:latin typeface="黑体" panose="02010609060101010101" pitchFamily="49" charset="-122"/>
                <a:ea typeface="黑体" panose="02010609060101010101" pitchFamily="49" charset="-122"/>
              </a:rPr>
              <a:t>过程</a:t>
            </a:r>
            <a:endParaRPr lang="zh-CN" altLang="en-US" sz="2400">
              <a:latin typeface="黑体" panose="02010609060101010101" pitchFamily="49" charset="-122"/>
              <a:ea typeface="黑体" panose="02010609060101010101" pitchFamily="49" charset="-122"/>
            </a:endParaRPr>
          </a:p>
        </p:txBody>
      </p:sp>
      <p:sp>
        <p:nvSpPr>
          <p:cNvPr id="5" name="文本框 4"/>
          <p:cNvSpPr txBox="1"/>
          <p:nvPr/>
        </p:nvSpPr>
        <p:spPr>
          <a:xfrm>
            <a:off x="197603" y="73026"/>
            <a:ext cx="4374397" cy="461665"/>
          </a:xfrm>
          <a:prstGeom prst="rect">
            <a:avLst/>
          </a:prstGeom>
          <a:noFill/>
        </p:spPr>
        <p:txBody>
          <a:bodyPr wrap="square" rtlCol="0">
            <a:spAutoFit/>
          </a:bodyPr>
          <a:lstStyle/>
          <a:p>
            <a:r>
              <a:rPr lang="zh-CN" altLang="en-US" sz="2400">
                <a:latin typeface="黑体" panose="02010609060101010101" pitchFamily="49" charset="-122"/>
                <a:ea typeface="黑体" panose="02010609060101010101" pitchFamily="49" charset="-122"/>
              </a:rPr>
              <a:t>第</a:t>
            </a:r>
            <a:r>
              <a:rPr lang="en-US" altLang="zh-CN" sz="2400">
                <a:latin typeface="黑体" panose="02010609060101010101" pitchFamily="49" charset="-122"/>
                <a:ea typeface="黑体" panose="02010609060101010101" pitchFamily="49" charset="-122"/>
              </a:rPr>
              <a:t>18</a:t>
            </a:r>
            <a:r>
              <a:rPr lang="zh-CN" altLang="en-US" sz="2400">
                <a:latin typeface="黑体" panose="02010609060101010101" pitchFamily="49" charset="-122"/>
                <a:ea typeface="黑体" panose="02010609060101010101" pitchFamily="49" charset="-122"/>
              </a:rPr>
              <a:t>课 冷战与国际格局的演变</a:t>
            </a:r>
          </a:p>
        </p:txBody>
      </p:sp>
      <p:pic>
        <p:nvPicPr>
          <p:cNvPr id="9" name="图片 8"/>
          <p:cNvPicPr>
            <a:picLocks noChangeAspect="1"/>
          </p:cNvPicPr>
          <p:nvPr/>
        </p:nvPicPr>
        <p:blipFill>
          <a:blip r:embed="rId3"/>
          <a:stretch>
            <a:fillRect/>
          </a:stretch>
        </p:blipFill>
        <p:spPr>
          <a:xfrm>
            <a:off x="8398065" y="71543"/>
            <a:ext cx="647134" cy="419604"/>
          </a:xfrm>
          <a:prstGeom prst="rect">
            <a:avLst/>
          </a:prstGeom>
          <a:ln>
            <a:noFill/>
          </a:ln>
          <a:effectLst>
            <a:softEdge rad="112500"/>
          </a:effectLst>
        </p:spPr>
      </p:pic>
      <p:sp>
        <p:nvSpPr>
          <p:cNvPr id="10" name="TextBox 4"/>
          <p:cNvSpPr txBox="1"/>
          <p:nvPr/>
        </p:nvSpPr>
        <p:spPr>
          <a:xfrm>
            <a:off x="3680653" y="642078"/>
            <a:ext cx="1459965" cy="461665"/>
          </a:xfrm>
          <a:prstGeom prst="rect">
            <a:avLst/>
          </a:prstGeom>
          <a:noFill/>
        </p:spPr>
        <p:txBody>
          <a:bodyPr wrap="square" rtlCol="0">
            <a:spAutoFit/>
          </a:bodyPr>
          <a:lstStyle/>
          <a:p>
            <a:r>
              <a:rPr lang="zh-CN" altLang="en-US" sz="2400" b="1">
                <a:solidFill>
                  <a:srgbClr val="FF0000"/>
                </a:solidFill>
                <a:latin typeface="华文新魏" panose="02010800040101010101" pitchFamily="2" charset="-122"/>
                <a:ea typeface="华文新魏" panose="02010800040101010101" pitchFamily="2" charset="-122"/>
              </a:rPr>
              <a:t>解体原因</a:t>
            </a:r>
          </a:p>
        </p:txBody>
      </p:sp>
      <p:sp>
        <p:nvSpPr>
          <p:cNvPr id="6" name="文本框 5"/>
          <p:cNvSpPr txBox="1"/>
          <p:nvPr/>
        </p:nvSpPr>
        <p:spPr>
          <a:xfrm>
            <a:off x="197603" y="1309575"/>
            <a:ext cx="8847596" cy="1477328"/>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indent="457200"/>
            <a:r>
              <a:rPr lang="zh-CN" altLang="en-US" sz="1800" b="1">
                <a:latin typeface="楷体" panose="02010609060101010101" pitchFamily="49" charset="-122"/>
                <a:ea typeface="楷体" panose="02010609060101010101" pitchFamily="49" charset="-122"/>
              </a:rPr>
              <a:t>材料十一：“和平演变战略”：西方国家通过政治、经济、文化渗透，对苏联、东欧等社会主义国家进行一场“没有硝烟的战争”，促使它们向资本主义“和平演变”。改词出现于</a:t>
            </a:r>
            <a:r>
              <a:rPr lang="en-US" altLang="zh-CN" sz="1800" b="1">
                <a:latin typeface="楷体" panose="02010609060101010101" pitchFamily="49" charset="-122"/>
                <a:ea typeface="楷体" panose="02010609060101010101" pitchFamily="49" charset="-122"/>
              </a:rPr>
              <a:t>20</a:t>
            </a:r>
            <a:r>
              <a:rPr lang="zh-CN" altLang="en-US" sz="1800" b="1">
                <a:latin typeface="楷体" panose="02010609060101010101" pitchFamily="49" charset="-122"/>
                <a:ea typeface="楷体" panose="02010609060101010101" pitchFamily="49" charset="-122"/>
              </a:rPr>
              <a:t>世纪</a:t>
            </a:r>
            <a:r>
              <a:rPr lang="en-US" altLang="zh-CN" sz="1800" b="1">
                <a:latin typeface="楷体" panose="02010609060101010101" pitchFamily="49" charset="-122"/>
                <a:ea typeface="楷体" panose="02010609060101010101" pitchFamily="49" charset="-122"/>
              </a:rPr>
              <a:t>50</a:t>
            </a:r>
            <a:r>
              <a:rPr lang="zh-CN" altLang="en-US" sz="1800" b="1">
                <a:latin typeface="楷体" panose="02010609060101010101" pitchFamily="49" charset="-122"/>
                <a:ea typeface="楷体" panose="02010609060101010101" pitchFamily="49" charset="-122"/>
              </a:rPr>
              <a:t>年代，首先由美国国务卿杜勒斯提出。“和平演变”成为美国在冷战时期对社会主义国家的重要战略之一。</a:t>
            </a:r>
            <a:endParaRPr lang="en-US" altLang="zh-CN" sz="1800" b="1">
              <a:latin typeface="楷体" panose="02010609060101010101" pitchFamily="49" charset="-122"/>
              <a:ea typeface="楷体" panose="02010609060101010101" pitchFamily="49" charset="-122"/>
            </a:endParaRPr>
          </a:p>
          <a:p>
            <a:pPr indent="457200"/>
            <a:r>
              <a:rPr lang="en-US" altLang="zh-CN" sz="1800" b="1">
                <a:latin typeface="楷体" panose="02010609060101010101" pitchFamily="49" charset="-122"/>
                <a:ea typeface="楷体" panose="02010609060101010101" pitchFamily="49" charset="-122"/>
              </a:rPr>
              <a:t>                                           ——</a:t>
            </a:r>
            <a:r>
              <a:rPr lang="zh-CN" altLang="en-US" sz="1800" b="1">
                <a:latin typeface="楷体" panose="02010609060101010101" pitchFamily="49" charset="-122"/>
                <a:ea typeface="楷体" panose="02010609060101010101" pitchFamily="49" charset="-122"/>
              </a:rPr>
              <a:t>部编版</a:t>
            </a:r>
            <a:r>
              <a:rPr lang="en-US" altLang="zh-CN" sz="1800" b="1">
                <a:latin typeface="楷体" panose="02010609060101010101" pitchFamily="49" charset="-122"/>
                <a:ea typeface="楷体" panose="02010609060101010101" pitchFamily="49" charset="-122"/>
              </a:rPr>
              <a:t>《</a:t>
            </a:r>
            <a:r>
              <a:rPr lang="zh-CN" altLang="en-US" sz="1800" b="1">
                <a:latin typeface="楷体" panose="02010609060101010101" pitchFamily="49" charset="-122"/>
                <a:ea typeface="楷体" panose="02010609060101010101" pitchFamily="49" charset="-122"/>
              </a:rPr>
              <a:t>中外历史纲要下</a:t>
            </a:r>
            <a:r>
              <a:rPr lang="en-US" altLang="zh-CN" sz="1800" b="1">
                <a:latin typeface="楷体" panose="02010609060101010101" pitchFamily="49" charset="-122"/>
                <a:ea typeface="楷体" panose="02010609060101010101" pitchFamily="49" charset="-122"/>
              </a:rPr>
              <a:t>》</a:t>
            </a:r>
            <a:endParaRPr lang="zh-CN" altLang="en-US" sz="1800" b="1">
              <a:latin typeface="楷体" panose="02010609060101010101" pitchFamily="49" charset="-122"/>
              <a:ea typeface="楷体" panose="02010609060101010101" pitchFamily="49" charset="-122"/>
            </a:endParaRPr>
          </a:p>
        </p:txBody>
      </p:sp>
      <p:sp>
        <p:nvSpPr>
          <p:cNvPr id="12" name="文本框 11"/>
          <p:cNvSpPr txBox="1"/>
          <p:nvPr/>
        </p:nvSpPr>
        <p:spPr>
          <a:xfrm>
            <a:off x="197603" y="3198566"/>
            <a:ext cx="8847596" cy="1200329"/>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indent="457200"/>
            <a:r>
              <a:rPr lang="zh-CN" altLang="en-US" sz="1800" b="1">
                <a:latin typeface="楷体" panose="02010609060101010101" pitchFamily="49" charset="-122"/>
                <a:ea typeface="楷体" panose="02010609060101010101" pitchFamily="49" charset="-122"/>
              </a:rPr>
              <a:t>材料十二：戈尔巴乔夫在东欧国家实施”自由选择”的原则，对东欧各国的政治动荡采取不闻不问的态度，戈尔巴存夫力图把自己的新想维和改革的模式推向东欧国家，并督促这些国家效法苏联的改革和美国的设想与设计去实施。</a:t>
            </a:r>
          </a:p>
          <a:p>
            <a:pPr indent="457200"/>
            <a:r>
              <a:rPr lang="en-US" altLang="zh-CN" sz="1800" b="1">
                <a:latin typeface="楷体" panose="02010609060101010101" pitchFamily="49" charset="-122"/>
                <a:ea typeface="楷体" panose="02010609060101010101" pitchFamily="49" charset="-122"/>
              </a:rPr>
              <a:t>                                      ——</a:t>
            </a:r>
            <a:r>
              <a:rPr lang="zh-CN" altLang="en-US" sz="1800" b="1">
                <a:latin typeface="楷体" panose="02010609060101010101" pitchFamily="49" charset="-122"/>
                <a:ea typeface="楷体" panose="02010609060101010101" pitchFamily="49" charset="-122"/>
              </a:rPr>
              <a:t>方连庆 </a:t>
            </a:r>
            <a:r>
              <a:rPr lang="en-US" altLang="zh-CN" sz="1800" b="1">
                <a:latin typeface="楷体" panose="02010609060101010101" pitchFamily="49" charset="-122"/>
                <a:ea typeface="楷体" panose="02010609060101010101" pitchFamily="49" charset="-122"/>
              </a:rPr>
              <a:t>《</a:t>
            </a:r>
            <a:r>
              <a:rPr lang="zh-CN" altLang="en-US" sz="1800" b="1">
                <a:latin typeface="楷体" panose="02010609060101010101" pitchFamily="49" charset="-122"/>
                <a:ea typeface="楷体" panose="02010609060101010101" pitchFamily="49" charset="-122"/>
              </a:rPr>
              <a:t>国际关系史</a:t>
            </a:r>
            <a:r>
              <a:rPr lang="en-US" altLang="zh-CN" sz="1800" b="1">
                <a:latin typeface="楷体" panose="02010609060101010101" pitchFamily="49" charset="-122"/>
                <a:ea typeface="楷体" panose="02010609060101010101" pitchFamily="49" charset="-122"/>
              </a:rPr>
              <a:t>》(</a:t>
            </a:r>
            <a:r>
              <a:rPr lang="zh-CN" altLang="en-US" sz="1800" b="1">
                <a:latin typeface="楷体" panose="02010609060101010101" pitchFamily="49" charset="-122"/>
                <a:ea typeface="楷体" panose="02010609060101010101" pitchFamily="49" charset="-122"/>
              </a:rPr>
              <a:t>战后卷</a:t>
            </a:r>
            <a:r>
              <a:rPr lang="en-US" altLang="zh-CN" sz="1800" b="1">
                <a:latin typeface="楷体" panose="02010609060101010101" pitchFamily="49" charset="-122"/>
                <a:ea typeface="楷体" panose="02010609060101010101" pitchFamily="49" charset="-122"/>
              </a:rPr>
              <a:t>)</a:t>
            </a:r>
          </a:p>
        </p:txBody>
      </p:sp>
      <p:sp>
        <p:nvSpPr>
          <p:cNvPr id="11" name="TextBox 10"/>
          <p:cNvSpPr txBox="1"/>
          <p:nvPr/>
        </p:nvSpPr>
        <p:spPr>
          <a:xfrm>
            <a:off x="6770914" y="4833257"/>
            <a:ext cx="2373086" cy="310243"/>
          </a:xfrm>
          <a:prstGeom prst="rect">
            <a:avLst/>
          </a:prstGeom>
          <a:solidFill>
            <a:schemeClr val="bg1"/>
          </a:solidFill>
        </p:spPr>
        <p:txBody>
          <a:bodyPr wrap="square" rtlCol="0">
            <a:spAutoFit/>
          </a:bodyPr>
          <a:lstStyle/>
          <a:p>
            <a:endParaRPr lang="zh-CN" altLang="en-US"/>
          </a:p>
        </p:txBody>
      </p:sp>
    </p:spTree>
  </p:cSld>
  <p:clrMapOvr>
    <a:masterClrMapping/>
  </p:clrMapOvr>
  <mc:AlternateContent>
    <mc:Choice xmlns:p14="http://schemas.microsoft.com/office/powerpoint/2010/main" Requires="p14">
      <p:transition spd="slow" p14:dur="2000"/>
    </mc:Choice>
    <mc:Fallback>
      <p:transition spd="slow"/>
    </mc:Fallback>
  </mc:AlternateConten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cxnSp>
        <p:nvCxnSpPr>
          <p:cNvPr id="3" name="直接连接符 2"/>
          <p:cNvCxnSpPr/>
          <p:nvPr/>
        </p:nvCxnSpPr>
        <p:spPr>
          <a:xfrm>
            <a:off x="0" y="534691"/>
            <a:ext cx="9144000" cy="0"/>
          </a:xfrm>
          <a:prstGeom prst="line">
            <a:avLst/>
          </a:prstGeom>
          <a:ln w="25400"/>
        </p:spPr>
        <p:style>
          <a:lnRef idx="2">
            <a:schemeClr val="dk1"/>
          </a:lnRef>
          <a:fillRef idx="0">
            <a:schemeClr val="dk1"/>
          </a:fillRef>
          <a:effectRef idx="1">
            <a:schemeClr val="dk1"/>
          </a:effectRef>
          <a:fontRef idx="minor">
            <a:schemeClr val="tx1"/>
          </a:fontRef>
        </p:style>
      </p:cxnSp>
      <p:sp>
        <p:nvSpPr>
          <p:cNvPr id="4" name="TextBox 4"/>
          <p:cNvSpPr txBox="1"/>
          <p:nvPr/>
        </p:nvSpPr>
        <p:spPr>
          <a:xfrm>
            <a:off x="5331496" y="73026"/>
            <a:ext cx="3614901" cy="461665"/>
          </a:xfrm>
          <a:prstGeom prst="rect">
            <a:avLst/>
          </a:prstGeom>
          <a:noFill/>
        </p:spPr>
        <p:txBody>
          <a:bodyPr wrap="square" rtlCol="0">
            <a:spAutoFit/>
          </a:bodyPr>
          <a:lstStyle/>
          <a:p>
            <a:pPr marL="285750" indent="-285750">
              <a:buFont typeface="Wingdings" panose="05000000000000000000" pitchFamily="2" charset="2"/>
              <a:buChar char="Ø"/>
            </a:pPr>
            <a:r>
              <a:rPr lang="zh-CN" altLang="en-US" sz="2400" smtClean="0">
                <a:latin typeface="黑体" panose="02010609060101010101" pitchFamily="49" charset="-122"/>
                <a:ea typeface="黑体" panose="02010609060101010101" pitchFamily="49" charset="-122"/>
              </a:rPr>
              <a:t>过程</a:t>
            </a:r>
            <a:endParaRPr lang="zh-CN" altLang="en-US" sz="2400">
              <a:latin typeface="黑体" panose="02010609060101010101" pitchFamily="49" charset="-122"/>
              <a:ea typeface="黑体" panose="02010609060101010101" pitchFamily="49" charset="-122"/>
            </a:endParaRPr>
          </a:p>
        </p:txBody>
      </p:sp>
      <p:sp>
        <p:nvSpPr>
          <p:cNvPr id="5" name="文本框 4"/>
          <p:cNvSpPr txBox="1"/>
          <p:nvPr/>
        </p:nvSpPr>
        <p:spPr>
          <a:xfrm>
            <a:off x="197603" y="73026"/>
            <a:ext cx="4374397" cy="461665"/>
          </a:xfrm>
          <a:prstGeom prst="rect">
            <a:avLst/>
          </a:prstGeom>
          <a:noFill/>
        </p:spPr>
        <p:txBody>
          <a:bodyPr wrap="square" rtlCol="0">
            <a:spAutoFit/>
          </a:bodyPr>
          <a:lstStyle/>
          <a:p>
            <a:r>
              <a:rPr lang="zh-CN" altLang="en-US" sz="2400">
                <a:latin typeface="黑体" panose="02010609060101010101" pitchFamily="49" charset="-122"/>
                <a:ea typeface="黑体" panose="02010609060101010101" pitchFamily="49" charset="-122"/>
              </a:rPr>
              <a:t>第</a:t>
            </a:r>
            <a:r>
              <a:rPr lang="en-US" altLang="zh-CN" sz="2400">
                <a:latin typeface="黑体" panose="02010609060101010101" pitchFamily="49" charset="-122"/>
                <a:ea typeface="黑体" panose="02010609060101010101" pitchFamily="49" charset="-122"/>
              </a:rPr>
              <a:t>18</a:t>
            </a:r>
            <a:r>
              <a:rPr lang="zh-CN" altLang="en-US" sz="2400">
                <a:latin typeface="黑体" panose="02010609060101010101" pitchFamily="49" charset="-122"/>
                <a:ea typeface="黑体" panose="02010609060101010101" pitchFamily="49" charset="-122"/>
              </a:rPr>
              <a:t>课 冷战与国际格局的演变</a:t>
            </a:r>
          </a:p>
        </p:txBody>
      </p:sp>
      <p:pic>
        <p:nvPicPr>
          <p:cNvPr id="9" name="图片 8"/>
          <p:cNvPicPr>
            <a:picLocks noChangeAspect="1"/>
          </p:cNvPicPr>
          <p:nvPr/>
        </p:nvPicPr>
        <p:blipFill>
          <a:blip r:embed="rId3"/>
          <a:stretch>
            <a:fillRect/>
          </a:stretch>
        </p:blipFill>
        <p:spPr>
          <a:xfrm>
            <a:off x="8398065" y="71543"/>
            <a:ext cx="647134" cy="419604"/>
          </a:xfrm>
          <a:prstGeom prst="rect">
            <a:avLst/>
          </a:prstGeom>
          <a:ln>
            <a:noFill/>
          </a:ln>
          <a:effectLst>
            <a:softEdge rad="112500"/>
          </a:effectLst>
        </p:spPr>
      </p:pic>
      <p:sp>
        <p:nvSpPr>
          <p:cNvPr id="6" name="文本框 5"/>
          <p:cNvSpPr txBox="1"/>
          <p:nvPr/>
        </p:nvSpPr>
        <p:spPr>
          <a:xfrm>
            <a:off x="197603" y="1071075"/>
            <a:ext cx="8847596" cy="2031325"/>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indent="457200"/>
            <a:r>
              <a:rPr lang="zh-CN" altLang="en-US" sz="1800" b="1">
                <a:latin typeface="楷体" panose="02010609060101010101" pitchFamily="49" charset="-122"/>
                <a:ea typeface="楷体" panose="02010609060101010101" pitchFamily="49" charset="-122"/>
              </a:rPr>
              <a:t>材料十三：到</a:t>
            </a:r>
            <a:r>
              <a:rPr lang="en-US" altLang="zh-CN" sz="1800" b="1">
                <a:latin typeface="楷体" panose="02010609060101010101" pitchFamily="49" charset="-122"/>
                <a:ea typeface="楷体" panose="02010609060101010101" pitchFamily="49" charset="-122"/>
              </a:rPr>
              <a:t>80</a:t>
            </a:r>
            <a:r>
              <a:rPr lang="zh-CN" altLang="en-US" sz="1800" b="1">
                <a:latin typeface="楷体" panose="02010609060101010101" pitchFamily="49" charset="-122"/>
                <a:ea typeface="楷体" panose="02010609060101010101" pitchFamily="49" charset="-122"/>
              </a:rPr>
              <a:t>年代初，苏联不仅落后于西方发达国家，而且落后于许多新兴工业化国家，并且失去了</a:t>
            </a:r>
            <a:r>
              <a:rPr lang="en-US" altLang="zh-CN" sz="1800" b="1">
                <a:latin typeface="楷体" panose="02010609060101010101" pitchFamily="49" charset="-122"/>
                <a:ea typeface="楷体" panose="02010609060101010101" pitchFamily="49" charset="-122"/>
              </a:rPr>
              <a:t>60</a:t>
            </a:r>
            <a:r>
              <a:rPr lang="zh-CN" altLang="en-US" sz="1800" b="1">
                <a:latin typeface="楷体" panose="02010609060101010101" pitchFamily="49" charset="-122"/>
                <a:ea typeface="楷体" panose="02010609060101010101" pitchFamily="49" charset="-122"/>
              </a:rPr>
              <a:t>年代的速度优势。在信息技术方面苏联尤其落后，“甚至到了 </a:t>
            </a:r>
            <a:r>
              <a:rPr lang="en-US" altLang="zh-CN" sz="1800" b="1">
                <a:latin typeface="楷体" panose="02010609060101010101" pitchFamily="49" charset="-122"/>
                <a:ea typeface="楷体" panose="02010609060101010101" pitchFamily="49" charset="-122"/>
              </a:rPr>
              <a:t>90</a:t>
            </a:r>
            <a:r>
              <a:rPr lang="zh-CN" altLang="en-US" sz="1800" b="1">
                <a:latin typeface="楷体" panose="02010609060101010101" pitchFamily="49" charset="-122"/>
                <a:ea typeface="楷体" panose="02010609060101010101" pitchFamily="49" charset="-122"/>
              </a:rPr>
              <a:t>年代初，苏联人均拥有电子计算机的数量只是韩国的</a:t>
            </a:r>
            <a:r>
              <a:rPr lang="en-US" altLang="zh-CN" sz="1800" b="1">
                <a:latin typeface="楷体" panose="02010609060101010101" pitchFamily="49" charset="-122"/>
                <a:ea typeface="楷体" panose="02010609060101010101" pitchFamily="49" charset="-122"/>
              </a:rPr>
              <a:t>10%</a:t>
            </a:r>
            <a:r>
              <a:rPr lang="zh-CN" altLang="en-US" sz="1800" b="1">
                <a:latin typeface="楷体" panose="02010609060101010101" pitchFamily="49" charset="-122"/>
                <a:ea typeface="楷体" panose="02010609060101010101" pitchFamily="49" charset="-122"/>
              </a:rPr>
              <a:t>，是美国的</a:t>
            </a:r>
            <a:r>
              <a:rPr lang="en-US" altLang="zh-CN" sz="1800" b="1">
                <a:latin typeface="楷体" panose="02010609060101010101" pitchFamily="49" charset="-122"/>
                <a:ea typeface="楷体" panose="02010609060101010101" pitchFamily="49" charset="-122"/>
              </a:rPr>
              <a:t>2%</a:t>
            </a:r>
            <a:r>
              <a:rPr lang="zh-CN" altLang="en-US" sz="1800" b="1">
                <a:latin typeface="楷体" panose="02010609060101010101" pitchFamily="49" charset="-122"/>
                <a:ea typeface="楷体" panose="02010609060101010101" pitchFamily="49" charset="-122"/>
              </a:rPr>
              <a:t>。像以前一样，在国民经济中占优势的是采掘和燃料工业。依靠科技进步的经济所占的比重只有</a:t>
            </a:r>
            <a:r>
              <a:rPr lang="en-US" altLang="zh-CN" sz="1800" b="1">
                <a:latin typeface="楷体" panose="02010609060101010101" pitchFamily="49" charset="-122"/>
                <a:ea typeface="楷体" panose="02010609060101010101" pitchFamily="49" charset="-122"/>
              </a:rPr>
              <a:t>38%</a:t>
            </a:r>
            <a:r>
              <a:rPr lang="zh-CN" altLang="en-US" sz="1800" b="1">
                <a:latin typeface="楷体" panose="02010609060101010101" pitchFamily="49" charset="-122"/>
                <a:ea typeface="楷体" panose="02010609060101010101" pitchFamily="49" charset="-122"/>
              </a:rPr>
              <a:t>，而在主要发达国家则占</a:t>
            </a:r>
            <a:r>
              <a:rPr lang="en-US" altLang="zh-CN" sz="1800" b="1">
                <a:latin typeface="楷体" panose="02010609060101010101" pitchFamily="49" charset="-122"/>
                <a:ea typeface="楷体" panose="02010609060101010101" pitchFamily="49" charset="-122"/>
              </a:rPr>
              <a:t>55%- 65%”</a:t>
            </a:r>
            <a:r>
              <a:rPr lang="zh-CN" altLang="en-US" sz="1800" b="1">
                <a:latin typeface="楷体" panose="02010609060101010101" pitchFamily="49" charset="-122"/>
                <a:ea typeface="楷体" panose="02010609060101010101" pitchFamily="49" charset="-122"/>
              </a:rPr>
              <a:t>，正是国家的危机迫使戈尔巴乔夫必须进行改革。</a:t>
            </a:r>
          </a:p>
          <a:p>
            <a:pPr indent="457200"/>
            <a:r>
              <a:rPr lang="zh-CN" altLang="en-US" sz="1800" b="1">
                <a:latin typeface="楷体" panose="02010609060101010101" pitchFamily="49" charset="-122"/>
                <a:ea typeface="楷体" panose="02010609060101010101" pitchFamily="49" charset="-122"/>
              </a:rPr>
              <a:t>             </a:t>
            </a:r>
            <a:r>
              <a:rPr lang="en-US" altLang="zh-CN" sz="1800" b="1">
                <a:latin typeface="楷体" panose="02010609060101010101" pitchFamily="49" charset="-122"/>
                <a:ea typeface="楷体" panose="02010609060101010101" pitchFamily="49" charset="-122"/>
              </a:rPr>
              <a:t>——</a:t>
            </a:r>
            <a:r>
              <a:rPr lang="zh-CN" altLang="en-US" sz="1800" b="1">
                <a:latin typeface="楷体" panose="02010609060101010101" pitchFamily="49" charset="-122"/>
                <a:ea typeface="楷体" panose="02010609060101010101" pitchFamily="49" charset="-122"/>
              </a:rPr>
              <a:t> 左凤荣</a:t>
            </a:r>
            <a:r>
              <a:rPr lang="en-US" altLang="zh-CN" sz="1800" b="1">
                <a:latin typeface="楷体" panose="02010609060101010101" pitchFamily="49" charset="-122"/>
                <a:ea typeface="楷体" panose="02010609060101010101" pitchFamily="49" charset="-122"/>
              </a:rPr>
              <a:t>《</a:t>
            </a:r>
            <a:r>
              <a:rPr lang="zh-CN" altLang="en-US" sz="1800" b="1">
                <a:latin typeface="楷体" panose="02010609060101010101" pitchFamily="49" charset="-122"/>
                <a:ea typeface="楷体" panose="02010609060101010101" pitchFamily="49" charset="-122"/>
              </a:rPr>
              <a:t>新编中学历史教材对苏联体制和苏共领导人的看法</a:t>
            </a:r>
            <a:r>
              <a:rPr lang="en-US" altLang="zh-CN" sz="1800" b="1">
                <a:latin typeface="楷体" panose="02010609060101010101" pitchFamily="49" charset="-122"/>
                <a:ea typeface="楷体" panose="02010609060101010101" pitchFamily="49" charset="-122"/>
              </a:rPr>
              <a:t>》</a:t>
            </a:r>
          </a:p>
        </p:txBody>
      </p:sp>
      <p:sp>
        <p:nvSpPr>
          <p:cNvPr id="11" name="文本框 10"/>
          <p:cNvSpPr txBox="1"/>
          <p:nvPr/>
        </p:nvSpPr>
        <p:spPr>
          <a:xfrm>
            <a:off x="98800" y="3056762"/>
            <a:ext cx="9045199" cy="2300630"/>
          </a:xfrm>
          <a:prstGeom prst="rect">
            <a:avLst/>
          </a:prstGeom>
          <a:noFill/>
        </p:spPr>
        <p:txBody>
          <a:bodyPr wrap="square" rtlCol="0">
            <a:spAutoFit/>
          </a:bodyPr>
          <a:lstStyle/>
          <a:p>
            <a:pPr>
              <a:lnSpc>
                <a:spcPct val="130000"/>
              </a:lnSpc>
              <a:spcBef>
                <a:spcPct val="0"/>
              </a:spcBef>
              <a:buFont typeface="Arial" pitchFamily="34" charset="0"/>
              <a:buNone/>
              <a:defRPr/>
            </a:pPr>
            <a:r>
              <a:rPr lang="zh-CN" altLang="en-US" sz="2000">
                <a:latin typeface="黑体" panose="02010609060101010101" pitchFamily="49" charset="-122"/>
                <a:ea typeface="黑体" panose="02010609060101010101" pitchFamily="49" charset="-122"/>
              </a:rPr>
              <a:t>(1)西方的“和平演变”政策。</a:t>
            </a:r>
          </a:p>
          <a:p>
            <a:pPr>
              <a:lnSpc>
                <a:spcPct val="130000"/>
              </a:lnSpc>
              <a:spcBef>
                <a:spcPct val="0"/>
              </a:spcBef>
              <a:buFont typeface="Arial" pitchFamily="34" charset="0"/>
              <a:buNone/>
              <a:defRPr/>
            </a:pPr>
            <a:r>
              <a:rPr lang="zh-CN" altLang="en-US" sz="2000">
                <a:latin typeface="黑体" panose="02010609060101010101" pitchFamily="49" charset="-122"/>
                <a:ea typeface="黑体" panose="02010609060101010101" pitchFamily="49" charset="-122"/>
              </a:rPr>
              <a:t>(2)戈尔巴乔夫改革放弃了共产党的领导权。</a:t>
            </a:r>
          </a:p>
          <a:p>
            <a:pPr>
              <a:lnSpc>
                <a:spcPct val="130000"/>
              </a:lnSpc>
              <a:spcBef>
                <a:spcPct val="0"/>
              </a:spcBef>
              <a:buFont typeface="Arial" pitchFamily="34" charset="0"/>
              <a:buNone/>
              <a:defRPr/>
            </a:pPr>
            <a:r>
              <a:rPr lang="zh-CN" altLang="en-US" sz="2000">
                <a:latin typeface="黑体" panose="02010609060101010101" pitchFamily="49" charset="-122"/>
                <a:ea typeface="黑体" panose="02010609060101010101" pitchFamily="49" charset="-122"/>
              </a:rPr>
              <a:t>(3)生产力发展水平低下，经济发展滞后。</a:t>
            </a:r>
          </a:p>
          <a:p>
            <a:pPr>
              <a:lnSpc>
                <a:spcPct val="130000"/>
              </a:lnSpc>
              <a:spcBef>
                <a:spcPct val="0"/>
              </a:spcBef>
              <a:buFont typeface="Arial" pitchFamily="34" charset="0"/>
              <a:buNone/>
              <a:defRPr/>
            </a:pPr>
            <a:r>
              <a:rPr lang="zh-CN" altLang="en-US" sz="2000">
                <a:latin typeface="黑体" panose="02010609060101010101" pitchFamily="49" charset="-122"/>
                <a:ea typeface="黑体" panose="02010609060101010101" pitchFamily="49" charset="-122"/>
              </a:rPr>
              <a:t>(4)在对外关系上，搞大国主义、全面扩军备战，与美国争霸，消耗自身实力。</a:t>
            </a:r>
            <a:endParaRPr lang="en-US" altLang="zh-CN" sz="2000">
              <a:latin typeface="黑体" panose="02010609060101010101" pitchFamily="49" charset="-122"/>
              <a:ea typeface="黑体" panose="02010609060101010101" pitchFamily="49" charset="-122"/>
            </a:endParaRPr>
          </a:p>
          <a:p>
            <a:pPr>
              <a:lnSpc>
                <a:spcPct val="130000"/>
              </a:lnSpc>
              <a:spcBef>
                <a:spcPct val="0"/>
              </a:spcBef>
              <a:buFont typeface="Arial" pitchFamily="34" charset="0"/>
              <a:buNone/>
              <a:defRPr/>
            </a:pPr>
            <a:r>
              <a:rPr lang="zh-CN" altLang="en-US" sz="2000">
                <a:latin typeface="黑体" panose="02010609060101010101" pitchFamily="49" charset="-122"/>
                <a:ea typeface="黑体" panose="02010609060101010101" pitchFamily="49" charset="-122"/>
              </a:rPr>
              <a:t>(</a:t>
            </a:r>
            <a:r>
              <a:rPr lang="en-US" altLang="zh-CN" sz="2000">
                <a:latin typeface="黑体" panose="02010609060101010101" pitchFamily="49" charset="-122"/>
                <a:ea typeface="黑体" panose="02010609060101010101" pitchFamily="49" charset="-122"/>
              </a:rPr>
              <a:t>5</a:t>
            </a:r>
            <a:r>
              <a:rPr lang="zh-CN" altLang="en-US" sz="2000">
                <a:latin typeface="黑体" panose="02010609060101010101" pitchFamily="49" charset="-122"/>
                <a:ea typeface="黑体" panose="02010609060101010101" pitchFamily="49" charset="-122"/>
              </a:rPr>
              <a:t>)</a:t>
            </a:r>
            <a:r>
              <a:rPr lang="en-US" altLang="zh-CN" sz="2000">
                <a:latin typeface="黑体" panose="02010609060101010101" pitchFamily="49" charset="-122"/>
                <a:ea typeface="黑体" panose="02010609060101010101" pitchFamily="49" charset="-122"/>
              </a:rPr>
              <a:t>……</a:t>
            </a:r>
          </a:p>
          <a:p>
            <a:endParaRPr lang="zh-CN" altLang="en-US"/>
          </a:p>
        </p:txBody>
      </p:sp>
      <p:sp>
        <p:nvSpPr>
          <p:cNvPr id="12" name="TextBox 4"/>
          <p:cNvSpPr txBox="1"/>
          <p:nvPr/>
        </p:nvSpPr>
        <p:spPr>
          <a:xfrm>
            <a:off x="3611497" y="578235"/>
            <a:ext cx="1459965" cy="461665"/>
          </a:xfrm>
          <a:prstGeom prst="rect">
            <a:avLst/>
          </a:prstGeom>
          <a:noFill/>
        </p:spPr>
        <p:txBody>
          <a:bodyPr wrap="square" rtlCol="0">
            <a:spAutoFit/>
          </a:bodyPr>
          <a:lstStyle/>
          <a:p>
            <a:r>
              <a:rPr lang="zh-CN" altLang="en-US" sz="2400" b="1">
                <a:solidFill>
                  <a:srgbClr val="FF0000"/>
                </a:solidFill>
                <a:latin typeface="华文新魏" panose="02010800040101010101" pitchFamily="2" charset="-122"/>
                <a:ea typeface="华文新魏" panose="02010800040101010101" pitchFamily="2" charset="-122"/>
              </a:rPr>
              <a:t>解体原因</a:t>
            </a:r>
          </a:p>
        </p:txBody>
      </p:sp>
      <p:sp>
        <p:nvSpPr>
          <p:cNvPr id="10" name="TextBox 9"/>
          <p:cNvSpPr txBox="1"/>
          <p:nvPr/>
        </p:nvSpPr>
        <p:spPr>
          <a:xfrm>
            <a:off x="6770914" y="4833257"/>
            <a:ext cx="2373086" cy="310243"/>
          </a:xfrm>
          <a:prstGeom prst="rect">
            <a:avLst/>
          </a:prstGeom>
          <a:solidFill>
            <a:schemeClr val="bg1"/>
          </a:solidFill>
        </p:spPr>
        <p:txBody>
          <a:bodyPr wrap="square" rtlCol="0">
            <a:spAutoFit/>
          </a:bodyPr>
          <a:lstStyle/>
          <a:p>
            <a:endParaRPr lang="zh-CN" altLang="en-US"/>
          </a:p>
        </p:txBody>
      </p:sp>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cxnSp>
        <p:nvCxnSpPr>
          <p:cNvPr id="3" name="直接连接符 2"/>
          <p:cNvCxnSpPr/>
          <p:nvPr/>
        </p:nvCxnSpPr>
        <p:spPr>
          <a:xfrm>
            <a:off x="0" y="534691"/>
            <a:ext cx="9144000" cy="0"/>
          </a:xfrm>
          <a:prstGeom prst="line">
            <a:avLst/>
          </a:prstGeom>
          <a:ln w="25400"/>
        </p:spPr>
        <p:style>
          <a:lnRef idx="2">
            <a:schemeClr val="dk1"/>
          </a:lnRef>
          <a:fillRef idx="0">
            <a:schemeClr val="dk1"/>
          </a:fillRef>
          <a:effectRef idx="1">
            <a:schemeClr val="dk1"/>
          </a:effectRef>
          <a:fontRef idx="minor">
            <a:schemeClr val="tx1"/>
          </a:fontRef>
        </p:style>
      </p:cxnSp>
      <p:sp>
        <p:nvSpPr>
          <p:cNvPr id="4" name="TextBox 4"/>
          <p:cNvSpPr txBox="1"/>
          <p:nvPr/>
        </p:nvSpPr>
        <p:spPr>
          <a:xfrm>
            <a:off x="5331496" y="73026"/>
            <a:ext cx="3614901" cy="461665"/>
          </a:xfrm>
          <a:prstGeom prst="rect">
            <a:avLst/>
          </a:prstGeom>
          <a:noFill/>
        </p:spPr>
        <p:txBody>
          <a:bodyPr wrap="square" rtlCol="0">
            <a:spAutoFit/>
          </a:bodyPr>
          <a:lstStyle/>
          <a:p>
            <a:pPr marL="285750" indent="-285750">
              <a:buFont typeface="Wingdings" panose="05000000000000000000" pitchFamily="2" charset="2"/>
              <a:buChar char="Ø"/>
            </a:pPr>
            <a:r>
              <a:rPr lang="zh-CN" altLang="en-US" sz="2400" smtClean="0">
                <a:latin typeface="黑体" panose="02010609060101010101" pitchFamily="49" charset="-122"/>
                <a:ea typeface="黑体" panose="02010609060101010101" pitchFamily="49" charset="-122"/>
              </a:rPr>
              <a:t>过程</a:t>
            </a:r>
            <a:endParaRPr lang="zh-CN" altLang="en-US" sz="2400">
              <a:latin typeface="黑体" panose="02010609060101010101" pitchFamily="49" charset="-122"/>
              <a:ea typeface="黑体" panose="02010609060101010101" pitchFamily="49" charset="-122"/>
            </a:endParaRPr>
          </a:p>
        </p:txBody>
      </p:sp>
      <p:sp>
        <p:nvSpPr>
          <p:cNvPr id="5" name="文本框 4"/>
          <p:cNvSpPr txBox="1"/>
          <p:nvPr/>
        </p:nvSpPr>
        <p:spPr>
          <a:xfrm>
            <a:off x="197603" y="73026"/>
            <a:ext cx="4374397" cy="461665"/>
          </a:xfrm>
          <a:prstGeom prst="rect">
            <a:avLst/>
          </a:prstGeom>
          <a:noFill/>
        </p:spPr>
        <p:txBody>
          <a:bodyPr wrap="square" rtlCol="0">
            <a:spAutoFit/>
          </a:bodyPr>
          <a:lstStyle/>
          <a:p>
            <a:r>
              <a:rPr lang="zh-CN" altLang="en-US" sz="2400">
                <a:latin typeface="黑体" panose="02010609060101010101" pitchFamily="49" charset="-122"/>
                <a:ea typeface="黑体" panose="02010609060101010101" pitchFamily="49" charset="-122"/>
              </a:rPr>
              <a:t>第</a:t>
            </a:r>
            <a:r>
              <a:rPr lang="en-US" altLang="zh-CN" sz="2400">
                <a:latin typeface="黑体" panose="02010609060101010101" pitchFamily="49" charset="-122"/>
                <a:ea typeface="黑体" panose="02010609060101010101" pitchFamily="49" charset="-122"/>
              </a:rPr>
              <a:t>18</a:t>
            </a:r>
            <a:r>
              <a:rPr lang="zh-CN" altLang="en-US" sz="2400">
                <a:latin typeface="黑体" panose="02010609060101010101" pitchFamily="49" charset="-122"/>
                <a:ea typeface="黑体" panose="02010609060101010101" pitchFamily="49" charset="-122"/>
              </a:rPr>
              <a:t>课 冷战与国际格局的演变</a:t>
            </a:r>
          </a:p>
        </p:txBody>
      </p:sp>
      <p:pic>
        <p:nvPicPr>
          <p:cNvPr id="9" name="图片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2173" y="820198"/>
            <a:ext cx="3112944" cy="1999202"/>
          </a:xfrm>
          <a:prstGeom prst="rect">
            <a:avLst/>
          </a:prstGeom>
        </p:spPr>
      </p:pic>
      <p:pic>
        <p:nvPicPr>
          <p:cNvPr id="7" name="图片 6"/>
          <p:cNvPicPr>
            <a:picLocks noChangeAspect="1"/>
          </p:cNvPicPr>
          <p:nvPr/>
        </p:nvPicPr>
        <p:blipFill>
          <a:blip r:embed="rId4"/>
          <a:stretch>
            <a:fillRect/>
          </a:stretch>
        </p:blipFill>
        <p:spPr>
          <a:xfrm>
            <a:off x="8398065" y="71543"/>
            <a:ext cx="647134" cy="419604"/>
          </a:xfrm>
          <a:prstGeom prst="rect">
            <a:avLst/>
          </a:prstGeom>
          <a:ln>
            <a:noFill/>
          </a:ln>
          <a:effectLst>
            <a:softEdge rad="112500"/>
          </a:effectLst>
        </p:spPr>
      </p:pic>
      <p:sp>
        <p:nvSpPr>
          <p:cNvPr id="8" name="TextBox 7"/>
          <p:cNvSpPr txBox="1"/>
          <p:nvPr/>
        </p:nvSpPr>
        <p:spPr>
          <a:xfrm>
            <a:off x="6770914" y="4833257"/>
            <a:ext cx="2373086" cy="310243"/>
          </a:xfrm>
          <a:prstGeom prst="rect">
            <a:avLst/>
          </a:prstGeom>
          <a:solidFill>
            <a:schemeClr val="bg1"/>
          </a:solidFill>
        </p:spPr>
        <p:txBody>
          <a:bodyPr wrap="square" rtlCol="0">
            <a:spAutoFit/>
          </a:bodyPr>
          <a:lstStyle/>
          <a:p>
            <a:endParaRPr lang="zh-CN" altLang="en-US"/>
          </a:p>
        </p:txBody>
      </p:sp>
      <p:sp>
        <p:nvSpPr>
          <p:cNvPr id="10" name="TextBox 1"/>
          <p:cNvSpPr txBox="1"/>
          <p:nvPr/>
        </p:nvSpPr>
        <p:spPr>
          <a:xfrm>
            <a:off x="43538" y="2817457"/>
            <a:ext cx="4757058" cy="338554"/>
          </a:xfrm>
          <a:prstGeom prst="rect">
            <a:avLst/>
          </a:prstGeom>
          <a:noFill/>
        </p:spPr>
        <p:txBody>
          <a:bodyPr wrap="square" rtlCol="0">
            <a:spAutoFit/>
          </a:bodyPr>
          <a:lstStyle/>
          <a:p>
            <a:r>
              <a:rPr lang="zh-CN" altLang="en-US" sz="1600" b="1">
                <a:solidFill>
                  <a:srgbClr val="FF0000"/>
                </a:solidFill>
                <a:latin typeface="华文新魏" panose="02010800040101010101" pitchFamily="2" charset="-122"/>
                <a:ea typeface="华文新魏" panose="02010800040101010101" pitchFamily="2" charset="-122"/>
              </a:rPr>
              <a:t>观察图片</a:t>
            </a:r>
            <a:r>
              <a:rPr lang="zh-CN" altLang="en-US" sz="1600" b="1" smtClean="0">
                <a:solidFill>
                  <a:srgbClr val="FF0000"/>
                </a:solidFill>
                <a:latin typeface="华文新魏" panose="02010800040101010101" pitchFamily="2" charset="-122"/>
                <a:ea typeface="华文新魏" panose="02010800040101010101" pitchFamily="2" charset="-122"/>
              </a:rPr>
              <a:t>，为</a:t>
            </a:r>
            <a:r>
              <a:rPr lang="zh-CN" altLang="en-US" sz="1600" b="1">
                <a:solidFill>
                  <a:srgbClr val="FF0000"/>
                </a:solidFill>
                <a:latin typeface="华文新魏" panose="02010800040101010101" pitchFamily="2" charset="-122"/>
                <a:ea typeface="华文新魏" panose="02010800040101010101" pitchFamily="2" charset="-122"/>
              </a:rPr>
              <a:t>什么苏联最后从古巴撤出了导弹？</a:t>
            </a:r>
          </a:p>
        </p:txBody>
      </p:sp>
      <p:cxnSp>
        <p:nvCxnSpPr>
          <p:cNvPr id="11" name="直接连接符 10"/>
          <p:cNvCxnSpPr/>
          <p:nvPr/>
        </p:nvCxnSpPr>
        <p:spPr>
          <a:xfrm>
            <a:off x="6465180" y="687091"/>
            <a:ext cx="3146914" cy="0"/>
          </a:xfrm>
          <a:prstGeom prst="line">
            <a:avLst/>
          </a:prstGeom>
          <a:ln w="25400"/>
        </p:spPr>
        <p:style>
          <a:lnRef idx="2">
            <a:schemeClr val="dk1"/>
          </a:lnRef>
          <a:fillRef idx="0">
            <a:schemeClr val="dk1"/>
          </a:fillRef>
          <a:effectRef idx="1">
            <a:schemeClr val="dk1"/>
          </a:effectRef>
          <a:fontRef idx="minor">
            <a:schemeClr val="tx1"/>
          </a:fontRef>
        </p:style>
      </p:cxnSp>
      <p:pic>
        <p:nvPicPr>
          <p:cNvPr id="12" name="图片 11"/>
          <p:cNvPicPr>
            <a:picLocks noChangeAspect="1"/>
          </p:cNvPicPr>
          <p:nvPr/>
        </p:nvPicPr>
        <p:blipFill>
          <a:blip r:embed="rId5"/>
          <a:srcRect r="9955"/>
          <a:stretch>
            <a:fillRect/>
          </a:stretch>
        </p:blipFill>
        <p:spPr>
          <a:xfrm>
            <a:off x="4484796" y="1269545"/>
            <a:ext cx="2046096" cy="1364797"/>
          </a:xfrm>
          <a:prstGeom prst="rect">
            <a:avLst/>
          </a:prstGeom>
        </p:spPr>
      </p:pic>
      <p:pic>
        <p:nvPicPr>
          <p:cNvPr id="13" name="图片 12"/>
          <p:cNvPicPr>
            <a:picLocks noChangeAspect="1"/>
          </p:cNvPicPr>
          <p:nvPr/>
        </p:nvPicPr>
        <p:blipFill>
          <a:blip r:embed="rId6"/>
          <a:stretch>
            <a:fillRect/>
          </a:stretch>
        </p:blipFill>
        <p:spPr>
          <a:xfrm>
            <a:off x="6695141" y="1269545"/>
            <a:ext cx="2046096" cy="1364799"/>
          </a:xfrm>
          <a:prstGeom prst="rect">
            <a:avLst/>
          </a:prstGeom>
        </p:spPr>
      </p:pic>
      <p:sp>
        <p:nvSpPr>
          <p:cNvPr id="14" name="TextBox 6"/>
          <p:cNvSpPr txBox="1"/>
          <p:nvPr/>
        </p:nvSpPr>
        <p:spPr>
          <a:xfrm>
            <a:off x="4735295" y="2723347"/>
            <a:ext cx="1814236" cy="338554"/>
          </a:xfrm>
          <a:prstGeom prst="rect">
            <a:avLst/>
          </a:prstGeom>
          <a:noFill/>
        </p:spPr>
        <p:txBody>
          <a:bodyPr wrap="square" rtlCol="0">
            <a:spAutoFit/>
          </a:bodyPr>
          <a:lstStyle/>
          <a:p>
            <a:pPr marL="285750" indent="-285750"/>
            <a:r>
              <a:rPr lang="zh-CN" altLang="en-US" sz="1600">
                <a:latin typeface="黑体" panose="02010609060101010101" pitchFamily="49" charset="-122"/>
                <a:ea typeface="黑体" panose="02010609060101010101" pitchFamily="49" charset="-122"/>
              </a:rPr>
              <a:t>美军空运士兵</a:t>
            </a:r>
          </a:p>
        </p:txBody>
      </p:sp>
      <p:sp>
        <p:nvSpPr>
          <p:cNvPr id="15" name="TextBox 6"/>
          <p:cNvSpPr txBox="1"/>
          <p:nvPr/>
        </p:nvSpPr>
        <p:spPr>
          <a:xfrm>
            <a:off x="6531437" y="2748091"/>
            <a:ext cx="2416627" cy="369332"/>
          </a:xfrm>
          <a:prstGeom prst="rect">
            <a:avLst/>
          </a:prstGeom>
          <a:noFill/>
        </p:spPr>
        <p:txBody>
          <a:bodyPr wrap="square" rtlCol="0">
            <a:spAutoFit/>
          </a:bodyPr>
          <a:lstStyle/>
          <a:p>
            <a:pPr marL="285750" indent="-285750"/>
            <a:r>
              <a:rPr lang="zh-CN" altLang="en-US" sz="1800">
                <a:latin typeface="黑体" panose="02010609060101010101" pitchFamily="49" charset="-122"/>
                <a:ea typeface="黑体" panose="02010609060101010101" pitchFamily="49" charset="-122"/>
              </a:rPr>
              <a:t>遭受毒气弹的人</a:t>
            </a:r>
          </a:p>
        </p:txBody>
      </p:sp>
      <p:sp>
        <p:nvSpPr>
          <p:cNvPr id="16" name="TextBox 4"/>
          <p:cNvSpPr txBox="1"/>
          <p:nvPr/>
        </p:nvSpPr>
        <p:spPr>
          <a:xfrm>
            <a:off x="5029207" y="856342"/>
            <a:ext cx="3265715" cy="338554"/>
          </a:xfrm>
          <a:prstGeom prst="rect">
            <a:avLst/>
          </a:prstGeom>
          <a:noFill/>
        </p:spPr>
        <p:txBody>
          <a:bodyPr wrap="square" rtlCol="0">
            <a:spAutoFit/>
          </a:bodyPr>
          <a:lstStyle/>
          <a:p>
            <a:pPr algn="ctr"/>
            <a:r>
              <a:rPr lang="zh-CN" altLang="en-US" sz="1600" b="1">
                <a:solidFill>
                  <a:srgbClr val="FF0000"/>
                </a:solidFill>
                <a:latin typeface="华文新魏" panose="02010800040101010101" pitchFamily="2" charset="-122"/>
                <a:ea typeface="华文新魏" panose="02010800040101010101" pitchFamily="2" charset="-122"/>
              </a:rPr>
              <a:t>越南战争（</a:t>
            </a:r>
            <a:r>
              <a:rPr lang="en-US" altLang="zh-CN" sz="1600" b="1">
                <a:solidFill>
                  <a:srgbClr val="FF0000"/>
                </a:solidFill>
                <a:latin typeface="华文新魏" panose="02010800040101010101" pitchFamily="2" charset="-122"/>
                <a:ea typeface="华文新魏" panose="02010800040101010101" pitchFamily="2" charset="-122"/>
              </a:rPr>
              <a:t>1961-1973</a:t>
            </a:r>
            <a:r>
              <a:rPr lang="zh-CN" altLang="en-US" sz="1600" b="1">
                <a:solidFill>
                  <a:srgbClr val="FF0000"/>
                </a:solidFill>
                <a:latin typeface="华文新魏" panose="02010800040101010101" pitchFamily="2" charset="-122"/>
                <a:ea typeface="华文新魏" panose="02010800040101010101" pitchFamily="2" charset="-122"/>
              </a:rPr>
              <a:t>）</a:t>
            </a:r>
          </a:p>
        </p:txBody>
      </p:sp>
      <p:pic>
        <p:nvPicPr>
          <p:cNvPr id="19" name="图片 18"/>
          <p:cNvPicPr>
            <a:picLocks noChangeAspect="1"/>
          </p:cNvPicPr>
          <p:nvPr/>
        </p:nvPicPr>
        <p:blipFill>
          <a:blip r:embed="rId7"/>
          <a:stretch>
            <a:fillRect/>
          </a:stretch>
        </p:blipFill>
        <p:spPr>
          <a:xfrm>
            <a:off x="1360716" y="3286579"/>
            <a:ext cx="2503714" cy="1704517"/>
          </a:xfrm>
          <a:prstGeom prst="rect">
            <a:avLst/>
          </a:prstGeom>
        </p:spPr>
      </p:pic>
      <p:sp>
        <p:nvSpPr>
          <p:cNvPr id="20" name="矩形 19"/>
          <p:cNvSpPr/>
          <p:nvPr/>
        </p:nvSpPr>
        <p:spPr>
          <a:xfrm>
            <a:off x="4034909" y="3481685"/>
            <a:ext cx="5109091" cy="1077218"/>
          </a:xfrm>
          <a:prstGeom prst="rect">
            <a:avLst/>
          </a:prstGeom>
          <a:noFill/>
        </p:spPr>
        <p:txBody>
          <a:bodyPr wrap="none" lIns="91440" tIns="45720" rIns="91440" bIns="4572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r>
              <a:rPr lang="zh-CN" altLang="en-US" sz="3200" b="1" cap="all" spc="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看图，</a:t>
            </a:r>
            <a:endParaRPr lang="en-US" altLang="zh-CN" sz="3200" b="1" cap="all" spc="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endParaRPr>
          </a:p>
          <a:p>
            <a:pPr algn="ctr"/>
            <a:r>
              <a:rPr lang="zh-CN" altLang="en-US" sz="3200" b="1" cap="all" spc="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你觉得冷战的影响有哪些？</a:t>
            </a:r>
            <a:endParaRPr lang="zh-CN" altLang="en-US" sz="3200" b="1" cap="all" spc="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endParaRPr>
          </a:p>
        </p:txBody>
      </p:sp>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500" fill="hold"/>
                                        <p:tgtEl>
                                          <p:spTgt spid="20"/>
                                        </p:tgtEl>
                                        <p:attrNameLst>
                                          <p:attrName>ppt_w</p:attrName>
                                        </p:attrNameLst>
                                      </p:cBhvr>
                                      <p:tavLst>
                                        <p:tav tm="0">
                                          <p:val>
                                            <p:fltVal val="0"/>
                                          </p:val>
                                        </p:tav>
                                        <p:tav tm="100000">
                                          <p:val>
                                            <p:strVal val="#ppt_w"/>
                                          </p:val>
                                        </p:tav>
                                      </p:tavLst>
                                    </p:anim>
                                    <p:anim calcmode="lin" valueType="num">
                                      <p:cBhvr>
                                        <p:cTn id="8" dur="500" fill="hold"/>
                                        <p:tgtEl>
                                          <p:spTgt spid="2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Ls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cxnSp>
        <p:nvCxnSpPr>
          <p:cNvPr id="3" name="直接连接符 2"/>
          <p:cNvCxnSpPr/>
          <p:nvPr/>
        </p:nvCxnSpPr>
        <p:spPr>
          <a:xfrm>
            <a:off x="0" y="512919"/>
            <a:ext cx="9144000" cy="0"/>
          </a:xfrm>
          <a:prstGeom prst="line">
            <a:avLst/>
          </a:prstGeom>
          <a:ln w="25400"/>
        </p:spPr>
        <p:style>
          <a:lnRef idx="2">
            <a:schemeClr val="dk1"/>
          </a:lnRef>
          <a:fillRef idx="0">
            <a:schemeClr val="dk1"/>
          </a:fillRef>
          <a:effectRef idx="1">
            <a:schemeClr val="dk1"/>
          </a:effectRef>
          <a:fontRef idx="minor">
            <a:schemeClr val="tx1"/>
          </a:fontRef>
        </p:style>
      </p:cxnSp>
      <p:sp>
        <p:nvSpPr>
          <p:cNvPr id="5" name="文本框 4"/>
          <p:cNvSpPr txBox="1"/>
          <p:nvPr/>
        </p:nvSpPr>
        <p:spPr>
          <a:xfrm>
            <a:off x="197603" y="73026"/>
            <a:ext cx="4374397" cy="461665"/>
          </a:xfrm>
          <a:prstGeom prst="rect">
            <a:avLst/>
          </a:prstGeom>
          <a:noFill/>
        </p:spPr>
        <p:txBody>
          <a:bodyPr wrap="square" rtlCol="0">
            <a:spAutoFit/>
          </a:bodyPr>
          <a:lstStyle/>
          <a:p>
            <a:r>
              <a:rPr lang="zh-CN" altLang="en-US" sz="2400">
                <a:latin typeface="黑体" panose="02010609060101010101" pitchFamily="49" charset="-122"/>
                <a:ea typeface="黑体" panose="02010609060101010101" pitchFamily="49" charset="-122"/>
              </a:rPr>
              <a:t>第</a:t>
            </a:r>
            <a:r>
              <a:rPr lang="en-US" altLang="zh-CN" sz="2400">
                <a:latin typeface="黑体" panose="02010609060101010101" pitchFamily="49" charset="-122"/>
                <a:ea typeface="黑体" panose="02010609060101010101" pitchFamily="49" charset="-122"/>
              </a:rPr>
              <a:t>18</a:t>
            </a:r>
            <a:r>
              <a:rPr lang="zh-CN" altLang="en-US" sz="2400">
                <a:latin typeface="黑体" panose="02010609060101010101" pitchFamily="49" charset="-122"/>
                <a:ea typeface="黑体" panose="02010609060101010101" pitchFamily="49" charset="-122"/>
              </a:rPr>
              <a:t>课 冷战与国际格局的演变</a:t>
            </a:r>
          </a:p>
        </p:txBody>
      </p:sp>
      <p:sp>
        <p:nvSpPr>
          <p:cNvPr id="15" name="文本框 14"/>
          <p:cNvSpPr txBox="1"/>
          <p:nvPr/>
        </p:nvSpPr>
        <p:spPr>
          <a:xfrm>
            <a:off x="1825731" y="664150"/>
            <a:ext cx="4505913" cy="461665"/>
          </a:xfrm>
          <a:prstGeom prst="rect">
            <a:avLst/>
          </a:prstGeom>
          <a:noFill/>
        </p:spPr>
        <p:txBody>
          <a:bodyPr wrap="square" rtlCol="0">
            <a:spAutoFit/>
          </a:bodyPr>
          <a:lstStyle/>
          <a:p>
            <a:r>
              <a:rPr lang="zh-CN" altLang="en-US" sz="2400" b="1">
                <a:solidFill>
                  <a:srgbClr val="FF0000"/>
                </a:solidFill>
                <a:latin typeface="华文新魏" panose="02010800040101010101" pitchFamily="2" charset="-122"/>
                <a:ea typeface="华文新魏" panose="02010800040101010101" pitchFamily="2" charset="-122"/>
              </a:rPr>
              <a:t>两极格局对战后国际关系的影响</a:t>
            </a:r>
          </a:p>
        </p:txBody>
      </p:sp>
      <p:sp>
        <p:nvSpPr>
          <p:cNvPr id="16" name="Text Box 46"/>
          <p:cNvSpPr txBox="1">
            <a:spLocks noChangeArrowheads="1"/>
          </p:cNvSpPr>
          <p:nvPr/>
        </p:nvSpPr>
        <p:spPr bwMode="auto">
          <a:xfrm>
            <a:off x="197603" y="1501824"/>
            <a:ext cx="8852213" cy="400110"/>
          </a:xfrm>
          <a:prstGeom prst="rect">
            <a:avLst/>
          </a:prstGeom>
          <a:noFill/>
          <a:ln w="9525">
            <a:noFill/>
            <a:miter lim="800000"/>
          </a:ln>
        </p:spPr>
        <p:txBody>
          <a:bodyPr wrap="square">
            <a:spAutoFit/>
          </a:bodyPr>
          <a:lstStyle/>
          <a:p>
            <a:pPr eaLnBrk="0" hangingPunct="0"/>
            <a:r>
              <a:rPr lang="en-US" altLang="zh-CN" sz="2000" b="1">
                <a:latin typeface="黑体" panose="02010609060101010101" pitchFamily="49" charset="-122"/>
                <a:ea typeface="黑体" panose="02010609060101010101" pitchFamily="49" charset="-122"/>
              </a:rPr>
              <a:t>1.</a:t>
            </a:r>
            <a:r>
              <a:rPr lang="zh-CN" altLang="en-US" sz="2000" b="1">
                <a:latin typeface="黑体" panose="02010609060101010101" pitchFamily="49" charset="-122"/>
                <a:ea typeface="黑体" panose="02010609060101010101" pitchFamily="49" charset="-122"/>
              </a:rPr>
              <a:t>有利于缓解世界紧张局势，避免了新的世界大战的爆发。</a:t>
            </a:r>
            <a:endParaRPr lang="en-US" altLang="zh-CN" sz="2800" b="1">
              <a:latin typeface="黑体" panose="02010609060101010101" pitchFamily="49" charset="-122"/>
              <a:ea typeface="黑体" panose="02010609060101010101" pitchFamily="49" charset="-122"/>
            </a:endParaRPr>
          </a:p>
        </p:txBody>
      </p:sp>
      <p:sp>
        <p:nvSpPr>
          <p:cNvPr id="17" name="Text Box 46"/>
          <p:cNvSpPr txBox="1">
            <a:spLocks noChangeArrowheads="1"/>
          </p:cNvSpPr>
          <p:nvPr/>
        </p:nvSpPr>
        <p:spPr bwMode="auto">
          <a:xfrm>
            <a:off x="197602" y="2034896"/>
            <a:ext cx="8852213" cy="400110"/>
          </a:xfrm>
          <a:prstGeom prst="rect">
            <a:avLst/>
          </a:prstGeom>
          <a:noFill/>
          <a:ln w="9525">
            <a:noFill/>
            <a:miter lim="800000"/>
          </a:ln>
        </p:spPr>
        <p:txBody>
          <a:bodyPr wrap="square">
            <a:spAutoFit/>
          </a:bodyPr>
          <a:lstStyle/>
          <a:p>
            <a:pPr eaLnBrk="0" hangingPunct="0"/>
            <a:r>
              <a:rPr lang="en-US" altLang="zh-CN" sz="2000" b="1">
                <a:latin typeface="黑体" panose="02010609060101010101" pitchFamily="49" charset="-122"/>
                <a:ea typeface="黑体" panose="02010609060101010101" pitchFamily="49" charset="-122"/>
              </a:rPr>
              <a:t>2.</a:t>
            </a:r>
            <a:r>
              <a:rPr lang="zh-CN" altLang="en-US" sz="2000" b="1">
                <a:latin typeface="黑体" panose="02010609060101010101" pitchFamily="49" charset="-122"/>
                <a:ea typeface="黑体" panose="02010609060101010101" pitchFamily="49" charset="-122"/>
              </a:rPr>
              <a:t>为世界经济的发展和科技革命的进行创造了相对稳定的国际环境。</a:t>
            </a:r>
            <a:endParaRPr lang="en-US" altLang="zh-CN" sz="2800" b="1">
              <a:latin typeface="黑体" panose="02010609060101010101" pitchFamily="49" charset="-122"/>
              <a:ea typeface="黑体" panose="02010609060101010101" pitchFamily="49" charset="-122"/>
            </a:endParaRPr>
          </a:p>
        </p:txBody>
      </p:sp>
      <p:sp>
        <p:nvSpPr>
          <p:cNvPr id="18" name="Text Box 46"/>
          <p:cNvSpPr txBox="1">
            <a:spLocks noChangeArrowheads="1"/>
          </p:cNvSpPr>
          <p:nvPr/>
        </p:nvSpPr>
        <p:spPr bwMode="auto">
          <a:xfrm>
            <a:off x="197602" y="1035233"/>
            <a:ext cx="8852213" cy="400110"/>
          </a:xfrm>
          <a:prstGeom prst="rect">
            <a:avLst/>
          </a:prstGeom>
          <a:noFill/>
          <a:ln w="9525">
            <a:noFill/>
            <a:miter lim="800000"/>
          </a:ln>
        </p:spPr>
        <p:txBody>
          <a:bodyPr wrap="square">
            <a:spAutoFit/>
          </a:bodyPr>
          <a:lstStyle/>
          <a:p>
            <a:pPr eaLnBrk="0" hangingPunct="0"/>
            <a:r>
              <a:rPr lang="zh-CN" altLang="en-US" sz="2000" b="1">
                <a:solidFill>
                  <a:srgbClr val="FF0000"/>
                </a:solidFill>
                <a:latin typeface="黑体" panose="02010609060101010101" pitchFamily="49" charset="-122"/>
                <a:ea typeface="黑体" panose="02010609060101010101" pitchFamily="49" charset="-122"/>
              </a:rPr>
              <a:t>积极：</a:t>
            </a:r>
            <a:endParaRPr lang="en-US" altLang="zh-CN" sz="2800" b="1">
              <a:solidFill>
                <a:srgbClr val="FF0000"/>
              </a:solidFill>
              <a:latin typeface="黑体" panose="02010609060101010101" pitchFamily="49" charset="-122"/>
              <a:ea typeface="黑体" panose="02010609060101010101" pitchFamily="49" charset="-122"/>
            </a:endParaRPr>
          </a:p>
        </p:txBody>
      </p:sp>
      <p:sp>
        <p:nvSpPr>
          <p:cNvPr id="29" name="Text Box 46"/>
          <p:cNvSpPr txBox="1">
            <a:spLocks noChangeArrowheads="1"/>
          </p:cNvSpPr>
          <p:nvPr/>
        </p:nvSpPr>
        <p:spPr bwMode="auto">
          <a:xfrm>
            <a:off x="197601" y="2634449"/>
            <a:ext cx="8852213" cy="400110"/>
          </a:xfrm>
          <a:prstGeom prst="rect">
            <a:avLst/>
          </a:prstGeom>
          <a:noFill/>
          <a:ln w="9525">
            <a:noFill/>
            <a:miter lim="800000"/>
          </a:ln>
        </p:spPr>
        <p:txBody>
          <a:bodyPr wrap="square">
            <a:spAutoFit/>
          </a:bodyPr>
          <a:lstStyle/>
          <a:p>
            <a:pPr eaLnBrk="0" hangingPunct="0"/>
            <a:r>
              <a:rPr lang="zh-CN" altLang="en-US" sz="2000" b="1">
                <a:solidFill>
                  <a:srgbClr val="FF0000"/>
                </a:solidFill>
                <a:latin typeface="黑体" panose="02010609060101010101" pitchFamily="49" charset="-122"/>
                <a:ea typeface="黑体" panose="02010609060101010101" pitchFamily="49" charset="-122"/>
              </a:rPr>
              <a:t>消极：</a:t>
            </a:r>
            <a:endParaRPr lang="en-US" altLang="zh-CN" sz="2800" b="1">
              <a:solidFill>
                <a:srgbClr val="FF0000"/>
              </a:solidFill>
              <a:latin typeface="黑体" panose="02010609060101010101" pitchFamily="49" charset="-122"/>
              <a:ea typeface="黑体" panose="02010609060101010101" pitchFamily="49" charset="-122"/>
            </a:endParaRPr>
          </a:p>
        </p:txBody>
      </p:sp>
      <p:sp>
        <p:nvSpPr>
          <p:cNvPr id="30" name="Text Box 46"/>
          <p:cNvSpPr txBox="1">
            <a:spLocks noChangeArrowheads="1"/>
          </p:cNvSpPr>
          <p:nvPr/>
        </p:nvSpPr>
        <p:spPr bwMode="auto">
          <a:xfrm>
            <a:off x="197601" y="3111150"/>
            <a:ext cx="8852213" cy="707886"/>
          </a:xfrm>
          <a:prstGeom prst="rect">
            <a:avLst/>
          </a:prstGeom>
          <a:noFill/>
          <a:ln w="9525">
            <a:noFill/>
            <a:miter lim="800000"/>
          </a:ln>
        </p:spPr>
        <p:txBody>
          <a:bodyPr wrap="square">
            <a:spAutoFit/>
          </a:bodyPr>
          <a:lstStyle/>
          <a:p>
            <a:pPr eaLnBrk="0" hangingPunct="0"/>
            <a:r>
              <a:rPr lang="en-US" altLang="zh-CN" sz="2000" b="1">
                <a:latin typeface="黑体" panose="02010609060101010101" pitchFamily="49" charset="-122"/>
                <a:ea typeface="黑体" panose="02010609060101010101" pitchFamily="49" charset="-122"/>
              </a:rPr>
              <a:t>1.</a:t>
            </a:r>
            <a:r>
              <a:rPr lang="zh-CN" altLang="en-US" sz="2000" b="1">
                <a:latin typeface="黑体" panose="02010609060101010101" pitchFamily="49" charset="-122"/>
                <a:ea typeface="黑体" panose="02010609060101010101" pitchFamily="49" charset="-122"/>
              </a:rPr>
              <a:t>打上了浓厚的大国强权政治色彩，无视弱小国家利益，导致战后超级大国推行霸权主义政策。</a:t>
            </a:r>
          </a:p>
        </p:txBody>
      </p:sp>
      <p:sp>
        <p:nvSpPr>
          <p:cNvPr id="31" name="Text Box 46"/>
          <p:cNvSpPr txBox="1">
            <a:spLocks noChangeArrowheads="1"/>
          </p:cNvSpPr>
          <p:nvPr/>
        </p:nvSpPr>
        <p:spPr bwMode="auto">
          <a:xfrm>
            <a:off x="197601" y="3889537"/>
            <a:ext cx="8852213" cy="400110"/>
          </a:xfrm>
          <a:prstGeom prst="rect">
            <a:avLst/>
          </a:prstGeom>
          <a:noFill/>
          <a:ln w="9525">
            <a:noFill/>
            <a:miter lim="800000"/>
          </a:ln>
        </p:spPr>
        <p:txBody>
          <a:bodyPr wrap="square">
            <a:spAutoFit/>
          </a:bodyPr>
          <a:lstStyle/>
          <a:p>
            <a:pPr eaLnBrk="0" hangingPunct="0"/>
            <a:r>
              <a:rPr lang="en-US" altLang="zh-CN" sz="2000" b="1">
                <a:latin typeface="黑体" panose="02010609060101010101" pitchFamily="49" charset="-122"/>
                <a:ea typeface="黑体" panose="02010609060101010101" pitchFamily="49" charset="-122"/>
              </a:rPr>
              <a:t>2.</a:t>
            </a:r>
            <a:r>
              <a:rPr lang="zh-CN" altLang="en-US" sz="2000" b="1">
                <a:latin typeface="黑体" panose="02010609060101010101" pitchFamily="49" charset="-122"/>
                <a:ea typeface="黑体" panose="02010609060101010101" pitchFamily="49" charset="-122"/>
              </a:rPr>
              <a:t>美</a:t>
            </a:r>
            <a:r>
              <a:rPr lang="zh-CN" altLang="en-US" sz="2000" b="1" smtClean="0">
                <a:latin typeface="黑体" panose="02010609060101010101" pitchFamily="49" charset="-122"/>
                <a:ea typeface="黑体" panose="02010609060101010101" pitchFamily="49" charset="-122"/>
              </a:rPr>
              <a:t>苏争霸，长</a:t>
            </a:r>
            <a:r>
              <a:rPr lang="zh-CN" altLang="en-US" sz="2000" b="1">
                <a:latin typeface="黑体" panose="02010609060101010101" pitchFamily="49" charset="-122"/>
                <a:ea typeface="黑体" panose="02010609060101010101" pitchFamily="49" charset="-122"/>
              </a:rPr>
              <a:t>期的军备竞赛和地区争夺，导致世界局势长期紧张动荡。</a:t>
            </a:r>
          </a:p>
        </p:txBody>
      </p:sp>
      <p:sp>
        <p:nvSpPr>
          <p:cNvPr id="12" name="TextBox 11"/>
          <p:cNvSpPr txBox="1"/>
          <p:nvPr/>
        </p:nvSpPr>
        <p:spPr>
          <a:xfrm>
            <a:off x="6770914" y="4778827"/>
            <a:ext cx="2373086" cy="310243"/>
          </a:xfrm>
          <a:prstGeom prst="rect">
            <a:avLst/>
          </a:prstGeom>
          <a:solidFill>
            <a:schemeClr val="bg1"/>
          </a:solidFill>
        </p:spPr>
        <p:txBody>
          <a:bodyPr wrap="square" rtlCol="0">
            <a:spAutoFit/>
          </a:bodyPr>
          <a:lstStyle/>
          <a:p>
            <a:endParaRPr lang="zh-CN" altLang="en-US"/>
          </a:p>
        </p:txBody>
      </p:sp>
      <p:sp>
        <p:nvSpPr>
          <p:cNvPr id="13" name="Text Box 46"/>
          <p:cNvSpPr txBox="1">
            <a:spLocks noChangeArrowheads="1"/>
          </p:cNvSpPr>
          <p:nvPr/>
        </p:nvSpPr>
        <p:spPr bwMode="auto">
          <a:xfrm>
            <a:off x="204699" y="4370298"/>
            <a:ext cx="8852213" cy="400110"/>
          </a:xfrm>
          <a:prstGeom prst="rect">
            <a:avLst/>
          </a:prstGeom>
          <a:noFill/>
          <a:ln w="9525">
            <a:noFill/>
            <a:miter lim="800000"/>
          </a:ln>
        </p:spPr>
        <p:txBody>
          <a:bodyPr wrap="square">
            <a:spAutoFit/>
          </a:bodyPr>
          <a:lstStyle/>
          <a:p>
            <a:pPr eaLnBrk="0" hangingPunct="0"/>
            <a:r>
              <a:rPr lang="en-US" altLang="zh-CN" sz="2000" b="1" smtClean="0">
                <a:latin typeface="黑体" panose="02010609060101010101" pitchFamily="49" charset="-122"/>
                <a:ea typeface="黑体" panose="02010609060101010101" pitchFamily="49" charset="-122"/>
              </a:rPr>
              <a:t>3.</a:t>
            </a:r>
            <a:r>
              <a:rPr lang="zh-CN" altLang="en-US" sz="2000" b="1" smtClean="0">
                <a:latin typeface="黑体" panose="02010609060101010101" pitchFamily="49" charset="-122"/>
                <a:ea typeface="黑体" panose="02010609060101010101" pitchFamily="49" charset="-122"/>
              </a:rPr>
              <a:t>局部热战，国家分裂，核威胁等。</a:t>
            </a:r>
            <a:endParaRPr lang="zh-CN" altLang="en-US" sz="2000" b="1">
              <a:latin typeface="黑体" panose="02010609060101010101" pitchFamily="49" charset="-122"/>
              <a:ea typeface="黑体" panose="02010609060101010101" pitchFamily="49" charset="-122"/>
            </a:endParaRPr>
          </a:p>
        </p:txBody>
      </p:sp>
      <p:sp>
        <p:nvSpPr>
          <p:cNvPr id="14" name="TextBox 4"/>
          <p:cNvSpPr txBox="1"/>
          <p:nvPr/>
        </p:nvSpPr>
        <p:spPr>
          <a:xfrm>
            <a:off x="5331496" y="73026"/>
            <a:ext cx="3614901" cy="461665"/>
          </a:xfrm>
          <a:prstGeom prst="rect">
            <a:avLst/>
          </a:prstGeom>
          <a:noFill/>
        </p:spPr>
        <p:txBody>
          <a:bodyPr wrap="square" rtlCol="0">
            <a:spAutoFit/>
          </a:bodyPr>
          <a:lstStyle/>
          <a:p>
            <a:pPr marL="285750" indent="-285750">
              <a:buFont typeface="Wingdings" panose="05000000000000000000" pitchFamily="2" charset="2"/>
              <a:buChar char="Ø"/>
            </a:pPr>
            <a:r>
              <a:rPr lang="zh-CN" altLang="en-US" sz="2400" smtClean="0">
                <a:latin typeface="黑体" panose="02010609060101010101" pitchFamily="49" charset="-122"/>
                <a:ea typeface="黑体" panose="02010609060101010101" pitchFamily="49" charset="-122"/>
              </a:rPr>
              <a:t>过程</a:t>
            </a:r>
            <a:endParaRPr lang="zh-CN" altLang="en-US" sz="2400">
              <a:latin typeface="黑体" panose="02010609060101010101" pitchFamily="49" charset="-122"/>
              <a:ea typeface="黑体" panose="02010609060101010101" pitchFamily="49" charset="-122"/>
            </a:endParaRPr>
          </a:p>
        </p:txBody>
      </p:sp>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1000"/>
                                        <p:tgtEl>
                                          <p:spTgt spid="18"/>
                                        </p:tgtEl>
                                      </p:cBhvr>
                                    </p:animEffect>
                                    <p:anim calcmode="lin" valueType="num">
                                      <p:cBhvr>
                                        <p:cTn id="8" dur="1000" fill="hold"/>
                                        <p:tgtEl>
                                          <p:spTgt spid="18"/>
                                        </p:tgtEl>
                                        <p:attrNameLst>
                                          <p:attrName>ppt_x</p:attrName>
                                        </p:attrNameLst>
                                      </p:cBhvr>
                                      <p:tavLst>
                                        <p:tav tm="0">
                                          <p:val>
                                            <p:strVal val="#ppt_x"/>
                                          </p:val>
                                        </p:tav>
                                        <p:tav tm="100000">
                                          <p:val>
                                            <p:strVal val="#ppt_x"/>
                                          </p:val>
                                        </p:tav>
                                      </p:tavLst>
                                    </p:anim>
                                    <p:anim calcmode="lin" valueType="num">
                                      <p:cBhvr>
                                        <p:cTn id="9"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afterGroup">
                            <p:stCondLst>
                              <p:cond delay="0"/>
                            </p:stCondLst>
                            <p:childTnLst>
                              <p:par>
                                <p:cTn id="12" presetID="5" presetClass="entr" presetSubtype="10" fill="hold" grpId="0" nodeType="click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checkerboard(across)">
                                      <p:cBhvr>
                                        <p:cTn id="14" dur="500"/>
                                        <p:tgtEl>
                                          <p:spTgt spid="15"/>
                                        </p:tgtEl>
                                      </p:cBhvr>
                                    </p:animEffect>
                                  </p:childTnLst>
                                </p:cTn>
                              </p:par>
                            </p:childTnLst>
                          </p:cTn>
                        </p:par>
                      </p:childTnLst>
                    </p:cTn>
                  </p:par>
                  <p:par>
                    <p:cTn id="15" fill="hold" nodeType="clickPar">
                      <p:stCondLst>
                        <p:cond delay="indefinite"/>
                      </p:stCondLst>
                      <p:childTnLst>
                        <p:par>
                          <p:cTn id="16" fill="hold" nodeType="afterGroup">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fade">
                                      <p:cBhvr>
                                        <p:cTn id="19" dur="1000"/>
                                        <p:tgtEl>
                                          <p:spTgt spid="16"/>
                                        </p:tgtEl>
                                      </p:cBhvr>
                                    </p:animEffect>
                                    <p:anim calcmode="lin" valueType="num">
                                      <p:cBhvr>
                                        <p:cTn id="20" dur="1000" fill="hold"/>
                                        <p:tgtEl>
                                          <p:spTgt spid="16"/>
                                        </p:tgtEl>
                                        <p:attrNameLst>
                                          <p:attrName>ppt_x</p:attrName>
                                        </p:attrNameLst>
                                      </p:cBhvr>
                                      <p:tavLst>
                                        <p:tav tm="0">
                                          <p:val>
                                            <p:strVal val="#ppt_x"/>
                                          </p:val>
                                        </p:tav>
                                        <p:tav tm="100000">
                                          <p:val>
                                            <p:strVal val="#ppt_x"/>
                                          </p:val>
                                        </p:tav>
                                      </p:tavLst>
                                    </p:anim>
                                    <p:anim calcmode="lin" valueType="num">
                                      <p:cBhvr>
                                        <p:cTn id="21"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22" fill="hold" nodeType="clickPar">
                      <p:stCondLst>
                        <p:cond delay="indefinite"/>
                      </p:stCondLst>
                      <p:childTnLst>
                        <p:par>
                          <p:cTn id="23" fill="hold" nodeType="afterGroup">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fade">
                                      <p:cBhvr>
                                        <p:cTn id="26" dur="1000"/>
                                        <p:tgtEl>
                                          <p:spTgt spid="17"/>
                                        </p:tgtEl>
                                      </p:cBhvr>
                                    </p:animEffect>
                                    <p:anim calcmode="lin" valueType="num">
                                      <p:cBhvr>
                                        <p:cTn id="27" dur="1000" fill="hold"/>
                                        <p:tgtEl>
                                          <p:spTgt spid="17"/>
                                        </p:tgtEl>
                                        <p:attrNameLst>
                                          <p:attrName>ppt_x</p:attrName>
                                        </p:attrNameLst>
                                      </p:cBhvr>
                                      <p:tavLst>
                                        <p:tav tm="0">
                                          <p:val>
                                            <p:strVal val="#ppt_x"/>
                                          </p:val>
                                        </p:tav>
                                        <p:tav tm="100000">
                                          <p:val>
                                            <p:strVal val="#ppt_x"/>
                                          </p:val>
                                        </p:tav>
                                      </p:tavLst>
                                    </p:anim>
                                    <p:anim calcmode="lin" valueType="num">
                                      <p:cBhvr>
                                        <p:cTn id="28"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29" fill="hold" nodeType="clickPar">
                      <p:stCondLst>
                        <p:cond delay="indefinite"/>
                      </p:stCondLst>
                      <p:childTnLst>
                        <p:par>
                          <p:cTn id="30" fill="hold" nodeType="afterGroup">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29"/>
                                        </p:tgtEl>
                                        <p:attrNameLst>
                                          <p:attrName>style.visibility</p:attrName>
                                        </p:attrNameLst>
                                      </p:cBhvr>
                                      <p:to>
                                        <p:strVal val="visible"/>
                                      </p:to>
                                    </p:set>
                                    <p:animEffect transition="in" filter="fade">
                                      <p:cBhvr>
                                        <p:cTn id="33" dur="1000"/>
                                        <p:tgtEl>
                                          <p:spTgt spid="29"/>
                                        </p:tgtEl>
                                      </p:cBhvr>
                                    </p:animEffect>
                                    <p:anim calcmode="lin" valueType="num">
                                      <p:cBhvr>
                                        <p:cTn id="34" dur="1000" fill="hold"/>
                                        <p:tgtEl>
                                          <p:spTgt spid="29"/>
                                        </p:tgtEl>
                                        <p:attrNameLst>
                                          <p:attrName>ppt_x</p:attrName>
                                        </p:attrNameLst>
                                      </p:cBhvr>
                                      <p:tavLst>
                                        <p:tav tm="0">
                                          <p:val>
                                            <p:strVal val="#ppt_x"/>
                                          </p:val>
                                        </p:tav>
                                        <p:tav tm="100000">
                                          <p:val>
                                            <p:strVal val="#ppt_x"/>
                                          </p:val>
                                        </p:tav>
                                      </p:tavLst>
                                    </p:anim>
                                    <p:anim calcmode="lin" valueType="num">
                                      <p:cBhvr>
                                        <p:cTn id="35" dur="1000" fill="hold"/>
                                        <p:tgtEl>
                                          <p:spTgt spid="29"/>
                                        </p:tgtEl>
                                        <p:attrNameLst>
                                          <p:attrName>ppt_y</p:attrName>
                                        </p:attrNameLst>
                                      </p:cBhvr>
                                      <p:tavLst>
                                        <p:tav tm="0">
                                          <p:val>
                                            <p:strVal val="#ppt_y+.1"/>
                                          </p:val>
                                        </p:tav>
                                        <p:tav tm="100000">
                                          <p:val>
                                            <p:strVal val="#ppt_y"/>
                                          </p:val>
                                        </p:tav>
                                      </p:tavLst>
                                    </p:anim>
                                  </p:childTnLst>
                                </p:cTn>
                              </p:par>
                            </p:childTnLst>
                          </p:cTn>
                        </p:par>
                      </p:childTnLst>
                    </p:cTn>
                  </p:par>
                  <p:par>
                    <p:cTn id="36" fill="hold" nodeType="clickPar">
                      <p:stCondLst>
                        <p:cond delay="indefinite"/>
                      </p:stCondLst>
                      <p:childTnLst>
                        <p:par>
                          <p:cTn id="37" fill="hold" nodeType="afterGroup">
                            <p:stCondLst>
                              <p:cond delay="0"/>
                            </p:stCondLst>
                            <p:childTnLst>
                              <p:par>
                                <p:cTn id="38" presetID="42" presetClass="entr" presetSubtype="0" fill="hold" grpId="0" nodeType="clickEffect">
                                  <p:stCondLst>
                                    <p:cond delay="0"/>
                                  </p:stCondLst>
                                  <p:childTnLst>
                                    <p:set>
                                      <p:cBhvr>
                                        <p:cTn id="39" dur="1" fill="hold">
                                          <p:stCondLst>
                                            <p:cond delay="0"/>
                                          </p:stCondLst>
                                        </p:cTn>
                                        <p:tgtEl>
                                          <p:spTgt spid="30"/>
                                        </p:tgtEl>
                                        <p:attrNameLst>
                                          <p:attrName>style.visibility</p:attrName>
                                        </p:attrNameLst>
                                      </p:cBhvr>
                                      <p:to>
                                        <p:strVal val="visible"/>
                                      </p:to>
                                    </p:set>
                                    <p:animEffect transition="in" filter="fade">
                                      <p:cBhvr>
                                        <p:cTn id="40" dur="1000"/>
                                        <p:tgtEl>
                                          <p:spTgt spid="30"/>
                                        </p:tgtEl>
                                      </p:cBhvr>
                                    </p:animEffect>
                                    <p:anim calcmode="lin" valueType="num">
                                      <p:cBhvr>
                                        <p:cTn id="41" dur="1000" fill="hold"/>
                                        <p:tgtEl>
                                          <p:spTgt spid="30"/>
                                        </p:tgtEl>
                                        <p:attrNameLst>
                                          <p:attrName>ppt_x</p:attrName>
                                        </p:attrNameLst>
                                      </p:cBhvr>
                                      <p:tavLst>
                                        <p:tav tm="0">
                                          <p:val>
                                            <p:strVal val="#ppt_x"/>
                                          </p:val>
                                        </p:tav>
                                        <p:tav tm="100000">
                                          <p:val>
                                            <p:strVal val="#ppt_x"/>
                                          </p:val>
                                        </p:tav>
                                      </p:tavLst>
                                    </p:anim>
                                    <p:anim calcmode="lin" valueType="num">
                                      <p:cBhvr>
                                        <p:cTn id="42"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par>
                    <p:cTn id="43" fill="hold" nodeType="clickPar">
                      <p:stCondLst>
                        <p:cond delay="indefinite"/>
                      </p:stCondLst>
                      <p:childTnLst>
                        <p:par>
                          <p:cTn id="44" fill="hold" nodeType="afterGroup">
                            <p:stCondLst>
                              <p:cond delay="0"/>
                            </p:stCondLst>
                            <p:childTnLst>
                              <p:par>
                                <p:cTn id="45" presetID="42" presetClass="entr" presetSubtype="0" fill="hold" grpId="0" nodeType="clickEffect">
                                  <p:stCondLst>
                                    <p:cond delay="0"/>
                                  </p:stCondLst>
                                  <p:childTnLst>
                                    <p:set>
                                      <p:cBhvr>
                                        <p:cTn id="46" dur="1" fill="hold">
                                          <p:stCondLst>
                                            <p:cond delay="0"/>
                                          </p:stCondLst>
                                        </p:cTn>
                                        <p:tgtEl>
                                          <p:spTgt spid="31"/>
                                        </p:tgtEl>
                                        <p:attrNameLst>
                                          <p:attrName>style.visibility</p:attrName>
                                        </p:attrNameLst>
                                      </p:cBhvr>
                                      <p:to>
                                        <p:strVal val="visible"/>
                                      </p:to>
                                    </p:set>
                                    <p:animEffect transition="in" filter="fade">
                                      <p:cBhvr>
                                        <p:cTn id="47" dur="1000"/>
                                        <p:tgtEl>
                                          <p:spTgt spid="31"/>
                                        </p:tgtEl>
                                      </p:cBhvr>
                                    </p:animEffect>
                                    <p:anim calcmode="lin" valueType="num">
                                      <p:cBhvr>
                                        <p:cTn id="48" dur="1000" fill="hold"/>
                                        <p:tgtEl>
                                          <p:spTgt spid="31"/>
                                        </p:tgtEl>
                                        <p:attrNameLst>
                                          <p:attrName>ppt_x</p:attrName>
                                        </p:attrNameLst>
                                      </p:cBhvr>
                                      <p:tavLst>
                                        <p:tav tm="0">
                                          <p:val>
                                            <p:strVal val="#ppt_x"/>
                                          </p:val>
                                        </p:tav>
                                        <p:tav tm="100000">
                                          <p:val>
                                            <p:strVal val="#ppt_x"/>
                                          </p:val>
                                        </p:tav>
                                      </p:tavLst>
                                    </p:anim>
                                    <p:anim calcmode="lin" valueType="num">
                                      <p:cBhvr>
                                        <p:cTn id="49"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par>
                    <p:cTn id="50" fill="hold" nodeType="clickPar">
                      <p:stCondLst>
                        <p:cond delay="indefinite"/>
                      </p:stCondLst>
                      <p:childTnLst>
                        <p:par>
                          <p:cTn id="51" fill="hold" nodeType="afterGroup">
                            <p:stCondLst>
                              <p:cond delay="0"/>
                            </p:stCondLst>
                            <p:childTnLst>
                              <p:par>
                                <p:cTn id="52" presetID="42" presetClass="entr" presetSubtype="0" fill="hold" grpId="0" nodeType="clickEffect">
                                  <p:stCondLst>
                                    <p:cond delay="0"/>
                                  </p:stCondLst>
                                  <p:childTnLst>
                                    <p:set>
                                      <p:cBhvr>
                                        <p:cTn id="53" dur="1" fill="hold">
                                          <p:stCondLst>
                                            <p:cond delay="0"/>
                                          </p:stCondLst>
                                        </p:cTn>
                                        <p:tgtEl>
                                          <p:spTgt spid="13"/>
                                        </p:tgtEl>
                                        <p:attrNameLst>
                                          <p:attrName>style.visibility</p:attrName>
                                        </p:attrNameLst>
                                      </p:cBhvr>
                                      <p:to>
                                        <p:strVal val="visible"/>
                                      </p:to>
                                    </p:set>
                                    <p:animEffect transition="in" filter="fade">
                                      <p:cBhvr>
                                        <p:cTn id="54" dur="1000"/>
                                        <p:tgtEl>
                                          <p:spTgt spid="13"/>
                                        </p:tgtEl>
                                      </p:cBhvr>
                                    </p:animEffect>
                                    <p:anim calcmode="lin" valueType="num">
                                      <p:cBhvr>
                                        <p:cTn id="55" dur="1000" fill="hold"/>
                                        <p:tgtEl>
                                          <p:spTgt spid="13"/>
                                        </p:tgtEl>
                                        <p:attrNameLst>
                                          <p:attrName>ppt_x</p:attrName>
                                        </p:attrNameLst>
                                      </p:cBhvr>
                                      <p:tavLst>
                                        <p:tav tm="0">
                                          <p:val>
                                            <p:strVal val="#ppt_x"/>
                                          </p:val>
                                        </p:tav>
                                        <p:tav tm="100000">
                                          <p:val>
                                            <p:strVal val="#ppt_x"/>
                                          </p:val>
                                        </p:tav>
                                      </p:tavLst>
                                    </p:anim>
                                    <p:anim calcmode="lin" valueType="num">
                                      <p:cBhvr>
                                        <p:cTn id="56"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7" grpId="0"/>
      <p:bldP spid="18" grpId="0"/>
      <p:bldP spid="29" grpId="0"/>
      <p:bldP spid="30" grpId="0"/>
      <p:bldP spid="31" grpId="0"/>
      <p:bldP spid="13" grpId="0"/>
    </p:bldLs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cxnSp>
        <p:nvCxnSpPr>
          <p:cNvPr id="3" name="直接连接符 2"/>
          <p:cNvCxnSpPr/>
          <p:nvPr/>
        </p:nvCxnSpPr>
        <p:spPr>
          <a:xfrm>
            <a:off x="0" y="480261"/>
            <a:ext cx="9144000" cy="0"/>
          </a:xfrm>
          <a:prstGeom prst="line">
            <a:avLst/>
          </a:prstGeom>
          <a:ln w="25400"/>
        </p:spPr>
        <p:style>
          <a:lnRef idx="2">
            <a:schemeClr val="dk1"/>
          </a:lnRef>
          <a:fillRef idx="0">
            <a:schemeClr val="dk1"/>
          </a:fillRef>
          <a:effectRef idx="1">
            <a:schemeClr val="dk1"/>
          </a:effectRef>
          <a:fontRef idx="minor">
            <a:schemeClr val="tx1"/>
          </a:fontRef>
        </p:style>
      </p:cxnSp>
      <p:sp>
        <p:nvSpPr>
          <p:cNvPr id="4" name="TextBox 4"/>
          <p:cNvSpPr txBox="1"/>
          <p:nvPr/>
        </p:nvSpPr>
        <p:spPr>
          <a:xfrm>
            <a:off x="5331496" y="73026"/>
            <a:ext cx="3614901" cy="461665"/>
          </a:xfrm>
          <a:prstGeom prst="rect">
            <a:avLst/>
          </a:prstGeom>
          <a:noFill/>
        </p:spPr>
        <p:txBody>
          <a:bodyPr wrap="square" rtlCol="0">
            <a:spAutoFit/>
          </a:bodyPr>
          <a:lstStyle/>
          <a:p>
            <a:pPr marL="285750" indent="-285750">
              <a:buFont typeface="Wingdings" panose="05000000000000000000" pitchFamily="2" charset="2"/>
              <a:buChar char="Ø"/>
            </a:pPr>
            <a:r>
              <a:rPr lang="zh-CN" altLang="en-US" sz="2400" smtClean="0">
                <a:latin typeface="黑体" panose="02010609060101010101" pitchFamily="49" charset="-122"/>
                <a:ea typeface="黑体" panose="02010609060101010101" pitchFamily="49" charset="-122"/>
              </a:rPr>
              <a:t>过程</a:t>
            </a:r>
            <a:endParaRPr lang="zh-CN" altLang="en-US" sz="2400">
              <a:latin typeface="黑体" panose="02010609060101010101" pitchFamily="49" charset="-122"/>
              <a:ea typeface="黑体" panose="02010609060101010101" pitchFamily="49" charset="-122"/>
            </a:endParaRPr>
          </a:p>
        </p:txBody>
      </p:sp>
      <p:sp>
        <p:nvSpPr>
          <p:cNvPr id="5" name="文本框 4"/>
          <p:cNvSpPr txBox="1"/>
          <p:nvPr/>
        </p:nvSpPr>
        <p:spPr>
          <a:xfrm>
            <a:off x="197603" y="73026"/>
            <a:ext cx="4374397" cy="461665"/>
          </a:xfrm>
          <a:prstGeom prst="rect">
            <a:avLst/>
          </a:prstGeom>
          <a:noFill/>
        </p:spPr>
        <p:txBody>
          <a:bodyPr wrap="square" rtlCol="0">
            <a:spAutoFit/>
          </a:bodyPr>
          <a:lstStyle/>
          <a:p>
            <a:r>
              <a:rPr lang="zh-CN" altLang="en-US" sz="2400">
                <a:latin typeface="黑体" panose="02010609060101010101" pitchFamily="49" charset="-122"/>
                <a:ea typeface="黑体" panose="02010609060101010101" pitchFamily="49" charset="-122"/>
              </a:rPr>
              <a:t>第</a:t>
            </a:r>
            <a:r>
              <a:rPr lang="en-US" altLang="zh-CN" sz="2400">
                <a:latin typeface="黑体" panose="02010609060101010101" pitchFamily="49" charset="-122"/>
                <a:ea typeface="黑体" panose="02010609060101010101" pitchFamily="49" charset="-122"/>
              </a:rPr>
              <a:t>18</a:t>
            </a:r>
            <a:r>
              <a:rPr lang="zh-CN" altLang="en-US" sz="2400">
                <a:latin typeface="黑体" panose="02010609060101010101" pitchFamily="49" charset="-122"/>
                <a:ea typeface="黑体" panose="02010609060101010101" pitchFamily="49" charset="-122"/>
              </a:rPr>
              <a:t>课 冷战与国际格局的演变</a:t>
            </a:r>
          </a:p>
        </p:txBody>
      </p:sp>
      <p:pic>
        <p:nvPicPr>
          <p:cNvPr id="2" name="图片 1"/>
          <p:cNvPicPr>
            <a:picLocks noChangeAspect="1"/>
          </p:cNvPicPr>
          <p:nvPr/>
        </p:nvPicPr>
        <p:blipFill>
          <a:blip r:embed="rId3"/>
          <a:stretch>
            <a:fillRect/>
          </a:stretch>
        </p:blipFill>
        <p:spPr>
          <a:xfrm>
            <a:off x="362806" y="1082226"/>
            <a:ext cx="3719337" cy="3101927"/>
          </a:xfrm>
          <a:prstGeom prst="rect">
            <a:avLst/>
          </a:prstGeom>
        </p:spPr>
      </p:pic>
      <p:sp>
        <p:nvSpPr>
          <p:cNvPr id="40" name="TextBox 1"/>
          <p:cNvSpPr txBox="1"/>
          <p:nvPr/>
        </p:nvSpPr>
        <p:spPr>
          <a:xfrm>
            <a:off x="1618297" y="578736"/>
            <a:ext cx="5907406" cy="400110"/>
          </a:xfrm>
          <a:prstGeom prst="rect">
            <a:avLst/>
          </a:prstGeom>
          <a:noFill/>
        </p:spPr>
        <p:txBody>
          <a:bodyPr wrap="square" rtlCol="0">
            <a:spAutoFit/>
          </a:bodyPr>
          <a:lstStyle/>
          <a:p>
            <a:r>
              <a:rPr lang="zh-CN" altLang="en-US" sz="2000" b="1">
                <a:solidFill>
                  <a:srgbClr val="FF0000"/>
                </a:solidFill>
                <a:latin typeface="华文新魏" panose="02010800040101010101" pitchFamily="2" charset="-122"/>
                <a:ea typeface="华文新魏" panose="02010800040101010101" pitchFamily="2" charset="-122"/>
              </a:rPr>
              <a:t>第二次柏林危机以柏林墙的修建结束，说明了什么？</a:t>
            </a:r>
          </a:p>
        </p:txBody>
      </p:sp>
      <p:pic>
        <p:nvPicPr>
          <p:cNvPr id="9" name="图片 8"/>
          <p:cNvPicPr>
            <a:picLocks noChangeAspect="1"/>
          </p:cNvPicPr>
          <p:nvPr/>
        </p:nvPicPr>
        <p:blipFill>
          <a:blip r:embed="rId4"/>
          <a:stretch>
            <a:fillRect/>
          </a:stretch>
        </p:blipFill>
        <p:spPr>
          <a:xfrm>
            <a:off x="8398065" y="71543"/>
            <a:ext cx="647134" cy="419604"/>
          </a:xfrm>
          <a:prstGeom prst="rect">
            <a:avLst/>
          </a:prstGeom>
          <a:ln>
            <a:noFill/>
          </a:ln>
          <a:effectLst>
            <a:softEdge rad="112500"/>
          </a:effectLst>
        </p:spPr>
      </p:pic>
      <p:pic>
        <p:nvPicPr>
          <p:cNvPr id="7" name="图片 6"/>
          <p:cNvPicPr>
            <a:picLocks noChangeAspect="1"/>
          </p:cNvPicPr>
          <p:nvPr/>
        </p:nvPicPr>
        <p:blipFill>
          <a:blip r:embed="rId5"/>
          <a:stretch>
            <a:fillRect/>
          </a:stretch>
        </p:blipFill>
        <p:spPr>
          <a:xfrm>
            <a:off x="4471670" y="1082220"/>
            <a:ext cx="3790587" cy="3091267"/>
          </a:xfrm>
          <a:prstGeom prst="rect">
            <a:avLst/>
          </a:prstGeom>
        </p:spPr>
      </p:pic>
      <p:sp>
        <p:nvSpPr>
          <p:cNvPr id="10" name="TextBox 9"/>
          <p:cNvSpPr txBox="1"/>
          <p:nvPr/>
        </p:nvSpPr>
        <p:spPr>
          <a:xfrm>
            <a:off x="6770914" y="4833257"/>
            <a:ext cx="2373086" cy="310243"/>
          </a:xfrm>
          <a:prstGeom prst="rect">
            <a:avLst/>
          </a:prstGeom>
          <a:solidFill>
            <a:schemeClr val="bg1"/>
          </a:solidFill>
        </p:spPr>
        <p:txBody>
          <a:bodyPr wrap="square" rtlCol="0">
            <a:spAutoFit/>
          </a:bodyPr>
          <a:lstStyle/>
          <a:p>
            <a:endParaRPr lang="zh-CN" altLang="en-US"/>
          </a:p>
        </p:txBody>
      </p:sp>
      <p:sp>
        <p:nvSpPr>
          <p:cNvPr id="41" name="文本框 40"/>
          <p:cNvSpPr txBox="1"/>
          <p:nvPr/>
        </p:nvSpPr>
        <p:spPr>
          <a:xfrm>
            <a:off x="272143" y="4195971"/>
            <a:ext cx="8674254" cy="892552"/>
          </a:xfrm>
          <a:prstGeom prst="rect">
            <a:avLst/>
          </a:prstGeom>
          <a:noFill/>
          <a:ln w="9525">
            <a:noFill/>
          </a:ln>
        </p:spPr>
        <p:txBody>
          <a:bodyPr wrap="square" anchor="t">
            <a:spAutoFit/>
          </a:bodyPr>
          <a:lstStyle/>
          <a:p>
            <a:pPr algn="ctr">
              <a:lnSpc>
                <a:spcPct val="130000"/>
              </a:lnSpc>
            </a:pPr>
            <a:r>
              <a:rPr lang="zh-CN" altLang="en-US" sz="2000" smtClean="0">
                <a:latin typeface="黑体" panose="02010609060101010101" pitchFamily="49" charset="-122"/>
                <a:ea typeface="黑体" panose="02010609060101010101" pitchFamily="49" charset="-122"/>
              </a:rPr>
              <a:t>美国对柏林墙强烈抗议并派出装甲部队对峙，但双方避免发生直接军事冲突，二</a:t>
            </a:r>
            <a:r>
              <a:rPr lang="zh-CN" altLang="en-US" sz="2000">
                <a:latin typeface="黑体" panose="02010609060101010101" pitchFamily="49" charset="-122"/>
                <a:ea typeface="黑体" panose="02010609060101010101" pitchFamily="49" charset="-122"/>
              </a:rPr>
              <a:t>战后，美苏双方都在寻求一种平衡</a:t>
            </a:r>
            <a:r>
              <a:rPr lang="zh-CN" altLang="en-US" sz="2000" smtClean="0">
                <a:latin typeface="黑体" panose="02010609060101010101" pitchFamily="49" charset="-122"/>
                <a:ea typeface="黑体" panose="02010609060101010101" pitchFamily="49" charset="-122"/>
              </a:rPr>
              <a:t>，即使冲突，也都</a:t>
            </a:r>
            <a:r>
              <a:rPr lang="zh-CN" altLang="en-US" sz="2000">
                <a:latin typeface="黑体" panose="02010609060101010101" pitchFamily="49" charset="-122"/>
                <a:ea typeface="黑体" panose="02010609060101010101" pitchFamily="49" charset="-122"/>
              </a:rPr>
              <a:t>在寻求一种平</a:t>
            </a:r>
            <a:r>
              <a:rPr lang="zh-CN" altLang="en-US" sz="2000" smtClean="0">
                <a:latin typeface="黑体" panose="02010609060101010101" pitchFamily="49" charset="-122"/>
                <a:ea typeface="黑体" panose="02010609060101010101" pitchFamily="49" charset="-122"/>
              </a:rPr>
              <a:t>衡。</a:t>
            </a:r>
            <a:endParaRPr lang="zh-CN" altLang="en-US" sz="2000">
              <a:latin typeface="黑体" panose="02010609060101010101" pitchFamily="49" charset="-122"/>
              <a:ea typeface="黑体" panose="02010609060101010101" pitchFamily="49" charset="-122"/>
            </a:endParaRPr>
          </a:p>
        </p:txBody>
      </p:sp>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0"/>
                                        </p:tgtEl>
                                        <p:attrNameLst>
                                          <p:attrName>style.visibility</p:attrName>
                                        </p:attrNameLst>
                                      </p:cBhvr>
                                      <p:to>
                                        <p:strVal val="visible"/>
                                      </p:to>
                                    </p:set>
                                    <p:anim calcmode="lin" valueType="num">
                                      <p:cBhvr additive="base">
                                        <p:cTn id="7" dur="500" fill="hold"/>
                                        <p:tgtEl>
                                          <p:spTgt spid="40"/>
                                        </p:tgtEl>
                                        <p:attrNameLst>
                                          <p:attrName>ppt_x</p:attrName>
                                        </p:attrNameLst>
                                      </p:cBhvr>
                                      <p:tavLst>
                                        <p:tav tm="0">
                                          <p:val>
                                            <p:strVal val="#ppt_x"/>
                                          </p:val>
                                        </p:tav>
                                        <p:tav tm="100000">
                                          <p:val>
                                            <p:strVal val="#ppt_x"/>
                                          </p:val>
                                        </p:tav>
                                      </p:tavLst>
                                    </p:anim>
                                    <p:anim calcmode="lin" valueType="num">
                                      <p:cBhvr additive="base">
                                        <p:cTn id="8" dur="500" fill="hold"/>
                                        <p:tgtEl>
                                          <p:spTgt spid="40"/>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3" presetClass="entr" presetSubtype="10" fill="hold" nodeType="clickEffect">
                                  <p:stCondLst>
                                    <p:cond delay="0"/>
                                  </p:stCondLst>
                                  <p:childTnLst>
                                    <p:set>
                                      <p:cBhvr>
                                        <p:cTn id="12" dur="1" fill="hold">
                                          <p:stCondLst>
                                            <p:cond delay="0"/>
                                          </p:stCondLst>
                                        </p:cTn>
                                        <p:tgtEl>
                                          <p:spTgt spid="41">
                                            <p:txEl>
                                              <p:pRg st="0" end="0"/>
                                            </p:txEl>
                                          </p:spTgt>
                                        </p:tgtEl>
                                        <p:attrNameLst>
                                          <p:attrName>style.visibility</p:attrName>
                                        </p:attrNameLst>
                                      </p:cBhvr>
                                      <p:to>
                                        <p:strVal val="visible"/>
                                      </p:to>
                                    </p:set>
                                    <p:animEffect transition="in" filter="blinds(horizontal)">
                                      <p:cBhvr>
                                        <p:cTn id="13" dur="500"/>
                                        <p:tgtEl>
                                          <p:spTgt spid="4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Ls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cxnSp>
        <p:nvCxnSpPr>
          <p:cNvPr id="3" name="直接连接符 2"/>
          <p:cNvCxnSpPr/>
          <p:nvPr/>
        </p:nvCxnSpPr>
        <p:spPr>
          <a:xfrm>
            <a:off x="0" y="534691"/>
            <a:ext cx="9144000" cy="0"/>
          </a:xfrm>
          <a:prstGeom prst="line">
            <a:avLst/>
          </a:prstGeom>
          <a:ln w="25400"/>
        </p:spPr>
        <p:style>
          <a:lnRef idx="2">
            <a:schemeClr val="dk1"/>
          </a:lnRef>
          <a:fillRef idx="0">
            <a:schemeClr val="dk1"/>
          </a:fillRef>
          <a:effectRef idx="1">
            <a:schemeClr val="dk1"/>
          </a:effectRef>
          <a:fontRef idx="minor">
            <a:schemeClr val="tx1"/>
          </a:fontRef>
        </p:style>
      </p:cxnSp>
      <p:sp>
        <p:nvSpPr>
          <p:cNvPr id="4" name="TextBox 4"/>
          <p:cNvSpPr txBox="1"/>
          <p:nvPr/>
        </p:nvSpPr>
        <p:spPr>
          <a:xfrm>
            <a:off x="5331496" y="73026"/>
            <a:ext cx="3614901" cy="461665"/>
          </a:xfrm>
          <a:prstGeom prst="rect">
            <a:avLst/>
          </a:prstGeom>
          <a:noFill/>
        </p:spPr>
        <p:txBody>
          <a:bodyPr wrap="square" rtlCol="0">
            <a:spAutoFit/>
          </a:bodyPr>
          <a:lstStyle/>
          <a:p>
            <a:pPr marL="285750" indent="-285750">
              <a:buFont typeface="Wingdings" panose="05000000000000000000" pitchFamily="2" charset="2"/>
              <a:buChar char="Ø"/>
            </a:pPr>
            <a:r>
              <a:rPr lang="zh-CN" altLang="en-US" sz="2400" smtClean="0">
                <a:latin typeface="黑体" panose="02010609060101010101" pitchFamily="49" charset="-122"/>
                <a:ea typeface="黑体" panose="02010609060101010101" pitchFamily="49" charset="-122"/>
              </a:rPr>
              <a:t>过程</a:t>
            </a:r>
            <a:endParaRPr lang="zh-CN" altLang="en-US" sz="2400">
              <a:latin typeface="黑体" panose="02010609060101010101" pitchFamily="49" charset="-122"/>
              <a:ea typeface="黑体" panose="02010609060101010101" pitchFamily="49" charset="-122"/>
            </a:endParaRPr>
          </a:p>
        </p:txBody>
      </p:sp>
      <p:sp>
        <p:nvSpPr>
          <p:cNvPr id="5" name="文本框 4"/>
          <p:cNvSpPr txBox="1"/>
          <p:nvPr/>
        </p:nvSpPr>
        <p:spPr>
          <a:xfrm>
            <a:off x="197603" y="73026"/>
            <a:ext cx="4374397" cy="461665"/>
          </a:xfrm>
          <a:prstGeom prst="rect">
            <a:avLst/>
          </a:prstGeom>
          <a:noFill/>
        </p:spPr>
        <p:txBody>
          <a:bodyPr wrap="square" rtlCol="0">
            <a:spAutoFit/>
          </a:bodyPr>
          <a:lstStyle/>
          <a:p>
            <a:r>
              <a:rPr lang="zh-CN" altLang="en-US" sz="2400">
                <a:latin typeface="黑体" panose="02010609060101010101" pitchFamily="49" charset="-122"/>
                <a:ea typeface="黑体" panose="02010609060101010101" pitchFamily="49" charset="-122"/>
              </a:rPr>
              <a:t>第</a:t>
            </a:r>
            <a:r>
              <a:rPr lang="en-US" altLang="zh-CN" sz="2400">
                <a:latin typeface="黑体" panose="02010609060101010101" pitchFamily="49" charset="-122"/>
                <a:ea typeface="黑体" panose="02010609060101010101" pitchFamily="49" charset="-122"/>
              </a:rPr>
              <a:t>18</a:t>
            </a:r>
            <a:r>
              <a:rPr lang="zh-CN" altLang="en-US" sz="2400">
                <a:latin typeface="黑体" panose="02010609060101010101" pitchFamily="49" charset="-122"/>
                <a:ea typeface="黑体" panose="02010609060101010101" pitchFamily="49" charset="-122"/>
              </a:rPr>
              <a:t>课 冷战与国际格局的演变</a:t>
            </a:r>
          </a:p>
        </p:txBody>
      </p:sp>
      <p:sp>
        <p:nvSpPr>
          <p:cNvPr id="11" name="TextBox 2"/>
          <p:cNvSpPr txBox="1"/>
          <p:nvPr/>
        </p:nvSpPr>
        <p:spPr>
          <a:xfrm>
            <a:off x="565215" y="863348"/>
            <a:ext cx="7771962" cy="501227"/>
          </a:xfrm>
          <a:prstGeom prst="rect">
            <a:avLst/>
          </a:prstGeom>
          <a:noFill/>
        </p:spPr>
        <p:txBody>
          <a:bodyPr wrap="square" lIns="0" tIns="0" rIns="0" bIns="0">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Arial" pitchFamily="34" charset="0"/>
                <a:ea typeface="宋体" panose="02010600030101010101"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Arial" pitchFamily="34" charset="0"/>
                <a:ea typeface="宋体" panose="02010600030101010101"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Arial" pitchFamily="34" charset="0"/>
                <a:ea typeface="宋体" panose="02010600030101010101"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Arial" pitchFamily="34" charset="0"/>
                <a:ea typeface="宋体" panose="02010600030101010101"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Arial"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itchFamily="34" charset="0"/>
                <a:ea typeface="宋体" panose="02010600030101010101" pitchFamily="2" charset="-122"/>
                <a:cs typeface="+mn-cs"/>
              </a:defRPr>
            </a:lvl9pPr>
          </a:lstStyle>
          <a:p>
            <a:pPr eaLnBrk="1" hangingPunct="1">
              <a:lnSpc>
                <a:spcPct val="150000"/>
              </a:lnSpc>
              <a:spcBef>
                <a:spcPct val="0"/>
              </a:spcBef>
              <a:buFont typeface="Arial" pitchFamily="34" charset="0"/>
              <a:buNone/>
              <a:defRPr/>
            </a:pPr>
            <a:r>
              <a:rPr lang="zh-CN" altLang="en-US" sz="2400" b="1">
                <a:solidFill>
                  <a:srgbClr val="FF0000"/>
                </a:solidFill>
                <a:latin typeface="华文新魏" panose="02010800040101010101" pitchFamily="2" charset="-122"/>
                <a:ea typeface="华文新魏" panose="02010800040101010101" pitchFamily="2" charset="-122"/>
              </a:rPr>
              <a:t>二战后,美苏两国对抗采取冷战形式而不诉诸战争的原因？</a:t>
            </a:r>
          </a:p>
        </p:txBody>
      </p:sp>
      <p:sp>
        <p:nvSpPr>
          <p:cNvPr id="7" name="文本框 6"/>
          <p:cNvSpPr txBox="1"/>
          <p:nvPr/>
        </p:nvSpPr>
        <p:spPr>
          <a:xfrm>
            <a:off x="197603" y="1728908"/>
            <a:ext cx="8775167" cy="2300630"/>
          </a:xfrm>
          <a:prstGeom prst="rect">
            <a:avLst/>
          </a:prstGeom>
          <a:noFill/>
        </p:spPr>
        <p:txBody>
          <a:bodyPr wrap="square" rtlCol="0">
            <a:spAutoFit/>
          </a:bodyPr>
          <a:lstStyle/>
          <a:p>
            <a:pPr>
              <a:lnSpc>
                <a:spcPct val="130000"/>
              </a:lnSpc>
              <a:spcBef>
                <a:spcPct val="0"/>
              </a:spcBef>
              <a:buFont typeface="Arial" pitchFamily="34" charset="0"/>
              <a:buNone/>
              <a:defRPr/>
            </a:pPr>
            <a:r>
              <a:rPr lang="zh-CN" altLang="en-US" sz="2000">
                <a:latin typeface="黑体" panose="02010609060101010101" pitchFamily="49" charset="-122"/>
                <a:ea typeface="黑体" panose="02010609060101010101" pitchFamily="49" charset="-122"/>
              </a:rPr>
              <a:t>(1)美苏双方在军事上形成均势局面,相互忌惮,谁也不敢轻易动武。</a:t>
            </a:r>
          </a:p>
          <a:p>
            <a:pPr>
              <a:lnSpc>
                <a:spcPct val="130000"/>
              </a:lnSpc>
              <a:spcBef>
                <a:spcPct val="0"/>
              </a:spcBef>
              <a:buFont typeface="Arial" pitchFamily="34" charset="0"/>
              <a:buNone/>
              <a:defRPr/>
            </a:pPr>
            <a:r>
              <a:rPr lang="zh-CN" altLang="en-US" sz="2000">
                <a:latin typeface="黑体" panose="02010609060101010101" pitchFamily="49" charset="-122"/>
                <a:ea typeface="黑体" panose="02010609060101010101" pitchFamily="49" charset="-122"/>
              </a:rPr>
              <a:t>(2)二战结束后,世界人民渴望和平,反对战争。</a:t>
            </a:r>
          </a:p>
          <a:p>
            <a:pPr>
              <a:lnSpc>
                <a:spcPct val="130000"/>
              </a:lnSpc>
              <a:spcBef>
                <a:spcPct val="0"/>
              </a:spcBef>
              <a:buFont typeface="Arial" pitchFamily="34" charset="0"/>
              <a:buNone/>
              <a:defRPr/>
            </a:pPr>
            <a:r>
              <a:rPr lang="zh-CN" altLang="en-US" sz="2000">
                <a:latin typeface="黑体" panose="02010609060101010101" pitchFamily="49" charset="-122"/>
                <a:ea typeface="黑体" panose="02010609060101010101" pitchFamily="49" charset="-122"/>
              </a:rPr>
              <a:t>(3)二战的巨大灾难给世界各国留下了深刻的历史教训,现代战争的巨大威力使美苏双方都不敢贸然发动战争。</a:t>
            </a:r>
          </a:p>
          <a:p>
            <a:pPr>
              <a:lnSpc>
                <a:spcPct val="130000"/>
              </a:lnSpc>
              <a:spcBef>
                <a:spcPct val="0"/>
              </a:spcBef>
              <a:buFont typeface="Arial" pitchFamily="34" charset="0"/>
              <a:buNone/>
              <a:defRPr/>
            </a:pPr>
            <a:r>
              <a:rPr lang="zh-CN" altLang="en-US" sz="2000">
                <a:latin typeface="黑体" panose="02010609060101010101" pitchFamily="49" charset="-122"/>
                <a:ea typeface="黑体" panose="02010609060101010101" pitchFamily="49" charset="-122"/>
              </a:rPr>
              <a:t>(4)二战给各国经济造成了巨大的破坏,美苏及其附属国亟须恢复和发展经济。</a:t>
            </a:r>
          </a:p>
          <a:p>
            <a:endParaRPr lang="zh-CN" altLang="en-US"/>
          </a:p>
        </p:txBody>
      </p:sp>
      <p:pic>
        <p:nvPicPr>
          <p:cNvPr id="8" name="图片 7"/>
          <p:cNvPicPr>
            <a:picLocks noChangeAspect="1"/>
          </p:cNvPicPr>
          <p:nvPr/>
        </p:nvPicPr>
        <p:blipFill>
          <a:blip r:embed="rId3"/>
          <a:stretch>
            <a:fillRect/>
          </a:stretch>
        </p:blipFill>
        <p:spPr>
          <a:xfrm>
            <a:off x="8398065" y="71543"/>
            <a:ext cx="647134" cy="419604"/>
          </a:xfrm>
          <a:prstGeom prst="rect">
            <a:avLst/>
          </a:prstGeom>
          <a:ln>
            <a:noFill/>
          </a:ln>
          <a:effectLst>
            <a:softEdge rad="112500"/>
          </a:effectLst>
        </p:spPr>
      </p:pic>
      <p:sp>
        <p:nvSpPr>
          <p:cNvPr id="9" name="TextBox 8"/>
          <p:cNvSpPr txBox="1"/>
          <p:nvPr/>
        </p:nvSpPr>
        <p:spPr>
          <a:xfrm>
            <a:off x="6770914" y="4833257"/>
            <a:ext cx="2373086" cy="310243"/>
          </a:xfrm>
          <a:prstGeom prst="rect">
            <a:avLst/>
          </a:prstGeom>
          <a:solidFill>
            <a:schemeClr val="bg1"/>
          </a:solidFill>
        </p:spPr>
        <p:txBody>
          <a:bodyPr wrap="square" rtlCol="0">
            <a:spAutoFit/>
          </a:bodyPr>
          <a:lstStyle/>
          <a:p>
            <a:endParaRPr lang="zh-CN" altLang="en-US"/>
          </a:p>
        </p:txBody>
      </p:sp>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after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7" grpId="0"/>
    </p:bldLst>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cxnSp>
        <p:nvCxnSpPr>
          <p:cNvPr id="3" name="直接连接符 2"/>
          <p:cNvCxnSpPr/>
          <p:nvPr/>
        </p:nvCxnSpPr>
        <p:spPr>
          <a:xfrm>
            <a:off x="0" y="534691"/>
            <a:ext cx="9144000" cy="0"/>
          </a:xfrm>
          <a:prstGeom prst="line">
            <a:avLst/>
          </a:prstGeom>
          <a:ln w="25400"/>
        </p:spPr>
        <p:style>
          <a:lnRef idx="2">
            <a:schemeClr val="dk1"/>
          </a:lnRef>
          <a:fillRef idx="0">
            <a:schemeClr val="dk1"/>
          </a:fillRef>
          <a:effectRef idx="1">
            <a:schemeClr val="dk1"/>
          </a:effectRef>
          <a:fontRef idx="minor">
            <a:schemeClr val="tx1"/>
          </a:fontRef>
        </p:style>
      </p:cxnSp>
      <p:sp>
        <p:nvSpPr>
          <p:cNvPr id="4" name="TextBox 4"/>
          <p:cNvSpPr txBox="1"/>
          <p:nvPr/>
        </p:nvSpPr>
        <p:spPr>
          <a:xfrm>
            <a:off x="5331496" y="73026"/>
            <a:ext cx="3614901" cy="461665"/>
          </a:xfrm>
          <a:prstGeom prst="rect">
            <a:avLst/>
          </a:prstGeom>
          <a:noFill/>
        </p:spPr>
        <p:txBody>
          <a:bodyPr wrap="square" rtlCol="0">
            <a:spAutoFit/>
          </a:bodyPr>
          <a:lstStyle/>
          <a:p>
            <a:pPr marL="285750" indent="-285750">
              <a:buFont typeface="Wingdings" panose="05000000000000000000" pitchFamily="2" charset="2"/>
              <a:buChar char="Ø"/>
            </a:pPr>
            <a:r>
              <a:rPr lang="zh-CN" altLang="en-US" sz="2400">
                <a:latin typeface="黑体" panose="02010609060101010101" pitchFamily="49" charset="-122"/>
                <a:ea typeface="黑体" panose="02010609060101010101" pitchFamily="49" charset="-122"/>
              </a:rPr>
              <a:t>百花齐放</a:t>
            </a:r>
            <a:r>
              <a:rPr lang="en-US" altLang="zh-CN" sz="2400">
                <a:latin typeface="黑体" panose="02010609060101010101" pitchFamily="49" charset="-122"/>
                <a:ea typeface="黑体" panose="02010609060101010101" pitchFamily="49" charset="-122"/>
              </a:rPr>
              <a:t>—</a:t>
            </a:r>
            <a:r>
              <a:rPr lang="zh-CN" altLang="en-US" sz="2400">
                <a:latin typeface="黑体" panose="02010609060101010101" pitchFamily="49" charset="-122"/>
                <a:ea typeface="黑体" panose="02010609060101010101" pitchFamily="49" charset="-122"/>
              </a:rPr>
              <a:t>变化</a:t>
            </a:r>
          </a:p>
        </p:txBody>
      </p:sp>
      <p:sp>
        <p:nvSpPr>
          <p:cNvPr id="5" name="文本框 4"/>
          <p:cNvSpPr txBox="1"/>
          <p:nvPr/>
        </p:nvSpPr>
        <p:spPr>
          <a:xfrm>
            <a:off x="197603" y="73026"/>
            <a:ext cx="4374397" cy="461665"/>
          </a:xfrm>
          <a:prstGeom prst="rect">
            <a:avLst/>
          </a:prstGeom>
          <a:noFill/>
        </p:spPr>
        <p:txBody>
          <a:bodyPr wrap="square" rtlCol="0">
            <a:spAutoFit/>
          </a:bodyPr>
          <a:lstStyle/>
          <a:p>
            <a:r>
              <a:rPr lang="zh-CN" altLang="en-US" sz="2400">
                <a:latin typeface="黑体" panose="02010609060101010101" pitchFamily="49" charset="-122"/>
                <a:ea typeface="黑体" panose="02010609060101010101" pitchFamily="49" charset="-122"/>
              </a:rPr>
              <a:t>第</a:t>
            </a:r>
            <a:r>
              <a:rPr lang="en-US" altLang="zh-CN" sz="2400">
                <a:latin typeface="黑体" panose="02010609060101010101" pitchFamily="49" charset="-122"/>
                <a:ea typeface="黑体" panose="02010609060101010101" pitchFamily="49" charset="-122"/>
              </a:rPr>
              <a:t>18</a:t>
            </a:r>
            <a:r>
              <a:rPr lang="zh-CN" altLang="en-US" sz="2400">
                <a:latin typeface="黑体" panose="02010609060101010101" pitchFamily="49" charset="-122"/>
                <a:ea typeface="黑体" panose="02010609060101010101" pitchFamily="49" charset="-122"/>
              </a:rPr>
              <a:t>课 冷战与国际格局的演变</a:t>
            </a:r>
          </a:p>
        </p:txBody>
      </p:sp>
      <p:pic>
        <p:nvPicPr>
          <p:cNvPr id="8" name="图片 7" descr="1403852141851397"/>
          <p:cNvPicPr>
            <a:picLocks noChangeAspect="1" noChangeArrowheads="1"/>
          </p:cNvPicPr>
          <p:nvPr/>
        </p:nvPicPr>
        <p:blipFill>
          <a:blip r:embed="rId3"/>
          <a:stretch>
            <a:fillRect/>
          </a:stretch>
        </p:blipFill>
        <p:spPr bwMode="auto">
          <a:xfrm>
            <a:off x="1013521" y="891282"/>
            <a:ext cx="6671283" cy="4179192"/>
          </a:xfrm>
          <a:prstGeom prst="rect">
            <a:avLst/>
          </a:prstGeom>
          <a:noFill/>
          <a:ln w="9525">
            <a:noFill/>
            <a:miter lim="800000"/>
          </a:ln>
        </p:spPr>
      </p:pic>
      <p:sp>
        <p:nvSpPr>
          <p:cNvPr id="9" name="TextBox 4"/>
          <p:cNvSpPr txBox="1"/>
          <p:nvPr/>
        </p:nvSpPr>
        <p:spPr>
          <a:xfrm>
            <a:off x="1751960" y="646174"/>
            <a:ext cx="5225143" cy="461665"/>
          </a:xfrm>
          <a:prstGeom prst="rect">
            <a:avLst/>
          </a:prstGeom>
          <a:noFill/>
        </p:spPr>
        <p:txBody>
          <a:bodyPr wrap="square" rtlCol="0">
            <a:spAutoFit/>
          </a:bodyPr>
          <a:lstStyle/>
          <a:p>
            <a:r>
              <a:rPr lang="zh-CN" altLang="en-US" sz="2400" b="1">
                <a:solidFill>
                  <a:srgbClr val="FF0000"/>
                </a:solidFill>
                <a:latin typeface="华文新魏" panose="02010800040101010101" pitchFamily="2" charset="-122"/>
                <a:ea typeface="华文新魏" panose="02010800040101010101" pitchFamily="2" charset="-122"/>
              </a:rPr>
              <a:t>新兴力量的崛起（</a:t>
            </a:r>
            <a:r>
              <a:rPr lang="en-US" altLang="zh-CN" sz="2400" b="1">
                <a:solidFill>
                  <a:srgbClr val="FF0000"/>
                </a:solidFill>
                <a:latin typeface="华文新魏" panose="02010800040101010101" pitchFamily="2" charset="-122"/>
                <a:ea typeface="华文新魏" panose="02010800040101010101" pitchFamily="2" charset="-122"/>
              </a:rPr>
              <a:t>20</a:t>
            </a:r>
            <a:r>
              <a:rPr lang="zh-CN" altLang="en-US" sz="2400" b="1">
                <a:solidFill>
                  <a:srgbClr val="FF0000"/>
                </a:solidFill>
                <a:latin typeface="华文新魏" panose="02010800040101010101" pitchFamily="2" charset="-122"/>
                <a:ea typeface="华文新魏" panose="02010800040101010101" pitchFamily="2" charset="-122"/>
              </a:rPr>
              <a:t>世纪</a:t>
            </a:r>
            <a:r>
              <a:rPr lang="en-US" altLang="zh-CN" sz="2400" b="1">
                <a:solidFill>
                  <a:srgbClr val="FF0000"/>
                </a:solidFill>
                <a:latin typeface="华文新魏" panose="02010800040101010101" pitchFamily="2" charset="-122"/>
                <a:ea typeface="华文新魏" panose="02010800040101010101" pitchFamily="2" charset="-122"/>
              </a:rPr>
              <a:t>50-80</a:t>
            </a:r>
            <a:r>
              <a:rPr lang="zh-CN" altLang="en-US" sz="2400" b="1">
                <a:solidFill>
                  <a:srgbClr val="FF0000"/>
                </a:solidFill>
                <a:latin typeface="华文新魏" panose="02010800040101010101" pitchFamily="2" charset="-122"/>
                <a:ea typeface="华文新魏" panose="02010800040101010101" pitchFamily="2" charset="-122"/>
              </a:rPr>
              <a:t>年代）</a:t>
            </a:r>
          </a:p>
        </p:txBody>
      </p:sp>
      <p:pic>
        <p:nvPicPr>
          <p:cNvPr id="10" name="图片 9"/>
          <p:cNvPicPr>
            <a:picLocks noChangeAspect="1"/>
          </p:cNvPicPr>
          <p:nvPr/>
        </p:nvPicPr>
        <p:blipFill>
          <a:blip r:embed="rId4"/>
          <a:stretch>
            <a:fillRect/>
          </a:stretch>
        </p:blipFill>
        <p:spPr>
          <a:xfrm>
            <a:off x="1872488" y="1869378"/>
            <a:ext cx="883997" cy="542591"/>
          </a:xfrm>
          <a:prstGeom prst="rect">
            <a:avLst/>
          </a:prstGeom>
        </p:spPr>
      </p:pic>
      <p:pic>
        <p:nvPicPr>
          <p:cNvPr id="12" name="图片 11"/>
          <p:cNvPicPr>
            <a:picLocks noChangeAspect="1"/>
          </p:cNvPicPr>
          <p:nvPr/>
        </p:nvPicPr>
        <p:blipFill>
          <a:blip r:embed="rId5"/>
          <a:stretch>
            <a:fillRect/>
          </a:stretch>
        </p:blipFill>
        <p:spPr>
          <a:xfrm>
            <a:off x="5123378" y="1485846"/>
            <a:ext cx="883997" cy="542591"/>
          </a:xfrm>
          <a:prstGeom prst="rect">
            <a:avLst/>
          </a:prstGeom>
        </p:spPr>
      </p:pic>
      <p:sp>
        <p:nvSpPr>
          <p:cNvPr id="13" name="矩形 12"/>
          <p:cNvSpPr/>
          <p:nvPr/>
        </p:nvSpPr>
        <p:spPr>
          <a:xfrm>
            <a:off x="197603" y="3294860"/>
            <a:ext cx="8640959" cy="1422954"/>
          </a:xfrm>
          <a:prstGeom prst="rect">
            <a:avLst/>
          </a:prstGeom>
        </p:spPr>
        <p:txBody>
          <a:bodyPr wrap="square">
            <a:spAutoFit/>
          </a:bodyPr>
          <a:lstStyle/>
          <a:p>
            <a:pPr marL="0" marR="0" lvl="0" indent="0" defTabSz="914400" eaLnBrk="1" fontAlgn="auto" latinLnBrk="0" hangingPunct="1">
              <a:lnSpc>
                <a:spcPct val="150000"/>
              </a:lnSpc>
              <a:spcBef>
                <a:spcPct val="0"/>
              </a:spcBef>
              <a:spcAft>
                <a:spcPct val="0"/>
              </a:spcAft>
              <a:buClrTx/>
              <a:buSzTx/>
              <a:buFontTx/>
              <a:buNone/>
              <a:defRPr/>
            </a:pPr>
            <a:r>
              <a:rPr kumimoji="0" lang="zh-CN" altLang="en-US" sz="2000" b="0" i="0" u="none" strike="noStrike" kern="0" cap="none" spc="0" normalizeH="0" baseline="0" noProof="0">
                <a:ln>
                  <a:noFill/>
                </a:ln>
                <a:solidFill>
                  <a:prstClr val="black"/>
                </a:solidFill>
                <a:effectLst/>
                <a:uLnTx/>
                <a:uFillTx/>
              </a:rPr>
              <a:t>           </a:t>
            </a:r>
            <a:r>
              <a:rPr kumimoji="0" lang="zh-CN" altLang="en-US" sz="2000" b="1" i="0" u="none" strike="noStrike" kern="0" cap="none" spc="0" normalizeH="0" baseline="0" noProof="0">
                <a:ln>
                  <a:noFill/>
                </a:ln>
                <a:solidFill>
                  <a:prstClr val="black"/>
                </a:solidFill>
                <a:effectLst/>
                <a:uLnTx/>
                <a:uFillTx/>
              </a:rPr>
              <a:t>回顾</a:t>
            </a:r>
            <a:r>
              <a:rPr kumimoji="0" lang="en-US" altLang="zh-CN" sz="2000" b="1" i="0" u="none" strike="noStrike" kern="0" cap="none" spc="0" normalizeH="0" baseline="0" noProof="0">
                <a:ln>
                  <a:noFill/>
                </a:ln>
                <a:solidFill>
                  <a:prstClr val="black"/>
                </a:solidFill>
                <a:effectLst/>
                <a:uLnTx/>
                <a:uFillTx/>
              </a:rPr>
              <a:t>1945</a:t>
            </a:r>
            <a:r>
              <a:rPr kumimoji="0" lang="zh-CN" altLang="en-US" sz="2000" b="1" i="0" u="none" strike="noStrike" kern="0" cap="none" spc="0" normalizeH="0" baseline="0" noProof="0">
                <a:ln>
                  <a:noFill/>
                </a:ln>
                <a:solidFill>
                  <a:prstClr val="black"/>
                </a:solidFill>
                <a:effectLst/>
                <a:uLnTx/>
                <a:uFillTx/>
              </a:rPr>
              <a:t>年至</a:t>
            </a:r>
            <a:r>
              <a:rPr kumimoji="0" lang="en-US" altLang="zh-CN" sz="2000" b="1" i="0" u="none" strike="noStrike" kern="0" cap="none" spc="0" normalizeH="0" baseline="0" noProof="0">
                <a:ln>
                  <a:noFill/>
                </a:ln>
                <a:solidFill>
                  <a:prstClr val="black"/>
                </a:solidFill>
                <a:effectLst/>
                <a:uLnTx/>
                <a:uFillTx/>
              </a:rPr>
              <a:t>1991</a:t>
            </a:r>
            <a:r>
              <a:rPr kumimoji="0" lang="zh-CN" altLang="en-US" sz="2000" b="1" i="0" u="none" strike="noStrike" kern="0" cap="none" spc="0" normalizeH="0" baseline="0" noProof="0">
                <a:ln>
                  <a:noFill/>
                </a:ln>
                <a:solidFill>
                  <a:prstClr val="black"/>
                </a:solidFill>
                <a:effectLst/>
                <a:uLnTx/>
                <a:uFillTx/>
              </a:rPr>
              <a:t>年的岁月，从现在来看，它不是一个新时代的开端，而是一个过渡时期：一段战后的间歇</a:t>
            </a:r>
            <a:r>
              <a:rPr kumimoji="0" lang="en-US" altLang="zh-CN" sz="2000" b="1" i="0" u="none" strike="noStrike" kern="0" cap="none" spc="0" normalizeH="0" baseline="0" noProof="0">
                <a:ln>
                  <a:noFill/>
                </a:ln>
                <a:solidFill>
                  <a:prstClr val="black"/>
                </a:solidFill>
                <a:effectLst/>
                <a:uLnTx/>
                <a:uFillTx/>
              </a:rPr>
              <a:t>……</a:t>
            </a:r>
          </a:p>
          <a:p>
            <a:pPr marL="0" marR="0" lvl="0" indent="0" defTabSz="914400" eaLnBrk="1" fontAlgn="auto" latinLnBrk="0" hangingPunct="1">
              <a:lnSpc>
                <a:spcPct val="150000"/>
              </a:lnSpc>
              <a:spcBef>
                <a:spcPct val="0"/>
              </a:spcBef>
              <a:spcAft>
                <a:spcPct val="0"/>
              </a:spcAft>
              <a:buClrTx/>
              <a:buSzTx/>
              <a:buFontTx/>
              <a:buNone/>
              <a:defRPr/>
            </a:pPr>
            <a:r>
              <a:rPr kumimoji="0" lang="en-US" altLang="zh-CN" sz="2000" b="1" i="0" u="none" strike="noStrike" kern="0" cap="none" spc="0" normalizeH="0" baseline="0" noProof="0">
                <a:ln>
                  <a:noFill/>
                </a:ln>
                <a:solidFill>
                  <a:prstClr val="black"/>
                </a:solidFill>
                <a:effectLst/>
                <a:uLnTx/>
                <a:uFillTx/>
              </a:rPr>
              <a:t>                                                        ——</a:t>
            </a:r>
            <a:r>
              <a:rPr kumimoji="0" lang="zh-CN" altLang="en-US" sz="2000" b="1" i="0" u="none" strike="noStrike" kern="0" cap="none" spc="0" normalizeH="0" baseline="0" noProof="0">
                <a:ln>
                  <a:noFill/>
                </a:ln>
                <a:solidFill>
                  <a:prstClr val="black"/>
                </a:solidFill>
                <a:effectLst/>
                <a:uLnTx/>
                <a:uFillTx/>
              </a:rPr>
              <a:t>托尼</a:t>
            </a:r>
            <a:r>
              <a:rPr kumimoji="0" lang="en-US" altLang="zh-CN" sz="2000" b="1" i="0" u="none" strike="noStrike" kern="0" cap="none" spc="0" normalizeH="0" baseline="0" noProof="0">
                <a:ln>
                  <a:noFill/>
                </a:ln>
                <a:solidFill>
                  <a:prstClr val="black"/>
                </a:solidFill>
                <a:effectLst/>
                <a:uLnTx/>
                <a:uFillTx/>
              </a:rPr>
              <a:t>·</a:t>
            </a:r>
            <a:r>
              <a:rPr kumimoji="0" lang="zh-CN" altLang="en-US" sz="2000" b="1" i="0" u="none" strike="noStrike" kern="0" cap="none" spc="0" normalizeH="0" baseline="0" noProof="0">
                <a:ln>
                  <a:noFill/>
                </a:ln>
                <a:solidFill>
                  <a:prstClr val="black"/>
                </a:solidFill>
                <a:effectLst/>
                <a:uLnTx/>
                <a:uFillTx/>
              </a:rPr>
              <a:t>朱特</a:t>
            </a:r>
            <a:r>
              <a:rPr kumimoji="0" lang="en-US" altLang="zh-CN" sz="2000" b="1" i="0" u="none" strike="noStrike" kern="0" cap="none" spc="0" normalizeH="0" baseline="0" noProof="0">
                <a:ln>
                  <a:noFill/>
                </a:ln>
                <a:solidFill>
                  <a:prstClr val="black"/>
                </a:solidFill>
                <a:effectLst/>
                <a:uLnTx/>
                <a:uFillTx/>
              </a:rPr>
              <a:t>《</a:t>
            </a:r>
            <a:r>
              <a:rPr kumimoji="0" lang="zh-CN" altLang="en-US" sz="2000" b="1" i="0" u="none" strike="noStrike" kern="0" cap="none" spc="0" normalizeH="0" baseline="0" noProof="0">
                <a:ln>
                  <a:noFill/>
                </a:ln>
                <a:solidFill>
                  <a:prstClr val="black"/>
                </a:solidFill>
                <a:effectLst/>
                <a:uLnTx/>
                <a:uFillTx/>
              </a:rPr>
              <a:t>战后欧洲史</a:t>
            </a:r>
            <a:r>
              <a:rPr kumimoji="0" lang="en-US" altLang="zh-CN" sz="2000" b="1" i="0" u="none" strike="noStrike" kern="0" cap="none" spc="0" normalizeH="0" baseline="0" noProof="0">
                <a:ln>
                  <a:noFill/>
                </a:ln>
                <a:solidFill>
                  <a:prstClr val="black"/>
                </a:solidFill>
                <a:effectLst/>
                <a:uLnTx/>
                <a:uFillTx/>
              </a:rPr>
              <a:t>》</a:t>
            </a:r>
            <a:endParaRPr kumimoji="0" lang="zh-CN" altLang="en-US" sz="2000" b="1" i="0" u="none" strike="noStrike" kern="0" cap="none" spc="0" normalizeH="0" baseline="0" noProof="0">
              <a:ln>
                <a:noFill/>
              </a:ln>
              <a:solidFill>
                <a:prstClr val="black"/>
              </a:solidFill>
              <a:effectLst/>
              <a:uLnTx/>
              <a:uFillTx/>
            </a:endParaRPr>
          </a:p>
        </p:txBody>
      </p:sp>
      <p:sp>
        <p:nvSpPr>
          <p:cNvPr id="11" name="TextBox 10"/>
          <p:cNvSpPr txBox="1"/>
          <p:nvPr/>
        </p:nvSpPr>
        <p:spPr>
          <a:xfrm>
            <a:off x="6770914" y="4833257"/>
            <a:ext cx="2373086" cy="310243"/>
          </a:xfrm>
          <a:prstGeom prst="rect">
            <a:avLst/>
          </a:prstGeom>
          <a:solidFill>
            <a:schemeClr val="bg1"/>
          </a:solidFill>
        </p:spPr>
        <p:txBody>
          <a:bodyPr wrap="square" rtlCol="0">
            <a:spAutoFit/>
          </a:bodyPr>
          <a:lstStyle/>
          <a:p>
            <a:endParaRPr lang="zh-CN" altLang="en-US"/>
          </a:p>
        </p:txBody>
      </p:sp>
      <p:sp>
        <p:nvSpPr>
          <p:cNvPr id="14" name="矩形 13"/>
          <p:cNvSpPr/>
          <p:nvPr/>
        </p:nvSpPr>
        <p:spPr>
          <a:xfrm>
            <a:off x="164618" y="673171"/>
            <a:ext cx="1210588" cy="1323439"/>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zh-CN" altLang="en-US" sz="4000" b="1" cap="none" spc="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第二</a:t>
            </a:r>
            <a:endParaRPr lang="en-US" altLang="zh-CN" sz="4000" b="1" cap="none" spc="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a:p>
            <a:pPr algn="ctr"/>
            <a:r>
              <a:rPr lang="zh-CN" altLang="en-US" sz="4000" b="1" cap="none" spc="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部分</a:t>
            </a:r>
            <a:endParaRPr lang="zh-CN" altLang="en-US" sz="4000" b="1" cap="none" spc="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2"/>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afterGroup">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barn(inVertical)">
                                      <p:cBhvr>
                                        <p:cTn id="13" dur="500"/>
                                        <p:tgtEl>
                                          <p:spTgt spid="13"/>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1" presetClass="exit" presetSubtype="0" fill="hold" grpId="1" nodeType="clickEffect">
                                  <p:stCondLst>
                                    <p:cond delay="0"/>
                                  </p:stCondLst>
                                  <p:childTnLst>
                                    <p:set>
                                      <p:cBhvr>
                                        <p:cTn id="17" dur="1" fill="hold">
                                          <p:stCondLst>
                                            <p:cond delay="0"/>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3" grpId="1"/>
    </p:bldLst>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cxnSp>
        <p:nvCxnSpPr>
          <p:cNvPr id="3" name="直接连接符 2"/>
          <p:cNvCxnSpPr/>
          <p:nvPr/>
        </p:nvCxnSpPr>
        <p:spPr>
          <a:xfrm>
            <a:off x="0" y="534691"/>
            <a:ext cx="9144000" cy="0"/>
          </a:xfrm>
          <a:prstGeom prst="line">
            <a:avLst/>
          </a:prstGeom>
          <a:ln w="25400"/>
        </p:spPr>
        <p:style>
          <a:lnRef idx="2">
            <a:schemeClr val="dk1"/>
          </a:lnRef>
          <a:fillRef idx="0">
            <a:schemeClr val="dk1"/>
          </a:fillRef>
          <a:effectRef idx="1">
            <a:schemeClr val="dk1"/>
          </a:effectRef>
          <a:fontRef idx="minor">
            <a:schemeClr val="tx1"/>
          </a:fontRef>
        </p:style>
      </p:cxnSp>
      <p:sp>
        <p:nvSpPr>
          <p:cNvPr id="4" name="TextBox 4"/>
          <p:cNvSpPr txBox="1"/>
          <p:nvPr/>
        </p:nvSpPr>
        <p:spPr>
          <a:xfrm>
            <a:off x="5331496" y="73026"/>
            <a:ext cx="3614901" cy="461665"/>
          </a:xfrm>
          <a:prstGeom prst="rect">
            <a:avLst/>
          </a:prstGeom>
          <a:noFill/>
        </p:spPr>
        <p:txBody>
          <a:bodyPr wrap="square" rtlCol="0">
            <a:spAutoFit/>
          </a:bodyPr>
          <a:lstStyle/>
          <a:p>
            <a:pPr marL="285750" indent="-285750">
              <a:buFont typeface="Wingdings" panose="05000000000000000000" pitchFamily="2" charset="2"/>
              <a:buChar char="Ø"/>
            </a:pPr>
            <a:r>
              <a:rPr lang="zh-CN" altLang="en-US" sz="2400" smtClean="0">
                <a:latin typeface="黑体" panose="02010609060101010101" pitchFamily="49" charset="-122"/>
                <a:ea typeface="黑体" panose="02010609060101010101" pitchFamily="49" charset="-122"/>
              </a:rPr>
              <a:t>百花齐放</a:t>
            </a:r>
            <a:r>
              <a:rPr lang="en-US" altLang="zh-CN" sz="2400">
                <a:latin typeface="黑体" panose="02010609060101010101" pitchFamily="49" charset="-122"/>
                <a:ea typeface="黑体" panose="02010609060101010101" pitchFamily="49" charset="-122"/>
              </a:rPr>
              <a:t>—</a:t>
            </a:r>
            <a:r>
              <a:rPr lang="zh-CN" altLang="en-US" sz="2400">
                <a:latin typeface="黑体" panose="02010609060101010101" pitchFamily="49" charset="-122"/>
                <a:ea typeface="黑体" panose="02010609060101010101" pitchFamily="49" charset="-122"/>
              </a:rPr>
              <a:t>变化</a:t>
            </a:r>
          </a:p>
        </p:txBody>
      </p:sp>
      <p:sp>
        <p:nvSpPr>
          <p:cNvPr id="5" name="文本框 4"/>
          <p:cNvSpPr txBox="1"/>
          <p:nvPr/>
        </p:nvSpPr>
        <p:spPr>
          <a:xfrm>
            <a:off x="197603" y="73026"/>
            <a:ext cx="4374397" cy="461665"/>
          </a:xfrm>
          <a:prstGeom prst="rect">
            <a:avLst/>
          </a:prstGeom>
          <a:noFill/>
        </p:spPr>
        <p:txBody>
          <a:bodyPr wrap="square" rtlCol="0">
            <a:spAutoFit/>
          </a:bodyPr>
          <a:lstStyle/>
          <a:p>
            <a:r>
              <a:rPr lang="zh-CN" altLang="en-US" sz="2400">
                <a:latin typeface="黑体" panose="02010609060101010101" pitchFamily="49" charset="-122"/>
                <a:ea typeface="黑体" panose="02010609060101010101" pitchFamily="49" charset="-122"/>
              </a:rPr>
              <a:t>第</a:t>
            </a:r>
            <a:r>
              <a:rPr lang="en-US" altLang="zh-CN" sz="2400">
                <a:latin typeface="黑体" panose="02010609060101010101" pitchFamily="49" charset="-122"/>
                <a:ea typeface="黑体" panose="02010609060101010101" pitchFamily="49" charset="-122"/>
              </a:rPr>
              <a:t>18</a:t>
            </a:r>
            <a:r>
              <a:rPr lang="zh-CN" altLang="en-US" sz="2400">
                <a:latin typeface="黑体" panose="02010609060101010101" pitchFamily="49" charset="-122"/>
                <a:ea typeface="黑体" panose="02010609060101010101" pitchFamily="49" charset="-122"/>
              </a:rPr>
              <a:t>课 冷战与国际格局的演变</a:t>
            </a:r>
          </a:p>
        </p:txBody>
      </p:sp>
      <p:pic>
        <p:nvPicPr>
          <p:cNvPr id="8" name="图片 7" descr="u=3054566477,1091615624&amp;fm=26&amp;gp=0_副本"/>
          <p:cNvPicPr>
            <a:picLocks noChangeAspect="1"/>
          </p:cNvPicPr>
          <p:nvPr/>
        </p:nvPicPr>
        <p:blipFill>
          <a:blip r:embed="rId3"/>
          <a:stretch>
            <a:fillRect/>
          </a:stretch>
        </p:blipFill>
        <p:spPr>
          <a:xfrm>
            <a:off x="478360" y="996356"/>
            <a:ext cx="3553922" cy="3717973"/>
          </a:xfrm>
          <a:prstGeom prst="rect">
            <a:avLst/>
          </a:prstGeom>
        </p:spPr>
      </p:pic>
      <p:sp>
        <p:nvSpPr>
          <p:cNvPr id="9" name="文本框 8"/>
          <p:cNvSpPr txBox="1"/>
          <p:nvPr/>
        </p:nvSpPr>
        <p:spPr>
          <a:xfrm>
            <a:off x="4572000" y="1356957"/>
            <a:ext cx="4261203" cy="3251852"/>
          </a:xfrm>
          <a:prstGeom prst="rect">
            <a:avLst/>
          </a:prstGeom>
          <a:solidFill>
            <a:schemeClr val="bg1"/>
          </a:solidFill>
          <a:ln w="28575">
            <a:solidFill>
              <a:schemeClr val="accent1"/>
            </a:solidFill>
            <a:miter lim="800000"/>
          </a:ln>
        </p:spPr>
        <p:txBody>
          <a:bodyPr wrap="square" rtlCol="0">
            <a:spAutoFit/>
          </a:bodyPr>
          <a:lstStyle/>
          <a:p>
            <a:pPr algn="ctr">
              <a:lnSpc>
                <a:spcPct val="150000"/>
              </a:lnSpc>
            </a:pPr>
            <a:r>
              <a:rPr lang="zh-CN" altLang="en-US" sz="2000" b="1">
                <a:solidFill>
                  <a:srgbClr val="000000"/>
                </a:solidFill>
                <a:latin typeface="楷体" panose="02010609060101010101" pitchFamily="49" charset="-122"/>
                <a:ea typeface="楷体" panose="02010609060101010101" pitchFamily="49" charset="-122"/>
              </a:rPr>
              <a:t>欧共体成员国数量变化</a:t>
            </a:r>
            <a:endParaRPr lang="en-US" altLang="zh-CN" sz="2000" b="1">
              <a:solidFill>
                <a:srgbClr val="000000"/>
              </a:solidFill>
              <a:latin typeface="楷体" panose="02010609060101010101" pitchFamily="49" charset="-122"/>
              <a:ea typeface="楷体" panose="02010609060101010101" pitchFamily="49" charset="-122"/>
            </a:endParaRPr>
          </a:p>
          <a:p>
            <a:pPr>
              <a:lnSpc>
                <a:spcPct val="150000"/>
              </a:lnSpc>
            </a:pPr>
            <a:r>
              <a:rPr lang="en-US" altLang="zh-CN" sz="2000">
                <a:solidFill>
                  <a:srgbClr val="000000"/>
                </a:solidFill>
                <a:latin typeface="楷体" panose="02010609060101010101" pitchFamily="49" charset="-122"/>
                <a:ea typeface="楷体" panose="02010609060101010101" pitchFamily="49" charset="-122"/>
              </a:rPr>
              <a:t>1951</a:t>
            </a:r>
            <a:r>
              <a:rPr lang="zh-CN" altLang="en-US" sz="2000">
                <a:solidFill>
                  <a:srgbClr val="000000"/>
                </a:solidFill>
                <a:latin typeface="楷体" panose="02010609060101010101" pitchFamily="49" charset="-122"/>
                <a:ea typeface="楷体" panose="02010609060101010101" pitchFamily="49" charset="-122"/>
              </a:rPr>
              <a:t>年，法国、联邦德国、意大利、比利时、荷兰、卢森堡</a:t>
            </a:r>
            <a:endParaRPr lang="en-US" altLang="zh-CN" sz="2000">
              <a:solidFill>
                <a:srgbClr val="000000"/>
              </a:solidFill>
              <a:latin typeface="楷体" panose="02010609060101010101" pitchFamily="49" charset="-122"/>
              <a:ea typeface="楷体" panose="02010609060101010101" pitchFamily="49" charset="-122"/>
            </a:endParaRPr>
          </a:p>
          <a:p>
            <a:pPr>
              <a:lnSpc>
                <a:spcPct val="150000"/>
              </a:lnSpc>
            </a:pPr>
            <a:r>
              <a:rPr lang="en-US" altLang="zh-CN" sz="2000">
                <a:solidFill>
                  <a:srgbClr val="000000"/>
                </a:solidFill>
                <a:latin typeface="楷体" panose="02010609060101010101" pitchFamily="49" charset="-122"/>
                <a:ea typeface="楷体" panose="02010609060101010101" pitchFamily="49" charset="-122"/>
              </a:rPr>
              <a:t>1973</a:t>
            </a:r>
            <a:r>
              <a:rPr lang="zh-CN" altLang="en-US" sz="2000">
                <a:solidFill>
                  <a:srgbClr val="000000"/>
                </a:solidFill>
                <a:latin typeface="楷体" panose="02010609060101010101" pitchFamily="49" charset="-122"/>
                <a:ea typeface="楷体" panose="02010609060101010101" pitchFamily="49" charset="-122"/>
              </a:rPr>
              <a:t>年，英国、爱尔兰、丹麦加入 </a:t>
            </a:r>
            <a:endParaRPr lang="en-US" altLang="zh-CN" sz="2000">
              <a:solidFill>
                <a:srgbClr val="000000"/>
              </a:solidFill>
              <a:latin typeface="楷体" panose="02010609060101010101" pitchFamily="49" charset="-122"/>
              <a:ea typeface="楷体" panose="02010609060101010101" pitchFamily="49" charset="-122"/>
            </a:endParaRPr>
          </a:p>
          <a:p>
            <a:pPr>
              <a:lnSpc>
                <a:spcPct val="150000"/>
              </a:lnSpc>
            </a:pPr>
            <a:r>
              <a:rPr lang="en-US" altLang="zh-CN" sz="2000">
                <a:solidFill>
                  <a:srgbClr val="000000"/>
                </a:solidFill>
                <a:latin typeface="楷体" panose="02010609060101010101" pitchFamily="49" charset="-122"/>
                <a:ea typeface="楷体" panose="02010609060101010101" pitchFamily="49" charset="-122"/>
              </a:rPr>
              <a:t>1981</a:t>
            </a:r>
            <a:r>
              <a:rPr lang="zh-CN" altLang="en-US" sz="2000">
                <a:solidFill>
                  <a:srgbClr val="000000"/>
                </a:solidFill>
                <a:latin typeface="楷体" panose="02010609060101010101" pitchFamily="49" charset="-122"/>
                <a:ea typeface="楷体" panose="02010609060101010101" pitchFamily="49" charset="-122"/>
              </a:rPr>
              <a:t>年，希腊加入</a:t>
            </a:r>
            <a:endParaRPr lang="en-US" altLang="zh-CN" sz="2000">
              <a:solidFill>
                <a:srgbClr val="000000"/>
              </a:solidFill>
              <a:latin typeface="楷体" panose="02010609060101010101" pitchFamily="49" charset="-122"/>
              <a:ea typeface="楷体" panose="02010609060101010101" pitchFamily="49" charset="-122"/>
            </a:endParaRPr>
          </a:p>
          <a:p>
            <a:pPr>
              <a:lnSpc>
                <a:spcPct val="150000"/>
              </a:lnSpc>
            </a:pPr>
            <a:r>
              <a:rPr lang="en-US" altLang="zh-CN" sz="2000">
                <a:solidFill>
                  <a:srgbClr val="000000"/>
                </a:solidFill>
                <a:latin typeface="楷体" panose="02010609060101010101" pitchFamily="49" charset="-122"/>
                <a:ea typeface="楷体" panose="02010609060101010101" pitchFamily="49" charset="-122"/>
              </a:rPr>
              <a:t>1986</a:t>
            </a:r>
            <a:r>
              <a:rPr lang="zh-CN" altLang="en-US" sz="2000">
                <a:solidFill>
                  <a:srgbClr val="000000"/>
                </a:solidFill>
                <a:latin typeface="楷体" panose="02010609060101010101" pitchFamily="49" charset="-122"/>
                <a:ea typeface="楷体" panose="02010609060101010101" pitchFamily="49" charset="-122"/>
              </a:rPr>
              <a:t>年，西班牙和葡萄牙加入，欧共体扩大到</a:t>
            </a:r>
            <a:r>
              <a:rPr lang="en-US" altLang="zh-CN" sz="2000">
                <a:solidFill>
                  <a:srgbClr val="000000"/>
                </a:solidFill>
                <a:latin typeface="楷体" panose="02010609060101010101" pitchFamily="49" charset="-122"/>
                <a:ea typeface="楷体" panose="02010609060101010101" pitchFamily="49" charset="-122"/>
              </a:rPr>
              <a:t>12</a:t>
            </a:r>
            <a:r>
              <a:rPr lang="zh-CN" altLang="en-US" sz="2000">
                <a:solidFill>
                  <a:srgbClr val="000000"/>
                </a:solidFill>
                <a:latin typeface="楷体" panose="02010609060101010101" pitchFamily="49" charset="-122"/>
                <a:ea typeface="楷体" panose="02010609060101010101" pitchFamily="49" charset="-122"/>
              </a:rPr>
              <a:t>个国家</a:t>
            </a:r>
          </a:p>
        </p:txBody>
      </p:sp>
      <p:sp>
        <p:nvSpPr>
          <p:cNvPr id="10" name="TextBox 4"/>
          <p:cNvSpPr txBox="1"/>
          <p:nvPr/>
        </p:nvSpPr>
        <p:spPr>
          <a:xfrm>
            <a:off x="3033922" y="588480"/>
            <a:ext cx="3076156" cy="461665"/>
          </a:xfrm>
          <a:prstGeom prst="rect">
            <a:avLst/>
          </a:prstGeom>
          <a:noFill/>
        </p:spPr>
        <p:txBody>
          <a:bodyPr wrap="square" rtlCol="0">
            <a:spAutoFit/>
          </a:bodyPr>
          <a:lstStyle/>
          <a:p>
            <a:r>
              <a:rPr lang="zh-CN" altLang="en-US" sz="2400" b="1">
                <a:solidFill>
                  <a:srgbClr val="FF0000"/>
                </a:solidFill>
                <a:latin typeface="华文新魏" panose="02010800040101010101" pitchFamily="2" charset="-122"/>
                <a:ea typeface="华文新魏" panose="02010800040101010101" pitchFamily="2" charset="-122"/>
              </a:rPr>
              <a:t>欧共体的成立和发展</a:t>
            </a:r>
          </a:p>
        </p:txBody>
      </p:sp>
      <p:sp>
        <p:nvSpPr>
          <p:cNvPr id="11" name="TextBox 10"/>
          <p:cNvSpPr txBox="1"/>
          <p:nvPr/>
        </p:nvSpPr>
        <p:spPr>
          <a:xfrm>
            <a:off x="6770914" y="4833257"/>
            <a:ext cx="2373086" cy="310243"/>
          </a:xfrm>
          <a:prstGeom prst="rect">
            <a:avLst/>
          </a:prstGeom>
          <a:solidFill>
            <a:schemeClr val="bg1"/>
          </a:solidFill>
        </p:spPr>
        <p:txBody>
          <a:bodyPr wrap="square" rtlCol="0">
            <a:spAutoFit/>
          </a:bodyPr>
          <a:lstStyle/>
          <a:p>
            <a:endParaRPr lang="zh-CN" altLang="en-US"/>
          </a:p>
        </p:txBody>
      </p:sp>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5" presetClass="entr" presetSubtype="1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checkerboard(across)">
                                      <p:cBhvr>
                                        <p:cTn id="7" dur="500"/>
                                        <p:tgtEl>
                                          <p:spTgt spid="8"/>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cxnSp>
        <p:nvCxnSpPr>
          <p:cNvPr id="3" name="直接连接符 2"/>
          <p:cNvCxnSpPr/>
          <p:nvPr/>
        </p:nvCxnSpPr>
        <p:spPr>
          <a:xfrm>
            <a:off x="0" y="534691"/>
            <a:ext cx="9144000" cy="0"/>
          </a:xfrm>
          <a:prstGeom prst="line">
            <a:avLst/>
          </a:prstGeom>
          <a:ln w="25400"/>
        </p:spPr>
        <p:style>
          <a:lnRef idx="2">
            <a:schemeClr val="dk1"/>
          </a:lnRef>
          <a:fillRef idx="0">
            <a:schemeClr val="dk1"/>
          </a:fillRef>
          <a:effectRef idx="1">
            <a:schemeClr val="dk1"/>
          </a:effectRef>
          <a:fontRef idx="minor">
            <a:schemeClr val="tx1"/>
          </a:fontRef>
        </p:style>
      </p:cxnSp>
      <p:sp>
        <p:nvSpPr>
          <p:cNvPr id="4" name="TextBox 4"/>
          <p:cNvSpPr txBox="1"/>
          <p:nvPr/>
        </p:nvSpPr>
        <p:spPr>
          <a:xfrm>
            <a:off x="5331496" y="73026"/>
            <a:ext cx="3614901" cy="461665"/>
          </a:xfrm>
          <a:prstGeom prst="rect">
            <a:avLst/>
          </a:prstGeom>
          <a:noFill/>
        </p:spPr>
        <p:txBody>
          <a:bodyPr wrap="square" rtlCol="0">
            <a:spAutoFit/>
          </a:bodyPr>
          <a:lstStyle/>
          <a:p>
            <a:pPr marL="285750" indent="-285750">
              <a:buFont typeface="Wingdings" panose="05000000000000000000" pitchFamily="2" charset="2"/>
              <a:buChar char="Ø"/>
            </a:pPr>
            <a:r>
              <a:rPr lang="zh-CN" altLang="en-US" sz="2400">
                <a:latin typeface="黑体" panose="02010609060101010101" pitchFamily="49" charset="-122"/>
                <a:ea typeface="黑体" panose="02010609060101010101" pitchFamily="49" charset="-122"/>
              </a:rPr>
              <a:t>百花齐放</a:t>
            </a:r>
            <a:r>
              <a:rPr lang="en-US" altLang="zh-CN" sz="2400">
                <a:latin typeface="黑体" panose="02010609060101010101" pitchFamily="49" charset="-122"/>
                <a:ea typeface="黑体" panose="02010609060101010101" pitchFamily="49" charset="-122"/>
              </a:rPr>
              <a:t>—</a:t>
            </a:r>
            <a:r>
              <a:rPr lang="zh-CN" altLang="en-US" sz="2400">
                <a:latin typeface="黑体" panose="02010609060101010101" pitchFamily="49" charset="-122"/>
                <a:ea typeface="黑体" panose="02010609060101010101" pitchFamily="49" charset="-122"/>
              </a:rPr>
              <a:t>变化</a:t>
            </a:r>
          </a:p>
        </p:txBody>
      </p:sp>
      <p:sp>
        <p:nvSpPr>
          <p:cNvPr id="5" name="文本框 4"/>
          <p:cNvSpPr txBox="1"/>
          <p:nvPr/>
        </p:nvSpPr>
        <p:spPr>
          <a:xfrm>
            <a:off x="197603" y="73026"/>
            <a:ext cx="4374397" cy="461665"/>
          </a:xfrm>
          <a:prstGeom prst="rect">
            <a:avLst/>
          </a:prstGeom>
          <a:noFill/>
        </p:spPr>
        <p:txBody>
          <a:bodyPr wrap="square" rtlCol="0">
            <a:spAutoFit/>
          </a:bodyPr>
          <a:lstStyle/>
          <a:p>
            <a:r>
              <a:rPr lang="zh-CN" altLang="en-US" sz="2400">
                <a:latin typeface="黑体" panose="02010609060101010101" pitchFamily="49" charset="-122"/>
                <a:ea typeface="黑体" panose="02010609060101010101" pitchFamily="49" charset="-122"/>
              </a:rPr>
              <a:t>第</a:t>
            </a:r>
            <a:r>
              <a:rPr lang="en-US" altLang="zh-CN" sz="2400">
                <a:latin typeface="黑体" panose="02010609060101010101" pitchFamily="49" charset="-122"/>
                <a:ea typeface="黑体" panose="02010609060101010101" pitchFamily="49" charset="-122"/>
              </a:rPr>
              <a:t>18</a:t>
            </a:r>
            <a:r>
              <a:rPr lang="zh-CN" altLang="en-US" sz="2400">
                <a:latin typeface="黑体" panose="02010609060101010101" pitchFamily="49" charset="-122"/>
                <a:ea typeface="黑体" panose="02010609060101010101" pitchFamily="49" charset="-122"/>
              </a:rPr>
              <a:t>课 冷战与国际格局的演变</a:t>
            </a:r>
          </a:p>
        </p:txBody>
      </p:sp>
      <p:sp>
        <p:nvSpPr>
          <p:cNvPr id="10" name="TextBox 4"/>
          <p:cNvSpPr txBox="1"/>
          <p:nvPr/>
        </p:nvSpPr>
        <p:spPr>
          <a:xfrm>
            <a:off x="3126026" y="597563"/>
            <a:ext cx="2499854" cy="461665"/>
          </a:xfrm>
          <a:prstGeom prst="rect">
            <a:avLst/>
          </a:prstGeom>
          <a:noFill/>
        </p:spPr>
        <p:txBody>
          <a:bodyPr wrap="square" rtlCol="0">
            <a:spAutoFit/>
          </a:bodyPr>
          <a:lstStyle/>
          <a:p>
            <a:r>
              <a:rPr lang="zh-CN" altLang="en-US" sz="2400" b="1">
                <a:solidFill>
                  <a:srgbClr val="FF0000"/>
                </a:solidFill>
                <a:latin typeface="华文新魏" panose="02010800040101010101" pitchFamily="2" charset="-122"/>
                <a:ea typeface="华文新魏" panose="02010800040101010101" pitchFamily="2" charset="-122"/>
              </a:rPr>
              <a:t>日本经济的起飞</a:t>
            </a:r>
          </a:p>
        </p:txBody>
      </p:sp>
      <p:pic>
        <p:nvPicPr>
          <p:cNvPr id="11" name="Picture 69"/>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268222" y="1144838"/>
            <a:ext cx="3505360" cy="37335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4" name="文本框 13"/>
          <p:cNvSpPr txBox="1"/>
          <p:nvPr/>
        </p:nvSpPr>
        <p:spPr>
          <a:xfrm>
            <a:off x="4375953" y="1747480"/>
            <a:ext cx="4261203" cy="2328523"/>
          </a:xfrm>
          <a:prstGeom prst="rect">
            <a:avLst/>
          </a:prstGeom>
          <a:solidFill>
            <a:schemeClr val="bg1"/>
          </a:solidFill>
          <a:ln w="28575">
            <a:solidFill>
              <a:srgbClr val="FF0000"/>
            </a:solidFill>
            <a:miter lim="800000"/>
          </a:ln>
        </p:spPr>
        <p:txBody>
          <a:bodyPr wrap="square" rtlCol="0">
            <a:spAutoFit/>
          </a:bodyPr>
          <a:lstStyle/>
          <a:p>
            <a:pPr indent="457200">
              <a:lnSpc>
                <a:spcPct val="150000"/>
              </a:lnSpc>
            </a:pPr>
            <a:r>
              <a:rPr lang="en-US" altLang="zh-CN" sz="2000" b="1">
                <a:solidFill>
                  <a:srgbClr val="000000"/>
                </a:solidFill>
                <a:latin typeface="楷体" panose="02010609060101010101" pitchFamily="49" charset="-122"/>
                <a:ea typeface="楷体" panose="02010609060101010101" pitchFamily="49" charset="-122"/>
              </a:rPr>
              <a:t>60</a:t>
            </a:r>
            <a:r>
              <a:rPr lang="zh-CN" altLang="en-US" sz="2000" b="1">
                <a:solidFill>
                  <a:srgbClr val="000000"/>
                </a:solidFill>
                <a:latin typeface="楷体" panose="02010609060101010101" pitchFamily="49" charset="-122"/>
                <a:ea typeface="楷体" panose="02010609060101010101" pitchFamily="49" charset="-122"/>
              </a:rPr>
              <a:t>年代末，日本已是仅次于美国的资本主义世界第二号经济大国。</a:t>
            </a:r>
            <a:r>
              <a:rPr lang="en-US" altLang="zh-CN" sz="2000" b="1">
                <a:solidFill>
                  <a:srgbClr val="000000"/>
                </a:solidFill>
                <a:latin typeface="楷体" panose="02010609060101010101" pitchFamily="49" charset="-122"/>
                <a:ea typeface="楷体" panose="02010609060101010101" pitchFamily="49" charset="-122"/>
              </a:rPr>
              <a:t>1987</a:t>
            </a:r>
            <a:r>
              <a:rPr lang="zh-CN" altLang="en-US" sz="2000" b="1">
                <a:solidFill>
                  <a:srgbClr val="000000"/>
                </a:solidFill>
                <a:latin typeface="楷体" panose="02010609060101010101" pitchFamily="49" charset="-122"/>
                <a:ea typeface="楷体" panose="02010609060101010101" pitchFamily="49" charset="-122"/>
              </a:rPr>
              <a:t>年，日本的人均国民生产总值高达</a:t>
            </a:r>
            <a:r>
              <a:rPr lang="en-US" altLang="zh-CN" sz="2000" b="1">
                <a:solidFill>
                  <a:srgbClr val="000000"/>
                </a:solidFill>
                <a:latin typeface="楷体" panose="02010609060101010101" pitchFamily="49" charset="-122"/>
                <a:ea typeface="楷体" panose="02010609060101010101" pitchFamily="49" charset="-122"/>
              </a:rPr>
              <a:t>1.9</a:t>
            </a:r>
            <a:r>
              <a:rPr lang="zh-CN" altLang="en-US" sz="2000" b="1">
                <a:solidFill>
                  <a:srgbClr val="000000"/>
                </a:solidFill>
                <a:latin typeface="楷体" panose="02010609060101010101" pitchFamily="49" charset="-122"/>
                <a:ea typeface="楷体" panose="02010609060101010101" pitchFamily="49" charset="-122"/>
              </a:rPr>
              <a:t>万美元，超过美国，一度跃居资本主义国家之首。</a:t>
            </a:r>
          </a:p>
        </p:txBody>
      </p:sp>
      <p:sp>
        <p:nvSpPr>
          <p:cNvPr id="8" name="TextBox 7"/>
          <p:cNvSpPr txBox="1"/>
          <p:nvPr/>
        </p:nvSpPr>
        <p:spPr>
          <a:xfrm>
            <a:off x="6770914" y="4833257"/>
            <a:ext cx="2373086" cy="310243"/>
          </a:xfrm>
          <a:prstGeom prst="rect">
            <a:avLst/>
          </a:prstGeom>
          <a:solidFill>
            <a:schemeClr val="bg1"/>
          </a:solidFill>
        </p:spPr>
        <p:txBody>
          <a:bodyPr wrap="square" rtlCol="0">
            <a:spAutoFit/>
          </a:bodyPr>
          <a:lstStyle/>
          <a:p>
            <a:endParaRPr lang="zh-CN" altLang="en-US"/>
          </a:p>
        </p:txBody>
      </p:sp>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cxnSp>
        <p:nvCxnSpPr>
          <p:cNvPr id="3" name="直接连接符 2"/>
          <p:cNvCxnSpPr/>
          <p:nvPr/>
        </p:nvCxnSpPr>
        <p:spPr>
          <a:xfrm>
            <a:off x="0" y="534691"/>
            <a:ext cx="9144000" cy="0"/>
          </a:xfrm>
          <a:prstGeom prst="line">
            <a:avLst/>
          </a:prstGeom>
          <a:ln w="25400"/>
        </p:spPr>
        <p:style>
          <a:lnRef idx="2">
            <a:schemeClr val="dk1"/>
          </a:lnRef>
          <a:fillRef idx="0">
            <a:schemeClr val="dk1"/>
          </a:fillRef>
          <a:effectRef idx="1">
            <a:schemeClr val="dk1"/>
          </a:effectRef>
          <a:fontRef idx="minor">
            <a:schemeClr val="tx1"/>
          </a:fontRef>
        </p:style>
      </p:cxnSp>
      <p:sp>
        <p:nvSpPr>
          <p:cNvPr id="4" name="TextBox 4"/>
          <p:cNvSpPr txBox="1"/>
          <p:nvPr/>
        </p:nvSpPr>
        <p:spPr>
          <a:xfrm>
            <a:off x="5331496" y="73026"/>
            <a:ext cx="3614901" cy="461665"/>
          </a:xfrm>
          <a:prstGeom prst="rect">
            <a:avLst/>
          </a:prstGeom>
          <a:noFill/>
        </p:spPr>
        <p:txBody>
          <a:bodyPr wrap="square" rtlCol="0">
            <a:spAutoFit/>
          </a:bodyPr>
          <a:lstStyle/>
          <a:p>
            <a:pPr marL="285750" indent="-285750">
              <a:buFont typeface="Wingdings" panose="05000000000000000000" pitchFamily="2" charset="2"/>
              <a:buChar char="Ø"/>
            </a:pPr>
            <a:r>
              <a:rPr lang="zh-CN" altLang="en-US" sz="2400">
                <a:latin typeface="黑体" panose="02010609060101010101" pitchFamily="49" charset="-122"/>
                <a:ea typeface="黑体" panose="02010609060101010101" pitchFamily="49" charset="-122"/>
              </a:rPr>
              <a:t>百花齐放</a:t>
            </a:r>
            <a:r>
              <a:rPr lang="en-US" altLang="zh-CN" sz="2400">
                <a:latin typeface="黑体" panose="02010609060101010101" pitchFamily="49" charset="-122"/>
                <a:ea typeface="黑体" panose="02010609060101010101" pitchFamily="49" charset="-122"/>
              </a:rPr>
              <a:t>—</a:t>
            </a:r>
            <a:r>
              <a:rPr lang="zh-CN" altLang="en-US" sz="2400">
                <a:latin typeface="黑体" panose="02010609060101010101" pitchFamily="49" charset="-122"/>
                <a:ea typeface="黑体" panose="02010609060101010101" pitchFamily="49" charset="-122"/>
              </a:rPr>
              <a:t>变化</a:t>
            </a:r>
          </a:p>
        </p:txBody>
      </p:sp>
      <p:sp>
        <p:nvSpPr>
          <p:cNvPr id="5" name="文本框 4"/>
          <p:cNvSpPr txBox="1"/>
          <p:nvPr/>
        </p:nvSpPr>
        <p:spPr>
          <a:xfrm>
            <a:off x="197603" y="73026"/>
            <a:ext cx="4374397" cy="461665"/>
          </a:xfrm>
          <a:prstGeom prst="rect">
            <a:avLst/>
          </a:prstGeom>
          <a:noFill/>
        </p:spPr>
        <p:txBody>
          <a:bodyPr wrap="square" rtlCol="0">
            <a:spAutoFit/>
          </a:bodyPr>
          <a:lstStyle/>
          <a:p>
            <a:r>
              <a:rPr lang="zh-CN" altLang="en-US" sz="2400">
                <a:latin typeface="黑体" panose="02010609060101010101" pitchFamily="49" charset="-122"/>
                <a:ea typeface="黑体" panose="02010609060101010101" pitchFamily="49" charset="-122"/>
              </a:rPr>
              <a:t>第</a:t>
            </a:r>
            <a:r>
              <a:rPr lang="en-US" altLang="zh-CN" sz="2400">
                <a:latin typeface="黑体" panose="02010609060101010101" pitchFamily="49" charset="-122"/>
                <a:ea typeface="黑体" panose="02010609060101010101" pitchFamily="49" charset="-122"/>
              </a:rPr>
              <a:t>18</a:t>
            </a:r>
            <a:r>
              <a:rPr lang="zh-CN" altLang="en-US" sz="2400">
                <a:latin typeface="黑体" panose="02010609060101010101" pitchFamily="49" charset="-122"/>
                <a:ea typeface="黑体" panose="02010609060101010101" pitchFamily="49" charset="-122"/>
              </a:rPr>
              <a:t>课 冷战与国际格局的演变</a:t>
            </a:r>
          </a:p>
        </p:txBody>
      </p:sp>
      <p:sp>
        <p:nvSpPr>
          <p:cNvPr id="10" name="TextBox 4"/>
          <p:cNvSpPr txBox="1"/>
          <p:nvPr/>
        </p:nvSpPr>
        <p:spPr>
          <a:xfrm>
            <a:off x="3495971" y="912163"/>
            <a:ext cx="2359263" cy="461665"/>
          </a:xfrm>
          <a:prstGeom prst="rect">
            <a:avLst/>
          </a:prstGeom>
          <a:noFill/>
        </p:spPr>
        <p:txBody>
          <a:bodyPr wrap="square" rtlCol="0">
            <a:spAutoFit/>
          </a:bodyPr>
          <a:lstStyle/>
          <a:p>
            <a:r>
              <a:rPr lang="zh-CN" altLang="en-US" sz="2400" b="1">
                <a:solidFill>
                  <a:srgbClr val="FF0000"/>
                </a:solidFill>
                <a:latin typeface="华文新魏" panose="02010800040101010101" pitchFamily="2" charset="-122"/>
                <a:ea typeface="华文新魏" panose="02010800040101010101" pitchFamily="2" charset="-122"/>
              </a:rPr>
              <a:t>中国的和平崛起</a:t>
            </a:r>
          </a:p>
        </p:txBody>
      </p:sp>
      <p:grpSp>
        <p:nvGrpSpPr>
          <p:cNvPr id="8" name="组合 7"/>
          <p:cNvGrpSpPr/>
          <p:nvPr/>
        </p:nvGrpSpPr>
        <p:grpSpPr>
          <a:xfrm>
            <a:off x="80664" y="1751301"/>
            <a:ext cx="8982672" cy="2428149"/>
            <a:chOff x="74660" y="1698561"/>
            <a:chExt cx="8982672" cy="2428149"/>
          </a:xfrm>
        </p:grpSpPr>
        <p:pic>
          <p:nvPicPr>
            <p:cNvPr id="2" name="图片 1"/>
            <p:cNvPicPr>
              <a:picLocks noChangeAspect="1"/>
            </p:cNvPicPr>
            <p:nvPr/>
          </p:nvPicPr>
          <p:blipFill>
            <a:blip r:embed="rId3"/>
            <a:stretch>
              <a:fillRect/>
            </a:stretch>
          </p:blipFill>
          <p:spPr>
            <a:xfrm>
              <a:off x="74660" y="1698561"/>
              <a:ext cx="3068240" cy="2428141"/>
            </a:xfrm>
            <a:prstGeom prst="rect">
              <a:avLst/>
            </a:prstGeom>
          </p:spPr>
        </p:pic>
        <p:pic>
          <p:nvPicPr>
            <p:cNvPr id="6" name="图片 5"/>
            <p:cNvPicPr>
              <a:picLocks noChangeAspect="1"/>
            </p:cNvPicPr>
            <p:nvPr/>
          </p:nvPicPr>
          <p:blipFill>
            <a:blip r:embed="rId4"/>
            <a:stretch>
              <a:fillRect/>
            </a:stretch>
          </p:blipFill>
          <p:spPr>
            <a:xfrm>
              <a:off x="3192883" y="1698561"/>
              <a:ext cx="3153440" cy="2428149"/>
            </a:xfrm>
            <a:prstGeom prst="rect">
              <a:avLst/>
            </a:prstGeom>
          </p:spPr>
        </p:pic>
        <p:pic>
          <p:nvPicPr>
            <p:cNvPr id="7" name="图片 6"/>
            <p:cNvPicPr>
              <a:picLocks noChangeAspect="1"/>
            </p:cNvPicPr>
            <p:nvPr/>
          </p:nvPicPr>
          <p:blipFill>
            <a:blip r:embed="rId5"/>
            <a:stretch>
              <a:fillRect/>
            </a:stretch>
          </p:blipFill>
          <p:spPr>
            <a:xfrm>
              <a:off x="6396306" y="1698561"/>
              <a:ext cx="2661026" cy="2428121"/>
            </a:xfrm>
            <a:prstGeom prst="rect">
              <a:avLst/>
            </a:prstGeom>
          </p:spPr>
        </p:pic>
      </p:grpSp>
      <p:grpSp>
        <p:nvGrpSpPr>
          <p:cNvPr id="9" name="组合 8"/>
          <p:cNvGrpSpPr/>
          <p:nvPr/>
        </p:nvGrpSpPr>
        <p:grpSpPr>
          <a:xfrm>
            <a:off x="293009" y="4259011"/>
            <a:ext cx="8301336" cy="349798"/>
            <a:chOff x="293009" y="3752912"/>
            <a:chExt cx="8301336" cy="349798"/>
          </a:xfrm>
        </p:grpSpPr>
        <p:sp>
          <p:nvSpPr>
            <p:cNvPr id="12" name="TextBox 6"/>
            <p:cNvSpPr txBox="1"/>
            <p:nvPr/>
          </p:nvSpPr>
          <p:spPr>
            <a:xfrm>
              <a:off x="293009" y="3752912"/>
              <a:ext cx="2739642" cy="338554"/>
            </a:xfrm>
            <a:prstGeom prst="rect">
              <a:avLst/>
            </a:prstGeom>
            <a:noFill/>
          </p:spPr>
          <p:txBody>
            <a:bodyPr wrap="square" rtlCol="0">
              <a:spAutoFit/>
            </a:bodyPr>
            <a:lstStyle/>
            <a:p>
              <a:pPr marL="285750" indent="-285750">
                <a:buFont typeface="Arial" pitchFamily="34" charset="0"/>
                <a:buChar char="•"/>
              </a:pPr>
              <a:r>
                <a:rPr lang="zh-CN" altLang="en-US" sz="1600">
                  <a:latin typeface="黑体" panose="02010609060101010101" pitchFamily="49" charset="-122"/>
                  <a:ea typeface="黑体" panose="02010609060101010101" pitchFamily="49" charset="-122"/>
                </a:rPr>
                <a:t>中国第一颗原子弹爆炸</a:t>
              </a:r>
            </a:p>
          </p:txBody>
        </p:sp>
        <p:sp>
          <p:nvSpPr>
            <p:cNvPr id="13" name="TextBox 6"/>
            <p:cNvSpPr txBox="1"/>
            <p:nvPr/>
          </p:nvSpPr>
          <p:spPr>
            <a:xfrm>
              <a:off x="3495971" y="3752912"/>
              <a:ext cx="2739642" cy="338554"/>
            </a:xfrm>
            <a:prstGeom prst="rect">
              <a:avLst/>
            </a:prstGeom>
            <a:noFill/>
          </p:spPr>
          <p:txBody>
            <a:bodyPr wrap="square" rtlCol="0">
              <a:spAutoFit/>
            </a:bodyPr>
            <a:lstStyle/>
            <a:p>
              <a:pPr marL="285750" indent="-285750">
                <a:buFont typeface="Arial" pitchFamily="34" charset="0"/>
                <a:buChar char="•"/>
              </a:pPr>
              <a:r>
                <a:rPr lang="zh-CN" altLang="en-US" sz="1600">
                  <a:latin typeface="黑体" panose="02010609060101010101" pitchFamily="49" charset="-122"/>
                  <a:ea typeface="黑体" panose="02010609060101010101" pitchFamily="49" charset="-122"/>
                </a:rPr>
                <a:t>中国恢复联合国席位</a:t>
              </a:r>
            </a:p>
          </p:txBody>
        </p:sp>
        <p:sp>
          <p:nvSpPr>
            <p:cNvPr id="15" name="TextBox 6"/>
            <p:cNvSpPr txBox="1"/>
            <p:nvPr/>
          </p:nvSpPr>
          <p:spPr>
            <a:xfrm>
              <a:off x="6871300" y="3764156"/>
              <a:ext cx="1723045" cy="338554"/>
            </a:xfrm>
            <a:prstGeom prst="rect">
              <a:avLst/>
            </a:prstGeom>
            <a:noFill/>
          </p:spPr>
          <p:txBody>
            <a:bodyPr wrap="square" rtlCol="0">
              <a:spAutoFit/>
            </a:bodyPr>
            <a:lstStyle/>
            <a:p>
              <a:pPr marL="285750" indent="-285750">
                <a:buFont typeface="Arial" pitchFamily="34" charset="0"/>
                <a:buChar char="•"/>
              </a:pPr>
              <a:r>
                <a:rPr lang="zh-CN" altLang="en-US" sz="1600">
                  <a:latin typeface="黑体" panose="02010609060101010101" pitchFamily="49" charset="-122"/>
                  <a:ea typeface="黑体" panose="02010609060101010101" pitchFamily="49" charset="-122"/>
                </a:rPr>
                <a:t>尼克松访华</a:t>
              </a:r>
            </a:p>
          </p:txBody>
        </p:sp>
      </p:grpSp>
      <p:sp>
        <p:nvSpPr>
          <p:cNvPr id="14" name="TextBox 13"/>
          <p:cNvSpPr txBox="1"/>
          <p:nvPr/>
        </p:nvSpPr>
        <p:spPr>
          <a:xfrm>
            <a:off x="6770914" y="4833257"/>
            <a:ext cx="2373086" cy="310243"/>
          </a:xfrm>
          <a:prstGeom prst="rect">
            <a:avLst/>
          </a:prstGeom>
          <a:solidFill>
            <a:schemeClr val="bg1"/>
          </a:solidFill>
        </p:spPr>
        <p:txBody>
          <a:bodyPr wrap="square" rtlCol="0">
            <a:spAutoFit/>
          </a:bodyPr>
          <a:lstStyle/>
          <a:p>
            <a:endParaRPr lang="zh-CN" altLang="en-US"/>
          </a:p>
        </p:txBody>
      </p:sp>
    </p:spTree>
  </p:cSld>
  <p:clrMapOvr>
    <a:masterClrMapping/>
  </p:clrMapOvr>
  <mc:AlternateContent>
    <mc:Choice xmlns:p14="http://schemas.microsoft.com/office/powerpoint/2010/main" Requires="p14">
      <p:transition spd="slow" p14:dur="2000"/>
    </mc:Choice>
    <mc:Fallback>
      <p:transition spd="slow"/>
    </mc:Fallback>
  </mc:AlternateContent>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cxnSp>
        <p:nvCxnSpPr>
          <p:cNvPr id="3" name="直接连接符 2"/>
          <p:cNvCxnSpPr/>
          <p:nvPr/>
        </p:nvCxnSpPr>
        <p:spPr>
          <a:xfrm>
            <a:off x="0" y="534691"/>
            <a:ext cx="9144000" cy="0"/>
          </a:xfrm>
          <a:prstGeom prst="line">
            <a:avLst/>
          </a:prstGeom>
          <a:ln w="25400"/>
        </p:spPr>
        <p:style>
          <a:lnRef idx="2">
            <a:schemeClr val="dk1"/>
          </a:lnRef>
          <a:fillRef idx="0">
            <a:schemeClr val="dk1"/>
          </a:fillRef>
          <a:effectRef idx="1">
            <a:schemeClr val="dk1"/>
          </a:effectRef>
          <a:fontRef idx="minor">
            <a:schemeClr val="tx1"/>
          </a:fontRef>
        </p:style>
      </p:cxnSp>
      <p:sp>
        <p:nvSpPr>
          <p:cNvPr id="4" name="TextBox 4"/>
          <p:cNvSpPr txBox="1"/>
          <p:nvPr/>
        </p:nvSpPr>
        <p:spPr>
          <a:xfrm>
            <a:off x="5331496" y="73026"/>
            <a:ext cx="3614901" cy="461665"/>
          </a:xfrm>
          <a:prstGeom prst="rect">
            <a:avLst/>
          </a:prstGeom>
          <a:noFill/>
        </p:spPr>
        <p:txBody>
          <a:bodyPr wrap="square" rtlCol="0">
            <a:spAutoFit/>
          </a:bodyPr>
          <a:lstStyle/>
          <a:p>
            <a:pPr marL="285750" indent="-285750">
              <a:buFont typeface="Wingdings" panose="05000000000000000000" pitchFamily="2" charset="2"/>
              <a:buChar char="Ø"/>
            </a:pPr>
            <a:r>
              <a:rPr lang="zh-CN" altLang="en-US" sz="2400">
                <a:latin typeface="黑体" panose="02010609060101010101" pitchFamily="49" charset="-122"/>
                <a:ea typeface="黑体" panose="02010609060101010101" pitchFamily="49" charset="-122"/>
              </a:rPr>
              <a:t>百花齐放</a:t>
            </a:r>
            <a:r>
              <a:rPr lang="en-US" altLang="zh-CN" sz="2400">
                <a:latin typeface="黑体" panose="02010609060101010101" pitchFamily="49" charset="-122"/>
                <a:ea typeface="黑体" panose="02010609060101010101" pitchFamily="49" charset="-122"/>
              </a:rPr>
              <a:t>—</a:t>
            </a:r>
            <a:r>
              <a:rPr lang="zh-CN" altLang="en-US" sz="2400">
                <a:latin typeface="黑体" panose="02010609060101010101" pitchFamily="49" charset="-122"/>
                <a:ea typeface="黑体" panose="02010609060101010101" pitchFamily="49" charset="-122"/>
              </a:rPr>
              <a:t>变化</a:t>
            </a:r>
          </a:p>
        </p:txBody>
      </p:sp>
      <p:sp>
        <p:nvSpPr>
          <p:cNvPr id="5" name="文本框 4"/>
          <p:cNvSpPr txBox="1"/>
          <p:nvPr/>
        </p:nvSpPr>
        <p:spPr>
          <a:xfrm>
            <a:off x="197603" y="73026"/>
            <a:ext cx="4374397" cy="461665"/>
          </a:xfrm>
          <a:prstGeom prst="rect">
            <a:avLst/>
          </a:prstGeom>
          <a:noFill/>
        </p:spPr>
        <p:txBody>
          <a:bodyPr wrap="square" rtlCol="0">
            <a:spAutoFit/>
          </a:bodyPr>
          <a:lstStyle/>
          <a:p>
            <a:r>
              <a:rPr lang="zh-CN" altLang="en-US" sz="2400">
                <a:latin typeface="黑体" panose="02010609060101010101" pitchFamily="49" charset="-122"/>
                <a:ea typeface="黑体" panose="02010609060101010101" pitchFamily="49" charset="-122"/>
              </a:rPr>
              <a:t>第</a:t>
            </a:r>
            <a:r>
              <a:rPr lang="en-US" altLang="zh-CN" sz="2400">
                <a:latin typeface="黑体" panose="02010609060101010101" pitchFamily="49" charset="-122"/>
                <a:ea typeface="黑体" panose="02010609060101010101" pitchFamily="49" charset="-122"/>
              </a:rPr>
              <a:t>18</a:t>
            </a:r>
            <a:r>
              <a:rPr lang="zh-CN" altLang="en-US" sz="2400">
                <a:latin typeface="黑体" panose="02010609060101010101" pitchFamily="49" charset="-122"/>
                <a:ea typeface="黑体" panose="02010609060101010101" pitchFamily="49" charset="-122"/>
              </a:rPr>
              <a:t>课 冷战与国际格局的演变</a:t>
            </a:r>
          </a:p>
        </p:txBody>
      </p:sp>
      <p:sp>
        <p:nvSpPr>
          <p:cNvPr id="10" name="TextBox 4"/>
          <p:cNvSpPr txBox="1"/>
          <p:nvPr/>
        </p:nvSpPr>
        <p:spPr>
          <a:xfrm>
            <a:off x="2303916" y="765523"/>
            <a:ext cx="4241585" cy="461665"/>
          </a:xfrm>
          <a:prstGeom prst="rect">
            <a:avLst/>
          </a:prstGeom>
          <a:noFill/>
        </p:spPr>
        <p:txBody>
          <a:bodyPr wrap="square" rtlCol="0">
            <a:spAutoFit/>
          </a:bodyPr>
          <a:lstStyle/>
          <a:p>
            <a:r>
              <a:rPr lang="zh-CN" altLang="en-US" sz="2400" b="1">
                <a:solidFill>
                  <a:srgbClr val="FF0000"/>
                </a:solidFill>
                <a:latin typeface="华文新魏" panose="02010800040101010101" pitchFamily="2" charset="-122"/>
                <a:ea typeface="华文新魏" panose="02010800040101010101" pitchFamily="2" charset="-122"/>
              </a:rPr>
              <a:t>亚非拉国家民族解放运动发展</a:t>
            </a:r>
          </a:p>
        </p:txBody>
      </p:sp>
      <p:pic>
        <p:nvPicPr>
          <p:cNvPr id="8" name="Picture 26" descr="cbb9ccff0fe643d7b13f00f30ce6437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391886" y="1547822"/>
            <a:ext cx="4151967" cy="3060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24"/>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4933842" y="1547830"/>
            <a:ext cx="3818272" cy="3060979"/>
          </a:xfrm>
          <a:prstGeom prst="rect">
            <a:avLst/>
          </a:prstGeom>
          <a:noFill/>
          <a:ln w="9525">
            <a:solidFill>
              <a:srgbClr val="FF0000"/>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TextBox 10"/>
          <p:cNvSpPr txBox="1"/>
          <p:nvPr/>
        </p:nvSpPr>
        <p:spPr>
          <a:xfrm>
            <a:off x="6770914" y="4833257"/>
            <a:ext cx="2373086" cy="310243"/>
          </a:xfrm>
          <a:prstGeom prst="rect">
            <a:avLst/>
          </a:prstGeom>
          <a:solidFill>
            <a:schemeClr val="bg1"/>
          </a:solidFill>
        </p:spPr>
        <p:txBody>
          <a:bodyPr wrap="square" rtlCol="0">
            <a:spAutoFit/>
          </a:bodyPr>
          <a:lstStyle/>
          <a:p>
            <a:endParaRPr lang="zh-CN" altLang="en-US"/>
          </a:p>
        </p:txBody>
      </p:sp>
    </p:spTree>
  </p:cSld>
  <p:clrMapOvr>
    <a:masterClrMapping/>
  </p:clrMapOvr>
  <mc:AlternateContent>
    <mc:Choice xmlns:p14="http://schemas.microsoft.com/office/powerpoint/2010/main" Requires="p14">
      <p:transition spd="slow" p14:dur="2000"/>
    </mc:Choice>
    <mc:Fallback>
      <p:transition spd="slow"/>
    </mc:Fallback>
  </mc:AlternateContent>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cxnSp>
        <p:nvCxnSpPr>
          <p:cNvPr id="3" name="直接连接符 2"/>
          <p:cNvCxnSpPr/>
          <p:nvPr/>
        </p:nvCxnSpPr>
        <p:spPr>
          <a:xfrm>
            <a:off x="0" y="534691"/>
            <a:ext cx="9144000" cy="0"/>
          </a:xfrm>
          <a:prstGeom prst="line">
            <a:avLst/>
          </a:prstGeom>
          <a:ln w="25400"/>
        </p:spPr>
        <p:style>
          <a:lnRef idx="2">
            <a:schemeClr val="dk1"/>
          </a:lnRef>
          <a:fillRef idx="0">
            <a:schemeClr val="dk1"/>
          </a:fillRef>
          <a:effectRef idx="1">
            <a:schemeClr val="dk1"/>
          </a:effectRef>
          <a:fontRef idx="minor">
            <a:schemeClr val="tx1"/>
          </a:fontRef>
        </p:style>
      </p:cxnSp>
      <p:sp>
        <p:nvSpPr>
          <p:cNvPr id="4" name="TextBox 4"/>
          <p:cNvSpPr txBox="1"/>
          <p:nvPr/>
        </p:nvSpPr>
        <p:spPr>
          <a:xfrm>
            <a:off x="5331496" y="73026"/>
            <a:ext cx="3614901" cy="461665"/>
          </a:xfrm>
          <a:prstGeom prst="rect">
            <a:avLst/>
          </a:prstGeom>
          <a:noFill/>
        </p:spPr>
        <p:txBody>
          <a:bodyPr wrap="square" rtlCol="0">
            <a:spAutoFit/>
          </a:bodyPr>
          <a:lstStyle/>
          <a:p>
            <a:pPr marL="285750" indent="-285750">
              <a:buFont typeface="Wingdings" panose="05000000000000000000" pitchFamily="2" charset="2"/>
              <a:buChar char="Ø"/>
            </a:pPr>
            <a:r>
              <a:rPr lang="zh-CN" altLang="en-US" sz="2400">
                <a:latin typeface="黑体" panose="02010609060101010101" pitchFamily="49" charset="-122"/>
                <a:ea typeface="黑体" panose="02010609060101010101" pitchFamily="49" charset="-122"/>
              </a:rPr>
              <a:t>百花齐放</a:t>
            </a:r>
            <a:r>
              <a:rPr lang="en-US" altLang="zh-CN" sz="2400">
                <a:latin typeface="黑体" panose="02010609060101010101" pitchFamily="49" charset="-122"/>
                <a:ea typeface="黑体" panose="02010609060101010101" pitchFamily="49" charset="-122"/>
              </a:rPr>
              <a:t>—</a:t>
            </a:r>
            <a:r>
              <a:rPr lang="zh-CN" altLang="en-US" sz="2400">
                <a:latin typeface="黑体" panose="02010609060101010101" pitchFamily="49" charset="-122"/>
                <a:ea typeface="黑体" panose="02010609060101010101" pitchFamily="49" charset="-122"/>
              </a:rPr>
              <a:t>变化</a:t>
            </a:r>
          </a:p>
        </p:txBody>
      </p:sp>
      <p:sp>
        <p:nvSpPr>
          <p:cNvPr id="5" name="文本框 4"/>
          <p:cNvSpPr txBox="1"/>
          <p:nvPr/>
        </p:nvSpPr>
        <p:spPr>
          <a:xfrm>
            <a:off x="197603" y="73026"/>
            <a:ext cx="4374397" cy="461665"/>
          </a:xfrm>
          <a:prstGeom prst="rect">
            <a:avLst/>
          </a:prstGeom>
          <a:noFill/>
        </p:spPr>
        <p:txBody>
          <a:bodyPr wrap="square" rtlCol="0">
            <a:spAutoFit/>
          </a:bodyPr>
          <a:lstStyle/>
          <a:p>
            <a:r>
              <a:rPr lang="zh-CN" altLang="en-US" sz="2400">
                <a:latin typeface="黑体" panose="02010609060101010101" pitchFamily="49" charset="-122"/>
                <a:ea typeface="黑体" panose="02010609060101010101" pitchFamily="49" charset="-122"/>
              </a:rPr>
              <a:t>第</a:t>
            </a:r>
            <a:r>
              <a:rPr lang="en-US" altLang="zh-CN" sz="2400">
                <a:latin typeface="黑体" panose="02010609060101010101" pitchFamily="49" charset="-122"/>
                <a:ea typeface="黑体" panose="02010609060101010101" pitchFamily="49" charset="-122"/>
              </a:rPr>
              <a:t>18</a:t>
            </a:r>
            <a:r>
              <a:rPr lang="zh-CN" altLang="en-US" sz="2400">
                <a:latin typeface="黑体" panose="02010609060101010101" pitchFamily="49" charset="-122"/>
                <a:ea typeface="黑体" panose="02010609060101010101" pitchFamily="49" charset="-122"/>
              </a:rPr>
              <a:t>课 冷战与国际格局的演变</a:t>
            </a:r>
          </a:p>
        </p:txBody>
      </p:sp>
      <p:sp>
        <p:nvSpPr>
          <p:cNvPr id="10" name="TextBox 4"/>
          <p:cNvSpPr txBox="1"/>
          <p:nvPr/>
        </p:nvSpPr>
        <p:spPr>
          <a:xfrm>
            <a:off x="3666056" y="604816"/>
            <a:ext cx="1766317" cy="461665"/>
          </a:xfrm>
          <a:prstGeom prst="rect">
            <a:avLst/>
          </a:prstGeom>
          <a:noFill/>
        </p:spPr>
        <p:txBody>
          <a:bodyPr wrap="square" rtlCol="0">
            <a:spAutoFit/>
          </a:bodyPr>
          <a:lstStyle/>
          <a:p>
            <a:r>
              <a:rPr lang="zh-CN" altLang="en-US" sz="2400" b="1">
                <a:solidFill>
                  <a:srgbClr val="FF0000"/>
                </a:solidFill>
                <a:latin typeface="方正宋刻本秀楷简体" panose="02000000000000000000" charset="-122"/>
                <a:ea typeface="方正宋刻本秀楷简体" panose="02000000000000000000" charset="-122"/>
              </a:rPr>
              <a:t>不结盟运动</a:t>
            </a:r>
          </a:p>
        </p:txBody>
      </p:sp>
      <p:pic>
        <p:nvPicPr>
          <p:cNvPr id="11" name="图片 5" descr="1403852141851397"/>
          <p:cNvPicPr>
            <a:picLocks noChangeAspect="1" noChangeArrowheads="1"/>
          </p:cNvPicPr>
          <p:nvPr/>
        </p:nvPicPr>
        <p:blipFill>
          <a:blip r:embed="rId3"/>
          <a:stretch>
            <a:fillRect/>
          </a:stretch>
        </p:blipFill>
        <p:spPr bwMode="auto">
          <a:xfrm>
            <a:off x="1236358" y="985981"/>
            <a:ext cx="6671283" cy="4179192"/>
          </a:xfrm>
          <a:prstGeom prst="rect">
            <a:avLst/>
          </a:prstGeom>
          <a:noFill/>
          <a:ln w="9525">
            <a:noFill/>
            <a:miter lim="800000"/>
          </a:ln>
        </p:spPr>
      </p:pic>
      <p:pic>
        <p:nvPicPr>
          <p:cNvPr id="12" name="图片 11"/>
          <p:cNvPicPr>
            <a:picLocks noChangeAspect="1"/>
          </p:cNvPicPr>
          <p:nvPr/>
        </p:nvPicPr>
        <p:blipFill>
          <a:blip r:embed="rId4"/>
          <a:stretch>
            <a:fillRect/>
          </a:stretch>
        </p:blipFill>
        <p:spPr>
          <a:xfrm>
            <a:off x="2009207" y="1989118"/>
            <a:ext cx="883997" cy="542591"/>
          </a:xfrm>
          <a:prstGeom prst="rect">
            <a:avLst/>
          </a:prstGeom>
        </p:spPr>
      </p:pic>
      <p:pic>
        <p:nvPicPr>
          <p:cNvPr id="13" name="图片 12"/>
          <p:cNvPicPr>
            <a:picLocks noChangeAspect="1"/>
          </p:cNvPicPr>
          <p:nvPr/>
        </p:nvPicPr>
        <p:blipFill>
          <a:blip r:embed="rId5"/>
          <a:stretch>
            <a:fillRect/>
          </a:stretch>
        </p:blipFill>
        <p:spPr>
          <a:xfrm>
            <a:off x="5123378" y="1605585"/>
            <a:ext cx="883997" cy="542591"/>
          </a:xfrm>
          <a:prstGeom prst="rect">
            <a:avLst/>
          </a:prstGeom>
        </p:spPr>
      </p:pic>
      <p:pic>
        <p:nvPicPr>
          <p:cNvPr id="14" name="Object 2"/>
          <p:cNvPicPr>
            <a:picLocks noChangeAspect="1" noChangeArrowheads="1"/>
          </p:cNvPicPr>
          <p:nvPr/>
        </p:nvPicPr>
        <p:blipFill>
          <a:blip r:embed="rId6">
            <a:extLst>
              <a:ext uri="{BEBA8EAE-BF5A-486C-A8C5-ECC9F3942E4B}">
                <a14:imgProps xmlns:a14="http://schemas.microsoft.com/office/drawing/2010/main">
                  <a14:imgLayer r:embed="rId7">
                    <a14:imgEffect>
                      <a14:backgroundRemoval t="4962" b="98092" l="2804" r="96262"/>
                    </a14:imgEffect>
                  </a14:imgLayer>
                </a14:imgProps>
              </a:ext>
            </a:extLst>
          </a:blip>
          <a:stretch>
            <a:fillRect/>
          </a:stretch>
        </p:blipFill>
        <p:spPr bwMode="auto">
          <a:xfrm>
            <a:off x="1643588" y="2564894"/>
            <a:ext cx="1537333" cy="1930837"/>
          </a:xfrm>
          <a:prstGeom prst="rect">
            <a:avLst/>
          </a:prstGeom>
          <a:noFill/>
          <a:ln w="9525">
            <a:noFill/>
            <a:miter lim="800000"/>
          </a:ln>
          <a:effectLst/>
        </p:spPr>
      </p:pic>
      <p:pic>
        <p:nvPicPr>
          <p:cNvPr id="15" name="Object 7"/>
          <p:cNvPicPr>
            <a:picLocks noChangeAspect="1" noChangeArrowheads="1"/>
          </p:cNvPicPr>
          <p:nvPr/>
        </p:nvPicPr>
        <p:blipFill>
          <a:blip r:embed="rId8">
            <a:extLst>
              <a:ext uri="{BEBA8EAE-BF5A-486C-A8C5-ECC9F3942E4B}">
                <a14:imgProps xmlns:a14="http://schemas.microsoft.com/office/drawing/2010/main">
                  <a14:imgLayer r:embed="rId9">
                    <a14:imgEffect>
                      <a14:backgroundRemoval t="0" b="100000" l="3835" r="99410"/>
                    </a14:imgEffect>
                  </a14:imgLayer>
                </a14:imgProps>
              </a:ext>
            </a:extLst>
          </a:blip>
          <a:stretch>
            <a:fillRect/>
          </a:stretch>
        </p:blipFill>
        <p:spPr bwMode="auto">
          <a:xfrm>
            <a:off x="3836443" y="2564894"/>
            <a:ext cx="1595930" cy="1902253"/>
          </a:xfrm>
          <a:prstGeom prst="rect">
            <a:avLst/>
          </a:prstGeom>
          <a:noFill/>
          <a:ln w="9525">
            <a:noFill/>
            <a:miter lim="800000"/>
          </a:ln>
          <a:effectLst/>
        </p:spPr>
      </p:pic>
      <p:pic>
        <p:nvPicPr>
          <p:cNvPr id="16" name="Object 3"/>
          <p:cNvPicPr>
            <a:picLocks noChangeAspect="1" noChangeArrowheads="1"/>
          </p:cNvPicPr>
          <p:nvPr/>
        </p:nvPicPr>
        <p:blipFill>
          <a:blip r:embed="rId10">
            <a:extLst>
              <a:ext uri="{BEBA8EAE-BF5A-486C-A8C5-ECC9F3942E4B}">
                <a14:imgProps xmlns:a14="http://schemas.microsoft.com/office/drawing/2010/main">
                  <a14:imgLayer r:embed="rId11">
                    <a14:imgEffect>
                      <a14:backgroundRemoval t="2299" b="96552" l="3448" r="100000">
                        <a14:foregroundMark x1="81034" y1="74713" x2="81034" y2="77586"/>
                        <a14:foregroundMark x1="93103" y1="78736" x2="87931" y2="81034"/>
                        <a14:backgroundMark x1="81897" y1="44828" x2="81034" y2="49425"/>
                        <a14:backgroundMark x1="70690" y1="6897" x2="73276" y2="10345"/>
                      </a14:backgroundRemoval>
                    </a14:imgEffect>
                  </a14:imgLayer>
                </a14:imgProps>
              </a:ext>
            </a:extLst>
          </a:blip>
          <a:stretch>
            <a:fillRect/>
          </a:stretch>
        </p:blipFill>
        <p:spPr bwMode="auto">
          <a:xfrm>
            <a:off x="6305608" y="2558700"/>
            <a:ext cx="1333912" cy="2077091"/>
          </a:xfrm>
          <a:prstGeom prst="rect">
            <a:avLst/>
          </a:prstGeom>
          <a:noFill/>
          <a:ln w="9525">
            <a:noFill/>
            <a:miter lim="800000"/>
          </a:ln>
          <a:effectLst/>
        </p:spPr>
      </p:pic>
      <p:sp>
        <p:nvSpPr>
          <p:cNvPr id="17" name="TextBox 8"/>
          <p:cNvSpPr txBox="1"/>
          <p:nvPr/>
        </p:nvSpPr>
        <p:spPr>
          <a:xfrm>
            <a:off x="1792790" y="4561303"/>
            <a:ext cx="5897768" cy="300082"/>
          </a:xfrm>
          <a:prstGeom prst="rect">
            <a:avLst/>
          </a:prstGeom>
          <a:noFill/>
        </p:spPr>
        <p:txBody>
          <a:bodyPr wrap="none" rtlCol="0">
            <a:spAutoFit/>
          </a:bodyPr>
          <a:lstStyle/>
          <a:p>
            <a:pPr defTabSz="685800"/>
            <a:r>
              <a:rPr lang="en-US" altLang="zh-CN" b="1">
                <a:solidFill>
                  <a:prstClr val="black"/>
                </a:solidFill>
                <a:latin typeface="楷体" panose="02010609060101010101" pitchFamily="49" charset="-122"/>
                <a:ea typeface="楷体" panose="02010609060101010101" pitchFamily="49" charset="-122"/>
              </a:rPr>
              <a:t>  </a:t>
            </a:r>
            <a:r>
              <a:rPr lang="zh-CN" altLang="en-US" b="1">
                <a:solidFill>
                  <a:prstClr val="black"/>
                </a:solidFill>
                <a:latin typeface="楷体" panose="02010609060101010101" pitchFamily="49" charset="-122"/>
                <a:ea typeface="楷体" panose="02010609060101010101" pitchFamily="49" charset="-122"/>
              </a:rPr>
              <a:t>印度 尼赫鲁              埃及 纳赛尔               南斯拉夫 铁托</a:t>
            </a:r>
          </a:p>
        </p:txBody>
      </p:sp>
      <p:pic>
        <p:nvPicPr>
          <p:cNvPr id="18" name="图片 17" descr="u=2624982090,2547770689&amp;fm=27&amp;gp=0"/>
          <p:cNvPicPr>
            <a:picLocks noChangeAspect="1"/>
          </p:cNvPicPr>
          <p:nvPr/>
        </p:nvPicPr>
        <p:blipFill>
          <a:blip r:embed="rId12"/>
          <a:stretch>
            <a:fillRect/>
          </a:stretch>
        </p:blipFill>
        <p:spPr>
          <a:xfrm>
            <a:off x="8609108" y="6165"/>
            <a:ext cx="534892" cy="505473"/>
          </a:xfrm>
          <a:prstGeom prst="rect">
            <a:avLst/>
          </a:prstGeom>
        </p:spPr>
      </p:pic>
      <p:sp>
        <p:nvSpPr>
          <p:cNvPr id="19" name="TextBox 18"/>
          <p:cNvSpPr txBox="1"/>
          <p:nvPr/>
        </p:nvSpPr>
        <p:spPr>
          <a:xfrm>
            <a:off x="6770914" y="4833257"/>
            <a:ext cx="2373086" cy="310243"/>
          </a:xfrm>
          <a:prstGeom prst="rect">
            <a:avLst/>
          </a:prstGeom>
          <a:solidFill>
            <a:schemeClr val="bg1"/>
          </a:solidFill>
        </p:spPr>
        <p:txBody>
          <a:bodyPr wrap="square" rtlCol="0">
            <a:spAutoFit/>
          </a:bodyPr>
          <a:lstStyle/>
          <a:p>
            <a:endParaRPr lang="zh-CN" altLang="en-US"/>
          </a:p>
        </p:txBody>
      </p:sp>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afterGroup">
                            <p:stCondLst>
                              <p:cond delay="0"/>
                            </p:stCondLst>
                            <p:childTnLst>
                              <p:par>
                                <p:cTn id="11" presetID="1" presetClass="entr" presetSubtype="0" fill="hold" nodeType="clickEffect">
                                  <p:stCondLst>
                                    <p:cond delay="0"/>
                                  </p:stCondLst>
                                  <p:childTnLst>
                                    <p:set>
                                      <p:cBhvr>
                                        <p:cTn id="12" dur="1" fill="hold">
                                          <p:stCondLst>
                                            <p:cond delay="0"/>
                                          </p:stCondLst>
                                        </p:cTn>
                                        <p:tgtEl>
                                          <p:spTgt spid="14"/>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afterGroup">
                            <p:stCondLst>
                              <p:cond delay="0"/>
                            </p:stCondLst>
                            <p:childTnLst>
                              <p:par>
                                <p:cTn id="15" presetID="1" presetClass="entr" presetSubtype="0" fill="hold" nodeType="clickEffect">
                                  <p:stCondLst>
                                    <p:cond delay="0"/>
                                  </p:stCondLst>
                                  <p:childTnLst>
                                    <p:set>
                                      <p:cBhvr>
                                        <p:cTn id="16" dur="1" fill="hold">
                                          <p:stCondLst>
                                            <p:cond delay="0"/>
                                          </p:stCondLst>
                                        </p:cTn>
                                        <p:tgtEl>
                                          <p:spTgt spid="15"/>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afterGroup">
                            <p:stCondLst>
                              <p:cond delay="0"/>
                            </p:stCondLst>
                            <p:childTnLst>
                              <p:par>
                                <p:cTn id="19" presetID="1" presetClass="entr" presetSubtype="0" fill="hold" nodeType="clickEffect">
                                  <p:stCondLst>
                                    <p:cond delay="0"/>
                                  </p:stCondLst>
                                  <p:childTnLst>
                                    <p:set>
                                      <p:cBhvr>
                                        <p:cTn id="20" dur="1" fill="hold">
                                          <p:stCondLst>
                                            <p:cond delay="0"/>
                                          </p:stCondLst>
                                        </p:cTn>
                                        <p:tgtEl>
                                          <p:spTgt spid="16"/>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500" fill="hold"/>
                                        <p:tgtEl>
                                          <p:spTgt spid="17"/>
                                        </p:tgtEl>
                                        <p:attrNameLst>
                                          <p:attrName>ppt_x</p:attrName>
                                        </p:attrNameLst>
                                      </p:cBhvr>
                                      <p:tavLst>
                                        <p:tav tm="0">
                                          <p:val>
                                            <p:strVal val="#ppt_x"/>
                                          </p:val>
                                        </p:tav>
                                        <p:tav tm="100000">
                                          <p:val>
                                            <p:strVal val="#ppt_x"/>
                                          </p:val>
                                        </p:tav>
                                      </p:tavLst>
                                    </p:anim>
                                    <p:anim calcmode="lin" valueType="num">
                                      <p:cBhvr additive="base">
                                        <p:cTn id="26"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afterGroup">
                            <p:stCondLst>
                              <p:cond delay="0"/>
                            </p:stCondLst>
                            <p:childTnLst>
                              <p:par>
                                <p:cTn id="29" presetID="6" presetClass="entr" presetSubtype="16" fill="hold" nodeType="clickEffect">
                                  <p:stCondLst>
                                    <p:cond delay="0"/>
                                  </p:stCondLst>
                                  <p:childTnLst>
                                    <p:set>
                                      <p:cBhvr>
                                        <p:cTn id="30" dur="1" fill="hold">
                                          <p:stCondLst>
                                            <p:cond delay="0"/>
                                          </p:stCondLst>
                                        </p:cTn>
                                        <p:tgtEl>
                                          <p:spTgt spid="18"/>
                                        </p:tgtEl>
                                        <p:attrNameLst>
                                          <p:attrName>style.visibility</p:attrName>
                                        </p:attrNameLst>
                                      </p:cBhvr>
                                      <p:to>
                                        <p:strVal val="visible"/>
                                      </p:to>
                                    </p:set>
                                    <p:animEffect transition="in" filter="circle(in)">
                                      <p:cBhvr>
                                        <p:cTn id="31" dur="2000"/>
                                        <p:tgtEl>
                                          <p:spTgt spid="18"/>
                                        </p:tgtEl>
                                      </p:cBhvr>
                                    </p:animEffect>
                                  </p:childTnLst>
                                </p:cTn>
                              </p:par>
                            </p:childTnLst>
                          </p:cTn>
                        </p:par>
                      </p:childTnLst>
                    </p:cTn>
                  </p:par>
                  <p:par>
                    <p:cTn id="32" fill="hold" nodeType="clickPar">
                      <p:stCondLst>
                        <p:cond delay="indefinite"/>
                      </p:stCondLst>
                      <p:childTnLst>
                        <p:par>
                          <p:cTn id="33" fill="hold" nodeType="afterGroup">
                            <p:stCondLst>
                              <p:cond delay="0"/>
                            </p:stCondLst>
                            <p:childTnLst>
                              <p:par>
                                <p:cTn id="34" presetID="6" presetClass="emph" presetSubtype="0" fill="hold" nodeType="clickEffect">
                                  <p:stCondLst>
                                    <p:cond delay="0"/>
                                  </p:stCondLst>
                                  <p:childTnLst>
                                    <p:animScale>
                                      <p:cBhvr>
                                        <p:cTn id="35" dur="2000" fill="hold"/>
                                        <p:tgtEl>
                                          <p:spTgt spid="18"/>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cxnSp>
        <p:nvCxnSpPr>
          <p:cNvPr id="3" name="直接连接符 2"/>
          <p:cNvCxnSpPr/>
          <p:nvPr/>
        </p:nvCxnSpPr>
        <p:spPr>
          <a:xfrm>
            <a:off x="0" y="534691"/>
            <a:ext cx="9144000" cy="0"/>
          </a:xfrm>
          <a:prstGeom prst="line">
            <a:avLst/>
          </a:prstGeom>
          <a:ln w="25400"/>
        </p:spPr>
        <p:style>
          <a:lnRef idx="2">
            <a:schemeClr val="dk1"/>
          </a:lnRef>
          <a:fillRef idx="0">
            <a:schemeClr val="dk1"/>
          </a:fillRef>
          <a:effectRef idx="1">
            <a:schemeClr val="dk1"/>
          </a:effectRef>
          <a:fontRef idx="minor">
            <a:schemeClr val="tx1"/>
          </a:fontRef>
        </p:style>
      </p:cxnSp>
      <p:sp>
        <p:nvSpPr>
          <p:cNvPr id="4" name="TextBox 4"/>
          <p:cNvSpPr txBox="1"/>
          <p:nvPr/>
        </p:nvSpPr>
        <p:spPr>
          <a:xfrm>
            <a:off x="5331496" y="73026"/>
            <a:ext cx="3614901" cy="461665"/>
          </a:xfrm>
          <a:prstGeom prst="rect">
            <a:avLst/>
          </a:prstGeom>
          <a:noFill/>
        </p:spPr>
        <p:txBody>
          <a:bodyPr wrap="square" rtlCol="0">
            <a:spAutoFit/>
          </a:bodyPr>
          <a:lstStyle/>
          <a:p>
            <a:pPr marL="285750" indent="-285750">
              <a:buFont typeface="Wingdings" panose="05000000000000000000" pitchFamily="2" charset="2"/>
              <a:buChar char="Ø"/>
            </a:pPr>
            <a:r>
              <a:rPr lang="zh-CN" altLang="en-US" sz="2400">
                <a:latin typeface="黑体" panose="02010609060101010101" pitchFamily="49" charset="-122"/>
                <a:ea typeface="黑体" panose="02010609060101010101" pitchFamily="49" charset="-122"/>
              </a:rPr>
              <a:t>百花齐放</a:t>
            </a:r>
            <a:r>
              <a:rPr lang="en-US" altLang="zh-CN" sz="2400">
                <a:latin typeface="黑体" panose="02010609060101010101" pitchFamily="49" charset="-122"/>
                <a:ea typeface="黑体" panose="02010609060101010101" pitchFamily="49" charset="-122"/>
              </a:rPr>
              <a:t>—</a:t>
            </a:r>
            <a:r>
              <a:rPr lang="zh-CN" altLang="en-US" sz="2400">
                <a:latin typeface="黑体" panose="02010609060101010101" pitchFamily="49" charset="-122"/>
                <a:ea typeface="黑体" panose="02010609060101010101" pitchFamily="49" charset="-122"/>
              </a:rPr>
              <a:t>变化</a:t>
            </a:r>
          </a:p>
        </p:txBody>
      </p:sp>
      <p:sp>
        <p:nvSpPr>
          <p:cNvPr id="5" name="文本框 4"/>
          <p:cNvSpPr txBox="1"/>
          <p:nvPr/>
        </p:nvSpPr>
        <p:spPr>
          <a:xfrm>
            <a:off x="197603" y="73026"/>
            <a:ext cx="4374397" cy="461665"/>
          </a:xfrm>
          <a:prstGeom prst="rect">
            <a:avLst/>
          </a:prstGeom>
          <a:noFill/>
        </p:spPr>
        <p:txBody>
          <a:bodyPr wrap="square" rtlCol="0">
            <a:spAutoFit/>
          </a:bodyPr>
          <a:lstStyle/>
          <a:p>
            <a:r>
              <a:rPr lang="zh-CN" altLang="en-US" sz="2400">
                <a:latin typeface="黑体" panose="02010609060101010101" pitchFamily="49" charset="-122"/>
                <a:ea typeface="黑体" panose="02010609060101010101" pitchFamily="49" charset="-122"/>
              </a:rPr>
              <a:t>第</a:t>
            </a:r>
            <a:r>
              <a:rPr lang="en-US" altLang="zh-CN" sz="2400">
                <a:latin typeface="黑体" panose="02010609060101010101" pitchFamily="49" charset="-122"/>
                <a:ea typeface="黑体" panose="02010609060101010101" pitchFamily="49" charset="-122"/>
              </a:rPr>
              <a:t>18</a:t>
            </a:r>
            <a:r>
              <a:rPr lang="zh-CN" altLang="en-US" sz="2400">
                <a:latin typeface="黑体" panose="02010609060101010101" pitchFamily="49" charset="-122"/>
                <a:ea typeface="黑体" panose="02010609060101010101" pitchFamily="49" charset="-122"/>
              </a:rPr>
              <a:t>课 冷战与国际格局的演变</a:t>
            </a:r>
          </a:p>
        </p:txBody>
      </p:sp>
      <p:sp>
        <p:nvSpPr>
          <p:cNvPr id="11" name="文本框 10"/>
          <p:cNvSpPr txBox="1"/>
          <p:nvPr/>
        </p:nvSpPr>
        <p:spPr>
          <a:xfrm>
            <a:off x="196716" y="867757"/>
            <a:ext cx="8695764" cy="1015663"/>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indent="457200"/>
            <a:r>
              <a:rPr lang="zh-CN" altLang="en-US" sz="2000" b="1">
                <a:latin typeface="楷体" panose="02010609060101010101" pitchFamily="49" charset="-122"/>
                <a:ea typeface="楷体" panose="02010609060101010101" pitchFamily="49" charset="-122"/>
                <a:cs typeface="微软雅黑" panose="020b0503020204020204" pitchFamily="34" charset="-122"/>
              </a:rPr>
              <a:t>材料十四：和平共处的原则</a:t>
            </a:r>
            <a:r>
              <a:rPr lang="en-US" altLang="zh-CN" sz="2000" b="1">
                <a:latin typeface="楷体" panose="02010609060101010101" pitchFamily="49" charset="-122"/>
                <a:ea typeface="楷体" panose="02010609060101010101" pitchFamily="49" charset="-122"/>
                <a:cs typeface="微软雅黑" panose="020b0503020204020204" pitchFamily="34" charset="-122"/>
              </a:rPr>
              <a:t>……</a:t>
            </a:r>
            <a:r>
              <a:rPr lang="zh-CN" altLang="en-US" sz="2000" b="1">
                <a:latin typeface="楷体" panose="02010609060101010101" pitchFamily="49" charset="-122"/>
                <a:ea typeface="楷体" panose="02010609060101010101" pitchFamily="49" charset="-122"/>
                <a:cs typeface="微软雅黑" panose="020b0503020204020204" pitchFamily="34" charset="-122"/>
              </a:rPr>
              <a:t>这些原则</a:t>
            </a:r>
            <a:r>
              <a:rPr lang="en-US" altLang="zh-CN" sz="2000" b="1">
                <a:latin typeface="楷体" panose="02010609060101010101" pitchFamily="49" charset="-122"/>
                <a:ea typeface="楷体" panose="02010609060101010101" pitchFamily="49" charset="-122"/>
                <a:cs typeface="微软雅黑" panose="020b0503020204020204" pitchFamily="34" charset="-122"/>
              </a:rPr>
              <a:t>——</a:t>
            </a:r>
            <a:r>
              <a:rPr lang="zh-CN" altLang="en-US" sz="2000" b="1">
                <a:latin typeface="楷体" panose="02010609060101010101" pitchFamily="49" charset="-122"/>
                <a:ea typeface="楷体" panose="02010609060101010101" pitchFamily="49" charset="-122"/>
                <a:cs typeface="微软雅黑" panose="020b0503020204020204" pitchFamily="34" charset="-122"/>
              </a:rPr>
              <a:t>包括人民享有自决、独立和自由决定经济、社会和文化发展的方式和方法的权利</a:t>
            </a:r>
            <a:r>
              <a:rPr lang="en-US" altLang="zh-CN" sz="2000" b="1">
                <a:latin typeface="楷体" panose="02010609060101010101" pitchFamily="49" charset="-122"/>
                <a:ea typeface="楷体" panose="02010609060101010101" pitchFamily="49" charset="-122"/>
                <a:cs typeface="微软雅黑" panose="020b0503020204020204" pitchFamily="34" charset="-122"/>
              </a:rPr>
              <a:t>……</a:t>
            </a:r>
          </a:p>
          <a:p>
            <a:pPr indent="457200"/>
            <a:r>
              <a:rPr lang="en-US" altLang="zh-CN" sz="2000" b="1">
                <a:latin typeface="楷体" panose="02010609060101010101" pitchFamily="49" charset="-122"/>
                <a:ea typeface="楷体" panose="02010609060101010101" pitchFamily="49" charset="-122"/>
                <a:cs typeface="微软雅黑" panose="020b0503020204020204" pitchFamily="34" charset="-122"/>
              </a:rPr>
              <a:t>                  ——</a:t>
            </a:r>
            <a:r>
              <a:rPr lang="zh-CN" altLang="en-US" sz="2000" b="1">
                <a:latin typeface="楷体" panose="02010609060101010101" pitchFamily="49" charset="-122"/>
                <a:ea typeface="楷体" panose="02010609060101010101" pitchFamily="49" charset="-122"/>
                <a:cs typeface="微软雅黑" panose="020b0503020204020204" pitchFamily="34" charset="-122"/>
              </a:rPr>
              <a:t>不结盟国家和政府首脑会议宣言（</a:t>
            </a:r>
            <a:r>
              <a:rPr lang="en-US" altLang="zh-CN" sz="2000" b="1">
                <a:latin typeface="楷体" panose="02010609060101010101" pitchFamily="49" charset="-122"/>
                <a:ea typeface="楷体" panose="02010609060101010101" pitchFamily="49" charset="-122"/>
                <a:cs typeface="微软雅黑" panose="020b0503020204020204" pitchFamily="34" charset="-122"/>
              </a:rPr>
              <a:t>1961</a:t>
            </a:r>
            <a:r>
              <a:rPr lang="zh-CN" altLang="en-US" sz="2000" b="1">
                <a:latin typeface="楷体" panose="02010609060101010101" pitchFamily="49" charset="-122"/>
                <a:ea typeface="楷体" panose="02010609060101010101" pitchFamily="49" charset="-122"/>
                <a:cs typeface="微软雅黑" panose="020b0503020204020204" pitchFamily="34" charset="-122"/>
              </a:rPr>
              <a:t>年</a:t>
            </a:r>
            <a:r>
              <a:rPr lang="en-US" altLang="zh-CN" sz="2000" b="1">
                <a:latin typeface="楷体" panose="02010609060101010101" pitchFamily="49" charset="-122"/>
                <a:ea typeface="楷体" panose="02010609060101010101" pitchFamily="49" charset="-122"/>
                <a:cs typeface="微软雅黑" panose="020b0503020204020204" pitchFamily="34" charset="-122"/>
              </a:rPr>
              <a:t>9</a:t>
            </a:r>
            <a:r>
              <a:rPr lang="zh-CN" altLang="en-US" sz="2000" b="1">
                <a:latin typeface="楷体" panose="02010609060101010101" pitchFamily="49" charset="-122"/>
                <a:ea typeface="楷体" panose="02010609060101010101" pitchFamily="49" charset="-122"/>
                <a:cs typeface="微软雅黑" panose="020b0503020204020204" pitchFamily="34" charset="-122"/>
              </a:rPr>
              <a:t>月）</a:t>
            </a:r>
          </a:p>
        </p:txBody>
      </p:sp>
      <p:sp>
        <p:nvSpPr>
          <p:cNvPr id="12" name="文本框 11"/>
          <p:cNvSpPr txBox="1"/>
          <p:nvPr/>
        </p:nvSpPr>
        <p:spPr>
          <a:xfrm>
            <a:off x="954620" y="2027181"/>
            <a:ext cx="7179956" cy="461665"/>
          </a:xfrm>
          <a:prstGeom prst="rect">
            <a:avLst/>
          </a:prstGeom>
          <a:noFill/>
        </p:spPr>
        <p:txBody>
          <a:bodyPr wrap="square" rtlCol="0">
            <a:spAutoFit/>
          </a:bodyPr>
          <a:lstStyle/>
          <a:p>
            <a:r>
              <a:rPr lang="zh-CN" altLang="en-US" sz="2400" b="1">
                <a:solidFill>
                  <a:srgbClr val="FF0000"/>
                </a:solidFill>
                <a:latin typeface="华文新魏" panose="02010800040101010101" pitchFamily="2" charset="-122"/>
                <a:ea typeface="华文新魏" panose="02010800040101010101" pitchFamily="2" charset="-122"/>
              </a:rPr>
              <a:t>依据材料，结合所学知识，分析不结盟运动的影响？</a:t>
            </a:r>
          </a:p>
        </p:txBody>
      </p:sp>
      <p:sp>
        <p:nvSpPr>
          <p:cNvPr id="13" name="Text Box 46"/>
          <p:cNvSpPr txBox="1">
            <a:spLocks noChangeArrowheads="1"/>
          </p:cNvSpPr>
          <p:nvPr/>
        </p:nvSpPr>
        <p:spPr bwMode="auto">
          <a:xfrm>
            <a:off x="199579" y="2571750"/>
            <a:ext cx="8852213" cy="707886"/>
          </a:xfrm>
          <a:prstGeom prst="rect">
            <a:avLst/>
          </a:prstGeom>
          <a:noFill/>
          <a:ln w="9525">
            <a:noFill/>
            <a:miter lim="800000"/>
          </a:ln>
        </p:spPr>
        <p:txBody>
          <a:bodyPr wrap="square">
            <a:spAutoFit/>
          </a:bodyPr>
          <a:lstStyle/>
          <a:p>
            <a:pPr eaLnBrk="0" hangingPunct="0"/>
            <a:r>
              <a:rPr lang="en-US" altLang="zh-CN" sz="2000" b="1">
                <a:latin typeface="黑体" panose="02010609060101010101" pitchFamily="49" charset="-122"/>
                <a:ea typeface="黑体" panose="02010609060101010101" pitchFamily="49" charset="-122"/>
              </a:rPr>
              <a:t>1.</a:t>
            </a:r>
            <a:r>
              <a:rPr lang="zh-CN" altLang="en-US" sz="2000" b="1">
                <a:latin typeface="黑体" panose="02010609060101010101" pitchFamily="49" charset="-122"/>
                <a:ea typeface="黑体" panose="02010609060101010101" pitchFamily="49" charset="-122"/>
              </a:rPr>
              <a:t>不结盟运动奉行非集团、不结盟政策，推动民族解放运动深入发展，加速帝国主义殖民体系的崩溃。</a:t>
            </a:r>
            <a:endParaRPr lang="en-US" altLang="zh-CN" sz="2800" b="1">
              <a:latin typeface="黑体" panose="02010609060101010101" pitchFamily="49" charset="-122"/>
              <a:ea typeface="黑体" panose="02010609060101010101" pitchFamily="49" charset="-122"/>
            </a:endParaRPr>
          </a:p>
        </p:txBody>
      </p:sp>
      <p:sp>
        <p:nvSpPr>
          <p:cNvPr id="14" name="Text Box 46"/>
          <p:cNvSpPr txBox="1">
            <a:spLocks noChangeArrowheads="1"/>
          </p:cNvSpPr>
          <p:nvPr/>
        </p:nvSpPr>
        <p:spPr bwMode="auto">
          <a:xfrm>
            <a:off x="199579" y="3279636"/>
            <a:ext cx="8852213" cy="707886"/>
          </a:xfrm>
          <a:prstGeom prst="rect">
            <a:avLst/>
          </a:prstGeom>
          <a:noFill/>
          <a:ln w="9525">
            <a:noFill/>
            <a:miter lim="800000"/>
          </a:ln>
        </p:spPr>
        <p:txBody>
          <a:bodyPr wrap="square">
            <a:spAutoFit/>
          </a:bodyPr>
          <a:lstStyle/>
          <a:p>
            <a:pPr eaLnBrk="0" hangingPunct="0"/>
            <a:r>
              <a:rPr lang="en-US" altLang="zh-CN" sz="2000" b="1">
                <a:latin typeface="黑体" panose="02010609060101010101" pitchFamily="49" charset="-122"/>
                <a:ea typeface="黑体" panose="02010609060101010101" pitchFamily="49" charset="-122"/>
              </a:rPr>
              <a:t>2.20</a:t>
            </a:r>
            <a:r>
              <a:rPr lang="zh-CN" altLang="en-US" sz="2000" b="1">
                <a:latin typeface="黑体" panose="02010609060101010101" pitchFamily="49" charset="-122"/>
                <a:ea typeface="黑体" panose="02010609060101010101" pitchFamily="49" charset="-122"/>
              </a:rPr>
              <a:t>世纪</a:t>
            </a:r>
            <a:r>
              <a:rPr lang="en-US" altLang="zh-CN" sz="2000" b="1">
                <a:latin typeface="黑体" panose="02010609060101010101" pitchFamily="49" charset="-122"/>
                <a:ea typeface="黑体" panose="02010609060101010101" pitchFamily="49" charset="-122"/>
              </a:rPr>
              <a:t>70</a:t>
            </a:r>
            <a:r>
              <a:rPr lang="zh-CN" altLang="en-US" sz="2000" b="1">
                <a:latin typeface="黑体" panose="02010609060101010101" pitchFamily="49" charset="-122"/>
                <a:ea typeface="黑体" panose="02010609060101010101" pitchFamily="49" charset="-122"/>
              </a:rPr>
              <a:t>年代开始，不结盟运动把反对美苏霸权主义作为重要任务，同时将建立国际经济新秩序作为不结盟运动的行动纲领。</a:t>
            </a:r>
            <a:endParaRPr lang="en-US" altLang="zh-CN" sz="2800" b="1">
              <a:latin typeface="黑体" panose="02010609060101010101" pitchFamily="49" charset="-122"/>
              <a:ea typeface="黑体" panose="02010609060101010101" pitchFamily="49" charset="-122"/>
            </a:endParaRPr>
          </a:p>
        </p:txBody>
      </p:sp>
      <p:sp>
        <p:nvSpPr>
          <p:cNvPr id="15" name="Text Box 46"/>
          <p:cNvSpPr txBox="1">
            <a:spLocks noChangeArrowheads="1"/>
          </p:cNvSpPr>
          <p:nvPr/>
        </p:nvSpPr>
        <p:spPr bwMode="auto">
          <a:xfrm>
            <a:off x="199579" y="4131283"/>
            <a:ext cx="8852213" cy="707886"/>
          </a:xfrm>
          <a:prstGeom prst="rect">
            <a:avLst/>
          </a:prstGeom>
          <a:noFill/>
          <a:ln w="9525">
            <a:noFill/>
            <a:miter lim="800000"/>
          </a:ln>
        </p:spPr>
        <p:txBody>
          <a:bodyPr wrap="square">
            <a:spAutoFit/>
          </a:bodyPr>
          <a:lstStyle/>
          <a:p>
            <a:pPr eaLnBrk="0" hangingPunct="0"/>
            <a:r>
              <a:rPr lang="en-US" altLang="zh-CN" sz="2000" b="1">
                <a:latin typeface="黑体" panose="02010609060101010101" pitchFamily="49" charset="-122"/>
                <a:ea typeface="黑体" panose="02010609060101010101" pitchFamily="49" charset="-122"/>
              </a:rPr>
              <a:t>3.</a:t>
            </a:r>
            <a:r>
              <a:rPr lang="zh-CN" altLang="en-US" sz="2000" b="1">
                <a:latin typeface="黑体" panose="02010609060101010101" pitchFamily="49" charset="-122"/>
                <a:ea typeface="黑体" panose="02010609060101010101" pitchFamily="49" charset="-122"/>
              </a:rPr>
              <a:t>标志着广大发展中国家所构成的政治力量登上了国际政治舞台，在一定程度上冲击着两极格局。</a:t>
            </a:r>
            <a:endParaRPr lang="en-US" altLang="zh-CN" sz="2800" b="1">
              <a:latin typeface="黑体" panose="02010609060101010101" pitchFamily="49" charset="-122"/>
              <a:ea typeface="黑体" panose="02010609060101010101" pitchFamily="49" charset="-122"/>
            </a:endParaRPr>
          </a:p>
        </p:txBody>
      </p:sp>
      <p:sp>
        <p:nvSpPr>
          <p:cNvPr id="10" name="TextBox 9"/>
          <p:cNvSpPr txBox="1"/>
          <p:nvPr/>
        </p:nvSpPr>
        <p:spPr>
          <a:xfrm>
            <a:off x="6770914" y="4833257"/>
            <a:ext cx="2373086" cy="310243"/>
          </a:xfrm>
          <a:prstGeom prst="rect">
            <a:avLst/>
          </a:prstGeom>
          <a:solidFill>
            <a:schemeClr val="bg1"/>
          </a:solidFill>
        </p:spPr>
        <p:txBody>
          <a:bodyPr wrap="square" rtlCol="0">
            <a:spAutoFit/>
          </a:bodyPr>
          <a:lstStyle/>
          <a:p>
            <a:endParaRPr lang="zh-CN" altLang="en-US"/>
          </a:p>
        </p:txBody>
      </p:sp>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randombar(horizontal)">
                                      <p:cBhvr>
                                        <p:cTn id="7" dur="500"/>
                                        <p:tgtEl>
                                          <p:spTgt spid="11"/>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checkerboard(across)">
                                      <p:cBhvr>
                                        <p:cTn id="12" dur="500"/>
                                        <p:tgtEl>
                                          <p:spTgt spid="12"/>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1000"/>
                                        <p:tgtEl>
                                          <p:spTgt spid="13"/>
                                        </p:tgtEl>
                                      </p:cBhvr>
                                    </p:animEffect>
                                    <p:anim calcmode="lin" valueType="num">
                                      <p:cBhvr>
                                        <p:cTn id="18" dur="1000" fill="hold"/>
                                        <p:tgtEl>
                                          <p:spTgt spid="13"/>
                                        </p:tgtEl>
                                        <p:attrNameLst>
                                          <p:attrName>ppt_x</p:attrName>
                                        </p:attrNameLst>
                                      </p:cBhvr>
                                      <p:tavLst>
                                        <p:tav tm="0">
                                          <p:val>
                                            <p:strVal val="#ppt_x"/>
                                          </p:val>
                                        </p:tav>
                                        <p:tav tm="100000">
                                          <p:val>
                                            <p:strVal val="#ppt_x"/>
                                          </p:val>
                                        </p:tav>
                                      </p:tavLst>
                                    </p:anim>
                                    <p:anim calcmode="lin" valueType="num">
                                      <p:cBhvr>
                                        <p:cTn id="1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fade">
                                      <p:cBhvr>
                                        <p:cTn id="24" dur="1000"/>
                                        <p:tgtEl>
                                          <p:spTgt spid="14"/>
                                        </p:tgtEl>
                                      </p:cBhvr>
                                    </p:animEffect>
                                    <p:anim calcmode="lin" valueType="num">
                                      <p:cBhvr>
                                        <p:cTn id="25" dur="1000" fill="hold"/>
                                        <p:tgtEl>
                                          <p:spTgt spid="14"/>
                                        </p:tgtEl>
                                        <p:attrNameLst>
                                          <p:attrName>ppt_x</p:attrName>
                                        </p:attrNameLst>
                                      </p:cBhvr>
                                      <p:tavLst>
                                        <p:tav tm="0">
                                          <p:val>
                                            <p:strVal val="#ppt_x"/>
                                          </p:val>
                                        </p:tav>
                                        <p:tav tm="100000">
                                          <p:val>
                                            <p:strVal val="#ppt_x"/>
                                          </p:val>
                                        </p:tav>
                                      </p:tavLst>
                                    </p:anim>
                                    <p:anim calcmode="lin" valueType="num">
                                      <p:cBhvr>
                                        <p:cTn id="26"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27" fill="hold" nodeType="clickPar">
                      <p:stCondLst>
                        <p:cond delay="indefinite"/>
                      </p:stCondLst>
                      <p:childTnLst>
                        <p:par>
                          <p:cTn id="28" fill="hold" nodeType="afterGroup">
                            <p:stCondLst>
                              <p:cond delay="0"/>
                            </p:stCondLst>
                            <p:childTnLst>
                              <p:par>
                                <p:cTn id="29" presetID="42" presetClass="entr" presetSubtype="0" fill="hold" grpId="0" nodeType="click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fade">
                                      <p:cBhvr>
                                        <p:cTn id="31" dur="1000"/>
                                        <p:tgtEl>
                                          <p:spTgt spid="15"/>
                                        </p:tgtEl>
                                      </p:cBhvr>
                                    </p:animEffect>
                                    <p:anim calcmode="lin" valueType="num">
                                      <p:cBhvr>
                                        <p:cTn id="32" dur="1000" fill="hold"/>
                                        <p:tgtEl>
                                          <p:spTgt spid="15"/>
                                        </p:tgtEl>
                                        <p:attrNameLst>
                                          <p:attrName>ppt_x</p:attrName>
                                        </p:attrNameLst>
                                      </p:cBhvr>
                                      <p:tavLst>
                                        <p:tav tm="0">
                                          <p:val>
                                            <p:strVal val="#ppt_x"/>
                                          </p:val>
                                        </p:tav>
                                        <p:tav tm="100000">
                                          <p:val>
                                            <p:strVal val="#ppt_x"/>
                                          </p:val>
                                        </p:tav>
                                      </p:tavLst>
                                    </p:anim>
                                    <p:anim calcmode="lin" valueType="num">
                                      <p:cBhvr>
                                        <p:cTn id="33"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P spid="14" grpId="0"/>
      <p:bldP spid="15" grpId="0"/>
    </p:bldLst>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矩形 3"/>
          <p:cNvSpPr/>
          <p:nvPr/>
        </p:nvSpPr>
        <p:spPr>
          <a:xfrm>
            <a:off x="27529" y="33468"/>
            <a:ext cx="5043254" cy="458193"/>
          </a:xfrm>
          <a:prstGeom prst="rect">
            <a:avLst/>
          </a:prstGeom>
        </p:spPr>
        <p:txBody>
          <a:bodyPr wrap="square" lIns="69714" tIns="34857" rIns="69714" bIns="34857">
            <a:spAutoFit/>
          </a:bodyPr>
          <a:lstStyle/>
          <a:p>
            <a:pPr>
              <a:lnSpc>
                <a:spcPct val="120000"/>
              </a:lnSpc>
            </a:pPr>
            <a:r>
              <a:rPr lang="zh-CN" altLang="en-US" sz="2100" smtClean="0">
                <a:solidFill>
                  <a:srgbClr val="FF0000"/>
                </a:solidFill>
                <a:latin typeface="黑体" pitchFamily="2" charset="-122"/>
                <a:ea typeface="黑体" pitchFamily="2" charset="-122"/>
              </a:rPr>
              <a:t>世界多极化趋势的出现与加强</a:t>
            </a:r>
            <a:endParaRPr lang="zh-CN" altLang="en-US" sz="2100">
              <a:solidFill>
                <a:srgbClr val="FF0000"/>
              </a:solidFill>
              <a:latin typeface="黑体" pitchFamily="2" charset="-122"/>
              <a:ea typeface="黑体" pitchFamily="2" charset="-122"/>
            </a:endParaRPr>
          </a:p>
        </p:txBody>
      </p:sp>
      <p:sp>
        <p:nvSpPr>
          <p:cNvPr id="5" name="燕尾形 4"/>
          <p:cNvSpPr/>
          <p:nvPr/>
        </p:nvSpPr>
        <p:spPr>
          <a:xfrm>
            <a:off x="961940" y="897564"/>
            <a:ext cx="2163093" cy="810000"/>
          </a:xfrm>
          <a:prstGeom prst="chevron">
            <a:avLst/>
          </a:prstGeom>
          <a:solidFill>
            <a:srgbClr val="FFFF00"/>
          </a:solidFill>
          <a:ln w="9525">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lIns="69714" tIns="34857" rIns="69714" bIns="34857" rtlCol="0" anchor="ctr"/>
          <a:lstStyle/>
          <a:p>
            <a:pPr algn="ctr">
              <a:lnSpc>
                <a:spcPct val="120000"/>
              </a:lnSpc>
            </a:pPr>
            <a:r>
              <a:rPr lang="zh-CN" altLang="en-US" sz="1800" b="1" smtClean="0">
                <a:solidFill>
                  <a:srgbClr val="FF0000"/>
                </a:solidFill>
                <a:latin typeface="幼圆" pitchFamily="49" charset="-122"/>
                <a:ea typeface="幼圆" pitchFamily="49" charset="-122"/>
              </a:rPr>
              <a:t>西方阵营</a:t>
            </a:r>
            <a:endParaRPr lang="en-US" altLang="zh-CN" sz="1800" b="1" smtClean="0">
              <a:solidFill>
                <a:srgbClr val="FF0000"/>
              </a:solidFill>
              <a:latin typeface="幼圆" panose="02010509060101010101" pitchFamily="49" charset="-122"/>
              <a:ea typeface="幼圆" panose="02010509060101010101" pitchFamily="49" charset="-122"/>
            </a:endParaRPr>
          </a:p>
          <a:p>
            <a:pPr algn="ctr">
              <a:lnSpc>
                <a:spcPct val="120000"/>
              </a:lnSpc>
            </a:pPr>
            <a:r>
              <a:rPr lang="zh-CN" altLang="en-US" sz="1800" b="1" smtClean="0">
                <a:solidFill>
                  <a:srgbClr val="FF0000"/>
                </a:solidFill>
                <a:latin typeface="幼圆" pitchFamily="49" charset="-122"/>
                <a:ea typeface="幼圆" pitchFamily="49" charset="-122"/>
              </a:rPr>
              <a:t>逐渐</a:t>
            </a:r>
            <a:r>
              <a:rPr lang="zh-CN" altLang="en-US" sz="1800" b="1">
                <a:solidFill>
                  <a:srgbClr val="FF0000"/>
                </a:solidFill>
                <a:latin typeface="幼圆" pitchFamily="49" charset="-122"/>
                <a:ea typeface="幼圆" pitchFamily="49" charset="-122"/>
              </a:rPr>
              <a:t>分化</a:t>
            </a:r>
          </a:p>
        </p:txBody>
      </p:sp>
      <p:sp>
        <p:nvSpPr>
          <p:cNvPr id="6" name="燕尾形 5"/>
          <p:cNvSpPr/>
          <p:nvPr/>
        </p:nvSpPr>
        <p:spPr>
          <a:xfrm>
            <a:off x="961940" y="2193798"/>
            <a:ext cx="2163093" cy="810000"/>
          </a:xfrm>
          <a:prstGeom prst="chevron">
            <a:avLst/>
          </a:prstGeom>
          <a:solidFill>
            <a:srgbClr val="FFFF00"/>
          </a:solidFill>
          <a:ln w="9525">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lIns="69714" tIns="34857" rIns="69714" bIns="34857" rtlCol="0" anchor="ctr"/>
          <a:lstStyle/>
          <a:p>
            <a:pPr algn="ctr">
              <a:lnSpc>
                <a:spcPct val="120000"/>
              </a:lnSpc>
            </a:pPr>
            <a:r>
              <a:rPr lang="zh-CN" altLang="en-US" sz="1800" b="1">
                <a:solidFill>
                  <a:srgbClr val="FF0000"/>
                </a:solidFill>
                <a:latin typeface="幼圆" pitchFamily="49" charset="-122"/>
                <a:ea typeface="幼圆" pitchFamily="49" charset="-122"/>
              </a:rPr>
              <a:t>社会主义阵营开始瓦解</a:t>
            </a:r>
          </a:p>
        </p:txBody>
      </p:sp>
      <p:sp>
        <p:nvSpPr>
          <p:cNvPr id="7" name="燕尾形 6"/>
          <p:cNvSpPr/>
          <p:nvPr/>
        </p:nvSpPr>
        <p:spPr>
          <a:xfrm>
            <a:off x="940423" y="3705966"/>
            <a:ext cx="2184609" cy="810000"/>
          </a:xfrm>
          <a:prstGeom prst="chevron">
            <a:avLst/>
          </a:prstGeom>
          <a:solidFill>
            <a:srgbClr val="FFFF00"/>
          </a:solidFill>
          <a:ln w="9525">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lIns="69714" tIns="34857" rIns="69714" bIns="34857" rtlCol="0" anchor="ctr"/>
          <a:lstStyle/>
          <a:p>
            <a:pPr algn="ctr">
              <a:lnSpc>
                <a:spcPct val="120000"/>
              </a:lnSpc>
            </a:pPr>
            <a:r>
              <a:rPr lang="zh-CN" altLang="en-US" sz="1800" b="1" smtClean="0">
                <a:solidFill>
                  <a:srgbClr val="FF0000"/>
                </a:solidFill>
                <a:latin typeface="幼圆" pitchFamily="49" charset="-122"/>
                <a:ea typeface="幼圆" pitchFamily="49" charset="-122"/>
              </a:rPr>
              <a:t>第三世界</a:t>
            </a:r>
            <a:endParaRPr lang="en-US" altLang="zh-CN" sz="1800" b="1" smtClean="0">
              <a:solidFill>
                <a:srgbClr val="FF0000"/>
              </a:solidFill>
              <a:latin typeface="幼圆" pitchFamily="49" charset="-122"/>
              <a:ea typeface="幼圆" pitchFamily="49" charset="-122"/>
            </a:endParaRPr>
          </a:p>
          <a:p>
            <a:pPr algn="ctr">
              <a:lnSpc>
                <a:spcPct val="120000"/>
              </a:lnSpc>
            </a:pPr>
            <a:r>
              <a:rPr lang="zh-CN" altLang="en-US" sz="1800" b="1" smtClean="0">
                <a:solidFill>
                  <a:srgbClr val="FF0000"/>
                </a:solidFill>
                <a:latin typeface="幼圆" pitchFamily="49" charset="-122"/>
                <a:ea typeface="幼圆" pitchFamily="49" charset="-122"/>
              </a:rPr>
              <a:t>逐渐崛起</a:t>
            </a:r>
            <a:endParaRPr lang="zh-CN" altLang="en-US" sz="1800" b="1">
              <a:solidFill>
                <a:srgbClr val="FF0000"/>
              </a:solidFill>
              <a:latin typeface="幼圆" panose="02010509060101010101" pitchFamily="49" charset="-122"/>
              <a:ea typeface="幼圆" panose="02010509060101010101" pitchFamily="49" charset="-122"/>
            </a:endParaRPr>
          </a:p>
        </p:txBody>
      </p:sp>
      <p:sp>
        <p:nvSpPr>
          <p:cNvPr id="8" name="文本框 4"/>
          <p:cNvSpPr txBox="1"/>
          <p:nvPr/>
        </p:nvSpPr>
        <p:spPr>
          <a:xfrm>
            <a:off x="3375638" y="951570"/>
            <a:ext cx="1750566" cy="693642"/>
          </a:xfrm>
          <a:prstGeom prst="rect">
            <a:avLst/>
          </a:prstGeom>
          <a:noFill/>
          <a:ln>
            <a:solidFill>
              <a:srgbClr val="00FF00"/>
            </a:solidFill>
            <a:prstDash val="sysDot"/>
          </a:ln>
        </p:spPr>
        <p:txBody>
          <a:bodyPr wrap="square" lIns="69714" tIns="34857" rIns="69714" bIns="34857" rtlCol="0">
            <a:spAutoFit/>
          </a:bodyPr>
          <a:lstStyle/>
          <a:p>
            <a:pPr algn="ctr">
              <a:lnSpc>
                <a:spcPct val="100000"/>
              </a:lnSpc>
            </a:pPr>
            <a:r>
              <a:rPr lang="zh-CN" altLang="en-US" sz="1800" smtClean="0">
                <a:latin typeface="隶书" pitchFamily="49" charset="-122"/>
                <a:ea typeface="隶书" pitchFamily="49" charset="-122"/>
              </a:rPr>
              <a:t>美</a:t>
            </a:r>
            <a:r>
              <a:rPr lang="zh-CN" altLang="en-US" sz="1800">
                <a:latin typeface="隶书" pitchFamily="49" charset="-122"/>
                <a:ea typeface="隶书" pitchFamily="49" charset="-122"/>
              </a:rPr>
              <a:t>、</a:t>
            </a:r>
            <a:r>
              <a:rPr lang="zh-CN" altLang="en-US" sz="1800" smtClean="0">
                <a:latin typeface="隶书" pitchFamily="49" charset="-122"/>
                <a:ea typeface="隶书" pitchFamily="49" charset="-122"/>
              </a:rPr>
              <a:t>日、西欧</a:t>
            </a:r>
            <a:endParaRPr lang="zh-CN" altLang="en-US" sz="1800">
              <a:latin typeface="隶书" panose="02010509060101010101" pitchFamily="49" charset="-122"/>
              <a:ea typeface="隶书" panose="02010509060101010101" pitchFamily="49" charset="-122"/>
            </a:endParaRPr>
          </a:p>
          <a:p>
            <a:pPr algn="ctr">
              <a:lnSpc>
                <a:spcPct val="125000"/>
              </a:lnSpc>
            </a:pPr>
            <a:r>
              <a:rPr lang="zh-CN" altLang="en-US" sz="1800">
                <a:latin typeface="隶书" pitchFamily="49" charset="-122"/>
                <a:ea typeface="隶书" pitchFamily="49" charset="-122"/>
              </a:rPr>
              <a:t>三足鼎立</a:t>
            </a:r>
          </a:p>
        </p:txBody>
      </p:sp>
      <p:sp>
        <p:nvSpPr>
          <p:cNvPr id="9" name="文本框 6"/>
          <p:cNvSpPr txBox="1"/>
          <p:nvPr/>
        </p:nvSpPr>
        <p:spPr>
          <a:xfrm>
            <a:off x="3375638" y="2031690"/>
            <a:ext cx="1750566" cy="1109141"/>
          </a:xfrm>
          <a:prstGeom prst="rect">
            <a:avLst/>
          </a:prstGeom>
          <a:noFill/>
          <a:ln>
            <a:solidFill>
              <a:srgbClr val="00FF00"/>
            </a:solidFill>
            <a:prstDash val="sysDot"/>
          </a:ln>
        </p:spPr>
        <p:txBody>
          <a:bodyPr wrap="square" lIns="69714" tIns="34857" rIns="69714" bIns="34857" rtlCol="0">
            <a:spAutoFit/>
          </a:bodyPr>
          <a:lstStyle/>
          <a:p>
            <a:pPr>
              <a:lnSpc>
                <a:spcPct val="125000"/>
              </a:lnSpc>
            </a:pPr>
            <a:r>
              <a:rPr lang="zh-CN" altLang="en-US" sz="1800" smtClean="0">
                <a:latin typeface="隶书" pitchFamily="49" charset="-122"/>
                <a:ea typeface="隶书" pitchFamily="49" charset="-122"/>
              </a:rPr>
              <a:t>苏东关系破裂苏中关系恶化</a:t>
            </a:r>
            <a:endParaRPr lang="en-US" altLang="zh-CN" sz="1800" smtClean="0">
              <a:latin typeface="隶书" panose="02010509060101010101" pitchFamily="49" charset="-122"/>
              <a:ea typeface="隶书" panose="02010509060101010101" pitchFamily="49" charset="-122"/>
            </a:endParaRPr>
          </a:p>
          <a:p>
            <a:pPr>
              <a:lnSpc>
                <a:spcPct val="125000"/>
              </a:lnSpc>
            </a:pPr>
            <a:r>
              <a:rPr lang="zh-CN" altLang="en-US" sz="1800" smtClean="0">
                <a:latin typeface="隶书" pitchFamily="49" charset="-122"/>
                <a:ea typeface="隶书" pitchFamily="49" charset="-122"/>
              </a:rPr>
              <a:t>中国逐渐成长</a:t>
            </a:r>
            <a:endParaRPr lang="zh-CN" altLang="en-US" sz="1800">
              <a:latin typeface="隶书" pitchFamily="49" charset="-122"/>
              <a:ea typeface="隶书" pitchFamily="49" charset="-122"/>
            </a:endParaRPr>
          </a:p>
        </p:txBody>
      </p:sp>
      <p:sp>
        <p:nvSpPr>
          <p:cNvPr id="10" name="椭圆 9"/>
          <p:cNvSpPr/>
          <p:nvPr/>
        </p:nvSpPr>
        <p:spPr>
          <a:xfrm>
            <a:off x="6068350" y="1599642"/>
            <a:ext cx="1884293" cy="878124"/>
          </a:xfrm>
          <a:prstGeom prst="ellipse">
            <a:avLst/>
          </a:prstGeom>
          <a:solidFill>
            <a:schemeClr val="bg1"/>
          </a:solidFill>
          <a:ln w="12700">
            <a:solidFill>
              <a:srgbClr val="FF00FF"/>
            </a:solidFill>
            <a:prstDash val="sysDot"/>
          </a:ln>
        </p:spPr>
        <p:style>
          <a:lnRef idx="2">
            <a:schemeClr val="accent1">
              <a:shade val="50000"/>
            </a:schemeClr>
          </a:lnRef>
          <a:fillRef idx="1">
            <a:schemeClr val="accent1"/>
          </a:fillRef>
          <a:effectRef idx="0">
            <a:schemeClr val="accent1"/>
          </a:effectRef>
          <a:fontRef idx="minor">
            <a:schemeClr val="lt1"/>
          </a:fontRef>
        </p:style>
        <p:txBody>
          <a:bodyPr lIns="69714" tIns="34857" rIns="69714" bIns="34857" anchor="ctr"/>
          <a:lstStyle/>
          <a:p>
            <a:pPr algn="ctr" defTabSz="697139" fontAlgn="base">
              <a:spcBef>
                <a:spcPct val="0"/>
              </a:spcBef>
              <a:spcAft>
                <a:spcPct val="0"/>
              </a:spcAft>
              <a:defRPr/>
            </a:pPr>
            <a:r>
              <a:rPr lang="zh-CN" altLang="en-US" sz="1800" smtClean="0">
                <a:solidFill>
                  <a:schemeClr val="tx1"/>
                </a:solidFill>
                <a:latin typeface="黑体" pitchFamily="2" charset="-122"/>
                <a:ea typeface="黑体" pitchFamily="2" charset="-122"/>
              </a:rPr>
              <a:t>有力冲击</a:t>
            </a:r>
            <a:r>
              <a:rPr lang="zh-CN" altLang="en-US" sz="1800">
                <a:solidFill>
                  <a:schemeClr val="tx1"/>
                </a:solidFill>
                <a:latin typeface="黑体" pitchFamily="2" charset="-122"/>
                <a:ea typeface="黑体" pitchFamily="2" charset="-122"/>
              </a:rPr>
              <a:t>了两极格局</a:t>
            </a:r>
          </a:p>
        </p:txBody>
      </p:sp>
      <p:sp>
        <p:nvSpPr>
          <p:cNvPr id="2" name="矩形 1"/>
          <p:cNvSpPr/>
          <p:nvPr/>
        </p:nvSpPr>
        <p:spPr>
          <a:xfrm>
            <a:off x="3386825" y="3569988"/>
            <a:ext cx="1739379" cy="1109141"/>
          </a:xfrm>
          <a:prstGeom prst="rect">
            <a:avLst/>
          </a:prstGeom>
          <a:ln>
            <a:solidFill>
              <a:srgbClr val="00FF00"/>
            </a:solidFill>
            <a:prstDash val="sysDot"/>
          </a:ln>
        </p:spPr>
        <p:txBody>
          <a:bodyPr wrap="square" lIns="69714" tIns="34857" rIns="69714" bIns="34857">
            <a:spAutoFit/>
          </a:bodyPr>
          <a:lstStyle/>
          <a:p>
            <a:pPr lvl="0">
              <a:lnSpc>
                <a:spcPct val="125000"/>
              </a:lnSpc>
            </a:pPr>
            <a:r>
              <a:rPr lang="zh-CN" altLang="en-US" sz="1800">
                <a:solidFill>
                  <a:prstClr val="black"/>
                </a:solidFill>
                <a:latin typeface="隶书" pitchFamily="49" charset="-122"/>
                <a:ea typeface="隶书" pitchFamily="49" charset="-122"/>
                <a:sym typeface="+mn-ea"/>
              </a:rPr>
              <a:t>万隆会议</a:t>
            </a:r>
          </a:p>
          <a:p>
            <a:pPr lvl="0">
              <a:lnSpc>
                <a:spcPct val="125000"/>
              </a:lnSpc>
            </a:pPr>
            <a:r>
              <a:rPr lang="zh-CN" altLang="en-US" sz="1800">
                <a:solidFill>
                  <a:prstClr val="black"/>
                </a:solidFill>
                <a:latin typeface="隶书" pitchFamily="49" charset="-122"/>
                <a:ea typeface="隶书" pitchFamily="49" charset="-122"/>
                <a:sym typeface="+mn-ea"/>
              </a:rPr>
              <a:t>不结盟运动</a:t>
            </a:r>
          </a:p>
          <a:p>
            <a:pPr lvl="0">
              <a:lnSpc>
                <a:spcPct val="125000"/>
              </a:lnSpc>
            </a:pPr>
            <a:r>
              <a:rPr lang="zh-CN" altLang="en-US" sz="1800">
                <a:solidFill>
                  <a:prstClr val="black"/>
                </a:solidFill>
                <a:latin typeface="隶书" pitchFamily="49" charset="-122"/>
                <a:ea typeface="隶书" pitchFamily="49" charset="-122"/>
                <a:sym typeface="+mn-ea"/>
              </a:rPr>
              <a:t>七十七国集团</a:t>
            </a:r>
            <a:endParaRPr lang="zh-CN" altLang="en-US" sz="1800">
              <a:solidFill>
                <a:prstClr val="black"/>
              </a:solidFill>
              <a:latin typeface="隶书" panose="02010509060101010101" pitchFamily="49" charset="-122"/>
              <a:ea typeface="隶书" panose="02010509060101010101" pitchFamily="49" charset="-122"/>
            </a:endParaRPr>
          </a:p>
        </p:txBody>
      </p:sp>
      <p:sp>
        <p:nvSpPr>
          <p:cNvPr id="11" name="矩形 10"/>
          <p:cNvSpPr/>
          <p:nvPr/>
        </p:nvSpPr>
        <p:spPr>
          <a:xfrm>
            <a:off x="447736" y="443304"/>
            <a:ext cx="2679946" cy="347394"/>
          </a:xfrm>
          <a:prstGeom prst="rect">
            <a:avLst/>
          </a:prstGeom>
        </p:spPr>
        <p:txBody>
          <a:bodyPr wrap="none" lIns="69714" tIns="34857" rIns="69714" bIns="34857">
            <a:spAutoFit/>
          </a:bodyPr>
          <a:lstStyle/>
          <a:p>
            <a:r>
              <a:rPr lang="en-US" altLang="zh-CN" sz="1800" smtClean="0">
                <a:solidFill>
                  <a:srgbClr val="0000FF"/>
                </a:solidFill>
                <a:latin typeface="楷体_GB2312" pitchFamily="49" charset="-122"/>
                <a:ea typeface="楷体_GB2312" pitchFamily="49" charset="-122"/>
              </a:rPr>
              <a:t>20</a:t>
            </a:r>
            <a:r>
              <a:rPr lang="zh-CN" altLang="en-US" sz="1800" smtClean="0">
                <a:solidFill>
                  <a:srgbClr val="0000FF"/>
                </a:solidFill>
                <a:latin typeface="楷体_GB2312" pitchFamily="49" charset="-122"/>
                <a:ea typeface="楷体_GB2312" pitchFamily="49" charset="-122"/>
              </a:rPr>
              <a:t>世纪</a:t>
            </a:r>
            <a:r>
              <a:rPr lang="en-US" altLang="zh-CN" sz="1800" smtClean="0">
                <a:solidFill>
                  <a:srgbClr val="0000FF"/>
                </a:solidFill>
                <a:latin typeface="楷体_GB2312" pitchFamily="49" charset="-122"/>
                <a:ea typeface="楷体_GB2312" pitchFamily="49" charset="-122"/>
              </a:rPr>
              <a:t>60</a:t>
            </a:r>
            <a:r>
              <a:rPr lang="zh-CN" altLang="zh-CN" sz="1800">
                <a:solidFill>
                  <a:srgbClr val="0000FF"/>
                </a:solidFill>
                <a:latin typeface="楷体_GB2312" pitchFamily="49" charset="-122"/>
                <a:ea typeface="楷体_GB2312" pitchFamily="49" charset="-122"/>
              </a:rPr>
              <a:t>年代末</a:t>
            </a:r>
            <a:r>
              <a:rPr lang="en-US" altLang="zh-CN" sz="1800">
                <a:solidFill>
                  <a:srgbClr val="0000FF"/>
                </a:solidFill>
                <a:latin typeface="楷体_GB2312" pitchFamily="49" charset="-122"/>
                <a:ea typeface="楷体_GB2312" pitchFamily="49" charset="-122"/>
              </a:rPr>
              <a:t>70</a:t>
            </a:r>
            <a:r>
              <a:rPr lang="zh-CN" altLang="zh-CN" sz="1800">
                <a:solidFill>
                  <a:srgbClr val="0000FF"/>
                </a:solidFill>
                <a:latin typeface="楷体_GB2312" pitchFamily="49" charset="-122"/>
                <a:ea typeface="楷体_GB2312" pitchFamily="49" charset="-122"/>
              </a:rPr>
              <a:t>年代初</a:t>
            </a:r>
            <a:endParaRPr lang="zh-CN" altLang="en-US" sz="1800">
              <a:solidFill>
                <a:srgbClr val="0000FF"/>
              </a:solidFill>
              <a:latin typeface="楷体_GB2312" pitchFamily="49" charset="-122"/>
              <a:ea typeface="楷体_GB2312" pitchFamily="49" charset="-122"/>
            </a:endParaRPr>
          </a:p>
        </p:txBody>
      </p:sp>
      <p:sp>
        <p:nvSpPr>
          <p:cNvPr id="12" name="椭圆 11"/>
          <p:cNvSpPr/>
          <p:nvPr/>
        </p:nvSpPr>
        <p:spPr>
          <a:xfrm>
            <a:off x="6123770" y="2679762"/>
            <a:ext cx="1884293" cy="878124"/>
          </a:xfrm>
          <a:prstGeom prst="ellipse">
            <a:avLst/>
          </a:prstGeom>
          <a:solidFill>
            <a:schemeClr val="bg1"/>
          </a:solidFill>
          <a:ln w="12700">
            <a:solidFill>
              <a:srgbClr val="00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lIns="69714" tIns="34857" rIns="69714" bIns="34857" anchor="ctr"/>
          <a:lstStyle/>
          <a:p>
            <a:pPr lvl="0" algn="ctr" fontAlgn="base">
              <a:spcBef>
                <a:spcPct val="0"/>
              </a:spcBef>
              <a:spcAft>
                <a:spcPct val="0"/>
              </a:spcAft>
              <a:defRPr/>
            </a:pPr>
            <a:r>
              <a:rPr lang="zh-CN" altLang="en-US" sz="1800">
                <a:solidFill>
                  <a:schemeClr val="tx1"/>
                </a:solidFill>
                <a:latin typeface="黑体" pitchFamily="2" charset="-122"/>
                <a:ea typeface="黑体" pitchFamily="2" charset="-122"/>
              </a:rPr>
              <a:t>孕育着</a:t>
            </a:r>
            <a:r>
              <a:rPr lang="zh-CN" altLang="en-US" sz="1800" smtClean="0">
                <a:solidFill>
                  <a:schemeClr val="tx1"/>
                </a:solidFill>
                <a:latin typeface="黑体" pitchFamily="2" charset="-122"/>
                <a:ea typeface="黑体" pitchFamily="2" charset="-122"/>
              </a:rPr>
              <a:t>多极化发展</a:t>
            </a:r>
            <a:r>
              <a:rPr lang="zh-CN" altLang="en-US" sz="1800">
                <a:solidFill>
                  <a:schemeClr val="tx1"/>
                </a:solidFill>
                <a:latin typeface="黑体" pitchFamily="2" charset="-122"/>
                <a:ea typeface="黑体" pitchFamily="2" charset="-122"/>
              </a:rPr>
              <a:t>趋势</a:t>
            </a:r>
          </a:p>
        </p:txBody>
      </p:sp>
      <p:sp>
        <p:nvSpPr>
          <p:cNvPr id="13" name="左大括号 12"/>
          <p:cNvSpPr/>
          <p:nvPr/>
        </p:nvSpPr>
        <p:spPr>
          <a:xfrm>
            <a:off x="5902089" y="1789446"/>
            <a:ext cx="166261" cy="1700406"/>
          </a:xfrm>
          <a:prstGeom prst="leftBrace">
            <a:avLst/>
          </a:prstGeom>
          <a:ln w="25400">
            <a:solidFill>
              <a:srgbClr val="0000FF"/>
            </a:solidFill>
            <a:prstDash val="sysDot"/>
          </a:ln>
        </p:spPr>
        <p:style>
          <a:lnRef idx="1">
            <a:schemeClr val="accent1"/>
          </a:lnRef>
          <a:fillRef idx="0">
            <a:schemeClr val="accent1"/>
          </a:fillRef>
          <a:effectRef idx="0">
            <a:schemeClr val="accent1"/>
          </a:effectRef>
          <a:fontRef idx="minor">
            <a:schemeClr val="tx1"/>
          </a:fontRef>
        </p:style>
        <p:txBody>
          <a:bodyPr lIns="69714" tIns="34857" rIns="69714" bIns="34857" rtlCol="0" anchor="ctr"/>
          <a:lstStyle/>
          <a:p>
            <a:pPr algn="ctr"/>
            <a:endParaRPr lang="zh-CN" altLang="en-US"/>
          </a:p>
        </p:txBody>
      </p:sp>
      <p:cxnSp>
        <p:nvCxnSpPr>
          <p:cNvPr id="16" name="直接箭头连接符 15"/>
          <p:cNvCxnSpPr>
            <a:endCxn id="13" idx="1"/>
          </p:cNvCxnSpPr>
          <p:nvPr/>
        </p:nvCxnSpPr>
        <p:spPr>
          <a:xfrm>
            <a:off x="5126204" y="1644067"/>
            <a:ext cx="775885" cy="995582"/>
          </a:xfrm>
          <a:prstGeom prst="straightConnector1">
            <a:avLst/>
          </a:prstGeom>
          <a:ln w="1905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7" name="直接箭头连接符 16"/>
          <p:cNvCxnSpPr>
            <a:endCxn id="13" idx="1"/>
          </p:cNvCxnSpPr>
          <p:nvPr/>
        </p:nvCxnSpPr>
        <p:spPr>
          <a:xfrm flipV="1">
            <a:off x="5126204" y="2639649"/>
            <a:ext cx="775885" cy="918237"/>
          </a:xfrm>
          <a:prstGeom prst="straightConnector1">
            <a:avLst/>
          </a:prstGeom>
          <a:ln w="1905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1" name="直接箭头连接符 20"/>
          <p:cNvCxnSpPr/>
          <p:nvPr/>
        </p:nvCxnSpPr>
        <p:spPr>
          <a:xfrm>
            <a:off x="5126204" y="2639649"/>
            <a:ext cx="748092" cy="0"/>
          </a:xfrm>
          <a:prstGeom prst="straightConnector1">
            <a:avLst/>
          </a:prstGeom>
          <a:ln w="1905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52844544"/>
      </p:ext>
    </p:extLst>
  </p:cSld>
  <p:clrMapOvr>
    <a:masterClrMapping/>
  </p:clrMapOvr>
  <mc:AlternateContent>
    <mc:Choice xmlns:p14="http://schemas.microsoft.com/office/powerpoint/2010/main" Requires="p14">
      <p:transition spd="slow" p14:dur="2000"/>
    </mc:Choice>
    <mc:Fallback>
      <p:transition spd="slow"/>
    </mc:Fallback>
  </mc:AlternateContent>
  <p:timing/>
</p:sld>
</file>

<file path=ppt/slides/slide2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cxnSp>
        <p:nvCxnSpPr>
          <p:cNvPr id="3" name="直接连接符 2"/>
          <p:cNvCxnSpPr/>
          <p:nvPr/>
        </p:nvCxnSpPr>
        <p:spPr>
          <a:xfrm>
            <a:off x="0" y="534691"/>
            <a:ext cx="9144000" cy="0"/>
          </a:xfrm>
          <a:prstGeom prst="line">
            <a:avLst/>
          </a:prstGeom>
          <a:ln w="25400"/>
        </p:spPr>
        <p:style>
          <a:lnRef idx="2">
            <a:schemeClr val="dk1"/>
          </a:lnRef>
          <a:fillRef idx="0">
            <a:schemeClr val="dk1"/>
          </a:fillRef>
          <a:effectRef idx="1">
            <a:schemeClr val="dk1"/>
          </a:effectRef>
          <a:fontRef idx="minor">
            <a:schemeClr val="tx1"/>
          </a:fontRef>
        </p:style>
      </p:cxnSp>
      <p:sp>
        <p:nvSpPr>
          <p:cNvPr id="4" name="TextBox 4"/>
          <p:cNvSpPr txBox="1"/>
          <p:nvPr/>
        </p:nvSpPr>
        <p:spPr>
          <a:xfrm>
            <a:off x="5331496" y="73026"/>
            <a:ext cx="3614901" cy="461665"/>
          </a:xfrm>
          <a:prstGeom prst="rect">
            <a:avLst/>
          </a:prstGeom>
          <a:noFill/>
        </p:spPr>
        <p:txBody>
          <a:bodyPr wrap="square" rtlCol="0">
            <a:spAutoFit/>
          </a:bodyPr>
          <a:lstStyle/>
          <a:p>
            <a:pPr marL="285750" indent="-285750">
              <a:buFont typeface="Wingdings" panose="05000000000000000000" pitchFamily="2" charset="2"/>
              <a:buChar char="Ø"/>
            </a:pPr>
            <a:r>
              <a:rPr lang="zh-CN" altLang="en-US" sz="2400">
                <a:latin typeface="黑体" panose="02010609060101010101" pitchFamily="49" charset="-122"/>
                <a:ea typeface="黑体" panose="02010609060101010101" pitchFamily="49" charset="-122"/>
              </a:rPr>
              <a:t>百花齐放</a:t>
            </a:r>
            <a:r>
              <a:rPr lang="en-US" altLang="zh-CN" sz="2400">
                <a:latin typeface="黑体" panose="02010609060101010101" pitchFamily="49" charset="-122"/>
                <a:ea typeface="黑体" panose="02010609060101010101" pitchFamily="49" charset="-122"/>
              </a:rPr>
              <a:t>—</a:t>
            </a:r>
            <a:r>
              <a:rPr lang="zh-CN" altLang="en-US" sz="2400">
                <a:latin typeface="黑体" panose="02010609060101010101" pitchFamily="49" charset="-122"/>
                <a:ea typeface="黑体" panose="02010609060101010101" pitchFamily="49" charset="-122"/>
              </a:rPr>
              <a:t>变化</a:t>
            </a:r>
          </a:p>
        </p:txBody>
      </p:sp>
      <p:sp>
        <p:nvSpPr>
          <p:cNvPr id="5" name="文本框 4"/>
          <p:cNvSpPr txBox="1"/>
          <p:nvPr/>
        </p:nvSpPr>
        <p:spPr>
          <a:xfrm>
            <a:off x="197603" y="73026"/>
            <a:ext cx="4374397" cy="461665"/>
          </a:xfrm>
          <a:prstGeom prst="rect">
            <a:avLst/>
          </a:prstGeom>
          <a:noFill/>
        </p:spPr>
        <p:txBody>
          <a:bodyPr wrap="square" rtlCol="0">
            <a:spAutoFit/>
          </a:bodyPr>
          <a:lstStyle/>
          <a:p>
            <a:r>
              <a:rPr lang="zh-CN" altLang="en-US" sz="2400">
                <a:latin typeface="黑体" panose="02010609060101010101" pitchFamily="49" charset="-122"/>
                <a:ea typeface="黑体" panose="02010609060101010101" pitchFamily="49" charset="-122"/>
              </a:rPr>
              <a:t>第</a:t>
            </a:r>
            <a:r>
              <a:rPr lang="en-US" altLang="zh-CN" sz="2400">
                <a:latin typeface="黑体" panose="02010609060101010101" pitchFamily="49" charset="-122"/>
                <a:ea typeface="黑体" panose="02010609060101010101" pitchFamily="49" charset="-122"/>
              </a:rPr>
              <a:t>18</a:t>
            </a:r>
            <a:r>
              <a:rPr lang="zh-CN" altLang="en-US" sz="2400">
                <a:latin typeface="黑体" panose="02010609060101010101" pitchFamily="49" charset="-122"/>
                <a:ea typeface="黑体" panose="02010609060101010101" pitchFamily="49" charset="-122"/>
              </a:rPr>
              <a:t>课 冷战与国际格局的演变</a:t>
            </a:r>
          </a:p>
        </p:txBody>
      </p:sp>
      <p:graphicFrame>
        <p:nvGraphicFramePr>
          <p:cNvPr id="2" name="图示 1"/>
          <p:cNvGraphicFramePr/>
          <p:nvPr/>
        </p:nvGraphicFramePr>
        <p:xfrm>
          <a:off x="-458480" y="1132113"/>
          <a:ext cx="5400594" cy="3771313"/>
        </p:xfrm>
        <a:graphic>
          <a:graphicData uri="http://schemas.openxmlformats.org/drawingml/2006/diagram">
            <dgm:relIds xmlns:dgm="http://schemas.openxmlformats.org/drawingml/2006/diagram" r:dm="rId4" r:lo="rId5" r:qs="rId6" r:cs="rId7"/>
          </a:graphicData>
        </a:graphic>
      </p:graphicFrame>
      <p:sp>
        <p:nvSpPr>
          <p:cNvPr id="16" name="文本框 15"/>
          <p:cNvSpPr txBox="1"/>
          <p:nvPr/>
        </p:nvSpPr>
        <p:spPr>
          <a:xfrm>
            <a:off x="4572000" y="1874918"/>
            <a:ext cx="4261203" cy="1938992"/>
          </a:xfrm>
          <a:prstGeom prst="rect">
            <a:avLst/>
          </a:prstGeom>
          <a:solidFill>
            <a:schemeClr val="bg1"/>
          </a:solidFill>
          <a:ln w="28575">
            <a:solidFill>
              <a:srgbClr val="FF0000"/>
            </a:solidFill>
            <a:miter lim="800000"/>
          </a:ln>
        </p:spPr>
        <p:txBody>
          <a:bodyPr wrap="square" rtlCol="0">
            <a:spAutoFit/>
          </a:bodyPr>
          <a:lstStyle/>
          <a:p>
            <a:pPr>
              <a:lnSpc>
                <a:spcPct val="150000"/>
              </a:lnSpc>
            </a:pPr>
            <a:r>
              <a:rPr lang="zh-CN" altLang="en-US" sz="2000" b="1">
                <a:solidFill>
                  <a:srgbClr val="000000"/>
                </a:solidFill>
                <a:latin typeface="楷体" panose="02010609060101010101" pitchFamily="49" charset="-122"/>
                <a:ea typeface="楷体" panose="02010609060101010101" pitchFamily="49" charset="-122"/>
              </a:rPr>
              <a:t>多极化的趋势使得世界呈现出“百花齐放”的局面，冲击了两极格局，推动了国际政治格局的民主</a:t>
            </a:r>
            <a:r>
              <a:rPr lang="zh-CN" altLang="en-US" sz="2000" b="1" smtClean="0">
                <a:solidFill>
                  <a:srgbClr val="000000"/>
                </a:solidFill>
                <a:latin typeface="楷体" panose="02010609060101010101" pitchFamily="49" charset="-122"/>
                <a:ea typeface="楷体" panose="02010609060101010101" pitchFamily="49" charset="-122"/>
              </a:rPr>
              <a:t>化，两极格局瓦解后多极化趋势加强。</a:t>
            </a:r>
            <a:endParaRPr lang="zh-CN" altLang="en-US" sz="2000" b="1">
              <a:solidFill>
                <a:srgbClr val="000000"/>
              </a:solidFill>
              <a:latin typeface="楷体" panose="02010609060101010101" pitchFamily="49" charset="-122"/>
              <a:ea typeface="楷体" panose="02010609060101010101" pitchFamily="49" charset="-122"/>
            </a:endParaRPr>
          </a:p>
        </p:txBody>
      </p:sp>
      <p:sp>
        <p:nvSpPr>
          <p:cNvPr id="7" name="TextBox 6"/>
          <p:cNvSpPr txBox="1"/>
          <p:nvPr/>
        </p:nvSpPr>
        <p:spPr>
          <a:xfrm>
            <a:off x="6770914" y="4833257"/>
            <a:ext cx="2373086" cy="310243"/>
          </a:xfrm>
          <a:prstGeom prst="rect">
            <a:avLst/>
          </a:prstGeom>
          <a:solidFill>
            <a:schemeClr val="bg1"/>
          </a:solidFill>
        </p:spPr>
        <p:txBody>
          <a:bodyPr wrap="square" rtlCol="0">
            <a:spAutoFit/>
          </a:bodyPr>
          <a:lstStyle/>
          <a:p>
            <a:endParaRPr lang="zh-CN" altLang="en-US"/>
          </a:p>
        </p:txBody>
      </p:sp>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1000"/>
                                        <p:tgtEl>
                                          <p:spTgt spid="16"/>
                                        </p:tgtEl>
                                      </p:cBhvr>
                                    </p:animEffect>
                                    <p:anim calcmode="lin" valueType="num">
                                      <p:cBhvr>
                                        <p:cTn id="8" dur="1000" fill="hold"/>
                                        <p:tgtEl>
                                          <p:spTgt spid="16"/>
                                        </p:tgtEl>
                                        <p:attrNameLst>
                                          <p:attrName>ppt_x</p:attrName>
                                        </p:attrNameLst>
                                      </p:cBhvr>
                                      <p:tavLst>
                                        <p:tav tm="0">
                                          <p:val>
                                            <p:strVal val="#ppt_x"/>
                                          </p:val>
                                        </p:tav>
                                        <p:tav tm="100000">
                                          <p:val>
                                            <p:strVal val="#ppt_x"/>
                                          </p:val>
                                        </p:tav>
                                      </p:tavLst>
                                    </p:anim>
                                    <p:anim calcmode="lin" valueType="num">
                                      <p:cBhvr>
                                        <p:cTn id="9"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2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cxnSp>
        <p:nvCxnSpPr>
          <p:cNvPr id="3" name="直接连接符 2"/>
          <p:cNvCxnSpPr/>
          <p:nvPr/>
        </p:nvCxnSpPr>
        <p:spPr>
          <a:xfrm>
            <a:off x="0" y="534691"/>
            <a:ext cx="9144000" cy="0"/>
          </a:xfrm>
          <a:prstGeom prst="line">
            <a:avLst/>
          </a:prstGeom>
          <a:ln w="25400"/>
        </p:spPr>
        <p:style>
          <a:lnRef idx="2">
            <a:schemeClr val="dk1"/>
          </a:lnRef>
          <a:fillRef idx="0">
            <a:schemeClr val="dk1"/>
          </a:fillRef>
          <a:effectRef idx="1">
            <a:schemeClr val="dk1"/>
          </a:effectRef>
          <a:fontRef idx="minor">
            <a:schemeClr val="tx1"/>
          </a:fontRef>
        </p:style>
      </p:cxnSp>
      <p:sp>
        <p:nvSpPr>
          <p:cNvPr id="4" name="TextBox 4"/>
          <p:cNvSpPr txBox="1"/>
          <p:nvPr/>
        </p:nvSpPr>
        <p:spPr>
          <a:xfrm>
            <a:off x="5331496" y="73026"/>
            <a:ext cx="3614901" cy="461665"/>
          </a:xfrm>
          <a:prstGeom prst="rect">
            <a:avLst/>
          </a:prstGeom>
          <a:noFill/>
        </p:spPr>
        <p:txBody>
          <a:bodyPr wrap="square" rtlCol="0">
            <a:spAutoFit/>
          </a:bodyPr>
          <a:lstStyle/>
          <a:p>
            <a:pPr marL="285750" indent="-285750">
              <a:buFont typeface="Wingdings" panose="05000000000000000000" pitchFamily="2" charset="2"/>
              <a:buChar char="Ø"/>
            </a:pPr>
            <a:r>
              <a:rPr lang="zh-CN" altLang="en-US" sz="2400">
                <a:latin typeface="黑体" panose="02010609060101010101" pitchFamily="49" charset="-122"/>
                <a:ea typeface="黑体" panose="02010609060101010101" pitchFamily="49" charset="-122"/>
              </a:rPr>
              <a:t>百花齐放</a:t>
            </a:r>
            <a:r>
              <a:rPr lang="en-US" altLang="zh-CN" sz="2400">
                <a:latin typeface="黑体" panose="02010609060101010101" pitchFamily="49" charset="-122"/>
                <a:ea typeface="黑体" panose="02010609060101010101" pitchFamily="49" charset="-122"/>
              </a:rPr>
              <a:t>—</a:t>
            </a:r>
            <a:r>
              <a:rPr lang="zh-CN" altLang="en-US" sz="2400">
                <a:latin typeface="黑体" panose="02010609060101010101" pitchFamily="49" charset="-122"/>
                <a:ea typeface="黑体" panose="02010609060101010101" pitchFamily="49" charset="-122"/>
              </a:rPr>
              <a:t>变化</a:t>
            </a:r>
          </a:p>
        </p:txBody>
      </p:sp>
      <p:sp>
        <p:nvSpPr>
          <p:cNvPr id="5" name="文本框 4"/>
          <p:cNvSpPr txBox="1"/>
          <p:nvPr/>
        </p:nvSpPr>
        <p:spPr>
          <a:xfrm>
            <a:off x="197603" y="73026"/>
            <a:ext cx="4374397" cy="461665"/>
          </a:xfrm>
          <a:prstGeom prst="rect">
            <a:avLst/>
          </a:prstGeom>
          <a:noFill/>
        </p:spPr>
        <p:txBody>
          <a:bodyPr wrap="square" rtlCol="0">
            <a:spAutoFit/>
          </a:bodyPr>
          <a:lstStyle/>
          <a:p>
            <a:r>
              <a:rPr lang="zh-CN" altLang="en-US" sz="2400">
                <a:latin typeface="黑体" panose="02010609060101010101" pitchFamily="49" charset="-122"/>
                <a:ea typeface="黑体" panose="02010609060101010101" pitchFamily="49" charset="-122"/>
              </a:rPr>
              <a:t>第</a:t>
            </a:r>
            <a:r>
              <a:rPr lang="en-US" altLang="zh-CN" sz="2400">
                <a:latin typeface="黑体" panose="02010609060101010101" pitchFamily="49" charset="-122"/>
                <a:ea typeface="黑体" panose="02010609060101010101" pitchFamily="49" charset="-122"/>
              </a:rPr>
              <a:t>18</a:t>
            </a:r>
            <a:r>
              <a:rPr lang="zh-CN" altLang="en-US" sz="2400">
                <a:latin typeface="黑体" panose="02010609060101010101" pitchFamily="49" charset="-122"/>
                <a:ea typeface="黑体" panose="02010609060101010101" pitchFamily="49" charset="-122"/>
              </a:rPr>
              <a:t>课 冷战与国际格局的演变</a:t>
            </a:r>
          </a:p>
        </p:txBody>
      </p:sp>
      <p:sp>
        <p:nvSpPr>
          <p:cNvPr id="19" name="文本框 18"/>
          <p:cNvSpPr txBox="1"/>
          <p:nvPr/>
        </p:nvSpPr>
        <p:spPr>
          <a:xfrm>
            <a:off x="0" y="682177"/>
            <a:ext cx="9090211" cy="2221762"/>
          </a:xfrm>
          <a:prstGeom prst="rect">
            <a:avLst/>
          </a:prstGeom>
          <a:noFill/>
        </p:spPr>
        <p:txBody>
          <a:bodyPr wrap="square" rtlCol="0">
            <a:spAutoFit/>
          </a:bodyPr>
          <a:lstStyle/>
          <a:p>
            <a:pPr>
              <a:lnSpc>
                <a:spcPct val="150000"/>
              </a:lnSpc>
            </a:pPr>
            <a:r>
              <a:rPr lang="zh-CN" altLang="en-US" sz="2400" b="1">
                <a:latin typeface="楷体" panose="02010609060101010101" pitchFamily="49" charset="-122"/>
                <a:ea typeface="楷体" panose="02010609060101010101" pitchFamily="49" charset="-122"/>
              </a:rPr>
              <a:t>    在两极格局终结之后，这时并未形成新的世界格局，是处在过渡时期，要经过过渡时期各种力量的发展和各种力量相互之间关系的调整和重新组合，才能形成相对稳定的格局。</a:t>
            </a:r>
            <a:r>
              <a:rPr lang="en-US" altLang="zh-CN" sz="2400" b="1">
                <a:latin typeface="楷体" panose="02010609060101010101" pitchFamily="49" charset="-122"/>
                <a:ea typeface="楷体" panose="02010609060101010101" pitchFamily="49" charset="-122"/>
              </a:rPr>
              <a:t>                </a:t>
            </a:r>
          </a:p>
          <a:p>
            <a:pPr>
              <a:lnSpc>
                <a:spcPct val="150000"/>
              </a:lnSpc>
            </a:pPr>
            <a:r>
              <a:rPr lang="en-US" altLang="zh-CN" sz="2400" b="1">
                <a:latin typeface="楷体" panose="02010609060101010101" pitchFamily="49" charset="-122"/>
                <a:ea typeface="楷体" panose="02010609060101010101" pitchFamily="49" charset="-122"/>
              </a:rPr>
              <a:t>                                 —</a:t>
            </a:r>
            <a:r>
              <a:rPr lang="zh-CN" altLang="en-US" sz="2400" b="1">
                <a:latin typeface="楷体" panose="02010609060101010101" pitchFamily="49" charset="-122"/>
                <a:ea typeface="楷体" panose="02010609060101010101" pitchFamily="49" charset="-122"/>
              </a:rPr>
              <a:t>冯特君</a:t>
            </a:r>
            <a:r>
              <a:rPr lang="en-US" altLang="zh-CN" sz="2400" b="1">
                <a:latin typeface="楷体" panose="02010609060101010101" pitchFamily="49" charset="-122"/>
                <a:ea typeface="楷体" panose="02010609060101010101" pitchFamily="49" charset="-122"/>
              </a:rPr>
              <a:t>《</a:t>
            </a:r>
            <a:r>
              <a:rPr lang="zh-CN" altLang="en-US" sz="2400" b="1">
                <a:latin typeface="楷体" panose="02010609060101010101" pitchFamily="49" charset="-122"/>
                <a:ea typeface="楷体" panose="02010609060101010101" pitchFamily="49" charset="-122"/>
              </a:rPr>
              <a:t>当代世界与政治</a:t>
            </a:r>
            <a:r>
              <a:rPr lang="en-US" altLang="zh-CN" sz="2400" b="1">
                <a:latin typeface="楷体" panose="02010609060101010101" pitchFamily="49" charset="-122"/>
                <a:ea typeface="楷体" panose="02010609060101010101" pitchFamily="49" charset="-122"/>
              </a:rPr>
              <a:t>》</a:t>
            </a:r>
            <a:endParaRPr lang="zh-CN" altLang="en-US" sz="2400" b="1">
              <a:latin typeface="楷体" panose="02010609060101010101" pitchFamily="49" charset="-122"/>
              <a:ea typeface="楷体" panose="02010609060101010101" pitchFamily="49" charset="-122"/>
            </a:endParaRPr>
          </a:p>
        </p:txBody>
      </p:sp>
      <p:sp>
        <p:nvSpPr>
          <p:cNvPr id="20" name="文本框 19"/>
          <p:cNvSpPr txBox="1"/>
          <p:nvPr/>
        </p:nvSpPr>
        <p:spPr>
          <a:xfrm>
            <a:off x="1208044" y="3156504"/>
            <a:ext cx="6408712" cy="584775"/>
          </a:xfrm>
          <a:prstGeom prst="rect">
            <a:avLst/>
          </a:prstGeom>
          <a:noFill/>
        </p:spPr>
        <p:txBody>
          <a:bodyPr wrap="square" rtlCol="0">
            <a:spAutoFit/>
          </a:bodyPr>
          <a:lstStyle/>
          <a:p>
            <a:r>
              <a:rPr lang="zh-CN" altLang="en-US" sz="3200" b="1">
                <a:solidFill>
                  <a:srgbClr val="FF0000"/>
                </a:solidFill>
                <a:latin typeface="华文新魏" panose="02010800040101010101" pitchFamily="2" charset="-122"/>
                <a:ea typeface="华文新魏" panose="02010800040101010101" pitchFamily="2" charset="-122"/>
              </a:rPr>
              <a:t>世界多极化趋势在曲折中不断发展</a:t>
            </a:r>
          </a:p>
        </p:txBody>
      </p:sp>
      <p:cxnSp>
        <p:nvCxnSpPr>
          <p:cNvPr id="21" name="直接箭头连接符 20"/>
          <p:cNvCxnSpPr/>
          <p:nvPr/>
        </p:nvCxnSpPr>
        <p:spPr>
          <a:xfrm flipV="1">
            <a:off x="790389" y="4595639"/>
            <a:ext cx="6819274" cy="6273"/>
          </a:xfrm>
          <a:prstGeom prst="straightConnector1">
            <a:avLst/>
          </a:prstGeom>
          <a:noFill/>
          <a:ln w="88900" cap="flat" cmpd="sng" algn="ctr">
            <a:solidFill>
              <a:sysClr val="windowText" lastClr="000000"/>
            </a:solidFill>
            <a:prstDash val="solid"/>
            <a:miter lim="800000"/>
            <a:tailEnd type="triangle"/>
          </a:ln>
          <a:effectLst/>
        </p:spPr>
      </p:cxnSp>
      <p:sp>
        <p:nvSpPr>
          <p:cNvPr id="22" name="文本框 21"/>
          <p:cNvSpPr txBox="1"/>
          <p:nvPr/>
        </p:nvSpPr>
        <p:spPr>
          <a:xfrm>
            <a:off x="2313813" y="4556634"/>
            <a:ext cx="896647" cy="481863"/>
          </a:xfrm>
          <a:prstGeom prst="rect">
            <a:avLst/>
          </a:prstGeom>
          <a:noFill/>
          <a:ln w="28575">
            <a:noFill/>
            <a:miter lim="800000"/>
          </a:ln>
        </p:spPr>
        <p:txBody>
          <a:bodyPr wrap="square" rtlCol="0">
            <a:spAutoFit/>
          </a:bodyPr>
          <a:lstStyle/>
          <a:p>
            <a:pPr>
              <a:lnSpc>
                <a:spcPct val="150000"/>
              </a:lnSpc>
            </a:pPr>
            <a:r>
              <a:rPr lang="en-US" altLang="zh-CN" sz="2000" b="1">
                <a:solidFill>
                  <a:srgbClr val="000000"/>
                </a:solidFill>
                <a:latin typeface="宋体" panose="02010600030101010101" pitchFamily="2" charset="-122"/>
              </a:rPr>
              <a:t>1945</a:t>
            </a:r>
            <a:endParaRPr lang="zh-CN" altLang="en-US" sz="2000" b="1">
              <a:solidFill>
                <a:srgbClr val="000000"/>
              </a:solidFill>
              <a:latin typeface="宋体" panose="02010600030101010101" pitchFamily="2" charset="-122"/>
            </a:endParaRPr>
          </a:p>
        </p:txBody>
      </p:sp>
      <p:sp>
        <p:nvSpPr>
          <p:cNvPr id="23" name="文本框 22"/>
          <p:cNvSpPr txBox="1"/>
          <p:nvPr/>
        </p:nvSpPr>
        <p:spPr>
          <a:xfrm>
            <a:off x="5030138" y="4527554"/>
            <a:ext cx="896647" cy="481863"/>
          </a:xfrm>
          <a:prstGeom prst="rect">
            <a:avLst/>
          </a:prstGeom>
          <a:noFill/>
          <a:ln w="28575">
            <a:noFill/>
            <a:miter lim="800000"/>
          </a:ln>
        </p:spPr>
        <p:txBody>
          <a:bodyPr wrap="square" rtlCol="0">
            <a:spAutoFit/>
          </a:bodyPr>
          <a:lstStyle/>
          <a:p>
            <a:pPr>
              <a:lnSpc>
                <a:spcPct val="150000"/>
              </a:lnSpc>
            </a:pPr>
            <a:r>
              <a:rPr lang="en-US" altLang="zh-CN" sz="2000" b="1">
                <a:solidFill>
                  <a:srgbClr val="000000"/>
                </a:solidFill>
                <a:latin typeface="宋体" panose="02010600030101010101" pitchFamily="2" charset="-122"/>
              </a:rPr>
              <a:t>1991</a:t>
            </a:r>
            <a:endParaRPr lang="zh-CN" altLang="en-US" sz="2000" b="1">
              <a:solidFill>
                <a:srgbClr val="000000"/>
              </a:solidFill>
              <a:latin typeface="宋体" panose="02010600030101010101" pitchFamily="2" charset="-122"/>
            </a:endParaRPr>
          </a:p>
        </p:txBody>
      </p:sp>
      <p:sp>
        <p:nvSpPr>
          <p:cNvPr id="24" name="文本框 23"/>
          <p:cNvSpPr txBox="1"/>
          <p:nvPr/>
        </p:nvSpPr>
        <p:spPr>
          <a:xfrm>
            <a:off x="2891012" y="4038300"/>
            <a:ext cx="2191987" cy="481863"/>
          </a:xfrm>
          <a:prstGeom prst="rect">
            <a:avLst/>
          </a:prstGeom>
          <a:noFill/>
          <a:ln w="28575">
            <a:noFill/>
            <a:miter lim="800000"/>
          </a:ln>
        </p:spPr>
        <p:txBody>
          <a:bodyPr wrap="square" rtlCol="0">
            <a:spAutoFit/>
          </a:bodyPr>
          <a:lstStyle/>
          <a:p>
            <a:pPr algn="ctr">
              <a:lnSpc>
                <a:spcPct val="150000"/>
              </a:lnSpc>
            </a:pPr>
            <a:r>
              <a:rPr lang="zh-CN" altLang="en-US" sz="2000" b="1">
                <a:solidFill>
                  <a:srgbClr val="C00000"/>
                </a:solidFill>
                <a:latin typeface="宋体" panose="02010600030101010101" pitchFamily="2" charset="-122"/>
              </a:rPr>
              <a:t>两极格局</a:t>
            </a:r>
          </a:p>
        </p:txBody>
      </p:sp>
      <p:sp>
        <p:nvSpPr>
          <p:cNvPr id="25" name="文本框 24"/>
          <p:cNvSpPr txBox="1"/>
          <p:nvPr/>
        </p:nvSpPr>
        <p:spPr>
          <a:xfrm>
            <a:off x="1031484" y="4044832"/>
            <a:ext cx="1411657" cy="481863"/>
          </a:xfrm>
          <a:prstGeom prst="rect">
            <a:avLst/>
          </a:prstGeom>
          <a:noFill/>
          <a:ln w="28575">
            <a:noFill/>
            <a:miter lim="800000"/>
          </a:ln>
        </p:spPr>
        <p:txBody>
          <a:bodyPr wrap="square" rtlCol="0">
            <a:spAutoFit/>
          </a:bodyPr>
          <a:lstStyle/>
          <a:p>
            <a:pPr algn="ctr">
              <a:lnSpc>
                <a:spcPct val="150000"/>
              </a:lnSpc>
            </a:pPr>
            <a:r>
              <a:rPr lang="zh-CN" altLang="en-US" sz="2000" b="1">
                <a:solidFill>
                  <a:srgbClr val="000000"/>
                </a:solidFill>
                <a:latin typeface="宋体" panose="02010600030101010101" pitchFamily="2" charset="-122"/>
              </a:rPr>
              <a:t>欧洲中心</a:t>
            </a:r>
          </a:p>
        </p:txBody>
      </p:sp>
      <p:sp>
        <p:nvSpPr>
          <p:cNvPr id="26" name="文本框 25"/>
          <p:cNvSpPr txBox="1"/>
          <p:nvPr/>
        </p:nvSpPr>
        <p:spPr>
          <a:xfrm>
            <a:off x="5461249" y="4018663"/>
            <a:ext cx="3515148" cy="499624"/>
          </a:xfrm>
          <a:prstGeom prst="rect">
            <a:avLst/>
          </a:prstGeom>
          <a:noFill/>
          <a:ln w="28575">
            <a:noFill/>
            <a:miter lim="800000"/>
          </a:ln>
        </p:spPr>
        <p:txBody>
          <a:bodyPr wrap="square" rtlCol="0">
            <a:spAutoFit/>
          </a:bodyPr>
          <a:lstStyle/>
          <a:p>
            <a:pPr>
              <a:lnSpc>
                <a:spcPct val="150000"/>
              </a:lnSpc>
            </a:pPr>
            <a:r>
              <a:rPr lang="zh-CN" altLang="en-US" sz="2000" b="1">
                <a:solidFill>
                  <a:srgbClr val="000000"/>
                </a:solidFill>
                <a:latin typeface="宋体" panose="02010600030101010101" pitchFamily="2" charset="-122"/>
              </a:rPr>
              <a:t>多极化</a:t>
            </a:r>
            <a:r>
              <a:rPr lang="zh-CN" altLang="en-US" sz="2000" b="1">
                <a:solidFill>
                  <a:srgbClr val="C00000"/>
                </a:solidFill>
                <a:latin typeface="宋体" panose="02010600030101010101" pitchFamily="2" charset="-122"/>
              </a:rPr>
              <a:t>趋势</a:t>
            </a:r>
            <a:r>
              <a:rPr lang="zh-CN" altLang="en-US" sz="2000" b="1">
                <a:solidFill>
                  <a:srgbClr val="000000"/>
                </a:solidFill>
                <a:latin typeface="宋体" panose="02010600030101010101" pitchFamily="2" charset="-122"/>
              </a:rPr>
              <a:t>加强</a:t>
            </a:r>
          </a:p>
        </p:txBody>
      </p:sp>
      <p:cxnSp>
        <p:nvCxnSpPr>
          <p:cNvPr id="27" name="直接连接符 26"/>
          <p:cNvCxnSpPr/>
          <p:nvPr/>
        </p:nvCxnSpPr>
        <p:spPr>
          <a:xfrm flipH="1">
            <a:off x="2698601" y="4401001"/>
            <a:ext cx="0" cy="183173"/>
          </a:xfrm>
          <a:prstGeom prst="line">
            <a:avLst/>
          </a:prstGeom>
          <a:noFill/>
          <a:ln w="88900" cap="flat" cmpd="sng" algn="ctr">
            <a:solidFill>
              <a:sysClr val="windowText" lastClr="000000"/>
            </a:solidFill>
            <a:prstDash val="solid"/>
            <a:miter lim="800000"/>
          </a:ln>
          <a:effectLst/>
        </p:spPr>
      </p:cxnSp>
      <p:cxnSp>
        <p:nvCxnSpPr>
          <p:cNvPr id="28" name="直接连接符 27"/>
          <p:cNvCxnSpPr/>
          <p:nvPr/>
        </p:nvCxnSpPr>
        <p:spPr>
          <a:xfrm flipH="1">
            <a:off x="5362897" y="4401001"/>
            <a:ext cx="0" cy="183173"/>
          </a:xfrm>
          <a:prstGeom prst="line">
            <a:avLst/>
          </a:prstGeom>
          <a:noFill/>
          <a:ln w="88900" cap="flat" cmpd="sng" algn="ctr">
            <a:solidFill>
              <a:sysClr val="windowText" lastClr="000000"/>
            </a:solidFill>
            <a:prstDash val="solid"/>
            <a:miter lim="800000"/>
          </a:ln>
          <a:effectLst/>
        </p:spPr>
      </p:cxnSp>
      <p:sp>
        <p:nvSpPr>
          <p:cNvPr id="15" name="TextBox 14"/>
          <p:cNvSpPr txBox="1"/>
          <p:nvPr/>
        </p:nvSpPr>
        <p:spPr>
          <a:xfrm>
            <a:off x="6770914" y="4833257"/>
            <a:ext cx="2373086" cy="310243"/>
          </a:xfrm>
          <a:prstGeom prst="rect">
            <a:avLst/>
          </a:prstGeom>
          <a:solidFill>
            <a:schemeClr val="bg1"/>
          </a:solidFill>
        </p:spPr>
        <p:txBody>
          <a:bodyPr wrap="square" rtlCol="0">
            <a:spAutoFit/>
          </a:bodyPr>
          <a:lstStyle/>
          <a:p>
            <a:endParaRPr lang="zh-CN" altLang="en-US"/>
          </a:p>
        </p:txBody>
      </p:sp>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blinds(horizontal)">
                                      <p:cBhvr>
                                        <p:cTn id="7" dur="500"/>
                                        <p:tgtEl>
                                          <p:spTgt spid="19"/>
                                        </p:tgtEl>
                                      </p:cBhvr>
                                    </p:animEffect>
                                  </p:childTnLst>
                                </p:cTn>
                              </p:par>
                              <p:par>
                                <p:cTn id="8" presetID="55" presetClass="entr" presetSubtype="0" fill="hold" nodeType="withEffect">
                                  <p:stCondLst>
                                    <p:cond delay="0"/>
                                  </p:stCondLst>
                                  <p:childTnLst>
                                    <p:set>
                                      <p:cBhvr>
                                        <p:cTn id="9" dur="1" fill="hold">
                                          <p:stCondLst>
                                            <p:cond delay="0"/>
                                          </p:stCondLst>
                                        </p:cTn>
                                        <p:tgtEl>
                                          <p:spTgt spid="21"/>
                                        </p:tgtEl>
                                        <p:attrNameLst>
                                          <p:attrName>style.visibility</p:attrName>
                                        </p:attrNameLst>
                                      </p:cBhvr>
                                      <p:to>
                                        <p:strVal val="visible"/>
                                      </p:to>
                                    </p:set>
                                    <p:anim calcmode="lin" valueType="num">
                                      <p:cBhvr>
                                        <p:cTn id="10" dur="500" fill="hold"/>
                                        <p:tgtEl>
                                          <p:spTgt spid="21"/>
                                        </p:tgtEl>
                                        <p:attrNameLst>
                                          <p:attrName>ppt_w</p:attrName>
                                        </p:attrNameLst>
                                      </p:cBhvr>
                                      <p:tavLst>
                                        <p:tav tm="0">
                                          <p:val>
                                            <p:strVal val="#ppt_w*0.70"/>
                                          </p:val>
                                        </p:tav>
                                        <p:tav tm="100000">
                                          <p:val>
                                            <p:strVal val="#ppt_w"/>
                                          </p:val>
                                        </p:tav>
                                      </p:tavLst>
                                    </p:anim>
                                    <p:anim calcmode="lin" valueType="num">
                                      <p:cBhvr>
                                        <p:cTn id="11" dur="500" fill="hold"/>
                                        <p:tgtEl>
                                          <p:spTgt spid="21"/>
                                        </p:tgtEl>
                                        <p:attrNameLst>
                                          <p:attrName>ppt_h</p:attrName>
                                        </p:attrNameLst>
                                      </p:cBhvr>
                                      <p:tavLst>
                                        <p:tav tm="0">
                                          <p:val>
                                            <p:strVal val="#ppt_h"/>
                                          </p:val>
                                        </p:tav>
                                        <p:tav tm="100000">
                                          <p:val>
                                            <p:strVal val="#ppt_h"/>
                                          </p:val>
                                        </p:tav>
                                      </p:tavLst>
                                    </p:anim>
                                    <p:animEffect transition="in" filter="fade">
                                      <p:cBhvr>
                                        <p:cTn id="12" dur="500"/>
                                        <p:tgtEl>
                                          <p:spTgt spid="21"/>
                                        </p:tgtEl>
                                      </p:cBhvr>
                                    </p:animEffect>
                                  </p:childTnLst>
                                </p:cTn>
                              </p:par>
                              <p:par>
                                <p:cTn id="13" presetID="22" presetClass="entr" presetSubtype="4" fill="hold" nodeType="withEffect">
                                  <p:stCondLst>
                                    <p:cond delay="0"/>
                                  </p:stCondLst>
                                  <p:childTnLst>
                                    <p:set>
                                      <p:cBhvr>
                                        <p:cTn id="14" dur="1" fill="hold">
                                          <p:stCondLst>
                                            <p:cond delay="0"/>
                                          </p:stCondLst>
                                        </p:cTn>
                                        <p:tgtEl>
                                          <p:spTgt spid="27"/>
                                        </p:tgtEl>
                                        <p:attrNameLst>
                                          <p:attrName>style.visibility</p:attrName>
                                        </p:attrNameLst>
                                      </p:cBhvr>
                                      <p:to>
                                        <p:strVal val="visible"/>
                                      </p:to>
                                    </p:set>
                                    <p:animEffect transition="in" filter="wipe(down)">
                                      <p:cBhvr>
                                        <p:cTn id="15" dur="500"/>
                                        <p:tgtEl>
                                          <p:spTgt spid="27"/>
                                        </p:tgtEl>
                                      </p:cBhvr>
                                    </p:animEffect>
                                  </p:childTnLst>
                                </p:cTn>
                              </p:par>
                              <p:par>
                                <p:cTn id="16" presetID="22" presetClass="entr" presetSubtype="4" fill="hold" nodeType="withEffect">
                                  <p:stCondLst>
                                    <p:cond delay="0"/>
                                  </p:stCondLst>
                                  <p:childTnLst>
                                    <p:set>
                                      <p:cBhvr>
                                        <p:cTn id="17" dur="1" fill="hold">
                                          <p:stCondLst>
                                            <p:cond delay="0"/>
                                          </p:stCondLst>
                                        </p:cTn>
                                        <p:tgtEl>
                                          <p:spTgt spid="28"/>
                                        </p:tgtEl>
                                        <p:attrNameLst>
                                          <p:attrName>style.visibility</p:attrName>
                                        </p:attrNameLst>
                                      </p:cBhvr>
                                      <p:to>
                                        <p:strVal val="visible"/>
                                      </p:to>
                                    </p:set>
                                    <p:animEffect transition="in" filter="wipe(down)">
                                      <p:cBhvr>
                                        <p:cTn id="18" dur="500"/>
                                        <p:tgtEl>
                                          <p:spTgt spid="28"/>
                                        </p:tgtEl>
                                      </p:cBhvr>
                                    </p:animEffect>
                                  </p:childTnLst>
                                </p:cTn>
                              </p:par>
                              <p:par>
                                <p:cTn id="19" presetID="22" presetClass="entr" presetSubtype="4" fill="hold" grpId="0" nodeType="withEffect">
                                  <p:stCondLst>
                                    <p:cond delay="0"/>
                                  </p:stCondLst>
                                  <p:childTnLst>
                                    <p:set>
                                      <p:cBhvr>
                                        <p:cTn id="20" dur="1" fill="hold">
                                          <p:stCondLst>
                                            <p:cond delay="0"/>
                                          </p:stCondLst>
                                        </p:cTn>
                                        <p:tgtEl>
                                          <p:spTgt spid="22"/>
                                        </p:tgtEl>
                                        <p:attrNameLst>
                                          <p:attrName>style.visibility</p:attrName>
                                        </p:attrNameLst>
                                      </p:cBhvr>
                                      <p:to>
                                        <p:strVal val="visible"/>
                                      </p:to>
                                    </p:set>
                                    <p:animEffect transition="in" filter="wipe(down)">
                                      <p:cBhvr>
                                        <p:cTn id="21" dur="500"/>
                                        <p:tgtEl>
                                          <p:spTgt spid="22"/>
                                        </p:tgtEl>
                                      </p:cBhvr>
                                    </p:animEffect>
                                  </p:childTnLst>
                                </p:cTn>
                              </p:par>
                              <p:par>
                                <p:cTn id="22" presetID="22" presetClass="entr" presetSubtype="4" fill="hold" grpId="0" nodeType="withEffect">
                                  <p:stCondLst>
                                    <p:cond delay="0"/>
                                  </p:stCondLst>
                                  <p:childTnLst>
                                    <p:set>
                                      <p:cBhvr>
                                        <p:cTn id="23" dur="1" fill="hold">
                                          <p:stCondLst>
                                            <p:cond delay="0"/>
                                          </p:stCondLst>
                                        </p:cTn>
                                        <p:tgtEl>
                                          <p:spTgt spid="23"/>
                                        </p:tgtEl>
                                        <p:attrNameLst>
                                          <p:attrName>style.visibility</p:attrName>
                                        </p:attrNameLst>
                                      </p:cBhvr>
                                      <p:to>
                                        <p:strVal val="visible"/>
                                      </p:to>
                                    </p:set>
                                    <p:animEffect transition="in" filter="wipe(down)">
                                      <p:cBhvr>
                                        <p:cTn id="24" dur="500"/>
                                        <p:tgtEl>
                                          <p:spTgt spid="23"/>
                                        </p:tgtEl>
                                      </p:cBhvr>
                                    </p:animEffect>
                                  </p:childTnLst>
                                </p:cTn>
                              </p:par>
                              <p:par>
                                <p:cTn id="25" presetID="8" presetClass="entr" presetSubtype="16" fill="hold" grpId="0" nodeType="withEffect">
                                  <p:stCondLst>
                                    <p:cond delay="0"/>
                                  </p:stCondLst>
                                  <p:childTnLst>
                                    <p:set>
                                      <p:cBhvr>
                                        <p:cTn id="26" dur="1" fill="hold">
                                          <p:stCondLst>
                                            <p:cond delay="0"/>
                                          </p:stCondLst>
                                        </p:cTn>
                                        <p:tgtEl>
                                          <p:spTgt spid="24"/>
                                        </p:tgtEl>
                                        <p:attrNameLst>
                                          <p:attrName>style.visibility</p:attrName>
                                        </p:attrNameLst>
                                      </p:cBhvr>
                                      <p:to>
                                        <p:strVal val="visible"/>
                                      </p:to>
                                    </p:set>
                                    <p:animEffect transition="in" filter="diamond(in)">
                                      <p:cBhvr>
                                        <p:cTn id="27" dur="500"/>
                                        <p:tgtEl>
                                          <p:spTgt spid="24"/>
                                        </p:tgtEl>
                                      </p:cBhvr>
                                    </p:animEffect>
                                  </p:childTnLst>
                                </p:cTn>
                              </p:par>
                              <p:par>
                                <p:cTn id="28" presetID="5" presetClass="entr" presetSubtype="10" fill="hold" grpId="0" nodeType="withEffect">
                                  <p:stCondLst>
                                    <p:cond delay="0"/>
                                  </p:stCondLst>
                                  <p:childTnLst>
                                    <p:set>
                                      <p:cBhvr>
                                        <p:cTn id="29" dur="1" fill="hold">
                                          <p:stCondLst>
                                            <p:cond delay="0"/>
                                          </p:stCondLst>
                                        </p:cTn>
                                        <p:tgtEl>
                                          <p:spTgt spid="25"/>
                                        </p:tgtEl>
                                        <p:attrNameLst>
                                          <p:attrName>style.visibility</p:attrName>
                                        </p:attrNameLst>
                                      </p:cBhvr>
                                      <p:to>
                                        <p:strVal val="visible"/>
                                      </p:to>
                                    </p:set>
                                    <p:animEffect transition="in" filter="checkerboard(across)">
                                      <p:cBhvr>
                                        <p:cTn id="30" dur="500"/>
                                        <p:tgtEl>
                                          <p:spTgt spid="25"/>
                                        </p:tgtEl>
                                      </p:cBhvr>
                                    </p:animEffect>
                                  </p:childTnLst>
                                </p:cTn>
                              </p:par>
                            </p:childTnLst>
                          </p:cTn>
                        </p:par>
                      </p:childTnLst>
                    </p:cTn>
                  </p:par>
                  <p:par>
                    <p:cTn id="31" fill="hold" nodeType="clickPar">
                      <p:stCondLst>
                        <p:cond delay="indefinite"/>
                      </p:stCondLst>
                      <p:childTnLst>
                        <p:par>
                          <p:cTn id="32" fill="hold" nodeType="afterGroup">
                            <p:stCondLst>
                              <p:cond delay="0"/>
                            </p:stCondLst>
                            <p:childTnLst>
                              <p:par>
                                <p:cTn id="33" presetID="9" presetClass="entr" presetSubtype="0" fill="hold" grpId="0" nodeType="clickEffect">
                                  <p:stCondLst>
                                    <p:cond delay="0"/>
                                  </p:stCondLst>
                                  <p:childTnLst>
                                    <p:set>
                                      <p:cBhvr>
                                        <p:cTn id="34" dur="1" fill="hold">
                                          <p:stCondLst>
                                            <p:cond delay="0"/>
                                          </p:stCondLst>
                                        </p:cTn>
                                        <p:tgtEl>
                                          <p:spTgt spid="20"/>
                                        </p:tgtEl>
                                        <p:attrNameLst>
                                          <p:attrName>style.visibility</p:attrName>
                                        </p:attrNameLst>
                                      </p:cBhvr>
                                      <p:to>
                                        <p:strVal val="visible"/>
                                      </p:to>
                                    </p:set>
                                    <p:animEffect transition="in" filter="dissolve">
                                      <p:cBhvr>
                                        <p:cTn id="35" dur="500"/>
                                        <p:tgtEl>
                                          <p:spTgt spid="20"/>
                                        </p:tgtEl>
                                      </p:cBhvr>
                                    </p:animEffect>
                                  </p:childTnLst>
                                </p:cTn>
                              </p:par>
                            </p:childTnLst>
                          </p:cTn>
                        </p:par>
                      </p:childTnLst>
                    </p:cTn>
                  </p:par>
                  <p:par>
                    <p:cTn id="36" fill="hold" nodeType="clickPar">
                      <p:stCondLst>
                        <p:cond delay="indefinite"/>
                      </p:stCondLst>
                      <p:childTnLst>
                        <p:par>
                          <p:cTn id="37" fill="hold" nodeType="afterGroup">
                            <p:stCondLst>
                              <p:cond delay="0"/>
                            </p:stCondLst>
                            <p:childTnLst>
                              <p:par>
                                <p:cTn id="38" presetID="16" presetClass="entr" presetSubtype="21" fill="hold" grpId="0" nodeType="clickEffect">
                                  <p:stCondLst>
                                    <p:cond delay="0"/>
                                  </p:stCondLst>
                                  <p:childTnLst>
                                    <p:set>
                                      <p:cBhvr>
                                        <p:cTn id="39" dur="1" fill="hold">
                                          <p:stCondLst>
                                            <p:cond delay="0"/>
                                          </p:stCondLst>
                                        </p:cTn>
                                        <p:tgtEl>
                                          <p:spTgt spid="26"/>
                                        </p:tgtEl>
                                        <p:attrNameLst>
                                          <p:attrName>style.visibility</p:attrName>
                                        </p:attrNameLst>
                                      </p:cBhvr>
                                      <p:to>
                                        <p:strVal val="visible"/>
                                      </p:to>
                                    </p:set>
                                    <p:animEffect transition="in" filter="barn(inVertical)">
                                      <p:cBhvr>
                                        <p:cTn id="40"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p:bldP spid="22" grpId="0"/>
      <p:bldP spid="23" grpId="0"/>
      <p:bldP spid="24" grpId="0"/>
      <p:bldP spid="25" grpId="0"/>
      <p:bldP spid="26" grpId="0"/>
    </p:bldLst>
  </p:timing>
</p:sld>
</file>

<file path=ppt/slides/slide3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cxnSp>
        <p:nvCxnSpPr>
          <p:cNvPr id="3" name="直接连接符 2"/>
          <p:cNvCxnSpPr/>
          <p:nvPr/>
        </p:nvCxnSpPr>
        <p:spPr>
          <a:xfrm>
            <a:off x="0" y="534691"/>
            <a:ext cx="9144000" cy="0"/>
          </a:xfrm>
          <a:prstGeom prst="line">
            <a:avLst/>
          </a:prstGeom>
          <a:ln w="25400"/>
        </p:spPr>
        <p:style>
          <a:lnRef idx="2">
            <a:schemeClr val="dk1"/>
          </a:lnRef>
          <a:fillRef idx="0">
            <a:schemeClr val="dk1"/>
          </a:fillRef>
          <a:effectRef idx="1">
            <a:schemeClr val="dk1"/>
          </a:effectRef>
          <a:fontRef idx="minor">
            <a:schemeClr val="tx1"/>
          </a:fontRef>
        </p:style>
      </p:cxnSp>
      <p:sp>
        <p:nvSpPr>
          <p:cNvPr id="4" name="TextBox 4"/>
          <p:cNvSpPr txBox="1"/>
          <p:nvPr/>
        </p:nvSpPr>
        <p:spPr>
          <a:xfrm>
            <a:off x="5331496" y="73026"/>
            <a:ext cx="3614901" cy="461665"/>
          </a:xfrm>
          <a:prstGeom prst="rect">
            <a:avLst/>
          </a:prstGeom>
          <a:noFill/>
        </p:spPr>
        <p:txBody>
          <a:bodyPr wrap="square" rtlCol="0">
            <a:spAutoFit/>
          </a:bodyPr>
          <a:lstStyle/>
          <a:p>
            <a:pPr marL="285750" indent="-285750">
              <a:buFont typeface="Wingdings" panose="05000000000000000000" pitchFamily="2" charset="2"/>
              <a:buChar char="Ø"/>
            </a:pPr>
            <a:r>
              <a:rPr lang="zh-CN" altLang="en-US" sz="2400">
                <a:latin typeface="黑体" panose="02010609060101010101" pitchFamily="49" charset="-122"/>
                <a:ea typeface="黑体" panose="02010609060101010101" pitchFamily="49" charset="-122"/>
              </a:rPr>
              <a:t>道通天下</a:t>
            </a:r>
            <a:r>
              <a:rPr lang="en-US" altLang="zh-CN" sz="2400">
                <a:latin typeface="黑体" panose="02010609060101010101" pitchFamily="49" charset="-122"/>
                <a:ea typeface="黑体" panose="02010609060101010101" pitchFamily="49" charset="-122"/>
              </a:rPr>
              <a:t>—</a:t>
            </a:r>
            <a:r>
              <a:rPr lang="zh-CN" altLang="en-US" sz="2400">
                <a:latin typeface="黑体" panose="02010609060101010101" pitchFamily="49" charset="-122"/>
                <a:ea typeface="黑体" panose="02010609060101010101" pitchFamily="49" charset="-122"/>
              </a:rPr>
              <a:t>挑战</a:t>
            </a:r>
            <a:r>
              <a:rPr lang="en-US" altLang="zh-CN" sz="2400">
                <a:latin typeface="黑体" panose="02010609060101010101" pitchFamily="49" charset="-122"/>
                <a:ea typeface="黑体" panose="02010609060101010101" pitchFamily="49" charset="-122"/>
              </a:rPr>
              <a:t>  </a:t>
            </a:r>
            <a:endParaRPr lang="zh-CN" altLang="en-US" sz="2400">
              <a:latin typeface="黑体" panose="02010609060101010101" pitchFamily="49" charset="-122"/>
              <a:ea typeface="黑体" panose="02010609060101010101" pitchFamily="49" charset="-122"/>
            </a:endParaRPr>
          </a:p>
        </p:txBody>
      </p:sp>
      <p:sp>
        <p:nvSpPr>
          <p:cNvPr id="5" name="文本框 4"/>
          <p:cNvSpPr txBox="1"/>
          <p:nvPr/>
        </p:nvSpPr>
        <p:spPr>
          <a:xfrm>
            <a:off x="197603" y="73026"/>
            <a:ext cx="4374397" cy="461665"/>
          </a:xfrm>
          <a:prstGeom prst="rect">
            <a:avLst/>
          </a:prstGeom>
          <a:noFill/>
        </p:spPr>
        <p:txBody>
          <a:bodyPr wrap="square" rtlCol="0">
            <a:spAutoFit/>
          </a:bodyPr>
          <a:lstStyle/>
          <a:p>
            <a:r>
              <a:rPr lang="zh-CN" altLang="en-US" sz="2400">
                <a:latin typeface="黑体" panose="02010609060101010101" pitchFamily="49" charset="-122"/>
                <a:ea typeface="黑体" panose="02010609060101010101" pitchFamily="49" charset="-122"/>
              </a:rPr>
              <a:t>第</a:t>
            </a:r>
            <a:r>
              <a:rPr lang="en-US" altLang="zh-CN" sz="2400">
                <a:latin typeface="黑体" panose="02010609060101010101" pitchFamily="49" charset="-122"/>
                <a:ea typeface="黑体" panose="02010609060101010101" pitchFamily="49" charset="-122"/>
              </a:rPr>
              <a:t>18</a:t>
            </a:r>
            <a:r>
              <a:rPr lang="zh-CN" altLang="en-US" sz="2400">
                <a:latin typeface="黑体" panose="02010609060101010101" pitchFamily="49" charset="-122"/>
                <a:ea typeface="黑体" panose="02010609060101010101" pitchFamily="49" charset="-122"/>
              </a:rPr>
              <a:t>课 冷战与国际格局的演变</a:t>
            </a:r>
          </a:p>
        </p:txBody>
      </p:sp>
      <p:pic>
        <p:nvPicPr>
          <p:cNvPr id="19" name="图片 18" descr="d21056afa2f9d2fafaed506d"/>
          <p:cNvPicPr>
            <a:picLocks noChangeAspect="1"/>
          </p:cNvPicPr>
          <p:nvPr/>
        </p:nvPicPr>
        <p:blipFill>
          <a:blip r:embed="rId3"/>
          <a:stretch>
            <a:fillRect/>
          </a:stretch>
        </p:blipFill>
        <p:spPr>
          <a:xfrm>
            <a:off x="251460" y="720464"/>
            <a:ext cx="2960466" cy="4147312"/>
          </a:xfrm>
          <a:prstGeom prst="rect">
            <a:avLst/>
          </a:prstGeom>
          <a:noFill/>
          <a:ln w="9525">
            <a:noFill/>
          </a:ln>
        </p:spPr>
      </p:pic>
      <p:sp>
        <p:nvSpPr>
          <p:cNvPr id="20" name="文本框 19"/>
          <p:cNvSpPr txBox="1"/>
          <p:nvPr/>
        </p:nvSpPr>
        <p:spPr>
          <a:xfrm>
            <a:off x="3526971" y="996356"/>
            <a:ext cx="5096628" cy="2246769"/>
          </a:xfrm>
          <a:prstGeom prst="rect">
            <a:avLst/>
          </a:prstGeom>
          <a:noFill/>
        </p:spPr>
        <p:txBody>
          <a:bodyPr wrap="square" rtlCol="0">
            <a:spAutoFit/>
          </a:bodyPr>
          <a:lstStyle/>
          <a:p>
            <a:pPr algn="l"/>
            <a:r>
              <a:rPr lang="zh-CN" altLang="en-US" sz="2800" b="1">
                <a:latin typeface="楷体" panose="02010609060101010101" pitchFamily="49" charset="-122"/>
                <a:ea typeface="楷体" panose="02010609060101010101" pitchFamily="49" charset="-122"/>
                <a:cs typeface="方正苏新诗柳楷简体" panose="02000000000000000000" charset="-122"/>
                <a:sym typeface="+mn-ea"/>
              </a:rPr>
              <a:t>美国</a:t>
            </a:r>
            <a:r>
              <a:rPr lang="en-US" altLang="zh-CN" sz="2800" b="1">
                <a:latin typeface="楷体" panose="02010609060101010101" pitchFamily="49" charset="-122"/>
                <a:ea typeface="楷体" panose="02010609060101010101" pitchFamily="49" charset="-122"/>
                <a:cs typeface="方正苏新诗柳楷简体" panose="02000000000000000000" charset="-122"/>
                <a:sym typeface="+mn-ea"/>
              </a:rPr>
              <a:t>《</a:t>
            </a:r>
            <a:r>
              <a:rPr lang="zh-CN" altLang="en-US" sz="2800" b="1">
                <a:latin typeface="楷体" panose="02010609060101010101" pitchFamily="49" charset="-122"/>
                <a:ea typeface="楷体" panose="02010609060101010101" pitchFamily="49" charset="-122"/>
                <a:cs typeface="方正苏新诗柳楷简体" panose="02000000000000000000" charset="-122"/>
                <a:sym typeface="+mn-ea"/>
              </a:rPr>
              <a:t>时代</a:t>
            </a:r>
            <a:r>
              <a:rPr lang="en-US" altLang="zh-CN" sz="2800" b="1">
                <a:latin typeface="楷体" panose="02010609060101010101" pitchFamily="49" charset="-122"/>
                <a:ea typeface="楷体" panose="02010609060101010101" pitchFamily="49" charset="-122"/>
                <a:cs typeface="方正苏新诗柳楷简体" panose="02000000000000000000" charset="-122"/>
                <a:sym typeface="+mn-ea"/>
              </a:rPr>
              <a:t>》</a:t>
            </a:r>
            <a:r>
              <a:rPr lang="zh-CN" altLang="en-US" sz="2800" b="1">
                <a:latin typeface="楷体" panose="02010609060101010101" pitchFamily="49" charset="-122"/>
                <a:ea typeface="楷体" panose="02010609060101010101" pitchFamily="49" charset="-122"/>
                <a:cs typeface="方正苏新诗柳楷简体" panose="02000000000000000000" charset="-122"/>
                <a:sym typeface="+mn-ea"/>
              </a:rPr>
              <a:t>周刊认为中国经济在</a:t>
            </a:r>
            <a:r>
              <a:rPr lang="en-US" altLang="zh-CN" sz="2800" b="1">
                <a:latin typeface="楷体" panose="02010609060101010101" pitchFamily="49" charset="-122"/>
                <a:ea typeface="楷体" panose="02010609060101010101" pitchFamily="49" charset="-122"/>
                <a:cs typeface="方正苏新诗柳楷简体" panose="02000000000000000000" charset="-122"/>
                <a:sym typeface="+mn-ea"/>
              </a:rPr>
              <a:t>2010</a:t>
            </a:r>
            <a:r>
              <a:rPr lang="zh-CN" altLang="en-US" sz="2800" b="1">
                <a:latin typeface="楷体" panose="02010609060101010101" pitchFamily="49" charset="-122"/>
                <a:ea typeface="楷体" panose="02010609060101010101" pitchFamily="49" charset="-122"/>
                <a:cs typeface="方正苏新诗柳楷简体" panose="02000000000000000000" charset="-122"/>
                <a:sym typeface="+mn-ea"/>
              </a:rPr>
              <a:t>年超过日本，将于</a:t>
            </a:r>
            <a:r>
              <a:rPr lang="en-US" altLang="zh-CN" sz="2800" b="1">
                <a:latin typeface="楷体" panose="02010609060101010101" pitchFamily="49" charset="-122"/>
                <a:ea typeface="楷体" panose="02010609060101010101" pitchFamily="49" charset="-122"/>
                <a:cs typeface="方正苏新诗柳楷简体" panose="02000000000000000000" charset="-122"/>
                <a:sym typeface="+mn-ea"/>
              </a:rPr>
              <a:t>2020</a:t>
            </a:r>
            <a:r>
              <a:rPr lang="zh-CN" altLang="en-US" sz="2800" b="1">
                <a:latin typeface="楷体" panose="02010609060101010101" pitchFamily="49" charset="-122"/>
                <a:ea typeface="楷体" panose="02010609060101010101" pitchFamily="49" charset="-122"/>
                <a:cs typeface="方正苏新诗柳楷简体" panose="02000000000000000000" charset="-122"/>
                <a:sym typeface="+mn-ea"/>
              </a:rPr>
              <a:t>年超过美国成为世界最大的经济体。中国经济的高速发展将对世界带来“威胁”。</a:t>
            </a:r>
            <a:endParaRPr lang="zh-CN" altLang="en-US" sz="2800" b="1">
              <a:latin typeface="楷体" panose="02010609060101010101" pitchFamily="49" charset="-122"/>
              <a:ea typeface="楷体" panose="02010609060101010101" pitchFamily="49" charset="-122"/>
              <a:cs typeface="方正苏新诗柳楷简体" panose="02000000000000000000" charset="-122"/>
            </a:endParaRPr>
          </a:p>
        </p:txBody>
      </p:sp>
      <p:sp>
        <p:nvSpPr>
          <p:cNvPr id="21" name="文本框 20"/>
          <p:cNvSpPr txBox="1"/>
          <p:nvPr/>
        </p:nvSpPr>
        <p:spPr>
          <a:xfrm>
            <a:off x="3703518" y="3428856"/>
            <a:ext cx="4664209" cy="830997"/>
          </a:xfrm>
          <a:prstGeom prst="rect">
            <a:avLst/>
          </a:prstGeom>
          <a:noFill/>
        </p:spPr>
        <p:txBody>
          <a:bodyPr wrap="square" rtlCol="0">
            <a:spAutoFit/>
          </a:bodyPr>
          <a:lstStyle/>
          <a:p>
            <a:r>
              <a:rPr lang="zh-CN" altLang="en-US" sz="2400" b="1">
                <a:solidFill>
                  <a:srgbClr val="FF0000"/>
                </a:solidFill>
                <a:latin typeface="华文新魏" panose="02010800040101010101" pitchFamily="2" charset="-122"/>
                <a:ea typeface="华文新魏" panose="02010800040101010101" pitchFamily="2" charset="-122"/>
              </a:rPr>
              <a:t>依据材料，结合所学知识，谈谈你对处理国与国之间关系的看法。</a:t>
            </a:r>
          </a:p>
        </p:txBody>
      </p:sp>
      <p:pic>
        <p:nvPicPr>
          <p:cNvPr id="8" name="Picture 3"/>
          <p:cNvPicPr>
            <a:picLocks noChangeAspect="1" noChangeArrowheads="1"/>
          </p:cNvPicPr>
          <p:nvPr/>
        </p:nvPicPr>
        <p:blipFill>
          <a:blip r:embed="rId4"/>
          <a:stretch>
            <a:fillRect/>
          </a:stretch>
        </p:blipFill>
        <p:spPr bwMode="auto">
          <a:xfrm>
            <a:off x="8367727" y="151122"/>
            <a:ext cx="677472" cy="305472"/>
          </a:xfrm>
          <a:prstGeom prst="rect">
            <a:avLst/>
          </a:prstGeom>
          <a:ln>
            <a:noFill/>
          </a:ln>
          <a:effectLst>
            <a:softEdge rad="112500"/>
          </a:effectLst>
        </p:spPr>
      </p:pic>
      <p:sp>
        <p:nvSpPr>
          <p:cNvPr id="9" name="TextBox 8"/>
          <p:cNvSpPr txBox="1"/>
          <p:nvPr/>
        </p:nvSpPr>
        <p:spPr>
          <a:xfrm>
            <a:off x="6770914" y="4833257"/>
            <a:ext cx="2373086" cy="310243"/>
          </a:xfrm>
          <a:prstGeom prst="rect">
            <a:avLst/>
          </a:prstGeom>
          <a:solidFill>
            <a:schemeClr val="bg1"/>
          </a:solidFill>
        </p:spPr>
        <p:txBody>
          <a:bodyPr wrap="square" rtlCol="0">
            <a:spAutoFit/>
          </a:bodyPr>
          <a:lstStyle/>
          <a:p>
            <a:endParaRPr lang="zh-CN" altLang="en-US"/>
          </a:p>
        </p:txBody>
      </p:sp>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checkerboard(across)">
                                      <p:cBhvr>
                                        <p:cTn id="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Lst>
  </p:timing>
</p:sld>
</file>

<file path=ppt/slides/slide3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cxnSp>
        <p:nvCxnSpPr>
          <p:cNvPr id="3" name="直接连接符 2"/>
          <p:cNvCxnSpPr/>
          <p:nvPr/>
        </p:nvCxnSpPr>
        <p:spPr>
          <a:xfrm>
            <a:off x="0" y="534691"/>
            <a:ext cx="9144000" cy="0"/>
          </a:xfrm>
          <a:prstGeom prst="line">
            <a:avLst/>
          </a:prstGeom>
          <a:ln w="25400"/>
        </p:spPr>
        <p:style>
          <a:lnRef idx="2">
            <a:schemeClr val="dk1"/>
          </a:lnRef>
          <a:fillRef idx="0">
            <a:schemeClr val="dk1"/>
          </a:fillRef>
          <a:effectRef idx="1">
            <a:schemeClr val="dk1"/>
          </a:effectRef>
          <a:fontRef idx="minor">
            <a:schemeClr val="tx1"/>
          </a:fontRef>
        </p:style>
      </p:cxnSp>
      <p:sp>
        <p:nvSpPr>
          <p:cNvPr id="4" name="TextBox 4"/>
          <p:cNvSpPr txBox="1"/>
          <p:nvPr/>
        </p:nvSpPr>
        <p:spPr>
          <a:xfrm>
            <a:off x="5331496" y="73026"/>
            <a:ext cx="3614901" cy="461665"/>
          </a:xfrm>
          <a:prstGeom prst="rect">
            <a:avLst/>
          </a:prstGeom>
          <a:noFill/>
        </p:spPr>
        <p:txBody>
          <a:bodyPr wrap="square" rtlCol="0">
            <a:spAutoFit/>
          </a:bodyPr>
          <a:lstStyle/>
          <a:p>
            <a:pPr marL="285750" indent="-285750">
              <a:buFont typeface="Wingdings" panose="05000000000000000000" pitchFamily="2" charset="2"/>
              <a:buChar char="Ø"/>
            </a:pPr>
            <a:r>
              <a:rPr lang="zh-CN" altLang="en-US" sz="2400">
                <a:latin typeface="黑体" panose="02010609060101010101" pitchFamily="49" charset="-122"/>
                <a:ea typeface="黑体" panose="02010609060101010101" pitchFamily="49" charset="-122"/>
              </a:rPr>
              <a:t>道通天下</a:t>
            </a:r>
            <a:r>
              <a:rPr lang="en-US" altLang="zh-CN" sz="2400">
                <a:latin typeface="黑体" panose="02010609060101010101" pitchFamily="49" charset="-122"/>
                <a:ea typeface="黑体" panose="02010609060101010101" pitchFamily="49" charset="-122"/>
              </a:rPr>
              <a:t>—</a:t>
            </a:r>
            <a:r>
              <a:rPr lang="zh-CN" altLang="en-US" sz="2400">
                <a:latin typeface="黑体" panose="02010609060101010101" pitchFamily="49" charset="-122"/>
                <a:ea typeface="黑体" panose="02010609060101010101" pitchFamily="49" charset="-122"/>
              </a:rPr>
              <a:t>挑战</a:t>
            </a:r>
            <a:r>
              <a:rPr lang="en-US" altLang="zh-CN" sz="2400">
                <a:latin typeface="黑体" panose="02010609060101010101" pitchFamily="49" charset="-122"/>
                <a:ea typeface="黑体" panose="02010609060101010101" pitchFamily="49" charset="-122"/>
              </a:rPr>
              <a:t>  </a:t>
            </a:r>
            <a:endParaRPr lang="zh-CN" altLang="en-US" sz="2400">
              <a:latin typeface="黑体" panose="02010609060101010101" pitchFamily="49" charset="-122"/>
              <a:ea typeface="黑体" panose="02010609060101010101" pitchFamily="49" charset="-122"/>
            </a:endParaRPr>
          </a:p>
        </p:txBody>
      </p:sp>
      <p:sp>
        <p:nvSpPr>
          <p:cNvPr id="5" name="文本框 4"/>
          <p:cNvSpPr txBox="1"/>
          <p:nvPr/>
        </p:nvSpPr>
        <p:spPr>
          <a:xfrm>
            <a:off x="197603" y="73026"/>
            <a:ext cx="4374397" cy="461665"/>
          </a:xfrm>
          <a:prstGeom prst="rect">
            <a:avLst/>
          </a:prstGeom>
          <a:noFill/>
        </p:spPr>
        <p:txBody>
          <a:bodyPr wrap="square" rtlCol="0">
            <a:spAutoFit/>
          </a:bodyPr>
          <a:lstStyle/>
          <a:p>
            <a:r>
              <a:rPr lang="zh-CN" altLang="en-US" sz="2400">
                <a:latin typeface="黑体" panose="02010609060101010101" pitchFamily="49" charset="-122"/>
                <a:ea typeface="黑体" panose="02010609060101010101" pitchFamily="49" charset="-122"/>
              </a:rPr>
              <a:t>第</a:t>
            </a:r>
            <a:r>
              <a:rPr lang="en-US" altLang="zh-CN" sz="2400">
                <a:latin typeface="黑体" panose="02010609060101010101" pitchFamily="49" charset="-122"/>
                <a:ea typeface="黑体" panose="02010609060101010101" pitchFamily="49" charset="-122"/>
              </a:rPr>
              <a:t>18</a:t>
            </a:r>
            <a:r>
              <a:rPr lang="zh-CN" altLang="en-US" sz="2400">
                <a:latin typeface="黑体" panose="02010609060101010101" pitchFamily="49" charset="-122"/>
                <a:ea typeface="黑体" panose="02010609060101010101" pitchFamily="49" charset="-122"/>
              </a:rPr>
              <a:t>课 冷战与国际格局的演变</a:t>
            </a:r>
          </a:p>
        </p:txBody>
      </p:sp>
      <p:sp>
        <p:nvSpPr>
          <p:cNvPr id="8" name="TextBox 4"/>
          <p:cNvSpPr txBox="1"/>
          <p:nvPr/>
        </p:nvSpPr>
        <p:spPr>
          <a:xfrm>
            <a:off x="5029200" y="1471899"/>
            <a:ext cx="3714459" cy="3046988"/>
          </a:xfrm>
          <a:prstGeom prst="rect">
            <a:avLst/>
          </a:prstGeom>
          <a:ln>
            <a:headEnd type="none" w="med" len="med"/>
            <a:tailEnd type="none" w="med" len="med"/>
          </a:ln>
        </p:spPr>
        <p:style>
          <a:lnRef idx="2">
            <a:schemeClr val="dk1"/>
          </a:lnRef>
          <a:fillRef idx="1">
            <a:schemeClr val="lt1"/>
          </a:fillRef>
          <a:effectRef idx="0">
            <a:schemeClr val="dk1"/>
          </a:effectRef>
          <a:fontRef idx="minor">
            <a:schemeClr val="dk1"/>
          </a:fontRef>
        </p:style>
        <p:txBody>
          <a:bodyPr wrap="square">
            <a:spAutoFit/>
          </a:bodyPr>
          <a:lstStyle>
            <a:defPPr>
              <a:defRPr lang="zh-CN"/>
            </a:defPPr>
            <a:lvl1pPr algn="l" rtl="0" fontAlgn="base">
              <a:spcBef>
                <a:spcPct val="0"/>
              </a:spcBef>
              <a:spcAft>
                <a:spcPct val="0"/>
              </a:spcAft>
              <a:buFont typeface="Arial" pitchFamily="34" charset="0"/>
              <a:defRPr kern="1200">
                <a:solidFill>
                  <a:schemeClr val="tx1"/>
                </a:solidFill>
                <a:latin typeface="等线"/>
                <a:ea typeface="等线" panose="02010600030101010101" charset="-122"/>
                <a:cs typeface="+mn-cs"/>
              </a:defRPr>
            </a:lvl1pPr>
            <a:lvl2pPr marL="457200" algn="l" rtl="0" fontAlgn="base">
              <a:spcBef>
                <a:spcPct val="0"/>
              </a:spcBef>
              <a:spcAft>
                <a:spcPct val="0"/>
              </a:spcAft>
              <a:buFont typeface="Arial" pitchFamily="34" charset="0"/>
              <a:defRPr kern="1200">
                <a:solidFill>
                  <a:schemeClr val="tx1"/>
                </a:solidFill>
                <a:latin typeface="等线"/>
                <a:ea typeface="等线" panose="02010600030101010101" charset="-122"/>
                <a:cs typeface="+mn-cs"/>
              </a:defRPr>
            </a:lvl2pPr>
            <a:lvl3pPr marL="914400" algn="l" rtl="0" fontAlgn="base">
              <a:spcBef>
                <a:spcPct val="0"/>
              </a:spcBef>
              <a:spcAft>
                <a:spcPct val="0"/>
              </a:spcAft>
              <a:buFont typeface="Arial" pitchFamily="34" charset="0"/>
              <a:defRPr kern="1200">
                <a:solidFill>
                  <a:schemeClr val="tx1"/>
                </a:solidFill>
                <a:latin typeface="等线"/>
                <a:ea typeface="等线" panose="02010600030101010101" charset="-122"/>
                <a:cs typeface="+mn-cs"/>
              </a:defRPr>
            </a:lvl3pPr>
            <a:lvl4pPr marL="1371600" algn="l" rtl="0" fontAlgn="base">
              <a:spcBef>
                <a:spcPct val="0"/>
              </a:spcBef>
              <a:spcAft>
                <a:spcPct val="0"/>
              </a:spcAft>
              <a:buFont typeface="Arial" pitchFamily="34" charset="0"/>
              <a:defRPr kern="1200">
                <a:solidFill>
                  <a:schemeClr val="tx1"/>
                </a:solidFill>
                <a:latin typeface="等线"/>
                <a:ea typeface="等线" panose="02010600030101010101" charset="-122"/>
                <a:cs typeface="+mn-cs"/>
              </a:defRPr>
            </a:lvl4pPr>
            <a:lvl5pPr marL="1828800" algn="l" rtl="0" fontAlgn="base">
              <a:spcBef>
                <a:spcPct val="0"/>
              </a:spcBef>
              <a:spcAft>
                <a:spcPct val="0"/>
              </a:spcAft>
              <a:buFont typeface="Arial" pitchFamily="34" charset="0"/>
              <a:defRPr kern="1200">
                <a:solidFill>
                  <a:schemeClr val="tx1"/>
                </a:solidFill>
                <a:latin typeface="等线"/>
                <a:ea typeface="等线" panose="02010600030101010101" charset="-122"/>
                <a:cs typeface="+mn-cs"/>
              </a:defRPr>
            </a:lvl5pPr>
            <a:lvl6pPr marL="2286000" algn="l" defTabSz="914400" rtl="0" eaLnBrk="1" latinLnBrk="0" hangingPunct="1">
              <a:defRPr kern="1200">
                <a:solidFill>
                  <a:schemeClr val="tx1"/>
                </a:solidFill>
                <a:latin typeface="等线"/>
                <a:ea typeface="等线" panose="02010600030101010101" charset="-122"/>
                <a:cs typeface="+mn-cs"/>
              </a:defRPr>
            </a:lvl6pPr>
            <a:lvl7pPr marL="2743200" algn="l" defTabSz="914400" rtl="0" eaLnBrk="1" latinLnBrk="0" hangingPunct="1">
              <a:defRPr kern="1200">
                <a:solidFill>
                  <a:schemeClr val="tx1"/>
                </a:solidFill>
                <a:latin typeface="等线"/>
                <a:ea typeface="等线" panose="02010600030101010101" charset="-122"/>
                <a:cs typeface="+mn-cs"/>
              </a:defRPr>
            </a:lvl7pPr>
            <a:lvl8pPr marL="3200400" algn="l" defTabSz="914400" rtl="0" eaLnBrk="1" latinLnBrk="0" hangingPunct="1">
              <a:defRPr kern="1200">
                <a:solidFill>
                  <a:schemeClr val="tx1"/>
                </a:solidFill>
                <a:latin typeface="等线"/>
                <a:ea typeface="等线" panose="02010600030101010101" charset="-122"/>
                <a:cs typeface="+mn-cs"/>
              </a:defRPr>
            </a:lvl8pPr>
            <a:lvl9pPr marL="3657600" algn="l" defTabSz="914400" rtl="0" eaLnBrk="1" latinLnBrk="0" hangingPunct="1">
              <a:defRPr kern="1200">
                <a:solidFill>
                  <a:schemeClr val="tx1"/>
                </a:solidFill>
                <a:latin typeface="等线"/>
                <a:ea typeface="等线" panose="02010600030101010101" charset="-122"/>
                <a:cs typeface="+mn-cs"/>
              </a:defRPr>
            </a:lvl9pPr>
          </a:lstStyle>
          <a:p>
            <a:pPr indent="457200" eaLnBrk="0" hangingPunct="0"/>
            <a:r>
              <a:rPr lang="zh-CN" altLang="en-US" sz="2400">
                <a:latin typeface="楷体" panose="02010609060101010101" pitchFamily="49" charset="-122"/>
                <a:ea typeface="楷体" panose="02010609060101010101" pitchFamily="49" charset="-122"/>
                <a:sym typeface="等线"/>
              </a:rPr>
              <a:t>我们呼吁，各国人民同心协力，构建人类命运共同体</a:t>
            </a:r>
            <a:r>
              <a:rPr lang="en-US" altLang="zh-CN" sz="2400">
                <a:latin typeface="楷体" panose="02010609060101010101" pitchFamily="49" charset="-122"/>
                <a:ea typeface="楷体" panose="02010609060101010101" pitchFamily="49" charset="-122"/>
                <a:sym typeface="等线"/>
              </a:rPr>
              <a:t>……</a:t>
            </a:r>
            <a:r>
              <a:rPr lang="zh-CN" altLang="en-US" sz="2400">
                <a:latin typeface="楷体" panose="02010609060101010101" pitchFamily="49" charset="-122"/>
                <a:ea typeface="楷体" panose="02010609060101010101" pitchFamily="49" charset="-122"/>
                <a:sym typeface="等线"/>
              </a:rPr>
              <a:t>要相互尊重、平等协商、坚决摒弃冷战思维和强权政治，走对话而不对抗、结伴而不结盟的国与国交往新</a:t>
            </a:r>
            <a:r>
              <a:rPr lang="zh-CN" altLang="en-US" sz="2400" smtClean="0">
                <a:latin typeface="楷体" panose="02010609060101010101" pitchFamily="49" charset="-122"/>
                <a:ea typeface="楷体" panose="02010609060101010101" pitchFamily="49" charset="-122"/>
                <a:sym typeface="等线"/>
              </a:rPr>
              <a:t>路</a:t>
            </a:r>
            <a:endParaRPr lang="en-US" altLang="zh-CN" sz="2400" smtClean="0">
              <a:latin typeface="楷体" panose="02010609060101010101" pitchFamily="49" charset="-122"/>
              <a:ea typeface="楷体" panose="02010609060101010101" pitchFamily="49" charset="-122"/>
              <a:sym typeface="等线"/>
            </a:endParaRPr>
          </a:p>
          <a:p>
            <a:pPr indent="457200" eaLnBrk="0" hangingPunct="0"/>
            <a:r>
              <a:rPr lang="en-US" altLang="zh-CN" sz="2400" smtClean="0">
                <a:latin typeface="楷体" panose="02010609060101010101" pitchFamily="49" charset="-122"/>
                <a:ea typeface="楷体" panose="02010609060101010101" pitchFamily="49" charset="-122"/>
              </a:rPr>
              <a:t>——</a:t>
            </a:r>
            <a:r>
              <a:rPr lang="zh-CN" altLang="en-US" sz="2400">
                <a:latin typeface="楷体" panose="02010609060101010101" pitchFamily="49" charset="-122"/>
                <a:ea typeface="楷体" panose="02010609060101010101" pitchFamily="49" charset="-122"/>
                <a:sym typeface="等线"/>
              </a:rPr>
              <a:t>习近平十九大报告</a:t>
            </a:r>
            <a:r>
              <a:rPr lang="zh-CN" altLang="en-US" sz="2400" b="1">
                <a:solidFill>
                  <a:srgbClr val="FF0000"/>
                </a:solidFill>
                <a:latin typeface="楷体" panose="02010609060101010101" pitchFamily="49" charset="-122"/>
                <a:ea typeface="楷体" panose="02010609060101010101" pitchFamily="49" charset="-122"/>
                <a:sym typeface="等线"/>
              </a:rPr>
              <a:t>           </a:t>
            </a:r>
            <a:endParaRPr lang="en-US" altLang="zh-CN" sz="2400" b="1">
              <a:latin typeface="楷体" panose="02010609060101010101" pitchFamily="49" charset="-122"/>
              <a:ea typeface="楷体" panose="02010609060101010101" pitchFamily="49" charset="-122"/>
              <a:sym typeface="等线"/>
            </a:endParaRPr>
          </a:p>
        </p:txBody>
      </p:sp>
      <p:sp>
        <p:nvSpPr>
          <p:cNvPr id="10" name="TextBox 6"/>
          <p:cNvSpPr txBox="1">
            <a:spLocks noChangeArrowheads="1"/>
          </p:cNvSpPr>
          <p:nvPr/>
        </p:nvSpPr>
        <p:spPr bwMode="auto">
          <a:xfrm>
            <a:off x="228600" y="703968"/>
            <a:ext cx="8652920" cy="584775"/>
          </a:xfrm>
          <a:prstGeom prst="rect">
            <a:avLst/>
          </a:prstGeom>
          <a:noFill/>
          <a:ln>
            <a:noFill/>
          </a:ln>
        </p:spPr>
        <p:txBody>
          <a:bodyPr wrap="square">
            <a:spAutoFit/>
          </a:bodyPr>
          <a:lstStyle>
            <a:defPPr>
              <a:defRPr lang="zh-CN"/>
            </a:defPPr>
            <a:lvl1pPr algn="l" rtl="0" fontAlgn="base">
              <a:spcBef>
                <a:spcPct val="0"/>
              </a:spcBef>
              <a:spcAft>
                <a:spcPct val="0"/>
              </a:spcAft>
              <a:buFont typeface="Arial" pitchFamily="34" charset="0"/>
              <a:defRPr kern="1200">
                <a:solidFill>
                  <a:schemeClr val="tx1"/>
                </a:solidFill>
                <a:latin typeface="等线"/>
                <a:ea typeface="等线" panose="02010600030101010101" charset="-122"/>
                <a:cs typeface="+mn-cs"/>
              </a:defRPr>
            </a:lvl1pPr>
            <a:lvl2pPr marL="457200" algn="l" rtl="0" fontAlgn="base">
              <a:spcBef>
                <a:spcPct val="0"/>
              </a:spcBef>
              <a:spcAft>
                <a:spcPct val="0"/>
              </a:spcAft>
              <a:buFont typeface="Arial" pitchFamily="34" charset="0"/>
              <a:defRPr kern="1200">
                <a:solidFill>
                  <a:schemeClr val="tx1"/>
                </a:solidFill>
                <a:latin typeface="等线"/>
                <a:ea typeface="等线" panose="02010600030101010101" charset="-122"/>
                <a:cs typeface="+mn-cs"/>
              </a:defRPr>
            </a:lvl2pPr>
            <a:lvl3pPr marL="914400" algn="l" rtl="0" fontAlgn="base">
              <a:spcBef>
                <a:spcPct val="0"/>
              </a:spcBef>
              <a:spcAft>
                <a:spcPct val="0"/>
              </a:spcAft>
              <a:buFont typeface="Arial" pitchFamily="34" charset="0"/>
              <a:defRPr kern="1200">
                <a:solidFill>
                  <a:schemeClr val="tx1"/>
                </a:solidFill>
                <a:latin typeface="等线"/>
                <a:ea typeface="等线" panose="02010600030101010101" charset="-122"/>
                <a:cs typeface="+mn-cs"/>
              </a:defRPr>
            </a:lvl3pPr>
            <a:lvl4pPr marL="1371600" algn="l" rtl="0" fontAlgn="base">
              <a:spcBef>
                <a:spcPct val="0"/>
              </a:spcBef>
              <a:spcAft>
                <a:spcPct val="0"/>
              </a:spcAft>
              <a:buFont typeface="Arial" pitchFamily="34" charset="0"/>
              <a:defRPr kern="1200">
                <a:solidFill>
                  <a:schemeClr val="tx1"/>
                </a:solidFill>
                <a:latin typeface="等线"/>
                <a:ea typeface="等线" panose="02010600030101010101" charset="-122"/>
                <a:cs typeface="+mn-cs"/>
              </a:defRPr>
            </a:lvl4pPr>
            <a:lvl5pPr marL="1828800" algn="l" rtl="0" fontAlgn="base">
              <a:spcBef>
                <a:spcPct val="0"/>
              </a:spcBef>
              <a:spcAft>
                <a:spcPct val="0"/>
              </a:spcAft>
              <a:buFont typeface="Arial" pitchFamily="34" charset="0"/>
              <a:defRPr kern="1200">
                <a:solidFill>
                  <a:schemeClr val="tx1"/>
                </a:solidFill>
                <a:latin typeface="等线"/>
                <a:ea typeface="等线" panose="02010600030101010101" charset="-122"/>
                <a:cs typeface="+mn-cs"/>
              </a:defRPr>
            </a:lvl5pPr>
            <a:lvl6pPr marL="2286000" algn="l" defTabSz="914400" rtl="0" eaLnBrk="1" latinLnBrk="0" hangingPunct="1">
              <a:defRPr kern="1200">
                <a:solidFill>
                  <a:schemeClr val="tx1"/>
                </a:solidFill>
                <a:latin typeface="等线"/>
                <a:ea typeface="等线" panose="02010600030101010101" charset="-122"/>
                <a:cs typeface="+mn-cs"/>
              </a:defRPr>
            </a:lvl6pPr>
            <a:lvl7pPr marL="2743200" algn="l" defTabSz="914400" rtl="0" eaLnBrk="1" latinLnBrk="0" hangingPunct="1">
              <a:defRPr kern="1200">
                <a:solidFill>
                  <a:schemeClr val="tx1"/>
                </a:solidFill>
                <a:latin typeface="等线"/>
                <a:ea typeface="等线" panose="02010600030101010101" charset="-122"/>
                <a:cs typeface="+mn-cs"/>
              </a:defRPr>
            </a:lvl7pPr>
            <a:lvl8pPr marL="3200400" algn="l" defTabSz="914400" rtl="0" eaLnBrk="1" latinLnBrk="0" hangingPunct="1">
              <a:defRPr kern="1200">
                <a:solidFill>
                  <a:schemeClr val="tx1"/>
                </a:solidFill>
                <a:latin typeface="等线"/>
                <a:ea typeface="等线" panose="02010600030101010101" charset="-122"/>
                <a:cs typeface="+mn-cs"/>
              </a:defRPr>
            </a:lvl8pPr>
            <a:lvl9pPr marL="3657600" algn="l" defTabSz="914400" rtl="0" eaLnBrk="1" latinLnBrk="0" hangingPunct="1">
              <a:defRPr kern="1200">
                <a:solidFill>
                  <a:schemeClr val="tx1"/>
                </a:solidFill>
                <a:latin typeface="等线"/>
                <a:ea typeface="等线" panose="02010600030101010101" charset="-122"/>
                <a:cs typeface="+mn-cs"/>
              </a:defRPr>
            </a:lvl9pPr>
          </a:lstStyle>
          <a:p>
            <a:pPr algn="ctr" eaLnBrk="0" hangingPunct="0"/>
            <a:r>
              <a:rPr lang="zh-CN" altLang="en-US" sz="3200" b="1">
                <a:solidFill>
                  <a:srgbClr val="FF0000"/>
                </a:solidFill>
                <a:latin typeface="华文新魏" panose="02010800040101010101" pitchFamily="2" charset="-122"/>
                <a:ea typeface="华文新魏" panose="02010800040101010101" pitchFamily="2" charset="-122"/>
              </a:rPr>
              <a:t>构建人类命运共同体，携手共建世界美好未来</a:t>
            </a:r>
          </a:p>
        </p:txBody>
      </p:sp>
      <p:pic>
        <p:nvPicPr>
          <p:cNvPr id="11" name="Picture 3"/>
          <p:cNvPicPr>
            <a:picLocks noChangeAspect="1" noChangeArrowheads="1"/>
          </p:cNvPicPr>
          <p:nvPr/>
        </p:nvPicPr>
        <p:blipFill>
          <a:blip r:embed="rId3"/>
          <a:stretch>
            <a:fillRect/>
          </a:stretch>
        </p:blipFill>
        <p:spPr bwMode="auto">
          <a:xfrm>
            <a:off x="8367727" y="151122"/>
            <a:ext cx="677472" cy="305472"/>
          </a:xfrm>
          <a:prstGeom prst="rect">
            <a:avLst/>
          </a:prstGeom>
          <a:ln>
            <a:noFill/>
          </a:ln>
          <a:effectLst>
            <a:softEdge rad="112500"/>
          </a:effectLst>
        </p:spPr>
      </p:pic>
      <p:pic>
        <p:nvPicPr>
          <p:cNvPr id="6" name="图片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9261" y="1751309"/>
            <a:ext cx="4512710" cy="2857500"/>
          </a:xfrm>
          <a:prstGeom prst="rect">
            <a:avLst/>
          </a:prstGeom>
        </p:spPr>
      </p:pic>
      <p:sp>
        <p:nvSpPr>
          <p:cNvPr id="9" name="TextBox 8"/>
          <p:cNvSpPr txBox="1"/>
          <p:nvPr/>
        </p:nvSpPr>
        <p:spPr>
          <a:xfrm>
            <a:off x="6770914" y="4833257"/>
            <a:ext cx="2373086" cy="310243"/>
          </a:xfrm>
          <a:prstGeom prst="rect">
            <a:avLst/>
          </a:prstGeom>
          <a:solidFill>
            <a:schemeClr val="bg1"/>
          </a:solidFill>
        </p:spPr>
        <p:txBody>
          <a:bodyPr wrap="square" rtlCol="0">
            <a:spAutoFit/>
          </a:bodyPr>
          <a:lstStyle/>
          <a:p>
            <a:endParaRPr lang="zh-CN" altLang="en-US"/>
          </a:p>
        </p:txBody>
      </p:sp>
    </p:spTree>
  </p:cSld>
  <p:clrMapOvr>
    <a:masterClrMapping/>
  </p:clrMapOvr>
  <mc:AlternateContent>
    <mc:Choice xmlns:p14="http://schemas.microsoft.com/office/powerpoint/2010/main" Requires="p14">
      <p:transition spd="slow" p14:dur="2000"/>
    </mc:Choice>
    <mc:Fallback>
      <p:transition spd="slow"/>
    </mc:Fallback>
  </mc:AlternateContent>
  <p:timing/>
</p:sld>
</file>

<file path=ppt/slides/slide3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cxnSp>
        <p:nvCxnSpPr>
          <p:cNvPr id="3" name="直接连接符 2"/>
          <p:cNvCxnSpPr/>
          <p:nvPr/>
        </p:nvCxnSpPr>
        <p:spPr>
          <a:xfrm>
            <a:off x="0" y="534691"/>
            <a:ext cx="9144000" cy="0"/>
          </a:xfrm>
          <a:prstGeom prst="line">
            <a:avLst/>
          </a:prstGeom>
          <a:ln w="25400"/>
        </p:spPr>
        <p:style>
          <a:lnRef idx="2">
            <a:schemeClr val="dk1"/>
          </a:lnRef>
          <a:fillRef idx="0">
            <a:schemeClr val="dk1"/>
          </a:fillRef>
          <a:effectRef idx="1">
            <a:schemeClr val="dk1"/>
          </a:effectRef>
          <a:fontRef idx="minor">
            <a:schemeClr val="tx1"/>
          </a:fontRef>
        </p:style>
      </p:cxnSp>
      <p:sp>
        <p:nvSpPr>
          <p:cNvPr id="4" name="TextBox 4"/>
          <p:cNvSpPr txBox="1"/>
          <p:nvPr/>
        </p:nvSpPr>
        <p:spPr>
          <a:xfrm>
            <a:off x="5331496" y="73026"/>
            <a:ext cx="3614901" cy="461665"/>
          </a:xfrm>
          <a:prstGeom prst="rect">
            <a:avLst/>
          </a:prstGeom>
          <a:noFill/>
        </p:spPr>
        <p:txBody>
          <a:bodyPr wrap="square" rtlCol="0">
            <a:spAutoFit/>
          </a:bodyPr>
          <a:lstStyle/>
          <a:p>
            <a:pPr marL="285750" indent="-285750">
              <a:buFont typeface="Wingdings" panose="05000000000000000000" pitchFamily="2" charset="2"/>
              <a:buChar char="Ø"/>
            </a:pPr>
            <a:r>
              <a:rPr lang="zh-CN" altLang="en-US" sz="2400">
                <a:latin typeface="黑体" panose="02010609060101010101" pitchFamily="49" charset="-122"/>
                <a:ea typeface="黑体" panose="02010609060101010101" pitchFamily="49" charset="-122"/>
              </a:rPr>
              <a:t>高考真题</a:t>
            </a:r>
          </a:p>
        </p:txBody>
      </p:sp>
      <p:sp>
        <p:nvSpPr>
          <p:cNvPr id="5" name="文本框 4"/>
          <p:cNvSpPr txBox="1"/>
          <p:nvPr/>
        </p:nvSpPr>
        <p:spPr>
          <a:xfrm>
            <a:off x="197603" y="73026"/>
            <a:ext cx="4374397" cy="461665"/>
          </a:xfrm>
          <a:prstGeom prst="rect">
            <a:avLst/>
          </a:prstGeom>
          <a:noFill/>
        </p:spPr>
        <p:txBody>
          <a:bodyPr wrap="square" rtlCol="0">
            <a:spAutoFit/>
          </a:bodyPr>
          <a:lstStyle/>
          <a:p>
            <a:r>
              <a:rPr lang="zh-CN" altLang="en-US" sz="2400">
                <a:latin typeface="黑体" panose="02010609060101010101" pitchFamily="49" charset="-122"/>
                <a:ea typeface="黑体" panose="02010609060101010101" pitchFamily="49" charset="-122"/>
              </a:rPr>
              <a:t>第</a:t>
            </a:r>
            <a:r>
              <a:rPr lang="en-US" altLang="zh-CN" sz="2400">
                <a:latin typeface="黑体" panose="02010609060101010101" pitchFamily="49" charset="-122"/>
                <a:ea typeface="黑体" panose="02010609060101010101" pitchFamily="49" charset="-122"/>
              </a:rPr>
              <a:t>18</a:t>
            </a:r>
            <a:r>
              <a:rPr lang="zh-CN" altLang="en-US" sz="2400">
                <a:latin typeface="黑体" panose="02010609060101010101" pitchFamily="49" charset="-122"/>
                <a:ea typeface="黑体" panose="02010609060101010101" pitchFamily="49" charset="-122"/>
              </a:rPr>
              <a:t>课 冷战与国际格局的演变</a:t>
            </a:r>
          </a:p>
        </p:txBody>
      </p:sp>
      <p:sp>
        <p:nvSpPr>
          <p:cNvPr id="2" name="文本框 1"/>
          <p:cNvSpPr txBox="1"/>
          <p:nvPr/>
        </p:nvSpPr>
        <p:spPr>
          <a:xfrm>
            <a:off x="153680" y="783667"/>
            <a:ext cx="8990320" cy="1631216"/>
          </a:xfrm>
          <a:prstGeom prst="rect">
            <a:avLst/>
          </a:prstGeom>
          <a:noFill/>
        </p:spPr>
        <p:txBody>
          <a:bodyPr wrap="square" rtlCol="0">
            <a:spAutoFit/>
          </a:bodyPr>
          <a:lstStyle/>
          <a:p>
            <a:r>
              <a:rPr lang="en-US" altLang="zh-CN" sz="2000">
                <a:latin typeface="楷体" panose="02010609060101010101" pitchFamily="49" charset="-122"/>
                <a:ea typeface="楷体" panose="02010609060101010101" pitchFamily="49" charset="-122"/>
              </a:rPr>
              <a:t>1.1947</a:t>
            </a:r>
            <a:r>
              <a:rPr lang="zh-CN" altLang="zh-CN" sz="2000">
                <a:latin typeface="楷体" panose="02010609060101010101" pitchFamily="49" charset="-122"/>
                <a:ea typeface="楷体" panose="02010609060101010101" pitchFamily="49" charset="-122"/>
              </a:rPr>
              <a:t>～</a:t>
            </a:r>
            <a:r>
              <a:rPr lang="en-US" altLang="zh-CN" sz="2000">
                <a:latin typeface="楷体" panose="02010609060101010101" pitchFamily="49" charset="-122"/>
                <a:ea typeface="楷体" panose="02010609060101010101" pitchFamily="49" charset="-122"/>
              </a:rPr>
              <a:t>1948</a:t>
            </a:r>
            <a:r>
              <a:rPr lang="zh-CN" altLang="zh-CN" sz="2000">
                <a:latin typeface="楷体" panose="02010609060101010101" pitchFamily="49" charset="-122"/>
                <a:ea typeface="楷体" panose="02010609060101010101" pitchFamily="49" charset="-122"/>
              </a:rPr>
              <a:t>年，美国部分印第安人部族面临饥荒，美国政府拒绝提供救济，因为有人指控他们部族公社的生活方式是共产主义式的而不是美国式的。这反映出</a:t>
            </a:r>
            <a:r>
              <a:rPr lang="en-US" altLang="zh-CN" sz="2000">
                <a:latin typeface="楷体" panose="02010609060101010101" pitchFamily="49" charset="-122"/>
                <a:ea typeface="楷体" panose="02010609060101010101" pitchFamily="49" charset="-122"/>
              </a:rPr>
              <a:t>(</a:t>
            </a:r>
            <a:r>
              <a:rPr lang="zh-CN" altLang="zh-CN" sz="2000">
                <a:latin typeface="楷体" panose="02010609060101010101" pitchFamily="49" charset="-122"/>
                <a:ea typeface="楷体" panose="02010609060101010101" pitchFamily="49" charset="-122"/>
              </a:rPr>
              <a:t>　　</a:t>
            </a:r>
            <a:r>
              <a:rPr lang="en-US" altLang="zh-CN" sz="2000">
                <a:latin typeface="楷体" panose="02010609060101010101" pitchFamily="49" charset="-122"/>
                <a:ea typeface="楷体" panose="02010609060101010101" pitchFamily="49" charset="-122"/>
              </a:rPr>
              <a:t>)</a:t>
            </a:r>
            <a:endParaRPr lang="zh-CN" altLang="zh-CN" sz="2000">
              <a:latin typeface="楷体" panose="02010609060101010101" pitchFamily="49" charset="-122"/>
              <a:ea typeface="楷体" panose="02010609060101010101" pitchFamily="49" charset="-122"/>
            </a:endParaRPr>
          </a:p>
          <a:p>
            <a:r>
              <a:rPr lang="en-US" altLang="zh-CN" sz="2000">
                <a:latin typeface="楷体" panose="02010609060101010101" pitchFamily="49" charset="-122"/>
                <a:ea typeface="楷体" panose="02010609060101010101" pitchFamily="49" charset="-122"/>
              </a:rPr>
              <a:t> A</a:t>
            </a:r>
            <a:r>
              <a:rPr lang="zh-CN" altLang="zh-CN" sz="2000">
                <a:latin typeface="楷体" panose="02010609060101010101" pitchFamily="49" charset="-122"/>
                <a:ea typeface="楷体" panose="02010609060101010101" pitchFamily="49" charset="-122"/>
              </a:rPr>
              <a:t>．三权分立体制存在重大缺陷</a:t>
            </a:r>
            <a:r>
              <a:rPr lang="en-US" altLang="zh-CN" sz="2000">
                <a:latin typeface="楷体" panose="02010609060101010101" pitchFamily="49" charset="-122"/>
                <a:ea typeface="楷体" panose="02010609060101010101" pitchFamily="49" charset="-122"/>
              </a:rPr>
              <a:t>       B</a:t>
            </a:r>
            <a:r>
              <a:rPr lang="zh-CN" altLang="zh-CN" sz="2000">
                <a:latin typeface="楷体" panose="02010609060101010101" pitchFamily="49" charset="-122"/>
                <a:ea typeface="楷体" panose="02010609060101010101" pitchFamily="49" charset="-122"/>
              </a:rPr>
              <a:t>．意识形态影响政府政策</a:t>
            </a:r>
          </a:p>
          <a:p>
            <a:r>
              <a:rPr lang="en-US" altLang="zh-CN" sz="2000">
                <a:latin typeface="楷体" panose="02010609060101010101" pitchFamily="49" charset="-122"/>
                <a:ea typeface="楷体" panose="02010609060101010101" pitchFamily="49" charset="-122"/>
              </a:rPr>
              <a:t> C</a:t>
            </a:r>
            <a:r>
              <a:rPr lang="zh-CN" altLang="zh-CN" sz="2000">
                <a:latin typeface="楷体" panose="02010609060101010101" pitchFamily="49" charset="-122"/>
                <a:ea typeface="楷体" panose="02010609060101010101" pitchFamily="49" charset="-122"/>
              </a:rPr>
              <a:t>．执政者力图重塑国家精神</a:t>
            </a:r>
            <a:r>
              <a:rPr lang="en-US" altLang="zh-CN" sz="2000">
                <a:latin typeface="楷体" panose="02010609060101010101" pitchFamily="49" charset="-122"/>
                <a:ea typeface="楷体" panose="02010609060101010101" pitchFamily="49" charset="-122"/>
              </a:rPr>
              <a:t>        </a:t>
            </a:r>
            <a:r>
              <a:rPr lang="en-US" altLang="zh-CN" sz="2000" smtClean="0">
                <a:latin typeface="楷体" panose="02010609060101010101" pitchFamily="49" charset="-122"/>
                <a:ea typeface="楷体" panose="02010609060101010101" pitchFamily="49" charset="-122"/>
              </a:rPr>
              <a:t> D</a:t>
            </a:r>
            <a:r>
              <a:rPr lang="zh-CN" altLang="zh-CN" sz="2000">
                <a:latin typeface="楷体" panose="02010609060101010101" pitchFamily="49" charset="-122"/>
                <a:ea typeface="楷体" panose="02010609060101010101" pitchFamily="49" charset="-122"/>
              </a:rPr>
              <a:t>．国家对经济的干预加强</a:t>
            </a:r>
          </a:p>
        </p:txBody>
      </p:sp>
      <p:sp>
        <p:nvSpPr>
          <p:cNvPr id="7" name="文本框 6"/>
          <p:cNvSpPr txBox="1"/>
          <p:nvPr/>
        </p:nvSpPr>
        <p:spPr>
          <a:xfrm>
            <a:off x="891348" y="1368442"/>
            <a:ext cx="399570" cy="461665"/>
          </a:xfrm>
          <a:prstGeom prst="rect">
            <a:avLst/>
          </a:prstGeom>
          <a:noFill/>
        </p:spPr>
        <p:txBody>
          <a:bodyPr wrap="square" rtlCol="0">
            <a:spAutoFit/>
          </a:bodyPr>
          <a:lstStyle/>
          <a:p>
            <a:r>
              <a:rPr lang="en-US" altLang="zh-CN" sz="2400">
                <a:solidFill>
                  <a:srgbClr val="FF0000"/>
                </a:solidFill>
                <a:ea typeface="方正清刻本悦宋简体" panose="02010600030101010101"/>
              </a:rPr>
              <a:t>B</a:t>
            </a:r>
            <a:endParaRPr lang="zh-CN" altLang="en-US" sz="2400">
              <a:solidFill>
                <a:srgbClr val="FF0000"/>
              </a:solidFill>
              <a:ea typeface="方正清刻本悦宋简体" panose="02010600030101010101"/>
            </a:endParaRPr>
          </a:p>
        </p:txBody>
      </p:sp>
      <p:sp>
        <p:nvSpPr>
          <p:cNvPr id="12" name="文本框 11"/>
          <p:cNvSpPr txBox="1"/>
          <p:nvPr/>
        </p:nvSpPr>
        <p:spPr>
          <a:xfrm>
            <a:off x="153680" y="2571750"/>
            <a:ext cx="8990320" cy="2246769"/>
          </a:xfrm>
          <a:prstGeom prst="rect">
            <a:avLst/>
          </a:prstGeom>
          <a:noFill/>
        </p:spPr>
        <p:txBody>
          <a:bodyPr wrap="square" rtlCol="0">
            <a:spAutoFit/>
          </a:bodyPr>
          <a:lstStyle/>
          <a:p>
            <a:r>
              <a:rPr lang="en-US" altLang="zh-CN" sz="2000">
                <a:latin typeface="楷体" panose="02010609060101010101" pitchFamily="49" charset="-122"/>
                <a:ea typeface="楷体" panose="02010609060101010101" pitchFamily="49" charset="-122"/>
              </a:rPr>
              <a:t>2</a:t>
            </a:r>
            <a:r>
              <a:rPr lang="en-US" altLang="zh-CN" sz="2000" smtClean="0">
                <a:latin typeface="楷体" panose="02010609060101010101" pitchFamily="49" charset="-122"/>
                <a:ea typeface="楷体" panose="02010609060101010101" pitchFamily="49" charset="-122"/>
              </a:rPr>
              <a:t>.</a:t>
            </a:r>
            <a:r>
              <a:rPr lang="zh-CN" altLang="en-US" sz="2000" smtClean="0">
                <a:latin typeface="楷体" panose="02010609060101010101" pitchFamily="49" charset="-122"/>
                <a:ea typeface="楷体" panose="02010609060101010101" pitchFamily="49" charset="-122"/>
              </a:rPr>
              <a:t>美</a:t>
            </a:r>
            <a:r>
              <a:rPr lang="zh-CN" altLang="en-US" sz="2000">
                <a:latin typeface="楷体" panose="02010609060101010101" pitchFamily="49" charset="-122"/>
                <a:ea typeface="楷体" panose="02010609060101010101" pitchFamily="49" charset="-122"/>
              </a:rPr>
              <a:t>国历史学家杰里</a:t>
            </a:r>
            <a:r>
              <a:rPr lang="en-US" altLang="zh-CN" sz="2000">
                <a:latin typeface="楷体" panose="02010609060101010101" pitchFamily="49" charset="-122"/>
                <a:ea typeface="楷体" panose="02010609060101010101" pitchFamily="49" charset="-122"/>
              </a:rPr>
              <a:t>•</a:t>
            </a:r>
            <a:r>
              <a:rPr lang="zh-CN" altLang="en-US" sz="2000">
                <a:latin typeface="楷体" panose="02010609060101010101" pitchFamily="49" charset="-122"/>
                <a:ea typeface="楷体" panose="02010609060101010101" pitchFamily="49" charset="-122"/>
              </a:rPr>
              <a:t>本特利指出：当</a:t>
            </a:r>
            <a:r>
              <a:rPr lang="en-US" altLang="zh-CN" sz="2000">
                <a:latin typeface="楷体" panose="02010609060101010101" pitchFamily="49" charset="-122"/>
                <a:ea typeface="楷体" panose="02010609060101010101" pitchFamily="49" charset="-122"/>
              </a:rPr>
              <a:t>1945</a:t>
            </a:r>
            <a:r>
              <a:rPr lang="zh-CN" altLang="en-US" sz="2000">
                <a:latin typeface="楷体" panose="02010609060101010101" pitchFamily="49" charset="-122"/>
                <a:ea typeface="楷体" panose="02010609060101010101" pitchFamily="49" charset="-122"/>
              </a:rPr>
              <a:t>年同盟国击败轴心国，摧毁德意志帝国和日本帝国时，随着另一场战争的开始，世界不得不重建。“重建世界”的主要原因是</a:t>
            </a:r>
            <a:r>
              <a:rPr lang="en-US" altLang="zh-CN" sz="2000">
                <a:latin typeface="楷体" panose="02010609060101010101" pitchFamily="49" charset="-122"/>
                <a:ea typeface="楷体" panose="02010609060101010101" pitchFamily="49" charset="-122"/>
              </a:rPr>
              <a:t>(</a:t>
            </a:r>
            <a:r>
              <a:rPr lang="zh-CN" altLang="en-US" sz="2000">
                <a:latin typeface="楷体" panose="02010609060101010101" pitchFamily="49" charset="-122"/>
                <a:ea typeface="楷体" panose="02010609060101010101" pitchFamily="49" charset="-122"/>
              </a:rPr>
              <a:t>　　</a:t>
            </a:r>
            <a:r>
              <a:rPr lang="en-US" altLang="zh-CN" sz="2000">
                <a:latin typeface="楷体" panose="02010609060101010101" pitchFamily="49" charset="-122"/>
                <a:ea typeface="楷体" panose="02010609060101010101" pitchFamily="49" charset="-122"/>
              </a:rPr>
              <a:t>)</a:t>
            </a:r>
          </a:p>
          <a:p>
            <a:r>
              <a:rPr lang="en-US" altLang="zh-CN" sz="2000">
                <a:latin typeface="楷体" panose="02010609060101010101" pitchFamily="49" charset="-122"/>
                <a:ea typeface="楷体" panose="02010609060101010101" pitchFamily="49" charset="-122"/>
              </a:rPr>
              <a:t>A</a:t>
            </a:r>
            <a:r>
              <a:rPr lang="zh-CN" altLang="en-US" sz="2000">
                <a:latin typeface="楷体" panose="02010609060101010101" pitchFamily="49" charset="-122"/>
                <a:ea typeface="楷体" panose="02010609060101010101" pitchFamily="49" charset="-122"/>
              </a:rPr>
              <a:t>．战后欧洲力图重建其中心地位</a:t>
            </a:r>
          </a:p>
          <a:p>
            <a:r>
              <a:rPr lang="en-US" altLang="zh-CN" sz="2000">
                <a:latin typeface="楷体" panose="02010609060101010101" pitchFamily="49" charset="-122"/>
                <a:ea typeface="楷体" panose="02010609060101010101" pitchFamily="49" charset="-122"/>
              </a:rPr>
              <a:t>B</a:t>
            </a:r>
            <a:r>
              <a:rPr lang="zh-CN" altLang="en-US" sz="2000">
                <a:latin typeface="楷体" panose="02010609060101010101" pitchFamily="49" charset="-122"/>
                <a:ea typeface="楷体" panose="02010609060101010101" pitchFamily="49" charset="-122"/>
              </a:rPr>
              <a:t>．亚非拉民族解放斗争掀起高潮</a:t>
            </a:r>
          </a:p>
          <a:p>
            <a:r>
              <a:rPr lang="en-US" altLang="zh-CN" sz="2000">
                <a:latin typeface="楷体" panose="02010609060101010101" pitchFamily="49" charset="-122"/>
                <a:ea typeface="楷体" panose="02010609060101010101" pitchFamily="49" charset="-122"/>
              </a:rPr>
              <a:t>C</a:t>
            </a:r>
            <a:r>
              <a:rPr lang="zh-CN" altLang="en-US" sz="2000">
                <a:latin typeface="楷体" panose="02010609060101010101" pitchFamily="49" charset="-122"/>
                <a:ea typeface="楷体" panose="02010609060101010101" pitchFamily="49" charset="-122"/>
              </a:rPr>
              <a:t>．战后新的经济体系形成刺激了贸易竞争</a:t>
            </a:r>
          </a:p>
          <a:p>
            <a:r>
              <a:rPr lang="en-US" altLang="zh-CN" sz="2000">
                <a:latin typeface="楷体" panose="02010609060101010101" pitchFamily="49" charset="-122"/>
                <a:ea typeface="楷体" panose="02010609060101010101" pitchFamily="49" charset="-122"/>
              </a:rPr>
              <a:t>D</a:t>
            </a:r>
            <a:r>
              <a:rPr lang="zh-CN" altLang="en-US" sz="2000">
                <a:latin typeface="楷体" panose="02010609060101010101" pitchFamily="49" charset="-122"/>
                <a:ea typeface="楷体" panose="02010609060101010101" pitchFamily="49" charset="-122"/>
              </a:rPr>
              <a:t>．美苏在国家利益和社会制度上的矛盾加剧</a:t>
            </a:r>
          </a:p>
        </p:txBody>
      </p:sp>
      <p:sp>
        <p:nvSpPr>
          <p:cNvPr id="13" name="文本框 12"/>
          <p:cNvSpPr txBox="1"/>
          <p:nvPr/>
        </p:nvSpPr>
        <p:spPr>
          <a:xfrm>
            <a:off x="1904360" y="3165308"/>
            <a:ext cx="399570" cy="461665"/>
          </a:xfrm>
          <a:prstGeom prst="rect">
            <a:avLst/>
          </a:prstGeom>
          <a:noFill/>
        </p:spPr>
        <p:txBody>
          <a:bodyPr wrap="square" rtlCol="0">
            <a:spAutoFit/>
          </a:bodyPr>
          <a:lstStyle/>
          <a:p>
            <a:r>
              <a:rPr lang="en-US" altLang="zh-CN" sz="2400">
                <a:solidFill>
                  <a:srgbClr val="FF0000"/>
                </a:solidFill>
                <a:ea typeface="方正清刻本悦宋简体" panose="02010600030101010101"/>
              </a:rPr>
              <a:t>D</a:t>
            </a:r>
            <a:endParaRPr lang="zh-CN" altLang="en-US" sz="2400">
              <a:solidFill>
                <a:srgbClr val="FF0000"/>
              </a:solidFill>
              <a:ea typeface="方正清刻本悦宋简体" panose="02010600030101010101"/>
            </a:endParaRPr>
          </a:p>
        </p:txBody>
      </p:sp>
      <p:sp>
        <p:nvSpPr>
          <p:cNvPr id="9" name="TextBox 8"/>
          <p:cNvSpPr txBox="1"/>
          <p:nvPr/>
        </p:nvSpPr>
        <p:spPr>
          <a:xfrm>
            <a:off x="6770914" y="4833257"/>
            <a:ext cx="2373086" cy="310243"/>
          </a:xfrm>
          <a:prstGeom prst="rect">
            <a:avLst/>
          </a:prstGeom>
          <a:solidFill>
            <a:schemeClr val="bg1"/>
          </a:solidFill>
        </p:spPr>
        <p:txBody>
          <a:bodyPr wrap="square" rtlCol="0">
            <a:spAutoFit/>
          </a:bodyPr>
          <a:lstStyle/>
          <a:p>
            <a:endParaRPr lang="zh-CN" altLang="en-US"/>
          </a:p>
        </p:txBody>
      </p:sp>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after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1000"/>
                                        <p:tgtEl>
                                          <p:spTgt spid="13"/>
                                        </p:tgtEl>
                                      </p:cBhvr>
                                    </p:animEffect>
                                    <p:anim calcmode="lin" valueType="num">
                                      <p:cBhvr>
                                        <p:cTn id="15" dur="1000" fill="hold"/>
                                        <p:tgtEl>
                                          <p:spTgt spid="13"/>
                                        </p:tgtEl>
                                        <p:attrNameLst>
                                          <p:attrName>ppt_x</p:attrName>
                                        </p:attrNameLst>
                                      </p:cBhvr>
                                      <p:tavLst>
                                        <p:tav tm="0">
                                          <p:val>
                                            <p:strVal val="#ppt_x"/>
                                          </p:val>
                                        </p:tav>
                                        <p:tav tm="100000">
                                          <p:val>
                                            <p:strVal val="#ppt_x"/>
                                          </p:val>
                                        </p:tav>
                                      </p:tavLst>
                                    </p:anim>
                                    <p:anim calcmode="lin" valueType="num">
                                      <p:cBhvr>
                                        <p:cTn id="16"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3" grpId="0"/>
    </p:bldLst>
  </p:timing>
</p:sld>
</file>

<file path=ppt/slides/slide3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0">
  <p:cSld>
    <p:spTree>
      <p:nvGrpSpPr>
        <p:cNvPr id="1" name=""/>
        <p:cNvGrpSpPr/>
        <p:nvPr/>
      </p:nvGrpSpPr>
      <p:grpSpPr>
        <a:xfrm>
          <a:off x="0" y="0"/>
          <a:ext cx="0" cy="0"/>
        </a:xfrm>
      </p:grpSpPr>
      <p:cxnSp>
        <p:nvCxnSpPr>
          <p:cNvPr id="3" name="直接连接符 2"/>
          <p:cNvCxnSpPr/>
          <p:nvPr/>
        </p:nvCxnSpPr>
        <p:spPr>
          <a:xfrm>
            <a:off x="0" y="534691"/>
            <a:ext cx="9144000" cy="0"/>
          </a:xfrm>
          <a:prstGeom prst="line">
            <a:avLst/>
          </a:prstGeom>
          <a:ln w="25400"/>
        </p:spPr>
        <p:style>
          <a:lnRef idx="2">
            <a:schemeClr val="dk1"/>
          </a:lnRef>
          <a:fillRef idx="0">
            <a:schemeClr val="dk1"/>
          </a:fillRef>
          <a:effectRef idx="1">
            <a:schemeClr val="dk1"/>
          </a:effectRef>
          <a:fontRef idx="minor">
            <a:schemeClr val="tx1"/>
          </a:fontRef>
        </p:style>
      </p:cxnSp>
      <p:sp>
        <p:nvSpPr>
          <p:cNvPr id="4" name="TextBox 4"/>
          <p:cNvSpPr txBox="1"/>
          <p:nvPr/>
        </p:nvSpPr>
        <p:spPr>
          <a:xfrm>
            <a:off x="5331496" y="73026"/>
            <a:ext cx="3614901" cy="461665"/>
          </a:xfrm>
          <a:prstGeom prst="rect">
            <a:avLst/>
          </a:prstGeom>
          <a:noFill/>
        </p:spPr>
        <p:txBody>
          <a:bodyPr wrap="square" rtlCol="0">
            <a:spAutoFit/>
          </a:bodyPr>
          <a:lstStyle/>
          <a:p>
            <a:pPr marL="285750" indent="-285750">
              <a:buFont typeface="Wingdings" panose="05000000000000000000" pitchFamily="2" charset="2"/>
              <a:buChar char="Ø"/>
            </a:pPr>
            <a:r>
              <a:rPr lang="zh-CN" altLang="en-US" sz="2400">
                <a:latin typeface="黑体" panose="02010609060101010101" pitchFamily="49" charset="-122"/>
                <a:ea typeface="黑体" panose="02010609060101010101" pitchFamily="49" charset="-122"/>
              </a:rPr>
              <a:t>高考真题</a:t>
            </a:r>
          </a:p>
        </p:txBody>
      </p:sp>
      <p:sp>
        <p:nvSpPr>
          <p:cNvPr id="5" name="文本框 4"/>
          <p:cNvSpPr txBox="1"/>
          <p:nvPr/>
        </p:nvSpPr>
        <p:spPr>
          <a:xfrm>
            <a:off x="197603" y="73026"/>
            <a:ext cx="4374397" cy="461665"/>
          </a:xfrm>
          <a:prstGeom prst="rect">
            <a:avLst/>
          </a:prstGeom>
          <a:noFill/>
        </p:spPr>
        <p:txBody>
          <a:bodyPr wrap="square" rtlCol="0">
            <a:spAutoFit/>
          </a:bodyPr>
          <a:lstStyle/>
          <a:p>
            <a:r>
              <a:rPr lang="zh-CN" altLang="en-US" sz="2400">
                <a:latin typeface="黑体" panose="02010609060101010101" pitchFamily="49" charset="-122"/>
                <a:ea typeface="黑体" panose="02010609060101010101" pitchFamily="49" charset="-122"/>
              </a:rPr>
              <a:t>第</a:t>
            </a:r>
            <a:r>
              <a:rPr lang="en-US" altLang="zh-CN" sz="2400">
                <a:latin typeface="黑体" panose="02010609060101010101" pitchFamily="49" charset="-122"/>
                <a:ea typeface="黑体" panose="02010609060101010101" pitchFamily="49" charset="-122"/>
              </a:rPr>
              <a:t>18</a:t>
            </a:r>
            <a:r>
              <a:rPr lang="zh-CN" altLang="en-US" sz="2400">
                <a:latin typeface="黑体" panose="02010609060101010101" pitchFamily="49" charset="-122"/>
                <a:ea typeface="黑体" panose="02010609060101010101" pitchFamily="49" charset="-122"/>
              </a:rPr>
              <a:t>课 冷战与国际格局的演变</a:t>
            </a:r>
          </a:p>
        </p:txBody>
      </p:sp>
      <p:sp>
        <p:nvSpPr>
          <p:cNvPr id="2" name="文本框 1"/>
          <p:cNvSpPr txBox="1"/>
          <p:nvPr/>
        </p:nvSpPr>
        <p:spPr>
          <a:xfrm>
            <a:off x="153680" y="783667"/>
            <a:ext cx="8990320" cy="4093428"/>
          </a:xfrm>
          <a:prstGeom prst="rect">
            <a:avLst/>
          </a:prstGeom>
          <a:noFill/>
        </p:spPr>
        <p:txBody>
          <a:bodyPr wrap="square" rtlCol="0">
            <a:spAutoFit/>
          </a:bodyPr>
          <a:lstStyle/>
          <a:p>
            <a:r>
              <a:rPr lang="en-US" altLang="zh-CN" sz="2000">
                <a:latin typeface="楷体" panose="02010609060101010101" pitchFamily="49" charset="-122"/>
                <a:ea typeface="楷体" panose="02010609060101010101" pitchFamily="49" charset="-122"/>
              </a:rPr>
              <a:t>2015</a:t>
            </a:r>
            <a:r>
              <a:rPr lang="zh-CN" altLang="en-US" sz="2000">
                <a:latin typeface="楷体" panose="02010609060101010101" pitchFamily="49" charset="-122"/>
                <a:ea typeface="楷体" panose="02010609060101010101" pitchFamily="49" charset="-122"/>
              </a:rPr>
              <a:t>年，习近平主席指出：“世界上本无‘修昔底德陷阱’，但大国之间一再发生战略误判，就可能自己给自己造成‘修昔底德陷阱’。”阅读材料，回答问题。</a:t>
            </a:r>
          </a:p>
          <a:p>
            <a:r>
              <a:rPr lang="zh-CN" altLang="en-US" sz="2000">
                <a:latin typeface="楷体" panose="02010609060101010101" pitchFamily="49" charset="-122"/>
                <a:ea typeface="楷体" panose="02010609060101010101" pitchFamily="49" charset="-122"/>
              </a:rPr>
              <a:t>材料三  在可见的未来，美国政府不能和苏联政权保持政治上的密切关系。在政治舞台上，应继续将苏联视作竞争对手而非伙伴</a:t>
            </a:r>
            <a:r>
              <a:rPr lang="en-US" altLang="zh-CN" sz="2000">
                <a:latin typeface="楷体" panose="02010609060101010101" pitchFamily="49" charset="-122"/>
                <a:ea typeface="楷体" panose="02010609060101010101" pitchFamily="49" charset="-122"/>
              </a:rPr>
              <a:t>……</a:t>
            </a:r>
            <a:r>
              <a:rPr lang="zh-CN" altLang="en-US" sz="2000">
                <a:latin typeface="楷体" panose="02010609060101010101" pitchFamily="49" charset="-122"/>
                <a:ea typeface="楷体" panose="02010609060101010101" pitchFamily="49" charset="-122"/>
              </a:rPr>
              <a:t>美国人民应该感谢上帝，他让美国人感受这种无法改变的挑战，从而使美国的安全依赖于他们的团结，以及接受历史希望他们承担的道义和政治领导责任。</a:t>
            </a:r>
          </a:p>
          <a:p>
            <a:r>
              <a:rPr lang="zh-CN" altLang="en-US" sz="2000">
                <a:latin typeface="楷体" panose="02010609060101010101" pitchFamily="49" charset="-122"/>
                <a:ea typeface="楷体" panose="02010609060101010101" pitchFamily="49" charset="-122"/>
              </a:rPr>
              <a:t>                                        </a:t>
            </a:r>
            <a:r>
              <a:rPr lang="en-US" altLang="zh-CN" sz="2000">
                <a:latin typeface="楷体" panose="02010609060101010101" pitchFamily="49" charset="-122"/>
                <a:ea typeface="楷体" panose="02010609060101010101" pitchFamily="49" charset="-122"/>
              </a:rPr>
              <a:t>——</a:t>
            </a:r>
            <a:r>
              <a:rPr lang="zh-CN" altLang="en-US" sz="2000">
                <a:latin typeface="楷体" panose="02010609060101010101" pitchFamily="49" charset="-122"/>
                <a:ea typeface="楷体" panose="02010609060101010101" pitchFamily="49" charset="-122"/>
              </a:rPr>
              <a:t>［美］乔治</a:t>
            </a:r>
            <a:r>
              <a:rPr lang="en-US" altLang="zh-CN" sz="2000">
                <a:latin typeface="楷体" panose="02010609060101010101" pitchFamily="49" charset="-122"/>
                <a:ea typeface="楷体" panose="02010609060101010101" pitchFamily="49" charset="-122"/>
              </a:rPr>
              <a:t>·</a:t>
            </a:r>
            <a:r>
              <a:rPr lang="zh-CN" altLang="en-US" sz="2000">
                <a:latin typeface="楷体" panose="02010609060101010101" pitchFamily="49" charset="-122"/>
                <a:ea typeface="楷体" panose="02010609060101010101" pitchFamily="49" charset="-122"/>
              </a:rPr>
              <a:t>凯南</a:t>
            </a:r>
            <a:r>
              <a:rPr lang="en-US" altLang="zh-CN" sz="2000">
                <a:latin typeface="楷体" panose="02010609060101010101" pitchFamily="49" charset="-122"/>
                <a:ea typeface="楷体" panose="02010609060101010101" pitchFamily="49" charset="-122"/>
              </a:rPr>
              <a:t>《</a:t>
            </a:r>
            <a:r>
              <a:rPr lang="zh-CN" altLang="en-US" sz="2000">
                <a:latin typeface="楷体" panose="02010609060101010101" pitchFamily="49" charset="-122"/>
                <a:ea typeface="楷体" panose="02010609060101010101" pitchFamily="49" charset="-122"/>
              </a:rPr>
              <a:t>苏联行为的根源</a:t>
            </a:r>
            <a:r>
              <a:rPr lang="en-US" altLang="zh-CN" sz="2000">
                <a:latin typeface="楷体" panose="02010609060101010101" pitchFamily="49" charset="-122"/>
                <a:ea typeface="楷体" panose="02010609060101010101" pitchFamily="49" charset="-122"/>
              </a:rPr>
              <a:t>》</a:t>
            </a:r>
            <a:r>
              <a:rPr lang="zh-CN" altLang="en-US" sz="2000">
                <a:latin typeface="楷体" panose="02010609060101010101" pitchFamily="49" charset="-122"/>
                <a:ea typeface="楷体" panose="02010609060101010101" pitchFamily="49" charset="-122"/>
              </a:rPr>
              <a:t>（</a:t>
            </a:r>
            <a:r>
              <a:rPr lang="en-US" altLang="zh-CN" sz="2000">
                <a:latin typeface="楷体" panose="02010609060101010101" pitchFamily="49" charset="-122"/>
                <a:ea typeface="楷体" panose="02010609060101010101" pitchFamily="49" charset="-122"/>
              </a:rPr>
              <a:t>1947</a:t>
            </a:r>
            <a:r>
              <a:rPr lang="zh-CN" altLang="en-US" sz="2000">
                <a:latin typeface="楷体" panose="02010609060101010101" pitchFamily="49" charset="-122"/>
                <a:ea typeface="楷体" panose="02010609060101010101" pitchFamily="49" charset="-122"/>
              </a:rPr>
              <a:t>年）</a:t>
            </a:r>
          </a:p>
          <a:p>
            <a:endParaRPr lang="en-US" altLang="zh-CN" sz="2000">
              <a:latin typeface="楷体" panose="02010609060101010101" pitchFamily="49" charset="-122"/>
              <a:ea typeface="楷体" panose="02010609060101010101" pitchFamily="49" charset="-122"/>
            </a:endParaRPr>
          </a:p>
          <a:p>
            <a:r>
              <a:rPr lang="zh-CN" altLang="en-US" sz="2000">
                <a:solidFill>
                  <a:srgbClr val="FF0000"/>
                </a:solidFill>
                <a:latin typeface="楷体" panose="02010609060101010101" pitchFamily="49" charset="-122"/>
                <a:ea typeface="楷体" panose="02010609060101010101" pitchFamily="49" charset="-122"/>
              </a:rPr>
              <a:t>（</a:t>
            </a:r>
            <a:r>
              <a:rPr lang="en-US" altLang="zh-CN" sz="2000">
                <a:solidFill>
                  <a:srgbClr val="FF0000"/>
                </a:solidFill>
                <a:latin typeface="楷体" panose="02010609060101010101" pitchFamily="49" charset="-122"/>
                <a:ea typeface="楷体" panose="02010609060101010101" pitchFamily="49" charset="-122"/>
              </a:rPr>
              <a:t>3</a:t>
            </a:r>
            <a:r>
              <a:rPr lang="zh-CN" altLang="en-US" sz="2000">
                <a:solidFill>
                  <a:srgbClr val="FF0000"/>
                </a:solidFill>
                <a:latin typeface="楷体" panose="02010609060101010101" pitchFamily="49" charset="-122"/>
                <a:ea typeface="楷体" panose="02010609060101010101" pitchFamily="49" charset="-122"/>
              </a:rPr>
              <a:t>）指出材料三反映了美国怎样的心态，并分析其原因。（</a:t>
            </a:r>
            <a:r>
              <a:rPr lang="en-US" altLang="zh-CN" sz="2000">
                <a:solidFill>
                  <a:srgbClr val="FF0000"/>
                </a:solidFill>
                <a:latin typeface="楷体" panose="02010609060101010101" pitchFamily="49" charset="-122"/>
                <a:ea typeface="楷体" panose="02010609060101010101" pitchFamily="49" charset="-122"/>
              </a:rPr>
              <a:t>5</a:t>
            </a:r>
            <a:r>
              <a:rPr lang="zh-CN" altLang="en-US" sz="2000">
                <a:solidFill>
                  <a:srgbClr val="FF0000"/>
                </a:solidFill>
                <a:latin typeface="楷体" panose="02010609060101010101" pitchFamily="49" charset="-122"/>
                <a:ea typeface="楷体" panose="02010609060101010101" pitchFamily="49" charset="-122"/>
              </a:rPr>
              <a:t>分）比较材料二、三所涉及的对抗，其方式有何不同？（</a:t>
            </a:r>
            <a:r>
              <a:rPr lang="en-US" altLang="zh-CN" sz="2000">
                <a:solidFill>
                  <a:srgbClr val="FF0000"/>
                </a:solidFill>
                <a:latin typeface="楷体" panose="02010609060101010101" pitchFamily="49" charset="-122"/>
                <a:ea typeface="楷体" panose="02010609060101010101" pitchFamily="49" charset="-122"/>
              </a:rPr>
              <a:t>2</a:t>
            </a:r>
            <a:r>
              <a:rPr lang="zh-CN" altLang="en-US" sz="2000">
                <a:solidFill>
                  <a:srgbClr val="FF0000"/>
                </a:solidFill>
                <a:latin typeface="楷体" panose="02010609060101010101" pitchFamily="49" charset="-122"/>
                <a:ea typeface="楷体" panose="02010609060101010101" pitchFamily="49" charset="-122"/>
              </a:rPr>
              <a:t>分）</a:t>
            </a:r>
          </a:p>
          <a:p>
            <a:r>
              <a:rPr lang="zh-CN" altLang="en-US" sz="2000">
                <a:solidFill>
                  <a:srgbClr val="FF0000"/>
                </a:solidFill>
                <a:latin typeface="楷体" panose="02010609060101010101" pitchFamily="49" charset="-122"/>
                <a:ea typeface="楷体" panose="02010609060101010101" pitchFamily="49" charset="-122"/>
              </a:rPr>
              <a:t>（</a:t>
            </a:r>
            <a:r>
              <a:rPr lang="en-US" altLang="zh-CN" sz="2000">
                <a:solidFill>
                  <a:srgbClr val="FF0000"/>
                </a:solidFill>
                <a:latin typeface="楷体" panose="02010609060101010101" pitchFamily="49" charset="-122"/>
                <a:ea typeface="楷体" panose="02010609060101010101" pitchFamily="49" charset="-122"/>
              </a:rPr>
              <a:t>4</a:t>
            </a:r>
            <a:r>
              <a:rPr lang="zh-CN" altLang="en-US" sz="2000">
                <a:solidFill>
                  <a:srgbClr val="FF0000"/>
                </a:solidFill>
                <a:latin typeface="楷体" panose="02010609060101010101" pitchFamily="49" charset="-122"/>
                <a:ea typeface="楷体" panose="02010609060101010101" pitchFamily="49" charset="-122"/>
              </a:rPr>
              <a:t>）综上，你认为大国应如何避免落入“修昔底德陷阱”。（</a:t>
            </a:r>
            <a:r>
              <a:rPr lang="en-US" altLang="zh-CN" sz="2000">
                <a:solidFill>
                  <a:srgbClr val="FF0000"/>
                </a:solidFill>
                <a:latin typeface="楷体" panose="02010609060101010101" pitchFamily="49" charset="-122"/>
                <a:ea typeface="楷体" panose="02010609060101010101" pitchFamily="49" charset="-122"/>
              </a:rPr>
              <a:t>2</a:t>
            </a:r>
            <a:r>
              <a:rPr lang="zh-CN" altLang="en-US" sz="2000">
                <a:solidFill>
                  <a:srgbClr val="FF0000"/>
                </a:solidFill>
                <a:latin typeface="楷体" panose="02010609060101010101" pitchFamily="49" charset="-122"/>
                <a:ea typeface="楷体" panose="02010609060101010101" pitchFamily="49" charset="-122"/>
              </a:rPr>
              <a:t>分）</a:t>
            </a:r>
          </a:p>
        </p:txBody>
      </p:sp>
      <p:sp>
        <p:nvSpPr>
          <p:cNvPr id="6" name="TextBox 5"/>
          <p:cNvSpPr txBox="1"/>
          <p:nvPr/>
        </p:nvSpPr>
        <p:spPr>
          <a:xfrm>
            <a:off x="6770914" y="4833257"/>
            <a:ext cx="2373086" cy="310243"/>
          </a:xfrm>
          <a:prstGeom prst="rect">
            <a:avLst/>
          </a:prstGeom>
          <a:solidFill>
            <a:schemeClr val="bg1"/>
          </a:solidFill>
        </p:spPr>
        <p:txBody>
          <a:bodyPr wrap="square" rtlCol="0">
            <a:spAutoFit/>
          </a:bodyPr>
          <a:lstStyle/>
          <a:p>
            <a:endParaRPr lang="zh-CN" altLang="en-US"/>
          </a:p>
        </p:txBody>
      </p:sp>
    </p:spTree>
  </p:cSld>
  <p:clrMapOvr>
    <a:masterClrMapping/>
  </p:clrMapOvr>
  <p:transition/>
  <p:timing/>
</p:sld>
</file>

<file path=ppt/slides/slide3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3314" name="TextBox 2"/>
          <p:cNvSpPr txBox="1">
            <a:spLocks noChangeArrowheads="1"/>
          </p:cNvSpPr>
          <p:nvPr/>
        </p:nvSpPr>
        <p:spPr bwMode="auto">
          <a:xfrm>
            <a:off x="1" y="1768078"/>
            <a:ext cx="370935" cy="623248"/>
          </a:xfrm>
          <a:prstGeom prst="rect">
            <a:avLst/>
          </a:prstGeom>
          <a:noFill/>
          <a:ln w="9525">
            <a:noFill/>
            <a:miter lim="800000"/>
          </a:ln>
        </p:spPr>
        <p:txBody>
          <a:bodyPr wrap="none" lIns="68580" tIns="34290" rIns="68580" bIns="34290">
            <a:spAutoFit/>
          </a:bodyPr>
          <a:lstStyle/>
          <a:p>
            <a:r>
              <a:rPr lang="zh-CN" altLang="en-US" sz="1800" b="1">
                <a:latin typeface="黑体" panose="02010609060101010101" pitchFamily="49" charset="-122"/>
                <a:ea typeface="黑体" panose="02010609060101010101" pitchFamily="49" charset="-122"/>
              </a:rPr>
              <a:t>冷</a:t>
            </a:r>
            <a:endParaRPr lang="en-US" altLang="zh-CN" sz="1800" b="1">
              <a:latin typeface="黑体" panose="02010609060101010101" pitchFamily="49" charset="-122"/>
              <a:ea typeface="黑体" panose="02010609060101010101" pitchFamily="49" charset="-122"/>
            </a:endParaRPr>
          </a:p>
          <a:p>
            <a:r>
              <a:rPr lang="zh-CN" altLang="en-US" sz="1800" b="1">
                <a:latin typeface="黑体" panose="02010609060101010101" pitchFamily="49" charset="-122"/>
                <a:ea typeface="黑体" panose="02010609060101010101" pitchFamily="49" charset="-122"/>
              </a:rPr>
              <a:t>战</a:t>
            </a:r>
          </a:p>
        </p:txBody>
      </p:sp>
      <p:sp>
        <p:nvSpPr>
          <p:cNvPr id="4" name="矩形 3"/>
          <p:cNvSpPr/>
          <p:nvPr/>
        </p:nvSpPr>
        <p:spPr>
          <a:xfrm>
            <a:off x="1171826" y="1339453"/>
            <a:ext cx="3626634" cy="346249"/>
          </a:xfrm>
          <a:prstGeom prst="rect">
            <a:avLst/>
          </a:prstGeom>
        </p:spPr>
        <p:txBody>
          <a:bodyPr wrap="none" lIns="68580" tIns="34290" rIns="68580" bIns="34290">
            <a:spAutoFit/>
          </a:bodyPr>
          <a:lstStyle/>
          <a:p>
            <a:pPr>
              <a:defRPr/>
            </a:pPr>
            <a:r>
              <a:rPr lang="zh-CN" altLang="en-US" sz="1800" b="1" kern="100">
                <a:solidFill>
                  <a:prstClr val="black"/>
                </a:solidFill>
                <a:latin typeface="黑体" panose="02010609060101010101" pitchFamily="49" charset="-122"/>
                <a:ea typeface="黑体" panose="02010609060101010101" pitchFamily="49" charset="-122"/>
              </a:rPr>
              <a:t>冷战的产生（</a:t>
            </a:r>
            <a:r>
              <a:rPr lang="en-US" altLang="zh-CN" sz="1800" b="1" kern="100">
                <a:solidFill>
                  <a:prstClr val="black"/>
                </a:solidFill>
                <a:latin typeface="黑体" panose="02010609060101010101" pitchFamily="49" charset="-122"/>
                <a:ea typeface="黑体" panose="02010609060101010101" pitchFamily="49" charset="-122"/>
              </a:rPr>
              <a:t>20</a:t>
            </a:r>
            <a:r>
              <a:rPr lang="zh-CN" altLang="en-US" sz="1800" b="1" kern="100">
                <a:solidFill>
                  <a:prstClr val="black"/>
                </a:solidFill>
                <a:latin typeface="黑体" panose="02010609060101010101" pitchFamily="49" charset="-122"/>
                <a:ea typeface="黑体" panose="02010609060101010101" pitchFamily="49" charset="-122"/>
              </a:rPr>
              <a:t>世纪四五十年代）</a:t>
            </a:r>
            <a:endParaRPr lang="zh-CN" altLang="en-US" sz="1800" b="1">
              <a:latin typeface="黑体" panose="02010609060101010101" pitchFamily="49" charset="-122"/>
              <a:ea typeface="黑体" panose="02010609060101010101" pitchFamily="49" charset="-122"/>
            </a:endParaRPr>
          </a:p>
        </p:txBody>
      </p:sp>
      <p:sp>
        <p:nvSpPr>
          <p:cNvPr id="13316" name="矩形 4"/>
          <p:cNvSpPr>
            <a:spLocks noChangeArrowheads="1"/>
          </p:cNvSpPr>
          <p:nvPr/>
        </p:nvSpPr>
        <p:spPr bwMode="auto">
          <a:xfrm>
            <a:off x="1193696" y="1660922"/>
            <a:ext cx="5723362" cy="346249"/>
          </a:xfrm>
          <a:prstGeom prst="rect">
            <a:avLst/>
          </a:prstGeom>
          <a:noFill/>
          <a:ln w="9525">
            <a:noFill/>
            <a:miter lim="800000"/>
          </a:ln>
        </p:spPr>
        <p:txBody>
          <a:bodyPr wrap="none" lIns="68580" tIns="34290" rIns="68580" bIns="34290">
            <a:spAutoFit/>
          </a:bodyPr>
          <a:lstStyle/>
          <a:p>
            <a:r>
              <a:rPr lang="zh-CN" altLang="en-US" sz="1800" b="1">
                <a:latin typeface="黑体" panose="02010609060101010101" pitchFamily="49" charset="-122"/>
                <a:ea typeface="黑体" panose="02010609060101010101" pitchFamily="49" charset="-122"/>
              </a:rPr>
              <a:t>冷战的发展</a:t>
            </a:r>
            <a:r>
              <a:rPr lang="zh-CN" altLang="zh-CN" sz="1800" b="1">
                <a:latin typeface="黑体" panose="02010609060101010101" pitchFamily="49" charset="-122"/>
                <a:ea typeface="黑体" panose="02010609060101010101" pitchFamily="49" charset="-122"/>
              </a:rPr>
              <a:t>（</a:t>
            </a:r>
            <a:r>
              <a:rPr lang="en-US" altLang="zh-CN" sz="1800" b="1">
                <a:latin typeface="黑体" panose="02010609060101010101" pitchFamily="49" charset="-122"/>
                <a:ea typeface="黑体" panose="02010609060101010101" pitchFamily="49" charset="-122"/>
              </a:rPr>
              <a:t>20</a:t>
            </a:r>
            <a:r>
              <a:rPr lang="zh-CN" altLang="en-US" sz="1800" b="1">
                <a:latin typeface="黑体" panose="02010609060101010101" pitchFamily="49" charset="-122"/>
                <a:ea typeface="黑体" panose="02010609060101010101" pitchFamily="49" charset="-122"/>
              </a:rPr>
              <a:t>世纪</a:t>
            </a:r>
            <a:r>
              <a:rPr lang="en-US" altLang="zh-CN" sz="1800" b="1">
                <a:latin typeface="黑体" panose="02010609060101010101" pitchFamily="49" charset="-122"/>
                <a:ea typeface="黑体" panose="02010609060101010101" pitchFamily="49" charset="-122"/>
              </a:rPr>
              <a:t>50</a:t>
            </a:r>
            <a:r>
              <a:rPr lang="zh-CN" altLang="en-US" sz="1800" b="1">
                <a:latin typeface="黑体" panose="02010609060101010101" pitchFamily="49" charset="-122"/>
                <a:ea typeface="黑体" panose="02010609060101010101" pitchFamily="49" charset="-122"/>
              </a:rPr>
              <a:t>年代中期以后</a:t>
            </a:r>
            <a:r>
              <a:rPr lang="en-US" altLang="zh-CN" sz="1800" b="1">
                <a:latin typeface="黑体" panose="02010609060101010101" pitchFamily="49" charset="-122"/>
                <a:ea typeface="黑体" panose="02010609060101010101" pitchFamily="49" charset="-122"/>
              </a:rPr>
              <a:t>—20</a:t>
            </a:r>
            <a:r>
              <a:rPr lang="zh-CN" altLang="en-US" sz="1800" b="1">
                <a:latin typeface="黑体" panose="02010609060101010101" pitchFamily="49" charset="-122"/>
                <a:ea typeface="黑体" panose="02010609060101010101" pitchFamily="49" charset="-122"/>
              </a:rPr>
              <a:t>世纪</a:t>
            </a:r>
            <a:r>
              <a:rPr lang="en-US" altLang="zh-CN" sz="1800" b="1">
                <a:latin typeface="黑体" panose="02010609060101010101" pitchFamily="49" charset="-122"/>
                <a:ea typeface="黑体" panose="02010609060101010101" pitchFamily="49" charset="-122"/>
              </a:rPr>
              <a:t>90</a:t>
            </a:r>
            <a:r>
              <a:rPr lang="zh-CN" altLang="en-US" sz="1800" b="1">
                <a:latin typeface="黑体" panose="02010609060101010101" pitchFamily="49" charset="-122"/>
                <a:ea typeface="黑体" panose="02010609060101010101" pitchFamily="49" charset="-122"/>
              </a:rPr>
              <a:t>年代</a:t>
            </a:r>
            <a:r>
              <a:rPr lang="zh-CN" altLang="zh-CN" sz="1800" b="1">
                <a:latin typeface="黑体" panose="02010609060101010101" pitchFamily="49" charset="-122"/>
                <a:ea typeface="黑体" panose="02010609060101010101" pitchFamily="49" charset="-122"/>
              </a:rPr>
              <a:t>）</a:t>
            </a:r>
          </a:p>
        </p:txBody>
      </p:sp>
      <p:sp>
        <p:nvSpPr>
          <p:cNvPr id="13317" name="TextBox 5"/>
          <p:cNvSpPr txBox="1">
            <a:spLocks noChangeArrowheads="1"/>
          </p:cNvSpPr>
          <p:nvPr/>
        </p:nvSpPr>
        <p:spPr bwMode="auto">
          <a:xfrm>
            <a:off x="1193697" y="2035970"/>
            <a:ext cx="5803831" cy="346472"/>
          </a:xfrm>
          <a:prstGeom prst="rect">
            <a:avLst/>
          </a:prstGeom>
          <a:noFill/>
          <a:ln w="9525">
            <a:noFill/>
            <a:miter lim="800000"/>
          </a:ln>
        </p:spPr>
        <p:txBody>
          <a:bodyPr wrap="none" lIns="68580" tIns="34290" rIns="68580" bIns="34290">
            <a:spAutoFit/>
          </a:bodyPr>
          <a:lstStyle/>
          <a:p>
            <a:r>
              <a:rPr lang="zh-CN" altLang="en-US" sz="1800" b="1">
                <a:latin typeface="黑体" panose="02010609060101010101" pitchFamily="49" charset="-122"/>
                <a:ea typeface="黑体" panose="02010609060101010101" pitchFamily="49" charset="-122"/>
              </a:rPr>
              <a:t>冷战结束：苏联解体，两极格局崩溃，冷战随之结束。</a:t>
            </a:r>
          </a:p>
        </p:txBody>
      </p:sp>
      <p:sp>
        <p:nvSpPr>
          <p:cNvPr id="15366" name="矩形 6"/>
          <p:cNvSpPr>
            <a:spLocks noChangeArrowheads="1"/>
          </p:cNvSpPr>
          <p:nvPr/>
        </p:nvSpPr>
        <p:spPr bwMode="auto">
          <a:xfrm>
            <a:off x="1193695" y="2411016"/>
            <a:ext cx="6484214" cy="622697"/>
          </a:xfrm>
          <a:prstGeom prst="rect">
            <a:avLst/>
          </a:prstGeom>
          <a:noFill/>
          <a:ln w="9525">
            <a:noFill/>
            <a:miter lim="800000"/>
          </a:ln>
        </p:spPr>
        <p:txBody>
          <a:bodyPr lIns="68580" tIns="34290" rIns="68580" bIns="34290">
            <a:spAutoFit/>
          </a:bodyPr>
          <a:lstStyle/>
          <a:p>
            <a:r>
              <a:rPr lang="zh-CN" altLang="en-US" sz="1800" b="1">
                <a:solidFill>
                  <a:srgbClr val="FF0000"/>
                </a:solidFill>
                <a:latin typeface="黑体" panose="02010609060101010101" pitchFamily="49" charset="-122"/>
                <a:ea typeface="黑体" panose="02010609060101010101" pitchFamily="49" charset="-122"/>
              </a:rPr>
              <a:t>双方进行激烈对峙的同时，又具有使美苏两国之间避免兵戎相见的自我控制机制</a:t>
            </a:r>
            <a:endParaRPr lang="zh-CN" altLang="en-US" sz="1800" b="1">
              <a:latin typeface="黑体" panose="02010609060101010101" pitchFamily="49" charset="-122"/>
              <a:ea typeface="黑体" panose="02010609060101010101" pitchFamily="49" charset="-122"/>
            </a:endParaRPr>
          </a:p>
        </p:txBody>
      </p:sp>
      <p:sp>
        <p:nvSpPr>
          <p:cNvPr id="13319" name="矩形 8"/>
          <p:cNvSpPr>
            <a:spLocks noChangeArrowheads="1"/>
          </p:cNvSpPr>
          <p:nvPr/>
        </p:nvSpPr>
        <p:spPr bwMode="auto">
          <a:xfrm>
            <a:off x="430990" y="857251"/>
            <a:ext cx="613797" cy="346472"/>
          </a:xfrm>
          <a:prstGeom prst="rect">
            <a:avLst/>
          </a:prstGeom>
          <a:noFill/>
          <a:ln w="9525">
            <a:noFill/>
            <a:miter lim="800000"/>
          </a:ln>
        </p:spPr>
        <p:txBody>
          <a:bodyPr wrap="none" lIns="68580" tIns="34290" rIns="68580" bIns="34290">
            <a:spAutoFit/>
          </a:bodyPr>
          <a:lstStyle/>
          <a:p>
            <a:r>
              <a:rPr lang="zh-CN" altLang="en-US" sz="1800" b="1">
                <a:latin typeface="黑体" panose="02010609060101010101" pitchFamily="49" charset="-122"/>
                <a:ea typeface="黑体" panose="02010609060101010101" pitchFamily="49" charset="-122"/>
              </a:rPr>
              <a:t>原因</a:t>
            </a:r>
          </a:p>
        </p:txBody>
      </p:sp>
      <p:sp>
        <p:nvSpPr>
          <p:cNvPr id="13320" name="矩形 10"/>
          <p:cNvSpPr>
            <a:spLocks noChangeArrowheads="1"/>
          </p:cNvSpPr>
          <p:nvPr/>
        </p:nvSpPr>
        <p:spPr bwMode="auto">
          <a:xfrm>
            <a:off x="485470" y="1714501"/>
            <a:ext cx="613796" cy="346472"/>
          </a:xfrm>
          <a:prstGeom prst="rect">
            <a:avLst/>
          </a:prstGeom>
          <a:noFill/>
          <a:ln w="9525">
            <a:noFill/>
            <a:miter lim="800000"/>
          </a:ln>
        </p:spPr>
        <p:txBody>
          <a:bodyPr wrap="none" lIns="68580" tIns="34290" rIns="68580" bIns="34290">
            <a:spAutoFit/>
          </a:bodyPr>
          <a:lstStyle/>
          <a:p>
            <a:r>
              <a:rPr lang="zh-CN" altLang="en-US" sz="1800" b="1">
                <a:latin typeface="黑体" panose="02010609060101010101" pitchFamily="49" charset="-122"/>
                <a:ea typeface="黑体" panose="02010609060101010101" pitchFamily="49" charset="-122"/>
              </a:rPr>
              <a:t>过程</a:t>
            </a:r>
          </a:p>
        </p:txBody>
      </p:sp>
      <p:sp>
        <p:nvSpPr>
          <p:cNvPr id="13321" name="矩形 17"/>
          <p:cNvSpPr>
            <a:spLocks noChangeArrowheads="1"/>
          </p:cNvSpPr>
          <p:nvPr/>
        </p:nvSpPr>
        <p:spPr bwMode="auto">
          <a:xfrm>
            <a:off x="975780" y="857251"/>
            <a:ext cx="1320814" cy="346472"/>
          </a:xfrm>
          <a:prstGeom prst="rect">
            <a:avLst/>
          </a:prstGeom>
          <a:noFill/>
          <a:ln w="9525">
            <a:noFill/>
            <a:miter lim="800000"/>
          </a:ln>
        </p:spPr>
        <p:txBody>
          <a:bodyPr wrap="none" lIns="68580" tIns="34290" rIns="68580" bIns="34290">
            <a:spAutoFit/>
          </a:bodyPr>
          <a:lstStyle/>
          <a:p>
            <a:r>
              <a:rPr lang="zh-CN" altLang="en-US" sz="1800" b="1">
                <a:latin typeface="黑体" panose="02010609060101010101" pitchFamily="49" charset="-122"/>
                <a:ea typeface="黑体" panose="02010609060101010101" pitchFamily="49" charset="-122"/>
              </a:rPr>
              <a:t>根本原因：</a:t>
            </a:r>
          </a:p>
        </p:txBody>
      </p:sp>
      <p:sp>
        <p:nvSpPr>
          <p:cNvPr id="13322" name="AutoShape 12"/>
          <p:cNvSpPr/>
          <p:nvPr/>
        </p:nvSpPr>
        <p:spPr bwMode="auto">
          <a:xfrm>
            <a:off x="376511" y="1071563"/>
            <a:ext cx="54479" cy="2143125"/>
          </a:xfrm>
          <a:prstGeom prst="leftBrace">
            <a:avLst>
              <a:gd name="adj1" fmla="val 188705"/>
              <a:gd name="adj2" fmla="val 50000"/>
            </a:avLst>
          </a:prstGeom>
          <a:noFill/>
          <a:ln w="28575">
            <a:solidFill>
              <a:srgbClr val="FF3300"/>
            </a:solidFill>
            <a:round/>
          </a:ln>
        </p:spPr>
        <p:txBody>
          <a:bodyPr wrap="none" lIns="68580" tIns="34290" rIns="68580" bIns="34290" anchor="ctr"/>
          <a:lstStyle/>
          <a:p>
            <a:endParaRPr lang="zh-CN" altLang="en-US" sz="1800" b="1">
              <a:latin typeface="黑体" panose="02010609060101010101" pitchFamily="49" charset="-122"/>
              <a:ea typeface="黑体" panose="02010609060101010101" pitchFamily="49" charset="-122"/>
            </a:endParaRPr>
          </a:p>
        </p:txBody>
      </p:sp>
      <p:sp>
        <p:nvSpPr>
          <p:cNvPr id="13323" name="AutoShape 12"/>
          <p:cNvSpPr/>
          <p:nvPr/>
        </p:nvSpPr>
        <p:spPr bwMode="auto">
          <a:xfrm>
            <a:off x="1084738" y="1500188"/>
            <a:ext cx="54479" cy="696516"/>
          </a:xfrm>
          <a:prstGeom prst="leftBrace">
            <a:avLst>
              <a:gd name="adj1" fmla="val 188920"/>
              <a:gd name="adj2" fmla="val 50000"/>
            </a:avLst>
          </a:prstGeom>
          <a:noFill/>
          <a:ln w="28575">
            <a:solidFill>
              <a:srgbClr val="FF3300"/>
            </a:solidFill>
            <a:round/>
          </a:ln>
        </p:spPr>
        <p:txBody>
          <a:bodyPr wrap="none" lIns="68580" tIns="34290" rIns="68580" bIns="34290" anchor="ctr"/>
          <a:lstStyle/>
          <a:p>
            <a:endParaRPr lang="zh-CN" altLang="en-US" sz="1500" b="1">
              <a:latin typeface="黑体" panose="02010609060101010101" pitchFamily="49" charset="-122"/>
              <a:ea typeface="黑体" panose="02010609060101010101" pitchFamily="49" charset="-122"/>
            </a:endParaRPr>
          </a:p>
        </p:txBody>
      </p:sp>
      <p:sp>
        <p:nvSpPr>
          <p:cNvPr id="13324" name="矩形 23"/>
          <p:cNvSpPr>
            <a:spLocks noChangeArrowheads="1"/>
          </p:cNvSpPr>
          <p:nvPr/>
        </p:nvSpPr>
        <p:spPr bwMode="auto">
          <a:xfrm>
            <a:off x="2719108" y="160736"/>
            <a:ext cx="3934410" cy="553998"/>
          </a:xfrm>
          <a:prstGeom prst="rect">
            <a:avLst/>
          </a:prstGeom>
          <a:noFill/>
          <a:ln w="9525">
            <a:noFill/>
            <a:miter lim="800000"/>
          </a:ln>
        </p:spPr>
        <p:txBody>
          <a:bodyPr wrap="none" lIns="68580" tIns="34290" rIns="68580" bIns="34290">
            <a:spAutoFit/>
          </a:bodyPr>
          <a:lstStyle/>
          <a:p>
            <a:pPr>
              <a:lnSpc>
                <a:spcPct val="150000"/>
              </a:lnSpc>
              <a:tabLst>
                <a:tab pos="1800225"/>
                <a:tab pos="1885950"/>
              </a:tabLst>
            </a:pPr>
            <a:r>
              <a:rPr lang="zh-CN" altLang="en-US" sz="2100" b="1">
                <a:solidFill>
                  <a:srgbClr val="FF0000"/>
                </a:solidFill>
                <a:latin typeface="黑体" panose="02010609060101010101" pitchFamily="49" charset="-122"/>
                <a:ea typeface="黑体" panose="02010609060101010101" pitchFamily="49" charset="-122"/>
              </a:rPr>
              <a:t>第</a:t>
            </a:r>
            <a:r>
              <a:rPr lang="en-US" altLang="zh-CN" sz="2100" b="1">
                <a:solidFill>
                  <a:srgbClr val="FF0000"/>
                </a:solidFill>
                <a:latin typeface="黑体" panose="02010609060101010101" pitchFamily="49" charset="-122"/>
                <a:ea typeface="黑体" panose="02010609060101010101" pitchFamily="49" charset="-122"/>
              </a:rPr>
              <a:t>18</a:t>
            </a:r>
            <a:r>
              <a:rPr lang="zh-CN" altLang="en-US" sz="2100" b="1">
                <a:solidFill>
                  <a:srgbClr val="FF0000"/>
                </a:solidFill>
                <a:latin typeface="黑体" panose="02010609060101010101" pitchFamily="49" charset="-122"/>
                <a:ea typeface="黑体" panose="02010609060101010101" pitchFamily="49" charset="-122"/>
              </a:rPr>
              <a:t>课  冷战与国际格局的演变</a:t>
            </a:r>
          </a:p>
        </p:txBody>
      </p:sp>
      <p:sp>
        <p:nvSpPr>
          <p:cNvPr id="13325" name="TextBox 26"/>
          <p:cNvSpPr txBox="1">
            <a:spLocks noChangeArrowheads="1"/>
          </p:cNvSpPr>
          <p:nvPr/>
        </p:nvSpPr>
        <p:spPr bwMode="auto">
          <a:xfrm>
            <a:off x="322031" y="428626"/>
            <a:ext cx="1079895" cy="346472"/>
          </a:xfrm>
          <a:prstGeom prst="rect">
            <a:avLst/>
          </a:prstGeom>
          <a:noFill/>
          <a:ln w="9525">
            <a:noFill/>
            <a:miter lim="800000"/>
          </a:ln>
        </p:spPr>
        <p:txBody>
          <a:bodyPr wrap="none" lIns="68580" tIns="34290" rIns="68580" bIns="34290">
            <a:spAutoFit/>
          </a:bodyPr>
          <a:lstStyle/>
          <a:p>
            <a:r>
              <a:rPr lang="zh-CN" altLang="en-US" sz="1800" b="1">
                <a:solidFill>
                  <a:srgbClr val="FF0000"/>
                </a:solidFill>
                <a:latin typeface="黑体" panose="02010609060101010101" pitchFamily="49" charset="-122"/>
                <a:ea typeface="黑体" panose="02010609060101010101" pitchFamily="49" charset="-122"/>
              </a:rPr>
              <a:t>一、冷战</a:t>
            </a:r>
          </a:p>
        </p:txBody>
      </p:sp>
      <p:sp>
        <p:nvSpPr>
          <p:cNvPr id="28" name="矩形 28"/>
          <p:cNvSpPr>
            <a:spLocks noChangeArrowheads="1"/>
          </p:cNvSpPr>
          <p:nvPr/>
        </p:nvSpPr>
        <p:spPr bwMode="auto">
          <a:xfrm>
            <a:off x="267554" y="3321844"/>
            <a:ext cx="8717852" cy="1447769"/>
          </a:xfrm>
          <a:prstGeom prst="rect">
            <a:avLst/>
          </a:prstGeom>
          <a:noFill/>
          <a:ln w="9525">
            <a:noFill/>
            <a:miter lim="800000"/>
          </a:ln>
        </p:spPr>
        <p:txBody>
          <a:bodyPr lIns="68580" tIns="34290" rIns="68580" bIns="34290">
            <a:spAutoFit/>
          </a:bodyPr>
          <a:lstStyle/>
          <a:p>
            <a:pPr>
              <a:lnSpc>
                <a:spcPct val="150000"/>
              </a:lnSpc>
            </a:pPr>
            <a:r>
              <a:rPr lang="zh-CN" altLang="en-US" sz="2100" b="1" smtClean="0">
                <a:latin typeface="黑体" panose="02010609060101010101" pitchFamily="49" charset="-122"/>
                <a:ea typeface="黑体" panose="02010609060101010101" pitchFamily="49" charset="-122"/>
              </a:rPr>
              <a:t>探究：</a:t>
            </a:r>
            <a:endParaRPr lang="en-US" altLang="zh-CN" sz="2100" b="1" smtClean="0">
              <a:latin typeface="黑体" panose="02010609060101010101" pitchFamily="49" charset="-122"/>
              <a:ea typeface="黑体" panose="02010609060101010101" pitchFamily="49" charset="-122"/>
            </a:endParaRPr>
          </a:p>
          <a:p>
            <a:pPr algn="ctr">
              <a:lnSpc>
                <a:spcPct val="150000"/>
              </a:lnSpc>
            </a:pPr>
            <a:r>
              <a:rPr lang="zh-CN" altLang="en-US" sz="2100" b="1" smtClean="0">
                <a:latin typeface="黑体" panose="02010609060101010101" pitchFamily="49" charset="-122"/>
                <a:ea typeface="黑体" panose="02010609060101010101" pitchFamily="49" charset="-122"/>
              </a:rPr>
              <a:t>两</a:t>
            </a:r>
            <a:r>
              <a:rPr lang="zh-CN" altLang="en-US" sz="2100" b="1">
                <a:latin typeface="黑体" panose="02010609060101010101" pitchFamily="49" charset="-122"/>
                <a:ea typeface="黑体" panose="02010609060101010101" pitchFamily="49" charset="-122"/>
              </a:rPr>
              <a:t>极格局形成的标志是什么？形成的原因有哪些？为什么说两极格局中孕育着多极化趋势？请用史实说明。有何影响？</a:t>
            </a:r>
            <a:endParaRPr lang="en-US" altLang="zh-CN" sz="2100" b="1">
              <a:latin typeface="黑体" panose="02010609060101010101" pitchFamily="49" charset="-122"/>
              <a:ea typeface="黑体" panose="02010609060101010101" pitchFamily="49" charset="-122"/>
            </a:endParaRPr>
          </a:p>
        </p:txBody>
      </p:sp>
      <p:sp>
        <p:nvSpPr>
          <p:cNvPr id="13327" name="矩形 29"/>
          <p:cNvSpPr>
            <a:spLocks noChangeArrowheads="1"/>
          </p:cNvSpPr>
          <p:nvPr/>
        </p:nvSpPr>
        <p:spPr bwMode="auto">
          <a:xfrm>
            <a:off x="485469" y="2464594"/>
            <a:ext cx="848662" cy="346472"/>
          </a:xfrm>
          <a:prstGeom prst="rect">
            <a:avLst/>
          </a:prstGeom>
          <a:noFill/>
          <a:ln w="9525">
            <a:noFill/>
            <a:miter lim="800000"/>
          </a:ln>
        </p:spPr>
        <p:txBody>
          <a:bodyPr wrap="none" lIns="68580" tIns="34290" rIns="68580" bIns="34290">
            <a:spAutoFit/>
          </a:bodyPr>
          <a:lstStyle/>
          <a:p>
            <a:r>
              <a:rPr lang="zh-CN" altLang="en-US" sz="1800" b="1">
                <a:solidFill>
                  <a:srgbClr val="000000"/>
                </a:solidFill>
                <a:latin typeface="黑体" panose="02010609060101010101" pitchFamily="49" charset="-122"/>
                <a:ea typeface="黑体" panose="02010609060101010101" pitchFamily="49" charset="-122"/>
              </a:rPr>
              <a:t>特点：</a:t>
            </a:r>
            <a:endParaRPr lang="zh-CN" altLang="en-US" i="1"/>
          </a:p>
        </p:txBody>
      </p:sp>
      <p:sp>
        <p:nvSpPr>
          <p:cNvPr id="13328" name="矩形 30"/>
          <p:cNvSpPr>
            <a:spLocks noChangeArrowheads="1"/>
          </p:cNvSpPr>
          <p:nvPr/>
        </p:nvSpPr>
        <p:spPr bwMode="auto">
          <a:xfrm>
            <a:off x="2228798" y="857251"/>
            <a:ext cx="4359531" cy="346249"/>
          </a:xfrm>
          <a:prstGeom prst="rect">
            <a:avLst/>
          </a:prstGeom>
          <a:noFill/>
          <a:ln w="9525">
            <a:noFill/>
            <a:miter lim="800000"/>
          </a:ln>
        </p:spPr>
        <p:txBody>
          <a:bodyPr lIns="68580" tIns="34290" rIns="68580" bIns="34290">
            <a:spAutoFit/>
          </a:bodyPr>
          <a:lstStyle/>
          <a:p>
            <a:r>
              <a:rPr lang="zh-CN" altLang="zh-CN" sz="1800" b="1">
                <a:solidFill>
                  <a:srgbClr val="FF0000"/>
                </a:solidFill>
                <a:latin typeface="黑体" panose="02010609060101010101" pitchFamily="49" charset="-122"/>
                <a:ea typeface="黑体" panose="02010609060101010101" pitchFamily="49" charset="-122"/>
              </a:rPr>
              <a:t>美苏</a:t>
            </a:r>
            <a:r>
              <a:rPr lang="zh-CN" altLang="en-US" sz="1800" b="1">
                <a:solidFill>
                  <a:srgbClr val="FF0000"/>
                </a:solidFill>
                <a:latin typeface="黑体" panose="02010609060101010101" pitchFamily="49" charset="-122"/>
                <a:ea typeface="黑体" panose="02010609060101010101" pitchFamily="49" charset="-122"/>
              </a:rPr>
              <a:t>两国的国家利益存在严重冲突</a:t>
            </a:r>
            <a:endParaRPr lang="zh-CN" altLang="zh-CN" sz="1800" b="1">
              <a:solidFill>
                <a:srgbClr val="FF0000"/>
              </a:solidFill>
              <a:latin typeface="黑体" panose="02010609060101010101" pitchFamily="49" charset="-122"/>
              <a:ea typeface="黑体" panose="02010609060101010101" pitchFamily="49" charset="-122"/>
            </a:endParaRPr>
          </a:p>
        </p:txBody>
      </p:sp>
      <p:sp>
        <p:nvSpPr>
          <p:cNvPr id="17" name="TextBox 16"/>
          <p:cNvSpPr txBox="1"/>
          <p:nvPr/>
        </p:nvSpPr>
        <p:spPr>
          <a:xfrm>
            <a:off x="6770914" y="4833257"/>
            <a:ext cx="2373086" cy="310243"/>
          </a:xfrm>
          <a:prstGeom prst="rect">
            <a:avLst/>
          </a:prstGeom>
          <a:solidFill>
            <a:schemeClr val="bg1"/>
          </a:solidFill>
        </p:spPr>
        <p:txBody>
          <a:bodyPr wrap="square" rtlCol="0">
            <a:spAutoFit/>
          </a:bodyPr>
          <a:lstStyle/>
          <a:p>
            <a:endParaRPr lang="zh-CN" altLang="en-US"/>
          </a:p>
        </p:txBody>
      </p:sp>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366"/>
                                        </p:tgtEl>
                                        <p:attrNameLst>
                                          <p:attrName>style.visibility</p:attrName>
                                        </p:attrNameLst>
                                      </p:cBhvr>
                                      <p:to>
                                        <p:strVal val="visible"/>
                                      </p:to>
                                    </p:set>
                                    <p:anim calcmode="lin" valueType="num">
                                      <p:cBhvr additive="base">
                                        <p:cTn id="7" dur="500" fill="hold"/>
                                        <p:tgtEl>
                                          <p:spTgt spid="15366"/>
                                        </p:tgtEl>
                                        <p:attrNameLst>
                                          <p:attrName>ppt_x</p:attrName>
                                        </p:attrNameLst>
                                      </p:cBhvr>
                                      <p:tavLst>
                                        <p:tav tm="0">
                                          <p:val>
                                            <p:strVal val="#ppt_x"/>
                                          </p:val>
                                        </p:tav>
                                        <p:tav tm="100000">
                                          <p:val>
                                            <p:strVal val="#ppt_x"/>
                                          </p:val>
                                        </p:tav>
                                      </p:tavLst>
                                    </p:anim>
                                    <p:anim calcmode="lin" valueType="num">
                                      <p:cBhvr additive="base">
                                        <p:cTn id="8" dur="500" fill="hold"/>
                                        <p:tgtEl>
                                          <p:spTgt spid="15366"/>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8"/>
                                        </p:tgtEl>
                                        <p:attrNameLst>
                                          <p:attrName>style.visibility</p:attrName>
                                        </p:attrNameLst>
                                      </p:cBhvr>
                                      <p:to>
                                        <p:strVal val="visible"/>
                                      </p:to>
                                    </p:set>
                                    <p:anim calcmode="lin" valueType="num">
                                      <p:cBhvr additive="base">
                                        <p:cTn id="13" dur="500" fill="hold"/>
                                        <p:tgtEl>
                                          <p:spTgt spid="28"/>
                                        </p:tgtEl>
                                        <p:attrNameLst>
                                          <p:attrName>ppt_x</p:attrName>
                                        </p:attrNameLst>
                                      </p:cBhvr>
                                      <p:tavLst>
                                        <p:tav tm="0">
                                          <p:val>
                                            <p:strVal val="#ppt_x"/>
                                          </p:val>
                                        </p:tav>
                                        <p:tav tm="100000">
                                          <p:val>
                                            <p:strVal val="#ppt_x"/>
                                          </p:val>
                                        </p:tav>
                                      </p:tavLst>
                                    </p:anim>
                                    <p:anim calcmode="lin" valueType="num">
                                      <p:cBhvr additive="base">
                                        <p:cTn id="14"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6" grpId="0"/>
      <p:bldP spid="28" grpId="0"/>
    </p:bldLst>
  </p:timing>
</p:sld>
</file>

<file path=ppt/slides/slide3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TextBox 3"/>
          <p:cNvSpPr txBox="1">
            <a:spLocks noChangeArrowheads="1"/>
          </p:cNvSpPr>
          <p:nvPr/>
        </p:nvSpPr>
        <p:spPr bwMode="auto">
          <a:xfrm>
            <a:off x="1" y="489682"/>
            <a:ext cx="5095604" cy="346472"/>
          </a:xfrm>
          <a:prstGeom prst="rect">
            <a:avLst/>
          </a:prstGeom>
          <a:noFill/>
          <a:ln w="9525">
            <a:noFill/>
            <a:miter lim="800000"/>
          </a:ln>
        </p:spPr>
        <p:txBody>
          <a:bodyPr wrap="none" lIns="68580" tIns="34290" rIns="68580" bIns="34290">
            <a:spAutoFit/>
          </a:bodyPr>
          <a:lstStyle/>
          <a:p>
            <a:r>
              <a:rPr lang="zh-CN" altLang="en-US" sz="1800" b="1">
                <a:solidFill>
                  <a:srgbClr val="FF0000"/>
                </a:solidFill>
                <a:latin typeface="黑体" panose="02010609060101010101" pitchFamily="49" charset="-122"/>
                <a:ea typeface="黑体" panose="02010609060101010101" pitchFamily="49" charset="-122"/>
              </a:rPr>
              <a:t>二、国际格局的演变（两极格局到多极化趋势）</a:t>
            </a:r>
          </a:p>
        </p:txBody>
      </p:sp>
      <p:sp>
        <p:nvSpPr>
          <p:cNvPr id="5" name="TextBox 4"/>
          <p:cNvSpPr txBox="1">
            <a:spLocks noChangeArrowheads="1"/>
          </p:cNvSpPr>
          <p:nvPr/>
        </p:nvSpPr>
        <p:spPr bwMode="auto">
          <a:xfrm>
            <a:off x="0" y="864730"/>
            <a:ext cx="2263906" cy="346472"/>
          </a:xfrm>
          <a:prstGeom prst="rect">
            <a:avLst/>
          </a:prstGeom>
          <a:noFill/>
          <a:ln w="9525">
            <a:noFill/>
            <a:miter lim="800000"/>
          </a:ln>
        </p:spPr>
        <p:txBody>
          <a:bodyPr wrap="none" lIns="68580" tIns="34290" rIns="68580" bIns="34290">
            <a:spAutoFit/>
          </a:bodyPr>
          <a:lstStyle/>
          <a:p>
            <a:r>
              <a:rPr lang="zh-CN" altLang="en-US" sz="1800" b="1">
                <a:solidFill>
                  <a:srgbClr val="0070C0"/>
                </a:solidFill>
                <a:latin typeface="黑体" panose="02010609060101010101" pitchFamily="49" charset="-122"/>
                <a:ea typeface="黑体" panose="02010609060101010101" pitchFamily="49" charset="-122"/>
              </a:rPr>
              <a:t>（一）两极格局形成</a:t>
            </a:r>
          </a:p>
        </p:txBody>
      </p:sp>
      <p:sp>
        <p:nvSpPr>
          <p:cNvPr id="6" name="TextBox 5"/>
          <p:cNvSpPr txBox="1">
            <a:spLocks noChangeArrowheads="1"/>
          </p:cNvSpPr>
          <p:nvPr/>
        </p:nvSpPr>
        <p:spPr bwMode="auto">
          <a:xfrm>
            <a:off x="0" y="2150605"/>
            <a:ext cx="2499982" cy="346472"/>
          </a:xfrm>
          <a:prstGeom prst="rect">
            <a:avLst/>
          </a:prstGeom>
          <a:noFill/>
          <a:ln w="9525">
            <a:noFill/>
            <a:miter lim="800000"/>
          </a:ln>
        </p:spPr>
        <p:txBody>
          <a:bodyPr wrap="none" lIns="68580" tIns="34290" rIns="68580" bIns="34290">
            <a:spAutoFit/>
          </a:bodyPr>
          <a:lstStyle/>
          <a:p>
            <a:r>
              <a:rPr lang="zh-CN" altLang="en-US" sz="1800" b="1">
                <a:solidFill>
                  <a:srgbClr val="0070C0"/>
                </a:solidFill>
                <a:latin typeface="黑体" panose="02010609060101010101" pitchFamily="49" charset="-122"/>
                <a:ea typeface="黑体" panose="02010609060101010101" pitchFamily="49" charset="-122"/>
              </a:rPr>
              <a:t>（二）多极化趋势出现</a:t>
            </a:r>
            <a:endParaRPr lang="en-US" altLang="zh-CN" sz="1800" b="1">
              <a:solidFill>
                <a:srgbClr val="0070C0"/>
              </a:solidFill>
              <a:latin typeface="黑体" panose="02010609060101010101" pitchFamily="49" charset="-122"/>
              <a:ea typeface="黑体" panose="02010609060101010101" pitchFamily="49" charset="-122"/>
            </a:endParaRPr>
          </a:p>
        </p:txBody>
      </p:sp>
      <p:sp>
        <p:nvSpPr>
          <p:cNvPr id="8" name="矩形 7"/>
          <p:cNvSpPr>
            <a:spLocks noChangeArrowheads="1"/>
          </p:cNvSpPr>
          <p:nvPr/>
        </p:nvSpPr>
        <p:spPr bwMode="auto">
          <a:xfrm>
            <a:off x="213075" y="1721980"/>
            <a:ext cx="837409" cy="346249"/>
          </a:xfrm>
          <a:prstGeom prst="rect">
            <a:avLst/>
          </a:prstGeom>
          <a:noFill/>
          <a:ln w="9525">
            <a:noFill/>
            <a:miter lim="800000"/>
          </a:ln>
        </p:spPr>
        <p:txBody>
          <a:bodyPr wrap="none" lIns="68580" tIns="34290" rIns="68580" bIns="34290">
            <a:spAutoFit/>
          </a:bodyPr>
          <a:lstStyle/>
          <a:p>
            <a:r>
              <a:rPr lang="en-US" altLang="zh-CN" sz="1800" b="1">
                <a:latin typeface="黑体" panose="02010609060101010101" pitchFamily="49" charset="-122"/>
                <a:ea typeface="黑体" panose="02010609060101010101" pitchFamily="49" charset="-122"/>
              </a:rPr>
              <a:t>2.</a:t>
            </a:r>
            <a:r>
              <a:rPr lang="zh-CN" altLang="en-US" sz="1800" b="1">
                <a:latin typeface="黑体" panose="02010609060101010101" pitchFamily="49" charset="-122"/>
                <a:ea typeface="黑体" panose="02010609060101010101" pitchFamily="49" charset="-122"/>
              </a:rPr>
              <a:t>标志</a:t>
            </a:r>
          </a:p>
        </p:txBody>
      </p:sp>
      <p:sp>
        <p:nvSpPr>
          <p:cNvPr id="9" name="矩形 8"/>
          <p:cNvSpPr>
            <a:spLocks noChangeArrowheads="1"/>
          </p:cNvSpPr>
          <p:nvPr/>
        </p:nvSpPr>
        <p:spPr bwMode="auto">
          <a:xfrm>
            <a:off x="213074" y="1346932"/>
            <a:ext cx="1069845" cy="346249"/>
          </a:xfrm>
          <a:prstGeom prst="rect">
            <a:avLst/>
          </a:prstGeom>
          <a:noFill/>
          <a:ln w="9525">
            <a:noFill/>
            <a:miter lim="800000"/>
          </a:ln>
        </p:spPr>
        <p:txBody>
          <a:bodyPr wrap="none" lIns="68580" tIns="34290" rIns="68580" bIns="34290">
            <a:spAutoFit/>
          </a:bodyPr>
          <a:lstStyle/>
          <a:p>
            <a:r>
              <a:rPr lang="en-US" altLang="zh-CN" sz="1800" b="1">
                <a:solidFill>
                  <a:srgbClr val="000000"/>
                </a:solidFill>
                <a:latin typeface="黑体" panose="02010609060101010101" pitchFamily="49" charset="-122"/>
                <a:ea typeface="黑体" panose="02010609060101010101" pitchFamily="49" charset="-122"/>
              </a:rPr>
              <a:t>1.</a:t>
            </a:r>
            <a:r>
              <a:rPr lang="zh-CN" altLang="en-US" sz="1800" b="1">
                <a:solidFill>
                  <a:srgbClr val="000000"/>
                </a:solidFill>
                <a:latin typeface="黑体" panose="02010609060101010101" pitchFamily="49" charset="-122"/>
                <a:ea typeface="黑体" panose="02010609060101010101" pitchFamily="49" charset="-122"/>
              </a:rPr>
              <a:t>原因：</a:t>
            </a:r>
            <a:endParaRPr lang="zh-CN" altLang="en-US" sz="1800" b="1">
              <a:latin typeface="黑体" panose="02010609060101010101" pitchFamily="49" charset="-122"/>
              <a:ea typeface="黑体" panose="02010609060101010101" pitchFamily="49" charset="-122"/>
            </a:endParaRPr>
          </a:p>
        </p:txBody>
      </p:sp>
      <p:sp>
        <p:nvSpPr>
          <p:cNvPr id="10" name="矩形 9"/>
          <p:cNvSpPr>
            <a:spLocks noChangeArrowheads="1"/>
          </p:cNvSpPr>
          <p:nvPr/>
        </p:nvSpPr>
        <p:spPr bwMode="auto">
          <a:xfrm>
            <a:off x="1357133" y="1186199"/>
            <a:ext cx="6183424" cy="623248"/>
          </a:xfrm>
          <a:prstGeom prst="rect">
            <a:avLst/>
          </a:prstGeom>
          <a:noFill/>
          <a:ln w="9525">
            <a:noFill/>
            <a:miter lim="800000"/>
          </a:ln>
        </p:spPr>
        <p:txBody>
          <a:bodyPr wrap="none" lIns="68580" tIns="34290" rIns="68580" bIns="34290">
            <a:spAutoFit/>
          </a:bodyPr>
          <a:lstStyle/>
          <a:p>
            <a:r>
              <a:rPr lang="en-US" altLang="zh-CN" sz="1800" b="1">
                <a:latin typeface="黑体" panose="02010609060101010101" pitchFamily="49" charset="-122"/>
                <a:ea typeface="黑体" panose="02010609060101010101" pitchFamily="49" charset="-122"/>
              </a:rPr>
              <a:t>1.</a:t>
            </a:r>
            <a:r>
              <a:rPr lang="zh-CN" altLang="en-US" sz="1800" b="1">
                <a:latin typeface="黑体" panose="02010609060101010101" pitchFamily="49" charset="-122"/>
                <a:ea typeface="黑体" panose="02010609060101010101" pitchFamily="49" charset="-122"/>
              </a:rPr>
              <a:t>二战后确立的</a:t>
            </a:r>
            <a:r>
              <a:rPr lang="zh-CN" altLang="en-US" sz="1800" b="1">
                <a:solidFill>
                  <a:srgbClr val="FF3300"/>
                </a:solidFill>
                <a:latin typeface="黑体" panose="02010609060101010101" pitchFamily="49" charset="-122"/>
                <a:ea typeface="黑体" panose="02010609060101010101" pitchFamily="49" charset="-122"/>
              </a:rPr>
              <a:t>雅尔塔体系</a:t>
            </a:r>
            <a:r>
              <a:rPr lang="zh-CN" altLang="en-US" sz="1800" b="1">
                <a:latin typeface="黑体" panose="02010609060101010101" pitchFamily="49" charset="-122"/>
                <a:ea typeface="黑体" panose="02010609060101010101" pitchFamily="49" charset="-122"/>
              </a:rPr>
              <a:t>奠定了战后世界两极格局的框架</a:t>
            </a:r>
            <a:endParaRPr lang="en-US" altLang="zh-CN" sz="1800" b="1">
              <a:latin typeface="黑体" panose="02010609060101010101" pitchFamily="49" charset="-122"/>
              <a:ea typeface="黑体" panose="02010609060101010101" pitchFamily="49" charset="-122"/>
            </a:endParaRPr>
          </a:p>
          <a:p>
            <a:r>
              <a:rPr lang="en-US" altLang="zh-CN" sz="1800" b="1">
                <a:latin typeface="黑体" panose="02010609060101010101" pitchFamily="49" charset="-122"/>
                <a:ea typeface="黑体" panose="02010609060101010101" pitchFamily="49" charset="-122"/>
              </a:rPr>
              <a:t>2.</a:t>
            </a:r>
            <a:r>
              <a:rPr lang="zh-CN" altLang="en-US" sz="1800" b="1">
                <a:latin typeface="黑体" panose="02010609060101010101" pitchFamily="49" charset="-122"/>
                <a:ea typeface="黑体" panose="02010609060101010101" pitchFamily="49" charset="-122"/>
              </a:rPr>
              <a:t>随着冷战的产生和发展，两极格局逐渐形成</a:t>
            </a:r>
          </a:p>
        </p:txBody>
      </p:sp>
      <p:sp>
        <p:nvSpPr>
          <p:cNvPr id="11" name="矩形 10"/>
          <p:cNvSpPr>
            <a:spLocks noChangeArrowheads="1"/>
          </p:cNvSpPr>
          <p:nvPr/>
        </p:nvSpPr>
        <p:spPr bwMode="auto">
          <a:xfrm>
            <a:off x="1248176" y="1829136"/>
            <a:ext cx="6320776" cy="346249"/>
          </a:xfrm>
          <a:prstGeom prst="rect">
            <a:avLst/>
          </a:prstGeom>
          <a:noFill/>
          <a:ln w="9525">
            <a:noFill/>
            <a:miter lim="800000"/>
          </a:ln>
        </p:spPr>
        <p:txBody>
          <a:bodyPr lIns="68580" tIns="34290" rIns="68580" bIns="34290">
            <a:spAutoFit/>
          </a:bodyPr>
          <a:lstStyle/>
          <a:p>
            <a:r>
              <a:rPr lang="en-US" altLang="zh-CN" sz="1800" b="1">
                <a:solidFill>
                  <a:srgbClr val="000000"/>
                </a:solidFill>
                <a:latin typeface="黑体" panose="02010609060101010101" pitchFamily="49" charset="-122"/>
                <a:ea typeface="黑体" panose="02010609060101010101" pitchFamily="49" charset="-122"/>
              </a:rPr>
              <a:t>20</a:t>
            </a:r>
            <a:r>
              <a:rPr lang="zh-CN" altLang="en-US" sz="1800" b="1">
                <a:solidFill>
                  <a:srgbClr val="000000"/>
                </a:solidFill>
                <a:latin typeface="黑体" panose="02010609060101010101" pitchFamily="49" charset="-122"/>
                <a:ea typeface="黑体" panose="02010609060101010101" pitchFamily="49" charset="-122"/>
              </a:rPr>
              <a:t>世纪</a:t>
            </a:r>
            <a:r>
              <a:rPr lang="en-US" altLang="zh-CN" sz="1800" b="1">
                <a:solidFill>
                  <a:srgbClr val="000000"/>
                </a:solidFill>
                <a:latin typeface="黑体" panose="02010609060101010101" pitchFamily="49" charset="-122"/>
                <a:ea typeface="黑体" panose="02010609060101010101" pitchFamily="49" charset="-122"/>
              </a:rPr>
              <a:t>50</a:t>
            </a:r>
            <a:r>
              <a:rPr lang="zh-CN" altLang="en-US" sz="1800" b="1">
                <a:solidFill>
                  <a:srgbClr val="000000"/>
                </a:solidFill>
                <a:latin typeface="黑体" panose="02010609060101010101" pitchFamily="49" charset="-122"/>
                <a:ea typeface="黑体" panose="02010609060101010101" pitchFamily="49" charset="-122"/>
              </a:rPr>
              <a:t>年代中期，美苏全面冷战对峙，两极格局形成。</a:t>
            </a:r>
          </a:p>
        </p:txBody>
      </p:sp>
      <p:graphicFrame>
        <p:nvGraphicFramePr>
          <p:cNvPr id="12" name="表格 11"/>
          <p:cNvGraphicFramePr>
            <a:graphicFrameLocks noGrp="1"/>
          </p:cNvGraphicFramePr>
          <p:nvPr/>
        </p:nvGraphicFramePr>
        <p:xfrm>
          <a:off x="158596" y="2525651"/>
          <a:ext cx="8771757" cy="2272507"/>
        </p:xfrm>
        <a:graphic>
          <a:graphicData uri="http://schemas.openxmlformats.org/drawingml/2006/table">
            <a:tbl>
              <a:tblPr/>
              <a:tblGrid>
                <a:gridCol w="1580477"/>
                <a:gridCol w="7191280"/>
              </a:tblGrid>
              <a:tr h="429816">
                <a:tc>
                  <a:txBody>
                    <a:bodyPr vert="horz" wrap="square"/>
                    <a:lstStyle/>
                    <a:p>
                      <a:pPr marL="0" marR="0" lvl="0" indent="0" algn="just" defTabSz="914400" rtl="0" eaLnBrk="1" fontAlgn="base" latinLnBrk="0" hangingPunct="1">
                        <a:lnSpc>
                          <a:spcPts val="2800"/>
                        </a:lnSpc>
                        <a:spcBef>
                          <a:spcPct val="0"/>
                        </a:spcBef>
                        <a:spcAft>
                          <a:spcPct val="0"/>
                        </a:spcAft>
                        <a:buClrTx/>
                        <a:buSzTx/>
                        <a:buFontTx/>
                        <a:buNone/>
                      </a:pPr>
                      <a:r>
                        <a:rPr kumimoji="0" lang="zh-CN" altLang="en-US" sz="1400" b="1" i="0" u="none" strike="noStrike" cap="none" normalizeH="0" baseline="0" smtClean="0">
                          <a:ln>
                            <a:noFill/>
                          </a:ln>
                          <a:solidFill>
                            <a:srgbClr val="000000"/>
                          </a:solidFill>
                          <a:effectLst/>
                          <a:latin typeface="黑体" panose="02010609060101010101" pitchFamily="49" charset="-122"/>
                          <a:ea typeface="黑体" panose="02010609060101010101" pitchFamily="49" charset="-122"/>
                          <a:cs typeface="宋体" pitchFamily="2" charset="-122"/>
                        </a:rPr>
                        <a:t>西方阵营逐渐分化</a:t>
                      </a:r>
                      <a:endParaRPr kumimoji="0" lang="en-US" sz="1400" b="1" i="0" u="none" strike="noStrike" cap="none" normalizeH="0" baseline="0" smtClean="0">
                        <a:ln>
                          <a:noFill/>
                        </a:ln>
                        <a:solidFill>
                          <a:srgbClr val="000000"/>
                        </a:solidFill>
                        <a:effectLst/>
                        <a:latin typeface="黑体" panose="02010609060101010101" pitchFamily="49" charset="-122"/>
                        <a:ea typeface="黑体" panose="02010609060101010101" pitchFamily="49" charset="-122"/>
                        <a:cs typeface="宋体" pitchFamily="2" charset="-122"/>
                      </a:endParaRPr>
                    </a:p>
                  </a:txBody>
                  <a:tcPr marL="52300" marR="5230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p>
                      <a:pPr marL="0" marR="0" lvl="0" indent="0" algn="just" defTabSz="914400" rtl="0" eaLnBrk="1" fontAlgn="base" latinLnBrk="0" hangingPunct="1">
                        <a:lnSpc>
                          <a:spcPts val="2800"/>
                        </a:lnSpc>
                        <a:spcBef>
                          <a:spcPct val="0"/>
                        </a:spcBef>
                        <a:spcAft>
                          <a:spcPct val="0"/>
                        </a:spcAft>
                        <a:buClrTx/>
                        <a:buSzTx/>
                        <a:buFontTx/>
                        <a:buNone/>
                      </a:pPr>
                      <a:endParaRPr kumimoji="0" lang="en-US" altLang="zh-CN" sz="800" b="0" i="0" u="none" strike="noStrike" cap="none" normalizeH="0" baseline="0" smtClean="0">
                        <a:ln>
                          <a:noFill/>
                        </a:ln>
                        <a:solidFill>
                          <a:srgbClr val="000000"/>
                        </a:solidFill>
                        <a:effectLst/>
                        <a:latin typeface="宋体" panose="02010600030101010101" pitchFamily="2" charset="-122"/>
                        <a:ea typeface="宋体" panose="02010600030101010101" pitchFamily="2" charset="-122"/>
                      </a:endParaRPr>
                    </a:p>
                  </a:txBody>
                  <a:tcPr marL="52300" marR="5230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38138">
                <a:tc>
                  <a:txBody>
                    <a:bodyPr vert="horz" wrap="square"/>
                    <a:lstStyle/>
                    <a:p>
                      <a:pPr marL="0" marR="0" lvl="0" indent="0" algn="just" defTabSz="914400" rtl="0" eaLnBrk="1" fontAlgn="base" latinLnBrk="0" hangingPunct="1">
                        <a:lnSpc>
                          <a:spcPts val="2800"/>
                        </a:lnSpc>
                        <a:spcBef>
                          <a:spcPct val="0"/>
                        </a:spcBef>
                        <a:spcAft>
                          <a:spcPct val="0"/>
                        </a:spcAft>
                        <a:buClrTx/>
                        <a:buSzTx/>
                        <a:buFontTx/>
                        <a:buNone/>
                      </a:pPr>
                      <a:r>
                        <a:rPr kumimoji="0" lang="zh-CN" altLang="en-US" sz="1400" b="1" i="0" u="none" strike="noStrike" cap="none" normalizeH="0" baseline="0" smtClean="0">
                          <a:ln>
                            <a:noFill/>
                          </a:ln>
                          <a:solidFill>
                            <a:srgbClr val="000000"/>
                          </a:solidFill>
                          <a:effectLst/>
                          <a:latin typeface="黑体" panose="02010609060101010101" pitchFamily="49" charset="-122"/>
                          <a:ea typeface="黑体" panose="02010609060101010101" pitchFamily="49" charset="-122"/>
                          <a:cs typeface="宋体" pitchFamily="2" charset="-122"/>
                        </a:rPr>
                        <a:t>社会主义阵营瓦解</a:t>
                      </a:r>
                      <a:endParaRPr kumimoji="0" lang="en-US" sz="1400" b="1" i="0" u="none" strike="noStrike" cap="none" normalizeH="0" baseline="0" smtClean="0">
                        <a:ln>
                          <a:noFill/>
                        </a:ln>
                        <a:solidFill>
                          <a:srgbClr val="000000"/>
                        </a:solidFill>
                        <a:effectLst/>
                        <a:latin typeface="黑体" panose="02010609060101010101" pitchFamily="49" charset="-122"/>
                        <a:ea typeface="黑体" panose="02010609060101010101" pitchFamily="49" charset="-122"/>
                        <a:cs typeface="宋体" pitchFamily="2" charset="-122"/>
                      </a:endParaRPr>
                    </a:p>
                  </a:txBody>
                  <a:tcPr marL="52300" marR="5230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p>
                      <a:pPr marL="0" marR="0" lvl="0" indent="0" algn="just" defTabSz="914400" rtl="0" eaLnBrk="1" fontAlgn="base" latinLnBrk="0" hangingPunct="1">
                        <a:lnSpc>
                          <a:spcPts val="2800"/>
                        </a:lnSpc>
                        <a:spcBef>
                          <a:spcPct val="0"/>
                        </a:spcBef>
                        <a:spcAft>
                          <a:spcPct val="0"/>
                        </a:spcAft>
                        <a:buClrTx/>
                        <a:buSzTx/>
                        <a:buFontTx/>
                        <a:buNone/>
                      </a:pPr>
                      <a:endParaRPr kumimoji="0" lang="en-US" altLang="zh-CN" sz="800" b="0" i="0" u="none" strike="noStrike" cap="none" normalizeH="0" baseline="0" smtClean="0">
                        <a:ln>
                          <a:noFill/>
                        </a:ln>
                        <a:solidFill>
                          <a:srgbClr val="000000"/>
                        </a:solidFill>
                        <a:effectLst/>
                        <a:latin typeface="宋体" panose="02010600030101010101" pitchFamily="2" charset="-122"/>
                        <a:ea typeface="宋体" panose="02010600030101010101" pitchFamily="2" charset="-122"/>
                      </a:endParaRPr>
                    </a:p>
                  </a:txBody>
                  <a:tcPr marL="52300" marR="5230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800100">
                <a:tc>
                  <a:txBody>
                    <a:bodyPr vert="horz" wrap="square"/>
                    <a:lstStyle/>
                    <a:p>
                      <a:pPr marL="0" marR="0" lvl="0" indent="0" algn="just" defTabSz="914400" rtl="0" eaLnBrk="1" fontAlgn="base" latinLnBrk="0" hangingPunct="1">
                        <a:lnSpc>
                          <a:spcPts val="2800"/>
                        </a:lnSpc>
                        <a:spcBef>
                          <a:spcPct val="0"/>
                        </a:spcBef>
                        <a:spcAft>
                          <a:spcPct val="0"/>
                        </a:spcAft>
                        <a:buClrTx/>
                        <a:buSzTx/>
                        <a:buFontTx/>
                        <a:buNone/>
                      </a:pPr>
                      <a:r>
                        <a:rPr kumimoji="0" lang="zh-CN" altLang="en-US" sz="1400" b="1" i="0" u="none" strike="noStrike" cap="none" normalizeH="0" baseline="0" smtClean="0">
                          <a:ln>
                            <a:noFill/>
                          </a:ln>
                          <a:solidFill>
                            <a:srgbClr val="000000"/>
                          </a:solidFill>
                          <a:effectLst/>
                          <a:latin typeface="黑体" panose="02010609060101010101" pitchFamily="49" charset="-122"/>
                          <a:ea typeface="黑体" panose="02010609060101010101" pitchFamily="49" charset="-122"/>
                          <a:cs typeface="宋体" pitchFamily="2" charset="-122"/>
                        </a:rPr>
                        <a:t>中国崛起</a:t>
                      </a:r>
                      <a:endParaRPr kumimoji="0" lang="en-US" altLang="zh-CN" sz="1400" b="1" i="0" u="none" strike="noStrike" cap="none" normalizeH="0" baseline="0" smtClean="0">
                        <a:ln>
                          <a:noFill/>
                        </a:ln>
                        <a:solidFill>
                          <a:srgbClr val="000000"/>
                        </a:solidFill>
                        <a:effectLst/>
                        <a:latin typeface="黑体" panose="02010609060101010101" pitchFamily="49" charset="-122"/>
                        <a:ea typeface="黑体" panose="02010609060101010101" pitchFamily="49" charset="-122"/>
                        <a:cs typeface="宋体" panose="02010600030101010101" pitchFamily="2" charset="-122"/>
                      </a:endParaRPr>
                    </a:p>
                    <a:p>
                      <a:pPr marL="0" marR="0" lvl="0" indent="0" algn="just" defTabSz="914400" rtl="0" eaLnBrk="1" fontAlgn="base" latinLnBrk="0" hangingPunct="1">
                        <a:lnSpc>
                          <a:spcPts val="2800"/>
                        </a:lnSpc>
                        <a:spcBef>
                          <a:spcPct val="0"/>
                        </a:spcBef>
                        <a:spcAft>
                          <a:spcPct val="0"/>
                        </a:spcAft>
                        <a:buClrTx/>
                        <a:buSzTx/>
                        <a:buFontTx/>
                        <a:buNone/>
                      </a:pPr>
                      <a:endParaRPr kumimoji="0" lang="en-US" sz="1400" b="1" i="0" u="none" strike="noStrike" cap="none" normalizeH="0" baseline="0" smtClean="0">
                        <a:ln>
                          <a:noFill/>
                        </a:ln>
                        <a:solidFill>
                          <a:srgbClr val="000000"/>
                        </a:solidFill>
                        <a:effectLst/>
                        <a:latin typeface="黑体" panose="02010609060101010101" pitchFamily="49" charset="-122"/>
                        <a:ea typeface="黑体" panose="02010609060101010101" pitchFamily="49" charset="-122"/>
                        <a:cs typeface="宋体" pitchFamily="2" charset="-122"/>
                      </a:endParaRPr>
                    </a:p>
                    <a:p>
                      <a:pPr marL="0" marR="0" lvl="0" indent="0" algn="just" defTabSz="914400" rtl="0" eaLnBrk="1" fontAlgn="base" latinLnBrk="0" hangingPunct="1">
                        <a:lnSpc>
                          <a:spcPts val="2800"/>
                        </a:lnSpc>
                        <a:spcBef>
                          <a:spcPct val="0"/>
                        </a:spcBef>
                        <a:spcAft>
                          <a:spcPct val="0"/>
                        </a:spcAft>
                        <a:buClrTx/>
                        <a:buSzTx/>
                        <a:buFontTx/>
                        <a:buNone/>
                      </a:pPr>
                      <a:endParaRPr kumimoji="0" lang="en-US" sz="1400" b="1" i="0" u="none" strike="noStrike" cap="none" normalizeH="0" baseline="0" smtClean="0">
                        <a:ln>
                          <a:noFill/>
                        </a:ln>
                        <a:solidFill>
                          <a:srgbClr val="000000"/>
                        </a:solidFill>
                        <a:effectLst/>
                        <a:latin typeface="黑体" panose="02010609060101010101" pitchFamily="49" charset="-122"/>
                        <a:ea typeface="黑体" panose="02010609060101010101" pitchFamily="49" charset="-122"/>
                        <a:cs typeface="宋体" pitchFamily="2" charset="-122"/>
                      </a:endParaRPr>
                    </a:p>
                  </a:txBody>
                  <a:tcPr marL="52300" marR="5230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p>
                      <a:pPr marL="0" marR="0" lvl="0" indent="0" algn="just" defTabSz="914400" rtl="0" eaLnBrk="1" fontAlgn="base" latinLnBrk="0" hangingPunct="1">
                        <a:lnSpc>
                          <a:spcPts val="2800"/>
                        </a:lnSpc>
                        <a:spcBef>
                          <a:spcPct val="0"/>
                        </a:spcBef>
                        <a:spcAft>
                          <a:spcPct val="0"/>
                        </a:spcAft>
                        <a:buClrTx/>
                        <a:buSzTx/>
                        <a:buFontTx/>
                        <a:buNone/>
                      </a:pPr>
                      <a:endParaRPr kumimoji="0" lang="en-US" altLang="zh-CN" sz="800" b="0" i="0" u="none" strike="noStrike" cap="none" normalizeH="0" baseline="0" smtClean="0">
                        <a:ln>
                          <a:noFill/>
                        </a:ln>
                        <a:solidFill>
                          <a:srgbClr val="000000"/>
                        </a:solidFill>
                        <a:effectLst/>
                        <a:latin typeface="宋体" panose="02010600030101010101" pitchFamily="2" charset="-122"/>
                        <a:ea typeface="宋体" panose="02010600030101010101" pitchFamily="2" charset="-122"/>
                      </a:endParaRPr>
                    </a:p>
                  </a:txBody>
                  <a:tcPr marL="52300" marR="5230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20291">
                <a:tc>
                  <a:txBody>
                    <a:bodyPr vert="horz" wrap="square"/>
                    <a:lstStyle/>
                    <a:p>
                      <a:pPr marL="0" marR="0" lvl="0" indent="0" algn="just" defTabSz="914400" rtl="0" eaLnBrk="1" fontAlgn="base" latinLnBrk="0" hangingPunct="1">
                        <a:lnSpc>
                          <a:spcPts val="2800"/>
                        </a:lnSpc>
                        <a:spcBef>
                          <a:spcPct val="0"/>
                        </a:spcBef>
                        <a:spcAft>
                          <a:spcPct val="0"/>
                        </a:spcAft>
                        <a:buClrTx/>
                        <a:buSzTx/>
                        <a:buFontTx/>
                        <a:buNone/>
                      </a:pPr>
                      <a:r>
                        <a:rPr kumimoji="0" lang="zh-CN" altLang="en-US" sz="1400" b="1" i="0" u="none" strike="noStrike" cap="none" normalizeH="0" baseline="0" smtClean="0">
                          <a:ln>
                            <a:noFill/>
                          </a:ln>
                          <a:solidFill>
                            <a:srgbClr val="000000"/>
                          </a:solidFill>
                          <a:effectLst/>
                          <a:latin typeface="黑体" panose="02010609060101010101" pitchFamily="49" charset="-122"/>
                          <a:ea typeface="黑体" panose="02010609060101010101" pitchFamily="49" charset="-122"/>
                          <a:cs typeface="宋体" pitchFamily="2" charset="-122"/>
                        </a:rPr>
                        <a:t>第三世界兴起</a:t>
                      </a:r>
                      <a:endParaRPr kumimoji="0" lang="en-US" sz="1400" b="1" i="0" u="none" strike="noStrike" cap="none" normalizeH="0" baseline="0" smtClean="0">
                        <a:ln>
                          <a:noFill/>
                        </a:ln>
                        <a:solidFill>
                          <a:srgbClr val="000000"/>
                        </a:solidFill>
                        <a:effectLst/>
                        <a:latin typeface="黑体" panose="02010609060101010101" pitchFamily="49" charset="-122"/>
                        <a:ea typeface="黑体" panose="02010609060101010101" pitchFamily="49" charset="-122"/>
                        <a:cs typeface="宋体" panose="02010600030101010101" pitchFamily="2" charset="-122"/>
                      </a:endParaRPr>
                    </a:p>
                  </a:txBody>
                  <a:tcPr marL="52300" marR="5230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p>
                      <a:pPr marL="0" marR="0" lvl="0" indent="0" algn="just" defTabSz="914400" rtl="0" eaLnBrk="1" fontAlgn="base" latinLnBrk="0" hangingPunct="1">
                        <a:lnSpc>
                          <a:spcPts val="2800"/>
                        </a:lnSpc>
                        <a:spcBef>
                          <a:spcPct val="0"/>
                        </a:spcBef>
                        <a:spcAft>
                          <a:spcPct val="0"/>
                        </a:spcAft>
                        <a:buClrTx/>
                        <a:buSzTx/>
                        <a:buFontTx/>
                        <a:buNone/>
                      </a:pPr>
                      <a:endParaRPr kumimoji="0" lang="en-US" altLang="zh-CN" sz="800" b="0" i="0" u="none" strike="noStrike" cap="none" normalizeH="0" baseline="0" smtClean="0">
                        <a:ln>
                          <a:noFill/>
                        </a:ln>
                        <a:solidFill>
                          <a:srgbClr val="000000"/>
                        </a:solidFill>
                        <a:effectLst/>
                        <a:latin typeface="宋体" panose="02010600030101010101" pitchFamily="2" charset="-122"/>
                        <a:ea typeface="宋体" panose="02010600030101010101" pitchFamily="2" charset="-122"/>
                      </a:endParaRPr>
                    </a:p>
                  </a:txBody>
                  <a:tcPr marL="52300" marR="5230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14" name="矩形 13"/>
          <p:cNvSpPr>
            <a:spLocks noChangeArrowheads="1"/>
          </p:cNvSpPr>
          <p:nvPr/>
        </p:nvSpPr>
        <p:spPr bwMode="auto">
          <a:xfrm>
            <a:off x="1956402" y="2579228"/>
            <a:ext cx="7187598" cy="338554"/>
          </a:xfrm>
          <a:prstGeom prst="rect">
            <a:avLst/>
          </a:prstGeom>
          <a:noFill/>
          <a:ln w="9525">
            <a:noFill/>
            <a:miter lim="800000"/>
          </a:ln>
        </p:spPr>
        <p:txBody>
          <a:bodyPr lIns="68580" tIns="34290" rIns="68580" bIns="34290">
            <a:spAutoFit/>
          </a:bodyPr>
          <a:lstStyle/>
          <a:p>
            <a:pPr algn="just">
              <a:lnSpc>
                <a:spcPts val="2100"/>
              </a:lnSpc>
            </a:pPr>
            <a:r>
              <a:rPr lang="zh-CN" altLang="zh-CN" sz="1500" b="1">
                <a:latin typeface="黑体" panose="02010609060101010101" pitchFamily="49" charset="-122"/>
                <a:ea typeface="黑体" panose="02010609060101010101" pitchFamily="49" charset="-122"/>
              </a:rPr>
              <a:t>欧洲共同体的成立，日本经济的“起飞”，</a:t>
            </a:r>
            <a:r>
              <a:rPr lang="zh-CN" altLang="en-US" sz="1500" b="1">
                <a:latin typeface="黑体" panose="02010609060101010101" pitchFamily="49" charset="-122"/>
                <a:ea typeface="黑体" panose="02010609060101010101" pitchFamily="49" charset="-122"/>
              </a:rPr>
              <a:t>西欧和日本逐渐成为重要的国际力量</a:t>
            </a:r>
            <a:r>
              <a:rPr lang="zh-CN" altLang="zh-CN" sz="1500" b="1">
                <a:latin typeface="黑体" panose="02010609060101010101" pitchFamily="49" charset="-122"/>
                <a:ea typeface="黑体" panose="02010609060101010101" pitchFamily="49" charset="-122"/>
              </a:rPr>
              <a:t>。</a:t>
            </a:r>
          </a:p>
        </p:txBody>
      </p:sp>
      <p:sp>
        <p:nvSpPr>
          <p:cNvPr id="15" name="矩形 14"/>
          <p:cNvSpPr>
            <a:spLocks noChangeArrowheads="1"/>
          </p:cNvSpPr>
          <p:nvPr/>
        </p:nvSpPr>
        <p:spPr bwMode="auto">
          <a:xfrm>
            <a:off x="1825721" y="4361594"/>
            <a:ext cx="7242077" cy="300038"/>
          </a:xfrm>
          <a:prstGeom prst="rect">
            <a:avLst/>
          </a:prstGeom>
          <a:noFill/>
          <a:ln w="9525">
            <a:noFill/>
            <a:miter lim="800000"/>
          </a:ln>
        </p:spPr>
        <p:txBody>
          <a:bodyPr lIns="68580" tIns="34290" rIns="68580" bIns="34290">
            <a:spAutoFit/>
          </a:bodyPr>
          <a:lstStyle/>
          <a:p>
            <a:r>
              <a:rPr lang="zh-CN" altLang="zh-CN" sz="1500" b="1">
                <a:latin typeface="黑体" panose="02010609060101010101" pitchFamily="49" charset="-122"/>
                <a:ea typeface="黑体" panose="02010609060101010101" pitchFamily="49" charset="-122"/>
              </a:rPr>
              <a:t>万隆会议与不结盟运动，是发展中国家以独立的政治力量登上国际政治舞台的标志。</a:t>
            </a:r>
            <a:endParaRPr lang="zh-CN" altLang="en-US" sz="1500" b="1">
              <a:latin typeface="黑体" panose="02010609060101010101" pitchFamily="49" charset="-122"/>
              <a:ea typeface="黑体" panose="02010609060101010101" pitchFamily="49" charset="-122"/>
            </a:endParaRPr>
          </a:p>
        </p:txBody>
      </p:sp>
      <p:sp>
        <p:nvSpPr>
          <p:cNvPr id="16" name="矩形 15"/>
          <p:cNvSpPr>
            <a:spLocks noChangeArrowheads="1"/>
          </p:cNvSpPr>
          <p:nvPr/>
        </p:nvSpPr>
        <p:spPr bwMode="auto">
          <a:xfrm>
            <a:off x="2168276" y="2954276"/>
            <a:ext cx="2639184" cy="338554"/>
          </a:xfrm>
          <a:prstGeom prst="rect">
            <a:avLst/>
          </a:prstGeom>
          <a:noFill/>
          <a:ln w="9525">
            <a:noFill/>
            <a:miter lim="800000"/>
          </a:ln>
        </p:spPr>
        <p:txBody>
          <a:bodyPr wrap="none" lIns="68580" tIns="34290" rIns="68580" bIns="34290">
            <a:spAutoFit/>
          </a:bodyPr>
          <a:lstStyle/>
          <a:p>
            <a:pPr algn="just">
              <a:lnSpc>
                <a:spcPts val="2100"/>
              </a:lnSpc>
            </a:pPr>
            <a:r>
              <a:rPr lang="zh-CN" altLang="en-US" sz="1500" b="1">
                <a:solidFill>
                  <a:srgbClr val="000000"/>
                </a:solidFill>
                <a:latin typeface="黑体" panose="02010609060101010101" pitchFamily="49" charset="-122"/>
                <a:ea typeface="黑体" panose="02010609060101010101" pitchFamily="49" charset="-122"/>
                <a:cs typeface="宋体" pitchFamily="2" charset="-122"/>
              </a:rPr>
              <a:t>东欧国家反对苏联控制的斗争</a:t>
            </a:r>
            <a:endParaRPr lang="en-US" altLang="zh-CN" sz="1500" b="1">
              <a:solidFill>
                <a:srgbClr val="000000"/>
              </a:solidFill>
              <a:latin typeface="黑体" panose="02010609060101010101" pitchFamily="49" charset="-122"/>
              <a:ea typeface="黑体" panose="02010609060101010101" pitchFamily="49" charset="-122"/>
              <a:cs typeface="宋体" pitchFamily="2" charset="-122"/>
            </a:endParaRPr>
          </a:p>
        </p:txBody>
      </p:sp>
      <p:sp>
        <p:nvSpPr>
          <p:cNvPr id="17" name="矩形 16"/>
          <p:cNvSpPr>
            <a:spLocks noChangeArrowheads="1"/>
          </p:cNvSpPr>
          <p:nvPr/>
        </p:nvSpPr>
        <p:spPr bwMode="auto">
          <a:xfrm>
            <a:off x="1792966" y="3382901"/>
            <a:ext cx="6974524" cy="607859"/>
          </a:xfrm>
          <a:prstGeom prst="rect">
            <a:avLst/>
          </a:prstGeom>
          <a:noFill/>
          <a:ln w="9525">
            <a:noFill/>
            <a:miter lim="800000"/>
          </a:ln>
        </p:spPr>
        <p:txBody>
          <a:bodyPr lIns="68580" tIns="34290" rIns="68580" bIns="34290">
            <a:spAutoFit/>
          </a:bodyPr>
          <a:lstStyle/>
          <a:p>
            <a:pPr algn="just">
              <a:lnSpc>
                <a:spcPts val="2100"/>
              </a:lnSpc>
            </a:pPr>
            <a:r>
              <a:rPr lang="zh-CN" altLang="en-US" sz="1500" b="1">
                <a:solidFill>
                  <a:srgbClr val="000000"/>
                </a:solidFill>
                <a:latin typeface="黑体" panose="02010609060101010101" pitchFamily="49" charset="-122"/>
                <a:ea typeface="黑体" panose="02010609060101010101" pitchFamily="49" charset="-122"/>
                <a:cs typeface="宋体" pitchFamily="2" charset="-122"/>
              </a:rPr>
              <a:t>“两弹一星”恢复在联合国的合法席位；中美关系正常化；中国成为国际社会不可忽视的政治力量</a:t>
            </a:r>
            <a:endParaRPr lang="en-US" altLang="zh-CN" sz="1500" b="1">
              <a:solidFill>
                <a:srgbClr val="000000"/>
              </a:solidFill>
              <a:latin typeface="黑体" panose="02010609060101010101" pitchFamily="49" charset="-122"/>
              <a:ea typeface="黑体" panose="02010609060101010101" pitchFamily="49" charset="-122"/>
              <a:cs typeface="宋体" pitchFamily="2" charset="-122"/>
            </a:endParaRPr>
          </a:p>
        </p:txBody>
      </p:sp>
      <p:sp>
        <p:nvSpPr>
          <p:cNvPr id="14366" name="矩形 23"/>
          <p:cNvSpPr>
            <a:spLocks noChangeArrowheads="1"/>
          </p:cNvSpPr>
          <p:nvPr/>
        </p:nvSpPr>
        <p:spPr bwMode="auto">
          <a:xfrm>
            <a:off x="2773588" y="7479"/>
            <a:ext cx="3395801" cy="484748"/>
          </a:xfrm>
          <a:prstGeom prst="rect">
            <a:avLst/>
          </a:prstGeom>
          <a:noFill/>
          <a:ln w="9525">
            <a:noFill/>
            <a:miter lim="800000"/>
          </a:ln>
        </p:spPr>
        <p:txBody>
          <a:bodyPr wrap="none" lIns="68580" tIns="34290" rIns="68580" bIns="34290">
            <a:spAutoFit/>
          </a:bodyPr>
          <a:lstStyle/>
          <a:p>
            <a:pPr>
              <a:lnSpc>
                <a:spcPct val="150000"/>
              </a:lnSpc>
              <a:tabLst>
                <a:tab pos="1800225"/>
                <a:tab pos="1885950"/>
              </a:tabLst>
            </a:pPr>
            <a:r>
              <a:rPr lang="zh-CN" altLang="en-US" sz="1800" b="1">
                <a:solidFill>
                  <a:srgbClr val="FF0000"/>
                </a:solidFill>
                <a:latin typeface="黑体" panose="02010609060101010101" pitchFamily="49" charset="-122"/>
                <a:ea typeface="黑体" panose="02010609060101010101" pitchFamily="49" charset="-122"/>
              </a:rPr>
              <a:t>第</a:t>
            </a:r>
            <a:r>
              <a:rPr lang="en-US" altLang="zh-CN" sz="1800" b="1">
                <a:solidFill>
                  <a:srgbClr val="FF0000"/>
                </a:solidFill>
                <a:latin typeface="黑体" panose="02010609060101010101" pitchFamily="49" charset="-122"/>
                <a:ea typeface="黑体" panose="02010609060101010101" pitchFamily="49" charset="-122"/>
              </a:rPr>
              <a:t>18</a:t>
            </a:r>
            <a:r>
              <a:rPr lang="zh-CN" altLang="en-US" sz="1800" b="1">
                <a:solidFill>
                  <a:srgbClr val="FF0000"/>
                </a:solidFill>
                <a:latin typeface="黑体" panose="02010609060101010101" pitchFamily="49" charset="-122"/>
                <a:ea typeface="黑体" panose="02010609060101010101" pitchFamily="49" charset="-122"/>
              </a:rPr>
              <a:t>课  冷战与国际格局的演变</a:t>
            </a:r>
          </a:p>
        </p:txBody>
      </p:sp>
      <p:sp>
        <p:nvSpPr>
          <p:cNvPr id="25" name="AutoShape 12"/>
          <p:cNvSpPr/>
          <p:nvPr/>
        </p:nvSpPr>
        <p:spPr bwMode="auto">
          <a:xfrm>
            <a:off x="1248175" y="1293354"/>
            <a:ext cx="54479" cy="428625"/>
          </a:xfrm>
          <a:prstGeom prst="leftBrace">
            <a:avLst>
              <a:gd name="adj1" fmla="val 188964"/>
              <a:gd name="adj2" fmla="val 50000"/>
            </a:avLst>
          </a:prstGeom>
          <a:noFill/>
          <a:ln w="28575">
            <a:solidFill>
              <a:srgbClr val="FF3300"/>
            </a:solidFill>
            <a:round/>
          </a:ln>
        </p:spPr>
        <p:txBody>
          <a:bodyPr wrap="none" lIns="68580" tIns="34290" rIns="68580" bIns="34290" anchor="ctr"/>
          <a:lstStyle/>
          <a:p>
            <a:endParaRPr lang="zh-CN" altLang="en-US"/>
          </a:p>
        </p:txBody>
      </p:sp>
      <p:sp>
        <p:nvSpPr>
          <p:cNvPr id="18" name="TextBox 17"/>
          <p:cNvSpPr txBox="1"/>
          <p:nvPr/>
        </p:nvSpPr>
        <p:spPr>
          <a:xfrm>
            <a:off x="6770914" y="4833257"/>
            <a:ext cx="2373086" cy="310243"/>
          </a:xfrm>
          <a:prstGeom prst="rect">
            <a:avLst/>
          </a:prstGeom>
          <a:solidFill>
            <a:schemeClr val="bg1"/>
          </a:solidFill>
        </p:spPr>
        <p:txBody>
          <a:bodyPr wrap="square" rtlCol="0">
            <a:spAutoFit/>
          </a:bodyPr>
          <a:lstStyle/>
          <a:p>
            <a:endParaRPr lang="zh-CN" altLang="en-US"/>
          </a:p>
        </p:txBody>
      </p:sp>
      <p:sp>
        <p:nvSpPr>
          <p:cNvPr id="31" name="矩形 30"/>
          <p:cNvSpPr>
            <a:spLocks noChangeArrowheads="1"/>
          </p:cNvSpPr>
          <p:nvPr/>
        </p:nvSpPr>
        <p:spPr bwMode="auto">
          <a:xfrm>
            <a:off x="648906" y="4707051"/>
            <a:ext cx="7567741" cy="392906"/>
          </a:xfrm>
          <a:prstGeom prst="rect">
            <a:avLst/>
          </a:prstGeom>
          <a:noFill/>
          <a:ln w="9525">
            <a:noFill/>
            <a:miter lim="800000"/>
          </a:ln>
        </p:spPr>
        <p:txBody>
          <a:bodyPr wrap="none" lIns="68580" tIns="34290" rIns="68580" bIns="34290">
            <a:spAutoFit/>
          </a:bodyPr>
          <a:lstStyle/>
          <a:p>
            <a:r>
              <a:rPr lang="zh-CN" altLang="en-US" sz="2100" b="1">
                <a:solidFill>
                  <a:srgbClr val="FF0000"/>
                </a:solidFill>
                <a:latin typeface="黑体" panose="02010609060101010101" pitchFamily="49" charset="-122"/>
                <a:ea typeface="黑体" panose="02010609060101010101" pitchFamily="49" charset="-122"/>
              </a:rPr>
              <a:t>影响：多极力量的成长，对美苏两极格局造成了有力的冲击。</a:t>
            </a:r>
            <a:endParaRPr lang="zh-CN" altLang="en-US" sz="2100">
              <a:solidFill>
                <a:srgbClr val="FF0000"/>
              </a:solidFill>
            </a:endParaRPr>
          </a:p>
        </p:txBody>
      </p:sp>
      <p:pic>
        <p:nvPicPr>
          <p:cNvPr id="14368" name="New picture" hidden="1"/>
          <p:cNvPicPr/>
          <p:nvPr/>
        </p:nvPicPr>
        <p:blipFill>
          <a:blip r:embed="rId2"/>
          <a:stretch>
            <a:fillRect/>
          </a:stretch>
        </p:blipFill>
        <p:spPr>
          <a:xfrm>
            <a:off x="11557000" y="10744200"/>
            <a:ext cx="279400" cy="254000"/>
          </a:xfrm>
          <a:prstGeom prst="cube">
            <a:avLst/>
          </a:prstGeom>
        </p:spPr>
      </p:pic>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500" fill="hold"/>
                                        <p:tgtEl>
                                          <p:spTgt spid="8"/>
                                        </p:tgtEl>
                                        <p:attrNameLst>
                                          <p:attrName>ppt_x</p:attrName>
                                        </p:attrNameLst>
                                      </p:cBhvr>
                                      <p:tavLst>
                                        <p:tav tm="0">
                                          <p:val>
                                            <p:strVal val="#ppt_x"/>
                                          </p:val>
                                        </p:tav>
                                        <p:tav tm="100000">
                                          <p:val>
                                            <p:strVal val="#ppt_x"/>
                                          </p:val>
                                        </p:tav>
                                      </p:tavLst>
                                    </p:anim>
                                    <p:anim calcmode="lin" valueType="num">
                                      <p:cBhvr additive="base">
                                        <p:cTn id="2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5" fill="hold" nodeType="clickPar">
                      <p:stCondLst>
                        <p:cond delay="indefinite"/>
                      </p:stCondLst>
                      <p:childTnLst>
                        <p:par>
                          <p:cTn id="26" fill="hold" nodeType="afterGroup">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25"/>
                                        </p:tgtEl>
                                        <p:attrNameLst>
                                          <p:attrName>style.visibility</p:attrName>
                                        </p:attrNameLst>
                                      </p:cBhvr>
                                      <p:to>
                                        <p:strVal val="visible"/>
                                      </p:to>
                                    </p:set>
                                    <p:anim calcmode="lin" valueType="num">
                                      <p:cBhvr additive="base">
                                        <p:cTn id="29" dur="500" fill="hold"/>
                                        <p:tgtEl>
                                          <p:spTgt spid="25"/>
                                        </p:tgtEl>
                                        <p:attrNameLst>
                                          <p:attrName>ppt_x</p:attrName>
                                        </p:attrNameLst>
                                      </p:cBhvr>
                                      <p:tavLst>
                                        <p:tav tm="0">
                                          <p:val>
                                            <p:strVal val="#ppt_x"/>
                                          </p:val>
                                        </p:tav>
                                        <p:tav tm="100000">
                                          <p:val>
                                            <p:strVal val="#ppt_x"/>
                                          </p:val>
                                        </p:tav>
                                      </p:tavLst>
                                    </p:anim>
                                    <p:anim calcmode="lin" valueType="num">
                                      <p:cBhvr additive="base">
                                        <p:cTn id="30" dur="500" fill="hold"/>
                                        <p:tgtEl>
                                          <p:spTgt spid="25"/>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500" fill="hold"/>
                                        <p:tgtEl>
                                          <p:spTgt spid="10"/>
                                        </p:tgtEl>
                                        <p:attrNameLst>
                                          <p:attrName>ppt_x</p:attrName>
                                        </p:attrNameLst>
                                      </p:cBhvr>
                                      <p:tavLst>
                                        <p:tav tm="0">
                                          <p:val>
                                            <p:strVal val="#ppt_x"/>
                                          </p:val>
                                        </p:tav>
                                        <p:tav tm="100000">
                                          <p:val>
                                            <p:strVal val="#ppt_x"/>
                                          </p:val>
                                        </p:tav>
                                      </p:tavLst>
                                    </p:anim>
                                    <p:anim calcmode="lin" valueType="num">
                                      <p:cBhvr additive="base">
                                        <p:cTn id="3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5" fill="hold" nodeType="clickPar">
                      <p:stCondLst>
                        <p:cond delay="indefinite"/>
                      </p:stCondLst>
                      <p:childTnLst>
                        <p:par>
                          <p:cTn id="36" fill="hold" nodeType="afterGroup">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additive="base">
                                        <p:cTn id="39" dur="500" fill="hold"/>
                                        <p:tgtEl>
                                          <p:spTgt spid="11"/>
                                        </p:tgtEl>
                                        <p:attrNameLst>
                                          <p:attrName>ppt_x</p:attrName>
                                        </p:attrNameLst>
                                      </p:cBhvr>
                                      <p:tavLst>
                                        <p:tav tm="0">
                                          <p:val>
                                            <p:strVal val="#ppt_x"/>
                                          </p:val>
                                        </p:tav>
                                        <p:tav tm="100000">
                                          <p:val>
                                            <p:strVal val="#ppt_x"/>
                                          </p:val>
                                        </p:tav>
                                      </p:tavLst>
                                    </p:anim>
                                    <p:anim calcmode="lin" valueType="num">
                                      <p:cBhvr additive="base">
                                        <p:cTn id="4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41" fill="hold" nodeType="clickPar">
                      <p:stCondLst>
                        <p:cond delay="indefinite"/>
                      </p:stCondLst>
                      <p:childTnLst>
                        <p:par>
                          <p:cTn id="42" fill="hold" nodeType="afterGroup">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6"/>
                                        </p:tgtEl>
                                        <p:attrNameLst>
                                          <p:attrName>style.visibility</p:attrName>
                                        </p:attrNameLst>
                                      </p:cBhvr>
                                      <p:to>
                                        <p:strVal val="visible"/>
                                      </p:to>
                                    </p:set>
                                    <p:anim calcmode="lin" valueType="num">
                                      <p:cBhvr additive="base">
                                        <p:cTn id="45" dur="500" fill="hold"/>
                                        <p:tgtEl>
                                          <p:spTgt spid="6"/>
                                        </p:tgtEl>
                                        <p:attrNameLst>
                                          <p:attrName>ppt_x</p:attrName>
                                        </p:attrNameLst>
                                      </p:cBhvr>
                                      <p:tavLst>
                                        <p:tav tm="0">
                                          <p:val>
                                            <p:strVal val="#ppt_x"/>
                                          </p:val>
                                        </p:tav>
                                        <p:tav tm="100000">
                                          <p:val>
                                            <p:strVal val="#ppt_x"/>
                                          </p:val>
                                        </p:tav>
                                      </p:tavLst>
                                    </p:anim>
                                    <p:anim calcmode="lin" valueType="num">
                                      <p:cBhvr additive="base">
                                        <p:cTn id="4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47" fill="hold" nodeType="clickPar">
                      <p:stCondLst>
                        <p:cond delay="indefinite"/>
                      </p:stCondLst>
                      <p:childTnLst>
                        <p:par>
                          <p:cTn id="48" fill="hold" nodeType="afterGroup">
                            <p:stCondLst>
                              <p:cond delay="0"/>
                            </p:stCondLst>
                            <p:childTnLst>
                              <p:par>
                                <p:cTn id="49" presetID="2" presetClass="entr" presetSubtype="4" fill="hold" nodeType="clickEffect">
                                  <p:stCondLst>
                                    <p:cond delay="0"/>
                                  </p:stCondLst>
                                  <p:childTnLst>
                                    <p:set>
                                      <p:cBhvr>
                                        <p:cTn id="50" dur="1" fill="hold">
                                          <p:stCondLst>
                                            <p:cond delay="0"/>
                                          </p:stCondLst>
                                        </p:cTn>
                                        <p:tgtEl>
                                          <p:spTgt spid="12"/>
                                        </p:tgtEl>
                                        <p:attrNameLst>
                                          <p:attrName>style.visibility</p:attrName>
                                        </p:attrNameLst>
                                      </p:cBhvr>
                                      <p:to>
                                        <p:strVal val="visible"/>
                                      </p:to>
                                    </p:set>
                                    <p:anim calcmode="lin" valueType="num">
                                      <p:cBhvr additive="base">
                                        <p:cTn id="51" dur="500" fill="hold"/>
                                        <p:tgtEl>
                                          <p:spTgt spid="12"/>
                                        </p:tgtEl>
                                        <p:attrNameLst>
                                          <p:attrName>ppt_x</p:attrName>
                                        </p:attrNameLst>
                                      </p:cBhvr>
                                      <p:tavLst>
                                        <p:tav tm="0">
                                          <p:val>
                                            <p:strVal val="#ppt_x"/>
                                          </p:val>
                                        </p:tav>
                                        <p:tav tm="100000">
                                          <p:val>
                                            <p:strVal val="#ppt_x"/>
                                          </p:val>
                                        </p:tav>
                                      </p:tavLst>
                                    </p:anim>
                                    <p:anim calcmode="lin" valueType="num">
                                      <p:cBhvr additive="base">
                                        <p:cTn id="52"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53" fill="hold" nodeType="clickPar">
                      <p:stCondLst>
                        <p:cond delay="indefinite"/>
                      </p:stCondLst>
                      <p:childTnLst>
                        <p:par>
                          <p:cTn id="54" fill="hold" nodeType="afterGroup">
                            <p:stCondLst>
                              <p:cond delay="0"/>
                            </p:stCondLst>
                            <p:childTnLst>
                              <p:par>
                                <p:cTn id="55" presetID="2" presetClass="entr" presetSubtype="4" fill="hold" grpId="0" nodeType="clickEffect">
                                  <p:stCondLst>
                                    <p:cond delay="0"/>
                                  </p:stCondLst>
                                  <p:childTnLst>
                                    <p:set>
                                      <p:cBhvr>
                                        <p:cTn id="56" dur="1" fill="hold">
                                          <p:stCondLst>
                                            <p:cond delay="0"/>
                                          </p:stCondLst>
                                        </p:cTn>
                                        <p:tgtEl>
                                          <p:spTgt spid="14"/>
                                        </p:tgtEl>
                                        <p:attrNameLst>
                                          <p:attrName>style.visibility</p:attrName>
                                        </p:attrNameLst>
                                      </p:cBhvr>
                                      <p:to>
                                        <p:strVal val="visible"/>
                                      </p:to>
                                    </p:set>
                                    <p:anim calcmode="lin" valueType="num">
                                      <p:cBhvr additive="base">
                                        <p:cTn id="57" dur="500" fill="hold"/>
                                        <p:tgtEl>
                                          <p:spTgt spid="14"/>
                                        </p:tgtEl>
                                        <p:attrNameLst>
                                          <p:attrName>ppt_x</p:attrName>
                                        </p:attrNameLst>
                                      </p:cBhvr>
                                      <p:tavLst>
                                        <p:tav tm="0">
                                          <p:val>
                                            <p:strVal val="#ppt_x"/>
                                          </p:val>
                                        </p:tav>
                                        <p:tav tm="100000">
                                          <p:val>
                                            <p:strVal val="#ppt_x"/>
                                          </p:val>
                                        </p:tav>
                                      </p:tavLst>
                                    </p:anim>
                                    <p:anim calcmode="lin" valueType="num">
                                      <p:cBhvr additive="base">
                                        <p:cTn id="5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59" fill="hold" nodeType="clickPar">
                      <p:stCondLst>
                        <p:cond delay="indefinite"/>
                      </p:stCondLst>
                      <p:childTnLst>
                        <p:par>
                          <p:cTn id="60" fill="hold" nodeType="afterGroup">
                            <p:stCondLst>
                              <p:cond delay="0"/>
                            </p:stCondLst>
                            <p:childTnLst>
                              <p:par>
                                <p:cTn id="61" presetID="2" presetClass="entr" presetSubtype="4" fill="hold" grpId="0" nodeType="clickEffect">
                                  <p:stCondLst>
                                    <p:cond delay="0"/>
                                  </p:stCondLst>
                                  <p:childTnLst>
                                    <p:set>
                                      <p:cBhvr>
                                        <p:cTn id="62" dur="1" fill="hold">
                                          <p:stCondLst>
                                            <p:cond delay="0"/>
                                          </p:stCondLst>
                                        </p:cTn>
                                        <p:tgtEl>
                                          <p:spTgt spid="16"/>
                                        </p:tgtEl>
                                        <p:attrNameLst>
                                          <p:attrName>style.visibility</p:attrName>
                                        </p:attrNameLst>
                                      </p:cBhvr>
                                      <p:to>
                                        <p:strVal val="visible"/>
                                      </p:to>
                                    </p:set>
                                    <p:anim calcmode="lin" valueType="num">
                                      <p:cBhvr additive="base">
                                        <p:cTn id="63" dur="500" fill="hold"/>
                                        <p:tgtEl>
                                          <p:spTgt spid="16"/>
                                        </p:tgtEl>
                                        <p:attrNameLst>
                                          <p:attrName>ppt_x</p:attrName>
                                        </p:attrNameLst>
                                      </p:cBhvr>
                                      <p:tavLst>
                                        <p:tav tm="0">
                                          <p:val>
                                            <p:strVal val="#ppt_x"/>
                                          </p:val>
                                        </p:tav>
                                        <p:tav tm="100000">
                                          <p:val>
                                            <p:strVal val="#ppt_x"/>
                                          </p:val>
                                        </p:tav>
                                      </p:tavLst>
                                    </p:anim>
                                    <p:anim calcmode="lin" valueType="num">
                                      <p:cBhvr additive="base">
                                        <p:cTn id="64"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65" fill="hold" nodeType="clickPar">
                      <p:stCondLst>
                        <p:cond delay="indefinite"/>
                      </p:stCondLst>
                      <p:childTnLst>
                        <p:par>
                          <p:cTn id="66" fill="hold" nodeType="afterGroup">
                            <p:stCondLst>
                              <p:cond delay="0"/>
                            </p:stCondLst>
                            <p:childTnLst>
                              <p:par>
                                <p:cTn id="67" presetID="2" presetClass="entr" presetSubtype="4" fill="hold" grpId="0" nodeType="clickEffect">
                                  <p:stCondLst>
                                    <p:cond delay="0"/>
                                  </p:stCondLst>
                                  <p:childTnLst>
                                    <p:set>
                                      <p:cBhvr>
                                        <p:cTn id="68" dur="1" fill="hold">
                                          <p:stCondLst>
                                            <p:cond delay="0"/>
                                          </p:stCondLst>
                                        </p:cTn>
                                        <p:tgtEl>
                                          <p:spTgt spid="17"/>
                                        </p:tgtEl>
                                        <p:attrNameLst>
                                          <p:attrName>style.visibility</p:attrName>
                                        </p:attrNameLst>
                                      </p:cBhvr>
                                      <p:to>
                                        <p:strVal val="visible"/>
                                      </p:to>
                                    </p:set>
                                    <p:anim calcmode="lin" valueType="num">
                                      <p:cBhvr additive="base">
                                        <p:cTn id="69" dur="500" fill="hold"/>
                                        <p:tgtEl>
                                          <p:spTgt spid="17"/>
                                        </p:tgtEl>
                                        <p:attrNameLst>
                                          <p:attrName>ppt_x</p:attrName>
                                        </p:attrNameLst>
                                      </p:cBhvr>
                                      <p:tavLst>
                                        <p:tav tm="0">
                                          <p:val>
                                            <p:strVal val="#ppt_x"/>
                                          </p:val>
                                        </p:tav>
                                        <p:tav tm="100000">
                                          <p:val>
                                            <p:strVal val="#ppt_x"/>
                                          </p:val>
                                        </p:tav>
                                      </p:tavLst>
                                    </p:anim>
                                    <p:anim calcmode="lin" valueType="num">
                                      <p:cBhvr additive="base">
                                        <p:cTn id="70"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71" fill="hold" nodeType="clickPar">
                      <p:stCondLst>
                        <p:cond delay="indefinite"/>
                      </p:stCondLst>
                      <p:childTnLst>
                        <p:par>
                          <p:cTn id="72" fill="hold" nodeType="afterGroup">
                            <p:stCondLst>
                              <p:cond delay="0"/>
                            </p:stCondLst>
                            <p:childTnLst>
                              <p:par>
                                <p:cTn id="73" presetID="2" presetClass="entr" presetSubtype="4" fill="hold" grpId="0" nodeType="clickEffect">
                                  <p:stCondLst>
                                    <p:cond delay="0"/>
                                  </p:stCondLst>
                                  <p:childTnLst>
                                    <p:set>
                                      <p:cBhvr>
                                        <p:cTn id="74" dur="1" fill="hold">
                                          <p:stCondLst>
                                            <p:cond delay="0"/>
                                          </p:stCondLst>
                                        </p:cTn>
                                        <p:tgtEl>
                                          <p:spTgt spid="15"/>
                                        </p:tgtEl>
                                        <p:attrNameLst>
                                          <p:attrName>style.visibility</p:attrName>
                                        </p:attrNameLst>
                                      </p:cBhvr>
                                      <p:to>
                                        <p:strVal val="visible"/>
                                      </p:to>
                                    </p:set>
                                    <p:anim calcmode="lin" valueType="num">
                                      <p:cBhvr additive="base">
                                        <p:cTn id="75" dur="500" fill="hold"/>
                                        <p:tgtEl>
                                          <p:spTgt spid="15"/>
                                        </p:tgtEl>
                                        <p:attrNameLst>
                                          <p:attrName>ppt_x</p:attrName>
                                        </p:attrNameLst>
                                      </p:cBhvr>
                                      <p:tavLst>
                                        <p:tav tm="0">
                                          <p:val>
                                            <p:strVal val="#ppt_x"/>
                                          </p:val>
                                        </p:tav>
                                        <p:tav tm="100000">
                                          <p:val>
                                            <p:strVal val="#ppt_x"/>
                                          </p:val>
                                        </p:tav>
                                      </p:tavLst>
                                    </p:anim>
                                    <p:anim calcmode="lin" valueType="num">
                                      <p:cBhvr additive="base">
                                        <p:cTn id="76"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77" fill="hold" nodeType="clickPar">
                      <p:stCondLst>
                        <p:cond delay="indefinite"/>
                      </p:stCondLst>
                      <p:childTnLst>
                        <p:par>
                          <p:cTn id="78" fill="hold" nodeType="afterGroup">
                            <p:stCondLst>
                              <p:cond delay="0"/>
                            </p:stCondLst>
                            <p:childTnLst>
                              <p:par>
                                <p:cTn id="79" presetID="2" presetClass="entr" presetSubtype="4" fill="hold" grpId="0" nodeType="clickEffect">
                                  <p:stCondLst>
                                    <p:cond delay="0"/>
                                  </p:stCondLst>
                                  <p:childTnLst>
                                    <p:set>
                                      <p:cBhvr>
                                        <p:cTn id="80" dur="1" fill="hold">
                                          <p:stCondLst>
                                            <p:cond delay="0"/>
                                          </p:stCondLst>
                                        </p:cTn>
                                        <p:tgtEl>
                                          <p:spTgt spid="31"/>
                                        </p:tgtEl>
                                        <p:attrNameLst>
                                          <p:attrName>style.visibility</p:attrName>
                                        </p:attrNameLst>
                                      </p:cBhvr>
                                      <p:to>
                                        <p:strVal val="visible"/>
                                      </p:to>
                                    </p:set>
                                    <p:anim calcmode="lin" valueType="num">
                                      <p:cBhvr additive="base">
                                        <p:cTn id="81" dur="500" fill="hold"/>
                                        <p:tgtEl>
                                          <p:spTgt spid="31"/>
                                        </p:tgtEl>
                                        <p:attrNameLst>
                                          <p:attrName>ppt_x</p:attrName>
                                        </p:attrNameLst>
                                      </p:cBhvr>
                                      <p:tavLst>
                                        <p:tav tm="0">
                                          <p:val>
                                            <p:strVal val="#ppt_x"/>
                                          </p:val>
                                        </p:tav>
                                        <p:tav tm="100000">
                                          <p:val>
                                            <p:strVal val="#ppt_x"/>
                                          </p:val>
                                        </p:tav>
                                      </p:tavLst>
                                    </p:anim>
                                    <p:anim calcmode="lin" valueType="num">
                                      <p:cBhvr additive="base">
                                        <p:cTn id="82"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8" grpId="0"/>
      <p:bldP spid="9" grpId="0"/>
      <p:bldP spid="10" grpId="0"/>
      <p:bldP spid="11" grpId="0"/>
      <p:bldP spid="14" grpId="0"/>
      <p:bldP spid="15" grpId="0"/>
      <p:bldP spid="16" grpId="0"/>
      <p:bldP spid="17" grpId="0"/>
      <p:bldP spid="25" grpId="0"/>
      <p:bldP spid="31" grpId="0"/>
    </p:bldLst>
  </p:timing>
</p:sld>
</file>

<file path=ppt/tags/tag1.xml><?xml version="1.0" encoding="utf-8"?>
<p:tagLst xmlns:p="http://schemas.openxmlformats.org/presentationml/2006/main">
  <p:tag name="KSO_WM_BEAUTIFY_FLAG" val="#wm#"/>
  <p:tag name="KSO_WM_TEMPLATE_CATEGORY" val="custom"/>
  <p:tag name="KSO_WM_TEMPLATE_INDEX" val="20186846"/>
</p:tagLst>
</file>

<file path=ppt/tags/tag2.xml><?xml version="1.0" encoding="utf-8"?>
<p:tagLst xmlns:p="http://schemas.openxmlformats.org/presentationml/2006/main">
  <p:tag name="KSO_WM_BEAUTIFY_FLAG" val="#wm#"/>
  <p:tag name="KSO_WM_TEMPLATE_CATEGORY" val="custom"/>
  <p:tag name="KSO_WM_TEMPLATE_INDEX" val="20186846"/>
</p:tagLst>
</file>

<file path=ppt/tags/tag3.xml><?xml version="1.0" encoding="utf-8"?>
<p:tagLst xmlns:p="http://schemas.openxmlformats.org/presentationml/2006/main">
  <p:tag name="AS_NET" val="4.0.30319.42000"/>
  <p:tag name="AS_OS" val="Microsoft Windows NT 6.1.7601 Service Pack 1"/>
  <p:tag name="AS_RELEASE_DATE" val="2020.05.14"/>
  <p:tag name="AS_TITLE" val="Aspose.Slides for .NET 4.0 Client Profile"/>
  <p:tag name="AS_VERSION" val="20.5"/>
</p:tagLst>
</file>

<file path=ppt/theme/theme1.xml><?xml version="1.0" encoding="utf-8"?>
<a:theme xmlns:r="http://schemas.openxmlformats.org/officeDocument/2006/relationships" xmlns:a="http://schemas.openxmlformats.org/drawingml/2006/main" name="自定义设计方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
  <PresentationFormat>On-screen Show (16:9)</PresentationFormat>
  <Paragraphs>271</Paragraphs>
  <Slides>35</Slides>
  <Notes>31</Notes>
  <TotalTime>223</TotalTime>
  <HiddenSlides>3</HiddenSlides>
  <MMClips>0</MMClips>
  <ScaleCrop>0</ScaleCrop>
  <HeadingPairs>
    <vt:vector baseType="variant" size="6">
      <vt:variant>
        <vt:lpstr>Fonts used</vt:lpstr>
      </vt:variant>
      <vt:variant>
        <vt:i4>19</vt:i4>
      </vt:variant>
      <vt:variant>
        <vt:lpstr>Theme</vt:lpstr>
      </vt:variant>
      <vt:variant>
        <vt:i4>1</vt:i4>
      </vt:variant>
      <vt:variant>
        <vt:lpstr>Slide Titles</vt:lpstr>
      </vt:variant>
      <vt:variant>
        <vt:i4>35</vt:i4>
      </vt:variant>
    </vt:vector>
  </HeadingPairs>
  <TitlesOfParts>
    <vt:vector baseType="lpstr" size="55">
      <vt:lpstr>Arial</vt:lpstr>
      <vt:lpstr>Calibri</vt:lpstr>
      <vt:lpstr>等线 Light</vt:lpstr>
      <vt:lpstr>等线</vt:lpstr>
      <vt:lpstr>方正粗黑宋简体</vt:lpstr>
      <vt:lpstr>Wingdings</vt:lpstr>
      <vt:lpstr>黑体</vt:lpstr>
      <vt:lpstr>宋体</vt:lpstr>
      <vt:lpstr>楷体</vt:lpstr>
      <vt:lpstr>华文新魏</vt:lpstr>
      <vt:lpstr>仿宋</vt:lpstr>
      <vt:lpstr>Times New Roman</vt:lpstr>
      <vt:lpstr>方正宋刻本秀楷简体</vt:lpstr>
      <vt:lpstr>微软雅黑</vt:lpstr>
      <vt:lpstr>幼圆</vt:lpstr>
      <vt:lpstr>隶书</vt:lpstr>
      <vt:lpstr>楷体_GB2312</vt:lpstr>
      <vt:lpstr>方正苏新诗柳楷简体</vt:lpstr>
      <vt:lpstr>方正清刻本悦宋简体</vt:lpstr>
      <vt:lpstr>自定义设计方案</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冷战的特征：地缘战略&amp;自我控制</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.NET</Application>
  <AppVersion>20.0500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title>PowerPoint 演示文稿</dc:title>
  <cp:lastModifiedBy>常海燕</cp:lastModifiedBy>
  <cp:revision>1</cp:revision>
  <dcterms:created xsi:type="dcterms:W3CDTF">2020-01-27T07:24:00Z</dcterms:created>
  <dcterms:modified xsi:type="dcterms:W3CDTF">2020-07-12T07:37:19Z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KSOProductBuildVer">
    <vt:lpwstr>2052-11.1.0.9584</vt:lpwstr>
  </property>
</Properties>
</file>