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4" r:id="rId17"/>
    <p:sldId id="275" r:id="rId18"/>
    <p:sldId id="270" r:id="rId19"/>
    <p:sldId id="276" r:id="rId20"/>
    <p:sldId id="277" r:id="rId21"/>
    <p:sldId id="278" r:id="rId22"/>
    <p:sldId id="279" r:id="rId23"/>
    <p:sldId id="280" r:id="rId24"/>
    <p:sldId id="281" r:id="rId25"/>
    <p:sldId id="282" r:id="rId26"/>
    <p:sldId id="283" r:id="rId27"/>
    <p:sldId id="284" r:id="rId28"/>
    <p:sldId id="271" r:id="rId29"/>
    <p:sldId id="285" r:id="rId30"/>
    <p:sldId id="286" r:id="rId31"/>
    <p:sldId id="287" r:id="rId32"/>
    <p:sldId id="272" r:id="rId33"/>
  </p:sldIdLst>
  <p:sldSz cx="9144000" cy="6858000" type="screen4x3"/>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tags" Target="tags/tag2.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4.w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4FCAE1-9610-496A-932A-841EA9578F08}"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CCCF28-21DA-42BF-813E-FAF68B4DD2F2}"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 Id="rId4" Type="http://schemas.openxmlformats.org/officeDocument/2006/relationships/image" Target="../media/image4.png" /><Relationship Id="rId5" Type="http://schemas.openxmlformats.org/officeDocument/2006/relationships/image" Target="../media/image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image" Target="../media/image9.jpeg" /><Relationship Id="rId5" Type="http://schemas.openxmlformats.org/officeDocument/2006/relationships/image" Target="../media/image10.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 Id="rId3" Type="http://schemas.openxmlformats.org/officeDocument/2006/relationships/image" Target="../media/image12.png" /><Relationship Id="rId4" Type="http://schemas.openxmlformats.org/officeDocument/2006/relationships/image" Target="../media/image1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package" Target="../embeddings/oleObject1.bin" TargetMode="Internal" /><Relationship Id="rId3" Type="http://schemas.openxmlformats.org/officeDocument/2006/relationships/image" Target="../media/image14.wmf" /><Relationship Id="rId4" Type="http://schemas.openxmlformats.org/officeDocument/2006/relationships/vmlDrawing" Target="../drawings/vmlDrawing1.v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 Id="rId3" Type="http://schemas.openxmlformats.org/officeDocument/2006/relationships/image" Target="../media/image16.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png" /><Relationship Id="rId3" Type="http://schemas.openxmlformats.org/officeDocument/2006/relationships/image" Target="../media/image19.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png" /><Relationship Id="rId3" Type="http://schemas.openxmlformats.org/officeDocument/2006/relationships/image" Target="../media/image21.png" /><Relationship Id="rId4" Type="http://schemas.openxmlformats.org/officeDocument/2006/relationships/image" Target="../media/image2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 Id="rId3" Type="http://schemas.openxmlformats.org/officeDocument/2006/relationships/image" Target="../media/image24.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5.png" /><Relationship Id="rId3" Type="http://schemas.openxmlformats.org/officeDocument/2006/relationships/image" Target="../media/image26.png" /><Relationship Id="rId4" Type="http://schemas.openxmlformats.org/officeDocument/2006/relationships/image" Target="../media/image27.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xml" TargetMode="Internal" /><Relationship Id="rId3" Type="http://schemas.openxmlformats.org/officeDocument/2006/relationships/image" Target="../media/image28.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emf"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png" /><Relationship Id="rId3" Type="http://schemas.openxmlformats.org/officeDocument/2006/relationships/image" Target="../media/image32.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jpeg" /><Relationship Id="rId3" Type="http://schemas.openxmlformats.org/officeDocument/2006/relationships/image" Target="../media/image34.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5.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6.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7.jpeg" /><Relationship Id="rId3" Type="http://schemas.openxmlformats.org/officeDocument/2006/relationships/image" Target="../media/image38.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9.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1331640" y="2420888"/>
            <a:ext cx="6409127" cy="769441"/>
          </a:xfrm>
          <a:prstGeom prst="rect">
            <a:avLst/>
          </a:prstGeom>
        </p:spPr>
        <p:txBody>
          <a:bodyPr wrap="none">
            <a:prstTxWarp prst="textDeflate">
              <a:avLst/>
            </a:prstTxWarp>
            <a:spAutoFit/>
          </a:bodyPr>
          <a:lstStyle/>
          <a:p>
            <a:r>
              <a:rPr lang="zh-CN" altLang="en-US" sz="4400" b="1">
                <a:latin typeface="华文仿宋" pitchFamily="2" charset="-122"/>
                <a:ea typeface="华文仿宋" pitchFamily="2" charset="-122"/>
              </a:rPr>
              <a:t>世界多极化与经济全球化</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2555776" y="1196752"/>
            <a:ext cx="5968347" cy="3416320"/>
          </a:xfrm>
          <a:prstGeom prst="rect">
            <a:avLst/>
          </a:prstGeom>
        </p:spPr>
        <p:txBody>
          <a:bodyPr wrap="square">
            <a:spAutoFit/>
          </a:bodyPr>
          <a:lstStyle/>
          <a:p>
            <a:r>
              <a:rPr lang="en-US" altLang="zh-CN" sz="2400">
                <a:latin typeface="华文仿宋" pitchFamily="2" charset="-122"/>
                <a:ea typeface="华文仿宋" pitchFamily="2" charset="-122"/>
              </a:rPr>
              <a:t>1.</a:t>
            </a:r>
            <a:r>
              <a:rPr lang="zh-CN" altLang="en-US" sz="2400">
                <a:latin typeface="华文仿宋" pitchFamily="2" charset="-122"/>
                <a:ea typeface="华文仿宋" pitchFamily="2" charset="-122"/>
              </a:rPr>
              <a:t>了解美国构建单</a:t>
            </a:r>
            <a:r>
              <a:rPr lang="zh-CN" altLang="en-US" sz="2400" smtClean="0">
                <a:latin typeface="华文仿宋" pitchFamily="2" charset="-122"/>
                <a:ea typeface="华文仿宋" pitchFamily="2" charset="-122"/>
              </a:rPr>
              <a:t>极世界</a:t>
            </a:r>
            <a:r>
              <a:rPr lang="zh-CN" altLang="en-US" sz="2400">
                <a:latin typeface="华文仿宋" pitchFamily="2" charset="-122"/>
                <a:ea typeface="华文仿宋" pitchFamily="2" charset="-122"/>
              </a:rPr>
              <a:t>及世界多极化</a:t>
            </a:r>
            <a:r>
              <a:rPr lang="zh-CN" altLang="en-US" sz="2400" smtClean="0">
                <a:latin typeface="华文仿宋" pitchFamily="2" charset="-122"/>
                <a:ea typeface="华文仿宋" pitchFamily="2" charset="-122"/>
              </a:rPr>
              <a:t>趋力</a:t>
            </a:r>
            <a:r>
              <a:rPr lang="zh-CN" altLang="en-US" sz="2400">
                <a:latin typeface="华文仿宋" pitchFamily="2" charset="-122"/>
                <a:ea typeface="华文仿宋" pitchFamily="2" charset="-122"/>
              </a:rPr>
              <a:t>力加引虽是</a:t>
            </a:r>
            <a:r>
              <a:rPr lang="en-US" altLang="zh-CN" sz="2400">
                <a:latin typeface="华文仿宋" pitchFamily="2" charset="-122"/>
                <a:ea typeface="华文仿宋" pitchFamily="2" charset="-122"/>
              </a:rPr>
              <a:t>.</a:t>
            </a:r>
            <a:r>
              <a:rPr lang="zh-CN" altLang="en-US" sz="2400">
                <a:latin typeface="华文仿宋" pitchFamily="2" charset="-122"/>
                <a:ea typeface="华文仿宋" pitchFamily="2" charset="-122"/>
              </a:rPr>
              <a:t>认只</a:t>
            </a:r>
            <a:r>
              <a:rPr lang="zh-CN" altLang="en-US" sz="2400" smtClean="0">
                <a:latin typeface="华文仿宋" pitchFamily="2" charset="-122"/>
                <a:ea typeface="华文仿宋" pitchFamily="2" charset="-122"/>
              </a:rPr>
              <a:t>兰今</a:t>
            </a:r>
            <a:r>
              <a:rPr lang="zh-CN" altLang="en-US" sz="2400">
                <a:latin typeface="华文仿宋" pitchFamily="2" charset="-122"/>
                <a:ea typeface="华文仿宋" pitchFamily="2" charset="-122"/>
              </a:rPr>
              <a:t>世界政治格局</a:t>
            </a:r>
            <a:r>
              <a:rPr lang="zh-CN" altLang="en-US" sz="2400" smtClean="0">
                <a:latin typeface="华文仿宋" pitchFamily="2" charset="-122"/>
                <a:ea typeface="华文仿宋" pitchFamily="2" charset="-122"/>
              </a:rPr>
              <a:t>演变的</a:t>
            </a:r>
            <a:r>
              <a:rPr lang="zh-CN" altLang="en-US" sz="2400">
                <a:latin typeface="华文仿宋" pitchFamily="2" charset="-122"/>
                <a:ea typeface="华文仿宋" pitchFamily="2" charset="-122"/>
              </a:rPr>
              <a:t>必然趋势及原因</a:t>
            </a:r>
          </a:p>
          <a:p>
            <a:r>
              <a:rPr lang="en-US" altLang="zh-CN" sz="2400">
                <a:latin typeface="华文仿宋" pitchFamily="2" charset="-122"/>
                <a:ea typeface="华文仿宋" pitchFamily="2" charset="-122"/>
              </a:rPr>
              <a:t>2.</a:t>
            </a:r>
            <a:r>
              <a:rPr lang="zh-CN" altLang="en-US" sz="2400">
                <a:latin typeface="华文仿宋" pitchFamily="2" charset="-122"/>
                <a:ea typeface="华文仿宋" pitchFamily="2" charset="-122"/>
              </a:rPr>
              <a:t>了解经济全球化</a:t>
            </a:r>
            <a:r>
              <a:rPr lang="zh-CN" altLang="en-US" sz="2400" smtClean="0">
                <a:latin typeface="华文仿宋" pitchFamily="2" charset="-122"/>
                <a:ea typeface="华文仿宋" pitchFamily="2" charset="-122"/>
              </a:rPr>
              <a:t>的民</a:t>
            </a:r>
            <a:r>
              <a:rPr lang="zh-CN" altLang="en-US" sz="2400">
                <a:latin typeface="华文仿宋" pitchFamily="2" charset="-122"/>
                <a:ea typeface="华文仿宋" pitchFamily="2" charset="-122"/>
              </a:rPr>
              <a:t>呈</a:t>
            </a:r>
            <a:r>
              <a:rPr lang="en-US" altLang="zh-CN" sz="2400">
                <a:latin typeface="华文仿宋" pitchFamily="2" charset="-122"/>
                <a:ea typeface="华文仿宋" pitchFamily="2" charset="-122"/>
              </a:rPr>
              <a:t>,</a:t>
            </a:r>
            <a:r>
              <a:rPr lang="zh-CN" altLang="en-US" sz="2400">
                <a:latin typeface="华文仿宋" pitchFamily="2" charset="-122"/>
                <a:ea typeface="华文仿宋" pitchFamily="2" charset="-122"/>
              </a:rPr>
              <a:t>里角军又</a:t>
            </a:r>
            <a:r>
              <a:rPr lang="zh-CN" altLang="en-US" sz="2400" smtClean="0">
                <a:latin typeface="华文仿宋" pitchFamily="2" charset="-122"/>
                <a:ea typeface="华文仿宋" pitchFamily="2" charset="-122"/>
              </a:rPr>
              <a:t>不同</a:t>
            </a:r>
            <a:r>
              <a:rPr lang="zh-CN" altLang="en-US" sz="2400">
                <a:latin typeface="华文仿宋" pitchFamily="2" charset="-122"/>
                <a:ea typeface="华文仿宋" pitchFamily="2" charset="-122"/>
              </a:rPr>
              <a:t>国家的重大影响</a:t>
            </a:r>
            <a:r>
              <a:rPr lang="zh-CN" altLang="en-US" sz="2400" smtClean="0">
                <a:latin typeface="华文仿宋" pitchFamily="2" charset="-122"/>
                <a:ea typeface="华文仿宋" pitchFamily="2" charset="-122"/>
              </a:rPr>
              <a:t>及不同</a:t>
            </a:r>
            <a:r>
              <a:rPr lang="zh-CN" altLang="en-US" sz="2400">
                <a:latin typeface="华文仿宋" pitchFamily="2" charset="-122"/>
                <a:ea typeface="华文仿宋" pitchFamily="2" charset="-122"/>
              </a:rPr>
              <a:t>国家的应对策略</a:t>
            </a:r>
            <a:r>
              <a:rPr lang="zh-CN" altLang="en-US" sz="2400" smtClean="0">
                <a:latin typeface="华文仿宋" pitchFamily="2" charset="-122"/>
                <a:ea typeface="华文仿宋" pitchFamily="2" charset="-122"/>
              </a:rPr>
              <a:t>，并</a:t>
            </a:r>
            <a:r>
              <a:rPr lang="zh-CN" altLang="en-US" sz="2400">
                <a:latin typeface="华文仿宋" pitchFamily="2" charset="-122"/>
                <a:ea typeface="华文仿宋" pitchFamily="2" charset="-122"/>
              </a:rPr>
              <a:t>认识中国的态度</a:t>
            </a:r>
            <a:r>
              <a:rPr lang="zh-CN" altLang="en-US" sz="2400" smtClean="0">
                <a:latin typeface="华文仿宋" pitchFamily="2" charset="-122"/>
                <a:ea typeface="华文仿宋" pitchFamily="2" charset="-122"/>
              </a:rPr>
              <a:t>及变迁</a:t>
            </a:r>
            <a:r>
              <a:rPr lang="zh-CN" altLang="en-US" sz="2400">
                <a:latin typeface="华文仿宋" pitchFamily="2" charset="-122"/>
                <a:ea typeface="华文仿宋" pitchFamily="2" charset="-122"/>
              </a:rPr>
              <a:t>原因</a:t>
            </a:r>
          </a:p>
          <a:p>
            <a:r>
              <a:rPr lang="en-US" altLang="zh-CN" sz="2400">
                <a:latin typeface="华文仿宋" pitchFamily="2" charset="-122"/>
                <a:ea typeface="华文仿宋" pitchFamily="2" charset="-122"/>
              </a:rPr>
              <a:t>3.</a:t>
            </a:r>
            <a:r>
              <a:rPr lang="zh-CN" altLang="en-US" sz="2400">
                <a:latin typeface="华文仿宋" pitchFamily="2" charset="-122"/>
                <a:ea typeface="华文仿宋" pitchFamily="2" charset="-122"/>
              </a:rPr>
              <a:t>了解社会信息化</a:t>
            </a:r>
            <a:r>
              <a:rPr lang="zh-CN" altLang="en-US" sz="2400" smtClean="0">
                <a:latin typeface="华文仿宋" pitchFamily="2" charset="-122"/>
                <a:ea typeface="华文仿宋" pitchFamily="2" charset="-122"/>
              </a:rPr>
              <a:t>的内涵</a:t>
            </a:r>
            <a:r>
              <a:rPr lang="zh-CN" altLang="en-US" sz="2400">
                <a:latin typeface="华文仿宋" pitchFamily="2" charset="-122"/>
                <a:ea typeface="华文仿宋" pitchFamily="2" charset="-122"/>
              </a:rPr>
              <a:t>及文化多样性</a:t>
            </a:r>
            <a:r>
              <a:rPr lang="zh-CN" altLang="en-US" sz="2400" smtClean="0">
                <a:latin typeface="华文仿宋" pitchFamily="2" charset="-122"/>
                <a:ea typeface="华文仿宋" pitchFamily="2" charset="-122"/>
              </a:rPr>
              <a:t>的基本特征</a:t>
            </a:r>
            <a:r>
              <a:rPr lang="en-US" altLang="zh-CN" sz="2400" smtClean="0">
                <a:latin typeface="华文仿宋" pitchFamily="2" charset="-122"/>
                <a:ea typeface="华文仿宋" pitchFamily="2" charset="-122"/>
              </a:rPr>
              <a:t>.</a:t>
            </a:r>
            <a:r>
              <a:rPr lang="zh-CN" altLang="en-US" sz="2400" smtClean="0">
                <a:latin typeface="华文仿宋" pitchFamily="2" charset="-122"/>
                <a:ea typeface="华文仿宋" pitchFamily="2" charset="-122"/>
              </a:rPr>
              <a:t>辩证认识其影响</a:t>
            </a:r>
            <a:r>
              <a:rPr lang="zh-CN" altLang="en-US" sz="2400">
                <a:latin typeface="华文仿宋" pitchFamily="2" charset="-122"/>
                <a:ea typeface="华文仿宋" pitchFamily="2" charset="-122"/>
              </a:rPr>
              <a:t>及坚持</a:t>
            </a:r>
            <a:r>
              <a:rPr lang="zh-CN" altLang="en-US" sz="2400" smtClean="0">
                <a:latin typeface="华文仿宋" pitchFamily="2" charset="-122"/>
                <a:ea typeface="华文仿宋" pitchFamily="2" charset="-122"/>
              </a:rPr>
              <a:t>兼收并蓄</a:t>
            </a:r>
            <a:r>
              <a:rPr lang="zh-CN" altLang="en-US" sz="2400">
                <a:latin typeface="华文仿宋" pitchFamily="2" charset="-122"/>
                <a:ea typeface="华文仿宋" pitchFamily="2" charset="-122"/>
              </a:rPr>
              <a:t>的文化态度的</a:t>
            </a:r>
            <a:r>
              <a:rPr lang="zh-CN" altLang="en-US" sz="2400" smtClean="0">
                <a:latin typeface="华文仿宋" pitchFamily="2" charset="-122"/>
                <a:ea typeface="华文仿宋" pitchFamily="2" charset="-122"/>
              </a:rPr>
              <a:t>重要性</a:t>
            </a:r>
            <a:endParaRPr lang="zh-CN" altLang="en-US" sz="2400">
              <a:latin typeface="华文仿宋" pitchFamily="2" charset="-122"/>
              <a:ea typeface="华文仿宋" pitchFamily="2" charset="-122"/>
            </a:endParaRPr>
          </a:p>
        </p:txBody>
      </p:sp>
      <p:sp>
        <p:nvSpPr>
          <p:cNvPr id="5" name="TextBox 4"/>
          <p:cNvSpPr txBox="1"/>
          <p:nvPr/>
        </p:nvSpPr>
        <p:spPr>
          <a:xfrm>
            <a:off x="135089" y="1916832"/>
            <a:ext cx="2232248" cy="1569660"/>
          </a:xfrm>
          <a:prstGeom prst="rect">
            <a:avLst/>
          </a:prstGeom>
          <a:noFill/>
        </p:spPr>
        <p:txBody>
          <a:bodyPr wrap="square" rtlCol="0">
            <a:spAutoFit/>
          </a:bodyPr>
          <a:lstStyle/>
          <a:p>
            <a:r>
              <a:rPr lang="zh-CN" altLang="en-US" sz="4800" b="1" smtClean="0"/>
              <a:t>教学</a:t>
            </a:r>
            <a:endParaRPr lang="en-US" altLang="zh-CN" sz="4800" b="1" smtClean="0"/>
          </a:p>
          <a:p>
            <a:r>
              <a:rPr lang="zh-CN" altLang="en-US" sz="4800" b="1" smtClean="0"/>
              <a:t>目标</a:t>
            </a:r>
            <a:endParaRPr lang="zh-CN" altLang="en-US" sz="4800" b="1"/>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848368" y="1041340"/>
            <a:ext cx="3888432" cy="3237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9592" y="4271456"/>
            <a:ext cx="3412350" cy="2183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rot="20100420">
            <a:off x="5473418" y="2163875"/>
            <a:ext cx="2952328" cy="830997"/>
          </a:xfrm>
          <a:prstGeom prst="rect">
            <a:avLst/>
          </a:prstGeom>
          <a:noFill/>
        </p:spPr>
        <p:txBody>
          <a:bodyPr wrap="square" rtlCol="0">
            <a:spAutoFit/>
          </a:bodyPr>
          <a:lstStyle/>
          <a:p>
            <a:pPr algn="ctr"/>
            <a:r>
              <a:rPr lang="zh-CN" altLang="en-US" sz="4800"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世界警察</a:t>
            </a:r>
            <a:endParaRPr lang="zh-CN" altLang="en-US" sz="4800"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5" name="矩形 4"/>
          <p:cNvSpPr/>
          <p:nvPr/>
        </p:nvSpPr>
        <p:spPr>
          <a:xfrm>
            <a:off x="3635896" y="116632"/>
            <a:ext cx="4176144"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80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美国世纪？</a:t>
            </a:r>
            <a:endParaRPr lang="zh-CN" altLang="en-US" sz="5400" b="1" cap="none" spc="80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19969" y="1340768"/>
            <a:ext cx="3682380" cy="223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313927" y="4503201"/>
            <a:ext cx="2957313" cy="197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additive="base">
                                        <p:cTn id="7" dur="500" fill="hold"/>
                                        <p:tgtEl>
                                          <p:spTgt spid="1028"/>
                                        </p:tgtEl>
                                        <p:attrNameLst>
                                          <p:attrName>ppt_x</p:attrName>
                                        </p:attrNameLst>
                                      </p:cBhvr>
                                      <p:tavLst>
                                        <p:tav tm="0">
                                          <p:val>
                                            <p:strVal val="#ppt_x"/>
                                          </p:val>
                                        </p:tav>
                                        <p:tav tm="100000">
                                          <p:val>
                                            <p:strVal val="#ppt_x"/>
                                          </p:val>
                                        </p:tav>
                                      </p:tavLst>
                                    </p:anim>
                                    <p:anim calcmode="lin" valueType="num">
                                      <p:cBhvr additive="base">
                                        <p:cTn id="8"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6" presetClass="entr" presetSubtype="16" fill="hold" nodeType="clickEffect">
                                  <p:stCondLst>
                                    <p:cond delay="0"/>
                                  </p:stCondLst>
                                  <p:childTnLst>
                                    <p:set>
                                      <p:cBhvr>
                                        <p:cTn id="13" dur="1" fill="hold">
                                          <p:stCondLst>
                                            <p:cond delay="0"/>
                                          </p:stCondLst>
                                        </p:cTn>
                                        <p:tgtEl>
                                          <p:spTgt spid="1027"/>
                                        </p:tgtEl>
                                        <p:attrNameLst>
                                          <p:attrName>style.visibility</p:attrName>
                                        </p:attrNameLst>
                                      </p:cBhvr>
                                      <p:to>
                                        <p:strVal val="visible"/>
                                      </p:to>
                                    </p:set>
                                    <p:animEffect transition="in" filter="circle(in)">
                                      <p:cBhvr>
                                        <p:cTn id="14" dur="2000"/>
                                        <p:tgtEl>
                                          <p:spTgt spid="1027"/>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1" presetClass="entr" presetSubtype="1" fill="hold" nodeType="clickEffect">
                                  <p:stCondLst>
                                    <p:cond delay="0"/>
                                  </p:stCondLst>
                                  <p:childTnLst>
                                    <p:set>
                                      <p:cBhvr>
                                        <p:cTn id="19" dur="1" fill="hold">
                                          <p:stCondLst>
                                            <p:cond delay="0"/>
                                          </p:stCondLst>
                                        </p:cTn>
                                        <p:tgtEl>
                                          <p:spTgt spid="1029"/>
                                        </p:tgtEl>
                                        <p:attrNameLst>
                                          <p:attrName>style.visibility</p:attrName>
                                        </p:attrNameLst>
                                      </p:cBhvr>
                                      <p:to>
                                        <p:strVal val="visible"/>
                                      </p:to>
                                    </p:set>
                                    <p:animEffect transition="in" filter="wheel(1)">
                                      <p:cBhvr>
                                        <p:cTn id="20" dur="2000"/>
                                        <p:tgtEl>
                                          <p:spTgt spid="1029"/>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par>
                                <p:cTn id="27" presetID="21" presetClass="entr" presetSubtype="1" fill="hold" nodeType="withEffect">
                                  <p:stCondLst>
                                    <p:cond delay="0"/>
                                  </p:stCondLst>
                                  <p:childTnLst>
                                    <p:set>
                                      <p:cBhvr>
                                        <p:cTn id="28" dur="1" fill="hold">
                                          <p:stCondLst>
                                            <p:cond delay="0"/>
                                          </p:stCondLst>
                                        </p:cTn>
                                        <p:tgtEl>
                                          <p:spTgt spid="1026"/>
                                        </p:tgtEl>
                                        <p:attrNameLst>
                                          <p:attrName>style.visibility</p:attrName>
                                        </p:attrNameLst>
                                      </p:cBhvr>
                                      <p:to>
                                        <p:strVal val="visible"/>
                                      </p:to>
                                    </p:set>
                                    <p:animEffect transition="in" filter="wheel(1)">
                                      <p:cBhvr>
                                        <p:cTn id="29" dur="2000"/>
                                        <p:tgtEl>
                                          <p:spTgt spid="1026"/>
                                        </p:tgtEl>
                                      </p:cBhvr>
                                    </p:animEffect>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6" presetClass="entr" presetSubtype="16" fill="hold" grpId="1"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circle(in)">
                                      <p:cBhvr>
                                        <p:cTn id="3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755576" y="5589240"/>
            <a:ext cx="296748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i="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预谋霸权</a:t>
            </a:r>
            <a:endParaRPr lang="zh-CN" altLang="en-US" sz="5400" b="1" i="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矩形 4"/>
          <p:cNvSpPr/>
          <p:nvPr/>
        </p:nvSpPr>
        <p:spPr>
          <a:xfrm>
            <a:off x="827584" y="1628800"/>
            <a:ext cx="6768752" cy="646331"/>
          </a:xfrm>
          <a:prstGeom prst="rect">
            <a:avLst/>
          </a:prstGeom>
          <a:noFill/>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mtClean="0"/>
              <a:t>1</a:t>
            </a:r>
            <a:r>
              <a:rPr lang="zh-CN" altLang="en-US" smtClean="0"/>
              <a:t>、原因：随着</a:t>
            </a:r>
            <a:r>
              <a:rPr lang="zh-CN" altLang="en-US"/>
              <a:t>冷战的结束和两极格局的消失，美国作为</a:t>
            </a:r>
            <a:r>
              <a:rPr lang="zh-CN" altLang="en-US" smtClean="0"/>
              <a:t>世界上</a:t>
            </a:r>
            <a:r>
              <a:rPr lang="zh-CN" altLang="en-US"/>
              <a:t>唯一的</a:t>
            </a:r>
            <a:r>
              <a:rPr lang="zh-CN" altLang="en-US">
                <a:solidFill>
                  <a:srgbClr val="FF0000"/>
                </a:solidFill>
              </a:rPr>
              <a:t>超级大国</a:t>
            </a:r>
            <a:r>
              <a:rPr lang="zh-CN" altLang="en-US"/>
              <a:t>，希望建立由美国主导的单极世界。</a:t>
            </a:r>
          </a:p>
        </p:txBody>
      </p:sp>
      <p:cxnSp>
        <p:nvCxnSpPr>
          <p:cNvPr id="7" name="直接箭头连接符 6"/>
          <p:cNvCxnSpPr/>
          <p:nvPr/>
        </p:nvCxnSpPr>
        <p:spPr>
          <a:xfrm flipV="1">
            <a:off x="2087724" y="1124744"/>
            <a:ext cx="504056" cy="778580"/>
          </a:xfrm>
          <a:prstGeom prst="straightConnector1">
            <a:avLst/>
          </a:prstGeom>
          <a:ln w="79375">
            <a:tailEnd type="arrow"/>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2843808" y="123934"/>
            <a:ext cx="6048672" cy="1200329"/>
          </a:xfrm>
          <a:prstGeom prst="rect">
            <a:avLst/>
          </a:prstGeom>
        </p:spPr>
        <p:txBody>
          <a:bodyPr wrap="square">
            <a:spAutoFit/>
          </a:bodyPr>
          <a:lstStyle/>
          <a:p>
            <a:r>
              <a:rPr lang="zh-CN" altLang="en-US" i="1">
                <a:latin typeface="华文仿宋" pitchFamily="2" charset="-122"/>
                <a:ea typeface="华文仿宋" pitchFamily="2" charset="-122"/>
              </a:rPr>
              <a:t>超级大国的特点是其</a:t>
            </a:r>
            <a:r>
              <a:rPr lang="zh-CN" altLang="en-US" i="1">
                <a:solidFill>
                  <a:srgbClr val="FF0000"/>
                </a:solidFill>
                <a:latin typeface="华文仿宋" pitchFamily="2" charset="-122"/>
                <a:ea typeface="华文仿宋" pitchFamily="2" charset="-122"/>
              </a:rPr>
              <a:t>经济力量和军事力量远远超过其他任何国家</a:t>
            </a:r>
            <a:r>
              <a:rPr lang="zh-CN" altLang="en-US" i="1">
                <a:latin typeface="华文仿宋" pitchFamily="2" charset="-122"/>
                <a:ea typeface="华文仿宋" pitchFamily="2" charset="-122"/>
              </a:rPr>
              <a:t>，并以其强大的军事实力和经济实力，有能力直接或者间接对别国进行政治或者经济进行干预甚至动用武力而达到其利益最大化，谋求世界霸权。</a:t>
            </a:r>
          </a:p>
        </p:txBody>
      </p:sp>
      <p:sp>
        <p:nvSpPr>
          <p:cNvPr id="9" name="矩形 8"/>
          <p:cNvSpPr/>
          <p:nvPr/>
        </p:nvSpPr>
        <p:spPr>
          <a:xfrm>
            <a:off x="827584" y="3068960"/>
            <a:ext cx="2895472" cy="1631216"/>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en-US" altLang="zh-CN" sz="2000" b="1" smtClean="0">
                <a:latin typeface="华文仿宋" pitchFamily="2" charset="-122"/>
                <a:ea typeface="华文仿宋" pitchFamily="2" charset="-122"/>
              </a:rPr>
              <a:t>2</a:t>
            </a:r>
            <a:r>
              <a:rPr lang="zh-CN" altLang="en-US" sz="2000" b="1" smtClean="0">
                <a:latin typeface="华文仿宋" pitchFamily="2" charset="-122"/>
                <a:ea typeface="华文仿宋" pitchFamily="2" charset="-122"/>
              </a:rPr>
              <a:t>、表现</a:t>
            </a:r>
            <a:r>
              <a:rPr lang="en-US" altLang="zh-CN" sz="2000" b="1">
                <a:latin typeface="华文仿宋" pitchFamily="2" charset="-122"/>
                <a:ea typeface="华文仿宋" pitchFamily="2" charset="-122"/>
              </a:rPr>
              <a:t>:</a:t>
            </a:r>
          </a:p>
          <a:p>
            <a:r>
              <a:rPr lang="en-US" altLang="zh-CN" sz="2000" b="1">
                <a:latin typeface="华文仿宋" pitchFamily="2" charset="-122"/>
                <a:ea typeface="华文仿宋" pitchFamily="2" charset="-122"/>
              </a:rPr>
              <a:t>1998</a:t>
            </a:r>
            <a:r>
              <a:rPr lang="zh-CN" altLang="en-US" sz="2000" b="1">
                <a:latin typeface="华文仿宋" pitchFamily="2" charset="-122"/>
                <a:ea typeface="华文仿宋" pitchFamily="2" charset="-122"/>
              </a:rPr>
              <a:t>对伊拉克空中打击</a:t>
            </a:r>
            <a:r>
              <a:rPr lang="en-US" altLang="zh-CN" sz="2000" b="1">
                <a:latin typeface="华文仿宋" pitchFamily="2" charset="-122"/>
                <a:ea typeface="华文仿宋" pitchFamily="2" charset="-122"/>
              </a:rPr>
              <a:t>;</a:t>
            </a:r>
          </a:p>
          <a:p>
            <a:r>
              <a:rPr lang="en-US" altLang="zh-CN" sz="2000" b="1">
                <a:latin typeface="华文仿宋" pitchFamily="2" charset="-122"/>
                <a:ea typeface="华文仿宋" pitchFamily="2" charset="-122"/>
              </a:rPr>
              <a:t>1999</a:t>
            </a:r>
            <a:r>
              <a:rPr lang="zh-CN" altLang="en-US" sz="2000" b="1">
                <a:latin typeface="华文仿宋" pitchFamily="2" charset="-122"/>
                <a:ea typeface="华文仿宋" pitchFamily="2" charset="-122"/>
              </a:rPr>
              <a:t>发动科索沃战争</a:t>
            </a:r>
            <a:r>
              <a:rPr lang="en-US" altLang="zh-CN" sz="2000" b="1">
                <a:latin typeface="华文仿宋" pitchFamily="2" charset="-122"/>
                <a:ea typeface="华文仿宋" pitchFamily="2" charset="-122"/>
              </a:rPr>
              <a:t>;</a:t>
            </a:r>
          </a:p>
          <a:p>
            <a:r>
              <a:rPr lang="en-US" altLang="zh-CN" sz="2000" b="1">
                <a:latin typeface="华文仿宋" pitchFamily="2" charset="-122"/>
                <a:ea typeface="华文仿宋" pitchFamily="2" charset="-122"/>
              </a:rPr>
              <a:t>2001</a:t>
            </a:r>
            <a:r>
              <a:rPr lang="zh-CN" altLang="en-US" sz="2000" b="1">
                <a:latin typeface="华文仿宋" pitchFamily="2" charset="-122"/>
                <a:ea typeface="华文仿宋" pitchFamily="2" charset="-122"/>
              </a:rPr>
              <a:t>发动阿富汗战争</a:t>
            </a:r>
            <a:r>
              <a:rPr lang="en-US" altLang="zh-CN" sz="2000" b="1">
                <a:latin typeface="华文仿宋" pitchFamily="2" charset="-122"/>
                <a:ea typeface="华文仿宋" pitchFamily="2" charset="-122"/>
              </a:rPr>
              <a:t>;</a:t>
            </a:r>
          </a:p>
          <a:p>
            <a:r>
              <a:rPr lang="en-US" altLang="zh-CN" sz="2000" b="1" smtClean="0">
                <a:latin typeface="华文仿宋" pitchFamily="2" charset="-122"/>
                <a:ea typeface="华文仿宋" pitchFamily="2" charset="-122"/>
              </a:rPr>
              <a:t>2003</a:t>
            </a:r>
            <a:r>
              <a:rPr lang="zh-CN" altLang="en-US" sz="2000" b="1">
                <a:latin typeface="华文仿宋" pitchFamily="2" charset="-122"/>
                <a:ea typeface="华文仿宋" pitchFamily="2" charset="-122"/>
              </a:rPr>
              <a:t>发动伊拉克</a:t>
            </a:r>
            <a:r>
              <a:rPr lang="zh-CN" altLang="en-US" sz="2000" b="1" smtClean="0">
                <a:latin typeface="华文仿宋" pitchFamily="2" charset="-122"/>
                <a:ea typeface="华文仿宋" pitchFamily="2" charset="-122"/>
              </a:rPr>
              <a:t>战争</a:t>
            </a:r>
            <a:endParaRPr lang="zh-CN" altLang="en-US" sz="2000" b="1">
              <a:latin typeface="华文仿宋" pitchFamily="2" charset="-122"/>
              <a:ea typeface="华文仿宋" pitchFamily="2" charset="-122"/>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92215" y="3754479"/>
            <a:ext cx="1827957" cy="2747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矩形标注 9"/>
          <p:cNvSpPr/>
          <p:nvPr/>
        </p:nvSpPr>
        <p:spPr>
          <a:xfrm>
            <a:off x="6120172" y="2662507"/>
            <a:ext cx="2952328" cy="2031325"/>
          </a:xfrm>
          <a:prstGeom prst="wedgeRectCallout">
            <a:avLst/>
          </a:prstGeom>
          <a:noFill/>
        </p:spPr>
        <p:style>
          <a:lnRef idx="2">
            <a:schemeClr val="accent3"/>
          </a:lnRef>
          <a:fillRef idx="1">
            <a:schemeClr val="lt1"/>
          </a:fillRef>
          <a:effectRef idx="0">
            <a:schemeClr val="accent3"/>
          </a:effectRef>
          <a:fontRef idx="minor">
            <a:schemeClr val="dk1"/>
          </a:fontRef>
        </p:style>
        <p:txBody>
          <a:bodyPr wrap="square">
            <a:spAutoFit/>
          </a:bodyPr>
          <a:lstStyle/>
          <a:p>
            <a:r>
              <a:rPr lang="en-US" altLang="zh-CN"/>
              <a:t>1991</a:t>
            </a:r>
            <a:r>
              <a:rPr lang="zh-CN" altLang="en-US"/>
              <a:t>年美国总统布什在其</a:t>
            </a:r>
            <a:r>
              <a:rPr lang="en-US" altLang="zh-CN"/>
              <a:t>《</a:t>
            </a:r>
            <a:r>
              <a:rPr lang="zh-CN" altLang="en-US" smtClean="0"/>
              <a:t>国情咨文</a:t>
            </a:r>
            <a:r>
              <a:rPr lang="en-US" altLang="zh-CN"/>
              <a:t>》</a:t>
            </a:r>
            <a:r>
              <a:rPr lang="zh-CN" altLang="en-US"/>
              <a:t>中说∶“我们是世界上唯一</a:t>
            </a:r>
            <a:r>
              <a:rPr lang="zh-CN" altLang="en-US" smtClean="0"/>
              <a:t>能够</a:t>
            </a:r>
            <a:r>
              <a:rPr lang="zh-CN" altLang="en-US"/>
              <a:t>维持和平力量的国家，正是这一</a:t>
            </a:r>
            <a:r>
              <a:rPr lang="zh-CN" altLang="en-US" smtClean="0"/>
              <a:t>领导</a:t>
            </a:r>
            <a:r>
              <a:rPr lang="zh-CN" altLang="en-US"/>
              <a:t>的重任以及实力，使美国在一个</a:t>
            </a:r>
            <a:r>
              <a:rPr lang="zh-CN" altLang="en-US" smtClean="0"/>
              <a:t>寻求</a:t>
            </a:r>
            <a:r>
              <a:rPr lang="zh-CN" altLang="en-US">
                <a:solidFill>
                  <a:srgbClr val="FF0000"/>
                </a:solidFill>
              </a:rPr>
              <a:t>自由的世界中成为自由的灯塔。</a:t>
            </a:r>
            <a:r>
              <a:rPr lang="zh-CN" altLang="en-US" smtClean="0"/>
              <a:t>”</a:t>
            </a:r>
            <a:endParaRPr lang="zh-CN" altLang="en-US"/>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76872" y="548680"/>
            <a:ext cx="3586640" cy="1826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39752" y="1462085"/>
            <a:ext cx="2880320" cy="192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descr="https://ss2.bdstatic.com/70cFvnSh_Q1YnxGkpoWK1HF6hhy/it/u=704661229,3425586907&amp;fm=26&amp;gp=0.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563888" y="2586645"/>
            <a:ext cx="3456384" cy="2052229"/>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https://ss0.bdstatic.com/70cFuHSh_Q1YnxGkpoWK1HF6hhy/it/u=3360344978,444459806&amp;fm=26&amp;gp=0.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467114" y="4077072"/>
            <a:ext cx="3106316" cy="198804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67544" y="4638874"/>
            <a:ext cx="2967479" cy="1754326"/>
          </a:xfrm>
          <a:prstGeom prst="rect">
            <a:avLst/>
          </a:prstGeom>
          <a:noFill/>
        </p:spPr>
        <p:txBody>
          <a:bodyPr wrap="none" lIns="91440" tIns="45720" rIns="91440" bIns="45720">
            <a:spAutoFit/>
          </a:bodyPr>
          <a:lstStyle/>
          <a:p>
            <a:pPr algn="ctr"/>
            <a:r>
              <a:rPr lang="zh-CN" alt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帝国坟场</a:t>
            </a:r>
            <a:endParaRPr lang="en-US" altLang="zh-CN"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a:r>
              <a:rPr lang="zh-CN" altLang="en-US" sz="5400"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阿富汗</a:t>
            </a:r>
            <a:endParaRPr lang="zh-CN" alt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5" name="矩形 4"/>
          <p:cNvSpPr/>
          <p:nvPr/>
        </p:nvSpPr>
        <p:spPr>
          <a:xfrm>
            <a:off x="5292080" y="550708"/>
            <a:ext cx="3600400" cy="1200329"/>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en-US"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美联合阿富汗北方联盟对塔利班</a:t>
            </a:r>
            <a:r>
              <a:rPr lang="zh-CN" altLang="en-US"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的一</a:t>
            </a:r>
            <a:r>
              <a:rPr lang="zh-CN" altLang="en-US"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场战争。</a:t>
            </a:r>
            <a:endParaRPr lang="zh-CN" altLang="en-US"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endParaRPr>
          </a:p>
          <a:p>
            <a:r>
              <a:rPr lang="zh-CN" altLang="en-US"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结果∶塔利班政权被推翻，基地</a:t>
            </a:r>
            <a:r>
              <a:rPr lang="zh-CN" altLang="en-US"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组织</a:t>
            </a:r>
            <a:r>
              <a:rPr lang="zh-CN" altLang="en-US"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基本被消灭</a:t>
            </a:r>
            <a:r>
              <a:rPr lang="zh-CN" altLang="en-US"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a:t>
            </a:r>
            <a:endParaRPr lang="zh-CN" altLang="en-US"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683568" y="5805264"/>
            <a:ext cx="6122489" cy="769441"/>
          </a:xfrm>
          <a:prstGeom prst="rect">
            <a:avLst/>
          </a:prstGeom>
          <a:noFill/>
        </p:spPr>
        <p:txBody>
          <a:bodyPr wrap="none" lIns="91440" tIns="45720" rIns="91440" bIns="45720">
            <a:prstTxWarp prst="textCanUp">
              <a:avLst/>
            </a:prstTxWarp>
            <a:spAutoFit/>
          </a:bodyPr>
          <a:lstStyle/>
          <a:p>
            <a:pPr algn="ctr"/>
            <a:r>
              <a:rPr lang="zh-CN" altLang="en-US" sz="4400" b="1" i="1" cap="none" spc="200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如此自由？</a:t>
            </a:r>
            <a:endParaRPr lang="zh-CN" altLang="en-US" sz="4400" b="1" i="1" cap="none" spc="200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04048" y="332656"/>
            <a:ext cx="3937169" cy="5233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7668344" y="5373216"/>
            <a:ext cx="1106297" cy="7200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1884" y="332656"/>
            <a:ext cx="4081622" cy="2637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91884" y="3031113"/>
            <a:ext cx="4081622"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75853" y="5949280"/>
            <a:ext cx="9183924" cy="584775"/>
          </a:xfrm>
          <a:prstGeom prst="rect">
            <a:avLst/>
          </a:prstGeom>
          <a:noFill/>
        </p:spPr>
        <p:txBody>
          <a:bodyPr wrap="none" lIns="91440" tIns="45720" rIns="91440" bIns="45720">
            <a:prstTxWarp prst="textDoubleWave1">
              <a:avLst/>
            </a:prstTxWarp>
            <a:spAutoFit/>
          </a:bodyPr>
          <a:lstStyle/>
          <a:p>
            <a:pPr algn="ctr"/>
            <a:r>
              <a:rPr lang="zh-CN" altLang="en-US" sz="3200" b="1" cap="none" spc="180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盎格鲁萨克逊文化中野蛮的种子</a:t>
            </a:r>
            <a:endParaRPr lang="zh-CN" altLang="en-US" sz="3200" b="1" cap="none" spc="180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5" name="矩形 4"/>
          <p:cNvSpPr/>
          <p:nvPr/>
        </p:nvSpPr>
        <p:spPr>
          <a:xfrm>
            <a:off x="1301291" y="367946"/>
            <a:ext cx="1572866" cy="769441"/>
          </a:xfrm>
          <a:prstGeom prst="rect">
            <a:avLst/>
          </a:prstGeom>
          <a:noFill/>
        </p:spPr>
        <p:txBody>
          <a:bodyPr wrap="none" lIns="91440" tIns="45720" rIns="91440" bIns="45720">
            <a:spAutoFit/>
          </a:bodyPr>
          <a:lstStyle/>
          <a:p>
            <a:pPr algn="ctr"/>
            <a:r>
              <a:rPr lang="zh-CN" altLang="en-US" sz="4400"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文  明</a:t>
            </a:r>
            <a:endParaRPr lang="zh-CN" altLang="en-US" sz="4400"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 name="矩形 5"/>
          <p:cNvSpPr/>
          <p:nvPr/>
        </p:nvSpPr>
        <p:spPr>
          <a:xfrm>
            <a:off x="6300192" y="367947"/>
            <a:ext cx="1444626" cy="769441"/>
          </a:xfrm>
          <a:prstGeom prst="rect">
            <a:avLst/>
          </a:prstGeom>
          <a:noFill/>
        </p:spPr>
        <p:txBody>
          <a:bodyPr wrap="none" lIns="91440" tIns="45720" rIns="91440" bIns="45720">
            <a:spAutoFit/>
          </a:bodyPr>
          <a:lstStyle/>
          <a:p>
            <a:pPr algn="ctr"/>
            <a:r>
              <a:rPr lang="zh-CN" altLang="en-US" sz="4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野 蛮</a:t>
            </a:r>
            <a:endParaRPr lang="zh-CN" altLang="en-US" sz="4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7" name="TextBox 6"/>
          <p:cNvSpPr txBox="1"/>
          <p:nvPr/>
        </p:nvSpPr>
        <p:spPr>
          <a:xfrm>
            <a:off x="755576" y="1349693"/>
            <a:ext cx="2952328" cy="353943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3200" b="1" smtClean="0">
                <a:latin typeface="华文仿宋" pitchFamily="2" charset="-122"/>
                <a:ea typeface="华文仿宋" pitchFamily="2" charset="-122"/>
              </a:rPr>
              <a:t>古代希腊人</a:t>
            </a:r>
            <a:endParaRPr lang="en-US" altLang="zh-CN" sz="3200" b="1" smtClean="0">
              <a:latin typeface="华文仿宋" pitchFamily="2" charset="-122"/>
              <a:ea typeface="华文仿宋" pitchFamily="2" charset="-122"/>
            </a:endParaRPr>
          </a:p>
          <a:p>
            <a:r>
              <a:rPr lang="zh-CN" altLang="en-US" sz="3200" b="1" smtClean="0">
                <a:latin typeface="华文仿宋" pitchFamily="2" charset="-122"/>
                <a:ea typeface="华文仿宋" pitchFamily="2" charset="-122"/>
              </a:rPr>
              <a:t>古代罗马人</a:t>
            </a:r>
            <a:endParaRPr lang="en-US" altLang="zh-CN" sz="3200" b="1" smtClean="0">
              <a:latin typeface="华文仿宋" pitchFamily="2" charset="-122"/>
              <a:ea typeface="华文仿宋" pitchFamily="2" charset="-122"/>
            </a:endParaRPr>
          </a:p>
          <a:p>
            <a:r>
              <a:rPr lang="zh-CN" altLang="en-US" sz="3200" b="1" smtClean="0">
                <a:latin typeface="华文仿宋" pitchFamily="2" charset="-122"/>
                <a:ea typeface="华文仿宋" pitchFamily="2" charset="-122"/>
              </a:rPr>
              <a:t>基督教文明</a:t>
            </a:r>
            <a:endParaRPr lang="en-US" altLang="zh-CN" sz="3200" b="1" smtClean="0">
              <a:latin typeface="华文仿宋" pitchFamily="2" charset="-122"/>
              <a:ea typeface="华文仿宋" pitchFamily="2" charset="-122"/>
            </a:endParaRPr>
          </a:p>
          <a:p>
            <a:r>
              <a:rPr lang="zh-CN" altLang="en-US" sz="3200" b="1" smtClean="0">
                <a:latin typeface="华文仿宋" pitchFamily="2" charset="-122"/>
                <a:ea typeface="华文仿宋" pitchFamily="2" charset="-122"/>
              </a:rPr>
              <a:t>殖民时代</a:t>
            </a:r>
            <a:endParaRPr lang="en-US" altLang="zh-CN" sz="3200" b="1" smtClean="0">
              <a:latin typeface="华文仿宋" pitchFamily="2" charset="-122"/>
              <a:ea typeface="华文仿宋" pitchFamily="2" charset="-122"/>
            </a:endParaRPr>
          </a:p>
          <a:p>
            <a:r>
              <a:rPr lang="zh-CN" altLang="en-US" sz="3200" b="1">
                <a:latin typeface="华文仿宋" pitchFamily="2" charset="-122"/>
                <a:ea typeface="华文仿宋" pitchFamily="2" charset="-122"/>
              </a:rPr>
              <a:t>冷战</a:t>
            </a:r>
            <a:r>
              <a:rPr lang="zh-CN" altLang="en-US" sz="3200" b="1" smtClean="0">
                <a:latin typeface="华文仿宋" pitchFamily="2" charset="-122"/>
                <a:ea typeface="华文仿宋" pitchFamily="2" charset="-122"/>
              </a:rPr>
              <a:t>时期</a:t>
            </a:r>
            <a:endParaRPr lang="en-US" altLang="zh-CN" sz="3200" b="1" smtClean="0">
              <a:latin typeface="华文仿宋" pitchFamily="2" charset="-122"/>
              <a:ea typeface="华文仿宋" pitchFamily="2" charset="-122"/>
            </a:endParaRPr>
          </a:p>
          <a:p>
            <a:r>
              <a:rPr lang="en-US" altLang="zh-CN" sz="3200" b="1" smtClean="0">
                <a:latin typeface="华文仿宋" pitchFamily="2" charset="-122"/>
                <a:ea typeface="华文仿宋" pitchFamily="2" charset="-122"/>
              </a:rPr>
              <a:t>21</a:t>
            </a:r>
            <a:r>
              <a:rPr lang="zh-CN" altLang="en-US" sz="3200" b="1" smtClean="0">
                <a:latin typeface="华文仿宋" pitchFamily="2" charset="-122"/>
                <a:ea typeface="华文仿宋" pitchFamily="2" charset="-122"/>
              </a:rPr>
              <a:t>世纪至今的美帝国时期</a:t>
            </a:r>
            <a:endParaRPr lang="zh-CN" altLang="en-US" sz="3200" b="1">
              <a:latin typeface="华文仿宋" pitchFamily="2" charset="-122"/>
              <a:ea typeface="华文仿宋" pitchFamily="2" charset="-122"/>
            </a:endParaRPr>
          </a:p>
        </p:txBody>
      </p:sp>
      <p:sp>
        <p:nvSpPr>
          <p:cNvPr id="8" name="TextBox 7"/>
          <p:cNvSpPr txBox="1"/>
          <p:nvPr/>
        </p:nvSpPr>
        <p:spPr>
          <a:xfrm>
            <a:off x="5868144" y="1340768"/>
            <a:ext cx="3024336" cy="353943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800" b="1" smtClean="0">
                <a:latin typeface="华文仿宋" pitchFamily="2" charset="-122"/>
                <a:ea typeface="华文仿宋" pitchFamily="2" charset="-122"/>
              </a:rPr>
              <a:t>周围殖民地</a:t>
            </a:r>
            <a:endParaRPr lang="en-US" altLang="zh-CN" sz="2800" b="1" smtClean="0">
              <a:latin typeface="华文仿宋" pitchFamily="2" charset="-122"/>
              <a:ea typeface="华文仿宋" pitchFamily="2" charset="-122"/>
            </a:endParaRPr>
          </a:p>
          <a:p>
            <a:r>
              <a:rPr lang="zh-CN" altLang="en-US" sz="2800" b="1">
                <a:latin typeface="华文仿宋" pitchFamily="2" charset="-122"/>
                <a:ea typeface="华文仿宋" pitchFamily="2" charset="-122"/>
              </a:rPr>
              <a:t>非</a:t>
            </a:r>
            <a:r>
              <a:rPr lang="zh-CN" altLang="en-US" sz="2800" b="1" smtClean="0">
                <a:latin typeface="华文仿宋" pitchFamily="2" charset="-122"/>
                <a:ea typeface="华文仿宋" pitchFamily="2" charset="-122"/>
              </a:rPr>
              <a:t>罗马的蛮族</a:t>
            </a:r>
            <a:endParaRPr lang="en-US" altLang="zh-CN" sz="2800" b="1" smtClean="0">
              <a:latin typeface="华文仿宋" pitchFamily="2" charset="-122"/>
              <a:ea typeface="华文仿宋" pitchFamily="2" charset="-122"/>
            </a:endParaRPr>
          </a:p>
          <a:p>
            <a:r>
              <a:rPr lang="zh-CN" altLang="en-US" sz="2800" b="1">
                <a:latin typeface="华文仿宋" pitchFamily="2" charset="-122"/>
                <a:ea typeface="华文仿宋" pitchFamily="2" charset="-122"/>
              </a:rPr>
              <a:t>伊斯兰</a:t>
            </a:r>
            <a:r>
              <a:rPr lang="zh-CN" altLang="en-US" sz="2800" b="1" smtClean="0">
                <a:latin typeface="华文仿宋" pitchFamily="2" charset="-122"/>
                <a:ea typeface="华文仿宋" pitchFamily="2" charset="-122"/>
              </a:rPr>
              <a:t>文明</a:t>
            </a:r>
            <a:endParaRPr lang="en-US" altLang="zh-CN" sz="2800" b="1" smtClean="0">
              <a:latin typeface="华文仿宋" pitchFamily="2" charset="-122"/>
              <a:ea typeface="华文仿宋" pitchFamily="2" charset="-122"/>
            </a:endParaRPr>
          </a:p>
          <a:p>
            <a:r>
              <a:rPr lang="zh-CN" altLang="en-US" sz="2800" b="1">
                <a:latin typeface="华文仿宋" pitchFamily="2" charset="-122"/>
                <a:ea typeface="华文仿宋" pitchFamily="2" charset="-122"/>
              </a:rPr>
              <a:t>中</a:t>
            </a:r>
            <a:r>
              <a:rPr lang="zh-CN" altLang="en-US" sz="2800" b="1" smtClean="0">
                <a:latin typeface="华文仿宋" pitchFamily="2" charset="-122"/>
                <a:ea typeface="华文仿宋" pitchFamily="2" charset="-122"/>
              </a:rPr>
              <a:t>日等非白人文化圈</a:t>
            </a:r>
            <a:endParaRPr lang="en-US" altLang="zh-CN" sz="2800" b="1" smtClean="0">
              <a:latin typeface="华文仿宋" pitchFamily="2" charset="-122"/>
              <a:ea typeface="华文仿宋" pitchFamily="2" charset="-122"/>
            </a:endParaRPr>
          </a:p>
          <a:p>
            <a:r>
              <a:rPr lang="zh-CN" altLang="en-US" sz="2800" b="1" smtClean="0">
                <a:latin typeface="华文仿宋" pitchFamily="2" charset="-122"/>
                <a:ea typeface="华文仿宋" pitchFamily="2" charset="-122"/>
              </a:rPr>
              <a:t>共产主义</a:t>
            </a:r>
            <a:endParaRPr lang="en-US" altLang="zh-CN" sz="2800" b="1" smtClean="0">
              <a:latin typeface="华文仿宋" pitchFamily="2" charset="-122"/>
              <a:ea typeface="华文仿宋" pitchFamily="2" charset="-122"/>
            </a:endParaRPr>
          </a:p>
          <a:p>
            <a:r>
              <a:rPr lang="zh-CN" altLang="en-US" sz="2800" b="1" smtClean="0">
                <a:latin typeface="华文仿宋" pitchFamily="2" charset="-122"/>
                <a:ea typeface="华文仿宋" pitchFamily="2" charset="-122"/>
              </a:rPr>
              <a:t>非美“普世价值圈”</a:t>
            </a:r>
            <a:endParaRPr lang="en-US" altLang="zh-CN" sz="2800" b="1" smtClean="0">
              <a:latin typeface="华文仿宋" pitchFamily="2" charset="-122"/>
              <a:ea typeface="华文仿宋" pitchFamily="2" charset="-122"/>
            </a:endParaRPr>
          </a:p>
        </p:txBody>
      </p:sp>
      <p:sp>
        <p:nvSpPr>
          <p:cNvPr id="9" name="燕尾形箭头 8"/>
          <p:cNvSpPr/>
          <p:nvPr/>
        </p:nvSpPr>
        <p:spPr>
          <a:xfrm>
            <a:off x="3707904" y="2348880"/>
            <a:ext cx="2160240" cy="1656184"/>
          </a:xfrm>
          <a:prstGeom prst="notchedRightArrow">
            <a:avLst/>
          </a:prstGeom>
        </p:spPr>
        <p:style>
          <a:lnRef idx="2">
            <a:schemeClr val="dk1">
              <a:shade val="50000"/>
            </a:schemeClr>
          </a:lnRef>
          <a:fillRef idx="1">
            <a:schemeClr val="dk1"/>
          </a:fillRef>
          <a:effectRef idx="0">
            <a:schemeClr val="dk1"/>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傲慢的予以消灭同化</a:t>
            </a:r>
            <a:endParaRPr lang="zh-CN" altLang="en-US"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1934607" y="386199"/>
            <a:ext cx="4698722" cy="584775"/>
          </a:xfrm>
          <a:prstGeom prst="rect">
            <a:avLst/>
          </a:prstGeom>
        </p:spPr>
        <p:txBody>
          <a:bodyPr wrap="none">
            <a:spAutoFit/>
          </a:bodyPr>
          <a:lstStyle/>
          <a:p>
            <a:r>
              <a:rPr lang="zh-CN" altLang="en-US" sz="32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仿宋" pitchFamily="2" charset="-122"/>
                <a:ea typeface="华文仿宋" pitchFamily="2" charset="-122"/>
              </a:rPr>
              <a:t>世界多极化发展</a:t>
            </a:r>
            <a:r>
              <a:rPr lang="zh-CN" altLang="en-US" sz="3200" b="1" i="1"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仿宋" pitchFamily="2" charset="-122"/>
                <a:ea typeface="华文仿宋" pitchFamily="2" charset="-122"/>
              </a:rPr>
              <a:t>趋势加强</a:t>
            </a:r>
            <a:endParaRPr lang="zh-CN" altLang="en-US" sz="32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仿宋" pitchFamily="2" charset="-122"/>
              <a:ea typeface="华文仿宋" pitchFamily="2" charset="-122"/>
            </a:endParaRPr>
          </a:p>
        </p:txBody>
      </p:sp>
      <p:sp>
        <p:nvSpPr>
          <p:cNvPr id="5" name="矩形 4"/>
          <p:cNvSpPr/>
          <p:nvPr/>
        </p:nvSpPr>
        <p:spPr>
          <a:xfrm>
            <a:off x="251520" y="1196752"/>
            <a:ext cx="4032448" cy="5355312"/>
          </a:xfrm>
          <a:prstGeom prst="rect">
            <a:avLst/>
          </a:prstGeom>
        </p:spPr>
        <p:txBody>
          <a:bodyPr wrap="square">
            <a:spAutoFit/>
          </a:bodyPr>
          <a:lstStyle/>
          <a:p>
            <a:r>
              <a:rPr lang="en-US" altLang="zh-CN" b="1">
                <a:latin typeface="华文仿宋" pitchFamily="2" charset="-122"/>
                <a:ea typeface="华文仿宋" pitchFamily="2" charset="-122"/>
              </a:rPr>
              <a:t>(1</a:t>
            </a:r>
            <a:r>
              <a:rPr lang="zh-CN" altLang="en-US" b="1">
                <a:latin typeface="华文仿宋" pitchFamily="2" charset="-122"/>
                <a:ea typeface="华文仿宋" pitchFamily="2" charset="-122"/>
              </a:rPr>
              <a:t>）欧洲联盟</a:t>
            </a:r>
            <a:r>
              <a:rPr lang="en-US" altLang="zh-CN" b="1">
                <a:latin typeface="华文仿宋" pitchFamily="2" charset="-122"/>
                <a:ea typeface="华文仿宋" pitchFamily="2" charset="-122"/>
              </a:rPr>
              <a:t>︰</a:t>
            </a:r>
            <a:r>
              <a:rPr lang="zh-CN" altLang="en-US" b="1">
                <a:latin typeface="华文仿宋" pitchFamily="2" charset="-122"/>
                <a:ea typeface="华文仿宋" pitchFamily="2" charset="-122"/>
              </a:rPr>
              <a:t>继续向经济和政治</a:t>
            </a:r>
            <a:r>
              <a:rPr lang="en-US" altLang="zh-CN" b="1">
                <a:latin typeface="华文仿宋" pitchFamily="2" charset="-122"/>
                <a:ea typeface="华文仿宋" pitchFamily="2" charset="-122"/>
              </a:rPr>
              <a:t>—</a:t>
            </a:r>
            <a:r>
              <a:rPr lang="zh-CN" altLang="en-US" b="1">
                <a:latin typeface="华文仿宋" pitchFamily="2" charset="-122"/>
                <a:ea typeface="华文仿宋" pitchFamily="2" charset="-122"/>
              </a:rPr>
              <a:t>体化迈进，是</a:t>
            </a:r>
            <a:r>
              <a:rPr lang="zh-CN" altLang="en-US" b="1">
                <a:solidFill>
                  <a:srgbClr val="FF0000"/>
                </a:solidFill>
                <a:latin typeface="华文仿宋" pitchFamily="2" charset="-122"/>
                <a:ea typeface="华文仿宋" pitchFamily="2" charset="-122"/>
              </a:rPr>
              <a:t>世界上最大的区域性国际组织</a:t>
            </a:r>
            <a:r>
              <a:rPr lang="zh-CN" altLang="en-US" b="1">
                <a:latin typeface="华文仿宋" pitchFamily="2" charset="-122"/>
                <a:ea typeface="华文仿宋" pitchFamily="2" charset="-122"/>
              </a:rPr>
              <a:t>，主张在国际舞台</a:t>
            </a:r>
            <a:r>
              <a:rPr lang="zh-CN" altLang="en-US" b="1" smtClean="0">
                <a:latin typeface="华文仿宋" pitchFamily="2" charset="-122"/>
                <a:ea typeface="华文仿宋" pitchFamily="2" charset="-122"/>
              </a:rPr>
              <a:t>上发挥</a:t>
            </a:r>
            <a:r>
              <a:rPr lang="zh-CN" altLang="en-US" b="1">
                <a:latin typeface="华文仿宋" pitchFamily="2" charset="-122"/>
                <a:ea typeface="华文仿宋" pitchFamily="2" charset="-122"/>
              </a:rPr>
              <a:t>欧盟的独特作用。</a:t>
            </a:r>
          </a:p>
          <a:p>
            <a:r>
              <a:rPr lang="en-US" altLang="zh-CN" b="1">
                <a:latin typeface="华文仿宋" pitchFamily="2" charset="-122"/>
                <a:ea typeface="华文仿宋" pitchFamily="2" charset="-122"/>
              </a:rPr>
              <a:t>(2</a:t>
            </a:r>
            <a:r>
              <a:rPr lang="zh-CN" altLang="en-US" b="1">
                <a:latin typeface="华文仿宋" pitchFamily="2" charset="-122"/>
                <a:ea typeface="华文仿宋" pitchFamily="2" charset="-122"/>
              </a:rPr>
              <a:t>）俄罗斯联邦∶苏联解体后，俄罗斯联邦取代了苏联在联合国的地位，拥有可以与美国匹敌的军事</a:t>
            </a:r>
            <a:r>
              <a:rPr lang="zh-CN" altLang="en-US" b="1" smtClean="0">
                <a:latin typeface="华文仿宋" pitchFamily="2" charset="-122"/>
                <a:ea typeface="华文仿宋" pitchFamily="2" charset="-122"/>
              </a:rPr>
              <a:t>力量</a:t>
            </a:r>
            <a:r>
              <a:rPr lang="zh-CN" altLang="en-US" b="1">
                <a:latin typeface="华文仿宋" pitchFamily="2" charset="-122"/>
                <a:ea typeface="华文仿宋" pitchFamily="2" charset="-122"/>
              </a:rPr>
              <a:t>，推行</a:t>
            </a:r>
            <a:r>
              <a:rPr lang="en-US" altLang="zh-CN" b="1">
                <a:latin typeface="华文仿宋" pitchFamily="2" charset="-122"/>
                <a:ea typeface="华文仿宋" pitchFamily="2" charset="-122"/>
              </a:rPr>
              <a:t>_</a:t>
            </a:r>
            <a:r>
              <a:rPr lang="zh-CN" altLang="en-US" b="1">
                <a:latin typeface="华文仿宋" pitchFamily="2" charset="-122"/>
                <a:ea typeface="华文仿宋" pitchFamily="2" charset="-122"/>
              </a:rPr>
              <a:t>多极化外交，在国际事务中的作用仍然举足轻重。</a:t>
            </a:r>
          </a:p>
          <a:p>
            <a:r>
              <a:rPr lang="en-US" altLang="zh-CN" b="1">
                <a:latin typeface="华文仿宋" pitchFamily="2" charset="-122"/>
                <a:ea typeface="华文仿宋" pitchFamily="2" charset="-122"/>
              </a:rPr>
              <a:t>( 3)</a:t>
            </a:r>
            <a:r>
              <a:rPr lang="zh-CN" altLang="en-US" b="1">
                <a:latin typeface="华文仿宋" pitchFamily="2" charset="-122"/>
                <a:ea typeface="华文仿宋" pitchFamily="2" charset="-122"/>
              </a:rPr>
              <a:t>日本</a:t>
            </a:r>
            <a:r>
              <a:rPr lang="en-US" altLang="zh-CN" b="1">
                <a:latin typeface="华文仿宋" pitchFamily="2" charset="-122"/>
                <a:ea typeface="华文仿宋" pitchFamily="2" charset="-122"/>
              </a:rPr>
              <a:t>︰</a:t>
            </a:r>
            <a:r>
              <a:rPr lang="zh-CN" altLang="en-US" b="1">
                <a:latin typeface="华文仿宋" pitchFamily="2" charset="-122"/>
                <a:ea typeface="华文仿宋" pitchFamily="2" charset="-122"/>
              </a:rPr>
              <a:t>在保持经济大国的同时，将追求</a:t>
            </a:r>
            <a:r>
              <a:rPr lang="zh-CN" altLang="en-US" b="1">
                <a:solidFill>
                  <a:srgbClr val="FF0000"/>
                </a:solidFill>
                <a:latin typeface="华文仿宋" pitchFamily="2" charset="-122"/>
                <a:ea typeface="华文仿宋" pitchFamily="2" charset="-122"/>
              </a:rPr>
              <a:t>政治乃至军事大国</a:t>
            </a:r>
            <a:r>
              <a:rPr lang="zh-CN" altLang="en-US" b="1">
                <a:latin typeface="华文仿宋" pitchFamily="2" charset="-122"/>
                <a:ea typeface="华文仿宋" pitchFamily="2" charset="-122"/>
              </a:rPr>
              <a:t>作为国家的长远战略目标。</a:t>
            </a:r>
          </a:p>
          <a:p>
            <a:r>
              <a:rPr lang="en-US" altLang="zh-CN" b="1">
                <a:latin typeface="华文仿宋" pitchFamily="2" charset="-122"/>
                <a:ea typeface="华文仿宋" pitchFamily="2" charset="-122"/>
              </a:rPr>
              <a:t>(4</a:t>
            </a:r>
            <a:r>
              <a:rPr lang="zh-CN" altLang="en-US" b="1">
                <a:latin typeface="华文仿宋" pitchFamily="2" charset="-122"/>
                <a:ea typeface="华文仿宋" pitchFamily="2" charset="-122"/>
              </a:rPr>
              <a:t>）中国</a:t>
            </a:r>
            <a:r>
              <a:rPr lang="en-US" altLang="zh-CN" b="1">
                <a:latin typeface="华文仿宋" pitchFamily="2" charset="-122"/>
                <a:ea typeface="华文仿宋" pitchFamily="2" charset="-122"/>
              </a:rPr>
              <a:t>:</a:t>
            </a:r>
            <a:r>
              <a:rPr lang="zh-CN" altLang="en-US" b="1">
                <a:latin typeface="华文仿宋" pitchFamily="2" charset="-122"/>
                <a:ea typeface="华文仿宋" pitchFamily="2" charset="-122"/>
              </a:rPr>
              <a:t>进一步改革开放，坚持和平发展，积极开展多边外交，推动建设相互尊重、公平正义、</a:t>
            </a:r>
            <a:r>
              <a:rPr lang="zh-CN" altLang="en-US" b="1" smtClean="0">
                <a:latin typeface="华文仿宋" pitchFamily="2" charset="-122"/>
                <a:ea typeface="华文仿宋" pitchFamily="2" charset="-122"/>
              </a:rPr>
              <a:t>合作</a:t>
            </a:r>
            <a:r>
              <a:rPr lang="zh-CN" altLang="en-US" b="1">
                <a:latin typeface="华文仿宋" pitchFamily="2" charset="-122"/>
                <a:ea typeface="华文仿宋" pitchFamily="2" charset="-122"/>
              </a:rPr>
              <a:t>共赢的新型国际关系，正在发挥并将继续发挥负责任大国的作用。</a:t>
            </a:r>
          </a:p>
          <a:p>
            <a:r>
              <a:rPr lang="en-US" altLang="zh-CN" b="1">
                <a:latin typeface="华文仿宋" pitchFamily="2" charset="-122"/>
                <a:ea typeface="华文仿宋" pitchFamily="2" charset="-122"/>
              </a:rPr>
              <a:t>(5</a:t>
            </a:r>
            <a:r>
              <a:rPr lang="zh-CN" altLang="en-US" b="1">
                <a:latin typeface="华文仿宋" pitchFamily="2" charset="-122"/>
                <a:ea typeface="华文仿宋" pitchFamily="2" charset="-122"/>
              </a:rPr>
              <a:t>）发展中国家</a:t>
            </a:r>
            <a:r>
              <a:rPr lang="en-US" altLang="zh-CN" b="1">
                <a:latin typeface="华文仿宋" pitchFamily="2" charset="-122"/>
                <a:ea typeface="华文仿宋" pitchFamily="2" charset="-122"/>
              </a:rPr>
              <a:t>:</a:t>
            </a:r>
            <a:r>
              <a:rPr lang="zh-CN" altLang="en-US" b="1">
                <a:latin typeface="华文仿宋" pitchFamily="2" charset="-122"/>
                <a:ea typeface="华文仿宋" pitchFamily="2" charset="-122"/>
              </a:rPr>
              <a:t>总体实力增强，成为推动世界多极化的重要力量。</a:t>
            </a:r>
          </a:p>
        </p:txBody>
      </p:sp>
      <p:graphicFrame>
        <p:nvGraphicFramePr>
          <p:cNvPr id="2" name="对象 1"/>
          <p:cNvGraphicFramePr>
            <a:graphicFrameLocks noChangeAspect="1"/>
          </p:cNvGraphicFramePr>
          <p:nvPr/>
        </p:nvGraphicFramePr>
        <p:xfrm>
          <a:off x="4232275" y="1308735"/>
          <a:ext cx="4737735" cy="4928235"/>
        </p:xfrm>
        <a:graphic>
          <a:graphicData uri="http://schemas.openxmlformats.org/presentationml/2006/ole">
            <mc:AlternateContent xmlns:mc="http://schemas.openxmlformats.org/markup-compatibility/2006">
              <mc:Choice xmlns:v="urn:schemas-microsoft-com:vml" Requires="v">
                <p:oleObj spid="_x0000_s1038" r:id="rId2" progId="Paint.Picture">
                  <p:embed/>
                </p:oleObj>
              </mc:Choice>
              <mc:Fallback>
                <p:oleObj r:id="rId2" progId="Paint.Picture">
                  <p:embed/>
                  <p:pic>
                    <p:nvPicPr>
                      <p:cNvPr id="0" name="OLE substitute image"/>
                      <p:cNvPicPr/>
                      <p:nvPr/>
                    </p:nvPicPr>
                    <p:blipFill>
                      <a:blip r:embed="rId3"/>
                      <a:stretch>
                        <a:fillRect/>
                      </a:stretch>
                    </p:blipFill>
                    <p:spPr>
                      <a:xfrm>
                        <a:off x="4232275" y="1308735"/>
                        <a:ext cx="4737735" cy="4928235"/>
                      </a:xfrm>
                      <a:prstGeom prst="rect">
                        <a:avLst/>
                      </a:prstGeom>
                    </p:spPr>
                  </p:pic>
                </p:oleObj>
              </mc:Fallback>
            </mc:AlternateContent>
          </a:graphicData>
        </a:graphic>
      </p:graphicFrame>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TextBox 4"/>
          <p:cNvSpPr txBox="1"/>
          <p:nvPr/>
        </p:nvSpPr>
        <p:spPr>
          <a:xfrm>
            <a:off x="1115616" y="548680"/>
            <a:ext cx="4032448" cy="3970318"/>
          </a:xfrm>
          <a:prstGeom prst="rect">
            <a:avLst/>
          </a:prstGeom>
          <a:noFill/>
        </p:spPr>
        <p:txBody>
          <a:bodyPr wrap="square" rtlCol="0">
            <a:spAutoFit/>
          </a:bodyPr>
          <a:lstStyle/>
          <a:p>
            <a:r>
              <a:rPr lang="zh-CN" altLang="en-US" sz="28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仿宋" pitchFamily="2" charset="-122"/>
                <a:ea typeface="华文仿宋" pitchFamily="2" charset="-122"/>
              </a:rPr>
              <a:t>在美苏两极格局体系下，虽然偶有爆发热战但是国际关系基本处于和平的状态，但是随着苏联的解体，两极格局瓦解后，整个世界的战火远比之前要多。请问，你认为是两极好，还是多极好？</a:t>
            </a:r>
            <a:endParaRPr lang="zh-CN" altLang="en-US" sz="28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仿宋" pitchFamily="2" charset="-122"/>
              <a:ea typeface="华文仿宋" pitchFamily="2" charset="-122"/>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15616" y="4518998"/>
            <a:ext cx="3816424" cy="21806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00803" y="764704"/>
            <a:ext cx="3639142" cy="30243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rot="18855956">
            <a:off x="5179894" y="4754881"/>
            <a:ext cx="3233579"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6600" b="1" cap="none" spc="130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想一想</a:t>
            </a:r>
            <a:endParaRPr lang="zh-CN" altLang="en-US" sz="5400" b="1" cap="none" spc="130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7170" name="Picture 2" descr="https://ss1.bdstatic.com/70cFuXSh_Q1YnxGkpoWK1HF6hhy/it/u=1245054588,3686654745&amp;fm=26&amp;gp=0.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35496" y="208518"/>
            <a:ext cx="8964488" cy="6316826"/>
          </a:xfrm>
          <a:prstGeom prst="rect">
            <a:avLst/>
          </a:prstGeom>
          <a:noFill/>
          <a:extLst>
            <a:ext uri="{909E8E84-426E-40DD-AFC4-6F175D3DCCD1}">
              <a14:hiddenFill xmlns:a14="http://schemas.microsoft.com/office/drawing/2010/main">
                <a:solidFill>
                  <a:srgbClr val="FFFFFF"/>
                </a:solidFill>
              </a14:hiddenFill>
            </a:ext>
          </a:extLst>
        </p:spPr>
      </p:pic>
      <p:sp>
        <p:nvSpPr>
          <p:cNvPr id="4" name="椭圆 3"/>
          <p:cNvSpPr/>
          <p:nvPr/>
        </p:nvSpPr>
        <p:spPr>
          <a:xfrm>
            <a:off x="98173" y="322311"/>
            <a:ext cx="216024"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3803134" y="456387"/>
            <a:ext cx="4801314" cy="707886"/>
          </a:xfrm>
          <a:prstGeom prst="rect">
            <a:avLst/>
          </a:prstGeom>
        </p:spPr>
        <p:txBody>
          <a:bodyPr wrap="none">
            <a:spAutoFit/>
          </a:bodyPr>
          <a:lstStyle/>
          <a:p>
            <a:r>
              <a:rPr lang="zh-CN" altLang="en-US" sz="4000" b="1">
                <a:solidFill>
                  <a:srgbClr val="FF0000"/>
                </a:solidFill>
                <a:latin typeface="华文仿宋" pitchFamily="2" charset="-122"/>
                <a:ea typeface="华文仿宋" pitchFamily="2" charset="-122"/>
              </a:rPr>
              <a:t>经济全球化进程加快</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7544" y="1484784"/>
            <a:ext cx="3456384" cy="2479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descr="https://ss0.bdstatic.com/70cFvHSh_Q1YnxGkpoWK1HF6hhy/it/u=1876530623,531361435&amp;fm=26&amp;gp=0.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499992" y="1556792"/>
            <a:ext cx="3972322" cy="247984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39552" y="4437112"/>
            <a:ext cx="8064896" cy="1569660"/>
          </a:xfrm>
          <a:prstGeom prst="rect">
            <a:avLst/>
          </a:prstGeom>
        </p:spPr>
        <p:txBody>
          <a:bodyPr wrap="square">
            <a:spAutoFit/>
          </a:bodyPr>
          <a:lstStyle/>
          <a:p>
            <a:r>
              <a:rPr lang="zh-CN" altLang="en-US" sz="2400" b="1" i="1">
                <a:latin typeface="华文仿宋" pitchFamily="2" charset="-122"/>
                <a:ea typeface="华文仿宋" pitchFamily="2" charset="-122"/>
              </a:rPr>
              <a:t>经济全球化是一个历史发展过程，可以追溯到</a:t>
            </a:r>
            <a:r>
              <a:rPr lang="zh-CN" altLang="en-US" sz="2400" b="1" i="1">
                <a:solidFill>
                  <a:srgbClr val="FF0000"/>
                </a:solidFill>
                <a:latin typeface="华文仿宋" pitchFamily="2" charset="-122"/>
                <a:ea typeface="华文仿宋" pitchFamily="2" charset="-122"/>
              </a:rPr>
              <a:t>新</a:t>
            </a:r>
            <a:r>
              <a:rPr lang="zh-CN" altLang="en-US" sz="2400" b="1" i="1" smtClean="0">
                <a:solidFill>
                  <a:srgbClr val="FF0000"/>
                </a:solidFill>
                <a:latin typeface="华文仿宋" pitchFamily="2" charset="-122"/>
                <a:ea typeface="华文仿宋" pitchFamily="2" charset="-122"/>
              </a:rPr>
              <a:t>航路</a:t>
            </a:r>
            <a:r>
              <a:rPr lang="zh-CN" altLang="en-US" sz="2400" b="1" i="1" smtClean="0">
                <a:latin typeface="华文仿宋" pitchFamily="2" charset="-122"/>
                <a:ea typeface="华文仿宋" pitchFamily="2" charset="-122"/>
              </a:rPr>
              <a:t>的</a:t>
            </a:r>
            <a:r>
              <a:rPr lang="zh-CN" altLang="en-US" sz="2400" b="1" i="1">
                <a:latin typeface="华文仿宋" pitchFamily="2" charset="-122"/>
                <a:ea typeface="华文仿宋" pitchFamily="2" charset="-122"/>
              </a:rPr>
              <a:t>开辟和资本主义在西欧的兴起。从此，资本主义经济</a:t>
            </a:r>
            <a:r>
              <a:rPr lang="zh-CN" altLang="en-US" sz="2400" b="1" i="1" smtClean="0">
                <a:latin typeface="华文仿宋" pitchFamily="2" charset="-122"/>
                <a:ea typeface="华文仿宋" pitchFamily="2" charset="-122"/>
              </a:rPr>
              <a:t>不断</a:t>
            </a:r>
            <a:r>
              <a:rPr lang="zh-CN" altLang="en-US" sz="2400" b="1" i="1">
                <a:latin typeface="华文仿宋" pitchFamily="2" charset="-122"/>
                <a:ea typeface="华文仿宋" pitchFamily="2" charset="-122"/>
              </a:rPr>
              <a:t>向世界扩展。</a:t>
            </a:r>
            <a:r>
              <a:rPr lang="zh-CN" altLang="en-US" sz="2400" b="1" i="1">
                <a:solidFill>
                  <a:srgbClr val="FF0000"/>
                </a:solidFill>
                <a:latin typeface="华文仿宋" pitchFamily="2" charset="-122"/>
                <a:ea typeface="华文仿宋" pitchFamily="2" charset="-122"/>
              </a:rPr>
              <a:t>工业革命</a:t>
            </a:r>
            <a:r>
              <a:rPr lang="zh-CN" altLang="en-US" sz="2400" b="1" i="1">
                <a:latin typeface="华文仿宋" pitchFamily="2" charset="-122"/>
                <a:ea typeface="华文仿宋" pitchFamily="2" charset="-122"/>
              </a:rPr>
              <a:t>后，世界市场更加扩大，</a:t>
            </a:r>
            <a:r>
              <a:rPr lang="zh-CN" altLang="en-US" sz="2400" b="1" i="1" smtClean="0">
                <a:latin typeface="华文仿宋" pitchFamily="2" charset="-122"/>
                <a:ea typeface="华文仿宋" pitchFamily="2" charset="-122"/>
              </a:rPr>
              <a:t>国际贸易</a:t>
            </a:r>
            <a:r>
              <a:rPr lang="zh-CN" altLang="en-US" sz="2400" b="1" i="1">
                <a:latin typeface="华文仿宋" pitchFamily="2" charset="-122"/>
                <a:ea typeface="华文仿宋" pitchFamily="2" charset="-122"/>
              </a:rPr>
              <a:t>和国际投资迅速发展。</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12160" y="388005"/>
            <a:ext cx="2001363" cy="1658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77076" y="2020361"/>
            <a:ext cx="2088232" cy="1856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3059832" y="2245351"/>
            <a:ext cx="4572000" cy="1631216"/>
          </a:xfrm>
          <a:prstGeom prst="rect">
            <a:avLst/>
          </a:prstGeom>
        </p:spPr>
        <p:txBody>
          <a:bodyPr>
            <a:spAutoFit/>
          </a:bodyPr>
          <a:lstStyle/>
          <a:p>
            <a:r>
              <a:rPr lang="zh-CN" altLang="en-US" sz="2000" b="1" smtClean="0">
                <a:latin typeface="华文仿宋" pitchFamily="2" charset="-122"/>
                <a:ea typeface="华文仿宋" pitchFamily="2" charset="-122"/>
              </a:rPr>
              <a:t>国际货币基金组织</a:t>
            </a:r>
            <a:r>
              <a:rPr lang="en-US" altLang="zh-CN" sz="2000" b="1" smtClean="0">
                <a:latin typeface="华文仿宋" pitchFamily="2" charset="-122"/>
                <a:ea typeface="华文仿宋" pitchFamily="2" charset="-122"/>
              </a:rPr>
              <a:t>1945</a:t>
            </a:r>
            <a:r>
              <a:rPr lang="zh-CN" altLang="en-US" sz="2000" b="1">
                <a:latin typeface="华文仿宋" pitchFamily="2" charset="-122"/>
                <a:ea typeface="华文仿宋" pitchFamily="2" charset="-122"/>
              </a:rPr>
              <a:t>年成立。现在成员国</a:t>
            </a:r>
            <a:r>
              <a:rPr lang="en-US" altLang="zh-CN" sz="2000" b="1">
                <a:latin typeface="华文仿宋" pitchFamily="2" charset="-122"/>
                <a:ea typeface="华文仿宋" pitchFamily="2" charset="-122"/>
              </a:rPr>
              <a:t>180</a:t>
            </a:r>
            <a:r>
              <a:rPr lang="zh-CN" altLang="en-US" sz="2000" b="1">
                <a:latin typeface="华文仿宋" pitchFamily="2" charset="-122"/>
                <a:ea typeface="华文仿宋" pitchFamily="2" charset="-122"/>
              </a:rPr>
              <a:t>多个，中国是成员国之一。其基金主要来源于各成员国应缴的份额，现在资金约</a:t>
            </a:r>
            <a:r>
              <a:rPr lang="en-US" altLang="zh-CN" sz="2000" b="1">
                <a:latin typeface="华文仿宋" pitchFamily="2" charset="-122"/>
                <a:ea typeface="华文仿宋" pitchFamily="2" charset="-122"/>
              </a:rPr>
              <a:t>2000</a:t>
            </a:r>
            <a:r>
              <a:rPr lang="zh-CN" altLang="en-US" sz="2000" b="1">
                <a:latin typeface="华文仿宋" pitchFamily="2" charset="-122"/>
                <a:ea typeface="华文仿宋" pitchFamily="2" charset="-122"/>
              </a:rPr>
              <a:t>亿美元，其中我国约为</a:t>
            </a:r>
            <a:r>
              <a:rPr lang="en-US" altLang="zh-CN" sz="2000" b="1">
                <a:latin typeface="华文仿宋" pitchFamily="2" charset="-122"/>
                <a:ea typeface="华文仿宋" pitchFamily="2" charset="-122"/>
              </a:rPr>
              <a:t>63</a:t>
            </a:r>
            <a:r>
              <a:rPr lang="zh-CN" altLang="en-US" sz="2000" b="1">
                <a:latin typeface="华文仿宋" pitchFamily="2" charset="-122"/>
                <a:ea typeface="华文仿宋" pitchFamily="2" charset="-122"/>
              </a:rPr>
              <a:t>亿美元</a:t>
            </a:r>
            <a:r>
              <a:rPr lang="zh-CN" altLang="en-US"/>
              <a:t>。</a:t>
            </a:r>
          </a:p>
        </p:txBody>
      </p:sp>
      <p:sp>
        <p:nvSpPr>
          <p:cNvPr id="5" name="矩形 4"/>
          <p:cNvSpPr/>
          <p:nvPr/>
        </p:nvSpPr>
        <p:spPr>
          <a:xfrm>
            <a:off x="1331640" y="555410"/>
            <a:ext cx="4572000" cy="1323439"/>
          </a:xfrm>
          <a:prstGeom prst="rect">
            <a:avLst/>
          </a:prstGeom>
        </p:spPr>
        <p:txBody>
          <a:bodyPr>
            <a:spAutoFit/>
          </a:bodyPr>
          <a:lstStyle/>
          <a:p>
            <a:r>
              <a:rPr lang="zh-CN" altLang="en-US" sz="2000" b="1">
                <a:latin typeface="华文仿宋" pitchFamily="2" charset="-122"/>
                <a:ea typeface="华文仿宋" pitchFamily="2" charset="-122"/>
              </a:rPr>
              <a:t>世界银行拥有的法定资本达</a:t>
            </a:r>
            <a:r>
              <a:rPr lang="en-US" altLang="zh-CN" sz="2000" b="1">
                <a:latin typeface="华文仿宋" pitchFamily="2" charset="-122"/>
                <a:ea typeface="华文仿宋" pitchFamily="2" charset="-122"/>
              </a:rPr>
              <a:t>1806</a:t>
            </a:r>
            <a:r>
              <a:rPr lang="zh-CN" altLang="en-US" sz="2000" b="1">
                <a:latin typeface="华文仿宋" pitchFamily="2" charset="-122"/>
                <a:ea typeface="华文仿宋" pitchFamily="2" charset="-122"/>
              </a:rPr>
              <a:t>亿美元，其资金包括会员国认缴的股金、营业收入和在国际金融市场上的借款。现有总资产</a:t>
            </a:r>
            <a:r>
              <a:rPr lang="en-US" altLang="zh-CN" sz="2000" b="1">
                <a:latin typeface="华文仿宋" pitchFamily="2" charset="-122"/>
                <a:ea typeface="华文仿宋" pitchFamily="2" charset="-122"/>
              </a:rPr>
              <a:t>155</a:t>
            </a:r>
            <a:r>
              <a:rPr lang="zh-CN" altLang="en-US" sz="2000" b="1">
                <a:latin typeface="华文仿宋" pitchFamily="2" charset="-122"/>
                <a:ea typeface="华文仿宋" pitchFamily="2" charset="-122"/>
              </a:rPr>
              <a:t>亿美元。</a:t>
            </a:r>
          </a:p>
        </p:txBody>
      </p:sp>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887616" y="4005064"/>
            <a:ext cx="1882332" cy="1493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971600" y="4090013"/>
            <a:ext cx="4572000" cy="1323439"/>
          </a:xfrm>
          <a:prstGeom prst="rect">
            <a:avLst/>
          </a:prstGeom>
        </p:spPr>
        <p:txBody>
          <a:bodyPr>
            <a:spAutoFit/>
          </a:bodyPr>
          <a:lstStyle/>
          <a:p>
            <a:r>
              <a:rPr lang="zh-CN" altLang="en-US" sz="2000" b="1" smtClean="0">
                <a:latin typeface="华文仿宋" pitchFamily="2" charset="-122"/>
                <a:ea typeface="华文仿宋" pitchFamily="2" charset="-122"/>
              </a:rPr>
              <a:t>关贸总协定二</a:t>
            </a:r>
            <a:r>
              <a:rPr lang="zh-CN" altLang="en-US" sz="2000" b="1">
                <a:latin typeface="华文仿宋" pitchFamily="2" charset="-122"/>
                <a:ea typeface="华文仿宋" pitchFamily="2" charset="-122"/>
              </a:rPr>
              <a:t>战后世界上第一个以法律形式调整国际贸易和贸易关系体制的文件。体现了自由贸易精神，推动了世界经济的发展</a:t>
            </a:r>
          </a:p>
        </p:txBody>
      </p:sp>
      <p:sp>
        <p:nvSpPr>
          <p:cNvPr id="7" name="矩形 6"/>
          <p:cNvSpPr/>
          <p:nvPr/>
        </p:nvSpPr>
        <p:spPr>
          <a:xfrm>
            <a:off x="1192862" y="5785481"/>
            <a:ext cx="6820661" cy="646331"/>
          </a:xfrm>
          <a:prstGeom prst="rect">
            <a:avLst/>
          </a:prstGeom>
        </p:spPr>
        <p:txBody>
          <a:bodyPr wrap="square">
            <a:prstTxWarp prst="textWave2">
              <a:avLst/>
            </a:prstTxWarp>
            <a:spAutoFit/>
          </a:bodyPr>
          <a:lstStyle/>
          <a:p>
            <a:r>
              <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rPr>
              <a:t>这三大机构共同构成了调节世界金融、投资和</a:t>
            </a:r>
            <a:r>
              <a:rPr lang="zh-CN" altLang="en-US"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贸易的</a:t>
            </a:r>
            <a:r>
              <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rPr>
              <a:t>三大支柱，进一步促进了经济全球化进程。</a:t>
            </a:r>
            <a:endPar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8" name="矩形 7"/>
          <p:cNvSpPr/>
          <p:nvPr/>
        </p:nvSpPr>
        <p:spPr>
          <a:xfrm rot="19491020">
            <a:off x="4292259" y="3428824"/>
            <a:ext cx="440377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280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美国烙印</a:t>
            </a:r>
            <a:endParaRPr lang="zh-CN" altLang="en-US" sz="5400" b="1" cap="none" spc="280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323528" y="260648"/>
            <a:ext cx="4873450"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i="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封闭的社会主义阵营</a:t>
            </a:r>
            <a:endParaRPr lang="zh-CN" altLang="en-US" sz="4000" b="1" i="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矩形 5"/>
          <p:cNvSpPr/>
          <p:nvPr/>
        </p:nvSpPr>
        <p:spPr>
          <a:xfrm>
            <a:off x="5196978" y="968533"/>
            <a:ext cx="3719288" cy="646331"/>
          </a:xfrm>
          <a:prstGeom prst="rect">
            <a:avLst/>
          </a:prstGeom>
          <a:noFill/>
        </p:spPr>
        <p:txBody>
          <a:bodyPr wrap="none" lIns="91440" tIns="45720" rIns="91440" bIns="45720">
            <a:spAutoFit/>
          </a:bodyPr>
          <a:lstStyle/>
          <a:p>
            <a:pPr algn="ctr"/>
            <a:r>
              <a:rPr lang="zh-CN" altLang="en-US" sz="3600" b="1" cap="none" spc="190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美国的阻挠</a:t>
            </a:r>
            <a:endParaRPr lang="zh-CN" altLang="en-US" sz="3600" b="1" cap="none" spc="190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19672" y="1756394"/>
            <a:ext cx="2963875" cy="1975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14400" y="4016829"/>
            <a:ext cx="5143500" cy="252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p:nvPr/>
        </p:nvSpPr>
        <p:spPr>
          <a:xfrm>
            <a:off x="5665753" y="1756394"/>
            <a:ext cx="2843808" cy="4893647"/>
          </a:xfrm>
          <a:prstGeom prst="rect">
            <a:avLst/>
          </a:prstGeom>
        </p:spPr>
        <p:txBody>
          <a:bodyPr wrap="square">
            <a:spAutoFit/>
          </a:bodyPr>
          <a:lstStyle/>
          <a:p>
            <a:r>
              <a:rPr lang="zh-CN" altLang="en-US" sz="2400" b="1">
                <a:latin typeface="华文仿宋" pitchFamily="2" charset="-122"/>
                <a:ea typeface="华文仿宋" pitchFamily="2" charset="-122"/>
              </a:rPr>
              <a:t>由于冷战，苏联和东欧国家组成封闭的</a:t>
            </a:r>
            <a:r>
              <a:rPr lang="zh-CN" altLang="en-US" sz="2400" b="1" smtClean="0">
                <a:latin typeface="华文仿宋" pitchFamily="2" charset="-122"/>
                <a:ea typeface="华文仿宋" pitchFamily="2" charset="-122"/>
              </a:rPr>
              <a:t>计划经济</a:t>
            </a:r>
            <a:r>
              <a:rPr lang="zh-CN" altLang="en-US" sz="2400" b="1">
                <a:latin typeface="华文仿宋" pitchFamily="2" charset="-122"/>
                <a:ea typeface="华文仿宋" pitchFamily="2" charset="-122"/>
              </a:rPr>
              <a:t>体系，中国也一度被迫关起门来搞建设，世界经济</a:t>
            </a:r>
            <a:r>
              <a:rPr lang="zh-CN" altLang="en-US" sz="2400" b="1" smtClean="0">
                <a:latin typeface="华文仿宋" pitchFamily="2" charset="-122"/>
                <a:ea typeface="华文仿宋" pitchFamily="2" charset="-122"/>
              </a:rPr>
              <a:t>体系被</a:t>
            </a:r>
            <a:r>
              <a:rPr lang="zh-CN" altLang="en-US" sz="2400" b="1">
                <a:latin typeface="华文仿宋" pitchFamily="2" charset="-122"/>
                <a:ea typeface="华文仿宋" pitchFamily="2" charset="-122"/>
              </a:rPr>
              <a:t>西方国家主导</a:t>
            </a:r>
            <a:r>
              <a:rPr lang="zh-CN" altLang="en-US" sz="2400" b="1" smtClean="0">
                <a:latin typeface="华文仿宋" pitchFamily="2" charset="-122"/>
                <a:ea typeface="华文仿宋" pitchFamily="2" charset="-122"/>
              </a:rPr>
              <a:t>。虽然苏联也建立了</a:t>
            </a:r>
            <a:r>
              <a:rPr lang="zh-CN" altLang="en-US" sz="2400" b="1" smtClean="0">
                <a:solidFill>
                  <a:srgbClr val="FF0000"/>
                </a:solidFill>
                <a:latin typeface="华文仿宋" pitchFamily="2" charset="-122"/>
                <a:ea typeface="华文仿宋" pitchFamily="2" charset="-122"/>
              </a:rPr>
              <a:t>经济互助委员</a:t>
            </a:r>
            <a:r>
              <a:rPr lang="zh-CN" altLang="en-US" sz="2400" b="1" smtClean="0">
                <a:latin typeface="华文仿宋" pitchFamily="2" charset="-122"/>
                <a:ea typeface="华文仿宋" pitchFamily="2" charset="-122"/>
              </a:rPr>
              <a:t>会来对抗西方的封锁，然而其实力和加盟国家远远小于美国主导的经济体系</a:t>
            </a:r>
            <a:endParaRPr lang="zh-CN" altLang="en-US" sz="2400" b="1">
              <a:latin typeface="华文仿宋" pitchFamily="2" charset="-122"/>
              <a:ea typeface="华文仿宋" pitchFamily="2"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77280" y="1772816"/>
            <a:ext cx="3268018" cy="183253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03647" y="4437112"/>
            <a:ext cx="3183209" cy="2107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283968" y="-1217"/>
            <a:ext cx="3322340" cy="2212678"/>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4586856" y="2689082"/>
            <a:ext cx="4215959" cy="2554545"/>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altLang="zh-CN" sz="3200" b="1" cap="all" spc="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20</a:t>
            </a:r>
            <a:r>
              <a:rPr lang="zh-CN" altLang="en-US" sz="3200" b="1" cap="all" spc="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世纪</a:t>
            </a:r>
            <a:r>
              <a:rPr lang="en-US" altLang="zh-CN" sz="3200" b="1" cap="all" spc="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70</a:t>
            </a:r>
            <a:r>
              <a:rPr lang="zh-CN" altLang="en-US" sz="3200" b="1" cap="all" spc="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年年代以来，随着第三次科技革命的兴起和跨国贸易的推动，经济全球化迅猛发展</a:t>
            </a:r>
            <a:endParaRPr lang="zh-CN" altLang="en-US" sz="3200" b="1" cap="all" spc="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9103" name="矩形 1049102"/>
          <p:cNvSpPr/>
          <p:nvPr/>
        </p:nvSpPr>
        <p:spPr>
          <a:xfrm>
            <a:off x="0" y="508635"/>
            <a:ext cx="7239000" cy="58356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3200" b="1" smtClean="0">
                <a:solidFill>
                  <a:srgbClr val="FF0000"/>
                </a:solidFill>
                <a:ea typeface="隶书" pitchFamily="49" charset="-122"/>
              </a:rPr>
              <a:t>世贸组织</a:t>
            </a:r>
            <a:r>
              <a:rPr lang="en-US" altLang="zh-CN" sz="3200" b="1">
                <a:solidFill>
                  <a:srgbClr val="FF0000"/>
                </a:solidFill>
                <a:ea typeface="隶书" pitchFamily="49" charset="-122"/>
              </a:rPr>
              <a:t>(WTO)</a:t>
            </a:r>
            <a:r>
              <a:rPr lang="zh-CN" altLang="en-US" sz="3200" b="1">
                <a:solidFill>
                  <a:srgbClr val="FF0000"/>
                </a:solidFill>
                <a:ea typeface="隶书" pitchFamily="49" charset="-122"/>
              </a:rPr>
              <a:t>的建立</a:t>
            </a:r>
          </a:p>
        </p:txBody>
      </p:sp>
      <p:sp>
        <p:nvSpPr>
          <p:cNvPr id="1049104" name="文本框 1049103"/>
          <p:cNvSpPr txBox="1"/>
          <p:nvPr/>
        </p:nvSpPr>
        <p:spPr>
          <a:xfrm>
            <a:off x="381317" y="1092200"/>
            <a:ext cx="4983162"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6600CC"/>
                </a:solidFill>
                <a:effectLst>
                  <a:outerShdw blurRad="38100" dist="38100" dir="2700000" algn="tl">
                    <a:srgbClr val="C0C0C0"/>
                  </a:outerShdw>
                </a:effectLst>
                <a:latin typeface="黑体" charset="-122"/>
                <a:ea typeface="黑体"/>
              </a:rPr>
              <a:t>1</a:t>
            </a:r>
            <a:r>
              <a:rPr lang="zh-CN" altLang="en-US" sz="2800" b="1">
                <a:solidFill>
                  <a:srgbClr val="6600CC"/>
                </a:solidFill>
                <a:effectLst>
                  <a:outerShdw blurRad="38100" dist="38100" dir="2700000" algn="tl">
                    <a:srgbClr val="C0C0C0"/>
                  </a:outerShdw>
                </a:effectLst>
                <a:latin typeface="黑体" charset="-122"/>
                <a:ea typeface="黑体"/>
              </a:rPr>
              <a:t>、前身：</a:t>
            </a:r>
            <a:r>
              <a:rPr lang="zh-CN" altLang="en-US" sz="2400" b="1">
                <a:solidFill>
                  <a:srgbClr val="000000"/>
                </a:solidFill>
                <a:effectLst>
                  <a:outerShdw blurRad="38100" dist="38100" dir="2700000" algn="tl">
                    <a:srgbClr val="C0C0C0"/>
                  </a:outerShdw>
                </a:effectLst>
                <a:latin typeface="黑体" charset="-122"/>
                <a:ea typeface="黑体"/>
              </a:rPr>
              <a:t>关税与贸易总协定</a:t>
            </a:r>
          </a:p>
        </p:txBody>
      </p:sp>
      <p:sp>
        <p:nvSpPr>
          <p:cNvPr id="1049105" name="文本框 1049104"/>
          <p:cNvSpPr txBox="1"/>
          <p:nvPr/>
        </p:nvSpPr>
        <p:spPr>
          <a:xfrm>
            <a:off x="381317" y="1709102"/>
            <a:ext cx="5472112"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6600CC"/>
                </a:solidFill>
                <a:effectLst>
                  <a:outerShdw blurRad="38100" dist="38100" dir="2700000" algn="tl">
                    <a:srgbClr val="C0C0C0"/>
                  </a:outerShdw>
                </a:effectLst>
                <a:latin typeface="黑体" charset="-122"/>
                <a:ea typeface="黑体"/>
              </a:rPr>
              <a:t>2</a:t>
            </a:r>
            <a:r>
              <a:rPr lang="zh-CN" altLang="en-US" sz="2800" b="1">
                <a:solidFill>
                  <a:srgbClr val="6600CC"/>
                </a:solidFill>
                <a:effectLst>
                  <a:outerShdw blurRad="38100" dist="38100" dir="2700000" algn="tl">
                    <a:srgbClr val="C0C0C0"/>
                  </a:outerShdw>
                </a:effectLst>
                <a:latin typeface="黑体" charset="-122"/>
                <a:ea typeface="黑体"/>
              </a:rPr>
              <a:t>、建立：</a:t>
            </a:r>
            <a:r>
              <a:rPr lang="en-US" altLang="zh-CN" sz="2400" b="1">
                <a:solidFill>
                  <a:srgbClr val="000000"/>
                </a:solidFill>
                <a:effectLst>
                  <a:outerShdw blurRad="38100" dist="38100" dir="2700000" algn="tl">
                    <a:srgbClr val="C0C0C0"/>
                  </a:outerShdw>
                </a:effectLst>
                <a:latin typeface="黑体" charset="-122"/>
                <a:ea typeface="黑体"/>
              </a:rPr>
              <a:t>1995</a:t>
            </a:r>
            <a:r>
              <a:rPr lang="zh-CN" altLang="en-US" sz="2400" b="1">
                <a:solidFill>
                  <a:srgbClr val="000000"/>
                </a:solidFill>
                <a:effectLst>
                  <a:outerShdw blurRad="38100" dist="38100" dir="2700000" algn="tl">
                    <a:srgbClr val="C0C0C0"/>
                  </a:outerShdw>
                </a:effectLst>
                <a:latin typeface="黑体" charset="-122"/>
                <a:ea typeface="黑体"/>
              </a:rPr>
              <a:t>年，日内瓦</a:t>
            </a:r>
          </a:p>
        </p:txBody>
      </p:sp>
      <p:sp>
        <p:nvSpPr>
          <p:cNvPr id="1049106" name="文本框 1049105"/>
          <p:cNvSpPr txBox="1"/>
          <p:nvPr/>
        </p:nvSpPr>
        <p:spPr>
          <a:xfrm>
            <a:off x="900112" y="2420937"/>
            <a:ext cx="8243887"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latin typeface="黑体" charset="-122"/>
                <a:ea typeface="黑体"/>
              </a:rPr>
              <a:t>①</a:t>
            </a:r>
            <a:r>
              <a:rPr lang="zh-CN" altLang="en-US" sz="2400" b="1">
                <a:solidFill>
                  <a:srgbClr val="000000"/>
                </a:solidFill>
                <a:effectLst>
                  <a:outerShdw blurRad="38100" dist="38100" dir="2700000" algn="tl">
                    <a:srgbClr val="C0C0C0"/>
                  </a:outerShdw>
                </a:effectLst>
                <a:latin typeface="黑体" charset="-122"/>
                <a:ea typeface="黑体"/>
              </a:rPr>
              <a:t>1994年，</a:t>
            </a:r>
            <a:r>
              <a:rPr lang="zh-CN" altLang="en-US" sz="2400" b="1">
                <a:solidFill>
                  <a:srgbClr val="000000"/>
                </a:solidFill>
                <a:effectLst>
                  <a:outerShdw blurRad="38100" dist="38100" dir="2700000" algn="tl">
                    <a:srgbClr val="C0C0C0"/>
                  </a:outerShdw>
                </a:effectLst>
                <a:latin typeface="Times New Roman" pitchFamily="18" charset="0"/>
                <a:ea typeface="黑体"/>
              </a:rPr>
              <a:t>“</a:t>
            </a:r>
            <a:r>
              <a:rPr lang="zh-CN" altLang="en-US" sz="2400" b="1">
                <a:solidFill>
                  <a:srgbClr val="000000"/>
                </a:solidFill>
                <a:effectLst>
                  <a:outerShdw blurRad="38100" dist="38100" dir="2700000" algn="tl">
                    <a:srgbClr val="C0C0C0"/>
                  </a:outerShdw>
                </a:effectLst>
                <a:latin typeface="黑体" charset="-122"/>
                <a:ea typeface="黑体"/>
              </a:rPr>
              <a:t>乌拉圭回合</a:t>
            </a:r>
            <a:r>
              <a:rPr lang="zh-CN" altLang="en-US" sz="2400" b="1">
                <a:solidFill>
                  <a:srgbClr val="000000"/>
                </a:solidFill>
                <a:effectLst>
                  <a:outerShdw blurRad="38100" dist="38100" dir="2700000" algn="tl">
                    <a:srgbClr val="C0C0C0"/>
                  </a:outerShdw>
                </a:effectLst>
                <a:latin typeface="Times New Roman" pitchFamily="18" charset="0"/>
                <a:ea typeface="黑体"/>
              </a:rPr>
              <a:t>”</a:t>
            </a:r>
            <a:r>
              <a:rPr lang="en-US" altLang="zh-CN" sz="2400" b="1" err="1">
                <a:solidFill>
                  <a:srgbClr val="000000"/>
                </a:solidFill>
                <a:effectLst>
                  <a:outerShdw blurRad="38100" dist="38100" dir="2700000" algn="tl">
                    <a:srgbClr val="C0C0C0"/>
                  </a:outerShdw>
                </a:effectLst>
                <a:latin typeface="黑体" charset="-122"/>
                <a:ea typeface="黑体"/>
              </a:rPr>
              <a:t>达成《</a:t>
            </a:r>
            <a:r>
              <a:rPr lang="zh-CN" altLang="en-US" sz="2400" b="1">
                <a:solidFill>
                  <a:srgbClr val="000000"/>
                </a:solidFill>
                <a:effectLst>
                  <a:outerShdw blurRad="38100" dist="38100" dir="2700000" algn="tl">
                    <a:srgbClr val="C0C0C0"/>
                  </a:outerShdw>
                </a:effectLst>
                <a:latin typeface="黑体" charset="-122"/>
                <a:ea typeface="黑体"/>
              </a:rPr>
              <a:t>建立世界贸易组织协定</a:t>
            </a:r>
            <a:r>
              <a:rPr lang="en-US" altLang="zh-CN" sz="2400" b="1">
                <a:solidFill>
                  <a:srgbClr val="000000"/>
                </a:solidFill>
                <a:effectLst>
                  <a:outerShdw blurRad="38100" dist="38100" dir="2700000" algn="tl">
                    <a:srgbClr val="C0C0C0"/>
                  </a:outerShdw>
                </a:effectLst>
                <a:latin typeface="黑体" charset="-122"/>
                <a:ea typeface="黑体"/>
              </a:rPr>
              <a:t>》</a:t>
            </a:r>
          </a:p>
        </p:txBody>
      </p:sp>
      <p:sp>
        <p:nvSpPr>
          <p:cNvPr id="1049107" name="文本框 1049106"/>
          <p:cNvSpPr txBox="1"/>
          <p:nvPr/>
        </p:nvSpPr>
        <p:spPr>
          <a:xfrm>
            <a:off x="900112" y="2997200"/>
            <a:ext cx="4464050"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ea typeface="黑体"/>
              </a:rPr>
              <a:t>②</a:t>
            </a:r>
            <a:r>
              <a:rPr lang="zh-CN" altLang="en-US" sz="2400" b="1">
                <a:solidFill>
                  <a:srgbClr val="000000"/>
                </a:solidFill>
                <a:effectLst>
                  <a:outerShdw blurRad="38100" dist="38100" dir="2700000" algn="tl">
                    <a:srgbClr val="C0C0C0"/>
                  </a:outerShdw>
                </a:effectLst>
                <a:latin typeface="黑体" charset="-122"/>
                <a:ea typeface="黑体"/>
              </a:rPr>
              <a:t>1995年，</a:t>
            </a:r>
            <a:r>
              <a:rPr lang="en-US" altLang="zh-CN" sz="2400" b="1">
                <a:solidFill>
                  <a:srgbClr val="000000"/>
                </a:solidFill>
                <a:effectLst>
                  <a:outerShdw blurRad="38100" dist="38100" dir="2700000" algn="tl">
                    <a:srgbClr val="C0C0C0"/>
                  </a:outerShdw>
                </a:effectLst>
                <a:latin typeface="黑体" charset="-122"/>
                <a:ea typeface="黑体"/>
                <a:hlinkClick r:id="rId2" action="ppaction://hlinksldjump"/>
              </a:rPr>
              <a:t>WTO</a:t>
            </a:r>
            <a:r>
              <a:rPr lang="zh-CN" altLang="en-US" sz="2400" b="1">
                <a:solidFill>
                  <a:srgbClr val="000000"/>
                </a:solidFill>
                <a:effectLst>
                  <a:outerShdw blurRad="38100" dist="38100" dir="2700000" algn="tl">
                    <a:srgbClr val="C0C0C0"/>
                  </a:outerShdw>
                </a:effectLst>
                <a:latin typeface="黑体" charset="-122"/>
                <a:ea typeface="黑体"/>
              </a:rPr>
              <a:t>正式成立</a:t>
            </a:r>
          </a:p>
        </p:txBody>
      </p:sp>
      <p:sp>
        <p:nvSpPr>
          <p:cNvPr id="1049108" name="文本框 1049107"/>
          <p:cNvSpPr txBox="1"/>
          <p:nvPr/>
        </p:nvSpPr>
        <p:spPr>
          <a:xfrm>
            <a:off x="395287" y="3644900"/>
            <a:ext cx="8748712" cy="138366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6600CC"/>
                </a:solidFill>
                <a:effectLst>
                  <a:outerShdw blurRad="38100" dist="38100" dir="2700000" algn="tl">
                    <a:srgbClr val="C0C0C0"/>
                  </a:outerShdw>
                </a:effectLst>
                <a:latin typeface="黑体" charset="-122"/>
                <a:ea typeface="黑体"/>
              </a:rPr>
              <a:t>3</a:t>
            </a:r>
            <a:r>
              <a:rPr lang="zh-CN" altLang="en-US" sz="2800" b="1">
                <a:solidFill>
                  <a:srgbClr val="6600CC"/>
                </a:solidFill>
                <a:effectLst>
                  <a:outerShdw blurRad="38100" dist="38100" dir="2700000" algn="tl">
                    <a:srgbClr val="C0C0C0"/>
                  </a:outerShdw>
                </a:effectLst>
                <a:latin typeface="黑体" charset="-122"/>
                <a:ea typeface="黑体"/>
              </a:rPr>
              <a:t>、宗旨和原则：</a:t>
            </a:r>
            <a:r>
              <a:rPr lang="zh-CN" altLang="en-US" sz="2400" b="1">
                <a:solidFill>
                  <a:srgbClr val="000000"/>
                </a:solidFill>
                <a:effectLst>
                  <a:outerShdw blurRad="38100" dist="38100" dir="2700000" algn="tl">
                    <a:srgbClr val="C0C0C0"/>
                  </a:outerShdw>
                </a:effectLst>
                <a:latin typeface="黑体" charset="-122"/>
                <a:ea typeface="黑体"/>
              </a:rPr>
              <a:t>市场开放（关税减让、透明度原则等）</a:t>
            </a:r>
          </a:p>
          <a:p>
            <a:pPr lvl="0" eaLnBrk="1" latinLnBrk="1" hangingPunct="1"/>
            <a:r>
              <a:rPr lang="zh-CN" altLang="en-US" sz="2800" b="1">
                <a:solidFill>
                  <a:srgbClr val="6600CC"/>
                </a:solidFill>
                <a:effectLst>
                  <a:outerShdw blurRad="38100" dist="38100" dir="2700000" algn="tl">
                    <a:srgbClr val="C0C0C0"/>
                  </a:outerShdw>
                </a:effectLst>
                <a:latin typeface="黑体" charset="-122"/>
                <a:ea typeface="黑体"/>
              </a:rPr>
              <a:t>               </a:t>
            </a:r>
            <a:r>
              <a:rPr lang="zh-CN" altLang="en-US" sz="2400" b="1">
                <a:solidFill>
                  <a:srgbClr val="000000"/>
                </a:solidFill>
                <a:effectLst>
                  <a:outerShdw blurRad="38100" dist="38100" dir="2700000" algn="tl">
                    <a:srgbClr val="C0C0C0"/>
                  </a:outerShdw>
                </a:effectLst>
                <a:latin typeface="黑体" charset="-122"/>
                <a:ea typeface="黑体"/>
              </a:rPr>
              <a:t>非歧视性（最惠国待遇和国民待遇原则）</a:t>
            </a:r>
          </a:p>
          <a:p>
            <a:pPr lvl="0" eaLnBrk="1" latinLnBrk="1" hangingPunct="1"/>
            <a:r>
              <a:rPr lang="zh-CN" altLang="en-US" sz="2800" b="1">
                <a:solidFill>
                  <a:srgbClr val="000000"/>
                </a:solidFill>
                <a:effectLst>
                  <a:outerShdw blurRad="38100" dist="38100" dir="2700000" algn="tl">
                    <a:srgbClr val="C0C0C0"/>
                  </a:outerShdw>
                </a:effectLst>
                <a:latin typeface="黑体" charset="-122"/>
                <a:ea typeface="黑体"/>
              </a:rPr>
              <a:t>               </a:t>
            </a:r>
            <a:r>
              <a:rPr lang="zh-CN" altLang="en-US" sz="2400" b="1">
                <a:solidFill>
                  <a:srgbClr val="000000"/>
                </a:solidFill>
                <a:effectLst>
                  <a:outerShdw blurRad="38100" dist="38100" dir="2700000" algn="tl">
                    <a:srgbClr val="C0C0C0"/>
                  </a:outerShdw>
                </a:effectLst>
                <a:latin typeface="黑体" charset="-122"/>
                <a:ea typeface="黑体"/>
              </a:rPr>
              <a:t>公平贸易（反倾销原则等）</a:t>
            </a:r>
          </a:p>
        </p:txBody>
      </p:sp>
      <p:sp>
        <p:nvSpPr>
          <p:cNvPr id="1049109" name="文本框 1049108"/>
          <p:cNvSpPr txBox="1"/>
          <p:nvPr/>
        </p:nvSpPr>
        <p:spPr>
          <a:xfrm>
            <a:off x="395287" y="5229225"/>
            <a:ext cx="7056437"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6600CC"/>
                </a:solidFill>
                <a:effectLst>
                  <a:outerShdw blurRad="38100" dist="38100" dir="2700000" algn="tl">
                    <a:srgbClr val="C0C0C0"/>
                  </a:outerShdw>
                </a:effectLst>
                <a:latin typeface="黑体" charset="-122"/>
                <a:ea typeface="黑体"/>
              </a:rPr>
              <a:t>4</a:t>
            </a:r>
            <a:r>
              <a:rPr lang="zh-CN" altLang="en-US" sz="2800" b="1">
                <a:solidFill>
                  <a:srgbClr val="6600CC"/>
                </a:solidFill>
                <a:effectLst>
                  <a:outerShdw blurRad="38100" dist="38100" dir="2700000" algn="tl">
                    <a:srgbClr val="C0C0C0"/>
                  </a:outerShdw>
                </a:effectLst>
                <a:latin typeface="黑体" charset="-122"/>
                <a:ea typeface="黑体"/>
              </a:rPr>
              <a:t>、作用：</a:t>
            </a:r>
            <a:r>
              <a:rPr lang="zh-CN" altLang="en-US" sz="2400" b="1">
                <a:solidFill>
                  <a:srgbClr val="000000"/>
                </a:solidFill>
                <a:effectLst>
                  <a:outerShdw blurRad="38100" dist="38100" dir="2700000" algn="tl">
                    <a:srgbClr val="C0C0C0"/>
                  </a:outerShdw>
                </a:effectLst>
                <a:latin typeface="黑体" charset="-122"/>
                <a:ea typeface="黑体"/>
              </a:rPr>
              <a:t>促进世界贸易的自由化和规范化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9104"/>
                                        </p:tgtEl>
                                        <p:attrNameLst>
                                          <p:attrName>style.visibility</p:attrName>
                                        </p:attrNameLst>
                                      </p:cBhvr>
                                      <p:to>
                                        <p:strVal val="visible"/>
                                      </p:to>
                                    </p:set>
                                    <p:anim calcmode="lin" valueType="num">
                                      <p:cBhvr additive="base">
                                        <p:cTn id="7" dur="500" fill="hold"/>
                                        <p:tgtEl>
                                          <p:spTgt spid="1049104"/>
                                        </p:tgtEl>
                                        <p:attrNameLst>
                                          <p:attrName>ppt_x</p:attrName>
                                        </p:attrNameLst>
                                      </p:cBhvr>
                                      <p:tavLst>
                                        <p:tav tm="0">
                                          <p:val>
                                            <p:strVal val="#ppt_x"/>
                                          </p:val>
                                        </p:tav>
                                        <p:tav tm="100000">
                                          <p:val>
                                            <p:strVal val="#ppt_x"/>
                                          </p:val>
                                        </p:tav>
                                      </p:tavLst>
                                    </p:anim>
                                    <p:anim calcmode="lin" valueType="num">
                                      <p:cBhvr additive="base">
                                        <p:cTn id="8" dur="500" fill="hold"/>
                                        <p:tgtEl>
                                          <p:spTgt spid="104910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049105"/>
                                        </p:tgtEl>
                                        <p:attrNameLst>
                                          <p:attrName>style.visibility</p:attrName>
                                        </p:attrNameLst>
                                      </p:cBhvr>
                                      <p:to>
                                        <p:strVal val="visible"/>
                                      </p:to>
                                    </p:set>
                                    <p:anim calcmode="lin" valueType="num">
                                      <p:cBhvr additive="base">
                                        <p:cTn id="14" dur="500" fill="hold"/>
                                        <p:tgtEl>
                                          <p:spTgt spid="1049105"/>
                                        </p:tgtEl>
                                        <p:attrNameLst>
                                          <p:attrName>ppt_x</p:attrName>
                                        </p:attrNameLst>
                                      </p:cBhvr>
                                      <p:tavLst>
                                        <p:tav tm="0">
                                          <p:val>
                                            <p:strVal val="#ppt_x"/>
                                          </p:val>
                                        </p:tav>
                                        <p:tav tm="100000">
                                          <p:val>
                                            <p:strVal val="#ppt_x"/>
                                          </p:val>
                                        </p:tav>
                                      </p:tavLst>
                                    </p:anim>
                                    <p:anim calcmode="lin" valueType="num">
                                      <p:cBhvr additive="base">
                                        <p:cTn id="15" dur="500" fill="hold"/>
                                        <p:tgtEl>
                                          <p:spTgt spid="1049105"/>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p:cTn id="20" dur="1" fill="hold">
                                          <p:stCondLst>
                                            <p:cond delay="0"/>
                                          </p:stCondLst>
                                        </p:cTn>
                                        <p:tgtEl>
                                          <p:spTgt spid="1049106"/>
                                        </p:tgtEl>
                                        <p:attrNameLst>
                                          <p:attrName>style.visibility</p:attrName>
                                        </p:attrNameLst>
                                      </p:cBhvr>
                                      <p:to>
                                        <p:strVal val="visible"/>
                                      </p:to>
                                    </p:set>
                                    <p:anim calcmode="lin" valueType="num">
                                      <p:cBhvr additive="base">
                                        <p:cTn id="21" dur="500" fill="hold"/>
                                        <p:tgtEl>
                                          <p:spTgt spid="1049106"/>
                                        </p:tgtEl>
                                        <p:attrNameLst>
                                          <p:attrName>ppt_x</p:attrName>
                                        </p:attrNameLst>
                                      </p:cBhvr>
                                      <p:tavLst>
                                        <p:tav tm="0">
                                          <p:val>
                                            <p:strVal val="#ppt_x"/>
                                          </p:val>
                                        </p:tav>
                                        <p:tav tm="100000">
                                          <p:val>
                                            <p:strVal val="#ppt_x"/>
                                          </p:val>
                                        </p:tav>
                                      </p:tavLst>
                                    </p:anim>
                                    <p:anim calcmode="lin" valueType="num">
                                      <p:cBhvr additive="base">
                                        <p:cTn id="22" dur="500" fill="hold"/>
                                        <p:tgtEl>
                                          <p:spTgt spid="104910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3" nodeType="clickEffect">
                                  <p:stCondLst>
                                    <p:cond delay="0"/>
                                  </p:stCondLst>
                                  <p:childTnLst>
                                    <p:set>
                                      <p:cBhvr>
                                        <p:cTn id="27" dur="1" fill="hold">
                                          <p:stCondLst>
                                            <p:cond delay="0"/>
                                          </p:stCondLst>
                                        </p:cTn>
                                        <p:tgtEl>
                                          <p:spTgt spid="1049107"/>
                                        </p:tgtEl>
                                        <p:attrNameLst>
                                          <p:attrName>style.visibility</p:attrName>
                                        </p:attrNameLst>
                                      </p:cBhvr>
                                      <p:to>
                                        <p:strVal val="visible"/>
                                      </p:to>
                                    </p:set>
                                    <p:anim calcmode="lin" valueType="num">
                                      <p:cBhvr additive="base">
                                        <p:cTn id="28" dur="500" fill="hold"/>
                                        <p:tgtEl>
                                          <p:spTgt spid="1049107"/>
                                        </p:tgtEl>
                                        <p:attrNameLst>
                                          <p:attrName>ppt_x</p:attrName>
                                        </p:attrNameLst>
                                      </p:cBhvr>
                                      <p:tavLst>
                                        <p:tav tm="0">
                                          <p:val>
                                            <p:strVal val="#ppt_x"/>
                                          </p:val>
                                        </p:tav>
                                        <p:tav tm="100000">
                                          <p:val>
                                            <p:strVal val="#ppt_x"/>
                                          </p:val>
                                        </p:tav>
                                      </p:tavLst>
                                    </p:anim>
                                    <p:anim calcmode="lin" valueType="num">
                                      <p:cBhvr additive="base">
                                        <p:cTn id="29" dur="500" fill="hold"/>
                                        <p:tgtEl>
                                          <p:spTgt spid="1049107"/>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4" nodeType="clickEffect">
                                  <p:stCondLst>
                                    <p:cond delay="0"/>
                                  </p:stCondLst>
                                  <p:childTnLst>
                                    <p:set>
                                      <p:cBhvr>
                                        <p:cTn id="34" dur="1" fill="hold">
                                          <p:stCondLst>
                                            <p:cond delay="0"/>
                                          </p:stCondLst>
                                        </p:cTn>
                                        <p:tgtEl>
                                          <p:spTgt spid="1049108"/>
                                        </p:tgtEl>
                                        <p:attrNameLst>
                                          <p:attrName>style.visibility</p:attrName>
                                        </p:attrNameLst>
                                      </p:cBhvr>
                                      <p:to>
                                        <p:strVal val="visible"/>
                                      </p:to>
                                    </p:set>
                                    <p:anim calcmode="lin" valueType="num">
                                      <p:cBhvr additive="base">
                                        <p:cTn id="35" dur="500" fill="hold"/>
                                        <p:tgtEl>
                                          <p:spTgt spid="1049108"/>
                                        </p:tgtEl>
                                        <p:attrNameLst>
                                          <p:attrName>ppt_x</p:attrName>
                                        </p:attrNameLst>
                                      </p:cBhvr>
                                      <p:tavLst>
                                        <p:tav tm="0">
                                          <p:val>
                                            <p:strVal val="#ppt_x"/>
                                          </p:val>
                                        </p:tav>
                                        <p:tav tm="100000">
                                          <p:val>
                                            <p:strVal val="#ppt_x"/>
                                          </p:val>
                                        </p:tav>
                                      </p:tavLst>
                                    </p:anim>
                                    <p:anim calcmode="lin" valueType="num">
                                      <p:cBhvr additive="base">
                                        <p:cTn id="36" dur="500" fill="hold"/>
                                        <p:tgtEl>
                                          <p:spTgt spid="1049108"/>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5" nodeType="clickEffect">
                                  <p:stCondLst>
                                    <p:cond delay="0"/>
                                  </p:stCondLst>
                                  <p:childTnLst>
                                    <p:set>
                                      <p:cBhvr>
                                        <p:cTn id="41" dur="1" fill="hold">
                                          <p:stCondLst>
                                            <p:cond delay="0"/>
                                          </p:stCondLst>
                                        </p:cTn>
                                        <p:tgtEl>
                                          <p:spTgt spid="1049109"/>
                                        </p:tgtEl>
                                        <p:attrNameLst>
                                          <p:attrName>style.visibility</p:attrName>
                                        </p:attrNameLst>
                                      </p:cBhvr>
                                      <p:to>
                                        <p:strVal val="visible"/>
                                      </p:to>
                                    </p:set>
                                    <p:anim calcmode="lin" valueType="num">
                                      <p:cBhvr additive="base">
                                        <p:cTn id="42" dur="500" fill="hold"/>
                                        <p:tgtEl>
                                          <p:spTgt spid="1049109"/>
                                        </p:tgtEl>
                                        <p:attrNameLst>
                                          <p:attrName>ppt_x</p:attrName>
                                        </p:attrNameLst>
                                      </p:cBhvr>
                                      <p:tavLst>
                                        <p:tav tm="0">
                                          <p:val>
                                            <p:strVal val="#ppt_x"/>
                                          </p:val>
                                        </p:tav>
                                        <p:tav tm="100000">
                                          <p:val>
                                            <p:strVal val="#ppt_x"/>
                                          </p:val>
                                        </p:tav>
                                      </p:tavLst>
                                    </p:anim>
                                    <p:anim calcmode="lin" valueType="num">
                                      <p:cBhvr additive="base">
                                        <p:cTn id="43" dur="500" fill="hold"/>
                                        <p:tgtEl>
                                          <p:spTgt spid="10491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104" grpId="0"/>
      <p:bldP spid="1049105" grpId="1"/>
      <p:bldP spid="1049106" grpId="2"/>
      <p:bldP spid="1049107" grpId="3"/>
      <p:bldP spid="1049108" grpId="4"/>
      <p:bldP spid="1049109" grpId="5"/>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9110" name="矩形 1049109"/>
          <p:cNvSpPr/>
          <p:nvPr/>
        </p:nvSpPr>
        <p:spPr>
          <a:xfrm>
            <a:off x="69850" y="761999"/>
            <a:ext cx="7239000" cy="58356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3200" b="1" i="1" smtClean="0">
                <a:solidFill>
                  <a:srgbClr val="FF0000"/>
                </a:solidFill>
                <a:ea typeface="隶书" pitchFamily="49" charset="-122"/>
              </a:rPr>
              <a:t>中国</a:t>
            </a:r>
            <a:r>
              <a:rPr lang="zh-CN" altLang="en-US" sz="3200" b="1" i="1">
                <a:solidFill>
                  <a:srgbClr val="FF0000"/>
                </a:solidFill>
                <a:ea typeface="隶书" pitchFamily="49" charset="-122"/>
              </a:rPr>
              <a:t>加入</a:t>
            </a:r>
            <a:r>
              <a:rPr lang="en-US" altLang="zh-CN" sz="3200" b="1" i="1">
                <a:solidFill>
                  <a:srgbClr val="FF0000"/>
                </a:solidFill>
                <a:ea typeface="隶书" pitchFamily="49" charset="-122"/>
              </a:rPr>
              <a:t>WTO</a:t>
            </a:r>
          </a:p>
        </p:txBody>
      </p:sp>
      <p:sp>
        <p:nvSpPr>
          <p:cNvPr id="1049112" name="文本框 1049111"/>
          <p:cNvSpPr txBox="1"/>
          <p:nvPr/>
        </p:nvSpPr>
        <p:spPr>
          <a:xfrm>
            <a:off x="457200" y="1447800"/>
            <a:ext cx="7343775"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latin typeface="黑体" charset="-122"/>
                <a:ea typeface="黑体"/>
              </a:rPr>
              <a:t>①</a:t>
            </a:r>
            <a:r>
              <a:rPr lang="zh-CN" altLang="en-US" sz="2400" b="1">
                <a:solidFill>
                  <a:srgbClr val="000000"/>
                </a:solidFill>
                <a:latin typeface="黑体" charset="-122"/>
                <a:ea typeface="黑体"/>
              </a:rPr>
              <a:t>1986年中国开始了</a:t>
            </a:r>
            <a:r>
              <a:rPr lang="zh-CN" altLang="en-US" sz="2400" b="1">
                <a:solidFill>
                  <a:srgbClr val="000000"/>
                </a:solidFill>
                <a:latin typeface="宋体" pitchFamily="2" charset="-122"/>
                <a:ea typeface="黑体"/>
              </a:rPr>
              <a:t>“</a:t>
            </a:r>
            <a:r>
              <a:rPr lang="zh-CN" altLang="en-US" sz="2400" b="1">
                <a:solidFill>
                  <a:srgbClr val="000000"/>
                </a:solidFill>
                <a:latin typeface="黑体" charset="-122"/>
                <a:ea typeface="黑体"/>
              </a:rPr>
              <a:t>复关</a:t>
            </a:r>
            <a:r>
              <a:rPr lang="zh-CN" altLang="en-US" sz="2400" b="1">
                <a:solidFill>
                  <a:srgbClr val="000000"/>
                </a:solidFill>
                <a:latin typeface="宋体" pitchFamily="2" charset="-122"/>
                <a:ea typeface="黑体"/>
              </a:rPr>
              <a:t>”</a:t>
            </a:r>
            <a:r>
              <a:rPr lang="zh-CN" altLang="en-US" sz="2400" b="1">
                <a:solidFill>
                  <a:srgbClr val="000000"/>
                </a:solidFill>
                <a:latin typeface="黑体" charset="-122"/>
                <a:ea typeface="黑体"/>
              </a:rPr>
              <a:t>的谈判</a:t>
            </a:r>
          </a:p>
        </p:txBody>
      </p:sp>
      <p:sp>
        <p:nvSpPr>
          <p:cNvPr id="1049113" name="文本框 1049112"/>
          <p:cNvSpPr txBox="1"/>
          <p:nvPr/>
        </p:nvSpPr>
        <p:spPr>
          <a:xfrm>
            <a:off x="457200" y="2057400"/>
            <a:ext cx="6851650"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ea typeface="黑体"/>
              </a:rPr>
              <a:t>②</a:t>
            </a:r>
            <a:r>
              <a:rPr lang="zh-CN" altLang="en-US" sz="2400" b="1">
                <a:solidFill>
                  <a:srgbClr val="000000"/>
                </a:solidFill>
                <a:latin typeface="黑体" charset="-122"/>
                <a:ea typeface="黑体"/>
              </a:rPr>
              <a:t>1995年</a:t>
            </a:r>
            <a:r>
              <a:rPr lang="zh-CN" altLang="en-US" sz="2400" b="1">
                <a:solidFill>
                  <a:srgbClr val="000000"/>
                </a:solidFill>
                <a:latin typeface="宋体" pitchFamily="2" charset="-122"/>
                <a:ea typeface="黑体"/>
              </a:rPr>
              <a:t>“</a:t>
            </a:r>
            <a:r>
              <a:rPr lang="zh-CN" altLang="en-US" sz="2400" b="1">
                <a:solidFill>
                  <a:srgbClr val="000000"/>
                </a:solidFill>
                <a:latin typeface="黑体" charset="-122"/>
                <a:ea typeface="黑体"/>
              </a:rPr>
              <a:t>复关</a:t>
            </a:r>
            <a:r>
              <a:rPr lang="zh-CN" altLang="en-US" sz="2400" b="1">
                <a:solidFill>
                  <a:srgbClr val="000000"/>
                </a:solidFill>
                <a:latin typeface="宋体" pitchFamily="2" charset="-122"/>
                <a:ea typeface="黑体"/>
              </a:rPr>
              <a:t>”</a:t>
            </a:r>
            <a:r>
              <a:rPr lang="zh-CN" altLang="en-US" sz="2400" b="1">
                <a:solidFill>
                  <a:srgbClr val="000000"/>
                </a:solidFill>
                <a:latin typeface="黑体" charset="-122"/>
                <a:ea typeface="黑体"/>
              </a:rPr>
              <a:t>谈判转为</a:t>
            </a:r>
            <a:r>
              <a:rPr lang="zh-CN" altLang="en-US" sz="2400" b="1">
                <a:solidFill>
                  <a:srgbClr val="000000"/>
                </a:solidFill>
                <a:latin typeface="宋体" pitchFamily="2" charset="-122"/>
                <a:ea typeface="黑体"/>
              </a:rPr>
              <a:t>“</a:t>
            </a:r>
            <a:r>
              <a:rPr lang="zh-CN" altLang="en-US" sz="2400" b="1">
                <a:solidFill>
                  <a:srgbClr val="000000"/>
                </a:solidFill>
                <a:latin typeface="黑体" charset="-122"/>
                <a:ea typeface="黑体"/>
              </a:rPr>
              <a:t>入世</a:t>
            </a:r>
            <a:r>
              <a:rPr lang="zh-CN" altLang="en-US" sz="2400" b="1">
                <a:solidFill>
                  <a:srgbClr val="000000"/>
                </a:solidFill>
                <a:latin typeface="宋体" pitchFamily="2" charset="-122"/>
                <a:ea typeface="黑体"/>
              </a:rPr>
              <a:t>”</a:t>
            </a:r>
            <a:r>
              <a:rPr lang="zh-CN" altLang="en-US" sz="2400" b="1">
                <a:solidFill>
                  <a:srgbClr val="000000"/>
                </a:solidFill>
                <a:latin typeface="黑体" charset="-122"/>
                <a:ea typeface="黑体"/>
                <a:hlinkClick r:id="rId2" action="ppaction://hlinksldjump"/>
              </a:rPr>
              <a:t>谈判</a:t>
            </a:r>
          </a:p>
        </p:txBody>
      </p:sp>
      <p:sp>
        <p:nvSpPr>
          <p:cNvPr id="1049114" name="文本框 1049113"/>
          <p:cNvSpPr txBox="1"/>
          <p:nvPr/>
        </p:nvSpPr>
        <p:spPr>
          <a:xfrm>
            <a:off x="457200" y="2667000"/>
            <a:ext cx="8218487"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latin typeface="黑体" charset="-122"/>
                <a:ea typeface="黑体"/>
              </a:rPr>
              <a:t>③</a:t>
            </a:r>
            <a:r>
              <a:rPr lang="zh-CN" altLang="en-US" sz="2400" b="1">
                <a:solidFill>
                  <a:srgbClr val="000000"/>
                </a:solidFill>
                <a:latin typeface="黑体" charset="-122"/>
                <a:ea typeface="黑体"/>
              </a:rPr>
              <a:t>2001年中国正式加入世贸组织，成为其第</a:t>
            </a:r>
            <a:r>
              <a:rPr lang="en-US" altLang="zh-CN" sz="2400" b="1">
                <a:solidFill>
                  <a:srgbClr val="000000"/>
                </a:solidFill>
                <a:latin typeface="黑体" charset="-122"/>
                <a:ea typeface="黑体"/>
              </a:rPr>
              <a:t>143</a:t>
            </a:r>
            <a:r>
              <a:rPr lang="zh-CN" altLang="en-US" sz="2400" b="1">
                <a:solidFill>
                  <a:srgbClr val="000000"/>
                </a:solidFill>
                <a:latin typeface="黑体" charset="-122"/>
                <a:ea typeface="黑体"/>
              </a:rPr>
              <a:t>个</a:t>
            </a:r>
            <a:r>
              <a:rPr lang="zh-CN" altLang="en-US" sz="2400" b="1">
                <a:solidFill>
                  <a:srgbClr val="000000"/>
                </a:solidFill>
                <a:latin typeface="黑体" charset="-122"/>
                <a:ea typeface="黑体"/>
                <a:hlinkClick r:id="rId2" action="ppaction://hlinksldjump"/>
              </a:rPr>
              <a:t>成员国</a:t>
            </a:r>
          </a:p>
        </p:txBody>
      </p:sp>
      <p:sp>
        <p:nvSpPr>
          <p:cNvPr id="1049115" name="文本框 1049114"/>
          <p:cNvSpPr txBox="1"/>
          <p:nvPr/>
        </p:nvSpPr>
        <p:spPr>
          <a:xfrm>
            <a:off x="395287" y="4437062"/>
            <a:ext cx="2735262"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6600CC"/>
                </a:solidFill>
                <a:effectLst>
                  <a:outerShdw blurRad="38100" dist="38100" dir="2700000" algn="tl">
                    <a:srgbClr val="C0C0C0"/>
                  </a:outerShdw>
                </a:effectLst>
                <a:latin typeface="黑体" charset="-122"/>
                <a:ea typeface="黑体"/>
              </a:rPr>
              <a:t>3</a:t>
            </a:r>
            <a:r>
              <a:rPr lang="zh-CN" altLang="en-US" sz="2800" b="1">
                <a:solidFill>
                  <a:srgbClr val="6600CC"/>
                </a:solidFill>
                <a:effectLst>
                  <a:outerShdw blurRad="38100" dist="38100" dir="2700000" algn="tl">
                    <a:srgbClr val="C0C0C0"/>
                  </a:outerShdw>
                </a:effectLst>
                <a:latin typeface="黑体" charset="-122"/>
                <a:ea typeface="黑体"/>
              </a:rPr>
              <a:t>、</a:t>
            </a:r>
            <a:r>
              <a:rPr lang="zh-CN" altLang="en-US" sz="2800" b="1">
                <a:solidFill>
                  <a:srgbClr val="6600CC"/>
                </a:solidFill>
                <a:effectLst>
                  <a:outerShdw blurRad="38100" dist="38100" dir="2700000" algn="tl">
                    <a:srgbClr val="C0C0C0"/>
                  </a:outerShdw>
                </a:effectLst>
                <a:latin typeface="黑体" charset="-122"/>
                <a:ea typeface="黑体"/>
                <a:hlinkClick r:id="rId2" action="ppaction://hlinksldjump"/>
              </a:rPr>
              <a:t>影响和作用</a:t>
            </a:r>
            <a:r>
              <a:rPr lang="zh-CN" altLang="en-US" sz="2800" b="1">
                <a:solidFill>
                  <a:srgbClr val="6600CC"/>
                </a:solidFill>
                <a:effectLst>
                  <a:outerShdw blurRad="38100" dist="38100" dir="2700000" algn="tl">
                    <a:srgbClr val="C0C0C0"/>
                  </a:outerShdw>
                </a:effectLst>
                <a:latin typeface="黑体" charset="-122"/>
                <a:ea typeface="黑体"/>
              </a:rPr>
              <a:t>：</a:t>
            </a:r>
          </a:p>
        </p:txBody>
      </p:sp>
      <p:sp>
        <p:nvSpPr>
          <p:cNvPr id="1049116" name="文本框 1049115"/>
          <p:cNvSpPr txBox="1"/>
          <p:nvPr/>
        </p:nvSpPr>
        <p:spPr>
          <a:xfrm>
            <a:off x="395287" y="3500437"/>
            <a:ext cx="6480175"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6600CC"/>
                </a:solidFill>
                <a:effectLst>
                  <a:outerShdw blurRad="38100" dist="38100" dir="2700000" algn="tl">
                    <a:srgbClr val="C0C0C0"/>
                  </a:outerShdw>
                </a:effectLst>
                <a:latin typeface="黑体" charset="-122"/>
                <a:ea typeface="黑体"/>
              </a:rPr>
              <a:t>2</a:t>
            </a:r>
            <a:r>
              <a:rPr lang="zh-CN" altLang="en-US" sz="2800" b="1">
                <a:solidFill>
                  <a:srgbClr val="6600CC"/>
                </a:solidFill>
                <a:effectLst>
                  <a:outerShdw blurRad="38100" dist="38100" dir="2700000" algn="tl">
                    <a:srgbClr val="C0C0C0"/>
                  </a:outerShdw>
                </a:effectLst>
                <a:latin typeface="黑体" charset="-122"/>
                <a:ea typeface="黑体"/>
              </a:rPr>
              <a:t>、</a:t>
            </a:r>
            <a:r>
              <a:rPr lang="zh-CN" altLang="en-US" sz="2800" b="1">
                <a:solidFill>
                  <a:srgbClr val="6600CC"/>
                </a:solidFill>
                <a:effectLst>
                  <a:outerShdw blurRad="38100" dist="38100" dir="2700000" algn="tl">
                    <a:srgbClr val="C0C0C0"/>
                  </a:outerShdw>
                </a:effectLst>
                <a:latin typeface="黑体" charset="-122"/>
                <a:ea typeface="黑体"/>
                <a:hlinkClick r:id="rId2" action="ppaction://hlinksldjump"/>
              </a:rPr>
              <a:t>原因</a:t>
            </a:r>
            <a:r>
              <a:rPr lang="zh-CN" altLang="en-US" sz="2800" b="1">
                <a:solidFill>
                  <a:srgbClr val="6600CC"/>
                </a:solidFill>
                <a:effectLst>
                  <a:outerShdw blurRad="38100" dist="38100" dir="2700000" algn="tl">
                    <a:srgbClr val="C0C0C0"/>
                  </a:outerShdw>
                </a:effectLst>
                <a:latin typeface="黑体" charset="-122"/>
                <a:ea typeface="黑体"/>
              </a:rPr>
              <a:t>：</a:t>
            </a:r>
          </a:p>
        </p:txBody>
      </p:sp>
      <p:sp>
        <p:nvSpPr>
          <p:cNvPr id="1049117" name="文本框 1049116"/>
          <p:cNvSpPr txBox="1"/>
          <p:nvPr/>
        </p:nvSpPr>
        <p:spPr>
          <a:xfrm>
            <a:off x="2195512" y="3573462"/>
            <a:ext cx="4537075"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a:solidFill>
                  <a:srgbClr val="000000"/>
                </a:solidFill>
                <a:latin typeface="黑体" charset="-122"/>
                <a:ea typeface="黑体"/>
              </a:rPr>
              <a:t>世界需要中国，中国需要世界</a:t>
            </a:r>
          </a:p>
        </p:txBody>
      </p:sp>
      <p:sp>
        <p:nvSpPr>
          <p:cNvPr id="1049118" name="文本框 1049117"/>
          <p:cNvSpPr txBox="1"/>
          <p:nvPr/>
        </p:nvSpPr>
        <p:spPr>
          <a:xfrm>
            <a:off x="3132137" y="4508500"/>
            <a:ext cx="4824412"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a:solidFill>
                  <a:srgbClr val="000000"/>
                </a:solidFill>
                <a:latin typeface="黑体" charset="-122"/>
                <a:ea typeface="黑体"/>
              </a:rPr>
              <a:t>机遇与挑战并存，总体利大于弊</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85002" y="382423"/>
            <a:ext cx="2490685" cy="1638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9112"/>
                                        </p:tgtEl>
                                        <p:attrNameLst>
                                          <p:attrName>style.visibility</p:attrName>
                                        </p:attrNameLst>
                                      </p:cBhvr>
                                      <p:to>
                                        <p:strVal val="visible"/>
                                      </p:to>
                                    </p:set>
                                    <p:anim calcmode="lin" valueType="num">
                                      <p:cBhvr additive="base">
                                        <p:cTn id="7" dur="500" fill="hold"/>
                                        <p:tgtEl>
                                          <p:spTgt spid="1049112"/>
                                        </p:tgtEl>
                                        <p:attrNameLst>
                                          <p:attrName>ppt_x</p:attrName>
                                        </p:attrNameLst>
                                      </p:cBhvr>
                                      <p:tavLst>
                                        <p:tav tm="0">
                                          <p:val>
                                            <p:strVal val="#ppt_x"/>
                                          </p:val>
                                        </p:tav>
                                        <p:tav tm="100000">
                                          <p:val>
                                            <p:strVal val="#ppt_x"/>
                                          </p:val>
                                        </p:tav>
                                      </p:tavLst>
                                    </p:anim>
                                    <p:anim calcmode="lin" valueType="num">
                                      <p:cBhvr additive="base">
                                        <p:cTn id="8" dur="500" fill="hold"/>
                                        <p:tgtEl>
                                          <p:spTgt spid="10491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049113"/>
                                        </p:tgtEl>
                                        <p:attrNameLst>
                                          <p:attrName>style.visibility</p:attrName>
                                        </p:attrNameLst>
                                      </p:cBhvr>
                                      <p:to>
                                        <p:strVal val="visible"/>
                                      </p:to>
                                    </p:set>
                                    <p:anim calcmode="lin" valueType="num">
                                      <p:cBhvr additive="base">
                                        <p:cTn id="14" dur="500" fill="hold"/>
                                        <p:tgtEl>
                                          <p:spTgt spid="1049113"/>
                                        </p:tgtEl>
                                        <p:attrNameLst>
                                          <p:attrName>ppt_x</p:attrName>
                                        </p:attrNameLst>
                                      </p:cBhvr>
                                      <p:tavLst>
                                        <p:tav tm="0">
                                          <p:val>
                                            <p:strVal val="#ppt_x"/>
                                          </p:val>
                                        </p:tav>
                                        <p:tav tm="100000">
                                          <p:val>
                                            <p:strVal val="#ppt_x"/>
                                          </p:val>
                                        </p:tav>
                                      </p:tavLst>
                                    </p:anim>
                                    <p:anim calcmode="lin" valueType="num">
                                      <p:cBhvr additive="base">
                                        <p:cTn id="15" dur="500" fill="hold"/>
                                        <p:tgtEl>
                                          <p:spTgt spid="1049113"/>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p:cTn id="20" dur="1" fill="hold">
                                          <p:stCondLst>
                                            <p:cond delay="0"/>
                                          </p:stCondLst>
                                        </p:cTn>
                                        <p:tgtEl>
                                          <p:spTgt spid="1049114"/>
                                        </p:tgtEl>
                                        <p:attrNameLst>
                                          <p:attrName>style.visibility</p:attrName>
                                        </p:attrNameLst>
                                      </p:cBhvr>
                                      <p:to>
                                        <p:strVal val="visible"/>
                                      </p:to>
                                    </p:set>
                                    <p:anim calcmode="lin" valueType="num">
                                      <p:cBhvr additive="base">
                                        <p:cTn id="21" dur="500" fill="hold"/>
                                        <p:tgtEl>
                                          <p:spTgt spid="1049114"/>
                                        </p:tgtEl>
                                        <p:attrNameLst>
                                          <p:attrName>ppt_x</p:attrName>
                                        </p:attrNameLst>
                                      </p:cBhvr>
                                      <p:tavLst>
                                        <p:tav tm="0">
                                          <p:val>
                                            <p:strVal val="#ppt_x"/>
                                          </p:val>
                                        </p:tav>
                                        <p:tav tm="100000">
                                          <p:val>
                                            <p:strVal val="#ppt_x"/>
                                          </p:val>
                                        </p:tav>
                                      </p:tavLst>
                                    </p:anim>
                                    <p:anim calcmode="lin" valueType="num">
                                      <p:cBhvr additive="base">
                                        <p:cTn id="22" dur="500" fill="hold"/>
                                        <p:tgtEl>
                                          <p:spTgt spid="1049114"/>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4" nodeType="clickEffect">
                                  <p:stCondLst>
                                    <p:cond delay="0"/>
                                  </p:stCondLst>
                                  <p:childTnLst>
                                    <p:set>
                                      <p:cBhvr>
                                        <p:cTn id="27" dur="1" fill="hold">
                                          <p:stCondLst>
                                            <p:cond delay="0"/>
                                          </p:stCondLst>
                                        </p:cTn>
                                        <p:tgtEl>
                                          <p:spTgt spid="1049116"/>
                                        </p:tgtEl>
                                        <p:attrNameLst>
                                          <p:attrName>style.visibility</p:attrName>
                                        </p:attrNameLst>
                                      </p:cBhvr>
                                      <p:to>
                                        <p:strVal val="visible"/>
                                      </p:to>
                                    </p:set>
                                    <p:anim calcmode="lin" valueType="num">
                                      <p:cBhvr additive="base">
                                        <p:cTn id="28" dur="500" fill="hold"/>
                                        <p:tgtEl>
                                          <p:spTgt spid="1049116"/>
                                        </p:tgtEl>
                                        <p:attrNameLst>
                                          <p:attrName>ppt_x</p:attrName>
                                        </p:attrNameLst>
                                      </p:cBhvr>
                                      <p:tavLst>
                                        <p:tav tm="0">
                                          <p:val>
                                            <p:strVal val="#ppt_x"/>
                                          </p:val>
                                        </p:tav>
                                        <p:tav tm="100000">
                                          <p:val>
                                            <p:strVal val="#ppt_x"/>
                                          </p:val>
                                        </p:tav>
                                      </p:tavLst>
                                    </p:anim>
                                    <p:anim calcmode="lin" valueType="num">
                                      <p:cBhvr additive="base">
                                        <p:cTn id="29" dur="500" fill="hold"/>
                                        <p:tgtEl>
                                          <p:spTgt spid="1049116"/>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5" nodeType="clickEffect">
                                  <p:stCondLst>
                                    <p:cond delay="0"/>
                                  </p:stCondLst>
                                  <p:childTnLst>
                                    <p:set>
                                      <p:cBhvr>
                                        <p:cTn id="34" dur="1" fill="hold">
                                          <p:stCondLst>
                                            <p:cond delay="0"/>
                                          </p:stCondLst>
                                        </p:cTn>
                                        <p:tgtEl>
                                          <p:spTgt spid="1049117"/>
                                        </p:tgtEl>
                                        <p:attrNameLst>
                                          <p:attrName>style.visibility</p:attrName>
                                        </p:attrNameLst>
                                      </p:cBhvr>
                                      <p:to>
                                        <p:strVal val="visible"/>
                                      </p:to>
                                    </p:set>
                                    <p:anim calcmode="lin" valueType="num">
                                      <p:cBhvr additive="base">
                                        <p:cTn id="35" dur="500" fill="hold"/>
                                        <p:tgtEl>
                                          <p:spTgt spid="1049117"/>
                                        </p:tgtEl>
                                        <p:attrNameLst>
                                          <p:attrName>ppt_x</p:attrName>
                                        </p:attrNameLst>
                                      </p:cBhvr>
                                      <p:tavLst>
                                        <p:tav tm="0">
                                          <p:val>
                                            <p:strVal val="#ppt_x"/>
                                          </p:val>
                                        </p:tav>
                                        <p:tav tm="100000">
                                          <p:val>
                                            <p:strVal val="#ppt_x"/>
                                          </p:val>
                                        </p:tav>
                                      </p:tavLst>
                                    </p:anim>
                                    <p:anim calcmode="lin" valueType="num">
                                      <p:cBhvr additive="base">
                                        <p:cTn id="36" dur="500" fill="hold"/>
                                        <p:tgtEl>
                                          <p:spTgt spid="1049117"/>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3" nodeType="clickEffect">
                                  <p:stCondLst>
                                    <p:cond delay="0"/>
                                  </p:stCondLst>
                                  <p:childTnLst>
                                    <p:set>
                                      <p:cBhvr>
                                        <p:cTn id="41" dur="1" fill="hold">
                                          <p:stCondLst>
                                            <p:cond delay="0"/>
                                          </p:stCondLst>
                                        </p:cTn>
                                        <p:tgtEl>
                                          <p:spTgt spid="1049115"/>
                                        </p:tgtEl>
                                        <p:attrNameLst>
                                          <p:attrName>style.visibility</p:attrName>
                                        </p:attrNameLst>
                                      </p:cBhvr>
                                      <p:to>
                                        <p:strVal val="visible"/>
                                      </p:to>
                                    </p:set>
                                    <p:anim calcmode="lin" valueType="num">
                                      <p:cBhvr additive="base">
                                        <p:cTn id="42" dur="500" fill="hold"/>
                                        <p:tgtEl>
                                          <p:spTgt spid="1049115"/>
                                        </p:tgtEl>
                                        <p:attrNameLst>
                                          <p:attrName>ppt_x</p:attrName>
                                        </p:attrNameLst>
                                      </p:cBhvr>
                                      <p:tavLst>
                                        <p:tav tm="0">
                                          <p:val>
                                            <p:strVal val="#ppt_x"/>
                                          </p:val>
                                        </p:tav>
                                        <p:tav tm="100000">
                                          <p:val>
                                            <p:strVal val="#ppt_x"/>
                                          </p:val>
                                        </p:tav>
                                      </p:tavLst>
                                    </p:anim>
                                    <p:anim calcmode="lin" valueType="num">
                                      <p:cBhvr additive="base">
                                        <p:cTn id="43" dur="500" fill="hold"/>
                                        <p:tgtEl>
                                          <p:spTgt spid="1049115"/>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grpId="6" nodeType="clickEffect">
                                  <p:stCondLst>
                                    <p:cond delay="0"/>
                                  </p:stCondLst>
                                  <p:childTnLst>
                                    <p:set>
                                      <p:cBhvr>
                                        <p:cTn id="48" dur="1" fill="hold">
                                          <p:stCondLst>
                                            <p:cond delay="0"/>
                                          </p:stCondLst>
                                        </p:cTn>
                                        <p:tgtEl>
                                          <p:spTgt spid="1049118"/>
                                        </p:tgtEl>
                                        <p:attrNameLst>
                                          <p:attrName>style.visibility</p:attrName>
                                        </p:attrNameLst>
                                      </p:cBhvr>
                                      <p:to>
                                        <p:strVal val="visible"/>
                                      </p:to>
                                    </p:set>
                                    <p:anim calcmode="lin" valueType="num">
                                      <p:cBhvr additive="base">
                                        <p:cTn id="49" dur="500" fill="hold"/>
                                        <p:tgtEl>
                                          <p:spTgt spid="1049118"/>
                                        </p:tgtEl>
                                        <p:attrNameLst>
                                          <p:attrName>ppt_x</p:attrName>
                                        </p:attrNameLst>
                                      </p:cBhvr>
                                      <p:tavLst>
                                        <p:tav tm="0">
                                          <p:val>
                                            <p:strVal val="#ppt_x"/>
                                          </p:val>
                                        </p:tav>
                                        <p:tav tm="100000">
                                          <p:val>
                                            <p:strVal val="#ppt_x"/>
                                          </p:val>
                                        </p:tav>
                                      </p:tavLst>
                                    </p:anim>
                                    <p:anim calcmode="lin" valueType="num">
                                      <p:cBhvr additive="base">
                                        <p:cTn id="50" dur="500" fill="hold"/>
                                        <p:tgtEl>
                                          <p:spTgt spid="10491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112" grpId="0"/>
      <p:bldP spid="1049113" grpId="1"/>
      <p:bldP spid="1049114" grpId="2"/>
      <p:bldP spid="1049115" grpId="3"/>
      <p:bldP spid="1049116" grpId="4"/>
      <p:bldP spid="1049117" grpId="5"/>
      <p:bldP spid="1049118" grpId="6"/>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251520" y="548680"/>
            <a:ext cx="8640960" cy="5539978"/>
          </a:xfrm>
          <a:prstGeom prst="rect">
            <a:avLst/>
          </a:prstGeom>
        </p:spPr>
        <p:txBody>
          <a:bodyPr wrap="square">
            <a:spAutoFit/>
          </a:bodyPr>
          <a:lstStyle/>
          <a:p>
            <a:r>
              <a:rPr lang="zh-CN" altLang="en-US" sz="2400" b="1"/>
              <a:t>二、经济全球化进程</a:t>
            </a:r>
            <a:r>
              <a:rPr lang="zh-CN" altLang="en-US" sz="2400" b="1" smtClean="0"/>
              <a:t>加快</a:t>
            </a:r>
            <a:endParaRPr lang="en-US" altLang="zh-CN" sz="2400" b="1" smtClean="0"/>
          </a:p>
          <a:p>
            <a:pPr>
              <a:lnSpc>
                <a:spcPts val="3600"/>
              </a:lnSpc>
            </a:pPr>
            <a:r>
              <a:rPr lang="en-US" altLang="zh-CN" sz="2400" b="1" smtClean="0"/>
              <a:t>(</a:t>
            </a:r>
            <a:r>
              <a:rPr lang="en-US" altLang="zh-CN" sz="2400" b="1"/>
              <a:t>1</a:t>
            </a:r>
            <a:r>
              <a:rPr lang="zh-CN" altLang="en-US" sz="2400" b="1"/>
              <a:t>）可以追溯到</a:t>
            </a:r>
            <a:r>
              <a:rPr lang="zh-CN" altLang="en-US" sz="2400" b="1">
                <a:solidFill>
                  <a:srgbClr val="FF0000"/>
                </a:solidFill>
              </a:rPr>
              <a:t>新航路的开辟和资本主义</a:t>
            </a:r>
            <a:r>
              <a:rPr lang="zh-CN" altLang="en-US" sz="2400" b="1"/>
              <a:t>在西欧的兴起。</a:t>
            </a:r>
          </a:p>
          <a:p>
            <a:pPr>
              <a:lnSpc>
                <a:spcPts val="3600"/>
              </a:lnSpc>
            </a:pPr>
            <a:r>
              <a:rPr lang="en-US" altLang="zh-CN" sz="2400" b="1"/>
              <a:t>( 2</a:t>
            </a:r>
            <a:r>
              <a:rPr lang="zh-CN" altLang="en-US" sz="2400" b="1"/>
              <a:t>）</a:t>
            </a:r>
            <a:r>
              <a:rPr lang="zh-CN" altLang="en-US" sz="2400" b="1">
                <a:solidFill>
                  <a:srgbClr val="FF0000"/>
                </a:solidFill>
              </a:rPr>
              <a:t>工业革命后</a:t>
            </a:r>
            <a:r>
              <a:rPr lang="zh-CN" altLang="en-US" sz="2400" b="1"/>
              <a:t>，世界市场更加扩大，国际贸易和国际投资迅速发展。</a:t>
            </a:r>
          </a:p>
          <a:p>
            <a:pPr>
              <a:lnSpc>
                <a:spcPts val="3600"/>
              </a:lnSpc>
            </a:pPr>
            <a:r>
              <a:rPr lang="en-US" altLang="zh-CN" sz="2400" b="1"/>
              <a:t>(3 </a:t>
            </a:r>
            <a:r>
              <a:rPr lang="zh-CN" altLang="en-US" sz="2400" b="1"/>
              <a:t>）第二次世界大战后，建立的</a:t>
            </a:r>
            <a:r>
              <a:rPr lang="zh-CN" altLang="en-US" sz="2400" b="1">
                <a:solidFill>
                  <a:srgbClr val="FF0000"/>
                </a:solidFill>
              </a:rPr>
              <a:t>国际货币基金组织、世界银行和关税与贸易总协定</a:t>
            </a:r>
            <a:r>
              <a:rPr lang="en-US" altLang="zh-CN" sz="2400" b="1"/>
              <a:t>―_</a:t>
            </a:r>
            <a:r>
              <a:rPr lang="zh-CN" altLang="en-US" sz="2400" b="1"/>
              <a:t>，进一步促进了</a:t>
            </a:r>
            <a:r>
              <a:rPr lang="zh-CN" altLang="en-US" sz="2400" b="1" smtClean="0"/>
              <a:t>经济全球化</a:t>
            </a:r>
            <a:r>
              <a:rPr lang="zh-CN" altLang="en-US" sz="2400" b="1"/>
              <a:t>进程。</a:t>
            </a:r>
          </a:p>
          <a:p>
            <a:pPr>
              <a:lnSpc>
                <a:spcPts val="3600"/>
              </a:lnSpc>
            </a:pPr>
            <a:r>
              <a:rPr lang="en-US" altLang="zh-CN" sz="2400" b="1"/>
              <a:t>(4)20</a:t>
            </a:r>
            <a:r>
              <a:rPr lang="zh-CN" altLang="en-US" sz="2400" b="1"/>
              <a:t>世纪</a:t>
            </a:r>
            <a:r>
              <a:rPr lang="en-US" altLang="zh-CN" sz="2400" b="1"/>
              <a:t>70</a:t>
            </a:r>
            <a:r>
              <a:rPr lang="zh-CN" altLang="en-US" sz="2400" b="1"/>
              <a:t>年代以来，以</a:t>
            </a:r>
            <a:r>
              <a:rPr lang="zh-CN" altLang="en-US" sz="2400" b="1">
                <a:solidFill>
                  <a:srgbClr val="FF0000"/>
                </a:solidFill>
              </a:rPr>
              <a:t>信息技术</a:t>
            </a:r>
            <a:r>
              <a:rPr lang="zh-CN" altLang="en-US" sz="2400" b="1"/>
              <a:t>为代表的新的科学技术的发展成为经济全球化的主要推动力量。</a:t>
            </a:r>
          </a:p>
          <a:p>
            <a:pPr>
              <a:lnSpc>
                <a:spcPts val="3600"/>
              </a:lnSpc>
            </a:pPr>
            <a:r>
              <a:rPr lang="en-US" altLang="zh-CN" sz="2400" b="1"/>
              <a:t>(5</a:t>
            </a:r>
            <a:r>
              <a:rPr lang="zh-CN" altLang="en-US" sz="2400" b="1"/>
              <a:t>）进入</a:t>
            </a:r>
            <a:r>
              <a:rPr lang="en-US" altLang="zh-CN" sz="2400" b="1"/>
              <a:t>90</a:t>
            </a:r>
            <a:r>
              <a:rPr lang="zh-CN" altLang="en-US" sz="2400" b="1"/>
              <a:t>年代，</a:t>
            </a:r>
            <a:r>
              <a:rPr lang="zh-CN" altLang="en-US" sz="2400" b="1">
                <a:solidFill>
                  <a:srgbClr val="FF0000"/>
                </a:solidFill>
              </a:rPr>
              <a:t>跨国公司</a:t>
            </a:r>
            <a:r>
              <a:rPr lang="zh-CN" altLang="en-US" sz="2400" b="1"/>
              <a:t>迅猛发展</a:t>
            </a:r>
            <a:r>
              <a:rPr lang="en-US" altLang="zh-CN" sz="2400" b="1"/>
              <a:t>;</a:t>
            </a:r>
            <a:r>
              <a:rPr lang="zh-CN" altLang="en-US" sz="2400" b="1"/>
              <a:t>世界贸易组织的诞生，把贸易、投资和服务的国际化提高到新的水平。</a:t>
            </a:r>
          </a:p>
          <a:p>
            <a:pPr>
              <a:lnSpc>
                <a:spcPts val="3600"/>
              </a:lnSpc>
            </a:pPr>
            <a:r>
              <a:rPr lang="en-US" altLang="zh-CN" sz="2400" b="1"/>
              <a:t>(6)</a:t>
            </a:r>
            <a:r>
              <a:rPr lang="zh-CN" altLang="en-US" sz="2400" b="1"/>
              <a:t>进入</a:t>
            </a:r>
            <a:r>
              <a:rPr lang="en-US" altLang="zh-CN" sz="2400" b="1"/>
              <a:t>21</a:t>
            </a:r>
            <a:r>
              <a:rPr lang="zh-CN" altLang="en-US" sz="2400" b="1"/>
              <a:t>世纪，随着以</a:t>
            </a:r>
            <a:r>
              <a:rPr lang="en-US" altLang="zh-CN" sz="2400" b="1">
                <a:solidFill>
                  <a:srgbClr val="FF0000"/>
                </a:solidFill>
              </a:rPr>
              <a:t>_</a:t>
            </a:r>
            <a:r>
              <a:rPr lang="zh-CN" altLang="en-US" sz="2400" b="1">
                <a:solidFill>
                  <a:srgbClr val="FF0000"/>
                </a:solidFill>
              </a:rPr>
              <a:t>互联网</a:t>
            </a:r>
            <a:r>
              <a:rPr lang="en-US" altLang="zh-CN" sz="2400" b="1">
                <a:solidFill>
                  <a:srgbClr val="FF0000"/>
                </a:solidFill>
              </a:rPr>
              <a:t>_</a:t>
            </a:r>
            <a:r>
              <a:rPr lang="zh-CN" altLang="en-US" sz="2400" b="1">
                <a:solidFill>
                  <a:srgbClr val="FF0000"/>
                </a:solidFill>
              </a:rPr>
              <a:t>、人工智能</a:t>
            </a:r>
            <a:r>
              <a:rPr lang="zh-CN" altLang="en-US" sz="2400" b="1"/>
              <a:t>等为代表的新一轮科学技术的发展，经济全球化成为强劲</a:t>
            </a:r>
            <a:r>
              <a:rPr lang="zh-CN" altLang="en-US" sz="2400" b="1" smtClean="0"/>
              <a:t>的时代</a:t>
            </a:r>
            <a:r>
              <a:rPr lang="zh-CN" altLang="en-US" sz="2400" b="1"/>
              <a:t>潮流。</a:t>
            </a: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8825" name="文本框 1048824"/>
          <p:cNvSpPr txBox="1"/>
          <p:nvPr/>
        </p:nvSpPr>
        <p:spPr>
          <a:xfrm>
            <a:off x="611187" y="160309"/>
            <a:ext cx="7058025" cy="521970"/>
          </a:xfrm>
          <a:prstGeom prst="rect">
            <a:avLst/>
          </a:prstGeom>
          <a:solidFill>
            <a:srgbClr val="FFFF00"/>
          </a:solid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effectLst>
                  <a:outerShdw blurRad="38100" dist="38100" dir="2700000" algn="tl">
                    <a:srgbClr val="C0C0C0"/>
                  </a:outerShdw>
                </a:effectLst>
                <a:ea typeface="黑体"/>
              </a:rPr>
              <a:t>二战后，世界经济发展的两大趋势：</a:t>
            </a:r>
          </a:p>
        </p:txBody>
      </p:sp>
      <p:sp>
        <p:nvSpPr>
          <p:cNvPr id="1048826" name="下箭头 1048825"/>
          <p:cNvSpPr/>
          <p:nvPr/>
        </p:nvSpPr>
        <p:spPr>
          <a:xfrm>
            <a:off x="1908175" y="1484312"/>
            <a:ext cx="330200" cy="1192212"/>
          </a:xfrm>
          <a:prstGeom prst="downArrow">
            <a:avLst>
              <a:gd name="adj1" fmla="val 50000"/>
              <a:gd name="adj2" fmla="val 90264"/>
            </a:avLst>
          </a:prstGeom>
          <a:solidFill>
            <a:schemeClr val="accent1"/>
          </a:solidFill>
          <a:ln w="9525" cap="flat" cmpd="sng">
            <a:solidFill>
              <a:schemeClr val="dk1">
                <a:alpha val="100000"/>
              </a:schemeClr>
            </a:solidFill>
            <a:prstDash val="solid"/>
            <a:round/>
          </a:ln>
        </p:spPr>
        <p:txBody>
          <a:bodyPr vert="eaVert" wrap="none"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endParaRPr lang="zh-CN" altLang="en-US"/>
          </a:p>
        </p:txBody>
      </p:sp>
      <p:sp>
        <p:nvSpPr>
          <p:cNvPr id="1048827" name="上箭头 1048826"/>
          <p:cNvSpPr/>
          <p:nvPr/>
        </p:nvSpPr>
        <p:spPr>
          <a:xfrm>
            <a:off x="2627312" y="1412875"/>
            <a:ext cx="320675" cy="1209675"/>
          </a:xfrm>
          <a:prstGeom prst="upArrow">
            <a:avLst>
              <a:gd name="adj1" fmla="val 50000"/>
              <a:gd name="adj2" fmla="val 94306"/>
            </a:avLst>
          </a:prstGeom>
          <a:solidFill>
            <a:schemeClr val="accent1"/>
          </a:solidFill>
          <a:ln w="9525" cap="flat" cmpd="sng">
            <a:solidFill>
              <a:schemeClr val="dk1">
                <a:alpha val="100000"/>
              </a:schemeClr>
            </a:solidFill>
            <a:prstDash val="solid"/>
            <a:round/>
          </a:ln>
        </p:spPr>
        <p:txBody>
          <a:bodyPr vert="eaVert" wrap="none"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endParaRPr lang="zh-CN" altLang="en-US"/>
          </a:p>
        </p:txBody>
      </p:sp>
      <p:sp>
        <p:nvSpPr>
          <p:cNvPr id="1048828" name="文本框 1048827"/>
          <p:cNvSpPr txBox="1"/>
          <p:nvPr/>
        </p:nvSpPr>
        <p:spPr>
          <a:xfrm>
            <a:off x="2987675" y="1628775"/>
            <a:ext cx="1008062" cy="953135"/>
          </a:xfrm>
          <a:prstGeom prst="rect">
            <a:avLst/>
          </a:prstGeom>
          <a:noFill/>
          <a:ln w="9525" cap="flat" cmpd="sng">
            <a:solidFill>
              <a:srgbClr val="FF3300">
                <a:alpha val="100000"/>
              </a:srgb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t>步骤</a:t>
            </a:r>
          </a:p>
          <a:p>
            <a:pPr lvl="0" eaLnBrk="1" latinLnBrk="1" hangingPunct="1"/>
            <a:r>
              <a:rPr lang="zh-CN" altLang="en-US" sz="2800" b="1"/>
              <a:t>途径</a:t>
            </a:r>
          </a:p>
        </p:txBody>
      </p:sp>
      <p:sp>
        <p:nvSpPr>
          <p:cNvPr id="1048829" name="文本框 1048828"/>
          <p:cNvSpPr txBox="1"/>
          <p:nvPr/>
        </p:nvSpPr>
        <p:spPr>
          <a:xfrm>
            <a:off x="755650" y="1773237"/>
            <a:ext cx="936625" cy="521970"/>
          </a:xfrm>
          <a:prstGeom prst="rect">
            <a:avLst/>
          </a:prstGeom>
          <a:noFill/>
          <a:ln w="9525" cap="flat" cmpd="sng">
            <a:solidFill>
              <a:srgbClr val="FF3300">
                <a:alpha val="100000"/>
              </a:srgb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t>归宿</a:t>
            </a:r>
          </a:p>
        </p:txBody>
      </p:sp>
      <p:sp>
        <p:nvSpPr>
          <p:cNvPr id="1048830" name="矩形 1048829"/>
          <p:cNvSpPr/>
          <p:nvPr/>
        </p:nvSpPr>
        <p:spPr>
          <a:xfrm>
            <a:off x="1219200" y="4191000"/>
            <a:ext cx="3505200" cy="953135"/>
          </a:xfrm>
          <a:prstGeom prst="rect">
            <a:avLst/>
          </a:prstGeom>
          <a:noFill/>
          <a:ln w="9525" cap="flat" cmpd="sng">
            <a:solidFill>
              <a:srgbClr val="008000">
                <a:alpha val="100000"/>
              </a:srgb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effectLst>
                  <a:outerShdw blurRad="38100" dist="38100" dir="2700000" algn="tl">
                    <a:srgbClr val="C0C0C0"/>
                  </a:outerShdw>
                </a:effectLst>
                <a:ea typeface="黑体"/>
              </a:rPr>
              <a:t>以美国为主导的资本主义世界经济体系</a:t>
            </a:r>
          </a:p>
        </p:txBody>
      </p:sp>
      <p:sp>
        <p:nvSpPr>
          <p:cNvPr id="1048831" name="矩形 1048830"/>
          <p:cNvSpPr/>
          <p:nvPr/>
        </p:nvSpPr>
        <p:spPr>
          <a:xfrm>
            <a:off x="6019800" y="4191000"/>
            <a:ext cx="2514600" cy="953135"/>
          </a:xfrm>
          <a:prstGeom prst="rect">
            <a:avLst/>
          </a:prstGeom>
          <a:noFill/>
          <a:ln w="9525" cap="flat" cmpd="sng">
            <a:solidFill>
              <a:srgbClr val="008000">
                <a:alpha val="100000"/>
              </a:srgb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effectLst>
                  <a:outerShdw blurRad="38100" dist="38100" dir="2700000" algn="tl">
                    <a:srgbClr val="C0C0C0"/>
                  </a:outerShdw>
                </a:effectLst>
                <a:ea typeface="黑体"/>
              </a:rPr>
              <a:t>世界贸易组织的建立和发展</a:t>
            </a:r>
          </a:p>
        </p:txBody>
      </p:sp>
      <p:sp>
        <p:nvSpPr>
          <p:cNvPr id="1048832" name="上箭头 1048831"/>
          <p:cNvSpPr/>
          <p:nvPr/>
        </p:nvSpPr>
        <p:spPr>
          <a:xfrm rot="5400000">
            <a:off x="4989513" y="4227512"/>
            <a:ext cx="688975" cy="762000"/>
          </a:xfrm>
          <a:prstGeom prst="upArrow">
            <a:avLst>
              <a:gd name="adj1" fmla="val 50000"/>
              <a:gd name="adj2" fmla="val 27649"/>
            </a:avLst>
          </a:prstGeom>
          <a:solidFill>
            <a:schemeClr val="accent1"/>
          </a:solidFill>
          <a:ln w="9525" cap="flat" cmpd="sng">
            <a:solidFill>
              <a:schemeClr val="dk1">
                <a:alpha val="100000"/>
              </a:schemeClr>
            </a:solidFill>
            <a:prstDash val="solid"/>
            <a:round/>
          </a:ln>
        </p:spPr>
        <p:txBody>
          <a:bodyPr vert="eaVert" wrap="none"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endParaRPr lang="zh-CN" altLang="en-US"/>
          </a:p>
        </p:txBody>
      </p:sp>
      <p:sp>
        <p:nvSpPr>
          <p:cNvPr id="1048833" name="文本框 1048832"/>
          <p:cNvSpPr txBox="1"/>
          <p:nvPr/>
        </p:nvSpPr>
        <p:spPr>
          <a:xfrm>
            <a:off x="611187" y="692150"/>
            <a:ext cx="5184775" cy="286131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effectLst>
                  <a:outerShdw blurRad="38100" dist="38100" dir="2700000" algn="tl">
                    <a:srgbClr val="C0C0C0"/>
                  </a:outerShdw>
                </a:effectLst>
                <a:latin typeface="黑体" charset="-122"/>
                <a:ea typeface="黑体"/>
              </a:rPr>
              <a:t>  </a:t>
            </a:r>
            <a:r>
              <a:rPr lang="zh-CN" altLang="en-US" sz="3600" b="1">
                <a:effectLst>
                  <a:outerShdw blurRad="38100" dist="38100" dir="2700000" algn="tl">
                    <a:srgbClr val="C0C0C0"/>
                  </a:outerShdw>
                </a:effectLst>
                <a:ea typeface="黑体"/>
              </a:rPr>
              <a:t>经济区域集团化：</a:t>
            </a:r>
            <a:r>
              <a:rPr lang="zh-CN" altLang="en-US" sz="3600" b="1">
                <a:effectLst>
                  <a:outerShdw blurRad="38100" dist="38100" dir="2700000" algn="tl">
                    <a:srgbClr val="C0C0C0"/>
                  </a:outerShdw>
                </a:effectLst>
                <a:latin typeface="黑体" charset="-122"/>
                <a:ea typeface="黑体"/>
              </a:rPr>
              <a:t> </a:t>
            </a:r>
          </a:p>
          <a:p>
            <a:pPr lvl="0" eaLnBrk="1" latinLnBrk="1" hangingPunct="1"/>
            <a:endParaRPr lang="zh-CN" altLang="en-US" sz="3600" b="1">
              <a:effectLst>
                <a:outerShdw blurRad="38100" dist="38100" dir="2700000" algn="tl">
                  <a:srgbClr val="C0C0C0"/>
                </a:outerShdw>
              </a:effectLst>
              <a:latin typeface="黑体" charset="-122"/>
              <a:ea typeface="黑体"/>
            </a:endParaRPr>
          </a:p>
          <a:p>
            <a:pPr lvl="0" eaLnBrk="1" latinLnBrk="1" hangingPunct="1"/>
            <a:endParaRPr lang="zh-CN" altLang="en-US" sz="3600" b="1">
              <a:effectLst>
                <a:outerShdw blurRad="38100" dist="38100" dir="2700000" algn="tl">
                  <a:srgbClr val="C0C0C0"/>
                </a:outerShdw>
              </a:effectLst>
              <a:latin typeface="黑体" charset="-122"/>
              <a:ea typeface="黑体"/>
            </a:endParaRPr>
          </a:p>
          <a:p>
            <a:pPr lvl="0" eaLnBrk="1" latinLnBrk="1" hangingPunct="1"/>
            <a:endParaRPr lang="zh-CN" altLang="en-US" sz="3600" b="1">
              <a:effectLst>
                <a:outerShdw blurRad="38100" dist="38100" dir="2700000" algn="tl">
                  <a:srgbClr val="C0C0C0"/>
                </a:outerShdw>
              </a:effectLst>
              <a:latin typeface="黑体" charset="-122"/>
              <a:ea typeface="黑体"/>
            </a:endParaRPr>
          </a:p>
          <a:p>
            <a:pPr lvl="0" eaLnBrk="1" latinLnBrk="1" hangingPunct="1"/>
            <a:r>
              <a:rPr lang="zh-CN" altLang="en-US" sz="3600" b="1">
                <a:effectLst>
                  <a:outerShdw blurRad="38100" dist="38100" dir="2700000" algn="tl">
                    <a:srgbClr val="C0C0C0"/>
                  </a:outerShdw>
                </a:effectLst>
                <a:latin typeface="黑体" charset="-122"/>
                <a:ea typeface="黑体"/>
              </a:rPr>
              <a:t>    </a:t>
            </a:r>
            <a:r>
              <a:rPr lang="en-US" altLang="zh-CN" sz="3600" b="1">
                <a:effectLst>
                  <a:outerShdw blurRad="38100" dist="38100" dir="2700000" algn="tl">
                    <a:srgbClr val="C0C0C0"/>
                  </a:outerShdw>
                </a:effectLst>
                <a:ea typeface="黑体"/>
              </a:rPr>
              <a:t>经济全球化:</a:t>
            </a:r>
          </a:p>
        </p:txBody>
      </p:sp>
      <p:sp>
        <p:nvSpPr>
          <p:cNvPr id="1048834" name="文本框 1048833"/>
          <p:cNvSpPr txBox="1"/>
          <p:nvPr/>
        </p:nvSpPr>
        <p:spPr>
          <a:xfrm>
            <a:off x="684212" y="3822700"/>
            <a:ext cx="8229600" cy="3046095"/>
          </a:xfrm>
          <a:prstGeom prst="rect">
            <a:avLst/>
          </a:prstGeom>
          <a:solidFill>
            <a:srgbClr val="CCFFFF"/>
          </a:solidFill>
          <a:ln w="19050" cap="flat" cmpd="sng">
            <a:solidFill>
              <a:srgbClr val="FF00FF">
                <a:alpha val="100000"/>
              </a:srgb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3200" b="1" u="sng">
                <a:latin typeface="黑体" charset="-122"/>
                <a:ea typeface="黑体"/>
              </a:rPr>
              <a:t>经济区域集团化：</a:t>
            </a:r>
          </a:p>
          <a:p>
            <a:pPr lvl="0" eaLnBrk="1" latinLnBrk="1" hangingPunct="1"/>
            <a:r>
              <a:rPr lang="zh-CN" altLang="en-US" sz="2800" b="1">
                <a:solidFill>
                  <a:schemeClr val="lt1"/>
                </a:solidFill>
                <a:latin typeface="黑体" charset="-122"/>
                <a:ea typeface="黑体"/>
              </a:rPr>
              <a:t>    </a:t>
            </a:r>
            <a:r>
              <a:rPr lang="en-US" altLang="zh-CN" sz="3200" b="1">
                <a:solidFill>
                  <a:srgbClr val="0000CC"/>
                </a:solidFill>
                <a:latin typeface="楷体_GB2312" pitchFamily="49" charset="-122"/>
                <a:ea typeface="楷体_GB2312" pitchFamily="49" charset="-122"/>
              </a:rPr>
              <a:t>同一区域的一些国家在维护共同利益的基础上加强经济合作，通过某种形式(</a:t>
            </a:r>
            <a:r>
              <a:rPr lang="zh-CN" altLang="en-US" sz="3200" b="1">
                <a:solidFill>
                  <a:srgbClr val="0000CC"/>
                </a:solidFill>
                <a:latin typeface="楷体_GB2312" pitchFamily="49" charset="-122"/>
                <a:ea typeface="楷体_GB2312" pitchFamily="49" charset="-122"/>
              </a:rPr>
              <a:t>如条约、协约）组成贸易集团。其</a:t>
            </a:r>
            <a:r>
              <a:rPr lang="zh-CN" altLang="en-US" sz="3200" b="1">
                <a:solidFill>
                  <a:srgbClr val="FF0000"/>
                </a:solidFill>
                <a:latin typeface="楷体_GB2312" pitchFamily="49" charset="-122"/>
                <a:ea typeface="楷体_GB2312" pitchFamily="49" charset="-122"/>
              </a:rPr>
              <a:t>目的</a:t>
            </a:r>
            <a:r>
              <a:rPr lang="zh-CN" altLang="en-US" sz="3200" b="1">
                <a:solidFill>
                  <a:srgbClr val="0000CC"/>
                </a:solidFill>
                <a:latin typeface="楷体_GB2312" pitchFamily="49" charset="-122"/>
                <a:ea typeface="楷体_GB2312" pitchFamily="49" charset="-122"/>
              </a:rPr>
              <a:t>是巩固和扩大集团内部市场，增强经济实力，加强对外部世界竞争。</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7" nodeType="withEffect">
                                  <p:stCondLst>
                                    <p:cond delay="0"/>
                                  </p:stCondLst>
                                  <p:childTnLst>
                                    <p:set>
                                      <p:cBhvr>
                                        <p:cTn id="6" dur="1" fill="hold">
                                          <p:stCondLst>
                                            <p:cond delay="0"/>
                                          </p:stCondLst>
                                        </p:cTn>
                                        <p:tgtEl>
                                          <p:spTgt spid="1048833"/>
                                        </p:tgtEl>
                                        <p:attrNameLst>
                                          <p:attrName>style.visibility</p:attrName>
                                        </p:attrNameLst>
                                      </p:cBhvr>
                                      <p:to>
                                        <p:strVal val="visible"/>
                                      </p:to>
                                    </p:set>
                                    <p:animEffect transition="in" filter="dissolve">
                                      <p:cBhvr>
                                        <p:cTn id="7" dur="500"/>
                                        <p:tgtEl>
                                          <p:spTgt spid="1048833"/>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9" presetClass="entr" presetSubtype="0" fill="hold" grpId="8" nodeType="clickEffect">
                                  <p:stCondLst>
                                    <p:cond delay="0"/>
                                  </p:stCondLst>
                                  <p:childTnLst>
                                    <p:set>
                                      <p:cBhvr>
                                        <p:cTn id="12" dur="1" fill="hold">
                                          <p:stCondLst>
                                            <p:cond delay="0"/>
                                          </p:stCondLst>
                                        </p:cTn>
                                        <p:tgtEl>
                                          <p:spTgt spid="1048834"/>
                                        </p:tgtEl>
                                        <p:attrNameLst>
                                          <p:attrName>style.visibility</p:attrName>
                                        </p:attrNameLst>
                                      </p:cBhvr>
                                      <p:to>
                                        <p:strVal val="visible"/>
                                      </p:to>
                                    </p:set>
                                    <p:animEffect transition="in" filter="dissolve">
                                      <p:cBhvr>
                                        <p:cTn id="13" dur="500"/>
                                        <p:tgtEl>
                                          <p:spTgt spid="1048834"/>
                                        </p:tgtEl>
                                      </p:cBhvr>
                                    </p:animEffect>
                                  </p:childTnLst>
                                  <p:subTnLst>
                                    <p:set>
                                      <p:cBhvr override="childStyle">
                                        <p:cTn dur="1" fill="hold" display="0" masterRel="nextClick" afterEffect="1"/>
                                        <p:tgtEl>
                                          <p:spTgt spid="1048834"/>
                                        </p:tgtEl>
                                        <p:attrNameLst>
                                          <p:attrName>style.visibility</p:attrName>
                                        </p:attrNameLst>
                                      </p:cBhvr>
                                      <p:to>
                                        <p:strVal val="hidden"/>
                                      </p:to>
                                    </p:set>
                                  </p:subTnLst>
                                </p:cTn>
                              </p:par>
                            </p:childTnLst>
                          </p:cTn>
                        </p:par>
                      </p:childTnLst>
                    </p:cTn>
                  </p:par>
                  <p:par>
                    <p:cTn id="14" fill="hold" nodeType="clickPar">
                      <p:stCondLst>
                        <p:cond delay="indefinite"/>
                        <p:cond evt="onBegin" delay="0">
                          <p:tn val="13"/>
                        </p:cond>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1" nodeType="clickEffect">
                                  <p:stCondLst>
                                    <p:cond delay="0"/>
                                  </p:stCondLst>
                                  <p:childTnLst>
                                    <p:set>
                                      <p:cBhvr>
                                        <p:cTn id="18" dur="1" fill="hold">
                                          <p:stCondLst>
                                            <p:cond delay="0"/>
                                          </p:stCondLst>
                                        </p:cTn>
                                        <p:tgtEl>
                                          <p:spTgt spid="1048827"/>
                                        </p:tgtEl>
                                        <p:attrNameLst>
                                          <p:attrName>style.visibility</p:attrName>
                                        </p:attrNameLst>
                                      </p:cBhvr>
                                      <p:to>
                                        <p:strVal val="visible"/>
                                      </p:to>
                                    </p:set>
                                    <p:animEffect transition="in" filter="dissolve">
                                      <p:cBhvr>
                                        <p:cTn id="19" dur="500"/>
                                        <p:tgtEl>
                                          <p:spTgt spid="1048827"/>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048828"/>
                                        </p:tgtEl>
                                        <p:attrNameLst>
                                          <p:attrName>style.visibility</p:attrName>
                                        </p:attrNameLst>
                                      </p:cBhvr>
                                      <p:to>
                                        <p:strVal val="visible"/>
                                      </p:to>
                                    </p:set>
                                    <p:animEffect transition="in" filter="dissolve">
                                      <p:cBhvr>
                                        <p:cTn id="22" dur="500"/>
                                        <p:tgtEl>
                                          <p:spTgt spid="1048828"/>
                                        </p:tgtEl>
                                      </p:cBhvr>
                                    </p:animEffect>
                                  </p:childTnLst>
                                </p:cTn>
                              </p:par>
                            </p:childTnLst>
                          </p:cTn>
                        </p:par>
                      </p:childTnLst>
                    </p:cTn>
                  </p:par>
                  <p:par>
                    <p:cTn id="23" fill="hold" nodeType="clickPar">
                      <p:stCondLst>
                        <p:cond delay="indefinite"/>
                        <p:cond evt="onBegin" delay="0">
                          <p:tn val="22"/>
                        </p:cond>
                      </p:stCondLst>
                      <p:childTnLst>
                        <p:par>
                          <p:cTn id="24" fill="hold" nodeType="withGroup">
                            <p:stCondLst>
                              <p:cond delay="indefinite"/>
                            </p:stCondLst>
                          </p:cTn>
                        </p:par>
                        <p:par>
                          <p:cTn id="25" fill="hold" nodeType="afterGroup">
                            <p:stCondLst>
                              <p:cond delay="0"/>
                            </p:stCondLst>
                            <p:childTnLst>
                              <p:par>
                                <p:cTn id="26" presetID="9" presetClass="entr" presetSubtype="0" fill="hold" grpId="3" nodeType="clickEffect">
                                  <p:stCondLst>
                                    <p:cond delay="0"/>
                                  </p:stCondLst>
                                  <p:childTnLst>
                                    <p:set>
                                      <p:cBhvr>
                                        <p:cTn id="27" dur="1" fill="hold">
                                          <p:stCondLst>
                                            <p:cond delay="0"/>
                                          </p:stCondLst>
                                        </p:cTn>
                                        <p:tgtEl>
                                          <p:spTgt spid="1048829"/>
                                        </p:tgtEl>
                                        <p:attrNameLst>
                                          <p:attrName>style.visibility</p:attrName>
                                        </p:attrNameLst>
                                      </p:cBhvr>
                                      <p:to>
                                        <p:strVal val="visible"/>
                                      </p:to>
                                    </p:set>
                                    <p:animEffect transition="in" filter="dissolve">
                                      <p:cBhvr>
                                        <p:cTn id="28" dur="500"/>
                                        <p:tgtEl>
                                          <p:spTgt spid="1048829"/>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1048826"/>
                                        </p:tgtEl>
                                        <p:attrNameLst>
                                          <p:attrName>style.visibility</p:attrName>
                                        </p:attrNameLst>
                                      </p:cBhvr>
                                      <p:to>
                                        <p:strVal val="visible"/>
                                      </p:to>
                                    </p:set>
                                    <p:animEffect transition="in" filter="dissolve">
                                      <p:cBhvr>
                                        <p:cTn id="31" dur="500"/>
                                        <p:tgtEl>
                                          <p:spTgt spid="1048826"/>
                                        </p:tgtEl>
                                      </p:cBhvr>
                                    </p:animEffect>
                                  </p:childTnLst>
                                </p:cTn>
                              </p:par>
                            </p:childTnLst>
                          </p:cTn>
                        </p:par>
                      </p:childTnLst>
                    </p:cTn>
                  </p:par>
                  <p:par>
                    <p:cTn id="32" fill="hold" nodeType="clickPar">
                      <p:stCondLst>
                        <p:cond delay="indefinite"/>
                        <p:cond evt="onBegin" delay="0">
                          <p:tn val="31"/>
                        </p:cond>
                      </p:stCondLst>
                      <p:childTnLst>
                        <p:par>
                          <p:cTn id="33" fill="hold" nodeType="withGroup">
                            <p:stCondLst>
                              <p:cond delay="indefinite"/>
                            </p:stCondLst>
                          </p:cTn>
                        </p:par>
                        <p:par>
                          <p:cTn id="34" fill="hold" nodeType="afterGroup">
                            <p:stCondLst>
                              <p:cond delay="0"/>
                            </p:stCondLst>
                            <p:childTnLst>
                              <p:par>
                                <p:cTn id="35" presetID="9" presetClass="entr" presetSubtype="0" fill="hold" grpId="4" nodeType="clickEffect">
                                  <p:stCondLst>
                                    <p:cond delay="0"/>
                                  </p:stCondLst>
                                  <p:childTnLst>
                                    <p:set>
                                      <p:cBhvr>
                                        <p:cTn id="36" dur="1" fill="hold">
                                          <p:stCondLst>
                                            <p:cond delay="0"/>
                                          </p:stCondLst>
                                        </p:cTn>
                                        <p:tgtEl>
                                          <p:spTgt spid="1048830"/>
                                        </p:tgtEl>
                                        <p:attrNameLst>
                                          <p:attrName>style.visibility</p:attrName>
                                        </p:attrNameLst>
                                      </p:cBhvr>
                                      <p:to>
                                        <p:strVal val="visible"/>
                                      </p:to>
                                    </p:set>
                                    <p:animEffect transition="in" filter="dissolve">
                                      <p:cBhvr>
                                        <p:cTn id="37" dur="500"/>
                                        <p:tgtEl>
                                          <p:spTgt spid="1048830"/>
                                        </p:tgtEl>
                                      </p:cBhvr>
                                    </p:animEffect>
                                  </p:childTnLst>
                                </p:cTn>
                              </p:par>
                              <p:par>
                                <p:cTn id="38" presetID="9" presetClass="entr" presetSubtype="0" fill="hold" grpId="6" nodeType="withEffect">
                                  <p:stCondLst>
                                    <p:cond delay="0"/>
                                  </p:stCondLst>
                                  <p:childTnLst>
                                    <p:set>
                                      <p:cBhvr>
                                        <p:cTn id="39" dur="1" fill="hold">
                                          <p:stCondLst>
                                            <p:cond delay="0"/>
                                          </p:stCondLst>
                                        </p:cTn>
                                        <p:tgtEl>
                                          <p:spTgt spid="1048832"/>
                                        </p:tgtEl>
                                        <p:attrNameLst>
                                          <p:attrName>style.visibility</p:attrName>
                                        </p:attrNameLst>
                                      </p:cBhvr>
                                      <p:to>
                                        <p:strVal val="visible"/>
                                      </p:to>
                                    </p:set>
                                    <p:animEffect transition="in" filter="dissolve">
                                      <p:cBhvr>
                                        <p:cTn id="40" dur="500"/>
                                        <p:tgtEl>
                                          <p:spTgt spid="1048832"/>
                                        </p:tgtEl>
                                      </p:cBhvr>
                                    </p:animEffect>
                                  </p:childTnLst>
                                </p:cTn>
                              </p:par>
                              <p:par>
                                <p:cTn id="41" presetID="9" presetClass="entr" presetSubtype="0" fill="hold" grpId="5" nodeType="withEffect">
                                  <p:stCondLst>
                                    <p:cond delay="0"/>
                                  </p:stCondLst>
                                  <p:childTnLst>
                                    <p:set>
                                      <p:cBhvr>
                                        <p:cTn id="42" dur="1" fill="hold">
                                          <p:stCondLst>
                                            <p:cond delay="0"/>
                                          </p:stCondLst>
                                        </p:cTn>
                                        <p:tgtEl>
                                          <p:spTgt spid="1048831"/>
                                        </p:tgtEl>
                                        <p:attrNameLst>
                                          <p:attrName>style.visibility</p:attrName>
                                        </p:attrNameLst>
                                      </p:cBhvr>
                                      <p:to>
                                        <p:strVal val="visible"/>
                                      </p:to>
                                    </p:set>
                                    <p:animEffect transition="in" filter="dissolve">
                                      <p:cBhvr>
                                        <p:cTn id="43" dur="500"/>
                                        <p:tgtEl>
                                          <p:spTgt spid="1048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26" grpId="0"/>
      <p:bldP spid="1048827" grpId="1"/>
      <p:bldP spid="1048828" grpId="2"/>
      <p:bldP spid="1048829" grpId="3"/>
      <p:bldP spid="1048830" grpId="4"/>
      <p:bldP spid="1048831" grpId="5"/>
      <p:bldP spid="1048832" grpId="6"/>
      <p:bldP spid="1048833" grpId="7"/>
      <p:bldP spid="1048834" grpId="8"/>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97174" name="图片 2097173" descr="1"/>
          <p:cNvPicPr/>
          <p:nvPr/>
        </p:nvPicPr>
        <p:blipFill>
          <a:blip r:embed="rId2"/>
          <a:stretch>
            <a:fillRect/>
          </a:stretch>
        </p:blipFill>
        <p:spPr>
          <a:xfrm>
            <a:off x="0" y="0"/>
            <a:ext cx="9144000" cy="6858000"/>
          </a:xfrm>
          <a:prstGeom prst="rect">
            <a:avLst/>
          </a:prstGeom>
          <a:noFill/>
          <a:ln>
            <a:noFill/>
          </a:ln>
        </p:spPr>
      </p:pic>
    </p:spTree>
  </p:cSld>
  <p:clrMapOvr>
    <a:masterClrMapping/>
  </p:clrMapOvr>
  <p:transition>
    <p:checker dir="vert"/>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8836" name="文本框 1048835"/>
          <p:cNvSpPr txBox="1"/>
          <p:nvPr/>
        </p:nvSpPr>
        <p:spPr>
          <a:xfrm>
            <a:off x="250825" y="765175"/>
            <a:ext cx="4176712" cy="521970"/>
          </a:xfrm>
          <a:prstGeom prst="rect">
            <a:avLst/>
          </a:prstGeom>
          <a:solidFill>
            <a:schemeClr val="hlink"/>
          </a:solid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solidFill>
                  <a:srgbClr val="000000"/>
                </a:solidFill>
                <a:latin typeface="黑体" charset="-122"/>
                <a:ea typeface="黑体"/>
              </a:rPr>
              <a:t>西欧经济的</a:t>
            </a:r>
            <a:r>
              <a:rPr lang="zh-CN" altLang="en-US" sz="2800" b="1">
                <a:solidFill>
                  <a:srgbClr val="000000"/>
                </a:solidFill>
                <a:ea typeface="黑体"/>
              </a:rPr>
              <a:t>“</a:t>
            </a:r>
            <a:r>
              <a:rPr lang="zh-CN" altLang="en-US" sz="2800" b="1">
                <a:solidFill>
                  <a:srgbClr val="000000"/>
                </a:solidFill>
                <a:latin typeface="黑体" charset="-122"/>
                <a:ea typeface="黑体"/>
              </a:rPr>
              <a:t>黄金时代</a:t>
            </a:r>
            <a:r>
              <a:rPr lang="zh-CN" altLang="en-US" sz="2800" b="1">
                <a:solidFill>
                  <a:srgbClr val="000000"/>
                </a:solidFill>
                <a:ea typeface="黑体"/>
              </a:rPr>
              <a:t>”</a:t>
            </a:r>
          </a:p>
        </p:txBody>
      </p:sp>
      <p:pic>
        <p:nvPicPr>
          <p:cNvPr id="2097175" name="内容占位符 2097174"/>
          <p:cNvPicPr>
            <a:picLocks noGrp="1"/>
          </p:cNvPicPr>
          <p:nvPr>
            <p:ph idx="4294967295"/>
          </p:nvPr>
        </p:nvPicPr>
        <p:blipFill>
          <a:blip r:embed="rId2"/>
          <a:stretch>
            <a:fillRect/>
          </a:stretch>
        </p:blipFill>
        <p:spPr>
          <a:xfrm>
            <a:off x="0" y="1196975"/>
            <a:ext cx="5186045" cy="3468370"/>
          </a:xfrm>
          <a:prstGeom prst="rect">
            <a:avLst/>
          </a:prstGeom>
          <a:noFill/>
          <a:ln>
            <a:noFill/>
          </a:ln>
        </p:spPr>
      </p:pic>
      <p:sp>
        <p:nvSpPr>
          <p:cNvPr id="1048837" name="文本框 1048836"/>
          <p:cNvSpPr txBox="1"/>
          <p:nvPr/>
        </p:nvSpPr>
        <p:spPr>
          <a:xfrm>
            <a:off x="5292725" y="1844675"/>
            <a:ext cx="3851275" cy="82994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400" b="1">
                <a:solidFill>
                  <a:srgbClr val="FF3300"/>
                </a:solidFill>
                <a:latin typeface="黑体" charset="-122"/>
                <a:ea typeface="黑体"/>
              </a:rPr>
              <a:t>(</a:t>
            </a:r>
            <a:r>
              <a:rPr lang="zh-CN" altLang="en-US" sz="2400" b="1">
                <a:solidFill>
                  <a:srgbClr val="FF3300"/>
                </a:solidFill>
                <a:latin typeface="黑体" charset="-122"/>
                <a:ea typeface="黑体"/>
              </a:rPr>
              <a:t>以</a:t>
            </a:r>
            <a:r>
              <a:rPr lang="en-US" altLang="zh-CN" sz="2400" b="1">
                <a:solidFill>
                  <a:srgbClr val="FF3300"/>
                </a:solidFill>
                <a:latin typeface="黑体" charset="-122"/>
                <a:ea typeface="黑体"/>
              </a:rPr>
              <a:t>1950</a:t>
            </a:r>
            <a:r>
              <a:rPr lang="zh-CN" altLang="en-US" sz="2400" b="1">
                <a:solidFill>
                  <a:srgbClr val="FF3300"/>
                </a:solidFill>
                <a:latin typeface="黑体" charset="-122"/>
                <a:ea typeface="黑体"/>
              </a:rPr>
              <a:t>年的国民生产总值</a:t>
            </a:r>
          </a:p>
          <a:p>
            <a:pPr lvl="0" eaLnBrk="1" latinLnBrk="1" hangingPunct="1"/>
            <a:r>
              <a:rPr lang="zh-CN" altLang="en-US" sz="2400" b="1">
                <a:solidFill>
                  <a:srgbClr val="FF3300"/>
                </a:solidFill>
                <a:latin typeface="黑体" charset="-122"/>
                <a:ea typeface="黑体"/>
              </a:rPr>
              <a:t>为基数</a:t>
            </a:r>
            <a:r>
              <a:rPr lang="en-US" altLang="zh-CN" sz="2400" b="1">
                <a:solidFill>
                  <a:srgbClr val="FF3300"/>
                </a:solidFill>
                <a:latin typeface="黑体" charset="-122"/>
                <a:ea typeface="黑体"/>
              </a:rPr>
              <a:t>,</a:t>
            </a:r>
            <a:r>
              <a:rPr lang="zh-CN" altLang="en-US" sz="2400" b="1">
                <a:solidFill>
                  <a:srgbClr val="FF3300"/>
                </a:solidFill>
                <a:latin typeface="黑体" charset="-122"/>
                <a:ea typeface="黑体"/>
              </a:rPr>
              <a:t>年平均增长率</a:t>
            </a:r>
            <a:r>
              <a:rPr lang="en-US" altLang="zh-CN" sz="2400" b="1">
                <a:solidFill>
                  <a:srgbClr val="FF3300"/>
                </a:solidFill>
                <a:latin typeface="黑体" charset="-122"/>
                <a:ea typeface="黑体"/>
              </a:rPr>
              <a:t>%)</a:t>
            </a:r>
          </a:p>
        </p:txBody>
      </p:sp>
      <p:sp>
        <p:nvSpPr>
          <p:cNvPr id="1048838" name="文本框 1048837"/>
          <p:cNvSpPr txBox="1"/>
          <p:nvPr/>
        </p:nvSpPr>
        <p:spPr>
          <a:xfrm>
            <a:off x="250825" y="4437062"/>
            <a:ext cx="4321175" cy="237871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30000"/>
              </a:spcBef>
            </a:pPr>
            <a:r>
              <a:rPr lang="en-US" altLang="zh-CN" sz="2400" b="1">
                <a:latin typeface="黑体" charset="-122"/>
                <a:ea typeface="黑体"/>
              </a:rPr>
              <a:t>1</a:t>
            </a:r>
            <a:r>
              <a:rPr lang="zh-CN" altLang="en-US" sz="2400" b="1">
                <a:latin typeface="黑体" charset="-122"/>
                <a:ea typeface="黑体"/>
              </a:rPr>
              <a:t>、时间：</a:t>
            </a:r>
          </a:p>
          <a:p>
            <a:pPr lvl="0" eaLnBrk="1" latinLnBrk="1" hangingPunct="1">
              <a:spcBef>
                <a:spcPct val="30000"/>
              </a:spcBef>
            </a:pPr>
            <a:r>
              <a:rPr lang="en-US" altLang="zh-CN" sz="2400" b="1">
                <a:latin typeface="黑体" charset="-122"/>
                <a:ea typeface="黑体"/>
              </a:rPr>
              <a:t>2</a:t>
            </a:r>
            <a:r>
              <a:rPr lang="zh-CN" altLang="en-US" sz="2400" b="1">
                <a:latin typeface="黑体" charset="-122"/>
                <a:ea typeface="黑体"/>
              </a:rPr>
              <a:t>、共同原因：</a:t>
            </a:r>
          </a:p>
          <a:p>
            <a:pPr lvl="0" eaLnBrk="1" latinLnBrk="1" hangingPunct="1">
              <a:spcBef>
                <a:spcPct val="30000"/>
              </a:spcBef>
            </a:pPr>
            <a:endParaRPr lang="zh-CN" altLang="en-US" sz="2400" b="1">
              <a:latin typeface="黑体" charset="-122"/>
              <a:ea typeface="黑体"/>
            </a:endParaRPr>
          </a:p>
          <a:p>
            <a:pPr lvl="0" eaLnBrk="1" latinLnBrk="1" hangingPunct="1">
              <a:spcBef>
                <a:spcPct val="30000"/>
              </a:spcBef>
            </a:pPr>
            <a:r>
              <a:rPr lang="en-US" altLang="zh-CN" sz="2400" b="1">
                <a:latin typeface="黑体" charset="-122"/>
                <a:ea typeface="黑体"/>
              </a:rPr>
              <a:t>3</a:t>
            </a:r>
            <a:r>
              <a:rPr lang="zh-CN" altLang="en-US" sz="2400" b="1">
                <a:latin typeface="黑体" charset="-122"/>
                <a:ea typeface="黑体"/>
              </a:rPr>
              <a:t>、德国发展的特殊原因：</a:t>
            </a:r>
          </a:p>
          <a:p>
            <a:pPr lvl="0" eaLnBrk="1" latinLnBrk="1" hangingPunct="1">
              <a:spcBef>
                <a:spcPct val="30000"/>
              </a:spcBef>
            </a:pPr>
            <a:r>
              <a:rPr lang="en-US" altLang="zh-CN" sz="2400" b="1">
                <a:latin typeface="黑体" charset="-122"/>
                <a:ea typeface="黑体"/>
              </a:rPr>
              <a:t>4</a:t>
            </a:r>
            <a:r>
              <a:rPr lang="zh-CN" altLang="en-US" sz="2400" b="1">
                <a:latin typeface="黑体" charset="-122"/>
                <a:ea typeface="黑体"/>
              </a:rPr>
              <a:t>、对中国的启示：</a:t>
            </a:r>
          </a:p>
        </p:txBody>
      </p:sp>
      <p:sp>
        <p:nvSpPr>
          <p:cNvPr id="1048839" name="文本框 1048838"/>
          <p:cNvSpPr txBox="1"/>
          <p:nvPr/>
        </p:nvSpPr>
        <p:spPr>
          <a:xfrm>
            <a:off x="2032000" y="4470400"/>
            <a:ext cx="4627562"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400" b="1">
                <a:solidFill>
                  <a:srgbClr val="0000FF"/>
                </a:solidFill>
                <a:latin typeface="黑体" charset="-122"/>
                <a:ea typeface="黑体"/>
              </a:rPr>
              <a:t>20C50</a:t>
            </a:r>
            <a:r>
              <a:rPr lang="en-US" altLang="zh-CN" sz="2400" b="1">
                <a:solidFill>
                  <a:srgbClr val="0000FF"/>
                </a:solidFill>
                <a:ea typeface="黑体"/>
              </a:rPr>
              <a:t>—</a:t>
            </a:r>
            <a:r>
              <a:rPr lang="en-US" altLang="zh-CN" sz="2400" b="1">
                <a:solidFill>
                  <a:srgbClr val="0000FF"/>
                </a:solidFill>
                <a:latin typeface="黑体" charset="-122"/>
                <a:ea typeface="黑体"/>
              </a:rPr>
              <a:t>60</a:t>
            </a:r>
          </a:p>
        </p:txBody>
      </p:sp>
      <p:sp>
        <p:nvSpPr>
          <p:cNvPr id="1048840" name="文本框 1048839"/>
          <p:cNvSpPr txBox="1"/>
          <p:nvPr/>
        </p:nvSpPr>
        <p:spPr>
          <a:xfrm>
            <a:off x="5867400" y="4868862"/>
            <a:ext cx="2592387"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a:solidFill>
                  <a:srgbClr val="0000FF"/>
                </a:solidFill>
                <a:latin typeface="黑体" charset="-122"/>
                <a:ea typeface="黑体"/>
              </a:rPr>
              <a:t>发展高科技</a:t>
            </a:r>
          </a:p>
        </p:txBody>
      </p:sp>
      <p:sp>
        <p:nvSpPr>
          <p:cNvPr id="1048841" name="矩形 1048840"/>
          <p:cNvSpPr/>
          <p:nvPr/>
        </p:nvSpPr>
        <p:spPr>
          <a:xfrm>
            <a:off x="3492500" y="4916487"/>
            <a:ext cx="2663825"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a:solidFill>
                  <a:srgbClr val="0000FF"/>
                </a:solidFill>
                <a:latin typeface="黑体" charset="-122"/>
                <a:ea typeface="黑体"/>
              </a:rPr>
              <a:t>加强政府干预、</a:t>
            </a:r>
          </a:p>
        </p:txBody>
      </p:sp>
      <p:sp>
        <p:nvSpPr>
          <p:cNvPr id="1048842" name="矩形 1048841"/>
          <p:cNvSpPr/>
          <p:nvPr/>
        </p:nvSpPr>
        <p:spPr>
          <a:xfrm>
            <a:off x="3563937" y="5373687"/>
            <a:ext cx="2160587"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a:solidFill>
                  <a:srgbClr val="0000FF"/>
                </a:solidFill>
                <a:latin typeface="黑体" charset="-122"/>
                <a:ea typeface="黑体"/>
              </a:rPr>
              <a:t>美国援助</a:t>
            </a:r>
          </a:p>
        </p:txBody>
      </p:sp>
      <p:sp>
        <p:nvSpPr>
          <p:cNvPr id="1048843" name="文本框 1048842"/>
          <p:cNvSpPr txBox="1"/>
          <p:nvPr/>
        </p:nvSpPr>
        <p:spPr>
          <a:xfrm>
            <a:off x="2411412" y="4941887"/>
            <a:ext cx="1209675" cy="93980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30000"/>
              </a:spcBef>
              <a:buClr>
                <a:srgbClr val="FF3300"/>
              </a:buClr>
              <a:buFontTx/>
              <a:buChar char="•"/>
            </a:pPr>
            <a:r>
              <a:rPr lang="zh-CN" altLang="en-US" sz="2400" b="1">
                <a:latin typeface="黑体" charset="-122"/>
                <a:ea typeface="黑体"/>
              </a:rPr>
              <a:t>内因：</a:t>
            </a:r>
          </a:p>
          <a:p>
            <a:pPr lvl="0" eaLnBrk="1" latinLnBrk="1" hangingPunct="1">
              <a:spcBef>
                <a:spcPct val="30000"/>
              </a:spcBef>
              <a:buClr>
                <a:srgbClr val="FF3300"/>
              </a:buClr>
              <a:buFontTx/>
              <a:buChar char="•"/>
            </a:pPr>
            <a:r>
              <a:rPr lang="zh-CN" altLang="en-US" sz="2400" b="1">
                <a:latin typeface="黑体" charset="-122"/>
                <a:ea typeface="黑体"/>
              </a:rPr>
              <a:t>外因：</a:t>
            </a:r>
          </a:p>
        </p:txBody>
      </p:sp>
      <p:sp>
        <p:nvSpPr>
          <p:cNvPr id="1048844" name="文本框 1048843"/>
          <p:cNvSpPr txBox="1"/>
          <p:nvPr/>
        </p:nvSpPr>
        <p:spPr>
          <a:xfrm>
            <a:off x="2987675" y="6308725"/>
            <a:ext cx="2089150"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a:solidFill>
                  <a:srgbClr val="0000FF"/>
                </a:solidFill>
                <a:latin typeface="黑体" charset="-122"/>
                <a:ea typeface="黑体"/>
              </a:rPr>
              <a:t>改革开放、</a:t>
            </a:r>
          </a:p>
        </p:txBody>
      </p:sp>
      <p:sp>
        <p:nvSpPr>
          <p:cNvPr id="1048845" name="文本框 1048844"/>
          <p:cNvSpPr txBox="1"/>
          <p:nvPr/>
        </p:nvSpPr>
        <p:spPr>
          <a:xfrm>
            <a:off x="4932362" y="6308725"/>
            <a:ext cx="2087562"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a:solidFill>
                  <a:srgbClr val="0000FF"/>
                </a:solidFill>
                <a:latin typeface="黑体" charset="-122"/>
                <a:ea typeface="黑体"/>
              </a:rPr>
              <a:t>科教兴国</a:t>
            </a:r>
          </a:p>
        </p:txBody>
      </p:sp>
      <p:sp>
        <p:nvSpPr>
          <p:cNvPr id="1048846" name="文本框 1048845"/>
          <p:cNvSpPr txBox="1"/>
          <p:nvPr/>
        </p:nvSpPr>
        <p:spPr>
          <a:xfrm>
            <a:off x="4140200" y="5851525"/>
            <a:ext cx="4535487"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a:solidFill>
                  <a:srgbClr val="0000FF"/>
                </a:solidFill>
                <a:latin typeface="黑体" charset="-122"/>
                <a:ea typeface="黑体"/>
              </a:rPr>
              <a:t>消除法西斯主义，非军事化</a:t>
            </a:r>
          </a:p>
        </p:txBody>
      </p:sp>
      <p:sp>
        <p:nvSpPr>
          <p:cNvPr id="1048847" name="文本框 1048846"/>
          <p:cNvSpPr txBox="1"/>
          <p:nvPr/>
        </p:nvSpPr>
        <p:spPr>
          <a:xfrm>
            <a:off x="4683125" y="703580"/>
            <a:ext cx="6553200" cy="58356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3200" b="1">
                <a:latin typeface="Verdana" pitchFamily="34" charset="0"/>
                <a:ea typeface="黑体"/>
              </a:rPr>
              <a:t>（一）欧洲的联合</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48839"/>
                                        </p:tgtEl>
                                        <p:attrNameLst>
                                          <p:attrName>style.visibility</p:attrName>
                                        </p:attrNameLst>
                                      </p:cBhvr>
                                      <p:to>
                                        <p:strVal val="visible"/>
                                      </p:to>
                                    </p:set>
                                    <p:animEffect transition="in" filter="dissolve">
                                      <p:cBhvr>
                                        <p:cTn id="7" dur="500"/>
                                        <p:tgtEl>
                                          <p:spTgt spid="104883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2" nodeType="clickEffect">
                                  <p:stCondLst>
                                    <p:cond delay="0"/>
                                  </p:stCondLst>
                                  <p:childTnLst>
                                    <p:set>
                                      <p:cBhvr>
                                        <p:cTn id="12" dur="1" fill="hold">
                                          <p:stCondLst>
                                            <p:cond delay="0"/>
                                          </p:stCondLst>
                                        </p:cTn>
                                        <p:tgtEl>
                                          <p:spTgt spid="1048841"/>
                                        </p:tgtEl>
                                        <p:attrNameLst>
                                          <p:attrName>style.visibility</p:attrName>
                                        </p:attrNameLst>
                                      </p:cBhvr>
                                      <p:to>
                                        <p:strVal val="visible"/>
                                      </p:to>
                                    </p:set>
                                    <p:animEffect transition="in" filter="dissolve">
                                      <p:cBhvr>
                                        <p:cTn id="13" dur="500"/>
                                        <p:tgtEl>
                                          <p:spTgt spid="104884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1" nodeType="clickEffect">
                                  <p:stCondLst>
                                    <p:cond delay="0"/>
                                  </p:stCondLst>
                                  <p:childTnLst>
                                    <p:set>
                                      <p:cBhvr>
                                        <p:cTn id="18" dur="1" fill="hold">
                                          <p:stCondLst>
                                            <p:cond delay="0"/>
                                          </p:stCondLst>
                                        </p:cTn>
                                        <p:tgtEl>
                                          <p:spTgt spid="1048840"/>
                                        </p:tgtEl>
                                        <p:attrNameLst>
                                          <p:attrName>style.visibility</p:attrName>
                                        </p:attrNameLst>
                                      </p:cBhvr>
                                      <p:to>
                                        <p:strVal val="visible"/>
                                      </p:to>
                                    </p:set>
                                    <p:animEffect transition="in" filter="dissolve">
                                      <p:cBhvr>
                                        <p:cTn id="19" dur="500"/>
                                        <p:tgtEl>
                                          <p:spTgt spid="104884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grpId="3" nodeType="clickEffect">
                                  <p:stCondLst>
                                    <p:cond delay="0"/>
                                  </p:stCondLst>
                                  <p:childTnLst>
                                    <p:set>
                                      <p:cBhvr>
                                        <p:cTn id="24" dur="1" fill="hold">
                                          <p:stCondLst>
                                            <p:cond delay="0"/>
                                          </p:stCondLst>
                                        </p:cTn>
                                        <p:tgtEl>
                                          <p:spTgt spid="1048842"/>
                                        </p:tgtEl>
                                        <p:attrNameLst>
                                          <p:attrName>style.visibility</p:attrName>
                                        </p:attrNameLst>
                                      </p:cBhvr>
                                      <p:to>
                                        <p:strVal val="visible"/>
                                      </p:to>
                                    </p:set>
                                    <p:animEffect transition="in" filter="dissolve">
                                      <p:cBhvr>
                                        <p:cTn id="25" dur="500"/>
                                        <p:tgtEl>
                                          <p:spTgt spid="1048842"/>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9" presetClass="entr" presetSubtype="0" fill="hold" grpId="6" nodeType="clickEffect">
                                  <p:stCondLst>
                                    <p:cond delay="0"/>
                                  </p:stCondLst>
                                  <p:childTnLst>
                                    <p:set>
                                      <p:cBhvr>
                                        <p:cTn id="30" dur="1" fill="hold">
                                          <p:stCondLst>
                                            <p:cond delay="0"/>
                                          </p:stCondLst>
                                        </p:cTn>
                                        <p:tgtEl>
                                          <p:spTgt spid="1048846"/>
                                        </p:tgtEl>
                                        <p:attrNameLst>
                                          <p:attrName>style.visibility</p:attrName>
                                        </p:attrNameLst>
                                      </p:cBhvr>
                                      <p:to>
                                        <p:strVal val="visible"/>
                                      </p:to>
                                    </p:set>
                                    <p:animEffect transition="in" filter="dissolve">
                                      <p:cBhvr>
                                        <p:cTn id="31" dur="500"/>
                                        <p:tgtEl>
                                          <p:spTgt spid="1048846"/>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9" presetClass="entr" presetSubtype="0" fill="hold" grpId="4" nodeType="clickEffect">
                                  <p:stCondLst>
                                    <p:cond delay="0"/>
                                  </p:stCondLst>
                                  <p:childTnLst>
                                    <p:set>
                                      <p:cBhvr>
                                        <p:cTn id="36" dur="1" fill="hold">
                                          <p:stCondLst>
                                            <p:cond delay="0"/>
                                          </p:stCondLst>
                                        </p:cTn>
                                        <p:tgtEl>
                                          <p:spTgt spid="1048844"/>
                                        </p:tgtEl>
                                        <p:attrNameLst>
                                          <p:attrName>style.visibility</p:attrName>
                                        </p:attrNameLst>
                                      </p:cBhvr>
                                      <p:to>
                                        <p:strVal val="visible"/>
                                      </p:to>
                                    </p:set>
                                    <p:animEffect transition="in" filter="dissolve">
                                      <p:cBhvr>
                                        <p:cTn id="37" dur="500"/>
                                        <p:tgtEl>
                                          <p:spTgt spid="1048844"/>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9" presetClass="entr" presetSubtype="0" fill="hold" grpId="5" nodeType="clickEffect">
                                  <p:stCondLst>
                                    <p:cond delay="0"/>
                                  </p:stCondLst>
                                  <p:childTnLst>
                                    <p:set>
                                      <p:cBhvr>
                                        <p:cTn id="42" dur="1" fill="hold">
                                          <p:stCondLst>
                                            <p:cond delay="0"/>
                                          </p:stCondLst>
                                        </p:cTn>
                                        <p:tgtEl>
                                          <p:spTgt spid="1048845"/>
                                        </p:tgtEl>
                                        <p:attrNameLst>
                                          <p:attrName>style.visibility</p:attrName>
                                        </p:attrNameLst>
                                      </p:cBhvr>
                                      <p:to>
                                        <p:strVal val="visible"/>
                                      </p:to>
                                    </p:set>
                                    <p:animEffect transition="in" filter="dissolve">
                                      <p:cBhvr>
                                        <p:cTn id="43" dur="500"/>
                                        <p:tgtEl>
                                          <p:spTgt spid="1048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39" grpId="0"/>
      <p:bldP spid="1048840" grpId="1"/>
      <p:bldP spid="1048841" grpId="2"/>
      <p:bldP spid="1048842" grpId="3"/>
      <p:bldP spid="1048844" grpId="4"/>
      <p:bldP spid="1048845" grpId="5"/>
      <p:bldP spid="1048846" grpId="6"/>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8848" name="文本框 1048847"/>
          <p:cNvSpPr txBox="1"/>
          <p:nvPr/>
        </p:nvSpPr>
        <p:spPr>
          <a:xfrm>
            <a:off x="4451985" y="628650"/>
            <a:ext cx="6553200" cy="58356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3200" b="1">
                <a:latin typeface="Verdana" pitchFamily="34" charset="0"/>
                <a:ea typeface="黑体"/>
              </a:rPr>
              <a:t>（一）欧洲的联合</a:t>
            </a:r>
          </a:p>
        </p:txBody>
      </p:sp>
      <p:sp>
        <p:nvSpPr>
          <p:cNvPr id="1048849" name="文本框 1048848"/>
          <p:cNvSpPr txBox="1"/>
          <p:nvPr/>
        </p:nvSpPr>
        <p:spPr>
          <a:xfrm>
            <a:off x="323850" y="765175"/>
            <a:ext cx="4032250"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latin typeface="Verdana" pitchFamily="34" charset="0"/>
                <a:ea typeface="黑体"/>
              </a:rPr>
              <a:t>欧洲走向联合的原因：</a:t>
            </a:r>
          </a:p>
        </p:txBody>
      </p:sp>
      <p:sp>
        <p:nvSpPr>
          <p:cNvPr id="1048850" name="文本框 1048849"/>
          <p:cNvSpPr txBox="1"/>
          <p:nvPr/>
        </p:nvSpPr>
        <p:spPr>
          <a:xfrm>
            <a:off x="0" y="1341437"/>
            <a:ext cx="1692275" cy="375348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latin typeface="Verdana" pitchFamily="34" charset="0"/>
                <a:ea typeface="黑体"/>
              </a:rPr>
              <a:t>必要性：</a:t>
            </a:r>
          </a:p>
          <a:p>
            <a:pPr lvl="0" eaLnBrk="1" latinLnBrk="1" hangingPunct="1">
              <a:spcBef>
                <a:spcPct val="50000"/>
              </a:spcBef>
            </a:pPr>
            <a:endParaRPr lang="zh-CN" altLang="en-US" sz="2800" b="1">
              <a:latin typeface="Verdana" pitchFamily="34" charset="0"/>
              <a:ea typeface="黑体"/>
            </a:endParaRPr>
          </a:p>
          <a:p>
            <a:pPr lvl="0" eaLnBrk="1" latinLnBrk="1" hangingPunct="1">
              <a:spcBef>
                <a:spcPct val="50000"/>
              </a:spcBef>
            </a:pPr>
            <a:endParaRPr lang="zh-CN" altLang="en-US" sz="2800" b="1">
              <a:latin typeface="Verdana" pitchFamily="34" charset="0"/>
              <a:ea typeface="黑体"/>
            </a:endParaRPr>
          </a:p>
          <a:p>
            <a:pPr lvl="0" eaLnBrk="1" latinLnBrk="1" hangingPunct="1">
              <a:spcBef>
                <a:spcPct val="50000"/>
              </a:spcBef>
            </a:pPr>
            <a:endParaRPr lang="zh-CN" altLang="en-US" sz="2800" b="1">
              <a:latin typeface="Verdana" pitchFamily="34" charset="0"/>
              <a:ea typeface="黑体"/>
            </a:endParaRPr>
          </a:p>
          <a:p>
            <a:pPr lvl="0" eaLnBrk="1" latinLnBrk="1" hangingPunct="1">
              <a:spcBef>
                <a:spcPct val="50000"/>
              </a:spcBef>
            </a:pPr>
            <a:endParaRPr lang="zh-CN" altLang="en-US" sz="2800" b="1">
              <a:latin typeface="Verdana" pitchFamily="34" charset="0"/>
              <a:ea typeface="黑体"/>
            </a:endParaRPr>
          </a:p>
          <a:p>
            <a:pPr lvl="0" eaLnBrk="1" latinLnBrk="1" hangingPunct="1">
              <a:spcBef>
                <a:spcPct val="50000"/>
              </a:spcBef>
            </a:pPr>
            <a:r>
              <a:rPr lang="zh-CN" altLang="en-US" sz="2800" b="1">
                <a:latin typeface="Verdana" pitchFamily="34" charset="0"/>
                <a:ea typeface="黑体"/>
              </a:rPr>
              <a:t>可能性：</a:t>
            </a:r>
          </a:p>
        </p:txBody>
      </p:sp>
      <p:sp>
        <p:nvSpPr>
          <p:cNvPr id="1048851" name="文本框 1048850"/>
          <p:cNvSpPr txBox="1"/>
          <p:nvPr/>
        </p:nvSpPr>
        <p:spPr>
          <a:xfrm>
            <a:off x="1403350" y="2924175"/>
            <a:ext cx="7416800" cy="1383665"/>
          </a:xfrm>
          <a:prstGeom prst="rect">
            <a:avLst/>
          </a:prstGeom>
          <a:noFill/>
          <a:ln w="9525" cap="flat" cmpd="sng">
            <a:solidFill>
              <a:srgbClr val="FF3300">
                <a:alpha val="100000"/>
              </a:srgb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400" b="1">
                <a:solidFill>
                  <a:srgbClr val="FF3300"/>
                </a:solidFill>
                <a:latin typeface="Verdana" pitchFamily="34" charset="0"/>
                <a:ea typeface="黑体"/>
              </a:rPr>
              <a:t>从欧洲现实看</a:t>
            </a:r>
            <a:r>
              <a:rPr lang="zh-CN" altLang="en-US" sz="2400" b="1">
                <a:latin typeface="Verdana" pitchFamily="34" charset="0"/>
                <a:ea typeface="黑体"/>
              </a:rPr>
              <a:t>：</a:t>
            </a:r>
          </a:p>
          <a:p>
            <a:pPr lvl="0" eaLnBrk="1" latinLnBrk="1" hangingPunct="1">
              <a:spcBef>
                <a:spcPct val="50000"/>
              </a:spcBef>
            </a:pPr>
            <a:r>
              <a:rPr lang="zh-CN" altLang="en-US" sz="2400" b="1">
                <a:latin typeface="Verdana" pitchFamily="34" charset="0"/>
                <a:ea typeface="黑体"/>
              </a:rPr>
              <a:t>为了消除法德两国之间的矛盾；配合马歇尔计划的实行；抵御苏联的影响</a:t>
            </a:r>
          </a:p>
        </p:txBody>
      </p:sp>
      <p:sp>
        <p:nvSpPr>
          <p:cNvPr id="1048852" name="文本框 1048851"/>
          <p:cNvSpPr txBox="1"/>
          <p:nvPr/>
        </p:nvSpPr>
        <p:spPr>
          <a:xfrm>
            <a:off x="1403350" y="1341437"/>
            <a:ext cx="7416800" cy="1383665"/>
          </a:xfrm>
          <a:prstGeom prst="rect">
            <a:avLst/>
          </a:prstGeom>
          <a:noFill/>
          <a:ln w="9525" cap="flat" cmpd="sng">
            <a:solidFill>
              <a:srgbClr val="FF3300">
                <a:alpha val="100000"/>
              </a:srgb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400" b="1">
                <a:solidFill>
                  <a:srgbClr val="FF3300"/>
                </a:solidFill>
                <a:latin typeface="Verdana" pitchFamily="34" charset="0"/>
                <a:ea typeface="黑体"/>
              </a:rPr>
              <a:t>从欧洲历史看</a:t>
            </a:r>
            <a:r>
              <a:rPr lang="zh-CN" altLang="en-US" sz="2400" b="1">
                <a:latin typeface="Verdana" pitchFamily="34" charset="0"/>
                <a:ea typeface="黑体"/>
              </a:rPr>
              <a:t>：</a:t>
            </a:r>
          </a:p>
          <a:p>
            <a:pPr lvl="0" eaLnBrk="1" latinLnBrk="1" hangingPunct="1">
              <a:spcBef>
                <a:spcPct val="50000"/>
              </a:spcBef>
            </a:pPr>
            <a:r>
              <a:rPr lang="zh-CN" altLang="en-US" sz="2400" b="1">
                <a:latin typeface="Verdana" pitchFamily="34" charset="0"/>
                <a:ea typeface="黑体"/>
              </a:rPr>
              <a:t>为了缓和民族矛盾，防止战争的重演，更好的利用欧洲的资源</a:t>
            </a:r>
          </a:p>
        </p:txBody>
      </p:sp>
      <p:sp>
        <p:nvSpPr>
          <p:cNvPr id="1048853" name="文本框 1048852"/>
          <p:cNvSpPr txBox="1"/>
          <p:nvPr/>
        </p:nvSpPr>
        <p:spPr>
          <a:xfrm>
            <a:off x="1476375" y="4724400"/>
            <a:ext cx="7488237" cy="1168400"/>
          </a:xfrm>
          <a:prstGeom prst="rect">
            <a:avLst/>
          </a:prstGeom>
          <a:noFill/>
          <a:ln w="9525" cap="flat" cmpd="sng">
            <a:solidFill>
              <a:srgbClr val="FF3300">
                <a:alpha val="100000"/>
              </a:srgb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800" b="1">
                <a:latin typeface="Verdana" pitchFamily="34" charset="0"/>
                <a:ea typeface="黑体"/>
              </a:rPr>
              <a:t>1</a:t>
            </a:r>
            <a:r>
              <a:rPr lang="zh-CN" altLang="en-US" sz="2800" b="1">
                <a:latin typeface="Verdana" pitchFamily="34" charset="0"/>
                <a:ea typeface="黑体"/>
              </a:rPr>
              <a:t>、战后欧洲经济的恢复与发展</a:t>
            </a:r>
          </a:p>
          <a:p>
            <a:pPr lvl="0" eaLnBrk="1" latinLnBrk="1" hangingPunct="1">
              <a:spcBef>
                <a:spcPct val="50000"/>
              </a:spcBef>
            </a:pPr>
            <a:r>
              <a:rPr lang="en-US" altLang="zh-CN" sz="2800" b="1">
                <a:latin typeface="Verdana" pitchFamily="34" charset="0"/>
                <a:ea typeface="黑体"/>
              </a:rPr>
              <a:t>2</a:t>
            </a:r>
            <a:r>
              <a:rPr lang="zh-CN" altLang="en-US" sz="2800" b="1">
                <a:latin typeface="Verdana" pitchFamily="34" charset="0"/>
                <a:ea typeface="黑体"/>
              </a:rPr>
              <a:t>、欧洲人在文化和价值观上具有认同感</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048852"/>
                                        </p:tgtEl>
                                        <p:attrNameLst>
                                          <p:attrName>style.visibility</p:attrName>
                                        </p:attrNameLst>
                                      </p:cBhvr>
                                      <p:to>
                                        <p:strVal val="visible"/>
                                      </p:to>
                                    </p:set>
                                    <p:animEffect transition="in" filter="blinds(horizontal)">
                                      <p:cBhvr>
                                        <p:cTn id="7" dur="500"/>
                                        <p:tgtEl>
                                          <p:spTgt spid="104885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048851"/>
                                        </p:tgtEl>
                                        <p:attrNameLst>
                                          <p:attrName>style.visibility</p:attrName>
                                        </p:attrNameLst>
                                      </p:cBhvr>
                                      <p:to>
                                        <p:strVal val="visible"/>
                                      </p:to>
                                    </p:set>
                                    <p:animEffect transition="in" filter="blinds(horizontal)">
                                      <p:cBhvr>
                                        <p:cTn id="13" dur="500"/>
                                        <p:tgtEl>
                                          <p:spTgt spid="104885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p:cTn id="18" dur="1" fill="hold">
                                          <p:stCondLst>
                                            <p:cond delay="0"/>
                                          </p:stCondLst>
                                        </p:cTn>
                                        <p:tgtEl>
                                          <p:spTgt spid="1048853"/>
                                        </p:tgtEl>
                                        <p:attrNameLst>
                                          <p:attrName>style.visibility</p:attrName>
                                        </p:attrNameLst>
                                      </p:cBhvr>
                                      <p:to>
                                        <p:strVal val="visible"/>
                                      </p:to>
                                    </p:set>
                                    <p:animEffect transition="in" filter="blinds(horizontal)">
                                      <p:cBhvr>
                                        <p:cTn id="19" dur="500"/>
                                        <p:tgtEl>
                                          <p:spTgt spid="10488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51" grpId="0"/>
      <p:bldP spid="1048852" grpId="1"/>
      <p:bldP spid="1048853" grpId="2"/>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8854" name="文本框 1048853"/>
          <p:cNvSpPr txBox="1"/>
          <p:nvPr/>
        </p:nvSpPr>
        <p:spPr>
          <a:xfrm>
            <a:off x="0" y="3962400"/>
            <a:ext cx="8534400" cy="95313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latin typeface="黑体" charset="-122"/>
                <a:ea typeface="黑体"/>
              </a:rPr>
              <a:t>（</a:t>
            </a:r>
            <a:r>
              <a:rPr lang="en-US" altLang="zh-CN" sz="2800" b="1">
                <a:latin typeface="黑体" charset="-122"/>
                <a:ea typeface="黑体"/>
              </a:rPr>
              <a:t>4</a:t>
            </a:r>
            <a:r>
              <a:rPr lang="zh-CN" altLang="en-US" sz="2800" b="1">
                <a:latin typeface="黑体" charset="-122"/>
                <a:ea typeface="黑体"/>
              </a:rPr>
              <a:t>）</a:t>
            </a:r>
            <a:r>
              <a:rPr lang="zh-CN" altLang="en-US" sz="2800" b="1">
                <a:solidFill>
                  <a:srgbClr val="FF0000"/>
                </a:solidFill>
                <a:latin typeface="Times New Roman" pitchFamily="18" charset="0"/>
                <a:ea typeface="黑体"/>
              </a:rPr>
              <a:t>“</a:t>
            </a:r>
            <a:r>
              <a:rPr lang="zh-CN" altLang="en-US" sz="2800" b="1">
                <a:solidFill>
                  <a:srgbClr val="FF0000"/>
                </a:solidFill>
                <a:latin typeface="黑体" charset="-122"/>
                <a:ea typeface="黑体"/>
              </a:rPr>
              <a:t>欧洲是欧洲人的欧洲</a:t>
            </a:r>
            <a:r>
              <a:rPr lang="zh-CN" altLang="en-US" sz="2800" b="1">
                <a:solidFill>
                  <a:srgbClr val="FF0000"/>
                </a:solidFill>
                <a:latin typeface="Times New Roman" pitchFamily="18" charset="0"/>
                <a:ea typeface="黑体"/>
              </a:rPr>
              <a:t>”</a:t>
            </a:r>
            <a:r>
              <a:rPr lang="zh-CN" altLang="en-US" sz="2800" b="1">
                <a:solidFill>
                  <a:srgbClr val="FF0000"/>
                </a:solidFill>
                <a:latin typeface="黑体" charset="-122"/>
                <a:ea typeface="黑体"/>
              </a:rPr>
              <a:t>、</a:t>
            </a:r>
            <a:r>
              <a:rPr lang="zh-CN" altLang="en-US" sz="2800" b="1">
                <a:solidFill>
                  <a:srgbClr val="FF0000"/>
                </a:solidFill>
                <a:latin typeface="Times New Roman" pitchFamily="18" charset="0"/>
                <a:ea typeface="黑体"/>
              </a:rPr>
              <a:t>“</a:t>
            </a:r>
            <a:r>
              <a:rPr lang="zh-CN" altLang="en-US" sz="2800" b="1">
                <a:solidFill>
                  <a:srgbClr val="FF0000"/>
                </a:solidFill>
                <a:latin typeface="黑体" charset="-122"/>
                <a:ea typeface="黑体"/>
              </a:rPr>
              <a:t>用一个声音说话</a:t>
            </a:r>
            <a:r>
              <a:rPr lang="zh-CN" altLang="en-US" sz="2800" b="1">
                <a:solidFill>
                  <a:srgbClr val="FF0000"/>
                </a:solidFill>
                <a:latin typeface="Times New Roman" pitchFamily="18" charset="0"/>
                <a:ea typeface="黑体"/>
              </a:rPr>
              <a:t>”</a:t>
            </a:r>
            <a:r>
              <a:rPr lang="zh-CN" altLang="en-US" sz="2800" b="1">
                <a:solidFill>
                  <a:srgbClr val="FF0000"/>
                </a:solidFill>
                <a:latin typeface="黑体" charset="-122"/>
                <a:ea typeface="黑体"/>
              </a:rPr>
              <a:t>。</a:t>
            </a:r>
          </a:p>
        </p:txBody>
      </p:sp>
      <p:sp>
        <p:nvSpPr>
          <p:cNvPr id="1048855" name="文本框 1048854"/>
          <p:cNvSpPr txBox="1"/>
          <p:nvPr/>
        </p:nvSpPr>
        <p:spPr>
          <a:xfrm>
            <a:off x="0" y="4572000"/>
            <a:ext cx="6553200"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latin typeface="黑体" charset="-122"/>
                <a:ea typeface="黑体"/>
              </a:rPr>
              <a:t>（</a:t>
            </a:r>
            <a:r>
              <a:rPr lang="en-US" altLang="zh-CN" sz="2800" b="1">
                <a:latin typeface="黑体" charset="-122"/>
                <a:ea typeface="黑体"/>
              </a:rPr>
              <a:t>5</a:t>
            </a:r>
            <a:r>
              <a:rPr lang="zh-CN" altLang="en-US" sz="2800" b="1">
                <a:latin typeface="黑体" charset="-122"/>
                <a:ea typeface="黑体"/>
              </a:rPr>
              <a:t>）</a:t>
            </a:r>
            <a:r>
              <a:rPr lang="en-US" altLang="zh-CN" sz="2800" b="1">
                <a:solidFill>
                  <a:srgbClr val="FF0000"/>
                </a:solidFill>
                <a:latin typeface="黑体" charset="-122"/>
                <a:ea typeface="黑体"/>
              </a:rPr>
              <a:t>1975</a:t>
            </a:r>
            <a:r>
              <a:rPr lang="zh-CN" altLang="en-US" sz="2800" b="1">
                <a:solidFill>
                  <a:srgbClr val="FF0000"/>
                </a:solidFill>
                <a:latin typeface="黑体" charset="-122"/>
                <a:ea typeface="黑体"/>
              </a:rPr>
              <a:t>年，</a:t>
            </a:r>
            <a:r>
              <a:rPr lang="zh-CN" altLang="en-US" sz="2800" b="1">
                <a:solidFill>
                  <a:srgbClr val="FF0000"/>
                </a:solidFill>
                <a:latin typeface="Times New Roman" pitchFamily="18" charset="0"/>
                <a:ea typeface="黑体"/>
              </a:rPr>
              <a:t>“</a:t>
            </a:r>
            <a:r>
              <a:rPr lang="zh-CN" altLang="en-US" sz="2800" b="1">
                <a:solidFill>
                  <a:srgbClr val="FF0000"/>
                </a:solidFill>
                <a:latin typeface="黑体" charset="-122"/>
                <a:ea typeface="黑体"/>
              </a:rPr>
              <a:t>欧洲议会</a:t>
            </a:r>
            <a:r>
              <a:rPr lang="zh-CN" altLang="en-US" sz="2800" b="1">
                <a:solidFill>
                  <a:srgbClr val="FF0000"/>
                </a:solidFill>
                <a:latin typeface="Times New Roman" pitchFamily="18" charset="0"/>
                <a:ea typeface="黑体"/>
              </a:rPr>
              <a:t>”</a:t>
            </a:r>
            <a:r>
              <a:rPr lang="zh-CN" altLang="en-US" sz="2800" b="1">
                <a:solidFill>
                  <a:srgbClr val="FF0000"/>
                </a:solidFill>
                <a:latin typeface="黑体" charset="-122"/>
                <a:ea typeface="黑体"/>
              </a:rPr>
              <a:t>成立</a:t>
            </a:r>
          </a:p>
        </p:txBody>
      </p:sp>
      <p:sp>
        <p:nvSpPr>
          <p:cNvPr id="1048856" name="文本框 1048855"/>
          <p:cNvSpPr txBox="1"/>
          <p:nvPr/>
        </p:nvSpPr>
        <p:spPr>
          <a:xfrm>
            <a:off x="0" y="5257800"/>
            <a:ext cx="7010400"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latin typeface="黑体" charset="-122"/>
                <a:ea typeface="黑体"/>
              </a:rPr>
              <a:t>（</a:t>
            </a:r>
            <a:r>
              <a:rPr lang="en-US" altLang="zh-CN" sz="2800" b="1">
                <a:latin typeface="黑体" charset="-122"/>
                <a:ea typeface="黑体"/>
              </a:rPr>
              <a:t>6</a:t>
            </a:r>
            <a:r>
              <a:rPr lang="zh-CN" altLang="en-US" sz="2800" b="1">
                <a:latin typeface="黑体" charset="-122"/>
                <a:ea typeface="黑体"/>
              </a:rPr>
              <a:t>）</a:t>
            </a:r>
            <a:r>
              <a:rPr lang="en-US" altLang="zh-CN" sz="2800" b="1">
                <a:solidFill>
                  <a:srgbClr val="FF0000"/>
                </a:solidFill>
                <a:latin typeface="黑体" charset="-122"/>
                <a:ea typeface="黑体"/>
              </a:rPr>
              <a:t>80C</a:t>
            </a:r>
            <a:r>
              <a:rPr lang="zh-CN" altLang="en-US" sz="2800" b="1">
                <a:solidFill>
                  <a:srgbClr val="FF0000"/>
                </a:solidFill>
                <a:latin typeface="黑体" charset="-122"/>
                <a:ea typeface="黑体"/>
              </a:rPr>
              <a:t>后，政治联系进一步加强</a:t>
            </a:r>
          </a:p>
        </p:txBody>
      </p:sp>
      <p:sp>
        <p:nvSpPr>
          <p:cNvPr id="1048857" name="矩形 1048856"/>
          <p:cNvSpPr/>
          <p:nvPr/>
        </p:nvSpPr>
        <p:spPr>
          <a:xfrm>
            <a:off x="0" y="0"/>
            <a:ext cx="8101012" cy="1014730"/>
          </a:xfrm>
          <a:prstGeom prst="rect">
            <a:avLst/>
          </a:prstGeom>
          <a:noFill/>
          <a:ln w="9525" cap="flat" cmpd="sng">
            <a:solidFill>
              <a:schemeClr val="dk1">
                <a:alpha val="100000"/>
              </a:scheme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algn="ctr" eaLnBrk="1" latinLnBrk="1" hangingPunct="1">
              <a:spcBef>
                <a:spcPct val="50000"/>
              </a:spcBef>
            </a:pPr>
            <a:r>
              <a:rPr lang="zh-CN" altLang="en-US" sz="6000" b="1">
                <a:solidFill>
                  <a:schemeClr val="tx1"/>
                </a:solidFill>
                <a:latin typeface="Times New Roman" pitchFamily="18" charset="0"/>
                <a:ea typeface="黑体"/>
              </a:rPr>
              <a:t>温故而知新</a:t>
            </a:r>
          </a:p>
        </p:txBody>
      </p:sp>
      <p:sp>
        <p:nvSpPr>
          <p:cNvPr id="1048858" name="文本框 1048857"/>
          <p:cNvSpPr txBox="1"/>
          <p:nvPr/>
        </p:nvSpPr>
        <p:spPr>
          <a:xfrm>
            <a:off x="0" y="1219200"/>
            <a:ext cx="8839200"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latin typeface="黑体" charset="-122"/>
                <a:ea typeface="黑体"/>
              </a:rPr>
              <a:t>（</a:t>
            </a:r>
            <a:r>
              <a:rPr lang="en-US" altLang="zh-CN" sz="2800" b="1">
                <a:latin typeface="黑体" charset="-122"/>
                <a:ea typeface="黑体"/>
              </a:rPr>
              <a:t>1</a:t>
            </a:r>
            <a:r>
              <a:rPr lang="zh-CN" altLang="en-US" sz="2800" b="1">
                <a:latin typeface="黑体" charset="-122"/>
                <a:ea typeface="黑体"/>
              </a:rPr>
              <a:t>）</a:t>
            </a:r>
            <a:r>
              <a:rPr lang="en-US" altLang="zh-CN" sz="2800" b="1">
                <a:solidFill>
                  <a:srgbClr val="FF0000"/>
                </a:solidFill>
                <a:latin typeface="黑体" charset="-122"/>
                <a:ea typeface="黑体"/>
              </a:rPr>
              <a:t>1951</a:t>
            </a:r>
            <a:r>
              <a:rPr lang="zh-CN" altLang="en-US" sz="2800" b="1">
                <a:solidFill>
                  <a:srgbClr val="FF0000"/>
                </a:solidFill>
                <a:latin typeface="黑体" charset="-122"/>
                <a:ea typeface="黑体"/>
              </a:rPr>
              <a:t>年，欧洲煤钢共同体（煤钢联营）</a:t>
            </a:r>
          </a:p>
        </p:txBody>
      </p:sp>
      <p:sp>
        <p:nvSpPr>
          <p:cNvPr id="1048859" name="文本框 1048858"/>
          <p:cNvSpPr txBox="1"/>
          <p:nvPr/>
        </p:nvSpPr>
        <p:spPr>
          <a:xfrm>
            <a:off x="0" y="1828800"/>
            <a:ext cx="7772400" cy="116840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latin typeface="黑体" charset="-122"/>
                <a:ea typeface="黑体"/>
              </a:rPr>
              <a:t>（</a:t>
            </a:r>
            <a:r>
              <a:rPr lang="en-US" altLang="zh-CN" sz="2800" b="1">
                <a:latin typeface="黑体" charset="-122"/>
                <a:ea typeface="黑体"/>
              </a:rPr>
              <a:t>2</a:t>
            </a:r>
            <a:r>
              <a:rPr lang="zh-CN" altLang="en-US" sz="2800" b="1">
                <a:latin typeface="黑体" charset="-122"/>
                <a:ea typeface="黑体"/>
              </a:rPr>
              <a:t>）</a:t>
            </a:r>
            <a:r>
              <a:rPr lang="en-US" altLang="zh-CN" sz="2800" b="1">
                <a:solidFill>
                  <a:srgbClr val="FF0000"/>
                </a:solidFill>
                <a:latin typeface="黑体" charset="-122"/>
                <a:ea typeface="黑体"/>
              </a:rPr>
              <a:t>1958</a:t>
            </a:r>
            <a:r>
              <a:rPr lang="zh-CN" altLang="en-US" sz="2800" b="1">
                <a:solidFill>
                  <a:srgbClr val="FF0000"/>
                </a:solidFill>
                <a:latin typeface="黑体" charset="-122"/>
                <a:ea typeface="黑体"/>
              </a:rPr>
              <a:t>年，欧洲经济共同体</a:t>
            </a:r>
          </a:p>
          <a:p>
            <a:pPr lvl="0" eaLnBrk="1" latinLnBrk="1" hangingPunct="1">
              <a:spcBef>
                <a:spcPct val="50000"/>
              </a:spcBef>
            </a:pPr>
            <a:r>
              <a:rPr lang="zh-CN" altLang="en-US" sz="2800" b="1">
                <a:solidFill>
                  <a:srgbClr val="FF0000"/>
                </a:solidFill>
                <a:latin typeface="黑体" charset="-122"/>
                <a:ea typeface="黑体"/>
              </a:rPr>
              <a:t>　　　　　　欧洲原子能共同体（原子能联营）</a:t>
            </a:r>
          </a:p>
        </p:txBody>
      </p:sp>
      <p:sp>
        <p:nvSpPr>
          <p:cNvPr id="1048860" name="文本框 1048859"/>
          <p:cNvSpPr txBox="1"/>
          <p:nvPr/>
        </p:nvSpPr>
        <p:spPr>
          <a:xfrm>
            <a:off x="0" y="3200400"/>
            <a:ext cx="7239000"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effectLst>
                  <a:outerShdw blurRad="38100" dist="38100" dir="2700000" algn="tl">
                    <a:srgbClr val="C0C0C0"/>
                  </a:outerShdw>
                </a:effectLst>
                <a:latin typeface="黑体" charset="-122"/>
                <a:ea typeface="黑体"/>
              </a:rPr>
              <a:t>（</a:t>
            </a:r>
            <a:r>
              <a:rPr lang="en-US" altLang="zh-CN" sz="2800" b="1">
                <a:effectLst>
                  <a:outerShdw blurRad="38100" dist="38100" dir="2700000" algn="tl">
                    <a:srgbClr val="C0C0C0"/>
                  </a:outerShdw>
                </a:effectLst>
                <a:latin typeface="黑体" charset="-122"/>
                <a:ea typeface="黑体"/>
              </a:rPr>
              <a:t>3</a:t>
            </a:r>
            <a:r>
              <a:rPr lang="zh-CN" altLang="en-US" sz="2800" b="1">
                <a:effectLst>
                  <a:outerShdw blurRad="38100" dist="38100" dir="2700000" algn="tl">
                    <a:srgbClr val="C0C0C0"/>
                  </a:outerShdw>
                </a:effectLst>
                <a:latin typeface="黑体" charset="-122"/>
                <a:ea typeface="黑体"/>
              </a:rPr>
              <a:t>）</a:t>
            </a:r>
            <a:r>
              <a:rPr lang="en-US" altLang="zh-CN" sz="2800" b="1">
                <a:solidFill>
                  <a:srgbClr val="FF0000"/>
                </a:solidFill>
                <a:effectLst>
                  <a:outerShdw blurRad="38100" dist="38100" dir="2700000" algn="tl">
                    <a:srgbClr val="C0C0C0"/>
                  </a:outerShdw>
                </a:effectLst>
                <a:latin typeface="黑体" charset="-122"/>
                <a:ea typeface="黑体"/>
              </a:rPr>
              <a:t>1967</a:t>
            </a:r>
            <a:r>
              <a:rPr lang="zh-CN" altLang="en-US" sz="2800" b="1">
                <a:solidFill>
                  <a:srgbClr val="FF0000"/>
                </a:solidFill>
                <a:effectLst>
                  <a:outerShdw blurRad="38100" dist="38100" dir="2700000" algn="tl">
                    <a:srgbClr val="C0C0C0"/>
                  </a:outerShdw>
                </a:effectLst>
                <a:latin typeface="黑体" charset="-122"/>
                <a:ea typeface="黑体"/>
              </a:rPr>
              <a:t>年</a:t>
            </a:r>
            <a:r>
              <a:rPr lang="zh-CN" altLang="en-US" sz="2800" b="1">
                <a:solidFill>
                  <a:srgbClr val="FF0000"/>
                </a:solidFill>
                <a:latin typeface="黑体" charset="-122"/>
                <a:ea typeface="黑体"/>
              </a:rPr>
              <a:t>，欧洲共同体成立</a:t>
            </a:r>
          </a:p>
        </p:txBody>
      </p:sp>
      <p:sp>
        <p:nvSpPr>
          <p:cNvPr id="1048861" name="文本框 1048860"/>
          <p:cNvSpPr txBox="1"/>
          <p:nvPr/>
        </p:nvSpPr>
        <p:spPr>
          <a:xfrm>
            <a:off x="0" y="6329362"/>
            <a:ext cx="9144000" cy="521970"/>
          </a:xfrm>
          <a:prstGeom prst="rect">
            <a:avLst/>
          </a:prstGeom>
          <a:solidFill>
            <a:srgbClr val="FF0000"/>
          </a:solidFill>
          <a:ln w="9525" cap="flat" cmpd="sng">
            <a:solidFill>
              <a:schemeClr val="dk1">
                <a:alpha val="100000"/>
              </a:scheme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solidFill>
                  <a:schemeClr val="lt1"/>
                </a:solidFill>
                <a:latin typeface="Times New Roman" pitchFamily="18" charset="0"/>
                <a:ea typeface="黑体"/>
              </a:rPr>
              <a:t>欧洲一体化过程呈现趋势：经济一体化向政治一体化</a:t>
            </a:r>
          </a:p>
        </p:txBody>
      </p:sp>
      <p:grpSp>
        <p:nvGrpSpPr>
          <p:cNvPr id="169" name="组合 168"/>
          <p:cNvGrpSpPr/>
          <p:nvPr/>
        </p:nvGrpSpPr>
        <p:grpSpPr>
          <a:xfrm>
            <a:off x="7162800" y="1219200"/>
            <a:ext cx="1828800" cy="2514600"/>
            <a:chOff x="4512" y="768"/>
            <a:chExt cx="1152" cy="1584"/>
          </a:xfrm>
        </p:grpSpPr>
        <p:sp>
          <p:nvSpPr>
            <p:cNvPr id="1048862" name="右大括号 1048861"/>
            <p:cNvSpPr/>
            <p:nvPr/>
          </p:nvSpPr>
          <p:spPr>
            <a:xfrm>
              <a:off x="4512" y="768"/>
              <a:ext cx="288" cy="1584"/>
            </a:xfrm>
            <a:prstGeom prst="rightBrace">
              <a:avLst/>
            </a:prstGeom>
            <a:noFill/>
            <a:ln w="76200" cap="flat" cmpd="sng">
              <a:solidFill>
                <a:schemeClr val="dk1">
                  <a:alpha val="100000"/>
                </a:schemeClr>
              </a:solidFill>
              <a:prstDash val="solid"/>
              <a:round/>
            </a:ln>
          </p:spPr>
          <p:txBody>
            <a:bodyPr vert="horz" wrap="none"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endParaRPr lang="zh-CN" altLang="en-US"/>
            </a:p>
          </p:txBody>
        </p:sp>
        <p:sp>
          <p:nvSpPr>
            <p:cNvPr id="1048863" name="文本框 1048862"/>
            <p:cNvSpPr txBox="1"/>
            <p:nvPr/>
          </p:nvSpPr>
          <p:spPr>
            <a:xfrm>
              <a:off x="4848" y="1152"/>
              <a:ext cx="816" cy="865"/>
            </a:xfrm>
            <a:prstGeom prst="rect">
              <a:avLst/>
            </a:prstGeom>
            <a:solidFill>
              <a:srgbClr val="FF0000"/>
            </a:solid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solidFill>
                    <a:schemeClr val="lt1"/>
                  </a:solidFill>
                  <a:latin typeface="Times New Roman" pitchFamily="18" charset="0"/>
                  <a:ea typeface="黑体"/>
                </a:rPr>
                <a:t>经济一体化趋势</a:t>
              </a:r>
            </a:p>
          </p:txBody>
        </p:sp>
      </p:grpSp>
      <p:grpSp>
        <p:nvGrpSpPr>
          <p:cNvPr id="170" name="组合 169"/>
          <p:cNvGrpSpPr/>
          <p:nvPr/>
        </p:nvGrpSpPr>
        <p:grpSpPr>
          <a:xfrm>
            <a:off x="7162800" y="3810000"/>
            <a:ext cx="1828800" cy="2514600"/>
            <a:chOff x="4512" y="768"/>
            <a:chExt cx="1152" cy="1584"/>
          </a:xfrm>
        </p:grpSpPr>
        <p:sp>
          <p:nvSpPr>
            <p:cNvPr id="1048864" name="右大括号 1048863"/>
            <p:cNvSpPr/>
            <p:nvPr/>
          </p:nvSpPr>
          <p:spPr>
            <a:xfrm>
              <a:off x="4512" y="768"/>
              <a:ext cx="288" cy="1584"/>
            </a:xfrm>
            <a:prstGeom prst="rightBrace">
              <a:avLst/>
            </a:prstGeom>
            <a:noFill/>
            <a:ln w="76200" cap="flat" cmpd="sng">
              <a:solidFill>
                <a:schemeClr val="dk1">
                  <a:alpha val="100000"/>
                </a:schemeClr>
              </a:solidFill>
              <a:prstDash val="solid"/>
              <a:round/>
            </a:ln>
          </p:spPr>
          <p:txBody>
            <a:bodyPr vert="horz" wrap="none"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endParaRPr lang="zh-CN" altLang="en-US"/>
            </a:p>
          </p:txBody>
        </p:sp>
        <p:sp>
          <p:nvSpPr>
            <p:cNvPr id="1048865" name="文本框 1048864"/>
            <p:cNvSpPr txBox="1"/>
            <p:nvPr/>
          </p:nvSpPr>
          <p:spPr>
            <a:xfrm>
              <a:off x="4848" y="1152"/>
              <a:ext cx="816" cy="865"/>
            </a:xfrm>
            <a:prstGeom prst="rect">
              <a:avLst/>
            </a:prstGeom>
            <a:solidFill>
              <a:srgbClr val="FF0000"/>
            </a:solid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800" b="1">
                  <a:solidFill>
                    <a:schemeClr val="lt1"/>
                  </a:solidFill>
                  <a:latin typeface="Times New Roman" pitchFamily="18" charset="0"/>
                  <a:ea typeface="黑体"/>
                </a:rPr>
                <a:t>经济政治一体化趋势</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3" nodeType="clickEffect">
                                  <p:stCondLst>
                                    <p:cond delay="0"/>
                                  </p:stCondLst>
                                  <p:childTnLst>
                                    <p:set>
                                      <p:cBhvr>
                                        <p:cTn id="6" dur="1" fill="hold">
                                          <p:stCondLst>
                                            <p:cond delay="0"/>
                                          </p:stCondLst>
                                        </p:cTn>
                                        <p:tgtEl>
                                          <p:spTgt spid="1048858">
                                            <p:txEl>
                                              <p:pRg st="0" end="0"/>
                                            </p:txEl>
                                          </p:spTgt>
                                        </p:tgtEl>
                                        <p:attrNameLst>
                                          <p:attrName>style.visibility</p:attrName>
                                        </p:attrNameLst>
                                      </p:cBhvr>
                                      <p:to>
                                        <p:strVal val="visible"/>
                                      </p:to>
                                    </p:set>
                                    <p:animEffect transition="in" filter="dissolve">
                                      <p:cBhvr>
                                        <p:cTn id="7" dur="500"/>
                                        <p:tgtEl>
                                          <p:spTgt spid="104885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4" nodeType="clickEffect">
                                  <p:stCondLst>
                                    <p:cond delay="0"/>
                                  </p:stCondLst>
                                  <p:childTnLst>
                                    <p:set>
                                      <p:cBhvr>
                                        <p:cTn id="12" dur="1" fill="hold">
                                          <p:stCondLst>
                                            <p:cond delay="0"/>
                                          </p:stCondLst>
                                        </p:cTn>
                                        <p:tgtEl>
                                          <p:spTgt spid="1048859">
                                            <p:txEl>
                                              <p:pRg st="0" end="0"/>
                                            </p:txEl>
                                          </p:spTgt>
                                        </p:tgtEl>
                                        <p:attrNameLst>
                                          <p:attrName>style.visibility</p:attrName>
                                        </p:attrNameLst>
                                      </p:cBhvr>
                                      <p:to>
                                        <p:strVal val="visible"/>
                                      </p:to>
                                    </p:set>
                                    <p:animEffect transition="in" filter="dissolve">
                                      <p:cBhvr>
                                        <p:cTn id="13" dur="500"/>
                                        <p:tgtEl>
                                          <p:spTgt spid="1048859">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4" nodeType="clickEffect">
                                  <p:stCondLst>
                                    <p:cond delay="0"/>
                                  </p:stCondLst>
                                  <p:childTnLst>
                                    <p:set>
                                      <p:cBhvr>
                                        <p:cTn id="18" dur="1" fill="hold">
                                          <p:stCondLst>
                                            <p:cond delay="0"/>
                                          </p:stCondLst>
                                        </p:cTn>
                                        <p:tgtEl>
                                          <p:spTgt spid="1048859">
                                            <p:txEl>
                                              <p:pRg st="1" end="1"/>
                                            </p:txEl>
                                          </p:spTgt>
                                        </p:tgtEl>
                                        <p:attrNameLst>
                                          <p:attrName>style.visibility</p:attrName>
                                        </p:attrNameLst>
                                      </p:cBhvr>
                                      <p:to>
                                        <p:strVal val="visible"/>
                                      </p:to>
                                    </p:set>
                                    <p:animEffect transition="in" filter="dissolve">
                                      <p:cBhvr>
                                        <p:cTn id="19" dur="500"/>
                                        <p:tgtEl>
                                          <p:spTgt spid="1048859">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grpId="5" nodeType="clickEffect">
                                  <p:stCondLst>
                                    <p:cond delay="0"/>
                                  </p:stCondLst>
                                  <p:childTnLst>
                                    <p:set>
                                      <p:cBhvr>
                                        <p:cTn id="24" dur="1" fill="hold">
                                          <p:stCondLst>
                                            <p:cond delay="0"/>
                                          </p:stCondLst>
                                        </p:cTn>
                                        <p:tgtEl>
                                          <p:spTgt spid="1048860">
                                            <p:txEl>
                                              <p:pRg st="0" end="0"/>
                                            </p:txEl>
                                          </p:spTgt>
                                        </p:tgtEl>
                                        <p:attrNameLst>
                                          <p:attrName>style.visibility</p:attrName>
                                        </p:attrNameLst>
                                      </p:cBhvr>
                                      <p:to>
                                        <p:strVal val="visible"/>
                                      </p:to>
                                    </p:set>
                                    <p:animEffect transition="in" filter="dissolve">
                                      <p:cBhvr>
                                        <p:cTn id="25" dur="500"/>
                                        <p:tgtEl>
                                          <p:spTgt spid="1048860">
                                            <p:txEl>
                                              <p:pRg st="0" end="0"/>
                                            </p:txEl>
                                          </p:spTgt>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1048854"/>
                                        </p:tgtEl>
                                        <p:attrNameLst>
                                          <p:attrName>style.visibility</p:attrName>
                                        </p:attrNameLst>
                                      </p:cBhvr>
                                      <p:to>
                                        <p:strVal val="visible"/>
                                      </p:to>
                                    </p:set>
                                    <p:animEffect transition="in" filter="box(in)">
                                      <p:cBhvr>
                                        <p:cTn id="31" dur="500"/>
                                        <p:tgtEl>
                                          <p:spTgt spid="1048854"/>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4" presetClass="entr" presetSubtype="16" fill="hold" grpId="1" nodeType="clickEffect">
                                  <p:stCondLst>
                                    <p:cond delay="0"/>
                                  </p:stCondLst>
                                  <p:childTnLst>
                                    <p:set>
                                      <p:cBhvr>
                                        <p:cTn id="36" dur="1" fill="hold">
                                          <p:stCondLst>
                                            <p:cond delay="0"/>
                                          </p:stCondLst>
                                        </p:cTn>
                                        <p:tgtEl>
                                          <p:spTgt spid="1048855"/>
                                        </p:tgtEl>
                                        <p:attrNameLst>
                                          <p:attrName>style.visibility</p:attrName>
                                        </p:attrNameLst>
                                      </p:cBhvr>
                                      <p:to>
                                        <p:strVal val="visible"/>
                                      </p:to>
                                    </p:set>
                                    <p:animEffect transition="in" filter="box(in)">
                                      <p:cBhvr>
                                        <p:cTn id="37" dur="500"/>
                                        <p:tgtEl>
                                          <p:spTgt spid="1048855"/>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4" presetClass="entr" presetSubtype="16" fill="hold" grpId="2" nodeType="clickEffect">
                                  <p:stCondLst>
                                    <p:cond delay="0"/>
                                  </p:stCondLst>
                                  <p:childTnLst>
                                    <p:set>
                                      <p:cBhvr>
                                        <p:cTn id="42" dur="1" fill="hold">
                                          <p:stCondLst>
                                            <p:cond delay="0"/>
                                          </p:stCondLst>
                                        </p:cTn>
                                        <p:tgtEl>
                                          <p:spTgt spid="1048856"/>
                                        </p:tgtEl>
                                        <p:attrNameLst>
                                          <p:attrName>style.visibility</p:attrName>
                                        </p:attrNameLst>
                                      </p:cBhvr>
                                      <p:to>
                                        <p:strVal val="visible"/>
                                      </p:to>
                                    </p:set>
                                    <p:animEffect transition="in" filter="box(in)">
                                      <p:cBhvr>
                                        <p:cTn id="43" dur="500"/>
                                        <p:tgtEl>
                                          <p:spTgt spid="1048856"/>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9" presetClass="entr" presetSubtype="0" fill="hold" nodeType="clickEffect">
                                  <p:stCondLst>
                                    <p:cond delay="0"/>
                                  </p:stCondLst>
                                  <p:childTnLst>
                                    <p:set>
                                      <p:cBhvr>
                                        <p:cTn id="48" dur="1" fill="hold">
                                          <p:stCondLst>
                                            <p:cond delay="0"/>
                                          </p:stCondLst>
                                        </p:cTn>
                                        <p:tgtEl>
                                          <p:spTgt spid="169"/>
                                        </p:tgtEl>
                                        <p:attrNameLst>
                                          <p:attrName>style.visibility</p:attrName>
                                        </p:attrNameLst>
                                      </p:cBhvr>
                                      <p:to>
                                        <p:strVal val="visible"/>
                                      </p:to>
                                    </p:set>
                                    <p:animEffect transition="in" filter="dissolve">
                                      <p:cBhvr>
                                        <p:cTn id="49" dur="500"/>
                                        <p:tgtEl>
                                          <p:spTgt spid="169"/>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9" presetClass="entr" presetSubtype="0" fill="hold" nodeType="clickEffect">
                                  <p:stCondLst>
                                    <p:cond delay="0"/>
                                  </p:stCondLst>
                                  <p:childTnLst>
                                    <p:set>
                                      <p:cBhvr>
                                        <p:cTn id="54" dur="1" fill="hold">
                                          <p:stCondLst>
                                            <p:cond delay="0"/>
                                          </p:stCondLst>
                                        </p:cTn>
                                        <p:tgtEl>
                                          <p:spTgt spid="170"/>
                                        </p:tgtEl>
                                        <p:attrNameLst>
                                          <p:attrName>style.visibility</p:attrName>
                                        </p:attrNameLst>
                                      </p:cBhvr>
                                      <p:to>
                                        <p:strVal val="visible"/>
                                      </p:to>
                                    </p:set>
                                    <p:animEffect transition="in" filter="dissolve">
                                      <p:cBhvr>
                                        <p:cTn id="55" dur="500"/>
                                        <p:tgtEl>
                                          <p:spTgt spid="170"/>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9" presetClass="entr" presetSubtype="0" fill="hold" grpId="6" nodeType="clickEffect">
                                  <p:stCondLst>
                                    <p:cond delay="0"/>
                                  </p:stCondLst>
                                  <p:childTnLst>
                                    <p:set>
                                      <p:cBhvr>
                                        <p:cTn id="60" dur="1" fill="hold">
                                          <p:stCondLst>
                                            <p:cond delay="0"/>
                                          </p:stCondLst>
                                        </p:cTn>
                                        <p:tgtEl>
                                          <p:spTgt spid="1048861"/>
                                        </p:tgtEl>
                                        <p:attrNameLst>
                                          <p:attrName>style.visibility</p:attrName>
                                        </p:attrNameLst>
                                      </p:cBhvr>
                                      <p:to>
                                        <p:strVal val="visible"/>
                                      </p:to>
                                    </p:set>
                                    <p:animEffect transition="in" filter="dissolve">
                                      <p:cBhvr>
                                        <p:cTn id="61" dur="500"/>
                                        <p:tgtEl>
                                          <p:spTgt spid="10488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54" grpId="0"/>
      <p:bldP spid="1048855" grpId="1"/>
      <p:bldP spid="1048856" grpId="2"/>
      <p:bldP spid="1048858" grpId="3" build="p"/>
      <p:bldP spid="1048859" grpId="4" uiExpand="1" build="p"/>
      <p:bldP spid="1048860" grpId="5" build="p"/>
      <p:bldP spid="1048861" grpId="6"/>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4194304" name="表格 4194303"/>
          <p:cNvGraphicFramePr>
            <a:graphicFrameLocks noGrp="1"/>
          </p:cNvGraphicFramePr>
          <p:nvPr>
            <p:custDataLst>
              <p:tags r:id="rId2"/>
            </p:custDataLst>
          </p:nvPr>
        </p:nvGraphicFramePr>
        <p:xfrm>
          <a:off x="304800" y="838200"/>
          <a:ext cx="7561259" cy="4579617"/>
        </p:xfrm>
        <a:graphic>
          <a:graphicData uri="http://schemas.openxmlformats.org/drawingml/2006/table">
            <a:tbl>
              <a:tblPr/>
              <a:tblGrid>
                <a:gridCol w="1800224"/>
                <a:gridCol w="1439862"/>
                <a:gridCol w="1079499"/>
                <a:gridCol w="3241674"/>
              </a:tblGrid>
              <a:tr h="576262">
                <a:tc rowSpan="8">
                  <a:txBody>
                    <a:bodyPr/>
                    <a:lstStyle/>
                    <a:p>
                      <a:pPr lvl="0" algn="l" eaLnBrk="1" latinLnBrk="1" hangingPunct="1"/>
                      <a:r>
                        <a:rPr lang="zh-CN" altLang="en-US" sz="2800" b="1">
                          <a:solidFill>
                            <a:schemeClr val="dk1"/>
                          </a:solidFill>
                          <a:ea typeface="Times New Roman" pitchFamily="18" charset="0"/>
                        </a:rPr>
                        <a:t>欧洲联盟</a:t>
                      </a:r>
                    </a:p>
                    <a:p>
                      <a:pPr lvl="0" algn="l"/>
                      <a:r>
                        <a:rPr lang="en-US" altLang="zh-CN" sz="2800" b="1">
                          <a:solidFill>
                            <a:schemeClr val="dk1"/>
                          </a:solidFill>
                          <a:ea typeface="Times New Roman" pitchFamily="18" charset="0"/>
                        </a:rPr>
                        <a:t>European Union</a:t>
                      </a:r>
                    </a:p>
                    <a:p>
                      <a:pPr lvl="0" algn="l" eaLnBrk="1" latinLnBrk="1" hangingPunct="1"/>
                      <a:endParaRPr lang="en-US"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chemeClr val="dk1">
                          <a:alpha val="100000"/>
                        </a:schemeClr>
                      </a:solidFill>
                      <a:prstDash val="solid"/>
                      <a:round/>
                    </a:lnT>
                    <a:lnB w="12700" cap="flat" cmpd="sng">
                      <a:solidFill>
                        <a:srgbClr val="000000">
                          <a:alpha val="100000"/>
                        </a:srgbClr>
                      </a:solidFill>
                      <a:prstDash val="solid"/>
                      <a:round/>
                    </a:lnB>
                    <a:noFill/>
                  </a:tcPr>
                </a:tc>
                <a:tc>
                  <a:txBody>
                    <a:bodyPr/>
                    <a:lstStyle/>
                    <a:p>
                      <a:pPr lvl="0" algn="l" eaLnBrk="1" latinLnBrk="1" hangingPunct="1"/>
                      <a:r>
                        <a:rPr lang="zh-CN" altLang="en-US" sz="2800" b="1">
                          <a:solidFill>
                            <a:srgbClr val="CC0000"/>
                          </a:solidFill>
                          <a:ea typeface="Times New Roman" pitchFamily="18" charset="0"/>
                        </a:rPr>
                        <a:t>进程</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chemeClr val="dk1">
                          <a:alpha val="100000"/>
                        </a:schemeClr>
                      </a:solidFill>
                      <a:prstDash val="solid"/>
                      <a:round/>
                    </a:lnT>
                    <a:lnB w="12700" cap="flat" cmpd="sng">
                      <a:solidFill>
                        <a:srgbClr val="0000CC">
                          <a:alpha val="100000"/>
                        </a:srgbClr>
                      </a:solidFill>
                      <a:prstDash val="solid"/>
                      <a:round/>
                    </a:lnB>
                    <a:noFill/>
                  </a:tcPr>
                </a:tc>
                <a:tc>
                  <a:txBody>
                    <a:bodyPr/>
                    <a:lstStyle/>
                    <a:p>
                      <a:pPr lvl="0" algn="l" eaLnBrk="1" latinLnBrk="1" hangingPunct="1"/>
                      <a:r>
                        <a:rPr lang="zh-CN" altLang="en-US" sz="2800" b="1">
                          <a:solidFill>
                            <a:srgbClr val="CC0000"/>
                          </a:solidFill>
                          <a:ea typeface="Times New Roman" pitchFamily="18" charset="0"/>
                        </a:rPr>
                        <a:t>时间</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chemeClr val="dk1">
                          <a:alpha val="100000"/>
                        </a:schemeClr>
                      </a:solidFill>
                      <a:prstDash val="solid"/>
                      <a:round/>
                    </a:lnT>
                    <a:lnB w="12700" cap="flat" cmpd="sng">
                      <a:solidFill>
                        <a:srgbClr val="0000CC">
                          <a:alpha val="100000"/>
                        </a:srgbClr>
                      </a:solidFill>
                      <a:prstDash val="solid"/>
                      <a:round/>
                    </a:lnB>
                    <a:noFill/>
                  </a:tcPr>
                </a:tc>
                <a:tc>
                  <a:txBody>
                    <a:bodyPr/>
                    <a:lstStyle/>
                    <a:p>
                      <a:pPr lvl="0" algn="l" eaLnBrk="1" latinLnBrk="1" hangingPunct="1"/>
                      <a:r>
                        <a:rPr lang="zh-CN" altLang="en-US" sz="2800" b="1">
                          <a:solidFill>
                            <a:srgbClr val="CC0000"/>
                          </a:solidFill>
                          <a:ea typeface="Times New Roman" pitchFamily="18" charset="0"/>
                        </a:rPr>
                        <a:t>事件</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chemeClr val="dk1">
                          <a:alpha val="100000"/>
                        </a:schemeClr>
                      </a:solidFill>
                      <a:prstDash val="solid"/>
                      <a:round/>
                    </a:lnT>
                    <a:lnB w="12700" cap="flat" cmpd="sng">
                      <a:solidFill>
                        <a:srgbClr val="0000CC">
                          <a:alpha val="100000"/>
                        </a:srgbClr>
                      </a:solidFill>
                      <a:prstDash val="solid"/>
                      <a:round/>
                    </a:lnB>
                    <a:noFill/>
                  </a:tcPr>
                </a:tc>
              </a:tr>
              <a:tr h="517525">
                <a:tc vMerge="1">
                  <a:txBody>
                    <a:bodyPr/>
                    <a:lstStyle/>
                    <a:p/>
                  </a:txBody>
                  <a:tcPr/>
                </a:tc>
                <a:tc rowSpan="3">
                  <a:txBody>
                    <a:bodyPr/>
                    <a:lstStyle/>
                    <a:p>
                      <a:pPr lvl="0" algn="l" eaLnBrk="1" latinLnBrk="1" hangingPunct="1"/>
                      <a:r>
                        <a:rPr lang="zh-CN" altLang="en-US" sz="2800" b="1">
                          <a:solidFill>
                            <a:schemeClr val="dk1"/>
                          </a:solidFill>
                          <a:ea typeface="Times New Roman" pitchFamily="18" charset="0"/>
                        </a:rPr>
                        <a:t>欧共体</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c>
                  <a:txBody>
                    <a:bodyPr/>
                    <a:lstStyle/>
                    <a:p>
                      <a:pPr lvl="0" algn="l" eaLnBrk="1" latinLnBrk="1" hangingPunct="1">
                        <a:spcBef>
                          <a:spcPct val="20000"/>
                        </a:spcBef>
                      </a:pPr>
                      <a:r>
                        <a:rPr lang="en-US" altLang="zh-CN" sz="2800" b="1">
                          <a:solidFill>
                            <a:schemeClr val="dk1"/>
                          </a:solidFill>
                        </a:rPr>
                        <a:t>1951</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c>
                  <a:txBody>
                    <a:bodyPr/>
                    <a:lstStyle/>
                    <a:p>
                      <a:pPr lvl="0" algn="l" eaLnBrk="1" latinLnBrk="1" hangingPunct="1">
                        <a:spcBef>
                          <a:spcPct val="20000"/>
                        </a:spcBef>
                      </a:pPr>
                      <a:endParaRPr lang="zh-CN"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r>
              <a:tr h="519112">
                <a:tc vMerge="1">
                  <a:txBody>
                    <a:bodyPr/>
                    <a:lstStyle/>
                    <a:p/>
                  </a:txBody>
                  <a:tcPr/>
                </a:tc>
                <a:tc vMerge="1">
                  <a:txBody>
                    <a:bodyPr/>
                    <a:lstStyle/>
                    <a:p/>
                  </a:txBody>
                  <a:tcPr/>
                </a:tc>
                <a:tc>
                  <a:txBody>
                    <a:bodyPr/>
                    <a:lstStyle/>
                    <a:p>
                      <a:pPr lvl="0" algn="l" eaLnBrk="1" latinLnBrk="1" hangingPunct="1">
                        <a:spcBef>
                          <a:spcPct val="20000"/>
                        </a:spcBef>
                      </a:pPr>
                      <a:r>
                        <a:rPr lang="en-US" altLang="zh-CN" sz="2800" b="1">
                          <a:solidFill>
                            <a:schemeClr val="dk1"/>
                          </a:solidFill>
                        </a:rPr>
                        <a:t>1958</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c>
                  <a:txBody>
                    <a:bodyPr/>
                    <a:lstStyle/>
                    <a:p>
                      <a:pPr lvl="0" algn="l" eaLnBrk="1" latinLnBrk="1" hangingPunct="1">
                        <a:spcBef>
                          <a:spcPct val="20000"/>
                        </a:spcBef>
                      </a:pPr>
                      <a:endParaRPr lang="zh-CN"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r>
              <a:tr h="598487">
                <a:tc vMerge="1">
                  <a:txBody>
                    <a:bodyPr/>
                    <a:lstStyle/>
                    <a:p/>
                  </a:txBody>
                  <a:tcPr/>
                </a:tc>
                <a:tc vMerge="1">
                  <a:txBody>
                    <a:bodyPr/>
                    <a:lstStyle/>
                    <a:p/>
                  </a:txBody>
                  <a:tcPr/>
                </a:tc>
                <a:tc>
                  <a:txBody>
                    <a:bodyPr/>
                    <a:lstStyle/>
                    <a:p>
                      <a:pPr lvl="0" algn="l" eaLnBrk="1" latinLnBrk="1" hangingPunct="1">
                        <a:spcBef>
                          <a:spcPct val="20000"/>
                        </a:spcBef>
                      </a:pPr>
                      <a:r>
                        <a:rPr lang="en-US" altLang="zh-CN" sz="2800" b="1">
                          <a:solidFill>
                            <a:schemeClr val="dk1"/>
                          </a:solidFill>
                        </a:rPr>
                        <a:t>1967</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c>
                  <a:txBody>
                    <a:bodyPr/>
                    <a:lstStyle/>
                    <a:p>
                      <a:pPr lvl="0" algn="l" eaLnBrk="1" latinLnBrk="1" hangingPunct="1">
                        <a:spcBef>
                          <a:spcPct val="20000"/>
                        </a:spcBef>
                      </a:pPr>
                      <a:endParaRPr lang="zh-CN"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r>
              <a:tr h="517525">
                <a:tc vMerge="1">
                  <a:txBody>
                    <a:bodyPr/>
                    <a:lstStyle/>
                    <a:p/>
                  </a:txBody>
                  <a:tcPr/>
                </a:tc>
                <a:tc rowSpan="4">
                  <a:txBody>
                    <a:bodyPr/>
                    <a:lstStyle/>
                    <a:p>
                      <a:pPr lvl="0" algn="l" eaLnBrk="1" latinLnBrk="1" hangingPunct="1"/>
                      <a:endParaRPr lang="en-US" altLang="zh-CN" sz="2800" b="1">
                        <a:ea typeface="Times New Roman" pitchFamily="18" charset="0"/>
                      </a:endParaRPr>
                    </a:p>
                    <a:p>
                      <a:pPr lvl="0" algn="l" eaLnBrk="1" latinLnBrk="1" hangingPunct="1"/>
                      <a:r>
                        <a:rPr lang="zh-CN" altLang="en-US" sz="2800" b="1">
                          <a:solidFill>
                            <a:schemeClr val="dk1"/>
                          </a:solidFill>
                          <a:ea typeface="Times New Roman" pitchFamily="18" charset="0"/>
                        </a:rPr>
                        <a:t>欧盟</a:t>
                      </a:r>
                    </a:p>
                    <a:p>
                      <a:pPr lvl="0" algn="l" eaLnBrk="1" latinLnBrk="1" hangingPunct="1"/>
                      <a:endParaRPr lang="en-US"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00">
                          <a:alpha val="100000"/>
                        </a:srgbClr>
                      </a:solidFill>
                      <a:prstDash val="solid"/>
                      <a:round/>
                    </a:lnB>
                    <a:noFill/>
                  </a:tcPr>
                </a:tc>
                <a:tc>
                  <a:txBody>
                    <a:bodyPr/>
                    <a:lstStyle/>
                    <a:p>
                      <a:pPr lvl="0" algn="l" eaLnBrk="1" latinLnBrk="1" hangingPunct="1">
                        <a:spcBef>
                          <a:spcPct val="20000"/>
                        </a:spcBef>
                      </a:pPr>
                      <a:r>
                        <a:rPr lang="en-US" altLang="zh-CN" sz="2800" b="1">
                          <a:solidFill>
                            <a:schemeClr val="dk1"/>
                          </a:solidFill>
                        </a:rPr>
                        <a:t>1991</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c>
                  <a:txBody>
                    <a:bodyPr/>
                    <a:lstStyle/>
                    <a:p>
                      <a:pPr lvl="0" algn="l" eaLnBrk="1" latinLnBrk="1" hangingPunct="1">
                        <a:spcBef>
                          <a:spcPct val="20000"/>
                        </a:spcBef>
                      </a:pPr>
                      <a:endParaRPr lang="zh-CN"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r>
              <a:tr h="519112">
                <a:tc vMerge="1">
                  <a:txBody>
                    <a:bodyPr/>
                    <a:lstStyle/>
                    <a:p/>
                  </a:txBody>
                  <a:tcPr/>
                </a:tc>
                <a:tc vMerge="1">
                  <a:txBody>
                    <a:bodyPr/>
                    <a:lstStyle/>
                    <a:p/>
                  </a:txBody>
                  <a:tcPr/>
                </a:tc>
                <a:tc>
                  <a:txBody>
                    <a:bodyPr/>
                    <a:lstStyle/>
                    <a:p>
                      <a:pPr lvl="0" algn="l" eaLnBrk="1" latinLnBrk="1" hangingPunct="1">
                        <a:spcBef>
                          <a:spcPct val="20000"/>
                        </a:spcBef>
                      </a:pPr>
                      <a:r>
                        <a:rPr lang="en-US" altLang="zh-CN" sz="2800" b="1">
                          <a:solidFill>
                            <a:schemeClr val="dk1"/>
                          </a:solidFill>
                        </a:rPr>
                        <a:t>1993</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c>
                  <a:txBody>
                    <a:bodyPr/>
                    <a:lstStyle/>
                    <a:p>
                      <a:pPr lvl="0" algn="l" eaLnBrk="1" latinLnBrk="1" hangingPunct="1">
                        <a:spcBef>
                          <a:spcPct val="20000"/>
                        </a:spcBef>
                      </a:pPr>
                      <a:endParaRPr lang="zh-CN"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r>
              <a:tr h="690562">
                <a:tc vMerge="1">
                  <a:txBody>
                    <a:bodyPr/>
                    <a:lstStyle/>
                    <a:p/>
                  </a:txBody>
                  <a:tcPr/>
                </a:tc>
                <a:tc vMerge="1">
                  <a:txBody>
                    <a:bodyPr/>
                    <a:lstStyle/>
                    <a:p/>
                  </a:txBody>
                  <a:tcPr/>
                </a:tc>
                <a:tc>
                  <a:txBody>
                    <a:bodyPr/>
                    <a:lstStyle/>
                    <a:p>
                      <a:pPr lvl="0" algn="l" eaLnBrk="1" latinLnBrk="1" hangingPunct="1">
                        <a:spcBef>
                          <a:spcPct val="20000"/>
                        </a:spcBef>
                      </a:pPr>
                      <a:r>
                        <a:rPr lang="en-US" altLang="zh-CN" sz="2800" b="1">
                          <a:solidFill>
                            <a:schemeClr val="dk1"/>
                          </a:solidFill>
                        </a:rPr>
                        <a:t>1999</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c>
                  <a:txBody>
                    <a:bodyPr/>
                    <a:lstStyle/>
                    <a:p>
                      <a:pPr lvl="0" algn="l" eaLnBrk="1" latinLnBrk="1" hangingPunct="1">
                        <a:spcBef>
                          <a:spcPct val="20000"/>
                        </a:spcBef>
                      </a:pPr>
                      <a:endParaRPr lang="zh-CN"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CC">
                          <a:alpha val="100000"/>
                        </a:srgbClr>
                      </a:solidFill>
                      <a:prstDash val="solid"/>
                      <a:round/>
                    </a:lnB>
                    <a:noFill/>
                  </a:tcPr>
                </a:tc>
              </a:tr>
              <a:tr h="639762">
                <a:tc vMerge="1">
                  <a:txBody>
                    <a:bodyPr/>
                    <a:lstStyle/>
                    <a:p/>
                  </a:txBody>
                  <a:tcPr/>
                </a:tc>
                <a:tc vMerge="1">
                  <a:txBody>
                    <a:bodyPr/>
                    <a:lstStyle/>
                    <a:p/>
                  </a:txBody>
                  <a:tcPr/>
                </a:tc>
                <a:tc>
                  <a:txBody>
                    <a:bodyPr/>
                    <a:lstStyle/>
                    <a:p>
                      <a:pPr lvl="0" algn="l" eaLnBrk="1" latinLnBrk="1" hangingPunct="1">
                        <a:spcBef>
                          <a:spcPct val="20000"/>
                        </a:spcBef>
                      </a:pPr>
                      <a:r>
                        <a:rPr lang="en-US" altLang="zh-CN" sz="2800" b="1">
                          <a:solidFill>
                            <a:schemeClr val="dk1"/>
                          </a:solidFill>
                        </a:rPr>
                        <a:t>2002</a:t>
                      </a:r>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00">
                          <a:alpha val="100000"/>
                        </a:srgbClr>
                      </a:solidFill>
                      <a:prstDash val="solid"/>
                      <a:round/>
                    </a:lnB>
                    <a:noFill/>
                  </a:tcPr>
                </a:tc>
                <a:tc>
                  <a:txBody>
                    <a:bodyPr/>
                    <a:lstStyle/>
                    <a:p>
                      <a:pPr lvl="0" algn="l" eaLnBrk="1" latinLnBrk="1" hangingPunct="1">
                        <a:spcBef>
                          <a:spcPct val="20000"/>
                        </a:spcBef>
                      </a:pPr>
                      <a:endParaRPr lang="zh-CN" altLang="zh-CN" sz="2800" b="1"/>
                    </a:p>
                  </a:txBody>
                  <a:tcPr>
                    <a:lnL w="12700" cap="flat" cmpd="sng">
                      <a:solidFill>
                        <a:srgbClr val="000000">
                          <a:alpha val="100000"/>
                        </a:srgbClr>
                      </a:solidFill>
                      <a:prstDash val="solid"/>
                      <a:round/>
                    </a:lnL>
                    <a:lnR w="12700" cap="flat" cmpd="sng">
                      <a:solidFill>
                        <a:srgbClr val="000000">
                          <a:alpha val="100000"/>
                        </a:srgbClr>
                      </a:solidFill>
                      <a:prstDash val="solid"/>
                      <a:round/>
                    </a:lnR>
                    <a:lnT w="12700" cap="flat" cmpd="sng">
                      <a:solidFill>
                        <a:srgbClr val="0000CC">
                          <a:alpha val="100000"/>
                        </a:srgbClr>
                      </a:solidFill>
                      <a:prstDash val="solid"/>
                      <a:round/>
                    </a:lnT>
                    <a:lnB w="12700" cap="flat" cmpd="sng">
                      <a:solidFill>
                        <a:srgbClr val="000000">
                          <a:alpha val="100000"/>
                        </a:srgbClr>
                      </a:solidFill>
                      <a:prstDash val="solid"/>
                      <a:round/>
                    </a:lnB>
                    <a:noFill/>
                  </a:tcPr>
                </a:tc>
              </a:tr>
            </a:tbl>
          </a:graphicData>
        </a:graphic>
      </p:graphicFrame>
      <p:sp>
        <p:nvSpPr>
          <p:cNvPr id="1048900" name="文本框 1048899"/>
          <p:cNvSpPr txBox="1"/>
          <p:nvPr/>
        </p:nvSpPr>
        <p:spPr>
          <a:xfrm>
            <a:off x="4724400" y="3124200"/>
            <a:ext cx="4038600" cy="212280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zh-CN" altLang="en-US" sz="2400" b="1">
                <a:solidFill>
                  <a:srgbClr val="FF0000"/>
                </a:solidFill>
                <a:latin typeface="Times New Roman" pitchFamily="18" charset="0"/>
                <a:ea typeface="黑体"/>
              </a:rPr>
              <a:t>签署“马约”</a:t>
            </a:r>
          </a:p>
          <a:p>
            <a:pPr lvl="0" eaLnBrk="1" latinLnBrk="1" hangingPunct="1">
              <a:spcBef>
                <a:spcPct val="50000"/>
              </a:spcBef>
            </a:pPr>
            <a:r>
              <a:rPr lang="zh-CN" altLang="en-US" sz="2400" b="1">
                <a:solidFill>
                  <a:srgbClr val="FF0000"/>
                </a:solidFill>
                <a:latin typeface="Times New Roman" pitchFamily="18" charset="0"/>
                <a:ea typeface="黑体"/>
              </a:rPr>
              <a:t>“马约”生效</a:t>
            </a:r>
          </a:p>
          <a:p>
            <a:pPr lvl="0" eaLnBrk="1" latinLnBrk="1" hangingPunct="1">
              <a:spcBef>
                <a:spcPct val="50000"/>
              </a:spcBef>
            </a:pPr>
            <a:r>
              <a:rPr lang="zh-CN" altLang="en-US" sz="2400" b="1">
                <a:solidFill>
                  <a:srgbClr val="FF0000"/>
                </a:solidFill>
                <a:latin typeface="Times New Roman" pitchFamily="18" charset="0"/>
                <a:ea typeface="黑体"/>
              </a:rPr>
              <a:t>欧元问世</a:t>
            </a:r>
          </a:p>
          <a:p>
            <a:pPr lvl="0" eaLnBrk="1" latinLnBrk="1" hangingPunct="1">
              <a:spcBef>
                <a:spcPct val="50000"/>
              </a:spcBef>
            </a:pPr>
            <a:r>
              <a:rPr lang="zh-CN" altLang="en-US" sz="2400" b="1">
                <a:solidFill>
                  <a:srgbClr val="FF0000"/>
                </a:solidFill>
                <a:latin typeface="Times New Roman" pitchFamily="18" charset="0"/>
                <a:ea typeface="黑体"/>
              </a:rPr>
              <a:t>欧元流通</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48900">
                                            <p:txEl>
                                              <p:pRg st="0" end="0"/>
                                            </p:txEl>
                                          </p:spTgt>
                                        </p:tgtEl>
                                        <p:attrNameLst>
                                          <p:attrName>style.visibility</p:attrName>
                                        </p:attrNameLst>
                                      </p:cBhvr>
                                      <p:to>
                                        <p:strVal val="visible"/>
                                      </p:to>
                                    </p:set>
                                    <p:animEffect transition="in" filter="dissolve">
                                      <p:cBhvr>
                                        <p:cTn id="7" dur="500"/>
                                        <p:tgtEl>
                                          <p:spTgt spid="104890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048900">
                                            <p:txEl>
                                              <p:pRg st="1" end="1"/>
                                            </p:txEl>
                                          </p:spTgt>
                                        </p:tgtEl>
                                        <p:attrNameLst>
                                          <p:attrName>style.visibility</p:attrName>
                                        </p:attrNameLst>
                                      </p:cBhvr>
                                      <p:to>
                                        <p:strVal val="visible"/>
                                      </p:to>
                                    </p:set>
                                    <p:animEffect transition="in" filter="dissolve">
                                      <p:cBhvr>
                                        <p:cTn id="13" dur="500"/>
                                        <p:tgtEl>
                                          <p:spTgt spid="1048900">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1048900">
                                            <p:txEl>
                                              <p:pRg st="2" end="2"/>
                                            </p:txEl>
                                          </p:spTgt>
                                        </p:tgtEl>
                                        <p:attrNameLst>
                                          <p:attrName>style.visibility</p:attrName>
                                        </p:attrNameLst>
                                      </p:cBhvr>
                                      <p:to>
                                        <p:strVal val="visible"/>
                                      </p:to>
                                    </p:set>
                                    <p:animEffect transition="in" filter="dissolve">
                                      <p:cBhvr>
                                        <p:cTn id="19" dur="500"/>
                                        <p:tgtEl>
                                          <p:spTgt spid="1048900">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048900">
                                            <p:txEl>
                                              <p:pRg st="3" end="3"/>
                                            </p:txEl>
                                          </p:spTgt>
                                        </p:tgtEl>
                                        <p:attrNameLst>
                                          <p:attrName>style.visibility</p:attrName>
                                        </p:attrNameLst>
                                      </p:cBhvr>
                                      <p:to>
                                        <p:strVal val="visible"/>
                                      </p:to>
                                    </p:set>
                                    <p:animEffect transition="in" filter="dissolve">
                                      <p:cBhvr>
                                        <p:cTn id="25" dur="500"/>
                                        <p:tgtEl>
                                          <p:spTgt spid="104890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900" grpId="0" uiExpand="1" build="p"/>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8937" name="矩形 1048936"/>
          <p:cNvSpPr/>
          <p:nvPr/>
        </p:nvSpPr>
        <p:spPr>
          <a:xfrm>
            <a:off x="0" y="739140"/>
            <a:ext cx="4319270" cy="312420"/>
          </a:xfrm>
          <a:prstGeom prst="rect">
            <a:avLst/>
          </a:prstGeom>
          <a:noFill/>
          <a:ln>
            <a:noFill/>
          </a:ln>
        </p:spPr>
        <p:txBody>
          <a:bodyPr vert="horz"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3600" b="1">
                <a:solidFill>
                  <a:schemeClr val="tx1"/>
                </a:solidFill>
                <a:effectLst>
                  <a:outerShdw blurRad="38100" dist="38100" dir="2700000" algn="tl">
                    <a:srgbClr val="C0C0C0"/>
                  </a:outerShdw>
                </a:effectLst>
                <a:latin typeface="Times New Roman" pitchFamily="18" charset="0"/>
                <a:ea typeface="楷体_GB2312" pitchFamily="49" charset="-122"/>
              </a:rPr>
              <a:t>（二）、扩大的东盟</a:t>
            </a:r>
          </a:p>
        </p:txBody>
      </p:sp>
      <p:pic>
        <p:nvPicPr>
          <p:cNvPr id="2097201" name="图片 2097200"/>
          <p:cNvPicPr/>
          <p:nvPr/>
        </p:nvPicPr>
        <p:blipFill>
          <a:blip r:embed="rId2"/>
          <a:stretch>
            <a:fillRect/>
          </a:stretch>
        </p:blipFill>
        <p:spPr>
          <a:xfrm>
            <a:off x="3780155" y="1188085"/>
            <a:ext cx="5363845" cy="2834640"/>
          </a:xfrm>
          <a:prstGeom prst="rect">
            <a:avLst/>
          </a:prstGeom>
          <a:noFill/>
          <a:ln w="9525" cap="flat" cmpd="sng">
            <a:solidFill>
              <a:schemeClr val="dk1">
                <a:alpha val="100000"/>
              </a:schemeClr>
            </a:solidFill>
            <a:prstDash val="solid"/>
            <a:round/>
          </a:ln>
        </p:spPr>
      </p:pic>
      <p:pic>
        <p:nvPicPr>
          <p:cNvPr id="2097202" name="图片 2097201" descr="东 盟 标 志"/>
          <p:cNvPicPr/>
          <p:nvPr/>
        </p:nvPicPr>
        <p:blipFill>
          <a:blip r:embed="rId3"/>
          <a:stretch>
            <a:fillRect/>
          </a:stretch>
        </p:blipFill>
        <p:spPr>
          <a:xfrm>
            <a:off x="86995" y="1188085"/>
            <a:ext cx="3547745" cy="2922905"/>
          </a:xfrm>
          <a:prstGeom prst="rect">
            <a:avLst/>
          </a:prstGeom>
          <a:noFill/>
          <a:ln w="9525" cap="flat" cmpd="sng">
            <a:solidFill>
              <a:schemeClr val="dk1">
                <a:alpha val="100000"/>
              </a:schemeClr>
            </a:solidFill>
            <a:prstDash val="solid"/>
            <a:round/>
          </a:ln>
        </p:spPr>
      </p:pic>
      <p:sp>
        <p:nvSpPr>
          <p:cNvPr id="1048938" name="文本框 1048937"/>
          <p:cNvSpPr txBox="1"/>
          <p:nvPr/>
        </p:nvSpPr>
        <p:spPr>
          <a:xfrm>
            <a:off x="106362" y="4149725"/>
            <a:ext cx="9037638" cy="2676525"/>
          </a:xfrm>
          <a:prstGeom prst="rect">
            <a:avLst/>
          </a:prstGeom>
          <a:solidFill>
            <a:schemeClr val="lt1">
              <a:alpha val="49019"/>
            </a:schemeClr>
          </a:solidFill>
          <a:ln w="38100" cap="flat" cmpd="sng">
            <a:solidFill>
              <a:schemeClr val="dk1">
                <a:alpha val="100000"/>
              </a:schemeClr>
            </a:solidFill>
            <a:prstDash val="solid"/>
            <a:round/>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0000FF"/>
                </a:solidFill>
                <a:latin typeface="黑体" charset="-122"/>
                <a:ea typeface="黑体"/>
              </a:rPr>
              <a:t>     </a:t>
            </a:r>
            <a:r>
              <a:rPr lang="zh-CN" altLang="en-US" sz="2800" b="1">
                <a:solidFill>
                  <a:srgbClr val="0000FF"/>
                </a:solidFill>
                <a:latin typeface="黑体" charset="-122"/>
                <a:ea typeface="黑体"/>
              </a:rPr>
              <a:t>标志整体上体现一个稳定、和平、联合与充满活力的东盟。蓝色象征和平与稳定、红色象征勇气和活力，白色象征纯洁，黄色象征繁荣。</a:t>
            </a:r>
            <a:r>
              <a:rPr lang="en-US" altLang="zh-CN" sz="2800" b="1">
                <a:solidFill>
                  <a:srgbClr val="0000FF"/>
                </a:solidFill>
                <a:latin typeface="黑体" charset="-122"/>
                <a:ea typeface="黑体"/>
              </a:rPr>
              <a:t>10</a:t>
            </a:r>
            <a:r>
              <a:rPr lang="zh-CN" altLang="en-US" sz="2800" b="1">
                <a:solidFill>
                  <a:srgbClr val="0000FF"/>
                </a:solidFill>
                <a:latin typeface="黑体" charset="-122"/>
                <a:ea typeface="黑体"/>
              </a:rPr>
              <a:t>条纵向的曲线象征着东盟的创立者们在创建这一组织时的愿望</a:t>
            </a:r>
            <a:r>
              <a:rPr lang="en-US" altLang="zh-CN" sz="2800" b="1">
                <a:solidFill>
                  <a:srgbClr val="0000FF"/>
                </a:solidFill>
                <a:ea typeface="黑体"/>
              </a:rPr>
              <a:t>——</a:t>
            </a:r>
            <a:r>
              <a:rPr lang="zh-CN" altLang="en-US" sz="2800" b="1">
                <a:solidFill>
                  <a:srgbClr val="0000FF"/>
                </a:solidFill>
                <a:latin typeface="黑体" charset="-122"/>
                <a:ea typeface="黑体"/>
              </a:rPr>
              <a:t>10个东南亚国家在和平与稳定中紧密团结在一起。圆圈象征着东盟的团结。</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097201"/>
                                        </p:tgtEl>
                                        <p:attrNameLst>
                                          <p:attrName>style.visibility</p:attrName>
                                        </p:attrNameLst>
                                      </p:cBhvr>
                                      <p:to>
                                        <p:strVal val="visible"/>
                                      </p:to>
                                    </p:set>
                                    <p:animEffect transition="in" filter="blinds(horizontal)">
                                      <p:cBhvr>
                                        <p:cTn id="7" dur="500"/>
                                        <p:tgtEl>
                                          <p:spTgt spid="209720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9" presetClass="entr" presetSubtype="0" fill="hold" nodeType="clickEffect">
                                  <p:stCondLst>
                                    <p:cond delay="0"/>
                                  </p:stCondLst>
                                  <p:childTnLst>
                                    <p:set>
                                      <p:cBhvr>
                                        <p:cTn id="12" dur="1" fill="hold">
                                          <p:stCondLst>
                                            <p:cond delay="0"/>
                                          </p:stCondLst>
                                        </p:cTn>
                                        <p:tgtEl>
                                          <p:spTgt spid="2097202"/>
                                        </p:tgtEl>
                                        <p:attrNameLst>
                                          <p:attrName>style.visibility</p:attrName>
                                        </p:attrNameLst>
                                      </p:cBhvr>
                                      <p:to>
                                        <p:strVal val="visible"/>
                                      </p:to>
                                    </p:set>
                                    <p:anim calcmode="lin" valueType="num">
                                      <p:cBhvr>
                                        <p:cTn id="13" dur="1000" fill="hold"/>
                                        <p:tgtEl>
                                          <p:spTgt spid="2097202"/>
                                        </p:tgtEl>
                                        <p:attrNameLst>
                                          <p:attrName>ppt_x</p:attrName>
                                        </p:attrNameLst>
                                      </p:cBhvr>
                                      <p:tavLst>
                                        <p:tav tm="0">
                                          <p:val>
                                            <p:strVal val="#ppt_x-.2"/>
                                          </p:val>
                                        </p:tav>
                                        <p:tav tm="100000">
                                          <p:val>
                                            <p:strVal val="#ppt_x"/>
                                          </p:val>
                                        </p:tav>
                                      </p:tavLst>
                                    </p:anim>
                                    <p:anim calcmode="lin" valueType="num">
                                      <p:cBhvr>
                                        <p:cTn id="14" dur="1000" fill="hold"/>
                                        <p:tgtEl>
                                          <p:spTgt spid="2097202"/>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097202"/>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48938"/>
                                        </p:tgtEl>
                                        <p:attrNameLst>
                                          <p:attrName>style.visibility</p:attrName>
                                        </p:attrNameLst>
                                      </p:cBhvr>
                                      <p:to>
                                        <p:strVal val="visible"/>
                                      </p:to>
                                    </p:set>
                                    <p:anim calcmode="lin" valueType="num">
                                      <p:cBhvr additive="base">
                                        <p:cTn id="21" dur="500" fill="hold"/>
                                        <p:tgtEl>
                                          <p:spTgt spid="1048938"/>
                                        </p:tgtEl>
                                        <p:attrNameLst>
                                          <p:attrName>ppt_x</p:attrName>
                                        </p:attrNameLst>
                                      </p:cBhvr>
                                      <p:tavLst>
                                        <p:tav tm="0">
                                          <p:val>
                                            <p:strVal val="#ppt_x"/>
                                          </p:val>
                                        </p:tav>
                                        <p:tav tm="100000">
                                          <p:val>
                                            <p:strVal val="#ppt_x"/>
                                          </p:val>
                                        </p:tav>
                                      </p:tavLst>
                                    </p:anim>
                                    <p:anim calcmode="lin" valueType="num">
                                      <p:cBhvr additive="base">
                                        <p:cTn id="22" dur="500" fill="hold"/>
                                        <p:tgtEl>
                                          <p:spTgt spid="10489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938" grpId="0"/>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97204" name="图片 2097203" descr="北美自由贸易区l"/>
          <p:cNvPicPr/>
          <p:nvPr/>
        </p:nvPicPr>
        <p:blipFill>
          <a:blip r:embed="rId2"/>
          <a:stretch>
            <a:fillRect/>
          </a:stretch>
        </p:blipFill>
        <p:spPr>
          <a:xfrm>
            <a:off x="250825" y="0"/>
            <a:ext cx="8497888" cy="6896100"/>
          </a:xfrm>
          <a:prstGeom prst="rect">
            <a:avLst/>
          </a:prstGeom>
          <a:noFill/>
          <a:ln>
            <a:noFill/>
          </a:ln>
        </p:spPr>
      </p:pic>
      <p:pic>
        <p:nvPicPr>
          <p:cNvPr id="2097205" name="图片 2097204"/>
          <p:cNvPicPr/>
          <p:nvPr/>
        </p:nvPicPr>
        <p:blipFill>
          <a:blip r:embed="rId3"/>
          <a:stretch>
            <a:fillRect/>
          </a:stretch>
        </p:blipFill>
        <p:spPr>
          <a:xfrm>
            <a:off x="0" y="0"/>
            <a:ext cx="3384550" cy="3168650"/>
          </a:xfrm>
          <a:prstGeom prst="rect">
            <a:avLst/>
          </a:prstGeom>
          <a:noFill/>
          <a:ln>
            <a:noFill/>
          </a:ln>
        </p:spPr>
      </p:pic>
      <p:sp>
        <p:nvSpPr>
          <p:cNvPr id="1048979" name="文本框 1048978"/>
          <p:cNvSpPr txBox="1"/>
          <p:nvPr/>
        </p:nvSpPr>
        <p:spPr>
          <a:xfrm>
            <a:off x="4622729" y="4241800"/>
            <a:ext cx="4392612" cy="2308324"/>
          </a:xfrm>
          <a:prstGeom prst="rect">
            <a:avLst/>
          </a:prstGeom>
          <a:solidFill>
            <a:schemeClr val="lt1"/>
          </a:solid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400" b="1" smtClean="0">
                <a:effectLst>
                  <a:outerShdw blurRad="38100" dist="38100" dir="2700000" algn="tl">
                    <a:srgbClr val="C0C0C0"/>
                  </a:outerShdw>
                </a:effectLst>
                <a:latin typeface="Verdana" pitchFamily="34" charset="0"/>
                <a:ea typeface="黑体"/>
              </a:rPr>
              <a:t>三、</a:t>
            </a:r>
            <a:r>
              <a:rPr lang="en-US" altLang="zh-CN" sz="2400" b="1" smtClean="0">
                <a:effectLst>
                  <a:outerShdw blurRad="38100" dist="38100" dir="2700000" algn="tl">
                    <a:srgbClr val="C0C0C0"/>
                  </a:outerShdw>
                </a:effectLst>
                <a:latin typeface="Verdana" pitchFamily="34" charset="0"/>
                <a:ea typeface="黑体"/>
              </a:rPr>
              <a:t>The  </a:t>
            </a:r>
            <a:r>
              <a:rPr lang="en-US" altLang="zh-CN" sz="2400" b="1">
                <a:effectLst>
                  <a:outerShdw blurRad="38100" dist="38100" dir="2700000" algn="tl">
                    <a:srgbClr val="C0C0C0"/>
                  </a:outerShdw>
                </a:effectLst>
                <a:latin typeface="Verdana" pitchFamily="34" charset="0"/>
                <a:ea typeface="黑体"/>
              </a:rPr>
              <a:t>North  American  Free  Trade  Agreement</a:t>
            </a:r>
          </a:p>
          <a:p>
            <a:pPr lvl="0" eaLnBrk="1" latinLnBrk="1" hangingPunct="1"/>
            <a:r>
              <a:rPr lang="zh-CN" altLang="en-US" sz="2400" b="1">
                <a:effectLst>
                  <a:outerShdw blurRad="38100" dist="38100" dir="2700000" algn="tl">
                    <a:srgbClr val="C0C0C0"/>
                  </a:outerShdw>
                </a:effectLst>
                <a:latin typeface="Verdana" pitchFamily="34" charset="0"/>
                <a:ea typeface="黑体"/>
              </a:rPr>
              <a:t>标志组成：美国国旗（星条旗）、墨西哥国旗（鹰）、加拿大国旗（枫叶）</a:t>
            </a:r>
          </a:p>
        </p:txBody>
      </p:sp>
      <p:sp>
        <p:nvSpPr>
          <p:cNvPr id="1048980" name="椭圆形标注 1048979"/>
          <p:cNvSpPr/>
          <p:nvPr/>
        </p:nvSpPr>
        <p:spPr>
          <a:xfrm>
            <a:off x="5486400" y="0"/>
            <a:ext cx="3352800" cy="1981200"/>
          </a:xfrm>
          <a:prstGeom prst="wedgeEllipseCallout">
            <a:avLst>
              <a:gd name="adj1" fmla="val -54736"/>
              <a:gd name="adj2" fmla="val 47037"/>
            </a:avLst>
          </a:prstGeom>
          <a:solidFill>
            <a:srgbClr val="D7C7D6"/>
          </a:solidFill>
          <a:ln w="9525" cap="flat" cmpd="sng">
            <a:solidFill>
              <a:schemeClr val="dk1">
                <a:alpha val="100000"/>
              </a:schemeClr>
            </a:solidFill>
            <a:prstDash val="solid"/>
            <a:round/>
          </a:ln>
        </p:spPr>
        <p:txBody>
          <a:bodyPr vert="horz" lIns="91440" tIns="45720" rIns="91440" bIns="45720" anchor="t"/>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algn="ctr" eaLnBrk="1" latinLnBrk="1" hangingPunct="1"/>
            <a:r>
              <a:rPr lang="zh-CN" altLang="en-US" sz="3600" b="1">
                <a:solidFill>
                  <a:srgbClr val="CC0000"/>
                </a:solidFill>
                <a:ea typeface="华文行楷" panose="02010800040101010101" pitchFamily="2" charset="-122"/>
              </a:rPr>
              <a:t>加拿大：转移夕阳工业</a:t>
            </a:r>
          </a:p>
        </p:txBody>
      </p:sp>
      <p:sp>
        <p:nvSpPr>
          <p:cNvPr id="1048981" name="椭圆形标注 1048980"/>
          <p:cNvSpPr/>
          <p:nvPr/>
        </p:nvSpPr>
        <p:spPr>
          <a:xfrm>
            <a:off x="5795962" y="2565400"/>
            <a:ext cx="3124200" cy="1676400"/>
          </a:xfrm>
          <a:prstGeom prst="wedgeEllipseCallout">
            <a:avLst>
              <a:gd name="adj1" fmla="val -77185"/>
              <a:gd name="adj2" fmla="val -19130"/>
            </a:avLst>
          </a:prstGeom>
          <a:solidFill>
            <a:srgbClr val="D7C7D6"/>
          </a:solidFill>
          <a:ln w="9525" cap="flat" cmpd="sng">
            <a:solidFill>
              <a:schemeClr val="dk1">
                <a:alpha val="100000"/>
              </a:schemeClr>
            </a:solidFill>
            <a:prstDash val="solid"/>
            <a:round/>
          </a:ln>
        </p:spPr>
        <p:txBody>
          <a:bodyPr vert="horz" lIns="91440" tIns="45720" rIns="91440" bIns="45720" anchor="t"/>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algn="ctr" eaLnBrk="1" latinLnBrk="1" hangingPunct="1"/>
            <a:r>
              <a:rPr lang="zh-CN" altLang="en-US" sz="3600" b="1">
                <a:solidFill>
                  <a:srgbClr val="CC0000"/>
                </a:solidFill>
                <a:ea typeface="华文行楷" panose="02010800040101010101" pitchFamily="2" charset="-122"/>
              </a:rPr>
              <a:t>美国</a:t>
            </a:r>
            <a:r>
              <a:rPr lang="en-US" altLang="zh-CN" sz="3600" b="1">
                <a:solidFill>
                  <a:srgbClr val="CC0000"/>
                </a:solidFill>
                <a:ea typeface="华文行楷" panose="02010800040101010101" pitchFamily="2" charset="-122"/>
              </a:rPr>
              <a:t>:</a:t>
            </a:r>
            <a:r>
              <a:rPr lang="zh-CN" altLang="en-US" sz="3600" b="1">
                <a:solidFill>
                  <a:srgbClr val="CC0000"/>
                </a:solidFill>
                <a:ea typeface="华文行楷" panose="02010800040101010101" pitchFamily="2" charset="-122"/>
              </a:rPr>
              <a:t>扩大出口市场</a:t>
            </a:r>
          </a:p>
        </p:txBody>
      </p:sp>
      <p:sp>
        <p:nvSpPr>
          <p:cNvPr id="1048982" name="椭圆形标注 1048981"/>
          <p:cNvSpPr/>
          <p:nvPr/>
        </p:nvSpPr>
        <p:spPr>
          <a:xfrm>
            <a:off x="1258887" y="4076700"/>
            <a:ext cx="3733800" cy="1676400"/>
          </a:xfrm>
          <a:prstGeom prst="wedgeEllipseCallout">
            <a:avLst>
              <a:gd name="adj1" fmla="val 49532"/>
              <a:gd name="adj2" fmla="val -44222"/>
            </a:avLst>
          </a:prstGeom>
          <a:solidFill>
            <a:srgbClr val="D7C7D6"/>
          </a:solidFill>
          <a:ln w="9525" cap="flat" cmpd="sng">
            <a:solidFill>
              <a:schemeClr val="dk1">
                <a:alpha val="100000"/>
              </a:schemeClr>
            </a:solidFill>
            <a:prstDash val="solid"/>
            <a:round/>
          </a:ln>
        </p:spPr>
        <p:txBody>
          <a:bodyPr vert="horz" lIns="91440" tIns="45720" rIns="91440" bIns="45720" anchor="t"/>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algn="ctr" eaLnBrk="1" latinLnBrk="1" hangingPunct="1"/>
            <a:r>
              <a:rPr lang="zh-CN" altLang="en-US" sz="3600" b="1">
                <a:solidFill>
                  <a:srgbClr val="CC0000"/>
                </a:solidFill>
                <a:ea typeface="华文行楷" panose="02010800040101010101" pitchFamily="2" charset="-122"/>
              </a:rPr>
              <a:t>墨西哥</a:t>
            </a:r>
            <a:r>
              <a:rPr lang="en-US" altLang="zh-CN" sz="3600" b="1">
                <a:solidFill>
                  <a:srgbClr val="CC0000"/>
                </a:solidFill>
                <a:ea typeface="华文行楷" panose="02010800040101010101" pitchFamily="2" charset="-122"/>
              </a:rPr>
              <a:t>:</a:t>
            </a:r>
            <a:r>
              <a:rPr lang="zh-CN" altLang="en-US" sz="3600" b="1">
                <a:solidFill>
                  <a:srgbClr val="CC0000"/>
                </a:solidFill>
                <a:ea typeface="华文行楷" panose="02010800040101010101" pitchFamily="2" charset="-122"/>
              </a:rPr>
              <a:t>吸引资金和技术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48979"/>
                                        </p:tgtEl>
                                        <p:attrNameLst>
                                          <p:attrName>style.visibility</p:attrName>
                                        </p:attrNameLst>
                                      </p:cBhvr>
                                      <p:to>
                                        <p:strVal val="visible"/>
                                      </p:to>
                                    </p:set>
                                    <p:animEffect transition="in" filter="blinds(horizontal)">
                                      <p:cBhvr>
                                        <p:cTn id="7" dur="500"/>
                                        <p:tgtEl>
                                          <p:spTgt spid="104897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1048981"/>
                                        </p:tgtEl>
                                        <p:attrNameLst>
                                          <p:attrName>style.visibility</p:attrName>
                                        </p:attrNameLst>
                                      </p:cBhvr>
                                      <p:to>
                                        <p:strVal val="visible"/>
                                      </p:to>
                                    </p:set>
                                    <p:animEffect transition="in" filter="blinds(horizontal)">
                                      <p:cBhvr>
                                        <p:cTn id="13" dur="500"/>
                                        <p:tgtEl>
                                          <p:spTgt spid="104898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1048980">
                                            <p:txEl>
                                              <p:pRg st="0" end="0"/>
                                            </p:txEl>
                                          </p:spTgt>
                                        </p:tgtEl>
                                        <p:attrNameLst>
                                          <p:attrName>style.visibility</p:attrName>
                                        </p:attrNameLst>
                                      </p:cBhvr>
                                      <p:to>
                                        <p:strVal val="visible"/>
                                      </p:to>
                                    </p:set>
                                    <p:animEffect transition="in" filter="blinds(horizontal)">
                                      <p:cBhvr>
                                        <p:cTn id="19" dur="500"/>
                                        <p:tgtEl>
                                          <p:spTgt spid="1048980">
                                            <p:txEl>
                                              <p:pRg st="0" end="0"/>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2" nodeType="clickEffect">
                                  <p:stCondLst>
                                    <p:cond delay="0"/>
                                  </p:stCondLst>
                                  <p:childTnLst>
                                    <p:set>
                                      <p:cBhvr>
                                        <p:cTn id="24" dur="1" fill="hold">
                                          <p:stCondLst>
                                            <p:cond delay="0"/>
                                          </p:stCondLst>
                                        </p:cTn>
                                        <p:tgtEl>
                                          <p:spTgt spid="1048982"/>
                                        </p:tgtEl>
                                        <p:attrNameLst>
                                          <p:attrName>style.visibility</p:attrName>
                                        </p:attrNameLst>
                                      </p:cBhvr>
                                      <p:to>
                                        <p:strVal val="visible"/>
                                      </p:to>
                                    </p:set>
                                    <p:animEffect transition="in" filter="blinds(horizontal)">
                                      <p:cBhvr>
                                        <p:cTn id="25" dur="500"/>
                                        <p:tgtEl>
                                          <p:spTgt spid="10489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979" grpId="0"/>
      <p:bldP spid="1048981" grpId="1"/>
      <p:bldP spid="1048982" grpId="2"/>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97206" name="图片 2097205" descr="亞太經濟合作組織 2"/>
          <p:cNvPicPr/>
          <p:nvPr/>
        </p:nvPicPr>
        <p:blipFill>
          <a:blip r:embed="rId2"/>
          <a:stretch>
            <a:fillRect/>
          </a:stretch>
        </p:blipFill>
        <p:spPr>
          <a:xfrm>
            <a:off x="0" y="981075"/>
            <a:ext cx="9144000" cy="5791200"/>
          </a:xfrm>
          <a:prstGeom prst="rect">
            <a:avLst/>
          </a:prstGeom>
          <a:noFill/>
          <a:ln>
            <a:noFill/>
          </a:ln>
        </p:spPr>
      </p:pic>
      <p:sp>
        <p:nvSpPr>
          <p:cNvPr id="1049067" name="文本框 1049066"/>
          <p:cNvSpPr txBox="1"/>
          <p:nvPr/>
        </p:nvSpPr>
        <p:spPr>
          <a:xfrm>
            <a:off x="-132715" y="502920"/>
            <a:ext cx="7127875" cy="478155"/>
          </a:xfrm>
          <a:prstGeom prst="rect">
            <a:avLst/>
          </a:prstGeom>
          <a:noFill/>
          <a:ln>
            <a:noFill/>
          </a:ln>
        </p:spPr>
        <p:txBody>
          <a:bodyPr vert="horz"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3600" b="1">
                <a:solidFill>
                  <a:schemeClr val="tx1"/>
                </a:solidFill>
                <a:effectLst>
                  <a:outerShdw blurRad="38100" dist="38100" dir="2700000" algn="tl">
                    <a:srgbClr val="C0C0C0"/>
                  </a:outerShdw>
                </a:effectLst>
                <a:latin typeface="Times New Roman" pitchFamily="18" charset="0"/>
                <a:ea typeface="楷体_GB2312" pitchFamily="49" charset="-122"/>
              </a:rPr>
              <a:t>（四）、步步发展的亚太经合组织</a:t>
            </a: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539552" y="548680"/>
            <a:ext cx="8280920" cy="5016758"/>
          </a:xfrm>
          <a:prstGeom prst="rect">
            <a:avLst/>
          </a:prstGeom>
        </p:spPr>
        <p:txBody>
          <a:bodyPr wrap="square">
            <a:spAutoFit/>
          </a:bodyPr>
          <a:lstStyle/>
          <a:p>
            <a:r>
              <a:rPr lang="zh-CN" altLang="en-US" sz="2000" b="1">
                <a:latin typeface="华文仿宋" pitchFamily="2" charset="-122"/>
                <a:ea typeface="华文仿宋" pitchFamily="2" charset="-122"/>
              </a:rPr>
              <a:t>三、社会信息化和文化多样性</a:t>
            </a:r>
          </a:p>
          <a:p>
            <a:r>
              <a:rPr lang="en-US" altLang="zh-CN" sz="2000" b="1">
                <a:latin typeface="华文仿宋" pitchFamily="2" charset="-122"/>
                <a:ea typeface="华文仿宋" pitchFamily="2" charset="-122"/>
              </a:rPr>
              <a:t>1.</a:t>
            </a:r>
            <a:r>
              <a:rPr lang="zh-CN" altLang="en-US" sz="2000" b="1">
                <a:latin typeface="华文仿宋" pitchFamily="2" charset="-122"/>
                <a:ea typeface="华文仿宋" pitchFamily="2" charset="-122"/>
              </a:rPr>
              <a:t>社会信息化</a:t>
            </a:r>
          </a:p>
          <a:p>
            <a:r>
              <a:rPr lang="en-US" altLang="zh-CN" sz="2000" b="1">
                <a:latin typeface="华文仿宋" pitchFamily="2" charset="-122"/>
                <a:ea typeface="华文仿宋" pitchFamily="2" charset="-122"/>
              </a:rPr>
              <a:t>(1</a:t>
            </a:r>
            <a:r>
              <a:rPr lang="zh-CN" altLang="en-US" sz="2000" b="1">
                <a:latin typeface="华文仿宋" pitchFamily="2" charset="-122"/>
                <a:ea typeface="华文仿宋" pitchFamily="2" charset="-122"/>
              </a:rPr>
              <a:t>）含义∶指发展以</a:t>
            </a:r>
            <a:r>
              <a:rPr lang="zh-CN" altLang="en-US" sz="2000" b="1">
                <a:solidFill>
                  <a:srgbClr val="FF0000"/>
                </a:solidFill>
                <a:latin typeface="华文仿宋" pitchFamily="2" charset="-122"/>
                <a:ea typeface="华文仿宋" pitchFamily="2" charset="-122"/>
              </a:rPr>
              <a:t>计算机</a:t>
            </a:r>
            <a:r>
              <a:rPr lang="zh-CN" altLang="en-US" sz="2000" b="1">
                <a:latin typeface="华文仿宋" pitchFamily="2" charset="-122"/>
                <a:ea typeface="华文仿宋" pitchFamily="2" charset="-122"/>
              </a:rPr>
              <a:t>为主的智能化工具为代表的新生产力，建立有组织的信息网络体系</a:t>
            </a:r>
            <a:r>
              <a:rPr lang="zh-CN" altLang="en-US" sz="2000" b="1" smtClean="0">
                <a:latin typeface="华文仿宋" pitchFamily="2" charset="-122"/>
                <a:ea typeface="华文仿宋" pitchFamily="2" charset="-122"/>
              </a:rPr>
              <a:t>，促进</a:t>
            </a:r>
            <a:r>
              <a:rPr lang="zh-CN" altLang="en-US" sz="2000" b="1">
                <a:latin typeface="华文仿宋" pitchFamily="2" charset="-122"/>
                <a:ea typeface="华文仿宋" pitchFamily="2" charset="-122"/>
              </a:rPr>
              <a:t>信息交流和知识共享，提高经济增长质量，推动经济社会向高效、优质发展转型的历史进程。</a:t>
            </a:r>
          </a:p>
          <a:p>
            <a:r>
              <a:rPr lang="en-US" altLang="zh-CN" sz="2000" b="1">
                <a:latin typeface="华文仿宋" pitchFamily="2" charset="-122"/>
                <a:ea typeface="华文仿宋" pitchFamily="2" charset="-122"/>
              </a:rPr>
              <a:t>(2</a:t>
            </a:r>
            <a:r>
              <a:rPr lang="zh-CN" altLang="en-US" sz="2000" b="1">
                <a:latin typeface="华文仿宋" pitchFamily="2" charset="-122"/>
                <a:ea typeface="华文仿宋" pitchFamily="2" charset="-122"/>
              </a:rPr>
              <a:t>）发展趋势</a:t>
            </a:r>
            <a:r>
              <a:rPr lang="en-US" altLang="zh-CN" sz="2000" b="1">
                <a:latin typeface="华文仿宋" pitchFamily="2" charset="-122"/>
                <a:ea typeface="华文仿宋" pitchFamily="2" charset="-122"/>
              </a:rPr>
              <a:t>:</a:t>
            </a:r>
            <a:r>
              <a:rPr lang="zh-CN" altLang="en-US" sz="2000" b="1">
                <a:latin typeface="华文仿宋" pitchFamily="2" charset="-122"/>
                <a:ea typeface="华文仿宋" pitchFamily="2" charset="-122"/>
              </a:rPr>
              <a:t>进入</a:t>
            </a:r>
            <a:r>
              <a:rPr lang="en-US" altLang="zh-CN" sz="2000" b="1">
                <a:latin typeface="华文仿宋" pitchFamily="2" charset="-122"/>
                <a:ea typeface="华文仿宋" pitchFamily="2" charset="-122"/>
              </a:rPr>
              <a:t>21</a:t>
            </a:r>
            <a:r>
              <a:rPr lang="zh-CN" altLang="en-US" sz="2000" b="1">
                <a:latin typeface="华文仿宋" pitchFamily="2" charset="-122"/>
                <a:ea typeface="华文仿宋" pitchFamily="2" charset="-122"/>
              </a:rPr>
              <a:t>世纪，社会信息化已经成为不可逆转的时代潮流。</a:t>
            </a:r>
          </a:p>
          <a:p>
            <a:r>
              <a:rPr lang="en-US" altLang="zh-CN" sz="2000" b="1">
                <a:latin typeface="华文仿宋" pitchFamily="2" charset="-122"/>
                <a:ea typeface="华文仿宋" pitchFamily="2" charset="-122"/>
              </a:rPr>
              <a:t>( 3</a:t>
            </a:r>
            <a:r>
              <a:rPr lang="zh-CN" altLang="en-US" sz="2000" b="1">
                <a:latin typeface="华文仿宋" pitchFamily="2" charset="-122"/>
                <a:ea typeface="华文仿宋" pitchFamily="2" charset="-122"/>
              </a:rPr>
              <a:t>）面临问题</a:t>
            </a:r>
            <a:r>
              <a:rPr lang="en-US" altLang="zh-CN" sz="2000" b="1">
                <a:latin typeface="华文仿宋" pitchFamily="2" charset="-122"/>
                <a:ea typeface="华文仿宋" pitchFamily="2" charset="-122"/>
              </a:rPr>
              <a:t>:</a:t>
            </a:r>
            <a:r>
              <a:rPr lang="zh-CN" altLang="en-US" sz="2000" b="1">
                <a:latin typeface="华文仿宋" pitchFamily="2" charset="-122"/>
                <a:ea typeface="华文仿宋" pitchFamily="2" charset="-122"/>
              </a:rPr>
              <a:t>如何保卫自己的</a:t>
            </a:r>
            <a:r>
              <a:rPr lang="en-US" altLang="zh-CN" sz="2000" b="1" smtClean="0">
                <a:latin typeface="华文仿宋" pitchFamily="2" charset="-122"/>
                <a:ea typeface="华文仿宋" pitchFamily="2" charset="-122"/>
              </a:rPr>
              <a:t>_</a:t>
            </a:r>
            <a:r>
              <a:rPr lang="zh-CN" altLang="en-US" sz="2000" b="1" smtClean="0">
                <a:solidFill>
                  <a:srgbClr val="FF0000"/>
                </a:solidFill>
                <a:latin typeface="华文仿宋" pitchFamily="2" charset="-122"/>
                <a:ea typeface="华文仿宋" pitchFamily="2" charset="-122"/>
              </a:rPr>
              <a:t>信息</a:t>
            </a:r>
            <a:r>
              <a:rPr lang="en-US" altLang="zh-CN" sz="2000" b="1" smtClean="0">
                <a:latin typeface="华文仿宋" pitchFamily="2" charset="-122"/>
                <a:ea typeface="华文仿宋" pitchFamily="2" charset="-122"/>
              </a:rPr>
              <a:t>___</a:t>
            </a:r>
            <a:r>
              <a:rPr lang="zh-CN" altLang="en-US" sz="2000" b="1">
                <a:latin typeface="华文仿宋" pitchFamily="2" charset="-122"/>
                <a:ea typeface="华文仿宋" pitchFamily="2" charset="-122"/>
              </a:rPr>
              <a:t>安全，成为各国必须解决的现实问题。</a:t>
            </a:r>
          </a:p>
          <a:p>
            <a:r>
              <a:rPr lang="en-US" altLang="zh-CN" sz="2000" b="1" smtClean="0">
                <a:latin typeface="华文仿宋" pitchFamily="2" charset="-122"/>
                <a:ea typeface="华文仿宋" pitchFamily="2" charset="-122"/>
              </a:rPr>
              <a:t>2</a:t>
            </a:r>
            <a:r>
              <a:rPr lang="en-US" altLang="zh-CN" sz="2000" b="1">
                <a:latin typeface="华文仿宋" pitchFamily="2" charset="-122"/>
                <a:ea typeface="华文仿宋" pitchFamily="2" charset="-122"/>
              </a:rPr>
              <a:t>.</a:t>
            </a:r>
            <a:r>
              <a:rPr lang="zh-CN" altLang="en-US" sz="2000" b="1">
                <a:latin typeface="华文仿宋" pitchFamily="2" charset="-122"/>
                <a:ea typeface="华文仿宋" pitchFamily="2" charset="-122"/>
              </a:rPr>
              <a:t>文化多样性</a:t>
            </a:r>
          </a:p>
          <a:p>
            <a:r>
              <a:rPr lang="en-US" altLang="zh-CN" sz="2000" b="1">
                <a:latin typeface="华文仿宋" pitchFamily="2" charset="-122"/>
                <a:ea typeface="华文仿宋" pitchFamily="2" charset="-122"/>
              </a:rPr>
              <a:t>(1</a:t>
            </a:r>
            <a:r>
              <a:rPr lang="zh-CN" altLang="en-US" sz="2000" b="1">
                <a:latin typeface="华文仿宋" pitchFamily="2" charset="-122"/>
                <a:ea typeface="华文仿宋" pitchFamily="2" charset="-122"/>
              </a:rPr>
              <a:t>）世界文化的基本特征</a:t>
            </a:r>
            <a:r>
              <a:rPr lang="en-US" altLang="zh-CN" sz="2000" b="1">
                <a:latin typeface="华文仿宋" pitchFamily="2" charset="-122"/>
                <a:ea typeface="华文仿宋" pitchFamily="2" charset="-122"/>
              </a:rPr>
              <a:t>:</a:t>
            </a:r>
            <a:r>
              <a:rPr lang="zh-CN" altLang="en-US" sz="2000" b="1">
                <a:latin typeface="华文仿宋" pitchFamily="2" charset="-122"/>
                <a:ea typeface="华文仿宋" pitchFamily="2" charset="-122"/>
              </a:rPr>
              <a:t>文化多样性。</a:t>
            </a:r>
          </a:p>
          <a:p>
            <a:r>
              <a:rPr lang="en-US" altLang="zh-CN" sz="2000" b="1">
                <a:latin typeface="华文仿宋" pitchFamily="2" charset="-122"/>
                <a:ea typeface="华文仿宋" pitchFamily="2" charset="-122"/>
              </a:rPr>
              <a:t>( 2</a:t>
            </a:r>
            <a:r>
              <a:rPr lang="zh-CN" altLang="en-US" sz="2000" b="1">
                <a:latin typeface="华文仿宋" pitchFamily="2" charset="-122"/>
                <a:ea typeface="华文仿宋" pitchFamily="2" charset="-122"/>
              </a:rPr>
              <a:t>）各国的做法∶各国都在努力维护自己的文化特性，维系自己的文化根脉。</a:t>
            </a:r>
          </a:p>
          <a:p>
            <a:r>
              <a:rPr lang="en-US" altLang="zh-CN" sz="2000" b="1">
                <a:latin typeface="华文仿宋" pitchFamily="2" charset="-122"/>
                <a:ea typeface="华文仿宋" pitchFamily="2" charset="-122"/>
              </a:rPr>
              <a:t>(3</a:t>
            </a:r>
            <a:r>
              <a:rPr lang="zh-CN" altLang="en-US" sz="2000" b="1">
                <a:latin typeface="华文仿宋" pitchFamily="2" charset="-122"/>
                <a:ea typeface="华文仿宋" pitchFamily="2" charset="-122"/>
              </a:rPr>
              <a:t>）</a:t>
            </a:r>
            <a:r>
              <a:rPr lang="zh-CN" altLang="en-US" sz="2000" b="1">
                <a:solidFill>
                  <a:srgbClr val="FF0000"/>
                </a:solidFill>
                <a:latin typeface="华文仿宋" pitchFamily="2" charset="-122"/>
                <a:ea typeface="华文仿宋" pitchFamily="2" charset="-122"/>
              </a:rPr>
              <a:t>中国的态度</a:t>
            </a:r>
            <a:r>
              <a:rPr lang="en-US" altLang="zh-CN" sz="2000" b="1">
                <a:solidFill>
                  <a:srgbClr val="FF0000"/>
                </a:solidFill>
                <a:latin typeface="华文仿宋" pitchFamily="2" charset="-122"/>
                <a:ea typeface="华文仿宋" pitchFamily="2" charset="-122"/>
              </a:rPr>
              <a:t>︰</a:t>
            </a:r>
            <a:r>
              <a:rPr lang="zh-CN" altLang="en-US" sz="2000" b="1">
                <a:solidFill>
                  <a:srgbClr val="FF0000"/>
                </a:solidFill>
                <a:latin typeface="华文仿宋" pitchFamily="2" charset="-122"/>
                <a:ea typeface="华文仿宋" pitchFamily="2" charset="-122"/>
              </a:rPr>
              <a:t>在传承和传播中华优秀文化的同时，尊重世界文化多样性，促进和而不同、</a:t>
            </a:r>
            <a:r>
              <a:rPr lang="zh-CN" altLang="en-US" sz="2000" b="1" smtClean="0">
                <a:solidFill>
                  <a:srgbClr val="FF0000"/>
                </a:solidFill>
                <a:latin typeface="华文仿宋" pitchFamily="2" charset="-122"/>
                <a:ea typeface="华文仿宋" pitchFamily="2" charset="-122"/>
              </a:rPr>
              <a:t>兼收并蓄</a:t>
            </a:r>
            <a:r>
              <a:rPr lang="zh-CN" altLang="en-US" sz="2000" b="1">
                <a:solidFill>
                  <a:srgbClr val="FF0000"/>
                </a:solidFill>
                <a:latin typeface="华文仿宋" pitchFamily="2" charset="-122"/>
                <a:ea typeface="华文仿宋" pitchFamily="2" charset="-122"/>
              </a:rPr>
              <a:t>的文明交流，推动世界的和平与发展。</a:t>
            </a:r>
          </a:p>
          <a:p>
            <a:r>
              <a:rPr lang="en-US" altLang="zh-CN" sz="2000" b="1">
                <a:latin typeface="华文仿宋" pitchFamily="2" charset="-122"/>
                <a:ea typeface="华文仿宋" pitchFamily="2" charset="-122"/>
              </a:rPr>
              <a:t>4.</a:t>
            </a:r>
            <a:r>
              <a:rPr lang="zh-CN" altLang="en-US" sz="2000" b="1">
                <a:latin typeface="华文仿宋" pitchFamily="2" charset="-122"/>
                <a:ea typeface="华文仿宋" pitchFamily="2" charset="-122"/>
              </a:rPr>
              <a:t>发展中国家自身存在的问题政策失误、人口过快增长、社会两极分化、贪污腐败等。</a:t>
            </a: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97225" name="图片 2097224" descr="12-12-WTO"/>
          <p:cNvPicPr/>
          <p:nvPr/>
        </p:nvPicPr>
        <p:blipFill>
          <a:blip r:embed="rId2"/>
          <a:stretch>
            <a:fillRect/>
          </a:stretch>
        </p:blipFill>
        <p:spPr>
          <a:xfrm>
            <a:off x="1692275" y="1628775"/>
            <a:ext cx="5715000" cy="4086225"/>
          </a:xfrm>
          <a:prstGeom prst="rect">
            <a:avLst/>
          </a:prstGeom>
          <a:noFill/>
          <a:ln>
            <a:noFill/>
          </a:ln>
        </p:spPr>
      </p:pic>
      <p:sp>
        <p:nvSpPr>
          <p:cNvPr id="1049141" name="矩形标注 1049140"/>
          <p:cNvSpPr/>
          <p:nvPr/>
        </p:nvSpPr>
        <p:spPr>
          <a:xfrm>
            <a:off x="0" y="3789362"/>
            <a:ext cx="1547812" cy="647700"/>
          </a:xfrm>
          <a:prstGeom prst="wedgeRectCallout">
            <a:avLst>
              <a:gd name="adj1" fmla="val 71028"/>
              <a:gd name="adj2" fmla="val -77449"/>
            </a:avLst>
          </a:prstGeom>
          <a:solidFill>
            <a:schemeClr val="accent1"/>
          </a:solidFill>
          <a:ln w="9525" cap="flat" cmpd="sng">
            <a:solidFill>
              <a:schemeClr val="dk1">
                <a:alpha val="100000"/>
              </a:schemeClr>
            </a:solidFill>
            <a:prstDash val="solid"/>
            <a:round/>
          </a:ln>
        </p:spPr>
        <p:txBody>
          <a:bodyPr vert="horz" lIns="91440" tIns="45720" rIns="91440" bIns="45720" anchor="t"/>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algn="ctr" eaLnBrk="1" latinLnBrk="1" hangingPunct="1"/>
            <a:endParaRPr lang="zh-CN" altLang="zh-CN"/>
          </a:p>
        </p:txBody>
      </p:sp>
      <p:sp>
        <p:nvSpPr>
          <p:cNvPr id="1049142" name="文本框 1049141"/>
          <p:cNvSpPr txBox="1"/>
          <p:nvPr/>
        </p:nvSpPr>
        <p:spPr>
          <a:xfrm>
            <a:off x="0" y="3808412"/>
            <a:ext cx="1763712"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ea typeface="楷体_GB2312" pitchFamily="49" charset="-122"/>
              </a:rPr>
              <a:t>发达国家</a:t>
            </a:r>
          </a:p>
        </p:txBody>
      </p:sp>
      <p:sp>
        <p:nvSpPr>
          <p:cNvPr id="1049143" name="矩形标注 1049142"/>
          <p:cNvSpPr/>
          <p:nvPr/>
        </p:nvSpPr>
        <p:spPr>
          <a:xfrm>
            <a:off x="7596187" y="3284537"/>
            <a:ext cx="1547812" cy="649287"/>
          </a:xfrm>
          <a:prstGeom prst="wedgeRectCallout">
            <a:avLst>
              <a:gd name="adj1" fmla="val -95949"/>
              <a:gd name="adj2" fmla="val -6968"/>
            </a:avLst>
          </a:prstGeom>
          <a:solidFill>
            <a:schemeClr val="accent1"/>
          </a:solidFill>
          <a:ln w="9525" cap="flat" cmpd="sng">
            <a:solidFill>
              <a:schemeClr val="dk1">
                <a:alpha val="100000"/>
              </a:schemeClr>
            </a:solidFill>
            <a:prstDash val="solid"/>
            <a:round/>
          </a:ln>
        </p:spPr>
        <p:txBody>
          <a:bodyPr vert="horz" lIns="91440" tIns="45720" rIns="91440" bIns="45720" anchor="t"/>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algn="ctr" eaLnBrk="1" latinLnBrk="1" hangingPunct="1"/>
            <a:endParaRPr lang="zh-CN" altLang="zh-CN"/>
          </a:p>
        </p:txBody>
      </p:sp>
      <p:sp>
        <p:nvSpPr>
          <p:cNvPr id="1049144" name="文本框 1049143"/>
          <p:cNvSpPr txBox="1"/>
          <p:nvPr/>
        </p:nvSpPr>
        <p:spPr>
          <a:xfrm>
            <a:off x="7575550" y="3303587"/>
            <a:ext cx="1749425"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ea typeface="楷体_GB2312" pitchFamily="49" charset="-122"/>
              </a:rPr>
              <a:t>跨国公司</a:t>
            </a:r>
          </a:p>
        </p:txBody>
      </p:sp>
      <p:sp>
        <p:nvSpPr>
          <p:cNvPr id="1049145" name="圆角矩形标注 1049144"/>
          <p:cNvSpPr/>
          <p:nvPr/>
        </p:nvSpPr>
        <p:spPr>
          <a:xfrm>
            <a:off x="395287" y="765175"/>
            <a:ext cx="8064500" cy="609600"/>
          </a:xfrm>
          <a:prstGeom prst="wedgeRoundRectCallout">
            <a:avLst>
              <a:gd name="adj1" fmla="val -690"/>
              <a:gd name="adj2" fmla="val 83593"/>
              <a:gd name="adj3" fmla="val 16667"/>
            </a:avLst>
          </a:prstGeom>
          <a:solidFill>
            <a:schemeClr val="accent1"/>
          </a:solidFill>
          <a:ln w="9525" cap="flat" cmpd="sng">
            <a:solidFill>
              <a:schemeClr val="dk1">
                <a:alpha val="100000"/>
              </a:schemeClr>
            </a:solidFill>
            <a:prstDash val="solid"/>
            <a:round/>
          </a:ln>
        </p:spPr>
        <p:txBody>
          <a:bodyPr vert="horz" lIns="91440" tIns="45720" rIns="91440" bIns="45720" anchor="t"/>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algn="ctr" eaLnBrk="1" latinLnBrk="1" hangingPunct="1"/>
            <a:endParaRPr lang="zh-CN" altLang="zh-CN"/>
          </a:p>
        </p:txBody>
      </p:sp>
      <p:sp>
        <p:nvSpPr>
          <p:cNvPr id="1049146" name="文本框 1049145"/>
          <p:cNvSpPr txBox="1"/>
          <p:nvPr/>
        </p:nvSpPr>
        <p:spPr>
          <a:xfrm>
            <a:off x="395287" y="765175"/>
            <a:ext cx="8208962"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ea typeface="楷体_GB2312" pitchFamily="49" charset="-122"/>
              </a:rPr>
              <a:t>非洲谚语：大象结合之日，便是蚂蚁粉身碎骨之时</a:t>
            </a:r>
          </a:p>
        </p:txBody>
      </p:sp>
      <p:sp>
        <p:nvSpPr>
          <p:cNvPr id="1049147" name="矩形标注 1049146"/>
          <p:cNvSpPr/>
          <p:nvPr/>
        </p:nvSpPr>
        <p:spPr>
          <a:xfrm flipV="1">
            <a:off x="4787900" y="5876925"/>
            <a:ext cx="1871662" cy="504825"/>
          </a:xfrm>
          <a:prstGeom prst="wedgeRectCallout">
            <a:avLst>
              <a:gd name="adj1" fmla="val -50426"/>
              <a:gd name="adj2" fmla="val 234273"/>
            </a:avLst>
          </a:prstGeom>
          <a:solidFill>
            <a:schemeClr val="accent1"/>
          </a:solidFill>
          <a:ln w="9525" cap="flat" cmpd="sng">
            <a:solidFill>
              <a:schemeClr val="dk1">
                <a:alpha val="100000"/>
              </a:schemeClr>
            </a:solidFill>
            <a:prstDash val="solid"/>
            <a:round/>
          </a:ln>
        </p:spPr>
        <p:txBody>
          <a:bodyPr rot="10800000" vert="horz" lIns="91440" tIns="45720" rIns="91440" bIns="45720" anchor="t"/>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algn="ctr" eaLnBrk="1" latinLnBrk="1" hangingPunct="1"/>
            <a:endParaRPr lang="zh-CN" altLang="zh-CN"/>
          </a:p>
        </p:txBody>
      </p:sp>
      <p:sp>
        <p:nvSpPr>
          <p:cNvPr id="1049148" name="文本框 1049147"/>
          <p:cNvSpPr txBox="1"/>
          <p:nvPr/>
        </p:nvSpPr>
        <p:spPr>
          <a:xfrm>
            <a:off x="4716462" y="5883275"/>
            <a:ext cx="2160587"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2800" b="1">
                <a:ea typeface="楷体_GB2312" pitchFamily="49" charset="-122"/>
              </a:rPr>
              <a:t>不发达国家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9141"/>
                                        </p:tgtEl>
                                        <p:attrNameLst>
                                          <p:attrName>style.visibility</p:attrName>
                                        </p:attrNameLst>
                                      </p:cBhvr>
                                      <p:to>
                                        <p:strVal val="visible"/>
                                      </p:to>
                                    </p:set>
                                    <p:anim calcmode="lin" valueType="num">
                                      <p:cBhvr additive="base">
                                        <p:cTn id="7" dur="500" fill="hold"/>
                                        <p:tgtEl>
                                          <p:spTgt spid="1049141"/>
                                        </p:tgtEl>
                                        <p:attrNameLst>
                                          <p:attrName>ppt_x</p:attrName>
                                        </p:attrNameLst>
                                      </p:cBhvr>
                                      <p:tavLst>
                                        <p:tav tm="0">
                                          <p:val>
                                            <p:strVal val="#ppt_x"/>
                                          </p:val>
                                        </p:tav>
                                        <p:tav tm="100000">
                                          <p:val>
                                            <p:strVal val="#ppt_x"/>
                                          </p:val>
                                        </p:tav>
                                      </p:tavLst>
                                    </p:anim>
                                    <p:anim calcmode="lin" valueType="num">
                                      <p:cBhvr additive="base">
                                        <p:cTn id="8" dur="500" fill="hold"/>
                                        <p:tgtEl>
                                          <p:spTgt spid="1049141"/>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childTnLst>
                                    <p:set>
                                      <p:cBhvr>
                                        <p:cTn id="10" dur="1" fill="hold">
                                          <p:stCondLst>
                                            <p:cond delay="0"/>
                                          </p:stCondLst>
                                        </p:cTn>
                                        <p:tgtEl>
                                          <p:spTgt spid="1049142"/>
                                        </p:tgtEl>
                                        <p:attrNameLst>
                                          <p:attrName>style.visibility</p:attrName>
                                        </p:attrNameLst>
                                      </p:cBhvr>
                                      <p:to>
                                        <p:strVal val="visible"/>
                                      </p:to>
                                    </p:set>
                                    <p:anim calcmode="lin" valueType="num">
                                      <p:cBhvr additive="base">
                                        <p:cTn id="11" dur="500" fill="hold"/>
                                        <p:tgtEl>
                                          <p:spTgt spid="1049142"/>
                                        </p:tgtEl>
                                        <p:attrNameLst>
                                          <p:attrName>ppt_x</p:attrName>
                                        </p:attrNameLst>
                                      </p:cBhvr>
                                      <p:tavLst>
                                        <p:tav tm="0">
                                          <p:val>
                                            <p:strVal val="#ppt_x"/>
                                          </p:val>
                                        </p:tav>
                                        <p:tav tm="100000">
                                          <p:val>
                                            <p:strVal val="#ppt_x"/>
                                          </p:val>
                                        </p:tav>
                                      </p:tavLst>
                                    </p:anim>
                                    <p:anim calcmode="lin" valueType="num">
                                      <p:cBhvr additive="base">
                                        <p:cTn id="12" dur="500" fill="hold"/>
                                        <p:tgtEl>
                                          <p:spTgt spid="104914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2" presetClass="entr" presetSubtype="4" fill="hold" grpId="2" nodeType="clickEffect">
                                  <p:stCondLst>
                                    <p:cond delay="0"/>
                                  </p:stCondLst>
                                  <p:childTnLst>
                                    <p:set>
                                      <p:cBhvr>
                                        <p:cTn id="17" dur="1" fill="hold">
                                          <p:stCondLst>
                                            <p:cond delay="0"/>
                                          </p:stCondLst>
                                        </p:cTn>
                                        <p:tgtEl>
                                          <p:spTgt spid="1049143"/>
                                        </p:tgtEl>
                                        <p:attrNameLst>
                                          <p:attrName>style.visibility</p:attrName>
                                        </p:attrNameLst>
                                      </p:cBhvr>
                                      <p:to>
                                        <p:strVal val="visible"/>
                                      </p:to>
                                    </p:set>
                                    <p:anim calcmode="lin" valueType="num">
                                      <p:cBhvr additive="base">
                                        <p:cTn id="18" dur="500" fill="hold"/>
                                        <p:tgtEl>
                                          <p:spTgt spid="1049143"/>
                                        </p:tgtEl>
                                        <p:attrNameLst>
                                          <p:attrName>ppt_x</p:attrName>
                                        </p:attrNameLst>
                                      </p:cBhvr>
                                      <p:tavLst>
                                        <p:tav tm="0">
                                          <p:val>
                                            <p:strVal val="#ppt_x"/>
                                          </p:val>
                                        </p:tav>
                                        <p:tav tm="100000">
                                          <p:val>
                                            <p:strVal val="#ppt_x"/>
                                          </p:val>
                                        </p:tav>
                                      </p:tavLst>
                                    </p:anim>
                                    <p:anim calcmode="lin" valueType="num">
                                      <p:cBhvr additive="base">
                                        <p:cTn id="19" dur="500" fill="hold"/>
                                        <p:tgtEl>
                                          <p:spTgt spid="1049143"/>
                                        </p:tgtEl>
                                        <p:attrNameLst>
                                          <p:attrName>ppt_y</p:attrName>
                                        </p:attrNameLst>
                                      </p:cBhvr>
                                      <p:tavLst>
                                        <p:tav tm="0">
                                          <p:val>
                                            <p:strVal val="1+#ppt_h/2"/>
                                          </p:val>
                                        </p:tav>
                                        <p:tav tm="100000">
                                          <p:val>
                                            <p:strVal val="#ppt_y"/>
                                          </p:val>
                                        </p:tav>
                                      </p:tavLst>
                                    </p:anim>
                                  </p:childTnLst>
                                </p:cTn>
                              </p:par>
                              <p:par>
                                <p:cTn id="20" presetID="2" presetClass="entr" presetSubtype="4" fill="hold" grpId="3" nodeType="withEffect">
                                  <p:stCondLst>
                                    <p:cond delay="0"/>
                                  </p:stCondLst>
                                  <p:childTnLst>
                                    <p:set>
                                      <p:cBhvr>
                                        <p:cTn id="21" dur="1" fill="hold">
                                          <p:stCondLst>
                                            <p:cond delay="0"/>
                                          </p:stCondLst>
                                        </p:cTn>
                                        <p:tgtEl>
                                          <p:spTgt spid="1049144"/>
                                        </p:tgtEl>
                                        <p:attrNameLst>
                                          <p:attrName>style.visibility</p:attrName>
                                        </p:attrNameLst>
                                      </p:cBhvr>
                                      <p:to>
                                        <p:strVal val="visible"/>
                                      </p:to>
                                    </p:set>
                                    <p:anim calcmode="lin" valueType="num">
                                      <p:cBhvr additive="base">
                                        <p:cTn id="22" dur="500" fill="hold"/>
                                        <p:tgtEl>
                                          <p:spTgt spid="1049144"/>
                                        </p:tgtEl>
                                        <p:attrNameLst>
                                          <p:attrName>ppt_x</p:attrName>
                                        </p:attrNameLst>
                                      </p:cBhvr>
                                      <p:tavLst>
                                        <p:tav tm="0">
                                          <p:val>
                                            <p:strVal val="#ppt_x"/>
                                          </p:val>
                                        </p:tav>
                                        <p:tav tm="100000">
                                          <p:val>
                                            <p:strVal val="#ppt_x"/>
                                          </p:val>
                                        </p:tav>
                                      </p:tavLst>
                                    </p:anim>
                                    <p:anim calcmode="lin" valueType="num">
                                      <p:cBhvr additive="base">
                                        <p:cTn id="23" dur="500" fill="hold"/>
                                        <p:tgtEl>
                                          <p:spTgt spid="1049144"/>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2" presetClass="entr" presetSubtype="4" fill="hold" grpId="4" nodeType="clickEffect">
                                  <p:stCondLst>
                                    <p:cond delay="0"/>
                                  </p:stCondLst>
                                  <p:childTnLst>
                                    <p:set>
                                      <p:cBhvr>
                                        <p:cTn id="28" dur="1" fill="hold">
                                          <p:stCondLst>
                                            <p:cond delay="0"/>
                                          </p:stCondLst>
                                        </p:cTn>
                                        <p:tgtEl>
                                          <p:spTgt spid="1049147"/>
                                        </p:tgtEl>
                                        <p:attrNameLst>
                                          <p:attrName>style.visibility</p:attrName>
                                        </p:attrNameLst>
                                      </p:cBhvr>
                                      <p:to>
                                        <p:strVal val="visible"/>
                                      </p:to>
                                    </p:set>
                                    <p:anim calcmode="lin" valueType="num">
                                      <p:cBhvr additive="base">
                                        <p:cTn id="29" dur="500" fill="hold"/>
                                        <p:tgtEl>
                                          <p:spTgt spid="1049147"/>
                                        </p:tgtEl>
                                        <p:attrNameLst>
                                          <p:attrName>ppt_x</p:attrName>
                                        </p:attrNameLst>
                                      </p:cBhvr>
                                      <p:tavLst>
                                        <p:tav tm="0">
                                          <p:val>
                                            <p:strVal val="#ppt_x"/>
                                          </p:val>
                                        </p:tav>
                                        <p:tav tm="100000">
                                          <p:val>
                                            <p:strVal val="#ppt_x"/>
                                          </p:val>
                                        </p:tav>
                                      </p:tavLst>
                                    </p:anim>
                                    <p:anim calcmode="lin" valueType="num">
                                      <p:cBhvr additive="base">
                                        <p:cTn id="30" dur="500" fill="hold"/>
                                        <p:tgtEl>
                                          <p:spTgt spid="1049147"/>
                                        </p:tgtEl>
                                        <p:attrNameLst>
                                          <p:attrName>ppt_y</p:attrName>
                                        </p:attrNameLst>
                                      </p:cBhvr>
                                      <p:tavLst>
                                        <p:tav tm="0">
                                          <p:val>
                                            <p:strVal val="1+#ppt_h/2"/>
                                          </p:val>
                                        </p:tav>
                                        <p:tav tm="100000">
                                          <p:val>
                                            <p:strVal val="#ppt_y"/>
                                          </p:val>
                                        </p:tav>
                                      </p:tavLst>
                                    </p:anim>
                                  </p:childTnLst>
                                </p:cTn>
                              </p:par>
                              <p:par>
                                <p:cTn id="31" presetID="2" presetClass="entr" presetSubtype="4" fill="hold" grpId="5" nodeType="withEffect">
                                  <p:stCondLst>
                                    <p:cond delay="0"/>
                                  </p:stCondLst>
                                  <p:childTnLst>
                                    <p:set>
                                      <p:cBhvr>
                                        <p:cTn id="32" dur="1" fill="hold">
                                          <p:stCondLst>
                                            <p:cond delay="0"/>
                                          </p:stCondLst>
                                        </p:cTn>
                                        <p:tgtEl>
                                          <p:spTgt spid="1049148"/>
                                        </p:tgtEl>
                                        <p:attrNameLst>
                                          <p:attrName>style.visibility</p:attrName>
                                        </p:attrNameLst>
                                      </p:cBhvr>
                                      <p:to>
                                        <p:strVal val="visible"/>
                                      </p:to>
                                    </p:set>
                                    <p:anim calcmode="lin" valueType="num">
                                      <p:cBhvr additive="base">
                                        <p:cTn id="33" dur="500" fill="hold"/>
                                        <p:tgtEl>
                                          <p:spTgt spid="1049148"/>
                                        </p:tgtEl>
                                        <p:attrNameLst>
                                          <p:attrName>ppt_x</p:attrName>
                                        </p:attrNameLst>
                                      </p:cBhvr>
                                      <p:tavLst>
                                        <p:tav tm="0">
                                          <p:val>
                                            <p:strVal val="#ppt_x"/>
                                          </p:val>
                                        </p:tav>
                                        <p:tav tm="100000">
                                          <p:val>
                                            <p:strVal val="#ppt_x"/>
                                          </p:val>
                                        </p:tav>
                                      </p:tavLst>
                                    </p:anim>
                                    <p:anim calcmode="lin" valueType="num">
                                      <p:cBhvr additive="base">
                                        <p:cTn id="34" dur="500" fill="hold"/>
                                        <p:tgtEl>
                                          <p:spTgt spid="10491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141" grpId="0"/>
      <p:bldP spid="1049142" grpId="1"/>
      <p:bldP spid="1049143" grpId="2"/>
      <p:bldP spid="1049144" grpId="3"/>
      <p:bldP spid="1049147" grpId="4"/>
      <p:bldP spid="1049148" grpId="5"/>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9151" name="文本框 1049150"/>
          <p:cNvSpPr txBox="1"/>
          <p:nvPr/>
        </p:nvSpPr>
        <p:spPr>
          <a:xfrm>
            <a:off x="0" y="5989637"/>
            <a:ext cx="9144000"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t>WTO——World  Terrorist  Organization  </a:t>
            </a:r>
            <a:r>
              <a:rPr lang="zh-CN" altLang="en-US" sz="2800" b="1"/>
              <a:t>世界恐怖组织</a:t>
            </a:r>
          </a:p>
        </p:txBody>
      </p:sp>
      <p:pic>
        <p:nvPicPr>
          <p:cNvPr id="2097226" name="图片 2097225" descr="wto-protest"/>
          <p:cNvPicPr/>
          <p:nvPr/>
        </p:nvPicPr>
        <p:blipFill>
          <a:blip r:embed="rId2"/>
          <a:stretch>
            <a:fillRect/>
          </a:stretch>
        </p:blipFill>
        <p:spPr>
          <a:xfrm>
            <a:off x="1116012" y="1196975"/>
            <a:ext cx="6911975" cy="4441825"/>
          </a:xfrm>
          <a:prstGeom prst="rect">
            <a:avLst/>
          </a:prstGeom>
          <a:noFill/>
          <a:ln>
            <a:noFill/>
          </a:ln>
        </p:spPr>
      </p:pic>
      <p:pic>
        <p:nvPicPr>
          <p:cNvPr id="2097227" name="图片 2097226" descr="scan~WTO~protest2003"/>
          <p:cNvPicPr/>
          <p:nvPr/>
        </p:nvPicPr>
        <p:blipFill>
          <a:blip r:embed="rId3"/>
          <a:stretch>
            <a:fillRect/>
          </a:stretch>
        </p:blipFill>
        <p:spPr>
          <a:xfrm>
            <a:off x="1692275" y="260350"/>
            <a:ext cx="5781675" cy="5648325"/>
          </a:xfrm>
          <a:prstGeom prst="rect">
            <a:avLst/>
          </a:prstGeom>
          <a:noFill/>
          <a:ln>
            <a:noFill/>
          </a:ln>
        </p:spPr>
      </p:pic>
      <p:sp>
        <p:nvSpPr>
          <p:cNvPr id="1049152" name="十字形 1049151">
            <a:hlinkClick action="ppaction://noaction"/>
          </p:cNvPr>
          <p:cNvSpPr/>
          <p:nvPr/>
        </p:nvSpPr>
        <p:spPr>
          <a:xfrm>
            <a:off x="8532812" y="6453187"/>
            <a:ext cx="611187" cy="404812"/>
          </a:xfrm>
          <a:prstGeom prst="plus">
            <a:avLst/>
          </a:prstGeom>
          <a:solidFill>
            <a:srgbClr val="00FF00"/>
          </a:solidFill>
          <a:ln w="9525" cap="flat" cmpd="sng">
            <a:solidFill>
              <a:schemeClr val="dk1">
                <a:alpha val="100000"/>
              </a:schemeClr>
            </a:solidFill>
            <a:prstDash val="solid"/>
            <a:round/>
          </a:ln>
        </p:spPr>
        <p:txBody>
          <a:bodyPr vert="horz" wrap="none"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4" fill="hold" nodeType="clickEffect">
                                  <p:stCondLst>
                                    <p:cond delay="0"/>
                                  </p:stCondLst>
                                  <p:childTnLst>
                                    <p:anim calcmode="lin" valueType="num">
                                      <p:cBhvr additive="base">
                                        <p:cTn id="6" dur="500"/>
                                        <p:tgtEl>
                                          <p:spTgt spid="2097226"/>
                                        </p:tgtEl>
                                        <p:attrNameLst>
                                          <p:attrName>ppt_x</p:attrName>
                                        </p:attrNameLst>
                                      </p:cBhvr>
                                      <p:tavLst>
                                        <p:tav tm="0">
                                          <p:val>
                                            <p:strVal val="ppt_x"/>
                                          </p:val>
                                        </p:tav>
                                        <p:tav tm="100000">
                                          <p:val>
                                            <p:strVal val="ppt_x"/>
                                          </p:val>
                                        </p:tav>
                                      </p:tavLst>
                                    </p:anim>
                                    <p:anim calcmode="lin" valueType="num">
                                      <p:cBhvr additive="base">
                                        <p:cTn id="7" dur="500"/>
                                        <p:tgtEl>
                                          <p:spTgt spid="2097226"/>
                                        </p:tgtEl>
                                        <p:attrNameLst>
                                          <p:attrName>ppt_y</p:attrName>
                                        </p:attrNameLst>
                                      </p:cBhvr>
                                      <p:tavLst>
                                        <p:tav tm="0">
                                          <p:val>
                                            <p:strVal val="ppt_y"/>
                                          </p:val>
                                        </p:tav>
                                        <p:tav tm="100000">
                                          <p:val>
                                            <p:strVal val="1+ppt_h/2"/>
                                          </p:val>
                                        </p:tav>
                                      </p:tavLst>
                                    </p:anim>
                                    <p:set>
                                      <p:cBhvr>
                                        <p:cTn id="8" dur="1" fill="hold">
                                          <p:stCondLst>
                                            <p:cond delay="499"/>
                                          </p:stCondLst>
                                        </p:cTn>
                                        <p:tgtEl>
                                          <p:spTgt spid="2097226"/>
                                        </p:tgtEl>
                                        <p:attrNameLst>
                                          <p:attrName>style.visibility</p:attrName>
                                        </p:attrNameLst>
                                      </p:cBhvr>
                                      <p:to>
                                        <p:strVal val="hidden"/>
                                      </p:to>
                                    </p:se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097227"/>
                                        </p:tgtEl>
                                        <p:attrNameLst>
                                          <p:attrName>style.visibility</p:attrName>
                                        </p:attrNameLst>
                                      </p:cBhvr>
                                      <p:to>
                                        <p:strVal val="visible"/>
                                      </p:to>
                                    </p:set>
                                    <p:anim calcmode="lin" valueType="num">
                                      <p:cBhvr additive="base">
                                        <p:cTn id="14" dur="500" fill="hold"/>
                                        <p:tgtEl>
                                          <p:spTgt spid="2097227"/>
                                        </p:tgtEl>
                                        <p:attrNameLst>
                                          <p:attrName>ppt_x</p:attrName>
                                        </p:attrNameLst>
                                      </p:cBhvr>
                                      <p:tavLst>
                                        <p:tav tm="0">
                                          <p:val>
                                            <p:strVal val="#ppt_x"/>
                                          </p:val>
                                        </p:tav>
                                        <p:tav tm="100000">
                                          <p:val>
                                            <p:strVal val="#ppt_x"/>
                                          </p:val>
                                        </p:tav>
                                      </p:tavLst>
                                    </p:anim>
                                    <p:anim calcmode="lin" valueType="num">
                                      <p:cBhvr additive="base">
                                        <p:cTn id="15" dur="500" fill="hold"/>
                                        <p:tgtEl>
                                          <p:spTgt spid="209722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49151"/>
                                        </p:tgtEl>
                                        <p:attrNameLst>
                                          <p:attrName>style.visibility</p:attrName>
                                        </p:attrNameLst>
                                      </p:cBhvr>
                                      <p:to>
                                        <p:strVal val="visible"/>
                                      </p:to>
                                    </p:set>
                                    <p:anim calcmode="lin" valueType="num">
                                      <p:cBhvr additive="base">
                                        <p:cTn id="18" dur="500" fill="hold"/>
                                        <p:tgtEl>
                                          <p:spTgt spid="1049151"/>
                                        </p:tgtEl>
                                        <p:attrNameLst>
                                          <p:attrName>ppt_x</p:attrName>
                                        </p:attrNameLst>
                                      </p:cBhvr>
                                      <p:tavLst>
                                        <p:tav tm="0">
                                          <p:val>
                                            <p:strVal val="#ppt_x"/>
                                          </p:val>
                                        </p:tav>
                                        <p:tav tm="100000">
                                          <p:val>
                                            <p:strVal val="#ppt_x"/>
                                          </p:val>
                                        </p:tav>
                                      </p:tavLst>
                                    </p:anim>
                                    <p:anim calcmode="lin" valueType="num">
                                      <p:cBhvr additive="base">
                                        <p:cTn id="19" dur="500" fill="hold"/>
                                        <p:tgtEl>
                                          <p:spTgt spid="10491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151" grpId="0"/>
    </p:bld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49131" name="矩形 1049130"/>
          <p:cNvSpPr/>
          <p:nvPr/>
        </p:nvSpPr>
        <p:spPr>
          <a:xfrm>
            <a:off x="2267744" y="196282"/>
            <a:ext cx="7239000" cy="58356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zh-CN" altLang="en-US" sz="3200" b="1" smtClean="0">
                <a:solidFill>
                  <a:srgbClr val="FF0000"/>
                </a:solidFill>
                <a:ea typeface="隶书" pitchFamily="49" charset="-122"/>
              </a:rPr>
              <a:t>经济</a:t>
            </a:r>
            <a:r>
              <a:rPr lang="zh-CN" altLang="en-US" sz="3200" b="1">
                <a:solidFill>
                  <a:srgbClr val="FF0000"/>
                </a:solidFill>
                <a:ea typeface="隶书" pitchFamily="49" charset="-122"/>
              </a:rPr>
              <a:t>全球化中的问题</a:t>
            </a:r>
          </a:p>
        </p:txBody>
      </p:sp>
      <p:sp>
        <p:nvSpPr>
          <p:cNvPr id="1049132" name="文本框 1049131"/>
          <p:cNvSpPr txBox="1"/>
          <p:nvPr/>
        </p:nvSpPr>
        <p:spPr>
          <a:xfrm>
            <a:off x="251520" y="792576"/>
            <a:ext cx="3657600"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6600CC"/>
                </a:solidFill>
                <a:effectLst>
                  <a:outerShdw blurRad="38100" dist="38100" dir="2700000" algn="tl">
                    <a:srgbClr val="C0C0C0"/>
                  </a:outerShdw>
                </a:effectLst>
                <a:latin typeface="黑体" charset="-122"/>
                <a:ea typeface="黑体"/>
              </a:rPr>
              <a:t>1</a:t>
            </a:r>
            <a:r>
              <a:rPr lang="zh-CN" altLang="en-US" sz="2800" b="1">
                <a:solidFill>
                  <a:srgbClr val="6600CC"/>
                </a:solidFill>
                <a:effectLst>
                  <a:outerShdw blurRad="38100" dist="38100" dir="2700000" algn="tl">
                    <a:srgbClr val="C0C0C0"/>
                  </a:outerShdw>
                </a:effectLst>
                <a:latin typeface="黑体" charset="-122"/>
                <a:ea typeface="黑体"/>
              </a:rPr>
              <a:t>、</a:t>
            </a:r>
            <a:r>
              <a:rPr lang="zh-CN" altLang="en-US" sz="2800" b="1">
                <a:solidFill>
                  <a:srgbClr val="6600CC"/>
                </a:solidFill>
                <a:effectLst>
                  <a:outerShdw blurRad="38100" dist="38100" dir="2700000" algn="tl">
                    <a:srgbClr val="C0C0C0"/>
                  </a:outerShdw>
                </a:effectLst>
                <a:latin typeface="黑体" charset="-122"/>
                <a:ea typeface="黑体"/>
                <a:hlinkClick r:id="rId2" action="ppaction://hlinksldjump"/>
              </a:rPr>
              <a:t>问题</a:t>
            </a:r>
            <a:r>
              <a:rPr lang="zh-CN" altLang="en-US" sz="2800" b="1">
                <a:solidFill>
                  <a:srgbClr val="6600CC"/>
                </a:solidFill>
                <a:effectLst>
                  <a:outerShdw blurRad="38100" dist="38100" dir="2700000" algn="tl">
                    <a:srgbClr val="C0C0C0"/>
                  </a:outerShdw>
                </a:effectLst>
                <a:latin typeface="黑体" charset="-122"/>
                <a:ea typeface="黑体"/>
              </a:rPr>
              <a:t>：</a:t>
            </a:r>
          </a:p>
        </p:txBody>
      </p:sp>
      <p:sp>
        <p:nvSpPr>
          <p:cNvPr id="1049133" name="文本框 1049132"/>
          <p:cNvSpPr txBox="1"/>
          <p:nvPr/>
        </p:nvSpPr>
        <p:spPr>
          <a:xfrm>
            <a:off x="457200" y="1412875"/>
            <a:ext cx="8686800" cy="101473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latin typeface="黑体" charset="-122"/>
                <a:ea typeface="黑体"/>
              </a:rPr>
              <a:t>①</a:t>
            </a:r>
            <a:r>
              <a:rPr lang="zh-CN" altLang="en-US" sz="2400" b="1">
                <a:solidFill>
                  <a:srgbClr val="000000"/>
                </a:solidFill>
                <a:latin typeface="黑体" charset="-122"/>
                <a:ea typeface="黑体"/>
              </a:rPr>
              <a:t>发达国家在经济全球化中起主导作用，发展中国家</a:t>
            </a:r>
          </a:p>
          <a:p>
            <a:pPr lvl="0" eaLnBrk="1" latinLnBrk="1" hangingPunct="1">
              <a:spcBef>
                <a:spcPct val="50000"/>
              </a:spcBef>
            </a:pPr>
            <a:r>
              <a:rPr lang="zh-CN" altLang="en-US" sz="2400" b="1">
                <a:solidFill>
                  <a:srgbClr val="000000"/>
                </a:solidFill>
                <a:latin typeface="黑体" charset="-122"/>
                <a:ea typeface="黑体"/>
              </a:rPr>
              <a:t>  被日益边缘化；</a:t>
            </a:r>
          </a:p>
        </p:txBody>
      </p:sp>
      <p:sp>
        <p:nvSpPr>
          <p:cNvPr id="1049134" name="文本框 1049133"/>
          <p:cNvSpPr txBox="1"/>
          <p:nvPr/>
        </p:nvSpPr>
        <p:spPr>
          <a:xfrm>
            <a:off x="468312" y="2492375"/>
            <a:ext cx="8218487" cy="101473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ea typeface="黑体"/>
              </a:rPr>
              <a:t>②</a:t>
            </a:r>
            <a:r>
              <a:rPr lang="zh-CN" altLang="en-US" sz="2400" b="1">
                <a:solidFill>
                  <a:srgbClr val="000000"/>
                </a:solidFill>
                <a:latin typeface="黑体" charset="-122"/>
                <a:ea typeface="黑体"/>
              </a:rPr>
              <a:t>环境污染、能源危机、粮食短缺、恐怖组织活动猖獗</a:t>
            </a:r>
          </a:p>
          <a:p>
            <a:pPr lvl="0" eaLnBrk="1" latinLnBrk="1" hangingPunct="1">
              <a:spcBef>
                <a:spcPct val="50000"/>
              </a:spcBef>
            </a:pPr>
            <a:r>
              <a:rPr lang="zh-CN" altLang="en-US" sz="2400" b="1">
                <a:solidFill>
                  <a:srgbClr val="000000"/>
                </a:solidFill>
                <a:latin typeface="黑体" charset="-122"/>
                <a:ea typeface="黑体"/>
              </a:rPr>
              <a:t>  等全球性问题日益突出。</a:t>
            </a:r>
          </a:p>
        </p:txBody>
      </p:sp>
      <p:sp>
        <p:nvSpPr>
          <p:cNvPr id="1049135" name="文本框 1049134"/>
          <p:cNvSpPr txBox="1"/>
          <p:nvPr/>
        </p:nvSpPr>
        <p:spPr>
          <a:xfrm>
            <a:off x="381000" y="3810000"/>
            <a:ext cx="3962400" cy="521970"/>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r>
              <a:rPr lang="en-US" altLang="zh-CN" sz="2800" b="1">
                <a:solidFill>
                  <a:srgbClr val="6600CC"/>
                </a:solidFill>
                <a:effectLst>
                  <a:outerShdw blurRad="38100" dist="38100" dir="2700000" algn="tl">
                    <a:srgbClr val="C0C0C0"/>
                  </a:outerShdw>
                </a:effectLst>
                <a:latin typeface="黑体" charset="-122"/>
                <a:ea typeface="黑体"/>
              </a:rPr>
              <a:t>2</a:t>
            </a:r>
            <a:r>
              <a:rPr lang="zh-CN" altLang="en-US" sz="2800" b="1">
                <a:solidFill>
                  <a:srgbClr val="6600CC"/>
                </a:solidFill>
                <a:effectLst>
                  <a:outerShdw blurRad="38100" dist="38100" dir="2700000" algn="tl">
                    <a:srgbClr val="C0C0C0"/>
                  </a:outerShdw>
                </a:effectLst>
                <a:latin typeface="黑体" charset="-122"/>
                <a:ea typeface="黑体"/>
              </a:rPr>
              <a:t>、</a:t>
            </a:r>
            <a:r>
              <a:rPr lang="zh-CN" altLang="en-US" sz="2800" b="1">
                <a:solidFill>
                  <a:srgbClr val="6600CC"/>
                </a:solidFill>
                <a:effectLst>
                  <a:outerShdw blurRad="38100" dist="38100" dir="2700000" algn="tl">
                    <a:srgbClr val="C0C0C0"/>
                  </a:outerShdw>
                </a:effectLst>
                <a:latin typeface="黑体" charset="-122"/>
                <a:ea typeface="黑体"/>
                <a:hlinkClick r:id="rId2" action="ppaction://hlinksldjump"/>
              </a:rPr>
              <a:t>对策</a:t>
            </a:r>
            <a:r>
              <a:rPr lang="zh-CN" altLang="en-US" sz="2800" b="1">
                <a:solidFill>
                  <a:srgbClr val="6600CC"/>
                </a:solidFill>
                <a:effectLst>
                  <a:outerShdw blurRad="38100" dist="38100" dir="2700000" algn="tl">
                    <a:srgbClr val="C0C0C0"/>
                  </a:outerShdw>
                </a:effectLst>
                <a:latin typeface="黑体" charset="-122"/>
                <a:ea typeface="黑体"/>
              </a:rPr>
              <a:t>：</a:t>
            </a:r>
          </a:p>
        </p:txBody>
      </p:sp>
      <p:sp>
        <p:nvSpPr>
          <p:cNvPr id="1049136" name="文本框 1049135"/>
          <p:cNvSpPr txBox="1"/>
          <p:nvPr/>
        </p:nvSpPr>
        <p:spPr>
          <a:xfrm>
            <a:off x="539750" y="4437062"/>
            <a:ext cx="6346825"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latin typeface="黑体" charset="-122"/>
                <a:ea typeface="黑体"/>
              </a:rPr>
              <a:t>①</a:t>
            </a:r>
            <a:r>
              <a:rPr lang="zh-CN" altLang="en-US" sz="2400" b="1">
                <a:solidFill>
                  <a:srgbClr val="000000"/>
                </a:solidFill>
                <a:latin typeface="黑体" charset="-122"/>
                <a:ea typeface="黑体"/>
              </a:rPr>
              <a:t>建立公正合理的国际经济新秩序；</a:t>
            </a:r>
          </a:p>
        </p:txBody>
      </p:sp>
      <p:sp>
        <p:nvSpPr>
          <p:cNvPr id="1049137" name="文本框 1049136"/>
          <p:cNvSpPr txBox="1"/>
          <p:nvPr/>
        </p:nvSpPr>
        <p:spPr>
          <a:xfrm>
            <a:off x="539750" y="5084762"/>
            <a:ext cx="7283450" cy="460375"/>
          </a:xfrm>
          <a:prstGeom prst="rect">
            <a:avLst/>
          </a:prstGeom>
          <a:noFill/>
          <a:ln>
            <a:noFill/>
          </a:ln>
        </p:spPr>
        <p:txBody>
          <a:bodyPr vert="horz" lIns="91440" tIns="45720" rIns="91440" bIns="45720" anchor="t">
            <a:spAutoFit/>
          </a:bodyP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宋体" pitchFamily="2" charset="-122"/>
                <a:sym typeface="Arial" pitchFamily="34" charset="0"/>
              </a:defRPr>
            </a:lvl5pPr>
          </a:lstStyle>
          <a:p>
            <a:pPr lvl="0" eaLnBrk="1" latinLnBrk="1" hangingPunct="1">
              <a:spcBef>
                <a:spcPct val="50000"/>
              </a:spcBef>
            </a:pPr>
            <a:r>
              <a:rPr lang="en-US" altLang="zh-CN" sz="2400" b="1">
                <a:solidFill>
                  <a:srgbClr val="0000CC"/>
                </a:solidFill>
                <a:ea typeface="黑体"/>
              </a:rPr>
              <a:t>②</a:t>
            </a:r>
            <a:r>
              <a:rPr lang="zh-CN" altLang="en-US" sz="2400" b="1">
                <a:solidFill>
                  <a:srgbClr val="000000"/>
                </a:solidFill>
                <a:latin typeface="黑体" charset="-122"/>
                <a:ea typeface="黑体"/>
              </a:rPr>
              <a:t>全人类共同行动，实现可持续发展。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9132"/>
                                        </p:tgtEl>
                                        <p:attrNameLst>
                                          <p:attrName>style.visibility</p:attrName>
                                        </p:attrNameLst>
                                      </p:cBhvr>
                                      <p:to>
                                        <p:strVal val="visible"/>
                                      </p:to>
                                    </p:set>
                                    <p:anim calcmode="lin" valueType="num">
                                      <p:cBhvr additive="base">
                                        <p:cTn id="7" dur="500" fill="hold"/>
                                        <p:tgtEl>
                                          <p:spTgt spid="1049132"/>
                                        </p:tgtEl>
                                        <p:attrNameLst>
                                          <p:attrName>ppt_x</p:attrName>
                                        </p:attrNameLst>
                                      </p:cBhvr>
                                      <p:tavLst>
                                        <p:tav tm="0">
                                          <p:val>
                                            <p:strVal val="#ppt_x"/>
                                          </p:val>
                                        </p:tav>
                                        <p:tav tm="100000">
                                          <p:val>
                                            <p:strVal val="#ppt_x"/>
                                          </p:val>
                                        </p:tav>
                                      </p:tavLst>
                                    </p:anim>
                                    <p:anim calcmode="lin" valueType="num">
                                      <p:cBhvr additive="base">
                                        <p:cTn id="8" dur="500" fill="hold"/>
                                        <p:tgtEl>
                                          <p:spTgt spid="10491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049133"/>
                                        </p:tgtEl>
                                        <p:attrNameLst>
                                          <p:attrName>style.visibility</p:attrName>
                                        </p:attrNameLst>
                                      </p:cBhvr>
                                      <p:to>
                                        <p:strVal val="visible"/>
                                      </p:to>
                                    </p:set>
                                    <p:anim calcmode="lin" valueType="num">
                                      <p:cBhvr additive="base">
                                        <p:cTn id="14" dur="500" fill="hold"/>
                                        <p:tgtEl>
                                          <p:spTgt spid="1049133"/>
                                        </p:tgtEl>
                                        <p:attrNameLst>
                                          <p:attrName>ppt_x</p:attrName>
                                        </p:attrNameLst>
                                      </p:cBhvr>
                                      <p:tavLst>
                                        <p:tav tm="0">
                                          <p:val>
                                            <p:strVal val="#ppt_x"/>
                                          </p:val>
                                        </p:tav>
                                        <p:tav tm="100000">
                                          <p:val>
                                            <p:strVal val="#ppt_x"/>
                                          </p:val>
                                        </p:tav>
                                      </p:tavLst>
                                    </p:anim>
                                    <p:anim calcmode="lin" valueType="num">
                                      <p:cBhvr additive="base">
                                        <p:cTn id="15" dur="500" fill="hold"/>
                                        <p:tgtEl>
                                          <p:spTgt spid="1049133"/>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3" nodeType="clickEffect">
                                  <p:stCondLst>
                                    <p:cond delay="0"/>
                                  </p:stCondLst>
                                  <p:childTnLst>
                                    <p:set>
                                      <p:cBhvr>
                                        <p:cTn id="20" dur="1" fill="hold">
                                          <p:stCondLst>
                                            <p:cond delay="0"/>
                                          </p:stCondLst>
                                        </p:cTn>
                                        <p:tgtEl>
                                          <p:spTgt spid="1049135"/>
                                        </p:tgtEl>
                                        <p:attrNameLst>
                                          <p:attrName>style.visibility</p:attrName>
                                        </p:attrNameLst>
                                      </p:cBhvr>
                                      <p:to>
                                        <p:strVal val="visible"/>
                                      </p:to>
                                    </p:set>
                                    <p:anim calcmode="lin" valueType="num">
                                      <p:cBhvr additive="base">
                                        <p:cTn id="21" dur="500" fill="hold"/>
                                        <p:tgtEl>
                                          <p:spTgt spid="1049135"/>
                                        </p:tgtEl>
                                        <p:attrNameLst>
                                          <p:attrName>ppt_x</p:attrName>
                                        </p:attrNameLst>
                                      </p:cBhvr>
                                      <p:tavLst>
                                        <p:tav tm="0">
                                          <p:val>
                                            <p:strVal val="#ppt_x"/>
                                          </p:val>
                                        </p:tav>
                                        <p:tav tm="100000">
                                          <p:val>
                                            <p:strVal val="#ppt_x"/>
                                          </p:val>
                                        </p:tav>
                                      </p:tavLst>
                                    </p:anim>
                                    <p:anim calcmode="lin" valueType="num">
                                      <p:cBhvr additive="base">
                                        <p:cTn id="22" dur="500" fill="hold"/>
                                        <p:tgtEl>
                                          <p:spTgt spid="1049135"/>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4" nodeType="clickEffect">
                                  <p:stCondLst>
                                    <p:cond delay="0"/>
                                  </p:stCondLst>
                                  <p:childTnLst>
                                    <p:set>
                                      <p:cBhvr>
                                        <p:cTn id="27" dur="1" fill="hold">
                                          <p:stCondLst>
                                            <p:cond delay="0"/>
                                          </p:stCondLst>
                                        </p:cTn>
                                        <p:tgtEl>
                                          <p:spTgt spid="1049136"/>
                                        </p:tgtEl>
                                        <p:attrNameLst>
                                          <p:attrName>style.visibility</p:attrName>
                                        </p:attrNameLst>
                                      </p:cBhvr>
                                      <p:to>
                                        <p:strVal val="visible"/>
                                      </p:to>
                                    </p:set>
                                    <p:anim calcmode="lin" valueType="num">
                                      <p:cBhvr additive="base">
                                        <p:cTn id="28" dur="500" fill="hold"/>
                                        <p:tgtEl>
                                          <p:spTgt spid="1049136"/>
                                        </p:tgtEl>
                                        <p:attrNameLst>
                                          <p:attrName>ppt_x</p:attrName>
                                        </p:attrNameLst>
                                      </p:cBhvr>
                                      <p:tavLst>
                                        <p:tav tm="0">
                                          <p:val>
                                            <p:strVal val="#ppt_x"/>
                                          </p:val>
                                        </p:tav>
                                        <p:tav tm="100000">
                                          <p:val>
                                            <p:strVal val="#ppt_x"/>
                                          </p:val>
                                        </p:tav>
                                      </p:tavLst>
                                    </p:anim>
                                    <p:anim calcmode="lin" valueType="num">
                                      <p:cBhvr additive="base">
                                        <p:cTn id="29" dur="500" fill="hold"/>
                                        <p:tgtEl>
                                          <p:spTgt spid="1049136"/>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2" nodeType="clickEffect">
                                  <p:stCondLst>
                                    <p:cond delay="0"/>
                                  </p:stCondLst>
                                  <p:childTnLst>
                                    <p:set>
                                      <p:cBhvr>
                                        <p:cTn id="34" dur="1" fill="hold">
                                          <p:stCondLst>
                                            <p:cond delay="0"/>
                                          </p:stCondLst>
                                        </p:cTn>
                                        <p:tgtEl>
                                          <p:spTgt spid="1049134"/>
                                        </p:tgtEl>
                                        <p:attrNameLst>
                                          <p:attrName>style.visibility</p:attrName>
                                        </p:attrNameLst>
                                      </p:cBhvr>
                                      <p:to>
                                        <p:strVal val="visible"/>
                                      </p:to>
                                    </p:set>
                                    <p:anim calcmode="lin" valueType="num">
                                      <p:cBhvr additive="base">
                                        <p:cTn id="35" dur="500" fill="hold"/>
                                        <p:tgtEl>
                                          <p:spTgt spid="1049134"/>
                                        </p:tgtEl>
                                        <p:attrNameLst>
                                          <p:attrName>ppt_x</p:attrName>
                                        </p:attrNameLst>
                                      </p:cBhvr>
                                      <p:tavLst>
                                        <p:tav tm="0">
                                          <p:val>
                                            <p:strVal val="#ppt_x"/>
                                          </p:val>
                                        </p:tav>
                                        <p:tav tm="100000">
                                          <p:val>
                                            <p:strVal val="#ppt_x"/>
                                          </p:val>
                                        </p:tav>
                                      </p:tavLst>
                                    </p:anim>
                                    <p:anim calcmode="lin" valueType="num">
                                      <p:cBhvr additive="base">
                                        <p:cTn id="36" dur="500" fill="hold"/>
                                        <p:tgtEl>
                                          <p:spTgt spid="1049134"/>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5" nodeType="clickEffect">
                                  <p:stCondLst>
                                    <p:cond delay="0"/>
                                  </p:stCondLst>
                                  <p:childTnLst>
                                    <p:set>
                                      <p:cBhvr>
                                        <p:cTn id="41" dur="1" fill="hold">
                                          <p:stCondLst>
                                            <p:cond delay="0"/>
                                          </p:stCondLst>
                                        </p:cTn>
                                        <p:tgtEl>
                                          <p:spTgt spid="1049137"/>
                                        </p:tgtEl>
                                        <p:attrNameLst>
                                          <p:attrName>style.visibility</p:attrName>
                                        </p:attrNameLst>
                                      </p:cBhvr>
                                      <p:to>
                                        <p:strVal val="visible"/>
                                      </p:to>
                                    </p:set>
                                    <p:anim calcmode="lin" valueType="num">
                                      <p:cBhvr additive="base">
                                        <p:cTn id="42" dur="500" fill="hold"/>
                                        <p:tgtEl>
                                          <p:spTgt spid="1049137"/>
                                        </p:tgtEl>
                                        <p:attrNameLst>
                                          <p:attrName>ppt_x</p:attrName>
                                        </p:attrNameLst>
                                      </p:cBhvr>
                                      <p:tavLst>
                                        <p:tav tm="0">
                                          <p:val>
                                            <p:strVal val="#ppt_x"/>
                                          </p:val>
                                        </p:tav>
                                        <p:tav tm="100000">
                                          <p:val>
                                            <p:strVal val="#ppt_x"/>
                                          </p:val>
                                        </p:tav>
                                      </p:tavLst>
                                    </p:anim>
                                    <p:anim calcmode="lin" valueType="num">
                                      <p:cBhvr additive="base">
                                        <p:cTn id="43" dur="500" fill="hold"/>
                                        <p:tgtEl>
                                          <p:spTgt spid="1049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132" grpId="0"/>
      <p:bldP spid="1049133" grpId="1"/>
      <p:bldP spid="1049134" grpId="2"/>
      <p:bldP spid="1049135" grpId="3"/>
      <p:bldP spid="1049136" grpId="4"/>
      <p:bldP spid="1049137" grpId="5"/>
    </p:bld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TextBox 3"/>
          <p:cNvSpPr txBox="1"/>
          <p:nvPr/>
        </p:nvSpPr>
        <p:spPr>
          <a:xfrm>
            <a:off x="755576" y="1933610"/>
            <a:ext cx="1728192" cy="1323439"/>
          </a:xfrm>
          <a:prstGeom prst="rect">
            <a:avLst/>
          </a:prstGeom>
          <a:noFill/>
        </p:spPr>
        <p:txBody>
          <a:bodyPr wrap="square" rtlCol="0">
            <a:spAutoFit/>
          </a:bodyPr>
          <a:lstStyle/>
          <a:p>
            <a:r>
              <a:rPr lang="zh-CN" altLang="en-US" sz="4000" b="1" smtClean="0">
                <a:latin typeface="华文仿宋" pitchFamily="2" charset="-122"/>
                <a:ea typeface="华文仿宋" pitchFamily="2" charset="-122"/>
              </a:rPr>
              <a:t>课后</a:t>
            </a:r>
            <a:endParaRPr lang="en-US" altLang="zh-CN" sz="4000" b="1" smtClean="0">
              <a:latin typeface="华文仿宋" pitchFamily="2" charset="-122"/>
              <a:ea typeface="华文仿宋" pitchFamily="2" charset="-122"/>
            </a:endParaRPr>
          </a:p>
          <a:p>
            <a:r>
              <a:rPr lang="zh-CN" altLang="en-US" sz="4000" b="1">
                <a:latin typeface="华文仿宋" pitchFamily="2" charset="-122"/>
                <a:ea typeface="华文仿宋" pitchFamily="2" charset="-122"/>
              </a:rPr>
              <a:t>作业</a:t>
            </a:r>
          </a:p>
        </p:txBody>
      </p:sp>
      <p:sp>
        <p:nvSpPr>
          <p:cNvPr id="5" name="TextBox 4"/>
          <p:cNvSpPr txBox="1"/>
          <p:nvPr/>
        </p:nvSpPr>
        <p:spPr>
          <a:xfrm>
            <a:off x="2123728" y="2272163"/>
            <a:ext cx="6336704" cy="646331"/>
          </a:xfrm>
          <a:prstGeom prst="rect">
            <a:avLst/>
          </a:prstGeom>
          <a:noFill/>
        </p:spPr>
        <p:txBody>
          <a:bodyPr wrap="square" rtlCol="0">
            <a:spAutoFit/>
          </a:bodyPr>
          <a:lstStyle/>
          <a:p>
            <a:pPr algn="ctr"/>
            <a:r>
              <a:rPr lang="zh-CN" altLang="en-US" sz="3600" b="1" smtClean="0"/>
              <a:t>巩固和复习</a:t>
            </a:r>
            <a:endParaRPr lang="zh-CN" altLang="en-US" sz="3600" b="1"/>
          </a:p>
        </p:txBody>
      </p:sp>
      <p:pic>
        <p:nvPicPr>
          <p:cNvPr id="6" name="New picture"/>
          <p:cNvPicPr/>
          <p:nvPr/>
        </p:nvPicPr>
        <p:blipFill>
          <a:blip r:embed="rId2"/>
          <a:stretch>
            <a:fillRect/>
          </a:stretch>
        </p:blipFill>
        <p:spPr>
          <a:xfrm>
            <a:off x="12636500" y="10629900"/>
            <a:ext cx="304800" cy="2286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2eed2e9d-4dfd-4f9b-bfc7-dfb7e9f9c7f4}"/>
</p:tagLst>
</file>

<file path=ppt/tags/tag2.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168</Paragraphs>
  <Slides>31</Slides>
  <Notes>0</Notes>
  <TotalTime>0</TotalTime>
  <HiddenSlides>0</HiddenSlides>
  <MMClips>0</MMClips>
  <ScaleCrop>0</ScaleCrop>
  <HeadingPairs>
    <vt:vector baseType="variant" size="4">
      <vt:variant>
        <vt:lpstr>Theme</vt:lpstr>
      </vt:variant>
      <vt:variant>
        <vt:i4>1</vt:i4>
      </vt:variant>
      <vt:variant>
        <vt:lpstr>Slide Titles</vt:lpstr>
      </vt:variant>
      <vt:variant>
        <vt:i4>31</vt:i4>
      </vt:variant>
    </vt:vector>
  </HeadingPairs>
  <TitlesOfParts>
    <vt:vector baseType="lpstr" size="32">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2020-10-20T17:40:48.821</cp:lastPrinted>
  <dcterms:created xsi:type="dcterms:W3CDTF">2020-10-20T17:40:48Z</dcterms:created>
  <dcterms:modified xsi:type="dcterms:W3CDTF">2020-10-20T09:40:50Z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