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wdp" ContentType="image/vnd.ms-photo"/>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324" r:id="rId3"/>
    <p:sldId id="258" r:id="rId4"/>
    <p:sldId id="490" r:id="rId5"/>
    <p:sldId id="504" r:id="rId6"/>
    <p:sldId id="480" r:id="rId7"/>
    <p:sldId id="485" r:id="rId8"/>
    <p:sldId id="484" r:id="rId9"/>
    <p:sldId id="483" r:id="rId10"/>
    <p:sldId id="482" r:id="rId11"/>
    <p:sldId id="505" r:id="rId12"/>
    <p:sldId id="486" r:id="rId13"/>
    <p:sldId id="481" r:id="rId14"/>
    <p:sldId id="487" r:id="rId15"/>
    <p:sldId id="488" r:id="rId16"/>
    <p:sldId id="518" r:id="rId17"/>
    <p:sldId id="520" r:id="rId18"/>
    <p:sldId id="527" r:id="rId19"/>
    <p:sldId id="521" r:id="rId20"/>
    <p:sldId id="519" r:id="rId21"/>
    <p:sldId id="528" r:id="rId22"/>
    <p:sldId id="489" r:id="rId23"/>
    <p:sldId id="478" r:id="rId24"/>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590" y="67"/>
      </p:cViewPr>
      <p:guideLst>
        <p:guide orient="horz" pos="2284"/>
        <p:guide pos="3833"/>
      </p:guideLst>
    </p:cSldViewPr>
  </p:slideViewPr>
  <p:notesTextViewPr>
    <p:cViewPr>
      <p:scale>
        <a:sx n="100" d="100"/>
        <a:sy n="100" d="100"/>
      </p:scale>
      <p:origin x="0" y="0"/>
    </p:cViewPr>
  </p:notesTextViewPr>
  <p:sorterViewPr>
    <p:cViewPr>
      <p:scale>
        <a:sx n="39" d="100"/>
        <a:sy n="39" d="100"/>
      </p:scale>
      <p:origin x="0" y="0"/>
    </p:cViewPr>
  </p:sorterViewPr>
  <p:notesViewPr>
    <p:cSldViewPr>
      <p:cViewPr>
        <p:scale>
          <a:sx n="1" d="100"/>
          <a:sy n="1" d="100"/>
        </p:scale>
        <p:origin x="0" y="0"/>
      </p:cViewPr>
    </p:cSldViewPr>
  </p:notesViewPr>
  <p:gridSpacing cx="36004" cy="36004"/>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tags" Target="tags/tag3.xml" /><Relationship Id="rId26" Type="http://schemas.openxmlformats.org/officeDocument/2006/relationships/presProps" Target="presProps.xml" /><Relationship Id="rId27" Type="http://schemas.openxmlformats.org/officeDocument/2006/relationships/viewProps" Target="viewProps.xml" /><Relationship Id="rId28" Type="http://schemas.openxmlformats.org/officeDocument/2006/relationships/theme" Target="theme/theme1.xml" /><Relationship Id="rId29" Type="http://schemas.openxmlformats.org/officeDocument/2006/relationships/tableStyles" Target="tableStyles.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A836CF-DF26-4FE7-88BF-2D5550A5B474}"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381001" y="685800"/>
            <a:ext cx="6096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2AC421-2545-4F84-A527-1B9B71781843}"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2AC421-2545-4F84-A527-1B9B71781843}"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22</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914400" y="2130558"/>
            <a:ext cx="10363200" cy="1470116"/>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828800" y="3886440"/>
            <a:ext cx="8534400" cy="1752709"/>
          </a:xfrm>
        </p:spPr>
        <p:txBody>
          <a:bodyPr/>
          <a:lstStyle>
            <a:lvl1pPr marL="0" indent="0" algn="ctr">
              <a:buNone/>
              <a:defRPr>
                <a:solidFill>
                  <a:schemeClr val="tx1">
                    <a:tint val="75000"/>
                  </a:schemeClr>
                </a:solidFill>
              </a:defRPr>
            </a:lvl1pPr>
            <a:lvl2pPr marL="609600" indent="0" algn="ctr">
              <a:buNone/>
              <a:defRPr>
                <a:solidFill>
                  <a:schemeClr val="tx1">
                    <a:tint val="75000"/>
                  </a:schemeClr>
                </a:solidFill>
              </a:defRPr>
            </a:lvl2pPr>
            <a:lvl3pPr marL="1219200" indent="0" algn="ctr">
              <a:buNone/>
              <a:defRPr>
                <a:solidFill>
                  <a:schemeClr val="tx1">
                    <a:tint val="75000"/>
                  </a:schemeClr>
                </a:solidFill>
              </a:defRPr>
            </a:lvl3pPr>
            <a:lvl4pPr marL="1828165" indent="0" algn="ctr">
              <a:buNone/>
              <a:defRPr>
                <a:solidFill>
                  <a:schemeClr val="tx1">
                    <a:tint val="75000"/>
                  </a:schemeClr>
                </a:solidFill>
              </a:defRPr>
            </a:lvl4pPr>
            <a:lvl5pPr marL="2437765" indent="0" algn="ctr">
              <a:buNone/>
              <a:defRPr>
                <a:solidFill>
                  <a:schemeClr val="tx1">
                    <a:tint val="75000"/>
                  </a:schemeClr>
                </a:solidFill>
              </a:defRPr>
            </a:lvl5pPr>
            <a:lvl6pPr marL="3047365" indent="0" algn="ctr">
              <a:buNone/>
              <a:defRPr>
                <a:solidFill>
                  <a:schemeClr val="tx1">
                    <a:tint val="75000"/>
                  </a:schemeClr>
                </a:solidFill>
              </a:defRPr>
            </a:lvl6pPr>
            <a:lvl7pPr marL="3656965" indent="0" algn="ctr">
              <a:buNone/>
              <a:defRPr>
                <a:solidFill>
                  <a:schemeClr val="tx1">
                    <a:tint val="75000"/>
                  </a:schemeClr>
                </a:solidFill>
              </a:defRPr>
            </a:lvl7pPr>
            <a:lvl8pPr marL="4265930" indent="0" algn="ctr">
              <a:buNone/>
              <a:defRPr>
                <a:solidFill>
                  <a:schemeClr val="tx1">
                    <a:tint val="75000"/>
                  </a:schemeClr>
                </a:solidFill>
              </a:defRPr>
            </a:lvl8pPr>
            <a:lvl9pPr marL="487553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F4706E5B-90CB-4722-B6F2-05307A05E694}"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8517E85-7B77-4E24-AF99-7AEF9BA86F95}"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F4706E5B-90CB-4722-B6F2-05307A05E694}"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8517E85-7B77-4E24-AF99-7AEF9BA86F95}"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963084" y="4407173"/>
            <a:ext cx="10363200" cy="1362160"/>
          </a:xfrm>
        </p:spPr>
        <p:txBody>
          <a:bodyPr anchor="t"/>
          <a:lstStyle>
            <a:lvl1pPr algn="l">
              <a:defRPr sz="533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963084" y="2906893"/>
            <a:ext cx="10363200" cy="1500280"/>
          </a:xfrm>
        </p:spPr>
        <p:txBody>
          <a:bodyPr anchor="b"/>
          <a:lstStyle>
            <a:lvl1pPr marL="0" indent="0">
              <a:buNone/>
              <a:defRPr sz="2665">
                <a:solidFill>
                  <a:schemeClr val="tx1">
                    <a:tint val="75000"/>
                  </a:schemeClr>
                </a:solidFill>
              </a:defRPr>
            </a:lvl1pPr>
            <a:lvl2pPr marL="609600" indent="0">
              <a:buNone/>
              <a:defRPr sz="2400">
                <a:solidFill>
                  <a:schemeClr val="tx1">
                    <a:tint val="75000"/>
                  </a:schemeClr>
                </a:solidFill>
              </a:defRPr>
            </a:lvl2pPr>
            <a:lvl3pPr marL="1219200" indent="0">
              <a:buNone/>
              <a:defRPr sz="2135">
                <a:solidFill>
                  <a:schemeClr val="tx1">
                    <a:tint val="75000"/>
                  </a:schemeClr>
                </a:solidFill>
              </a:defRPr>
            </a:lvl3pPr>
            <a:lvl4pPr marL="1828165" indent="0">
              <a:buNone/>
              <a:defRPr sz="1865">
                <a:solidFill>
                  <a:schemeClr val="tx1">
                    <a:tint val="75000"/>
                  </a:schemeClr>
                </a:solidFill>
              </a:defRPr>
            </a:lvl4pPr>
            <a:lvl5pPr marL="2437765" indent="0">
              <a:buNone/>
              <a:defRPr sz="1865">
                <a:solidFill>
                  <a:schemeClr val="tx1">
                    <a:tint val="75000"/>
                  </a:schemeClr>
                </a:solidFill>
              </a:defRPr>
            </a:lvl5pPr>
            <a:lvl6pPr marL="3047365" indent="0">
              <a:buNone/>
              <a:defRPr sz="1865">
                <a:solidFill>
                  <a:schemeClr val="tx1">
                    <a:tint val="75000"/>
                  </a:schemeClr>
                </a:solidFill>
              </a:defRPr>
            </a:lvl6pPr>
            <a:lvl7pPr marL="3656965" indent="0">
              <a:buNone/>
              <a:defRPr sz="1865">
                <a:solidFill>
                  <a:schemeClr val="tx1">
                    <a:tint val="75000"/>
                  </a:schemeClr>
                </a:solidFill>
              </a:defRPr>
            </a:lvl7pPr>
            <a:lvl8pPr marL="4265930" indent="0">
              <a:buNone/>
              <a:defRPr sz="1865">
                <a:solidFill>
                  <a:schemeClr val="tx1">
                    <a:tint val="75000"/>
                  </a:schemeClr>
                </a:solidFill>
              </a:defRPr>
            </a:lvl8pPr>
            <a:lvl9pPr marL="4875530" indent="0">
              <a:buNone/>
              <a:defRPr sz="1865">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F4706E5B-90CB-4722-B6F2-05307A05E694}"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8517E85-7B77-4E24-AF99-7AEF9BA86F95}"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09600" y="1200225"/>
            <a:ext cx="5384800" cy="3395874"/>
          </a:xfrm>
        </p:spPr>
        <p:txBody>
          <a:bodyPr/>
          <a:lstStyle>
            <a:lvl1pPr>
              <a:defRPr sz="3730"/>
            </a:lvl1pPr>
            <a:lvl2pPr>
              <a:defRPr sz="3200"/>
            </a:lvl2pPr>
            <a:lvl3pPr>
              <a:defRPr sz="2665"/>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97600" y="1200225"/>
            <a:ext cx="5384800" cy="3395874"/>
          </a:xfrm>
        </p:spPr>
        <p:txBody>
          <a:bodyPr/>
          <a:lstStyle>
            <a:lvl1pPr>
              <a:defRPr sz="3730"/>
            </a:lvl1pPr>
            <a:lvl2pPr>
              <a:defRPr sz="3200"/>
            </a:lvl2pPr>
            <a:lvl3pPr>
              <a:defRPr sz="2665"/>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F4706E5B-90CB-4722-B6F2-05307A05E694}"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8517E85-7B77-4E24-AF99-7AEF9BA86F95}"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09600" y="274655"/>
            <a:ext cx="10972800" cy="1143071"/>
          </a:xfrm>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09600" y="1535208"/>
            <a:ext cx="5386917" cy="639802"/>
          </a:xfrm>
        </p:spPr>
        <p:txBody>
          <a:bodyPr anchor="b"/>
          <a:lstStyle>
            <a:lvl1pPr marL="0" indent="0">
              <a:buNone/>
              <a:defRPr sz="3200" b="1"/>
            </a:lvl1pPr>
            <a:lvl2pPr marL="609600" indent="0">
              <a:buNone/>
              <a:defRPr sz="2665" b="1"/>
            </a:lvl2pPr>
            <a:lvl3pPr marL="1219200" indent="0">
              <a:buNone/>
              <a:defRPr sz="2400" b="1"/>
            </a:lvl3pPr>
            <a:lvl4pPr marL="1828165" indent="0">
              <a:buNone/>
              <a:defRPr sz="2135" b="1"/>
            </a:lvl4pPr>
            <a:lvl5pPr marL="2437765" indent="0">
              <a:buNone/>
              <a:defRPr sz="2135" b="1"/>
            </a:lvl5pPr>
            <a:lvl6pPr marL="3047365" indent="0">
              <a:buNone/>
              <a:defRPr sz="2135" b="1"/>
            </a:lvl6pPr>
            <a:lvl7pPr marL="3656965" indent="0">
              <a:buNone/>
              <a:defRPr sz="2135" b="1"/>
            </a:lvl7pPr>
            <a:lvl8pPr marL="4265930" indent="0">
              <a:buNone/>
              <a:defRPr sz="2135" b="1"/>
            </a:lvl8pPr>
            <a:lvl9pPr marL="4875530" indent="0">
              <a:buNone/>
              <a:defRPr sz="2135"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09600" y="2175010"/>
            <a:ext cx="5386917" cy="3951532"/>
          </a:xfrm>
        </p:spPr>
        <p:txBody>
          <a:bodyPr/>
          <a:lstStyle>
            <a:lvl1pPr>
              <a:defRPr sz="3200"/>
            </a:lvl1pPr>
            <a:lvl2pPr>
              <a:defRPr sz="2665"/>
            </a:lvl2pPr>
            <a:lvl3pPr>
              <a:defRPr sz="2400"/>
            </a:lvl3pPr>
            <a:lvl4pPr>
              <a:defRPr sz="2135"/>
            </a:lvl4pPr>
            <a:lvl5pPr>
              <a:defRPr sz="2135"/>
            </a:lvl5pPr>
            <a:lvl6pPr>
              <a:defRPr sz="2135"/>
            </a:lvl6pPr>
            <a:lvl7pPr>
              <a:defRPr sz="2135"/>
            </a:lvl7pPr>
            <a:lvl8pPr>
              <a:defRPr sz="2135"/>
            </a:lvl8pPr>
            <a:lvl9pPr>
              <a:defRPr sz="2135"/>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93368" y="1535208"/>
            <a:ext cx="5389033" cy="639802"/>
          </a:xfrm>
        </p:spPr>
        <p:txBody>
          <a:bodyPr anchor="b"/>
          <a:lstStyle>
            <a:lvl1pPr marL="0" indent="0">
              <a:buNone/>
              <a:defRPr sz="3200" b="1"/>
            </a:lvl1pPr>
            <a:lvl2pPr marL="609600" indent="0">
              <a:buNone/>
              <a:defRPr sz="2665" b="1"/>
            </a:lvl2pPr>
            <a:lvl3pPr marL="1219200" indent="0">
              <a:buNone/>
              <a:defRPr sz="2400" b="1"/>
            </a:lvl3pPr>
            <a:lvl4pPr marL="1828165" indent="0">
              <a:buNone/>
              <a:defRPr sz="2135" b="1"/>
            </a:lvl4pPr>
            <a:lvl5pPr marL="2437765" indent="0">
              <a:buNone/>
              <a:defRPr sz="2135" b="1"/>
            </a:lvl5pPr>
            <a:lvl6pPr marL="3047365" indent="0">
              <a:buNone/>
              <a:defRPr sz="2135" b="1"/>
            </a:lvl6pPr>
            <a:lvl7pPr marL="3656965" indent="0">
              <a:buNone/>
              <a:defRPr sz="2135" b="1"/>
            </a:lvl7pPr>
            <a:lvl8pPr marL="4265930" indent="0">
              <a:buNone/>
              <a:defRPr sz="2135" b="1"/>
            </a:lvl8pPr>
            <a:lvl9pPr marL="4875530" indent="0">
              <a:buNone/>
              <a:defRPr sz="2135"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93368" y="2175010"/>
            <a:ext cx="5389033" cy="3951532"/>
          </a:xfrm>
        </p:spPr>
        <p:txBody>
          <a:bodyPr/>
          <a:lstStyle>
            <a:lvl1pPr>
              <a:defRPr sz="3200"/>
            </a:lvl1pPr>
            <a:lvl2pPr>
              <a:defRPr sz="2665"/>
            </a:lvl2pPr>
            <a:lvl3pPr>
              <a:defRPr sz="2400"/>
            </a:lvl3pPr>
            <a:lvl4pPr>
              <a:defRPr sz="2135"/>
            </a:lvl4pPr>
            <a:lvl5pPr>
              <a:defRPr sz="2135"/>
            </a:lvl5pPr>
            <a:lvl6pPr>
              <a:defRPr sz="2135"/>
            </a:lvl6pPr>
            <a:lvl7pPr>
              <a:defRPr sz="2135"/>
            </a:lvl7pPr>
            <a:lvl8pPr>
              <a:defRPr sz="2135"/>
            </a:lvl8pPr>
            <a:lvl9pPr>
              <a:defRPr sz="2135"/>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F4706E5B-90CB-4722-B6F2-05307A05E694}"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8517E85-7B77-4E24-AF99-7AEF9BA86F95}"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F4706E5B-90CB-4722-B6F2-05307A05E694}"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8517E85-7B77-4E24-AF99-7AEF9BA86F95}"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F4706E5B-90CB-4722-B6F2-05307A05E694}"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8517E85-7B77-4E24-AF99-7AEF9BA86F95}" type="slidenum">
              <a:rPr lang="zh-CN" altLang="en-US" smtClean="0"/>
              <a:t/>
            </a:fld>
            <a:endParaRPr lang="zh-CN" altLang="en-US"/>
          </a:p>
        </p:txBody>
      </p:sp>
      <p:sp>
        <p:nvSpPr>
          <p:cNvPr id="10" name="矩形 9"/>
          <p:cNvSpPr/>
          <p:nvPr userDrawn="1"/>
        </p:nvSpPr>
        <p:spPr>
          <a:xfrm>
            <a:off x="0" y="309636"/>
            <a:ext cx="335360" cy="67190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defTabSz="685165"/>
            <a:endParaRPr lang="zh-CN" altLang="en-US" sz="1865">
              <a:solidFill>
                <a:srgbClr val="E7E6E6">
                  <a:lumMod val="50000"/>
                </a:srgbClr>
              </a:solidFill>
              <a:cs typeface="+mn-ea"/>
              <a:sym typeface="+mn-lt"/>
            </a:endParaRPr>
          </a:p>
        </p:txBody>
      </p:sp>
      <p:sp>
        <p:nvSpPr>
          <p:cNvPr id="11" name="文本框 37"/>
          <p:cNvSpPr txBox="1"/>
          <p:nvPr userDrawn="1"/>
        </p:nvSpPr>
        <p:spPr>
          <a:xfrm>
            <a:off x="623435" y="309636"/>
            <a:ext cx="2448229" cy="419100"/>
          </a:xfrm>
          <a:prstGeom prst="rect">
            <a:avLst/>
          </a:prstGeom>
          <a:noFill/>
        </p:spPr>
        <p:txBody>
          <a:bodyPr wrap="square" lIns="91422" tIns="45711" rIns="91422" bIns="45711" rtlCol="0">
            <a:spAutoFit/>
          </a:bodyPr>
          <a:lstStyle/>
          <a:p>
            <a:pPr lvl="0" algn="dist"/>
            <a:r>
              <a:rPr lang="zh-CN" altLang="zh-CN" sz="2135">
                <a:solidFill>
                  <a:schemeClr val="accent1"/>
                </a:solidFill>
                <a:latin typeface="微软雅黑" panose="020b0503020204020204" pitchFamily="34" charset="-122"/>
                <a:ea typeface="微软雅黑" panose="020b0503020204020204" pitchFamily="34" charset="-122"/>
              </a:rPr>
              <a:t>年度工作概述</a:t>
            </a:r>
            <a:endParaRPr lang="zh-CN" altLang="zh-CN" sz="2135">
              <a:solidFill>
                <a:schemeClr val="accent1"/>
              </a:solidFill>
              <a:latin typeface="微软雅黑" pitchFamily="34" charset="-122"/>
              <a:ea typeface="微软雅黑" panose="020b0503020204020204" pitchFamily="34" charset="-122"/>
            </a:endParaRPr>
          </a:p>
        </p:txBody>
      </p:sp>
      <p:sp>
        <p:nvSpPr>
          <p:cNvPr id="12" name="文本框 38"/>
          <p:cNvSpPr txBox="1"/>
          <p:nvPr userDrawn="1"/>
        </p:nvSpPr>
        <p:spPr>
          <a:xfrm>
            <a:off x="575387" y="741577"/>
            <a:ext cx="2719028" cy="274320"/>
          </a:xfrm>
          <a:prstGeom prst="rect">
            <a:avLst/>
          </a:prstGeom>
          <a:noFill/>
        </p:spPr>
        <p:txBody>
          <a:bodyPr wrap="square" lIns="91422" tIns="45711" rIns="91422" bIns="45711" rtlCol="0">
            <a:spAutoFit/>
          </a:bodyPr>
          <a:lstStyle/>
          <a:p>
            <a:pPr algn="dist" defTabSz="685165"/>
            <a:r>
              <a:rPr lang="en-US" altLang="zh-CN" sz="1200">
                <a:solidFill>
                  <a:schemeClr val="tx1">
                    <a:lumMod val="50000"/>
                    <a:lumOff val="50000"/>
                  </a:schemeClr>
                </a:solidFill>
                <a:cs typeface="+mn-ea"/>
                <a:sym typeface="+mn-lt"/>
              </a:rPr>
              <a:t>ADD RELATED TITLE WORDS</a:t>
            </a:r>
            <a:endParaRPr lang="zh-CN" altLang="en-US" sz="1200">
              <a:solidFill>
                <a:schemeClr val="tx1">
                  <a:lumMod val="50000"/>
                  <a:lumOff val="50000"/>
                </a:schemeClr>
              </a:solidFill>
              <a:cs typeface="+mn-ea"/>
              <a:sym typeface="+mn-lt"/>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2_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t/>
            </a:fld>
            <a:endParaRPr lang="zh-CN" altLang="en-US"/>
          </a:p>
        </p:txBody>
      </p:sp>
      <p:sp>
        <p:nvSpPr>
          <p:cNvPr id="5" name="矩形 4"/>
          <p:cNvSpPr/>
          <p:nvPr userDrawn="1"/>
        </p:nvSpPr>
        <p:spPr>
          <a:xfrm>
            <a:off x="1" y="309636"/>
            <a:ext cx="335360" cy="67190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defTabSz="685165"/>
            <a:endParaRPr lang="zh-CN" altLang="en-US" sz="1865">
              <a:solidFill>
                <a:srgbClr val="E7E6E6">
                  <a:lumMod val="50000"/>
                </a:srgbClr>
              </a:solidFill>
              <a:cs typeface="+mn-ea"/>
              <a:sym typeface="+mn-lt"/>
            </a:endParaRPr>
          </a:p>
        </p:txBody>
      </p:sp>
      <p:sp>
        <p:nvSpPr>
          <p:cNvPr id="6" name="文本框 37"/>
          <p:cNvSpPr txBox="1"/>
          <p:nvPr userDrawn="1"/>
        </p:nvSpPr>
        <p:spPr>
          <a:xfrm>
            <a:off x="623435" y="309636"/>
            <a:ext cx="2448229" cy="419100"/>
          </a:xfrm>
          <a:prstGeom prst="rect">
            <a:avLst/>
          </a:prstGeom>
          <a:noFill/>
        </p:spPr>
        <p:txBody>
          <a:bodyPr wrap="square" lIns="91422" tIns="45711" rIns="91422" bIns="45711" rtlCol="0">
            <a:spAutoFit/>
          </a:bodyPr>
          <a:lstStyle/>
          <a:p>
            <a:pPr lvl="0" algn="dist"/>
            <a:r>
              <a:rPr lang="zh-CN" altLang="zh-CN" sz="2135" b="0" kern="1200">
                <a:solidFill>
                  <a:schemeClr val="accent1"/>
                </a:solidFill>
                <a:latin typeface="微软雅黑" panose="020b0503020204020204" pitchFamily="34" charset="-122"/>
                <a:ea typeface="微软雅黑" panose="020b0503020204020204" pitchFamily="34" charset="-122"/>
                <a:cs typeface="+mn-cs"/>
              </a:rPr>
              <a:t>工作完成情况</a:t>
            </a:r>
            <a:endParaRPr lang="zh-CN" altLang="zh-CN" sz="2135" b="0" kern="1200">
              <a:solidFill>
                <a:schemeClr val="accent1"/>
              </a:solidFill>
              <a:latin typeface="微软雅黑" pitchFamily="34" charset="-122"/>
              <a:ea typeface="微软雅黑" panose="020b0503020204020204" pitchFamily="34" charset="-122"/>
              <a:cs typeface="+mn-cs"/>
            </a:endParaRPr>
          </a:p>
        </p:txBody>
      </p:sp>
      <p:sp>
        <p:nvSpPr>
          <p:cNvPr id="7" name="文本框 38"/>
          <p:cNvSpPr txBox="1"/>
          <p:nvPr userDrawn="1"/>
        </p:nvSpPr>
        <p:spPr>
          <a:xfrm>
            <a:off x="575387" y="741577"/>
            <a:ext cx="2719028" cy="274320"/>
          </a:xfrm>
          <a:prstGeom prst="rect">
            <a:avLst/>
          </a:prstGeom>
          <a:noFill/>
        </p:spPr>
        <p:txBody>
          <a:bodyPr wrap="square" lIns="91422" tIns="45711" rIns="91422" bIns="45711" rtlCol="0">
            <a:spAutoFit/>
          </a:bodyPr>
          <a:lstStyle/>
          <a:p>
            <a:pPr algn="dist" defTabSz="685165"/>
            <a:r>
              <a:rPr lang="en-US" altLang="zh-CN" sz="1200">
                <a:solidFill>
                  <a:schemeClr val="tx1">
                    <a:lumMod val="50000"/>
                    <a:lumOff val="50000"/>
                  </a:schemeClr>
                </a:solidFill>
                <a:cs typeface="+mn-ea"/>
                <a:sym typeface="+mn-lt"/>
              </a:rPr>
              <a:t>ADD RELATED TITLE WORDS</a:t>
            </a:r>
            <a:endParaRPr lang="zh-CN" altLang="en-US" sz="1200">
              <a:solidFill>
                <a:schemeClr val="tx1">
                  <a:lumMod val="50000"/>
                  <a:lumOff val="50000"/>
                </a:schemeClr>
              </a:solidFill>
              <a:cs typeface="+mn-ea"/>
              <a:sym typeface="+mn-lt"/>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3_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t/>
            </a:fld>
            <a:endParaRPr lang="zh-CN" altLang="en-US"/>
          </a:p>
        </p:txBody>
      </p:sp>
      <p:sp>
        <p:nvSpPr>
          <p:cNvPr id="5" name="矩形 4"/>
          <p:cNvSpPr/>
          <p:nvPr userDrawn="1"/>
        </p:nvSpPr>
        <p:spPr>
          <a:xfrm>
            <a:off x="1" y="309636"/>
            <a:ext cx="335359" cy="67190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defTabSz="685165"/>
            <a:endParaRPr lang="zh-CN" altLang="en-US" sz="1865">
              <a:solidFill>
                <a:srgbClr val="E7E6E6">
                  <a:lumMod val="50000"/>
                </a:srgbClr>
              </a:solidFill>
              <a:cs typeface="+mn-ea"/>
              <a:sym typeface="+mn-lt"/>
            </a:endParaRPr>
          </a:p>
        </p:txBody>
      </p:sp>
      <p:sp>
        <p:nvSpPr>
          <p:cNvPr id="6" name="文本框 37"/>
          <p:cNvSpPr txBox="1"/>
          <p:nvPr userDrawn="1"/>
        </p:nvSpPr>
        <p:spPr>
          <a:xfrm>
            <a:off x="623435" y="309636"/>
            <a:ext cx="2448229" cy="419100"/>
          </a:xfrm>
          <a:prstGeom prst="rect">
            <a:avLst/>
          </a:prstGeom>
          <a:noFill/>
        </p:spPr>
        <p:txBody>
          <a:bodyPr wrap="square" lIns="91422" tIns="45711" rIns="91422" bIns="45711" rtlCol="0">
            <a:spAutoFit/>
          </a:bodyPr>
          <a:lstStyle/>
          <a:p>
            <a:pPr lvl="0" algn="dist"/>
            <a:r>
              <a:rPr lang="zh-CN" altLang="zh-CN" sz="2135" b="0" kern="1200">
                <a:solidFill>
                  <a:schemeClr val="accent1"/>
                </a:solidFill>
                <a:latin typeface="微软雅黑" panose="020b0503020204020204" pitchFamily="34" charset="-122"/>
                <a:ea typeface="微软雅黑" panose="020b0503020204020204" pitchFamily="34" charset="-122"/>
                <a:cs typeface="+mn-cs"/>
              </a:rPr>
              <a:t>成功项目展示</a:t>
            </a:r>
            <a:endParaRPr lang="zh-CN" altLang="zh-CN" sz="2135" b="0" kern="1200">
              <a:solidFill>
                <a:schemeClr val="accent1"/>
              </a:solidFill>
              <a:latin typeface="微软雅黑" panose="020b0503020204020204" pitchFamily="34" charset="-122"/>
              <a:ea typeface="微软雅黑" panose="020b0503020204020204" pitchFamily="34" charset="-122"/>
              <a:cs typeface="+mn-cs"/>
            </a:endParaRPr>
          </a:p>
        </p:txBody>
      </p:sp>
      <p:sp>
        <p:nvSpPr>
          <p:cNvPr id="7" name="文本框 38"/>
          <p:cNvSpPr txBox="1"/>
          <p:nvPr userDrawn="1"/>
        </p:nvSpPr>
        <p:spPr>
          <a:xfrm>
            <a:off x="575387" y="741577"/>
            <a:ext cx="2719028" cy="274320"/>
          </a:xfrm>
          <a:prstGeom prst="rect">
            <a:avLst/>
          </a:prstGeom>
          <a:noFill/>
        </p:spPr>
        <p:txBody>
          <a:bodyPr wrap="square" lIns="91422" tIns="45711" rIns="91422" bIns="45711" rtlCol="0">
            <a:spAutoFit/>
          </a:bodyPr>
          <a:lstStyle/>
          <a:p>
            <a:pPr algn="dist" defTabSz="685165"/>
            <a:r>
              <a:rPr lang="en-US" altLang="zh-CN" sz="1200">
                <a:solidFill>
                  <a:schemeClr val="tx1">
                    <a:lumMod val="50000"/>
                    <a:lumOff val="50000"/>
                  </a:schemeClr>
                </a:solidFill>
                <a:cs typeface="+mn-ea"/>
                <a:sym typeface="+mn-lt"/>
              </a:rPr>
              <a:t>ADD RELATED TITLE WORDS</a:t>
            </a:r>
            <a:endParaRPr lang="zh-CN" altLang="en-US" sz="1200">
              <a:solidFill>
                <a:schemeClr val="tx1">
                  <a:lumMod val="50000"/>
                  <a:lumOff val="50000"/>
                </a:schemeClr>
              </a:solidFill>
              <a:cs typeface="+mn-ea"/>
              <a:sym typeface="+mn-lt"/>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4_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t/>
            </a:fld>
            <a:endParaRPr lang="zh-CN" altLang="en-US"/>
          </a:p>
        </p:txBody>
      </p:sp>
      <p:sp>
        <p:nvSpPr>
          <p:cNvPr id="5" name="矩形 4"/>
          <p:cNvSpPr/>
          <p:nvPr userDrawn="1"/>
        </p:nvSpPr>
        <p:spPr>
          <a:xfrm>
            <a:off x="1" y="309636"/>
            <a:ext cx="383365" cy="67190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defTabSz="685165"/>
            <a:endParaRPr lang="zh-CN" altLang="en-US" sz="1865">
              <a:solidFill>
                <a:srgbClr val="E7E6E6">
                  <a:lumMod val="50000"/>
                </a:srgbClr>
              </a:solidFill>
              <a:cs typeface="+mn-ea"/>
              <a:sym typeface="+mn-lt"/>
            </a:endParaRPr>
          </a:p>
        </p:txBody>
      </p:sp>
      <p:sp>
        <p:nvSpPr>
          <p:cNvPr id="6" name="文本框 37"/>
          <p:cNvSpPr txBox="1"/>
          <p:nvPr userDrawn="1"/>
        </p:nvSpPr>
        <p:spPr>
          <a:xfrm>
            <a:off x="623435" y="309636"/>
            <a:ext cx="2448229" cy="419100"/>
          </a:xfrm>
          <a:prstGeom prst="rect">
            <a:avLst/>
          </a:prstGeom>
          <a:noFill/>
        </p:spPr>
        <p:txBody>
          <a:bodyPr wrap="square" lIns="91422" tIns="45711" rIns="91422" bIns="45711" rtlCol="0">
            <a:spAutoFit/>
          </a:bodyPr>
          <a:lstStyle/>
          <a:p>
            <a:pPr algn="dist"/>
            <a:r>
              <a:rPr lang="zh-CN" altLang="zh-CN" sz="2135" b="0" kern="1200">
                <a:solidFill>
                  <a:schemeClr val="accent1"/>
                </a:solidFill>
                <a:latin typeface="微软雅黑" panose="020b0503020204020204" pitchFamily="34" charset="-122"/>
                <a:ea typeface="微软雅黑" panose="020b0503020204020204" pitchFamily="34" charset="-122"/>
                <a:cs typeface="+mn-cs"/>
              </a:rPr>
              <a:t>明年工作计划</a:t>
            </a:r>
            <a:endParaRPr lang="zh-CN" altLang="zh-CN" sz="2135" b="0" kern="1200">
              <a:solidFill>
                <a:schemeClr val="accent1"/>
              </a:solidFill>
              <a:latin typeface="微软雅黑" panose="020b0503020204020204" pitchFamily="34" charset="-122"/>
              <a:ea typeface="微软雅黑" panose="020b0503020204020204" pitchFamily="34" charset="-122"/>
              <a:cs typeface="+mn-cs"/>
            </a:endParaRPr>
          </a:p>
        </p:txBody>
      </p:sp>
      <p:sp>
        <p:nvSpPr>
          <p:cNvPr id="7" name="文本框 38"/>
          <p:cNvSpPr txBox="1"/>
          <p:nvPr userDrawn="1"/>
        </p:nvSpPr>
        <p:spPr>
          <a:xfrm>
            <a:off x="575387" y="741577"/>
            <a:ext cx="2719028" cy="274320"/>
          </a:xfrm>
          <a:prstGeom prst="rect">
            <a:avLst/>
          </a:prstGeom>
          <a:noFill/>
        </p:spPr>
        <p:txBody>
          <a:bodyPr wrap="square" lIns="91422" tIns="45711" rIns="91422" bIns="45711" rtlCol="0">
            <a:spAutoFit/>
          </a:bodyPr>
          <a:lstStyle/>
          <a:p>
            <a:pPr algn="dist" defTabSz="685165"/>
            <a:r>
              <a:rPr lang="en-US" altLang="zh-CN" sz="1200">
                <a:solidFill>
                  <a:schemeClr val="tx1">
                    <a:lumMod val="50000"/>
                    <a:lumOff val="50000"/>
                  </a:schemeClr>
                </a:solidFill>
                <a:cs typeface="+mn-ea"/>
                <a:sym typeface="+mn-lt"/>
              </a:rPr>
              <a:t>ADD RELATED TITLE WORDS</a:t>
            </a:r>
            <a:endParaRPr lang="zh-CN" altLang="en-US" sz="1200">
              <a:solidFill>
                <a:schemeClr val="tx1">
                  <a:lumMod val="50000"/>
                  <a:lumOff val="50000"/>
                </a:schemeClr>
              </a:solidFill>
              <a:cs typeface="+mn-ea"/>
              <a:sym typeface="+mn-lt"/>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1_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t/>
            </a:fld>
            <a:endParaRPr lang="zh-CN" altLang="en-US"/>
          </a:p>
        </p:txBody>
      </p:sp>
      <p:sp>
        <p:nvSpPr>
          <p:cNvPr id="8" name="文本框 37"/>
          <p:cNvSpPr txBox="1"/>
          <p:nvPr userDrawn="1"/>
        </p:nvSpPr>
        <p:spPr>
          <a:xfrm>
            <a:off x="630149" y="453616"/>
            <a:ext cx="1268730" cy="419100"/>
          </a:xfrm>
          <a:prstGeom prst="rect">
            <a:avLst/>
          </a:prstGeom>
          <a:noFill/>
        </p:spPr>
        <p:txBody>
          <a:bodyPr wrap="none" lIns="91422" tIns="45711" rIns="91422" bIns="45711" rtlCol="0">
            <a:spAutoFit/>
          </a:bodyPr>
          <a:lstStyle/>
          <a:p>
            <a:r>
              <a:rPr lang="zh-CN" altLang="en-US" sz="2135" kern="1200">
                <a:solidFill>
                  <a:schemeClr val="accent1"/>
                </a:solidFill>
                <a:latin typeface="+mn-lt"/>
                <a:ea typeface="微软雅黑" panose="020b0503020204020204" pitchFamily="34" charset="-122"/>
                <a:cs typeface="+mn-cs"/>
              </a:rPr>
              <a:t>教学背景</a:t>
            </a:r>
            <a:endParaRPr lang="zh-CN" altLang="en-US" sz="2135" kern="1200">
              <a:solidFill>
                <a:schemeClr val="accent1"/>
              </a:solidFill>
              <a:latin typeface="+mn-lt"/>
              <a:ea typeface="微软雅黑" panose="020b0503020204020204" pitchFamily="34" charset="-122"/>
              <a:cs typeface="+mn-cs"/>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5_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t/>
            </a:fld>
            <a:endParaRPr lang="zh-CN" altLang="en-US"/>
          </a:p>
        </p:txBody>
      </p:sp>
      <p:sp>
        <p:nvSpPr>
          <p:cNvPr id="8" name="文本框 37"/>
          <p:cNvSpPr txBox="1"/>
          <p:nvPr userDrawn="1"/>
        </p:nvSpPr>
        <p:spPr>
          <a:xfrm>
            <a:off x="609600" y="453616"/>
            <a:ext cx="1268730" cy="419100"/>
          </a:xfrm>
          <a:prstGeom prst="rect">
            <a:avLst/>
          </a:prstGeom>
          <a:noFill/>
        </p:spPr>
        <p:txBody>
          <a:bodyPr wrap="none" lIns="91422" tIns="45711" rIns="91422" bIns="45711" rtlCol="0">
            <a:spAutoFit/>
          </a:bodyPr>
          <a:lstStyle/>
          <a:p>
            <a:r>
              <a:rPr lang="zh-CN" altLang="en-US" sz="2135" kern="1200">
                <a:solidFill>
                  <a:schemeClr val="accent1"/>
                </a:solidFill>
                <a:latin typeface="+mn-lt"/>
                <a:ea typeface="微软雅黑" panose="020b0503020204020204" pitchFamily="34" charset="-122"/>
                <a:cs typeface="+mn-cs"/>
              </a:rPr>
              <a:t>教学分析</a:t>
            </a:r>
            <a:endParaRPr lang="zh-CN" altLang="en-US" sz="2135" kern="1200">
              <a:solidFill>
                <a:schemeClr val="accent1"/>
              </a:solidFill>
              <a:latin typeface="+mn-lt"/>
              <a:ea typeface="微软雅黑" panose="020b0503020204020204" pitchFamily="34" charset="-122"/>
              <a:cs typeface="+mn-cs"/>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6_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t/>
            </a:fld>
            <a:endParaRPr lang="zh-CN" altLang="en-US"/>
          </a:p>
        </p:txBody>
      </p:sp>
      <p:sp>
        <p:nvSpPr>
          <p:cNvPr id="8" name="文本框 37"/>
          <p:cNvSpPr txBox="1"/>
          <p:nvPr userDrawn="1"/>
        </p:nvSpPr>
        <p:spPr>
          <a:xfrm>
            <a:off x="588957" y="453616"/>
            <a:ext cx="1268730" cy="419100"/>
          </a:xfrm>
          <a:prstGeom prst="rect">
            <a:avLst/>
          </a:prstGeom>
          <a:noFill/>
        </p:spPr>
        <p:txBody>
          <a:bodyPr wrap="none" lIns="91422" tIns="45711" rIns="91422" bIns="45711" rtlCol="0">
            <a:spAutoFit/>
          </a:bodyPr>
          <a:lstStyle/>
          <a:p>
            <a:r>
              <a:rPr lang="zh-CN" altLang="en-US" sz="2135" kern="1200">
                <a:solidFill>
                  <a:schemeClr val="accent1"/>
                </a:solidFill>
                <a:latin typeface="+mn-lt"/>
                <a:ea typeface="微软雅黑" panose="020b0503020204020204" pitchFamily="34" charset="-122"/>
                <a:cs typeface="+mn-cs"/>
              </a:rPr>
              <a:t>教学过程</a:t>
            </a:r>
            <a:endParaRPr lang="zh-CN" altLang="en-US" sz="2135" kern="1200">
              <a:solidFill>
                <a:schemeClr val="accent1"/>
              </a:solidFill>
              <a:latin typeface="+mn-lt"/>
              <a:ea typeface="微软雅黑" panose="020b0503020204020204" pitchFamily="34" charset="-122"/>
              <a:cs typeface="+mn-cs"/>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7_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t/>
            </a:fld>
            <a:endParaRPr lang="zh-CN" altLang="en-US"/>
          </a:p>
        </p:txBody>
      </p:sp>
      <p:sp>
        <p:nvSpPr>
          <p:cNvPr id="8" name="文本框 37"/>
          <p:cNvSpPr txBox="1"/>
          <p:nvPr userDrawn="1"/>
        </p:nvSpPr>
        <p:spPr>
          <a:xfrm>
            <a:off x="431371" y="453616"/>
            <a:ext cx="1268730" cy="419100"/>
          </a:xfrm>
          <a:prstGeom prst="rect">
            <a:avLst/>
          </a:prstGeom>
          <a:noFill/>
        </p:spPr>
        <p:txBody>
          <a:bodyPr wrap="none" lIns="91422" tIns="45711" rIns="91422" bIns="45711" rtlCol="0">
            <a:spAutoFit/>
          </a:bodyPr>
          <a:lstStyle/>
          <a:p>
            <a:r>
              <a:rPr lang="zh-CN" altLang="en-US" sz="2135" kern="1200">
                <a:solidFill>
                  <a:schemeClr val="accent1"/>
                </a:solidFill>
                <a:latin typeface="+mn-lt"/>
                <a:ea typeface="微软雅黑" panose="020b0503020204020204" pitchFamily="34" charset="-122"/>
                <a:cs typeface="+mn-cs"/>
              </a:rPr>
              <a:t>板书设计</a:t>
            </a:r>
            <a:endParaRPr lang="zh-CN" altLang="en-US" sz="2135" kern="1200">
              <a:solidFill>
                <a:schemeClr val="accent1"/>
              </a:solidFill>
              <a:latin typeface="+mn-lt"/>
              <a:ea typeface="微软雅黑" panose="020b0503020204020204" pitchFamily="34" charset="-122"/>
              <a:cs typeface="+mn-cs"/>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09601" y="273067"/>
            <a:ext cx="4011084" cy="1162122"/>
          </a:xfrm>
        </p:spPr>
        <p:txBody>
          <a:bodyPr anchor="b"/>
          <a:lstStyle>
            <a:lvl1pPr algn="l">
              <a:defRPr sz="2665" b="1"/>
            </a:lvl1pPr>
          </a:lstStyle>
          <a:p>
            <a:r>
              <a:rPr lang="zh-CN" altLang="en-US"/>
              <a:t>单击此处编辑母版标题样式</a:t>
            </a:r>
            <a:endParaRPr lang="zh-CN" altLang="en-US"/>
          </a:p>
        </p:txBody>
      </p:sp>
      <p:sp>
        <p:nvSpPr>
          <p:cNvPr id="3" name="内容占位符 2"/>
          <p:cNvSpPr>
            <a:spLocks noGrp="1"/>
          </p:cNvSpPr>
          <p:nvPr>
            <p:ph idx="1"/>
          </p:nvPr>
        </p:nvSpPr>
        <p:spPr>
          <a:xfrm>
            <a:off x="4766733" y="273067"/>
            <a:ext cx="6815667" cy="5853475"/>
          </a:xfrm>
        </p:spPr>
        <p:txBody>
          <a:bodyPr/>
          <a:lstStyle>
            <a:lvl1pPr>
              <a:defRPr sz="4265"/>
            </a:lvl1pPr>
            <a:lvl2pPr>
              <a:defRPr sz="3730"/>
            </a:lvl2pPr>
            <a:lvl3pPr>
              <a:defRPr sz="3200"/>
            </a:lvl3pPr>
            <a:lvl4pPr>
              <a:defRPr sz="2665"/>
            </a:lvl4pPr>
            <a:lvl5pPr>
              <a:defRPr sz="2665"/>
            </a:lvl5pPr>
            <a:lvl6pPr>
              <a:defRPr sz="2665"/>
            </a:lvl6pPr>
            <a:lvl7pPr>
              <a:defRPr sz="2665"/>
            </a:lvl7pPr>
            <a:lvl8pPr>
              <a:defRPr sz="2665"/>
            </a:lvl8pPr>
            <a:lvl9pPr>
              <a:defRPr sz="2665"/>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609601" y="1435190"/>
            <a:ext cx="4011084" cy="4691352"/>
          </a:xfrm>
        </p:spPr>
        <p:txBody>
          <a:bodyPr/>
          <a:lstStyle>
            <a:lvl1pPr marL="0" indent="0">
              <a:buNone/>
              <a:defRPr sz="1865"/>
            </a:lvl1pPr>
            <a:lvl2pPr marL="609600" indent="0">
              <a:buNone/>
              <a:defRPr sz="1600"/>
            </a:lvl2pPr>
            <a:lvl3pPr marL="1219200" indent="0">
              <a:buNone/>
              <a:defRPr sz="1335"/>
            </a:lvl3pPr>
            <a:lvl4pPr marL="1828165" indent="0">
              <a:buNone/>
              <a:defRPr sz="1200"/>
            </a:lvl4pPr>
            <a:lvl5pPr marL="2437765" indent="0">
              <a:buNone/>
              <a:defRPr sz="1200"/>
            </a:lvl5pPr>
            <a:lvl6pPr marL="3047365" indent="0">
              <a:buNone/>
              <a:defRPr sz="1200"/>
            </a:lvl6pPr>
            <a:lvl7pPr marL="3656965" indent="0">
              <a:buNone/>
              <a:defRPr sz="1200"/>
            </a:lvl7pPr>
            <a:lvl8pPr marL="4265930" indent="0">
              <a:buNone/>
              <a:defRPr sz="1200"/>
            </a:lvl8pPr>
            <a:lvl9pPr marL="4875530" indent="0">
              <a:buNone/>
              <a:defRPr sz="12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F4706E5B-90CB-4722-B6F2-05307A05E694}"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8517E85-7B77-4E24-AF99-7AEF9BA86F95}"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2389717" y="4800896"/>
            <a:ext cx="7315200" cy="566773"/>
          </a:xfrm>
        </p:spPr>
        <p:txBody>
          <a:bodyPr anchor="b"/>
          <a:lstStyle>
            <a:lvl1pPr algn="l">
              <a:defRPr sz="2665"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389717" y="612813"/>
            <a:ext cx="7315200" cy="4115055"/>
          </a:xfrm>
        </p:spPr>
        <p:txBody>
          <a:bodyPr/>
          <a:lstStyle>
            <a:lvl1pPr marL="0" indent="0">
              <a:buNone/>
              <a:defRPr sz="4265"/>
            </a:lvl1pPr>
            <a:lvl2pPr marL="609600" indent="0">
              <a:buNone/>
              <a:defRPr sz="3730"/>
            </a:lvl2pPr>
            <a:lvl3pPr marL="1219200" indent="0">
              <a:buNone/>
              <a:defRPr sz="3200"/>
            </a:lvl3pPr>
            <a:lvl4pPr marL="1828165" indent="0">
              <a:buNone/>
              <a:defRPr sz="2665"/>
            </a:lvl4pPr>
            <a:lvl5pPr marL="2437765" indent="0">
              <a:buNone/>
              <a:defRPr sz="2665"/>
            </a:lvl5pPr>
            <a:lvl6pPr marL="3047365" indent="0">
              <a:buNone/>
              <a:defRPr sz="2665"/>
            </a:lvl6pPr>
            <a:lvl7pPr marL="3656965" indent="0">
              <a:buNone/>
              <a:defRPr sz="2665"/>
            </a:lvl7pPr>
            <a:lvl8pPr marL="4265930" indent="0">
              <a:buNone/>
              <a:defRPr sz="2665"/>
            </a:lvl8pPr>
            <a:lvl9pPr marL="4875530" indent="0">
              <a:buNone/>
              <a:defRPr sz="2665"/>
            </a:lvl9pPr>
          </a:lstStyle>
          <a:p>
            <a:endParaRPr lang="zh-CN" altLang="en-US"/>
          </a:p>
        </p:txBody>
      </p:sp>
      <p:sp>
        <p:nvSpPr>
          <p:cNvPr id="4" name="文本占位符 3"/>
          <p:cNvSpPr>
            <a:spLocks noGrp="1"/>
          </p:cNvSpPr>
          <p:nvPr>
            <p:ph type="body" sz="half" idx="2"/>
          </p:nvPr>
        </p:nvSpPr>
        <p:spPr>
          <a:xfrm>
            <a:off x="2389717" y="5367669"/>
            <a:ext cx="7315200" cy="804912"/>
          </a:xfrm>
        </p:spPr>
        <p:txBody>
          <a:bodyPr/>
          <a:lstStyle>
            <a:lvl1pPr marL="0" indent="0">
              <a:buNone/>
              <a:defRPr sz="1865"/>
            </a:lvl1pPr>
            <a:lvl2pPr marL="609600" indent="0">
              <a:buNone/>
              <a:defRPr sz="1600"/>
            </a:lvl2pPr>
            <a:lvl3pPr marL="1219200" indent="0">
              <a:buNone/>
              <a:defRPr sz="1335"/>
            </a:lvl3pPr>
            <a:lvl4pPr marL="1828165" indent="0">
              <a:buNone/>
              <a:defRPr sz="1200"/>
            </a:lvl4pPr>
            <a:lvl5pPr marL="2437765" indent="0">
              <a:buNone/>
              <a:defRPr sz="1200"/>
            </a:lvl5pPr>
            <a:lvl6pPr marL="3047365" indent="0">
              <a:buNone/>
              <a:defRPr sz="1200"/>
            </a:lvl6pPr>
            <a:lvl7pPr marL="3656965" indent="0">
              <a:buNone/>
              <a:defRPr sz="1200"/>
            </a:lvl7pPr>
            <a:lvl8pPr marL="4265930" indent="0">
              <a:buNone/>
              <a:defRPr sz="1200"/>
            </a:lvl8pPr>
            <a:lvl9pPr marL="4875530" indent="0">
              <a:buNone/>
              <a:defRPr sz="12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F4706E5B-90CB-4722-B6F2-05307A05E694}"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8517E85-7B77-4E24-AF99-7AEF9BA86F95}"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F4706E5B-90CB-4722-B6F2-05307A05E694}"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8517E85-7B77-4E24-AF99-7AEF9BA86F95}"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8839200" y="206388"/>
            <a:ext cx="2743200" cy="4389709"/>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09600" y="206388"/>
            <a:ext cx="8026400" cy="4389709"/>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F4706E5B-90CB-4722-B6F2-05307A05E694}"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8517E85-7B77-4E24-AF99-7AEF9BA86F95}"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Title Slide">
    <p:bg>
      <p:bgPr>
        <a:solidFill>
          <a:schemeClr val="bg1"/>
        </a:solidFill>
        <a:effectLst/>
      </p:bgPr>
    </p:bg>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Title Slide">
    <p:bg>
      <p:bgPr>
        <a:solidFill>
          <a:srgbClr val="1F1F1F"/>
        </a:solidFill>
        <a:effectLst/>
      </p:bgPr>
    </p:bg>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Full Screen Image">
    <p:spTree>
      <p:nvGrpSpPr>
        <p:cNvPr id="1" name=""/>
        <p:cNvGrpSpPr/>
        <p:nvPr/>
      </p:nvGrpSpPr>
      <p:grpSpPr>
        <a:xfrm>
          <a:off x="0" y="0"/>
          <a:ext cx="0" cy="0"/>
        </a:xfrm>
      </p:grpSpPr>
      <p:pic>
        <p:nvPicPr>
          <p:cNvPr id="5" name="图片 4"/>
          <p:cNvPicPr>
            <a:picLocks noChangeAspect="1"/>
          </p:cNvPicPr>
          <p:nvPr userDrawn="1"/>
        </p:nvPicPr>
        <p:blipFill>
          <a:blip r:embed="rId1">
            <a:extLst>
              <a:ext uri="{28A0092B-C50C-407E-A947-70E740481C1C}">
                <a14:useLocalDpi xmlns:a14="http://schemas.microsoft.com/office/drawing/2010/main" val="0"/>
              </a:ext>
            </a:extLst>
          </a:blip>
          <a:stretch>
            <a:fillRect/>
          </a:stretch>
        </p:blipFill>
        <p:spPr>
          <a:xfrm>
            <a:off x="0" y="0"/>
            <a:ext cx="12192000" cy="6858424"/>
          </a:xfrm>
          <a:prstGeom prst="rect">
            <a:avLst/>
          </a:prstGeom>
        </p:spPr>
      </p:pic>
      <p:sp>
        <p:nvSpPr>
          <p:cNvPr id="2" name="矩形 1"/>
          <p:cNvSpPr/>
          <p:nvPr userDrawn="1"/>
        </p:nvSpPr>
        <p:spPr>
          <a:xfrm>
            <a:off x="0" y="0"/>
            <a:ext cx="12192000" cy="6858424"/>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9" tIns="45715" rIns="91429" bIns="45715" rtlCol="0" anchor="ctr"/>
          <a:lstStyle/>
          <a:p>
            <a:pPr algn="ctr"/>
            <a:endParaRPr lang="zh-CN" altLang="en-US" sz="2400"/>
          </a:p>
        </p:txBody>
      </p:sp>
      <p:sp>
        <p:nvSpPr>
          <p:cNvPr id="3" name="TextBox 1"/>
          <p:cNvSpPr txBox="1"/>
          <p:nvPr userDrawn="1"/>
        </p:nvSpPr>
        <p:spPr>
          <a:xfrm>
            <a:off x="5163171" y="491643"/>
            <a:ext cx="1705610" cy="397510"/>
          </a:xfrm>
          <a:prstGeom prst="rect">
            <a:avLst/>
          </a:prstGeom>
          <a:noFill/>
        </p:spPr>
        <p:txBody>
          <a:bodyPr wrap="none" lIns="91429" tIns="45715" rIns="91429" bIns="45715" rtlCol="0">
            <a:spAutoFit/>
          </a:bodyPr>
          <a:lstStyle/>
          <a:p>
            <a:pPr lvl="0" algn="ctr"/>
            <a:r>
              <a:rPr lang="zh-CN" altLang="en-US" sz="2000" b="1">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rPr>
              <a:t>点击添加标题</a:t>
            </a:r>
            <a:endParaRPr lang="en-US" altLang="zh-CN" sz="2000" b="1">
              <a:solidFill>
                <a:prstClr val="black">
                  <a:lumMod val="65000"/>
                  <a:lumOff val="35000"/>
                </a:prstClr>
              </a:solidFill>
              <a:latin typeface="Arial" pitchFamily="34" charset="0"/>
              <a:ea typeface="微软雅黑" panose="020b0503020204020204" pitchFamily="34" charset="-122"/>
              <a:sym typeface="Arial" pitchFamily="34" charset="0"/>
            </a:endParaRPr>
          </a:p>
        </p:txBody>
      </p:sp>
      <p:sp>
        <p:nvSpPr>
          <p:cNvPr id="4" name="TextBox 2"/>
          <p:cNvSpPr txBox="1"/>
          <p:nvPr userDrawn="1"/>
        </p:nvSpPr>
        <p:spPr>
          <a:xfrm>
            <a:off x="4366331" y="947455"/>
            <a:ext cx="3416309" cy="459105"/>
          </a:xfrm>
          <a:prstGeom prst="rect">
            <a:avLst/>
          </a:prstGeom>
          <a:noFill/>
        </p:spPr>
        <p:txBody>
          <a:bodyPr wrap="square" lIns="91429" tIns="45715" rIns="91429" bIns="45715" rtlCol="0">
            <a:spAutoFit/>
          </a:bodyPr>
          <a:lstStyle/>
          <a:p>
            <a:pPr algn="ctr"/>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itchFamily="34" charset="0"/>
              <a:ea typeface="微软雅黑" panose="020b0503020204020204" pitchFamily="34" charset="-122"/>
              <a:cs typeface="Open Sans" panose="020b0606030504020204" pitchFamily="34" charset="0"/>
              <a:sym typeface="Arial" pitchFamily="34" charset="0"/>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1_标题和内容">
    <p:spTree>
      <p:nvGrpSpPr>
        <p:cNvPr id="1" name=""/>
        <p:cNvGrpSpPr/>
        <p:nvPr/>
      </p:nvGrpSpPr>
      <p:grpSpPr>
        <a:xfrm>
          <a:off x="0" y="0"/>
          <a:ext cx="0" cy="0"/>
        </a:xfrm>
      </p:grpSpPr>
      <p:sp>
        <p:nvSpPr>
          <p:cNvPr id="4" name="日期占位符 3"/>
          <p:cNvSpPr>
            <a:spLocks noGrp="1"/>
          </p:cNvSpPr>
          <p:nvPr>
            <p:ph type="dt" sz="half" idx="10"/>
          </p:nvPr>
        </p:nvSpPr>
        <p:spPr/>
        <p:txBody>
          <a:bodyPr/>
          <a:lstStyle/>
          <a:p>
            <a:fld id="{390119B5-5681-403A-890C-31B5DA309452}" type="datetime1">
              <a:rPr lang="zh-CN" altLang="en-US" smtClean="0"/>
              <a:t/>
            </a:fld>
            <a:endParaRPr lang="zh-CN" altLang="en-US"/>
          </a:p>
        </p:txBody>
      </p:sp>
      <p:sp>
        <p:nvSpPr>
          <p:cNvPr id="5" name="页脚占位符 4"/>
          <p:cNvSpPr>
            <a:spLocks noGrp="1"/>
          </p:cNvSpPr>
          <p:nvPr>
            <p:ph type="ftr" sz="quarter" idx="11"/>
          </p:nvPr>
        </p:nvSpPr>
        <p:spPr>
          <a:xfrm>
            <a:off x="4165600" y="6356744"/>
            <a:ext cx="3860800" cy="365149"/>
          </a:xfrm>
          <a:prstGeom prst="rect">
            <a:avLst/>
          </a:prstGeom>
        </p:spPr>
        <p:txBody>
          <a:bodyPr/>
          <a:lstStyle/>
          <a:p>
            <a:endParaRPr lang="zh-CN" altLang="en-US"/>
          </a:p>
        </p:txBody>
      </p:sp>
      <p:sp>
        <p:nvSpPr>
          <p:cNvPr id="6" name="灯片编号占位符 5"/>
          <p:cNvSpPr>
            <a:spLocks noGrp="1"/>
          </p:cNvSpPr>
          <p:nvPr>
            <p:ph type="sldNum" sz="quarter" idx="12"/>
          </p:nvPr>
        </p:nvSpPr>
        <p:spPr/>
        <p:txBody>
          <a:bodyPr/>
          <a:lstStyle/>
          <a:p>
            <a:fld id="{BAEC3CBB-3DD3-44D7-A6CB-12C5A9732C69}"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2_标题和内容">
    <p:spTree>
      <p:nvGrpSpPr>
        <p:cNvPr id="1" name=""/>
        <p:cNvGrpSpPr/>
        <p:nvPr/>
      </p:nvGrpSpPr>
      <p:grpSpPr>
        <a:xfrm>
          <a:off x="0" y="0"/>
          <a:ext cx="0" cy="0"/>
        </a:xfrm>
      </p:grpSpPr>
      <p:sp>
        <p:nvSpPr>
          <p:cNvPr id="4" name="日期占位符 3"/>
          <p:cNvSpPr>
            <a:spLocks noGrp="1"/>
          </p:cNvSpPr>
          <p:nvPr>
            <p:ph type="dt" sz="half" idx="10"/>
          </p:nvPr>
        </p:nvSpPr>
        <p:spPr/>
        <p:txBody>
          <a:bodyPr/>
          <a:lstStyle/>
          <a:p>
            <a:fld id="{390119B5-5681-403A-890C-31B5DA309452}" type="datetime1">
              <a:rPr lang="zh-CN" altLang="en-US" smtClean="0"/>
              <a:t/>
            </a:fld>
            <a:endParaRPr lang="zh-CN" altLang="en-US"/>
          </a:p>
        </p:txBody>
      </p:sp>
      <p:sp>
        <p:nvSpPr>
          <p:cNvPr id="5" name="页脚占位符 4"/>
          <p:cNvSpPr>
            <a:spLocks noGrp="1"/>
          </p:cNvSpPr>
          <p:nvPr>
            <p:ph type="ftr" sz="quarter" idx="11"/>
          </p:nvPr>
        </p:nvSpPr>
        <p:spPr>
          <a:xfrm>
            <a:off x="4165600" y="6356744"/>
            <a:ext cx="3860800" cy="365149"/>
          </a:xfrm>
          <a:prstGeom prst="rect">
            <a:avLst/>
          </a:prstGeom>
        </p:spPr>
        <p:txBody>
          <a:bodyPr/>
          <a:lstStyle/>
          <a:p>
            <a:endParaRPr lang="zh-CN" altLang="en-US"/>
          </a:p>
        </p:txBody>
      </p:sp>
      <p:sp>
        <p:nvSpPr>
          <p:cNvPr id="6" name="灯片编号占位符 5"/>
          <p:cNvSpPr>
            <a:spLocks noGrp="1"/>
          </p:cNvSpPr>
          <p:nvPr>
            <p:ph type="sldNum" sz="quarter" idx="12"/>
          </p:nvPr>
        </p:nvSpPr>
        <p:spPr/>
        <p:txBody>
          <a:bodyPr/>
          <a:lstStyle/>
          <a:p>
            <a:fld id="{BAEC3CBB-3DD3-44D7-A6CB-12C5A9732C69}"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First Slide">
    <p:spTree>
      <p:nvGrpSpPr>
        <p:cNvPr id="1" name=""/>
        <p:cNvGrpSpPr/>
        <p:nvPr/>
      </p:nvGrpSpPr>
      <p:grpSpPr>
        <a:xfrm>
          <a:off x="0" y="0"/>
          <a:ext cx="0" cy="0"/>
        </a:xfrm>
      </p:grpSpPr>
      <p:sp>
        <p:nvSpPr>
          <p:cNvPr id="15" name="Picture Placeholder 2"/>
          <p:cNvSpPr>
            <a:spLocks noGrp="1"/>
          </p:cNvSpPr>
          <p:nvPr>
            <p:ph type="pic" sz="quarter" idx="17"/>
          </p:nvPr>
        </p:nvSpPr>
        <p:spPr>
          <a:xfrm>
            <a:off x="4064000" y="441988"/>
            <a:ext cx="4368800" cy="3083755"/>
          </a:xfrm>
          <a:custGeom>
            <a:rect l="l" t="t" r="r" b="b"/>
            <a:pathLst>
              <a:path w="3276600" h="3124200">
                <a:moveTo>
                  <a:pt x="3028950" y="0"/>
                </a:moveTo>
                <a:cubicBezTo>
                  <a:pt x="3165723" y="0"/>
                  <a:pt x="3276600" y="110877"/>
                  <a:pt x="3276600" y="247650"/>
                </a:cubicBezTo>
                <a:lnTo>
                  <a:pt x="3276600" y="2876550"/>
                </a:lnTo>
                <a:cubicBezTo>
                  <a:pt x="3276600" y="3013323"/>
                  <a:pt x="3165723" y="3124200"/>
                  <a:pt x="3028950" y="3124200"/>
                </a:cubicBezTo>
                <a:cubicBezTo>
                  <a:pt x="2892177" y="3124200"/>
                  <a:pt x="2781300" y="3013323"/>
                  <a:pt x="2781300" y="2876550"/>
                </a:cubicBezTo>
                <a:lnTo>
                  <a:pt x="2781300" y="247650"/>
                </a:lnTo>
                <a:cubicBezTo>
                  <a:pt x="2781300" y="110877"/>
                  <a:pt x="2892177" y="0"/>
                  <a:pt x="3028950" y="0"/>
                </a:cubicBezTo>
                <a:close/>
                <a:moveTo>
                  <a:pt x="2317750" y="0"/>
                </a:moveTo>
                <a:cubicBezTo>
                  <a:pt x="2454523" y="0"/>
                  <a:pt x="2565400" y="110877"/>
                  <a:pt x="2565400" y="247650"/>
                </a:cubicBezTo>
                <a:lnTo>
                  <a:pt x="2565400" y="2876550"/>
                </a:lnTo>
                <a:cubicBezTo>
                  <a:pt x="2565400" y="3013323"/>
                  <a:pt x="2454523" y="3124200"/>
                  <a:pt x="2317750" y="3124200"/>
                </a:cubicBezTo>
                <a:cubicBezTo>
                  <a:pt x="2180977" y="3124200"/>
                  <a:pt x="2070100" y="3013323"/>
                  <a:pt x="2070100" y="2876550"/>
                </a:cubicBezTo>
                <a:lnTo>
                  <a:pt x="2070100" y="247650"/>
                </a:lnTo>
                <a:cubicBezTo>
                  <a:pt x="2070100" y="110877"/>
                  <a:pt x="2180977" y="0"/>
                  <a:pt x="2317750" y="0"/>
                </a:cubicBezTo>
                <a:close/>
                <a:moveTo>
                  <a:pt x="1606550" y="0"/>
                </a:moveTo>
                <a:cubicBezTo>
                  <a:pt x="1743323" y="0"/>
                  <a:pt x="1854200" y="110877"/>
                  <a:pt x="1854200" y="247650"/>
                </a:cubicBezTo>
                <a:lnTo>
                  <a:pt x="1854200" y="2876550"/>
                </a:lnTo>
                <a:cubicBezTo>
                  <a:pt x="1854200" y="3013323"/>
                  <a:pt x="1743323" y="3124200"/>
                  <a:pt x="1606550" y="3124200"/>
                </a:cubicBezTo>
                <a:cubicBezTo>
                  <a:pt x="1469777" y="3124200"/>
                  <a:pt x="1358900" y="3013323"/>
                  <a:pt x="1358900" y="2876550"/>
                </a:cubicBezTo>
                <a:lnTo>
                  <a:pt x="1358900" y="247650"/>
                </a:lnTo>
                <a:cubicBezTo>
                  <a:pt x="1358900" y="110877"/>
                  <a:pt x="1469777" y="0"/>
                  <a:pt x="1606550" y="0"/>
                </a:cubicBezTo>
                <a:close/>
                <a:moveTo>
                  <a:pt x="958850" y="0"/>
                </a:moveTo>
                <a:cubicBezTo>
                  <a:pt x="1095623" y="0"/>
                  <a:pt x="1206500" y="110877"/>
                  <a:pt x="1206500" y="247650"/>
                </a:cubicBezTo>
                <a:lnTo>
                  <a:pt x="1206500" y="2876550"/>
                </a:lnTo>
                <a:cubicBezTo>
                  <a:pt x="1206500" y="3013323"/>
                  <a:pt x="1095623" y="3124200"/>
                  <a:pt x="958850" y="3124200"/>
                </a:cubicBezTo>
                <a:cubicBezTo>
                  <a:pt x="822077" y="3124200"/>
                  <a:pt x="711200" y="3013323"/>
                  <a:pt x="711200" y="2876550"/>
                </a:cubicBezTo>
                <a:lnTo>
                  <a:pt x="711200" y="247650"/>
                </a:lnTo>
                <a:cubicBezTo>
                  <a:pt x="711200" y="110877"/>
                  <a:pt x="822077" y="0"/>
                  <a:pt x="958850" y="0"/>
                </a:cubicBezTo>
                <a:close/>
                <a:moveTo>
                  <a:pt x="247650" y="0"/>
                </a:moveTo>
                <a:cubicBezTo>
                  <a:pt x="384423" y="0"/>
                  <a:pt x="495300" y="110877"/>
                  <a:pt x="495300" y="247650"/>
                </a:cubicBezTo>
                <a:lnTo>
                  <a:pt x="495300" y="2876550"/>
                </a:lnTo>
                <a:cubicBezTo>
                  <a:pt x="495300" y="3013323"/>
                  <a:pt x="384423" y="3124200"/>
                  <a:pt x="247650" y="3124200"/>
                </a:cubicBezTo>
                <a:cubicBezTo>
                  <a:pt x="110877" y="3124200"/>
                  <a:pt x="0" y="3013323"/>
                  <a:pt x="0" y="2876550"/>
                </a:cubicBezTo>
                <a:lnTo>
                  <a:pt x="0" y="247650"/>
                </a:lnTo>
                <a:cubicBezTo>
                  <a:pt x="0" y="110877"/>
                  <a:pt x="110877" y="0"/>
                  <a:pt x="247650" y="0"/>
                </a:cubicBezTo>
                <a:close/>
              </a:path>
            </a:pathLst>
          </a:custGeom>
          <a:effectLst/>
        </p:spPr>
        <p:txBody>
          <a:bodyPr vert="horz" lIns="95057" tIns="47529" rIns="95057" bIns="47529"/>
          <a:lstStyle>
            <a:lvl1pPr marL="0" indent="0" algn="ctr">
              <a:buNone/>
              <a:defRPr sz="1200">
                <a:solidFill>
                  <a:srgbClr val="7F7F7F"/>
                </a:solidFill>
                <a:latin typeface="Lato Regular"/>
                <a:cs typeface="Lato Regular"/>
              </a:defRPr>
            </a:lvl1pPr>
          </a:lstStyle>
          <a:p>
            <a:endParaRPr lang="en-US"/>
          </a:p>
        </p:txBody>
      </p:sp>
      <p:sp>
        <p:nvSpPr>
          <p:cNvPr id="8" name="Text Placeholder 7"/>
          <p:cNvSpPr>
            <a:spLocks noGrp="1"/>
          </p:cNvSpPr>
          <p:nvPr>
            <p:ph type="body" sz="quarter" idx="10" hasCustomPrompt="1"/>
          </p:nvPr>
        </p:nvSpPr>
        <p:spPr>
          <a:xfrm>
            <a:off x="3954705" y="3801687"/>
            <a:ext cx="4511964" cy="431807"/>
          </a:xfrm>
          <a:prstGeom prst="rect">
            <a:avLst/>
          </a:prstGeom>
        </p:spPr>
        <p:txBody>
          <a:bodyPr vert="horz" lIns="0" tIns="40504" rIns="0" bIns="40504" anchor="ctr"/>
          <a:lstStyle>
            <a:lvl1pPr marL="0" indent="0" algn="ctr">
              <a:lnSpc>
                <a:spcPct val="100000"/>
              </a:lnSpc>
              <a:spcBef>
                <a:spcPct val="0"/>
              </a:spcBef>
              <a:buNone/>
              <a:defRPr sz="4665" b="1">
                <a:solidFill>
                  <a:schemeClr val="bg1"/>
                </a:solidFill>
                <a:latin typeface="Lato Hairline"/>
                <a:cs typeface="Lato Hairline"/>
              </a:defRPr>
            </a:lvl1pPr>
          </a:lstStyle>
          <a:p>
            <a:pPr lvl="0"/>
            <a:r>
              <a:rPr lang="es-ES_tradnl"/>
              <a:t>TITLE HERE</a:t>
            </a:r>
            <a:endParaRPr lang="es-ES_tradnl"/>
          </a:p>
        </p:txBody>
      </p:sp>
      <p:sp>
        <p:nvSpPr>
          <p:cNvPr id="9" name="Text Placeholder 7"/>
          <p:cNvSpPr>
            <a:spLocks noGrp="1"/>
          </p:cNvSpPr>
          <p:nvPr>
            <p:ph type="body" sz="quarter" idx="11" hasCustomPrompt="1"/>
          </p:nvPr>
        </p:nvSpPr>
        <p:spPr>
          <a:xfrm>
            <a:off x="3954705" y="4385521"/>
            <a:ext cx="4511964" cy="228465"/>
          </a:xfrm>
          <a:prstGeom prst="rect">
            <a:avLst/>
          </a:prstGeom>
        </p:spPr>
        <p:txBody>
          <a:bodyPr vert="horz" lIns="0" tIns="40504" rIns="0" bIns="40504" anchor="ctr"/>
          <a:lstStyle>
            <a:lvl1pPr marL="0" indent="0" algn="ctr">
              <a:lnSpc>
                <a:spcPct val="100000"/>
              </a:lnSpc>
              <a:spcBef>
                <a:spcPct val="0"/>
              </a:spcBef>
              <a:spcAft>
                <a:spcPct val="0"/>
              </a:spcAft>
              <a:buNone/>
              <a:defRPr sz="2000" b="0">
                <a:solidFill>
                  <a:schemeClr val="accent3"/>
                </a:solidFill>
                <a:latin typeface="Lato Light"/>
                <a:cs typeface="Lato Light"/>
              </a:defRPr>
            </a:lvl1pPr>
          </a:lstStyle>
          <a:p>
            <a:pPr lvl="0"/>
            <a:r>
              <a:rPr lang="es-ES_tradnl" err="1"/>
              <a:t>Ultimate Powerpoint Template</a:t>
            </a:r>
            <a:endParaRPr lang="es-ES_tradnl"/>
          </a:p>
        </p:txBody>
      </p:sp>
      <p:sp>
        <p:nvSpPr>
          <p:cNvPr id="10" name="Text Placeholder 2"/>
          <p:cNvSpPr>
            <a:spLocks noGrp="1"/>
          </p:cNvSpPr>
          <p:nvPr>
            <p:ph type="body" sz="quarter" idx="16" hasCustomPrompt="1"/>
          </p:nvPr>
        </p:nvSpPr>
        <p:spPr>
          <a:xfrm>
            <a:off x="3975167" y="4818122"/>
            <a:ext cx="4488039" cy="1536963"/>
          </a:xfrm>
          <a:prstGeom prst="rect">
            <a:avLst/>
          </a:prstGeom>
        </p:spPr>
        <p:txBody>
          <a:bodyPr vert="horz" lIns="0" tIns="0" rIns="0" bIns="0"/>
          <a:lstStyle>
            <a:lvl1pPr marL="0" indent="0" algn="ctr">
              <a:lnSpc>
                <a:spcPct val="130000"/>
              </a:lnSpc>
              <a:buNone/>
              <a:defRPr sz="1600">
                <a:solidFill>
                  <a:schemeClr val="tx1">
                    <a:lumMod val="50000"/>
                    <a:lumOff val="50000"/>
                  </a:schemeClr>
                </a:solidFill>
                <a:latin typeface="Lato Regular"/>
                <a:cs typeface="Lato Regular"/>
              </a:defRPr>
            </a:lvl1pPr>
          </a:lstStyle>
          <a:p>
            <a:pPr lvl="0"/>
            <a:r>
              <a:rPr lang="en-US" err="1"/>
              <a:t>Lorem ipsum dolor sit amet, consectetur adipiscing elit. Fusce diam tortor, mattis quis dapibus vitae, euismod non purus. Maecenas ut lacus nec mauris feugiat tristique.</a:t>
            </a:r>
            <a:endParaRPr lang="en-US"/>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400"/>
                                        <p:tgtEl>
                                          <p:spTgt spid="15"/>
                                        </p:tgtEl>
                                      </p:cBhvr>
                                    </p:animEffect>
                                  </p:childTnLst>
                                </p:cTn>
                              </p:par>
                              <p:par>
                                <p:cTn id="8" presetID="42" presetClass="entr" presetSubtype="0" fill="hold" grpId="0" nodeType="withEffect">
                                  <p:stCondLst>
                                    <p:cond delay="20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400"/>
                                        <p:tgtEl>
                                          <p:spTgt spid="8">
                                            <p:txEl>
                                              <p:pRg st="0" end="0"/>
                                            </p:txEl>
                                          </p:spTgt>
                                        </p:tgtEl>
                                      </p:cBhvr>
                                    </p:animEffect>
                                    <p:anim calcmode="lin" valueType="num">
                                      <p:cBhvr>
                                        <p:cTn id="11" dur="4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2" dur="400" fill="hold"/>
                                        <p:tgtEl>
                                          <p:spTgt spid="8">
                                            <p:txEl>
                                              <p:pRg st="0" end="0"/>
                                            </p:txEl>
                                          </p:spTgt>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20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anim calcmode="lin" valueType="num">
                                      <p:cBhvr>
                                        <p:cTn id="16"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7" dur="500" fill="hold"/>
                                        <p:tgtEl>
                                          <p:spTgt spid="9">
                                            <p:txEl>
                                              <p:pRg st="0" end="0"/>
                                            </p:txEl>
                                          </p:spTgt>
                                        </p:tgtEl>
                                        <p:attrNameLst>
                                          <p:attrName>ppt_y</p:attrName>
                                        </p:attrNameLst>
                                      </p:cBhvr>
                                      <p:tavLst>
                                        <p:tav tm="0">
                                          <p:val>
                                            <p:strVal val="#ppt_y+.1"/>
                                          </p:val>
                                        </p:tav>
                                        <p:tav tm="100000">
                                          <p:val>
                                            <p:strVal val="#ppt_y"/>
                                          </p:val>
                                        </p:tav>
                                      </p:tavLst>
                                    </p:anim>
                                  </p:childTnLst>
                                </p:cTn>
                              </p:par>
                              <p:par>
                                <p:cTn id="18" presetID="10" presetClass="entr" presetSubtype="0" fill="hold" grpId="0" nodeType="withEffect">
                                  <p:stCondLst>
                                    <p:cond delay="800"/>
                                  </p:stCondLst>
                                  <p:childTnLst>
                                    <p:set>
                                      <p:cBhvr>
                                        <p:cTn id="19" dur="1" fill="hold">
                                          <p:stCondLst>
                                            <p:cond delay="0"/>
                                          </p:stCondLst>
                                        </p:cTn>
                                        <p:tgtEl>
                                          <p:spTgt spid="10">
                                            <p:txEl>
                                              <p:pRg st="0" end="0"/>
                                            </p:txEl>
                                          </p:spTgt>
                                        </p:tgtEl>
                                        <p:attrNameLst>
                                          <p:attrName>style.visibility</p:attrName>
                                        </p:attrNameLst>
                                      </p:cBhvr>
                                      <p:to>
                                        <p:strVal val="visible"/>
                                      </p:to>
                                    </p:set>
                                    <p:animEffect transition="in" filter="fade">
                                      <p:cBhvr>
                                        <p:cTn id="20"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8" grpId="0" build="p">
        <p:tmplLst>
          <p:tmpl lvl="1">
            <p:tnLst>
              <p:par>
                <p:cTn presetID="42" presetClass="entr" presetSubtype="0" fill="hold" nodeType="withEffect">
                  <p:stCondLst>
                    <p:cond delay="200"/>
                  </p:stCondLst>
                  <p:childTnLst>
                    <p:set>
                      <p:cBhvr>
                        <p:cTn dur="1" fill="hold">
                          <p:stCondLst>
                            <p:cond delay="0"/>
                          </p:stCondLst>
                        </p:cTn>
                        <p:tgtEl>
                          <p:spTgt spid="8"/>
                        </p:tgtEl>
                        <p:attrNameLst>
                          <p:attrName>style.visibility</p:attrName>
                        </p:attrNameLst>
                      </p:cBhvr>
                      <p:to>
                        <p:strVal val="visible"/>
                      </p:to>
                    </p:set>
                    <p:animEffect transition="in" filter="fade">
                      <p:cBhvr>
                        <p:cTn dur="400"/>
                        <p:tgtEl>
                          <p:spTgt spid="8"/>
                        </p:tgtEl>
                      </p:cBhvr>
                    </p:animEffect>
                    <p:anim calcmode="lin" valueType="num">
                      <p:cBhvr>
                        <p:cTn dur="400" fill="hold"/>
                        <p:tgtEl>
                          <p:spTgt spid="8"/>
                        </p:tgtEl>
                        <p:attrNameLst>
                          <p:attrName>ppt_x</p:attrName>
                        </p:attrNameLst>
                      </p:cBhvr>
                      <p:tavLst>
                        <p:tav tm="0">
                          <p:val>
                            <p:strVal val="#ppt_x"/>
                          </p:val>
                        </p:tav>
                        <p:tav tm="100000">
                          <p:val>
                            <p:strVal val="#ppt_x"/>
                          </p:val>
                        </p:tav>
                      </p:tavLst>
                    </p:anim>
                    <p:anim calcmode="lin" valueType="num">
                      <p:cBhvr>
                        <p:cTn dur="400" fill="hold"/>
                        <p:tgtEl>
                          <p:spTgt spid="8"/>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2" presetClass="entr" presetSubtype="0" fill="hold" nodeType="withEffect">
                  <p:stCondLst>
                    <p:cond delay="20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0" grpId="0" build="p">
        <p:tmplLst>
          <p:tmpl lvl="1">
            <p:tnLst>
              <p:par>
                <p:cTn presetID="10" presetClass="entr" presetSubtype="0" fill="hold" nodeType="withEffect">
                  <p:stCondLst>
                    <p:cond delay="80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Lst>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合理交通结构">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2_仅标题">
    <p:spTree>
      <p:nvGrpSpPr>
        <p:cNvPr id="1" name=""/>
        <p:cNvGrpSpPr/>
        <p:nvPr/>
      </p:nvGrpSpPr>
      <p:grpSpPr>
        <a:xfrm>
          <a:off x="0" y="0"/>
          <a:ext cx="0" cy="0"/>
        </a:xfrm>
      </p:grpSpPr>
      <p:sp>
        <p:nvSpPr>
          <p:cNvPr id="6" name="矩形 5"/>
          <p:cNvSpPr/>
          <p:nvPr userDrawn="1"/>
        </p:nvSpPr>
        <p:spPr>
          <a:xfrm>
            <a:off x="-3900" y="0"/>
            <a:ext cx="12195563" cy="6858424"/>
          </a:xfrm>
          <a:prstGeom prst="rect">
            <a:avLst/>
          </a:prstGeom>
          <a:solidFill>
            <a:srgbClr val="FCFCFC"/>
          </a:solidFill>
          <a:ln>
            <a:noFill/>
          </a:ln>
        </p:spPr>
        <p:style>
          <a:lnRef idx="2">
            <a:schemeClr val="accent1">
              <a:shade val="50000"/>
            </a:schemeClr>
          </a:lnRef>
          <a:fillRef idx="1">
            <a:schemeClr val="accent1"/>
          </a:fillRef>
          <a:effectRef idx="0">
            <a:schemeClr val="accent1"/>
          </a:effectRef>
          <a:fontRef idx="minor">
            <a:schemeClr val="lt1"/>
          </a:fontRef>
        </p:style>
        <p:txBody>
          <a:bodyPr lIns="86687" tIns="43343" rIns="86687" bIns="43343" rtlCol="0" anchor="ctr"/>
          <a:lstStyle/>
          <a:p>
            <a:pPr algn="ctr"/>
            <a:endParaRPr lang="zh-CN" altLang="en-US" sz="2400"/>
          </a:p>
        </p:txBody>
      </p:sp>
      <p:sp>
        <p:nvSpPr>
          <p:cNvPr id="3" name="矩形 2"/>
          <p:cNvSpPr/>
          <p:nvPr userDrawn="1"/>
        </p:nvSpPr>
        <p:spPr>
          <a:xfrm>
            <a:off x="1" y="1"/>
            <a:ext cx="292688" cy="5190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6687" tIns="43343" rIns="86687" bIns="43343" rtlCol="0" anchor="ctr"/>
          <a:lstStyle/>
          <a:p>
            <a:pPr algn="ctr"/>
            <a:endParaRPr lang="zh-CN" altLang="en-US" sz="2400"/>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自定义版式">
    <p:spTree>
      <p:nvGrpSpPr>
        <p:cNvPr id="1" name=""/>
        <p:cNvGrpSpPr/>
        <p:nvPr/>
      </p:nvGrpSpPr>
      <p:grpSpPr>
        <a:xfrm>
          <a:off x="0" y="0"/>
          <a:ext cx="0" cy="0"/>
        </a:xfrm>
      </p:grpSpPr>
      <p:sp>
        <p:nvSpPr>
          <p:cNvPr id="2" name="标题 1"/>
          <p:cNvSpPr>
            <a:spLocks noGrp="1"/>
          </p:cNvSpPr>
          <p:nvPr>
            <p:ph type="title"/>
          </p:nvPr>
        </p:nvSpPr>
        <p:spPr>
          <a:xfrm>
            <a:off x="609600" y="274336"/>
            <a:ext cx="10972800" cy="1143071"/>
          </a:xfrm>
        </p:spPr>
        <p:txBody>
          <a:bodyPr/>
          <a:lstStyle/>
          <a:p>
            <a:r>
              <a:rPr lang="zh-CN" altLang="en-US" noProof="1"/>
              <a:t>单击此处编辑母版标题样式</a:t>
            </a:r>
            <a:endParaRPr lang="zh-CN" altLang="en-US" noProof="1"/>
          </a:p>
        </p:txBody>
      </p:sp>
      <p:sp>
        <p:nvSpPr>
          <p:cNvPr id="3" name="日期占位符 3"/>
          <p:cNvSpPr>
            <a:spLocks noGrp="1" noChangeArrowheads="1"/>
          </p:cNvSpPr>
          <p:nvPr>
            <p:ph type="dt" sz="half" idx="10"/>
          </p:nvPr>
        </p:nvSpPr>
        <p:spPr/>
        <p:txBody>
          <a:bodyPr/>
          <a:lstStyle>
            <a:lvl1pPr>
              <a:defRPr/>
            </a:lvl1pPr>
          </a:lstStyle>
          <a:p>
            <a:pPr>
              <a:defRPr/>
            </a:pPr>
            <a:fld id="{38D9D0CC-2592-4809-900B-655FF6BF8FFE}" type="datetime1">
              <a:rPr lang="zh-CN" altLang="en-US"/>
              <a:t/>
            </a:fld>
            <a:endParaRPr lang="zh-CN" altLang="en-US" sz="1800">
              <a:solidFill>
                <a:schemeClr val="tx1"/>
              </a:solidFill>
            </a:endParaRPr>
          </a:p>
        </p:txBody>
      </p:sp>
      <p:sp>
        <p:nvSpPr>
          <p:cNvPr id="4" name="页脚占位符 4"/>
          <p:cNvSpPr>
            <a:spLocks noGrp="1" noChangeArrowheads="1"/>
          </p:cNvSpPr>
          <p:nvPr>
            <p:ph type="ftr" sz="quarter" idx="11"/>
          </p:nvPr>
        </p:nvSpPr>
        <p:spPr/>
        <p:txBody>
          <a:bodyPr/>
          <a:lstStyle>
            <a:lvl1pPr>
              <a:defRPr/>
            </a:lvl1pPr>
          </a:lstStyle>
          <a:p>
            <a:pPr>
              <a:defRPr/>
            </a:pPr>
            <a:endParaRPr lang="zh-CN" altLang="zh-CN"/>
          </a:p>
        </p:txBody>
      </p:sp>
      <p:sp>
        <p:nvSpPr>
          <p:cNvPr id="5" name="灯片编号占位符 5"/>
          <p:cNvSpPr>
            <a:spLocks noGrp="1" noChangeArrowheads="1"/>
          </p:cNvSpPr>
          <p:nvPr>
            <p:ph type="sldNum" sz="quarter" idx="12"/>
          </p:nvPr>
        </p:nvSpPr>
        <p:spPr/>
        <p:txBody>
          <a:bodyPr/>
          <a:lstStyle>
            <a:lvl1pPr>
              <a:defRPr/>
            </a:lvl1pPr>
          </a:lstStyle>
          <a:p>
            <a:fld id="{F6CC42DD-752C-4899-AEEF-6B8C8C58ABE5}" type="slidenum">
              <a:rPr lang="zh-CN" altLang="en-US"/>
              <a:t/>
            </a:fld>
            <a:endParaRPr lang="zh-CN" altLang="en-US" sz="1800">
              <a:solidFill>
                <a:schemeClr val="tx1"/>
              </a:solidFill>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theme" Target="../theme/theme1.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609600" y="274655"/>
            <a:ext cx="10972800" cy="1143071"/>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09600" y="1600300"/>
            <a:ext cx="10972800" cy="452624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609600" y="6356744"/>
            <a:ext cx="2844800" cy="365147"/>
          </a:xfrm>
          <a:prstGeom prst="rect">
            <a:avLst/>
          </a:prstGeom>
        </p:spPr>
        <p:txBody>
          <a:bodyPr vert="horz" lIns="91440" tIns="45720" rIns="91440" bIns="45720" rtlCol="0" anchor="ctr"/>
          <a:lstStyle>
            <a:lvl1pPr algn="l">
              <a:defRPr sz="1600">
                <a:solidFill>
                  <a:schemeClr val="tx1">
                    <a:tint val="75000"/>
                  </a:schemeClr>
                </a:solidFill>
              </a:defRPr>
            </a:lvl1pPr>
          </a:lstStyle>
          <a:p>
            <a:fld id="{F4706E5B-90CB-4722-B6F2-05307A05E694}" type="datetimeFigureOut">
              <a:rPr lang="zh-CN" altLang="en-US" smtClean="0"/>
              <a:t/>
            </a:fld>
            <a:endParaRPr lang="zh-CN" altLang="en-US"/>
          </a:p>
        </p:txBody>
      </p:sp>
      <p:sp>
        <p:nvSpPr>
          <p:cNvPr id="5" name="页脚占位符 4"/>
          <p:cNvSpPr>
            <a:spLocks noGrp="1"/>
          </p:cNvSpPr>
          <p:nvPr>
            <p:ph type="ftr" sz="quarter" idx="3"/>
          </p:nvPr>
        </p:nvSpPr>
        <p:spPr>
          <a:xfrm>
            <a:off x="4165600" y="6356744"/>
            <a:ext cx="3860800" cy="365147"/>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744"/>
            <a:ext cx="2844800" cy="365147"/>
          </a:xfrm>
          <a:prstGeom prst="rect">
            <a:avLst/>
          </a:prstGeom>
        </p:spPr>
        <p:txBody>
          <a:bodyPr vert="horz" lIns="91440" tIns="45720" rIns="91440" bIns="45720" rtlCol="0" anchor="ctr"/>
          <a:lstStyle>
            <a:lvl1pPr algn="r">
              <a:defRPr sz="1600">
                <a:solidFill>
                  <a:schemeClr val="tx1">
                    <a:tint val="75000"/>
                  </a:schemeClr>
                </a:solidFill>
              </a:defRPr>
            </a:lvl1pPr>
          </a:lstStyle>
          <a:p>
            <a:fld id="{18517E85-7B77-4E24-AF99-7AEF9BA86F95}"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Lst>
  <mc:AlternateContent>
    <mc:Choice xmlns:p14="http://schemas.microsoft.com/office/powerpoint/2010/main" Requires="p14">
      <p:transition spd="slow" p14:dur="1200">
        <p14:prism/>
      </p:transition>
    </mc:Choice>
    <mc:Fallback>
      <p:transition spd="slow">
        <p:fade/>
      </p:transition>
    </mc:Fallback>
  </mc:AlternateContent>
  <p:timing/>
  <p:txStyles>
    <p:titleStyle>
      <a:lvl1pPr algn="ctr" defTabSz="1219200" rtl="0" eaLnBrk="1" latinLnBrk="0" hangingPunct="1">
        <a:spcBef>
          <a:spcPct val="0"/>
        </a:spcBef>
        <a:buNone/>
        <a:defRPr sz="5865" kern="1200">
          <a:solidFill>
            <a:schemeClr val="tx1"/>
          </a:solidFill>
          <a:latin typeface="+mj-lt"/>
          <a:ea typeface="+mj-ea"/>
          <a:cs typeface="+mj-cs"/>
        </a:defRPr>
      </a:lvl1pPr>
    </p:titleStyle>
    <p:bodyStyle>
      <a:lvl1pPr marL="457200" indent="-457200" algn="l" defTabSz="1219200" rtl="0" eaLnBrk="1" latinLnBrk="0" hangingPunct="1">
        <a:spcBef>
          <a:spcPts val="13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9200" rtl="0" eaLnBrk="1" latinLnBrk="0" hangingPunct="1">
        <a:spcBef>
          <a:spcPts val="130"/>
        </a:spcBef>
        <a:buFont typeface="Arial" panose="020b0604020202020204" pitchFamily="34" charset="0"/>
        <a:buChar char="–"/>
        <a:defRPr sz="3730" kern="1200">
          <a:solidFill>
            <a:schemeClr val="tx1"/>
          </a:solidFill>
          <a:latin typeface="+mn-lt"/>
          <a:ea typeface="+mn-ea"/>
          <a:cs typeface="+mn-cs"/>
        </a:defRPr>
      </a:lvl2pPr>
      <a:lvl3pPr marL="1523365" indent="-304800" algn="l" defTabSz="1219200" rtl="0" eaLnBrk="1" latinLnBrk="0" hangingPunct="1">
        <a:spcBef>
          <a:spcPts val="130"/>
        </a:spcBef>
        <a:buFont typeface="Arial" panose="020b0604020202020204" pitchFamily="34" charset="0"/>
        <a:buChar char="•"/>
        <a:defRPr sz="3200" kern="1200">
          <a:solidFill>
            <a:schemeClr val="tx1"/>
          </a:solidFill>
          <a:latin typeface="+mn-lt"/>
          <a:ea typeface="+mn-ea"/>
          <a:cs typeface="+mn-cs"/>
        </a:defRPr>
      </a:lvl3pPr>
      <a:lvl4pPr marL="2132965"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4pPr>
      <a:lvl5pPr marL="2742565"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5pPr>
      <a:lvl6pPr marL="3352165"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6pPr>
      <a:lvl7pPr marL="396113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7pPr>
      <a:lvl8pPr marL="457073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8pPr>
      <a:lvl9pPr marL="518033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9pPr>
    </p:bodyStyle>
    <p:other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165" algn="l" defTabSz="1219200" rtl="0" eaLnBrk="1" latinLnBrk="0" hangingPunct="1">
        <a:defRPr sz="2400" kern="1200">
          <a:solidFill>
            <a:schemeClr val="tx1"/>
          </a:solidFill>
          <a:latin typeface="+mn-lt"/>
          <a:ea typeface="+mn-ea"/>
          <a:cs typeface="+mn-cs"/>
        </a:defRPr>
      </a:lvl4pPr>
      <a:lvl5pPr marL="2437765" algn="l" defTabSz="1219200" rtl="0" eaLnBrk="1" latinLnBrk="0" hangingPunct="1">
        <a:defRPr sz="2400" kern="1200">
          <a:solidFill>
            <a:schemeClr val="tx1"/>
          </a:solidFill>
          <a:latin typeface="+mn-lt"/>
          <a:ea typeface="+mn-ea"/>
          <a:cs typeface="+mn-cs"/>
        </a:defRPr>
      </a:lvl5pPr>
      <a:lvl6pPr marL="3047365" algn="l" defTabSz="1219200" rtl="0" eaLnBrk="1" latinLnBrk="0" hangingPunct="1">
        <a:defRPr sz="2400" kern="1200">
          <a:solidFill>
            <a:schemeClr val="tx1"/>
          </a:solidFill>
          <a:latin typeface="+mn-lt"/>
          <a:ea typeface="+mn-ea"/>
          <a:cs typeface="+mn-cs"/>
        </a:defRPr>
      </a:lvl6pPr>
      <a:lvl7pPr marL="3656965" algn="l" defTabSz="1219200" rtl="0" eaLnBrk="1" latinLnBrk="0" hangingPunct="1">
        <a:defRPr sz="2400" kern="1200">
          <a:solidFill>
            <a:schemeClr val="tx1"/>
          </a:solidFill>
          <a:latin typeface="+mn-lt"/>
          <a:ea typeface="+mn-ea"/>
          <a:cs typeface="+mn-cs"/>
        </a:defRPr>
      </a:lvl7pPr>
      <a:lvl8pPr marL="4265930" algn="l" defTabSz="1219200" rtl="0" eaLnBrk="1" latinLnBrk="0" hangingPunct="1">
        <a:defRPr sz="2400" kern="1200">
          <a:solidFill>
            <a:schemeClr val="tx1"/>
          </a:solidFill>
          <a:latin typeface="+mn-lt"/>
          <a:ea typeface="+mn-ea"/>
          <a:cs typeface="+mn-cs"/>
        </a:defRPr>
      </a:lvl8pPr>
      <a:lvl9pPr marL="4875530" algn="l" defTabSz="1219200" rtl="0" eaLnBrk="1" latinLnBrk="0" hangingPunct="1">
        <a:defRPr sz="24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2.png" /><Relationship Id="rId4" Type="http://schemas.microsoft.com/office/2007/relationships/hdphoto" Target="../media/image3.wdp" /><Relationship Id="rId5" Type="http://schemas.openxmlformats.org/officeDocument/2006/relationships/tags" Target="../tags/tag1.xml" /><Relationship Id="rId6" Type="http://schemas.openxmlformats.org/officeDocument/2006/relationships/image" Target="../media/image4.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 Id="rId3" Type="http://schemas.openxmlformats.org/officeDocument/2006/relationships/image" Target="../media/image5.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8.xml" /><Relationship Id="rId3" Type="http://schemas.openxmlformats.org/officeDocument/2006/relationships/image" Target="../media/image6.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9.xml" /><Relationship Id="rId3" Type="http://schemas.openxmlformats.org/officeDocument/2006/relationships/image" Target="../media/image7.png" /><Relationship Id="rId4" Type="http://schemas.openxmlformats.org/officeDocument/2006/relationships/tags" Target="../tags/tag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0.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1.xml" /><Relationship Id="rId3" Type="http://schemas.openxmlformats.org/officeDocument/2006/relationships/image" Target="../media/image8.png" /><Relationship Id="rId4" Type="http://schemas.openxmlformats.org/officeDocument/2006/relationships/image" Target="../media/image9.png" /><Relationship Id="rId5" Type="http://schemas.openxmlformats.org/officeDocument/2006/relationships/image" Target="../media/image10.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3.xml" /><Relationship Id="rId3" Type="http://schemas.openxmlformats.org/officeDocument/2006/relationships/image" Target="../media/image11.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4.xml" /><Relationship Id="rId3" Type="http://schemas.openxmlformats.org/officeDocument/2006/relationships/image" Target="../media/image12.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5.xml" /><Relationship Id="rId3" Type="http://schemas.openxmlformats.org/officeDocument/2006/relationships/image" Target="../media/image13.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6.xml" /><Relationship Id="rId3" Type="http://schemas.openxmlformats.org/officeDocument/2006/relationships/image" Target="../media/image14.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8.xml" /><Relationship Id="rId3" Type="http://schemas.openxmlformats.org/officeDocument/2006/relationships/image" Target="../media/image15.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9.xml" /><Relationship Id="rId3" Type="http://schemas.openxmlformats.org/officeDocument/2006/relationships/image" Target="../media/image16.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0.xml" /><Relationship Id="rId3" Type="http://schemas.openxmlformats.org/officeDocument/2006/relationships/image" Target="../media/image17.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1.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2.xml" /><Relationship Id="rId3" Type="http://schemas.openxmlformats.org/officeDocument/2006/relationships/image" Target="../media/image18.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Rectangle 18"/>
          <p:cNvSpPr>
            <a:spLocks noChangeArrowheads="1"/>
          </p:cNvSpPr>
          <p:nvPr/>
        </p:nvSpPr>
        <p:spPr bwMode="auto">
          <a:xfrm>
            <a:off x="6622793" y="2343745"/>
            <a:ext cx="3576775" cy="16404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5330" b="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    西方的文官制度</a:t>
            </a:r>
            <a:endParaRPr lang="zh-CN" altLang="en-US" sz="5330" b="1">
              <a:solidFill>
                <a:schemeClr val="tx1">
                  <a:lumMod val="75000"/>
                  <a:lumOff val="25000"/>
                </a:schemeClr>
              </a:solidFill>
              <a:effectLst/>
              <a:latin typeface="微软雅黑" pitchFamily="34" charset="-122"/>
              <a:ea typeface="微软雅黑" panose="020b0503020204020204" pitchFamily="34" charset="-122"/>
              <a:sym typeface="微软雅黑" pitchFamily="34" charset="-122"/>
            </a:endParaRPr>
          </a:p>
        </p:txBody>
      </p:sp>
      <p:sp>
        <p:nvSpPr>
          <p:cNvPr id="11" name="Rectangle 18"/>
          <p:cNvSpPr>
            <a:spLocks noChangeArrowheads="1"/>
          </p:cNvSpPr>
          <p:nvPr/>
        </p:nvSpPr>
        <p:spPr bwMode="auto">
          <a:xfrm>
            <a:off x="1632606" y="1797434"/>
            <a:ext cx="127000" cy="1230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zh-CN" altLang="en-US" sz="8000">
                <a:solidFill>
                  <a:schemeClr val="accent2"/>
                </a:solidFill>
                <a:latin typeface="Impact" panose="020b0806030902050204" pitchFamily="34" charset="0"/>
                <a:ea typeface="微软雅黑" panose="020b0503020204020204" pitchFamily="34" charset="-122"/>
                <a:cs typeface="宋体" panose="02010600030101010101" pitchFamily="2" charset="-122"/>
              </a:rPr>
              <a:t> </a:t>
            </a:r>
            <a:endParaRPr lang="en-US" altLang="zh-CN" sz="8000">
              <a:solidFill>
                <a:srgbClr val="3DBFF1"/>
              </a:solidFill>
              <a:latin typeface="Impact" panose="020b0806030902050204" pitchFamily="34" charset="0"/>
              <a:ea typeface="微软雅黑" panose="020b0503020204020204" pitchFamily="34" charset="-122"/>
              <a:cs typeface="宋体" panose="02010600030101010101" pitchFamily="2" charset="-122"/>
            </a:endParaRPr>
          </a:p>
        </p:txBody>
      </p:sp>
      <p:grpSp>
        <p:nvGrpSpPr>
          <p:cNvPr id="8" name="组合 7"/>
          <p:cNvGrpSpPr/>
          <p:nvPr/>
        </p:nvGrpSpPr>
        <p:grpSpPr>
          <a:xfrm>
            <a:off x="5552503" y="1340650"/>
            <a:ext cx="1435432" cy="2044819"/>
            <a:chOff x="10519947" y="1292095"/>
            <a:chExt cx="1076840" cy="1533993"/>
          </a:xfrm>
        </p:grpSpPr>
        <p:pic>
          <p:nvPicPr>
            <p:cNvPr id="10" name="PA_图片 27"/>
            <p:cNvPicPr>
              <a:picLocks noChangeAspect="1"/>
            </p:cNvPicPr>
            <p:nvPr>
              <p:custDataLst>
                <p:tags r:id="rId5"/>
              </p:custDataLst>
            </p:nvPr>
          </p:nvPicPr>
          <p:blipFill>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tretch>
              <a:fillRect/>
            </a:stretch>
          </p:blipFill>
          <p:spPr>
            <a:xfrm>
              <a:off x="10519947" y="1292095"/>
              <a:ext cx="1076840" cy="1533993"/>
            </a:xfrm>
            <a:prstGeom prst="rect">
              <a:avLst/>
            </a:prstGeom>
          </p:spPr>
        </p:pic>
        <p:sp>
          <p:nvSpPr>
            <p:cNvPr id="12" name="矩形 11"/>
            <p:cNvSpPr/>
            <p:nvPr/>
          </p:nvSpPr>
          <p:spPr>
            <a:xfrm>
              <a:off x="10774691" y="1506973"/>
              <a:ext cx="567354" cy="1134708"/>
            </a:xfrm>
            <a:prstGeom prst="rect">
              <a:avLst/>
            </a:prstGeom>
          </p:spPr>
          <p:txBody>
            <a:bodyPr vert="eaVert" wrap="none" anchor="ctr">
              <a:spAutoFit/>
            </a:bodyPr>
            <a:lstStyle/>
            <a:p>
              <a:r>
                <a:rPr lang="zh-CN" altLang="en-US" sz="3730" b="1">
                  <a:solidFill>
                    <a:schemeClr val="bg1"/>
                  </a:solidFill>
                  <a:latin typeface="微软雅黑" panose="020b0503020204020204" pitchFamily="34" charset="-122"/>
                  <a:ea typeface="微软雅黑" panose="020b0503020204020204" pitchFamily="34" charset="-122"/>
                </a:rPr>
                <a:t>第六课</a:t>
              </a:r>
              <a:endParaRPr lang="zh-CN" altLang="en-US" sz="3730" b="1">
                <a:solidFill>
                  <a:schemeClr val="bg1"/>
                </a:solidFill>
                <a:latin typeface="微软雅黑" pitchFamily="34" charset="-122"/>
                <a:ea typeface="微软雅黑" panose="020b0503020204020204" pitchFamily="34" charset="-122"/>
              </a:endParaRPr>
            </a:p>
          </p:txBody>
        </p:sp>
      </p:grpSp>
      <p:pic>
        <p:nvPicPr>
          <p:cNvPr id="3" name="图片 2"/>
          <p:cNvPicPr>
            <a:picLocks noChangeAspect="1"/>
          </p:cNvPicPr>
          <p:nvPr/>
        </p:nvPicPr>
        <p:blipFill>
          <a:blip r:embed="rId6"/>
          <a:stretch>
            <a:fillRect/>
          </a:stretch>
        </p:blipFill>
        <p:spPr>
          <a:xfrm>
            <a:off x="1041530" y="2212274"/>
            <a:ext cx="3376295" cy="2826385"/>
          </a:xfrm>
          <a:prstGeom prst="rect">
            <a:avLst/>
          </a:prstGeom>
          <a:effectLst>
            <a:softEdge rad="317500"/>
          </a:effectLst>
        </p:spPr>
      </p:pic>
      <p:sp>
        <p:nvSpPr>
          <p:cNvPr id="2" name="矩形 1"/>
          <p:cNvSpPr/>
          <p:nvPr/>
        </p:nvSpPr>
        <p:spPr>
          <a:xfrm>
            <a:off x="1329185" y="2212274"/>
            <a:ext cx="2919730" cy="3235325"/>
          </a:xfrm>
          <a:prstGeom prst="rect">
            <a:avLst/>
          </a:prstGeom>
          <a:noFill/>
          <a:ln w="34925" cmpd="dbl">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15" name="组合 14"/>
          <p:cNvGrpSpPr/>
          <p:nvPr/>
        </p:nvGrpSpPr>
        <p:grpSpPr>
          <a:xfrm>
            <a:off x="1505" y="492558"/>
            <a:ext cx="799902" cy="1851074"/>
            <a:chOff x="11571416" y="3959358"/>
            <a:chExt cx="620584" cy="1723139"/>
          </a:xfrm>
        </p:grpSpPr>
        <p:sp>
          <p:nvSpPr>
            <p:cNvPr id="13" name="矩形 12"/>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TextBox 12"/>
          <p:cNvSpPr txBox="1"/>
          <p:nvPr/>
        </p:nvSpPr>
        <p:spPr>
          <a:xfrm>
            <a:off x="1032569" y="449083"/>
            <a:ext cx="618815" cy="1938020"/>
          </a:xfrm>
          <a:prstGeom prst="rect">
            <a:avLst/>
          </a:prstGeom>
          <a:noFill/>
        </p:spPr>
        <p:txBody>
          <a:bodyPr wrap="square" lIns="91449" tIns="45724" rIns="91449" bIns="45724" rtlCol="0" anchor="ctr">
            <a:spAutoFit/>
          </a:bodyPr>
          <a:lstStyle>
            <a:defPPr>
              <a:defRPr lang="zh-CN"/>
            </a:defPPr>
            <a:lvl1pPr algn="ctr">
              <a:defRPr sz="6000" b="1">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Arial" panose="020b0604020202020204" pitchFamily="34" charset="0"/>
                <a:ea typeface="微软雅黑" panose="020b0503020204020204" pitchFamily="34" charset="-122"/>
                <a:cs typeface="Arial" panose="020b0604020202020204" pitchFamily="34" charset="0"/>
              </a:defRPr>
            </a:lvl1pPr>
          </a:lstStyle>
          <a:p>
            <a:pPr algn="r"/>
            <a:r>
              <a:rPr lang="zh-CN" altLang="en-US">
                <a:solidFill>
                  <a:srgbClr val="3E4150"/>
                </a:solidFill>
              </a:rPr>
              <a:t>目录</a:t>
            </a:r>
            <a:endParaRPr lang="zh-CN" altLang="en-US">
              <a:solidFill>
                <a:srgbClr val="3E4150"/>
              </a:solidFill>
            </a:endParaRPr>
          </a:p>
        </p:txBody>
      </p:sp>
      <p:grpSp>
        <p:nvGrpSpPr>
          <p:cNvPr id="6" name="组合 5"/>
          <p:cNvGrpSpPr/>
          <p:nvPr/>
        </p:nvGrpSpPr>
        <p:grpSpPr>
          <a:xfrm>
            <a:off x="2927985" y="731520"/>
            <a:ext cx="6715125" cy="1002665"/>
            <a:chOff x="4779" y="1319"/>
            <a:chExt cx="10575" cy="1579"/>
          </a:xfrm>
        </p:grpSpPr>
        <p:sp>
          <p:nvSpPr>
            <p:cNvPr id="21" name="Oval 5"/>
            <p:cNvSpPr>
              <a:spLocks noChangeArrowheads="1"/>
            </p:cNvSpPr>
            <p:nvPr/>
          </p:nvSpPr>
          <p:spPr bwMode="auto">
            <a:xfrm>
              <a:off x="4779" y="1319"/>
              <a:ext cx="1396" cy="1401"/>
            </a:xfrm>
            <a:prstGeom prst="ellipse">
              <a:avLst/>
            </a:prstGeom>
            <a:solidFill>
              <a:srgbClr val="3E4150"/>
            </a:solidFill>
            <a:ln w="9525">
              <a:noFill/>
              <a:round/>
            </a:ln>
          </p:spPr>
          <p:txBody>
            <a:bodyPr vert="horz" wrap="square" lIns="91438" tIns="45719" rIns="91438" bIns="45719" numCol="1" anchor="t" anchorCtr="0" compatLnSpc="1"/>
            <a:lstStyle/>
            <a:p>
              <a:endParaRPr lang="zh-CN" altLang="en-US"/>
            </a:p>
          </p:txBody>
        </p:sp>
        <p:sp>
          <p:nvSpPr>
            <p:cNvPr id="31" name="标题 7"/>
            <p:cNvSpPr>
              <a:spLocks noGrp="1"/>
            </p:cNvSpPr>
            <p:nvPr/>
          </p:nvSpPr>
          <p:spPr>
            <a:xfrm>
              <a:off x="6474" y="1500"/>
              <a:ext cx="8880" cy="1398"/>
            </a:xfrm>
            <a:prstGeom prst="rect">
              <a:avLst/>
            </a:prstGeom>
          </p:spPr>
          <p:txBody>
            <a:bodyPr vert="horz" lIns="91417" tIns="45708" rIns="91417" bIns="45708"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730">
                  <a:latin typeface="微软雅黑" panose="020b0503020204020204" pitchFamily="34" charset="-122"/>
                  <a:ea typeface="微软雅黑" panose="020b0503020204020204" pitchFamily="34" charset="-122"/>
                </a:rPr>
                <a:t>西方文官制度出现的背景</a:t>
              </a:r>
              <a:endParaRPr lang="zh-CN" altLang="en-US" sz="3730">
                <a:latin typeface="微软雅黑" pitchFamily="34" charset="-122"/>
                <a:ea typeface="微软雅黑" panose="020b0503020204020204" pitchFamily="34" charset="-122"/>
              </a:endParaRPr>
            </a:p>
          </p:txBody>
        </p:sp>
        <p:sp>
          <p:nvSpPr>
            <p:cNvPr id="4" name="文本框 3"/>
            <p:cNvSpPr txBox="1"/>
            <p:nvPr/>
          </p:nvSpPr>
          <p:spPr>
            <a:xfrm>
              <a:off x="4824" y="1411"/>
              <a:ext cx="1195" cy="1178"/>
            </a:xfrm>
            <a:prstGeom prst="rect">
              <a:avLst/>
            </a:prstGeom>
            <a:noFill/>
          </p:spPr>
          <p:txBody>
            <a:bodyPr wrap="none" rtlCol="0">
              <a:spAutoFit/>
            </a:bodyPr>
            <a:lstStyle/>
            <a:p>
              <a:r>
                <a:rPr lang="en-US" altLang="zh-CN" sz="4265" b="1">
                  <a:solidFill>
                    <a:schemeClr val="bg1"/>
                  </a:solidFill>
                  <a:latin typeface="Kristen ITC" panose="03050502040202030202" pitchFamily="66" charset="0"/>
                </a:rPr>
                <a:t>01</a:t>
              </a:r>
              <a:endParaRPr lang="zh-CN" altLang="en-US" sz="4265" b="1">
                <a:solidFill>
                  <a:schemeClr val="bg1"/>
                </a:solidFill>
                <a:latin typeface="Kristen ITC" panose="03050502040202030202" pitchFamily="66" charset="0"/>
              </a:endParaRPr>
            </a:p>
          </p:txBody>
        </p:sp>
      </p:grpSp>
      <p:grpSp>
        <p:nvGrpSpPr>
          <p:cNvPr id="5" name="组合 4"/>
          <p:cNvGrpSpPr/>
          <p:nvPr/>
        </p:nvGrpSpPr>
        <p:grpSpPr>
          <a:xfrm>
            <a:off x="2956560" y="2592070"/>
            <a:ext cx="5633085" cy="889635"/>
            <a:chOff x="4780" y="3203"/>
            <a:chExt cx="8871" cy="1401"/>
          </a:xfrm>
        </p:grpSpPr>
        <p:sp>
          <p:nvSpPr>
            <p:cNvPr id="28" name="Oval 5"/>
            <p:cNvSpPr>
              <a:spLocks noChangeArrowheads="1"/>
            </p:cNvSpPr>
            <p:nvPr/>
          </p:nvSpPr>
          <p:spPr bwMode="auto">
            <a:xfrm>
              <a:off x="4780" y="3204"/>
              <a:ext cx="1396" cy="1401"/>
            </a:xfrm>
            <a:prstGeom prst="ellipse">
              <a:avLst/>
            </a:prstGeom>
            <a:solidFill>
              <a:srgbClr val="3E4150"/>
            </a:solidFill>
            <a:ln w="9525">
              <a:noFill/>
              <a:round/>
            </a:ln>
          </p:spPr>
          <p:txBody>
            <a:bodyPr vert="horz" wrap="square" lIns="91438" tIns="45719" rIns="91438" bIns="45719" numCol="1" anchor="t" anchorCtr="0" compatLnSpc="1"/>
            <a:lstStyle/>
            <a:p>
              <a:endParaRPr lang="zh-CN" altLang="en-US"/>
            </a:p>
          </p:txBody>
        </p:sp>
        <p:sp>
          <p:nvSpPr>
            <p:cNvPr id="33" name="标题 1"/>
            <p:cNvSpPr>
              <a:spLocks noGrp="1"/>
            </p:cNvSpPr>
            <p:nvPr/>
          </p:nvSpPr>
          <p:spPr>
            <a:xfrm>
              <a:off x="6197" y="3203"/>
              <a:ext cx="7454" cy="1178"/>
            </a:xfrm>
            <a:prstGeom prst="rect">
              <a:avLst/>
            </a:prstGeom>
          </p:spPr>
          <p:txBody>
            <a:bodyPr vert="horz" lIns="91417" tIns="45708" rIns="91417" bIns="45708" rtlCol="0" anchor="ctr">
              <a:noAutofit/>
            </a:bodyPr>
            <a:lstStyle>
              <a:lvl1pPr algn="ctr" defTabSz="964565" rtl="0" eaLnBrk="1" latinLnBrk="0" hangingPunct="1">
                <a:spcBef>
                  <a:spcPct val="0"/>
                </a:spcBef>
                <a:buNone/>
                <a:defRPr sz="4640" kern="1200">
                  <a:solidFill>
                    <a:sysClr val="windowText" lastClr="000000"/>
                  </a:solidFill>
                  <a:latin typeface="Calibri"/>
                  <a:ea typeface="+mn-ea"/>
                  <a:cs typeface="+mn-ea"/>
                </a:defRPr>
              </a:lvl1pPr>
            </a:lstStyle>
            <a:p>
              <a:pPr>
                <a:lnSpc>
                  <a:spcPct val="90000"/>
                </a:lnSpc>
              </a:pPr>
              <a:r>
                <a:rPr lang="zh-CN" altLang="en-US" sz="3730">
                  <a:latin typeface="微软雅黑" panose="020b0503020204020204" pitchFamily="34" charset="-122"/>
                  <a:ea typeface="微软雅黑" panose="020b0503020204020204" pitchFamily="34" charset="-122"/>
                  <a:cs typeface="+mj-cs"/>
                </a:rPr>
                <a:t>西方文官制度的建立</a:t>
              </a:r>
              <a:endParaRPr lang="zh-CN" altLang="en-US" sz="3730">
                <a:latin typeface="微软雅黑" pitchFamily="34" charset="-122"/>
                <a:ea typeface="微软雅黑" panose="020b0503020204020204" pitchFamily="34" charset="-122"/>
                <a:cs typeface="+mj-cs"/>
              </a:endParaRPr>
            </a:p>
          </p:txBody>
        </p:sp>
        <p:sp>
          <p:nvSpPr>
            <p:cNvPr id="24" name="文本框 23"/>
            <p:cNvSpPr txBox="1"/>
            <p:nvPr/>
          </p:nvSpPr>
          <p:spPr>
            <a:xfrm>
              <a:off x="4814" y="3290"/>
              <a:ext cx="1229" cy="1178"/>
            </a:xfrm>
            <a:prstGeom prst="rect">
              <a:avLst/>
            </a:prstGeom>
            <a:noFill/>
          </p:spPr>
          <p:txBody>
            <a:bodyPr wrap="none" rtlCol="0">
              <a:spAutoFit/>
            </a:bodyPr>
            <a:lstStyle/>
            <a:p>
              <a:r>
                <a:rPr lang="en-US" altLang="zh-CN" sz="4265" b="1">
                  <a:solidFill>
                    <a:schemeClr val="bg1"/>
                  </a:solidFill>
                  <a:latin typeface="Kristen ITC" panose="03050502040202030202" pitchFamily="66" charset="0"/>
                </a:rPr>
                <a:t>02</a:t>
              </a:r>
              <a:endParaRPr lang="zh-CN" altLang="en-US" sz="4265" b="1">
                <a:solidFill>
                  <a:schemeClr val="bg1"/>
                </a:solidFill>
                <a:latin typeface="Kristen ITC" panose="03050502040202030202" pitchFamily="66" charset="0"/>
              </a:endParaRPr>
            </a:p>
          </p:txBody>
        </p:sp>
      </p:grpSp>
      <p:grpSp>
        <p:nvGrpSpPr>
          <p:cNvPr id="3" name="组合 2"/>
          <p:cNvGrpSpPr/>
          <p:nvPr/>
        </p:nvGrpSpPr>
        <p:grpSpPr>
          <a:xfrm>
            <a:off x="2927985" y="4349115"/>
            <a:ext cx="6821170" cy="956310"/>
            <a:chOff x="4611" y="6833"/>
            <a:chExt cx="10742" cy="1506"/>
          </a:xfrm>
        </p:grpSpPr>
        <p:grpSp>
          <p:nvGrpSpPr>
            <p:cNvPr id="2" name="组合 1"/>
            <p:cNvGrpSpPr/>
            <p:nvPr/>
          </p:nvGrpSpPr>
          <p:grpSpPr>
            <a:xfrm>
              <a:off x="4611" y="6833"/>
              <a:ext cx="10743" cy="1506"/>
              <a:chOff x="4801" y="4993"/>
              <a:chExt cx="10743" cy="1506"/>
            </a:xfrm>
          </p:grpSpPr>
          <p:sp>
            <p:nvSpPr>
              <p:cNvPr id="39" name="标题 1"/>
              <p:cNvSpPr>
                <a:spLocks noGrp="1"/>
              </p:cNvSpPr>
              <p:nvPr/>
            </p:nvSpPr>
            <p:spPr>
              <a:xfrm>
                <a:off x="6490" y="4993"/>
                <a:ext cx="9054" cy="1506"/>
              </a:xfrm>
              <a:prstGeom prst="rect">
                <a:avLst/>
              </a:prstGeom>
            </p:spPr>
            <p:txBody>
              <a:bodyPr vert="horz" lIns="91417" tIns="45708" rIns="91417" bIns="45708" rtlCol="0" anchor="ctr">
                <a:noAutofit/>
              </a:bodyPr>
              <a:lstStyle>
                <a:lvl1pPr algn="ctr" defTabSz="964565" rtl="0" eaLnBrk="1" latinLnBrk="0" hangingPunct="1">
                  <a:spcBef>
                    <a:spcPct val="0"/>
                  </a:spcBef>
                  <a:buNone/>
                  <a:defRPr sz="4640" kern="1200">
                    <a:solidFill>
                      <a:sysClr val="windowText" lastClr="000000"/>
                    </a:solidFill>
                    <a:latin typeface="Calibri"/>
                    <a:ea typeface="+mn-ea"/>
                    <a:cs typeface="+mn-ea"/>
                  </a:defRPr>
                </a:lvl1pPr>
              </a:lstStyle>
              <a:p>
                <a:pPr algn="l"/>
                <a:r>
                  <a:rPr lang="zh-CN" altLang="en-US" sz="3600">
                    <a:latin typeface="微软雅黑" panose="020b0503020204020204" pitchFamily="34" charset="-122"/>
                    <a:ea typeface="微软雅黑" panose="020b0503020204020204" pitchFamily="34" charset="-122"/>
                  </a:rPr>
                  <a:t>西方文官制度的特点和影响</a:t>
                </a:r>
                <a:endParaRPr lang="zh-CN" altLang="en-US" sz="3600">
                  <a:latin typeface="微软雅黑" pitchFamily="34" charset="-122"/>
                  <a:ea typeface="微软雅黑" panose="020b0503020204020204" pitchFamily="34" charset="-122"/>
                </a:endParaRPr>
              </a:p>
            </p:txBody>
          </p:sp>
          <p:sp>
            <p:nvSpPr>
              <p:cNvPr id="26" name="Oval 5"/>
              <p:cNvSpPr>
                <a:spLocks noChangeArrowheads="1"/>
              </p:cNvSpPr>
              <p:nvPr/>
            </p:nvSpPr>
            <p:spPr bwMode="auto">
              <a:xfrm>
                <a:off x="4801" y="5098"/>
                <a:ext cx="1396" cy="1401"/>
              </a:xfrm>
              <a:prstGeom prst="ellipse">
                <a:avLst/>
              </a:prstGeom>
              <a:solidFill>
                <a:srgbClr val="3E4150"/>
              </a:solidFill>
              <a:ln w="9525">
                <a:noFill/>
                <a:round/>
              </a:ln>
            </p:spPr>
            <p:txBody>
              <a:bodyPr vert="horz" wrap="square" lIns="91438" tIns="45719" rIns="91438" bIns="45719" numCol="1" anchor="t" anchorCtr="0" compatLnSpc="1"/>
              <a:lstStyle/>
              <a:p>
                <a:endParaRPr lang="zh-CN" altLang="en-US"/>
              </a:p>
            </p:txBody>
          </p:sp>
        </p:grpSp>
        <p:sp>
          <p:nvSpPr>
            <p:cNvPr id="35" name="文本框 34"/>
            <p:cNvSpPr txBox="1"/>
            <p:nvPr/>
          </p:nvSpPr>
          <p:spPr>
            <a:xfrm>
              <a:off x="4712" y="7049"/>
              <a:ext cx="1195" cy="1178"/>
            </a:xfrm>
            <a:prstGeom prst="rect">
              <a:avLst/>
            </a:prstGeom>
            <a:noFill/>
          </p:spPr>
          <p:txBody>
            <a:bodyPr wrap="none" rtlCol="0">
              <a:spAutoFit/>
            </a:bodyPr>
            <a:lstStyle/>
            <a:p>
              <a:r>
                <a:rPr lang="en-US" altLang="zh-CN" sz="4265" b="1">
                  <a:solidFill>
                    <a:schemeClr val="bg1"/>
                  </a:solidFill>
                  <a:latin typeface="Kristen ITC" panose="03050502040202030202" pitchFamily="66" charset="0"/>
                </a:rPr>
                <a:t>03</a:t>
              </a:r>
              <a:endParaRPr lang="zh-CN" altLang="en-US" sz="4265" b="1">
                <a:solidFill>
                  <a:schemeClr val="bg1"/>
                </a:solidFill>
                <a:latin typeface="Kristen ITC" panose="03050502040202030202" pitchFamily="66" charset="0"/>
              </a:endParaRPr>
            </a:p>
          </p:txBody>
        </p:sp>
      </p:gr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1505" y="189698"/>
            <a:ext cx="188640" cy="592218"/>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a:off x="568960" y="3618245"/>
            <a:ext cx="10585450" cy="2793572"/>
            <a:chOff x="1265" y="2348"/>
            <a:chExt cx="16670" cy="4399"/>
          </a:xfrm>
        </p:grpSpPr>
        <p:sp>
          <p:nvSpPr>
            <p:cNvPr id="4" name="矩形 3"/>
            <p:cNvSpPr/>
            <p:nvPr/>
          </p:nvSpPr>
          <p:spPr>
            <a:xfrm>
              <a:off x="1265" y="2348"/>
              <a:ext cx="16670" cy="4304"/>
            </a:xfrm>
            <a:prstGeom prst="rect">
              <a:avLst/>
            </a:prstGeom>
            <a:solidFill>
              <a:schemeClr val="accent1">
                <a:lumMod val="60000"/>
                <a:lumOff val="4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1299" y="2532"/>
              <a:ext cx="16601" cy="4215"/>
            </a:xfrm>
            <a:prstGeom prst="rect">
              <a:avLst/>
            </a:prstGeom>
            <a:noFill/>
          </p:spPr>
          <p:txBody>
            <a:bodyPr wrap="square" rtlCol="0" anchor="t">
              <a:spAutoFit/>
            </a:bodyPr>
            <a:lstStyle/>
            <a:p>
              <a:r>
                <a:rPr lang="zh-CN" altLang="en-US" sz="2800" b="1">
                  <a:latin typeface="黑体" panose="02010609060101010101" pitchFamily="49" charset="-122"/>
                  <a:ea typeface="黑体" panose="02010609060101010101" pitchFamily="49" charset="-122"/>
                </a:rPr>
                <a:t>文官制度：</a:t>
              </a:r>
              <a:r>
                <a:rPr lang="zh-CN" altLang="en-US" sz="2800">
                  <a:latin typeface="楷体" panose="02010609060101010101" pitchFamily="49" charset="-122"/>
                  <a:ea typeface="楷体" panose="02010609060101010101" pitchFamily="49" charset="-122"/>
                </a:rPr>
                <a:t>是指国家关于各级文官的考试、任用、管理、权利和义务以及退休等一整套的制度和体制。是以其特定的内容与形式构成的关于文官进、管、出的法律制度。目的在于选贤任能，提高行政效率。文官制度的产生可以追溯到中国西汉时的官吏任免制度，特别是隋唐时新兴起来的科举制度。现代西方国家的文官制度开始于英国。</a:t>
              </a:r>
              <a:endParaRPr lang="zh-CN" altLang="en-US" sz="2800">
                <a:latin typeface="楷体" panose="02010609060101010101" pitchFamily="49" charset="-122"/>
                <a:ea typeface="楷体" panose="02010609060101010101" pitchFamily="49" charset="-122"/>
              </a:endParaRPr>
            </a:p>
          </p:txBody>
        </p:sp>
      </p:grpSp>
      <p:sp>
        <p:nvSpPr>
          <p:cNvPr id="2" name="文本框 1"/>
          <p:cNvSpPr txBox="1"/>
          <p:nvPr/>
        </p:nvSpPr>
        <p:spPr>
          <a:xfrm>
            <a:off x="310515" y="213360"/>
            <a:ext cx="4693920" cy="583565"/>
          </a:xfrm>
          <a:prstGeom prst="rect">
            <a:avLst/>
          </a:prstGeom>
          <a:noFill/>
        </p:spPr>
        <p:txBody>
          <a:bodyPr wrap="square" rtlCol="0">
            <a:spAutoFit/>
          </a:bodyPr>
          <a:lstStyle/>
          <a:p>
            <a:r>
              <a:rPr lang="zh-CN" altLang="zh-CN" sz="3200">
                <a:latin typeface="微软雅黑" panose="020b0503020204020204" pitchFamily="34" charset="-122"/>
                <a:ea typeface="微软雅黑" panose="020b0503020204020204" pitchFamily="34" charset="-122"/>
                <a:cs typeface="微软雅黑" panose="020b0503020204020204" pitchFamily="34" charset="-122"/>
              </a:rPr>
              <a:t>名词解释</a:t>
            </a:r>
            <a:r>
              <a:rPr lang="en-US" altLang="zh-CN" sz="32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3200">
                <a:latin typeface="微软雅黑" panose="020b0503020204020204" pitchFamily="34" charset="-122"/>
                <a:ea typeface="微软雅黑" panose="020b0503020204020204" pitchFamily="34" charset="-122"/>
                <a:cs typeface="微软雅黑" panose="020b0503020204020204" pitchFamily="34" charset="-122"/>
              </a:rPr>
              <a:t>文官制度</a:t>
            </a:r>
            <a:endParaRPr lang="zh-CN" altLang="en-US" sz="3200">
              <a:latin typeface="微软雅黑" pitchFamily="34" charset="-122"/>
              <a:ea typeface="微软雅黑" panose="020b0503020204020204" pitchFamily="34" charset="-122"/>
              <a:cs typeface="微软雅黑" panose="020b0503020204020204" pitchFamily="34" charset="-122"/>
            </a:endParaRPr>
          </a:p>
        </p:txBody>
      </p:sp>
      <p:cxnSp>
        <p:nvCxnSpPr>
          <p:cNvPr id="6" name="直接连接符 5"/>
          <p:cNvCxnSpPr/>
          <p:nvPr/>
        </p:nvCxnSpPr>
        <p:spPr>
          <a:xfrm flipV="1">
            <a:off x="-14071" y="3140907"/>
            <a:ext cx="12171045" cy="29210"/>
          </a:xfrm>
          <a:prstGeom prst="line">
            <a:avLst/>
          </a:prstGeom>
          <a:ln w="28575" cmpd="dbl">
            <a:solidFill>
              <a:schemeClr val="tx1"/>
            </a:solidFill>
            <a:prstDash val="lgDashDot"/>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732790" y="1309370"/>
            <a:ext cx="10515600" cy="1383665"/>
          </a:xfrm>
          <a:prstGeom prst="rect">
            <a:avLst/>
          </a:prstGeom>
          <a:noFill/>
        </p:spPr>
        <p:txBody>
          <a:bodyPr wrap="square" rtlCol="0">
            <a:spAutoFit/>
          </a:bodyPr>
          <a:lstStyle/>
          <a:p>
            <a:r>
              <a:rPr lang="zh-CN" altLang="en-US" sz="2800">
                <a:latin typeface="+mn-ea"/>
                <a:cs typeface="+mn-ea"/>
              </a:rPr>
              <a:t>文官一般是指通过非选举程序而被任命担任其政府工作的国家工作人员</a:t>
            </a:r>
            <a:endParaRPr lang="zh-CN" altLang="en-US" sz="2800">
              <a:latin typeface="+mn-ea"/>
              <a:cs typeface="+mn-ea"/>
            </a:endParaRPr>
          </a:p>
          <a:p>
            <a:r>
              <a:rPr lang="en-US" altLang="zh-CN" sz="2800">
                <a:latin typeface="+mn-ea"/>
                <a:cs typeface="+mn-ea"/>
              </a:rPr>
              <a:t>                  ——</a:t>
            </a:r>
            <a:r>
              <a:rPr lang="zh-CN" altLang="en-US" sz="2800">
                <a:latin typeface="+mn-ea"/>
                <a:cs typeface="+mn-ea"/>
              </a:rPr>
              <a:t>《联合国文官制度改革研讨会报告文集》</a:t>
            </a:r>
            <a:endParaRPr lang="zh-CN" altLang="en-US" sz="2800">
              <a:latin typeface="+mn-ea"/>
              <a:cs typeface="+mn-ea"/>
            </a:endParaRPr>
          </a:p>
        </p:txBody>
      </p:sp>
      <p:sp>
        <p:nvSpPr>
          <p:cNvPr id="11" name="矩形 10"/>
          <p:cNvSpPr/>
          <p:nvPr/>
        </p:nvSpPr>
        <p:spPr>
          <a:xfrm>
            <a:off x="590550" y="1118235"/>
            <a:ext cx="10564495" cy="1574800"/>
          </a:xfrm>
          <a:prstGeom prst="rect">
            <a:avLst/>
          </a:prstGeom>
          <a:noFill/>
          <a:ln w="28575" cmpd="dbl">
            <a:solidFill>
              <a:schemeClr val="tx1">
                <a:lumMod val="85000"/>
                <a:lumOff val="15000"/>
                <a:alpha val="7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38" name="组合 37"/>
          <p:cNvGrpSpPr/>
          <p:nvPr/>
        </p:nvGrpSpPr>
        <p:grpSpPr>
          <a:xfrm>
            <a:off x="1505" y="1243140"/>
            <a:ext cx="12188990" cy="1793432"/>
            <a:chOff x="4" y="977295"/>
            <a:chExt cx="12191996" cy="1794132"/>
          </a:xfrm>
        </p:grpSpPr>
        <p:sp>
          <p:nvSpPr>
            <p:cNvPr id="39" name="弧形 38"/>
            <p:cNvSpPr/>
            <p:nvPr/>
          </p:nvSpPr>
          <p:spPr>
            <a:xfrm rot="9181264">
              <a:off x="5198934" y="977295"/>
              <a:ext cx="1794130" cy="1794132"/>
            </a:xfrm>
            <a:prstGeom prst="arc">
              <a:avLst>
                <a:gd name="adj1" fmla="val 13988904"/>
                <a:gd name="adj2" fmla="val 76966"/>
              </a:avLst>
            </a:prstGeom>
            <a:noFill/>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75000"/>
                    <a:lumOff val="25000"/>
                  </a:schemeClr>
                </a:solidFill>
              </a:endParaRPr>
            </a:p>
          </p:txBody>
        </p:sp>
        <p:grpSp>
          <p:nvGrpSpPr>
            <p:cNvPr id="40" name="组合 39"/>
            <p:cNvGrpSpPr/>
            <p:nvPr/>
          </p:nvGrpSpPr>
          <p:grpSpPr>
            <a:xfrm>
              <a:off x="4" y="2268060"/>
              <a:ext cx="12191996" cy="5240"/>
              <a:chOff x="4" y="2268060"/>
              <a:chExt cx="12191996" cy="5240"/>
            </a:xfrm>
          </p:grpSpPr>
          <p:cxnSp>
            <p:nvCxnSpPr>
              <p:cNvPr id="41" name="直接连接符 40"/>
              <p:cNvCxnSpPr/>
              <p:nvPr/>
            </p:nvCxnSpPr>
            <p:spPr>
              <a:xfrm flipH="1">
                <a:off x="4" y="2273300"/>
                <a:ext cx="5295896" cy="0"/>
              </a:xfrm>
              <a:prstGeom prst="line">
                <a:avLst/>
              </a:prstGeom>
              <a:ln>
                <a:solidFill>
                  <a:schemeClr val="tx1">
                    <a:lumMod val="75000"/>
                    <a:lumOff val="25000"/>
                  </a:schemeClr>
                </a:solidFill>
              </a:ln>
            </p:spPr>
            <p:style>
              <a:lnRef idx="3">
                <a:schemeClr val="accent6"/>
              </a:lnRef>
              <a:fillRef idx="0">
                <a:schemeClr val="accent6"/>
              </a:fillRef>
              <a:effectRef idx="2">
                <a:schemeClr val="accent6"/>
              </a:effectRef>
              <a:fontRef idx="minor">
                <a:schemeClr val="tx1"/>
              </a:fontRef>
            </p:style>
          </p:cxnSp>
          <p:cxnSp>
            <p:nvCxnSpPr>
              <p:cNvPr id="42" name="直接连接符 41"/>
              <p:cNvCxnSpPr/>
              <p:nvPr/>
            </p:nvCxnSpPr>
            <p:spPr>
              <a:xfrm>
                <a:off x="6888480" y="2268060"/>
                <a:ext cx="530352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grpSp>
      <p:sp>
        <p:nvSpPr>
          <p:cNvPr id="8" name="矩形 7"/>
          <p:cNvSpPr/>
          <p:nvPr/>
        </p:nvSpPr>
        <p:spPr>
          <a:xfrm>
            <a:off x="1394822" y="3471904"/>
            <a:ext cx="9403080" cy="1106805"/>
          </a:xfrm>
          <a:prstGeom prst="rect">
            <a:avLst/>
          </a:prstGeom>
        </p:spPr>
        <p:txBody>
          <a:bodyPr wrap="none">
            <a:spAutoFit/>
          </a:bodyPr>
          <a:lstStyle/>
          <a:p>
            <a:pPr algn="l"/>
            <a:r>
              <a:rPr lang="zh-CN" altLang="en-US" sz="6600">
                <a:latin typeface="微软雅黑" panose="020b0503020204020204" pitchFamily="34" charset="-122"/>
                <a:ea typeface="微软雅黑" panose="020b0503020204020204" pitchFamily="34" charset="-122"/>
                <a:sym typeface="+mn-ea"/>
              </a:rPr>
              <a:t>西方文官制度出现的背景</a:t>
            </a:r>
            <a:endParaRPr lang="zh-CN" altLang="en-US" sz="6600" b="1">
              <a:solidFill>
                <a:schemeClr val="tx1">
                  <a:lumMod val="75000"/>
                  <a:lumOff val="25000"/>
                </a:schemeClr>
              </a:solidFill>
              <a:latin typeface="微软雅黑" pitchFamily="34" charset="-122"/>
              <a:ea typeface="微软雅黑" panose="020b0503020204020204" pitchFamily="34" charset="-122"/>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圆角矩形 1"/>
          <p:cNvSpPr/>
          <p:nvPr/>
        </p:nvSpPr>
        <p:spPr>
          <a:xfrm>
            <a:off x="552450" y="1059815"/>
            <a:ext cx="10655300" cy="829945"/>
          </a:xfrm>
          <a:prstGeom prst="roundRect">
            <a:avLst/>
          </a:prstGeom>
          <a:solidFill>
            <a:schemeClr val="accent2">
              <a:lumMod val="75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52450" y="1059815"/>
            <a:ext cx="10655935" cy="829945"/>
          </a:xfrm>
          <a:prstGeom prst="rect">
            <a:avLst/>
          </a:prstGeom>
          <a:noFill/>
        </p:spPr>
        <p:txBody>
          <a:bodyPr wrap="square" rtlCol="0" anchor="t">
            <a:spAutoFit/>
          </a:bodyPr>
          <a:lstStyle/>
          <a:p>
            <a:r>
              <a:rPr lang="zh-CN" altLang="en-US" sz="2400"/>
              <a:t>恩赐制：君主和贵族将官职赏赐给下属的任官制度。它是封建君主制度下普遍存在的一种任官现象。</a:t>
            </a:r>
            <a:endParaRPr lang="zh-CN" altLang="en-US" sz="2400"/>
          </a:p>
        </p:txBody>
      </p:sp>
      <p:grpSp>
        <p:nvGrpSpPr>
          <p:cNvPr id="26" name="组合 25"/>
          <p:cNvGrpSpPr/>
          <p:nvPr/>
        </p:nvGrpSpPr>
        <p:grpSpPr>
          <a:xfrm>
            <a:off x="1505" y="189698"/>
            <a:ext cx="188640" cy="592218"/>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6"/>
          <p:cNvSpPr txBox="1"/>
          <p:nvPr/>
        </p:nvSpPr>
        <p:spPr>
          <a:xfrm>
            <a:off x="440055" y="250825"/>
            <a:ext cx="5101590" cy="521970"/>
          </a:xfrm>
          <a:prstGeom prst="rect">
            <a:avLst/>
          </a:prstGeom>
          <a:noFill/>
        </p:spPr>
        <p:txBody>
          <a:bodyPr wrap="square" rtlCol="0">
            <a:spAutoFit/>
          </a:bodyPr>
          <a:lstStyle/>
          <a:p>
            <a:r>
              <a:rPr lang="zh-CN" altLang="en-US" sz="2800">
                <a:latin typeface="微软雅黑" panose="020b0503020204020204" pitchFamily="34" charset="-122"/>
                <a:ea typeface="微软雅黑" panose="020b0503020204020204" pitchFamily="34" charset="-122"/>
                <a:cs typeface="微软雅黑" panose="020b0503020204020204" pitchFamily="34" charset="-122"/>
              </a:rPr>
              <a:t>背景</a:t>
            </a:r>
            <a:r>
              <a:rPr lang="en-US" altLang="zh-CN" sz="28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恩赐制度的弊端</a:t>
            </a:r>
            <a:endParaRPr lang="zh-CN" altLang="en-US" sz="2800">
              <a:latin typeface="微软雅黑"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89017" y="2246525"/>
            <a:ext cx="10613966" cy="829945"/>
          </a:xfrm>
          <a:prstGeom prst="rect">
            <a:avLst/>
          </a:prstGeom>
          <a:noFill/>
        </p:spPr>
        <p:txBody>
          <a:bodyPr wrap="square" rtlCol="0">
            <a:spAutoFit/>
          </a:bodyPr>
          <a:lstStyle/>
          <a:p>
            <a:r>
              <a:rPr lang="zh-CN" altLang="en-US" sz="2400"/>
              <a:t>材料一：</a:t>
            </a:r>
            <a:r>
              <a:rPr lang="en-US" altLang="zh-CN" sz="2400"/>
              <a:t>“</a:t>
            </a:r>
            <a:r>
              <a:rPr lang="zh-CN" altLang="en-US" sz="2400"/>
              <a:t>朕即</a:t>
            </a:r>
            <a:r>
              <a:rPr lang="zh-CN" altLang="en-US" sz="2400">
                <a:latin typeface="+mn-ea"/>
                <a:cs typeface="+mn-ea"/>
              </a:rPr>
              <a:t>国家</a:t>
            </a:r>
            <a:r>
              <a:rPr lang="en-US" altLang="zh-CN" sz="2400">
                <a:latin typeface="+mn-ea"/>
                <a:cs typeface="+mn-ea"/>
              </a:rPr>
              <a:t>”</a:t>
            </a:r>
            <a:r>
              <a:rPr lang="zh-CN" altLang="en-US" sz="2400">
                <a:latin typeface="+mn-ea"/>
                <a:cs typeface="+mn-ea"/>
              </a:rPr>
              <a:t>，</a:t>
            </a:r>
            <a:r>
              <a:rPr lang="en-US" altLang="zh-CN" sz="2400">
                <a:latin typeface="+mn-ea"/>
                <a:cs typeface="+mn-ea"/>
              </a:rPr>
              <a:t>“</a:t>
            </a:r>
            <a:r>
              <a:rPr lang="zh-CN" altLang="en-US" sz="2400">
                <a:latin typeface="+mn-ea"/>
                <a:cs typeface="+mn-ea"/>
              </a:rPr>
              <a:t>朕即民族</a:t>
            </a:r>
            <a:r>
              <a:rPr lang="en-US" altLang="zh-CN" sz="2400">
                <a:latin typeface="+mn-ea"/>
                <a:cs typeface="+mn-ea"/>
              </a:rPr>
              <a:t>”</a:t>
            </a:r>
            <a:r>
              <a:rPr lang="zh-CN" altLang="en-US" sz="2400">
                <a:latin typeface="+mn-ea"/>
                <a:cs typeface="+mn-ea"/>
              </a:rPr>
              <a:t>。</a:t>
            </a:r>
            <a:r>
              <a:rPr lang="en-US" altLang="zh-CN" sz="2400"/>
              <a:t>         </a:t>
            </a:r>
            <a:endParaRPr lang="en-US" altLang="zh-CN" sz="2400"/>
          </a:p>
          <a:p>
            <a:r>
              <a:rPr lang="en-US" altLang="zh-CN" sz="2400"/>
              <a:t>                                                                                    </a:t>
            </a: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a:t>法国国王路易十四</a:t>
            </a:r>
            <a:endParaRPr lang="zh-CN" altLang="en-US" sz="2400"/>
          </a:p>
        </p:txBody>
      </p:sp>
      <p:sp>
        <p:nvSpPr>
          <p:cNvPr id="8" name="文本框 7"/>
          <p:cNvSpPr txBox="1"/>
          <p:nvPr/>
        </p:nvSpPr>
        <p:spPr>
          <a:xfrm>
            <a:off x="529850" y="5523644"/>
            <a:ext cx="10585159" cy="523220"/>
          </a:xfrm>
          <a:prstGeom prst="rect">
            <a:avLst/>
          </a:prstGeom>
          <a:noFill/>
        </p:spPr>
        <p:txBody>
          <a:bodyPr wrap="square" rtlCol="0" anchor="t">
            <a:spAutoFit/>
          </a:bodyPr>
          <a:lstStyle/>
          <a:p>
            <a:r>
              <a:rPr lang="en-US" altLang="zh-CN" sz="2800" b="1"/>
              <a:t>1</a:t>
            </a:r>
            <a:r>
              <a:rPr lang="zh-CN" altLang="en-US" sz="2800" b="1"/>
              <a:t>、在君主专制制下，政府各级官吏由国王及其枢密大臣亲自任免。</a:t>
            </a:r>
            <a:endParaRPr lang="zh-CN" altLang="en-US" sz="2800" b="1"/>
          </a:p>
        </p:txBody>
      </p:sp>
      <p:sp>
        <p:nvSpPr>
          <p:cNvPr id="11" name="文本框 10"/>
          <p:cNvSpPr txBox="1"/>
          <p:nvPr/>
        </p:nvSpPr>
        <p:spPr>
          <a:xfrm>
            <a:off x="789017" y="3076205"/>
            <a:ext cx="10485755" cy="1938020"/>
          </a:xfrm>
          <a:prstGeom prst="rect">
            <a:avLst/>
          </a:prstGeom>
          <a:noFill/>
        </p:spPr>
        <p:txBody>
          <a:bodyPr wrap="square" rtlCol="0" anchor="t">
            <a:spAutoFit/>
          </a:bodyPr>
          <a:lstStyle/>
          <a:p>
            <a:pPr algn="l"/>
            <a:r>
              <a:rPr lang="zh-CN" altLang="en-US" sz="2400">
                <a:solidFill>
                  <a:schemeClr val="tx1"/>
                </a:solidFill>
                <a:latin typeface="+mn-ea"/>
                <a:cs typeface="+mn-ea"/>
                <a:sym typeface="+mn-ea"/>
              </a:rPr>
              <a:t>材料二：由于“恩赐制”的影响，英国文官系统相当紊乱</a:t>
            </a:r>
            <a:r>
              <a:rPr lang="en-US" altLang="zh-CN" sz="2400">
                <a:solidFill>
                  <a:schemeClr val="tx1"/>
                </a:solidFill>
                <a:latin typeface="+mn-ea"/>
                <a:cs typeface="+mn-ea"/>
                <a:sym typeface="+mn-ea"/>
              </a:rPr>
              <a:t>····</a:t>
            </a:r>
            <a:r>
              <a:rPr lang="zh-CN" altLang="en-US" sz="2400">
                <a:solidFill>
                  <a:schemeClr val="tx1"/>
                </a:solidFill>
                <a:latin typeface="+mn-ea"/>
                <a:cs typeface="+mn-ea"/>
                <a:sym typeface="+mn-ea"/>
              </a:rPr>
              <a:t>多年来，文官管理缺少统一有效的管理监督，升迁、使用、奖惩和任免缺少常规章法，人员调配不当，工作时间长短不一。有的部门每日仅工作5—6小时，众人懒散，浮游度日。</a:t>
            </a:r>
            <a:endParaRPr lang="zh-CN" altLang="en-US" sz="2400">
              <a:solidFill>
                <a:schemeClr val="tx1"/>
              </a:solidFill>
              <a:latin typeface="+mn-ea"/>
              <a:cs typeface="+mn-ea"/>
              <a:sym typeface="+mn-ea"/>
            </a:endParaRPr>
          </a:p>
          <a:p>
            <a:pPr algn="l"/>
            <a:r>
              <a:rPr lang="zh-CN" altLang="en-US" sz="2400">
                <a:solidFill>
                  <a:schemeClr val="tx1"/>
                </a:solidFill>
                <a:latin typeface="+mn-ea"/>
                <a:cs typeface="+mn-ea"/>
                <a:sym typeface="+mn-ea"/>
              </a:rPr>
              <a:t>                                  ——摘编自阎照祥《英国政治制度史》</a:t>
            </a:r>
            <a:endParaRPr lang="zh-CN" altLang="en-US" sz="2400">
              <a:solidFill>
                <a:schemeClr val="tx1"/>
              </a:solidFill>
              <a:latin typeface="+mn-ea"/>
              <a:cs typeface="+mn-ea"/>
              <a:sym typeface="+mn-ea"/>
            </a:endParaRPr>
          </a:p>
        </p:txBody>
      </p:sp>
      <p:sp>
        <p:nvSpPr>
          <p:cNvPr id="12" name="文本框 11"/>
          <p:cNvSpPr txBox="1"/>
          <p:nvPr/>
        </p:nvSpPr>
        <p:spPr>
          <a:xfrm>
            <a:off x="552450" y="6092216"/>
            <a:ext cx="8503685" cy="523220"/>
          </a:xfrm>
          <a:prstGeom prst="rect">
            <a:avLst/>
          </a:prstGeom>
          <a:noFill/>
        </p:spPr>
        <p:txBody>
          <a:bodyPr wrap="square" rtlCol="0">
            <a:spAutoFit/>
          </a:bodyPr>
          <a:lstStyle/>
          <a:p>
            <a:r>
              <a:rPr lang="en-US" altLang="zh-CN" sz="2800" b="1"/>
              <a:t>2</a:t>
            </a:r>
            <a:r>
              <a:rPr lang="zh-CN" altLang="en-US" sz="2800" b="1"/>
              <a:t>、恩赐制度本身特点导致政治乱象频发。</a:t>
            </a:r>
            <a:endParaRPr lang="zh-CN" altLang="en-US" sz="2800" b="1"/>
          </a:p>
        </p:txBody>
      </p:sp>
      <p:cxnSp>
        <p:nvCxnSpPr>
          <p:cNvPr id="6" name="直接连接符 5"/>
          <p:cNvCxnSpPr/>
          <p:nvPr/>
        </p:nvCxnSpPr>
        <p:spPr>
          <a:xfrm flipV="1">
            <a:off x="10160" y="5182870"/>
            <a:ext cx="12171045" cy="29210"/>
          </a:xfrm>
          <a:prstGeom prst="line">
            <a:avLst/>
          </a:prstGeom>
          <a:ln w="28575" cmpd="dbl">
            <a:solidFill>
              <a:schemeClr val="tx1"/>
            </a:solidFill>
            <a:prstDash val="lgDashDot"/>
          </a:ln>
        </p:spPr>
        <p:style>
          <a:lnRef idx="1">
            <a:schemeClr val="accent1"/>
          </a:lnRef>
          <a:fillRef idx="0">
            <a:schemeClr val="accent1"/>
          </a:fillRef>
          <a:effectRef idx="0">
            <a:schemeClr val="accent1"/>
          </a:effectRef>
          <a:fontRef idx="minor">
            <a:schemeClr val="tx1"/>
          </a:fontRef>
        </p:style>
      </p:cxnSp>
      <p:sp>
        <p:nvSpPr>
          <p:cNvPr id="3" name="矩形 2"/>
          <p:cNvSpPr/>
          <p:nvPr/>
        </p:nvSpPr>
        <p:spPr>
          <a:xfrm>
            <a:off x="552450" y="2132965"/>
            <a:ext cx="10655935" cy="2880995"/>
          </a:xfrm>
          <a:prstGeom prst="rect">
            <a:avLst/>
          </a:prstGeom>
          <a:noFill/>
          <a:ln w="28575" cmpd="dbl">
            <a:solidFill>
              <a:schemeClr val="tx1">
                <a:lumMod val="85000"/>
                <a:lumOff val="15000"/>
                <a:alpha val="7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000"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ppt_x"/>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000" fill="hold">
                                          <p:stCondLst>
                                            <p:cond delay="0"/>
                                          </p:stCondLst>
                                        </p:cTn>
                                        <p:tgtEl>
                                          <p:spTgt spid="12"/>
                                        </p:tgtEl>
                                        <p:attrNameLst>
                                          <p:attrName>style.visibility</p:attrName>
                                        </p:attrNameLst>
                                      </p:cBhvr>
                                      <p:to>
                                        <p:strVal val="visible"/>
                                      </p:to>
                                    </p:set>
                                    <p:anim calcmode="lin" valueType="num">
                                      <p:cBhvr additive="base">
                                        <p:cTn id="13" dur="1000" fill="hold"/>
                                        <p:tgtEl>
                                          <p:spTgt spid="12"/>
                                        </p:tgtEl>
                                        <p:attrNameLst>
                                          <p:attrName>ppt_x</p:attrName>
                                        </p:attrNameLst>
                                      </p:cBhvr>
                                      <p:tavLst>
                                        <p:tav tm="0">
                                          <p:val>
                                            <p:strVal val="#ppt_x"/>
                                          </p:val>
                                        </p:tav>
                                        <p:tav tm="100000">
                                          <p:val>
                                            <p:strVal val="#ppt_x"/>
                                          </p:val>
                                        </p:tav>
                                      </p:tavLst>
                                    </p:anim>
                                    <p:anim calcmode="lin" valueType="num">
                                      <p:cBhvr additive="base">
                                        <p:cTn id="14" dur="10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alpha val="12000"/>
          </a:schemeClr>
        </a:solidFill>
        <a:effectLst/>
      </p:bgPr>
    </p:bg>
    <p:spTree>
      <p:nvGrpSpPr>
        <p:cNvPr id="1" name=""/>
        <p:cNvGrpSpPr/>
        <p:nvPr/>
      </p:nvGrpSpPr>
      <p:grpSpPr>
        <a:xfrm>
          <a:off x="0" y="0"/>
          <a:ext cx="0" cy="0"/>
        </a:xfrm>
      </p:grpSpPr>
      <p:sp>
        <p:nvSpPr>
          <p:cNvPr id="4" name="圆角矩形 3"/>
          <p:cNvSpPr/>
          <p:nvPr/>
        </p:nvSpPr>
        <p:spPr>
          <a:xfrm>
            <a:off x="440055" y="971550"/>
            <a:ext cx="9494520" cy="575945"/>
          </a:xfrm>
          <a:prstGeom prst="roundRect">
            <a:avLst/>
          </a:prstGeom>
          <a:solidFill>
            <a:schemeClr val="accent2">
              <a:lumMod val="75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439861" y="998605"/>
            <a:ext cx="9946724" cy="521970"/>
          </a:xfrm>
          <a:prstGeom prst="rect">
            <a:avLst/>
          </a:prstGeom>
          <a:noFill/>
        </p:spPr>
        <p:txBody>
          <a:bodyPr wrap="square" rtlCol="0">
            <a:spAutoFit/>
          </a:bodyPr>
          <a:lstStyle/>
          <a:p>
            <a:r>
              <a:rPr lang="zh-CN" altLang="en-US" sz="2800"/>
              <a:t>政党分肥制：把公职当作某政党执政后的战利品进行瓜分。</a:t>
            </a:r>
            <a:endParaRPr lang="zh-CN" altLang="en-US" sz="2800"/>
          </a:p>
        </p:txBody>
      </p:sp>
      <p:grpSp>
        <p:nvGrpSpPr>
          <p:cNvPr id="26" name="组合 25"/>
          <p:cNvGrpSpPr/>
          <p:nvPr/>
        </p:nvGrpSpPr>
        <p:grpSpPr>
          <a:xfrm>
            <a:off x="1505" y="189698"/>
            <a:ext cx="188640" cy="592218"/>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矩形 37"/>
          <p:cNvSpPr/>
          <p:nvPr/>
        </p:nvSpPr>
        <p:spPr>
          <a:xfrm>
            <a:off x="2176873" y="4600704"/>
            <a:ext cx="2166932" cy="553085"/>
          </a:xfrm>
          <a:prstGeom prst="rect">
            <a:avLst/>
          </a:prstGeom>
        </p:spPr>
        <p:txBody>
          <a:bodyPr wrap="square">
            <a:spAutoFit/>
          </a:bodyPr>
          <a:lstStyle/>
          <a:p>
            <a:pPr>
              <a:lnSpc>
                <a:spcPct val="150000"/>
              </a:lnSpc>
            </a:pPr>
            <a:r>
              <a:rPr lang="zh-CN" altLang="en-US" sz="2000" b="1">
                <a:solidFill>
                  <a:schemeClr val="bg1"/>
                </a:solidFill>
                <a:latin typeface="微软雅黑" panose="020b0503020204020204" pitchFamily="34" charset="-122"/>
                <a:ea typeface="微软雅黑" panose="020b0503020204020204" pitchFamily="34" charset="-122"/>
              </a:rPr>
              <a:t>请在此输入标题</a:t>
            </a:r>
            <a:endParaRPr lang="en-US" altLang="zh-CN" sz="2000" b="1">
              <a:solidFill>
                <a:schemeClr val="bg1"/>
              </a:solidFill>
              <a:latin typeface="微软雅黑" pitchFamily="34" charset="-122"/>
              <a:ea typeface="微软雅黑" panose="020b0503020204020204" pitchFamily="34" charset="-122"/>
            </a:endParaRPr>
          </a:p>
        </p:txBody>
      </p:sp>
      <p:sp>
        <p:nvSpPr>
          <p:cNvPr id="7" name="文本框 6"/>
          <p:cNvSpPr txBox="1"/>
          <p:nvPr/>
        </p:nvSpPr>
        <p:spPr>
          <a:xfrm>
            <a:off x="439970" y="259855"/>
            <a:ext cx="7797568" cy="521970"/>
          </a:xfrm>
          <a:prstGeom prst="rect">
            <a:avLst/>
          </a:prstGeom>
          <a:noFill/>
        </p:spPr>
        <p:txBody>
          <a:bodyPr wrap="square" rtlCol="0">
            <a:spAutoFit/>
          </a:bodyPr>
          <a:lstStyle/>
          <a:p>
            <a:r>
              <a:rPr lang="zh-CN" altLang="en-US" sz="2800">
                <a:latin typeface="微软雅黑" panose="020b0503020204020204" pitchFamily="34" charset="-122"/>
                <a:ea typeface="微软雅黑" panose="020b0503020204020204" pitchFamily="34" charset="-122"/>
                <a:cs typeface="微软雅黑" panose="020b0503020204020204" pitchFamily="34" charset="-122"/>
              </a:rPr>
              <a:t>背景</a:t>
            </a:r>
            <a:r>
              <a:rPr lang="en-US" altLang="zh-CN" sz="28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资本主义初期选官制度的教训</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496570" y="2026920"/>
            <a:ext cx="10572115" cy="1568450"/>
          </a:xfrm>
          <a:prstGeom prst="rect">
            <a:avLst/>
          </a:prstGeom>
          <a:noFill/>
        </p:spPr>
        <p:txBody>
          <a:bodyPr wrap="square" rtlCol="0" anchor="t">
            <a:spAutoFit/>
          </a:bodyPr>
          <a:lstStyle/>
          <a:p>
            <a:r>
              <a:rPr lang="zh-CN" altLang="en-US" sz="2400">
                <a:latin typeface="+mn-ea"/>
                <a:cs typeface="+mn-ea"/>
              </a:rPr>
              <a:t>材料：在政党制度建立初期，在选举中获胜的执政党都把政府的官职作为战利品酬劳，对该党有功和对选举胜利作出贡献的人，而对其政治，经济文化水平，工作能力等考虑不多，甚至根本不加考虑，公开的进行</a:t>
            </a:r>
            <a:r>
              <a:rPr lang="en-US" altLang="zh-CN" sz="2400">
                <a:latin typeface="+mn-ea"/>
                <a:cs typeface="+mn-ea"/>
              </a:rPr>
              <a:t>“</a:t>
            </a:r>
            <a:r>
              <a:rPr lang="zh-CN" altLang="en-US" sz="2400">
                <a:latin typeface="+mn-ea"/>
                <a:cs typeface="+mn-ea"/>
              </a:rPr>
              <a:t>肥缺分赃</a:t>
            </a:r>
            <a:r>
              <a:rPr lang="en-US" altLang="zh-CN" sz="2400">
                <a:latin typeface="+mn-ea"/>
                <a:cs typeface="+mn-ea"/>
              </a:rPr>
              <a:t>”</a:t>
            </a:r>
            <a:r>
              <a:rPr lang="zh-CN" altLang="en-US" sz="2400">
                <a:latin typeface="+mn-ea"/>
                <a:cs typeface="+mn-ea"/>
              </a:rPr>
              <a:t>。</a:t>
            </a:r>
            <a:endParaRPr lang="zh-CN" altLang="en-US" sz="2400">
              <a:latin typeface="+mn-ea"/>
              <a:cs typeface="+mn-ea"/>
            </a:endParaRPr>
          </a:p>
          <a:p>
            <a:r>
              <a:rPr lang="en-US" altLang="zh-CN" sz="2400">
                <a:latin typeface="+mn-ea"/>
                <a:cs typeface="+mn-ea"/>
              </a:rPr>
              <a:t>                                   ——</a:t>
            </a:r>
            <a:r>
              <a:rPr lang="zh-CN" altLang="en-US" sz="2400">
                <a:latin typeface="+mn-ea"/>
                <a:cs typeface="+mn-ea"/>
              </a:rPr>
              <a:t>古燕  著 《西方政治的稳定器》</a:t>
            </a:r>
            <a:endParaRPr lang="zh-CN" altLang="en-US" sz="2400">
              <a:latin typeface="+mn-ea"/>
              <a:cs typeface="+mn-ea"/>
            </a:endParaRPr>
          </a:p>
        </p:txBody>
      </p:sp>
      <p:pic>
        <p:nvPicPr>
          <p:cNvPr id="3" name="图片 2"/>
          <p:cNvPicPr>
            <a:picLocks noChangeAspect="1"/>
          </p:cNvPicPr>
          <p:nvPr/>
        </p:nvPicPr>
        <p:blipFill>
          <a:blip r:embed="rId3"/>
          <a:stretch>
            <a:fillRect/>
          </a:stretch>
        </p:blipFill>
        <p:spPr>
          <a:xfrm>
            <a:off x="439861" y="4145505"/>
            <a:ext cx="3275791" cy="2233802"/>
          </a:xfrm>
          <a:prstGeom prst="rect">
            <a:avLst/>
          </a:prstGeom>
        </p:spPr>
      </p:pic>
      <p:grpSp>
        <p:nvGrpSpPr>
          <p:cNvPr id="12" name="组合 11"/>
          <p:cNvGrpSpPr/>
          <p:nvPr/>
        </p:nvGrpSpPr>
        <p:grpSpPr>
          <a:xfrm>
            <a:off x="4022156" y="4415817"/>
            <a:ext cx="7256433" cy="2119448"/>
            <a:chOff x="8858" y="6170"/>
            <a:chExt cx="10956" cy="3355"/>
          </a:xfrm>
        </p:grpSpPr>
        <p:sp>
          <p:nvSpPr>
            <p:cNvPr id="6" name="文本框 5"/>
            <p:cNvSpPr txBox="1"/>
            <p:nvPr/>
          </p:nvSpPr>
          <p:spPr>
            <a:xfrm>
              <a:off x="8858" y="6170"/>
              <a:ext cx="5969" cy="828"/>
            </a:xfrm>
            <a:prstGeom prst="rect">
              <a:avLst/>
            </a:prstGeom>
            <a:noFill/>
          </p:spPr>
          <p:txBody>
            <a:bodyPr wrap="square" rtlCol="0">
              <a:spAutoFit/>
            </a:bodyPr>
            <a:lstStyle/>
            <a:p>
              <a:r>
                <a:rPr lang="en-US" altLang="zh-CN" sz="2800" b="1"/>
                <a:t>1</a:t>
              </a:r>
              <a:r>
                <a:rPr lang="zh-CN" altLang="en-US" sz="2800" b="1"/>
                <a:t>、官员能力不足</a:t>
              </a:r>
              <a:endParaRPr lang="zh-CN" altLang="en-US" sz="2800" b="1"/>
            </a:p>
          </p:txBody>
        </p:sp>
        <p:sp>
          <p:nvSpPr>
            <p:cNvPr id="9" name="文本框 8"/>
            <p:cNvSpPr txBox="1"/>
            <p:nvPr/>
          </p:nvSpPr>
          <p:spPr>
            <a:xfrm>
              <a:off x="8858" y="7201"/>
              <a:ext cx="10956" cy="1510"/>
            </a:xfrm>
            <a:prstGeom prst="rect">
              <a:avLst/>
            </a:prstGeom>
            <a:noFill/>
          </p:spPr>
          <p:txBody>
            <a:bodyPr wrap="square" rtlCol="0">
              <a:spAutoFit/>
            </a:bodyPr>
            <a:lstStyle/>
            <a:p>
              <a:r>
                <a:rPr lang="en-US" altLang="zh-CN" sz="2800" b="1"/>
                <a:t>2</a:t>
              </a:r>
              <a:r>
                <a:rPr lang="zh-CN" altLang="en-US" sz="2800" b="1"/>
                <a:t>、频繁性人事变动导致政治混乱，政府内部工作秩序混乱。</a:t>
              </a:r>
              <a:endParaRPr lang="zh-CN" altLang="en-US" sz="2800" b="1"/>
            </a:p>
          </p:txBody>
        </p:sp>
        <p:sp>
          <p:nvSpPr>
            <p:cNvPr id="10" name="文本框 9"/>
            <p:cNvSpPr txBox="1"/>
            <p:nvPr/>
          </p:nvSpPr>
          <p:spPr>
            <a:xfrm>
              <a:off x="8858" y="8697"/>
              <a:ext cx="10639" cy="828"/>
            </a:xfrm>
            <a:prstGeom prst="rect">
              <a:avLst/>
            </a:prstGeom>
            <a:noFill/>
          </p:spPr>
          <p:txBody>
            <a:bodyPr wrap="square" rtlCol="0">
              <a:spAutoFit/>
            </a:bodyPr>
            <a:lstStyle/>
            <a:p>
              <a:r>
                <a:rPr lang="en-US" altLang="zh-CN" sz="2800" b="1"/>
                <a:t>3</a:t>
              </a:r>
              <a:r>
                <a:rPr lang="zh-CN" altLang="en-US" sz="2800" b="1"/>
                <a:t>、政策执行缺乏连续性，导致社会不安定。</a:t>
              </a:r>
              <a:endParaRPr lang="zh-CN" altLang="en-US" sz="2800" b="1"/>
            </a:p>
          </p:txBody>
        </p:sp>
      </p:grpSp>
      <p:sp>
        <p:nvSpPr>
          <p:cNvPr id="5" name="矩形 4"/>
          <p:cNvSpPr/>
          <p:nvPr/>
        </p:nvSpPr>
        <p:spPr>
          <a:xfrm>
            <a:off x="440055" y="1880235"/>
            <a:ext cx="10685145" cy="1861820"/>
          </a:xfrm>
          <a:prstGeom prst="rect">
            <a:avLst/>
          </a:prstGeom>
          <a:noFill/>
          <a:ln w="28575" cmpd="dbl">
            <a:solidFill>
              <a:schemeClr val="tx1">
                <a:lumMod val="85000"/>
                <a:lumOff val="15000"/>
                <a:alpha val="7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4022156" y="3841814"/>
            <a:ext cx="1249680" cy="584775"/>
          </a:xfrm>
          <a:prstGeom prst="rect">
            <a:avLst/>
          </a:prstGeom>
          <a:noFill/>
        </p:spPr>
        <p:txBody>
          <a:bodyPr wrap="square" rtlCol="0" anchor="t">
            <a:spAutoFit/>
          </a:bodyPr>
          <a:lstStyle/>
          <a:p>
            <a:r>
              <a:rPr lang="zh-CN" altLang="en-US" sz="3200" b="1">
                <a:latin typeface="黑体" panose="02010609060101010101" pitchFamily="49" charset="-122"/>
                <a:ea typeface="黑体" panose="02010609060101010101" pitchFamily="49" charset="-122"/>
                <a:sym typeface="+mn-ea"/>
              </a:rPr>
              <a:t>弊端：</a:t>
            </a:r>
            <a:endParaRPr lang="zh-CN" altLang="en-US" sz="3200" b="1">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000" fill="hold">
                                          <p:stCondLst>
                                            <p:cond delay="0"/>
                                          </p:stCondLst>
                                        </p:cTn>
                                        <p:tgtEl>
                                          <p:spTgt spid="12"/>
                                        </p:tgtEl>
                                        <p:attrNameLst>
                                          <p:attrName>style.visibility</p:attrName>
                                        </p:attrNameLst>
                                      </p:cBhvr>
                                      <p:to>
                                        <p:strVal val="visible"/>
                                      </p:to>
                                    </p:set>
                                    <p:anim calcmode="lin" valueType="num">
                                      <p:cBhvr additive="base">
                                        <p:cTn id="7" dur="1000" fill="hold"/>
                                        <p:tgtEl>
                                          <p:spTgt spid="12"/>
                                        </p:tgtEl>
                                        <p:attrNameLst>
                                          <p:attrName>ppt_x</p:attrName>
                                        </p:attrNameLst>
                                      </p:cBhvr>
                                      <p:tavLst>
                                        <p:tav tm="0">
                                          <p:val>
                                            <p:strVal val="#ppt_x"/>
                                          </p:val>
                                        </p:tav>
                                        <p:tav tm="100000">
                                          <p:val>
                                            <p:strVal val="#ppt_x"/>
                                          </p:val>
                                        </p:tav>
                                      </p:tavLst>
                                    </p:anim>
                                    <p:anim calcmode="lin" valueType="num">
                                      <p:cBhvr additive="base">
                                        <p:cTn id="8" dur="10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矩形 8"/>
          <p:cNvSpPr/>
          <p:nvPr/>
        </p:nvSpPr>
        <p:spPr>
          <a:xfrm>
            <a:off x="548869" y="2622306"/>
            <a:ext cx="11089640" cy="1568450"/>
          </a:xfrm>
          <a:prstGeom prst="rect">
            <a:avLst/>
          </a:prstGeom>
          <a:solidFill>
            <a:schemeClr val="accent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48869" y="931170"/>
            <a:ext cx="11089640" cy="1537944"/>
          </a:xfrm>
          <a:prstGeom prst="rect">
            <a:avLst/>
          </a:prstGeom>
          <a:solidFill>
            <a:schemeClr val="accent3">
              <a:lumMod val="75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1505" y="189698"/>
            <a:ext cx="188640" cy="592218"/>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矩形 37"/>
          <p:cNvSpPr/>
          <p:nvPr/>
        </p:nvSpPr>
        <p:spPr>
          <a:xfrm>
            <a:off x="869096" y="4228263"/>
            <a:ext cx="2166932" cy="553085"/>
          </a:xfrm>
          <a:prstGeom prst="rect">
            <a:avLst/>
          </a:prstGeom>
        </p:spPr>
        <p:txBody>
          <a:bodyPr wrap="square">
            <a:spAutoFit/>
          </a:bodyPr>
          <a:lstStyle/>
          <a:p>
            <a:pPr>
              <a:lnSpc>
                <a:spcPct val="150000"/>
              </a:lnSpc>
            </a:pPr>
            <a:r>
              <a:rPr lang="zh-CN" altLang="en-US" sz="2000" b="1">
                <a:solidFill>
                  <a:schemeClr val="bg1"/>
                </a:solidFill>
                <a:latin typeface="微软雅黑" panose="020b0503020204020204" pitchFamily="34" charset="-122"/>
                <a:ea typeface="微软雅黑" panose="020b0503020204020204" pitchFamily="34" charset="-122"/>
              </a:rPr>
              <a:t>请在此输入标题</a:t>
            </a:r>
            <a:endParaRPr lang="en-US" altLang="zh-CN" sz="2000" b="1">
              <a:solidFill>
                <a:schemeClr val="bg1"/>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480600" y="290335"/>
            <a:ext cx="5292900" cy="521970"/>
          </a:xfrm>
          <a:prstGeom prst="rect">
            <a:avLst/>
          </a:prstGeom>
          <a:noFill/>
        </p:spPr>
        <p:txBody>
          <a:bodyPr wrap="square" rtlCol="0">
            <a:spAutoFit/>
          </a:bodyPr>
          <a:lstStyle/>
          <a:p>
            <a:r>
              <a:rPr lang="zh-CN" altLang="en-US" sz="2800">
                <a:latin typeface="微软雅黑" panose="020b0503020204020204" pitchFamily="34" charset="-122"/>
                <a:ea typeface="微软雅黑" panose="020b0503020204020204" pitchFamily="34" charset="-122"/>
                <a:cs typeface="微软雅黑" panose="020b0503020204020204" pitchFamily="34" charset="-122"/>
              </a:rPr>
              <a:t>背景</a:t>
            </a:r>
            <a:r>
              <a:rPr lang="en-US" altLang="zh-CN" sz="28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工业革命的推动</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564344" y="965497"/>
            <a:ext cx="10960182" cy="1383665"/>
          </a:xfrm>
          <a:prstGeom prst="rect">
            <a:avLst/>
          </a:prstGeom>
          <a:noFill/>
        </p:spPr>
        <p:txBody>
          <a:bodyPr wrap="square" rtlCol="0" anchor="t">
            <a:spAutoFit/>
          </a:bodyPr>
          <a:lstStyle/>
          <a:p>
            <a:r>
              <a:rPr lang="zh-CN" altLang="en-US" sz="2800"/>
              <a:t>材料一：工业革命的完成使英国急需清廉高效的政府为其经济扩大张服务，选拔有效的班子充实政府职务，改革呼声越来越高。</a:t>
            </a:r>
            <a:endParaRPr lang="zh-CN" altLang="en-US" sz="2800"/>
          </a:p>
          <a:p>
            <a:r>
              <a:rPr lang="zh-CN" altLang="en-US" sz="2800"/>
              <a:t>                                                   ——据梁宁森《英国文官制度的起源》</a:t>
            </a:r>
            <a:endParaRPr lang="zh-CN" altLang="en-US" sz="2800"/>
          </a:p>
        </p:txBody>
      </p:sp>
      <p:sp>
        <p:nvSpPr>
          <p:cNvPr id="3" name="文本框 2"/>
          <p:cNvSpPr txBox="1"/>
          <p:nvPr/>
        </p:nvSpPr>
        <p:spPr>
          <a:xfrm>
            <a:off x="662851" y="2782669"/>
            <a:ext cx="10861675" cy="1291590"/>
          </a:xfrm>
          <a:prstGeom prst="rect">
            <a:avLst/>
          </a:prstGeom>
          <a:noFill/>
        </p:spPr>
        <p:txBody>
          <a:bodyPr wrap="square" rtlCol="0" anchor="t">
            <a:spAutoFit/>
          </a:bodyPr>
          <a:lstStyle/>
          <a:p>
            <a:r>
              <a:rPr lang="zh-CN" altLang="en-US" sz="2600"/>
              <a:t>材料二：工人革命的第一步就是使无产阶级上升为统治阶级，争得民主。无产者在这个革命中失去的只是锁链。他们获得的将是整个世界。全世界无产者，联合起来！                                                       ——《共产党宣言》</a:t>
            </a:r>
            <a:endParaRPr lang="zh-CN" altLang="en-US" sz="2600"/>
          </a:p>
        </p:txBody>
      </p:sp>
      <p:sp>
        <p:nvSpPr>
          <p:cNvPr id="4" name="文本框 3"/>
          <p:cNvSpPr txBox="1"/>
          <p:nvPr/>
        </p:nvSpPr>
        <p:spPr>
          <a:xfrm>
            <a:off x="688974" y="5040640"/>
            <a:ext cx="10591401" cy="523220"/>
          </a:xfrm>
          <a:prstGeom prst="rect">
            <a:avLst/>
          </a:prstGeom>
          <a:noFill/>
        </p:spPr>
        <p:txBody>
          <a:bodyPr wrap="square" rtlCol="0">
            <a:spAutoFit/>
          </a:bodyPr>
          <a:lstStyle/>
          <a:p>
            <a:r>
              <a:rPr lang="en-US" altLang="zh-CN" sz="2800" b="1"/>
              <a:t>1</a:t>
            </a:r>
            <a:r>
              <a:rPr lang="zh-CN" altLang="en-US" sz="2800" b="1"/>
              <a:t>、社会化大生产对于官员数量及官员素质的要求进一步提升。</a:t>
            </a:r>
            <a:endParaRPr lang="zh-CN" altLang="en-US" sz="2800" b="1"/>
          </a:p>
        </p:txBody>
      </p:sp>
      <p:sp>
        <p:nvSpPr>
          <p:cNvPr id="5" name="文本框 4"/>
          <p:cNvSpPr txBox="1"/>
          <p:nvPr/>
        </p:nvSpPr>
        <p:spPr>
          <a:xfrm>
            <a:off x="686778" y="5793740"/>
            <a:ext cx="11131661" cy="954107"/>
          </a:xfrm>
          <a:prstGeom prst="rect">
            <a:avLst/>
          </a:prstGeom>
          <a:noFill/>
        </p:spPr>
        <p:txBody>
          <a:bodyPr wrap="square" rtlCol="0">
            <a:spAutoFit/>
          </a:bodyPr>
          <a:lstStyle/>
          <a:p>
            <a:r>
              <a:rPr lang="en-US" altLang="zh-CN" sz="2800" b="1"/>
              <a:t>2</a:t>
            </a:r>
            <a:r>
              <a:rPr lang="zh-CN" altLang="en-US" sz="2800" b="1"/>
              <a:t>、面对无产阶级的挑战，资产阶级需要改变旧的官僚制度，提高行政效率，以加强阶级统治。</a:t>
            </a:r>
            <a:endParaRPr lang="zh-CN" altLang="en-US" sz="2800" b="1"/>
          </a:p>
        </p:txBody>
      </p:sp>
      <p:cxnSp>
        <p:nvCxnSpPr>
          <p:cNvPr id="6" name="直接连接符 5"/>
          <p:cNvCxnSpPr/>
          <p:nvPr/>
        </p:nvCxnSpPr>
        <p:spPr>
          <a:xfrm flipV="1">
            <a:off x="20955" y="4781550"/>
            <a:ext cx="12171045" cy="29210"/>
          </a:xfrm>
          <a:prstGeom prst="line">
            <a:avLst/>
          </a:prstGeom>
          <a:ln w="28575" cmpd="dbl">
            <a:solidFill>
              <a:schemeClr val="tx1"/>
            </a:solidFill>
            <a:prstDash val="lgDashDot"/>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000"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000" fill="hold">
                                          <p:stCondLst>
                                            <p:cond delay="0"/>
                                          </p:stCondLst>
                                        </p:cTn>
                                        <p:tgtEl>
                                          <p:spTgt spid="5"/>
                                        </p:tgtEl>
                                        <p:attrNameLst>
                                          <p:attrName>style.visibility</p:attrName>
                                        </p:attrNameLst>
                                      </p:cBhvr>
                                      <p:to>
                                        <p:strVal val="visible"/>
                                      </p:to>
                                    </p:set>
                                    <p:anim calcmode="lin" valueType="num">
                                      <p:cBhvr additive="base">
                                        <p:cTn id="13" dur="1000" fill="hold"/>
                                        <p:tgtEl>
                                          <p:spTgt spid="5"/>
                                        </p:tgtEl>
                                        <p:attrNameLst>
                                          <p:attrName>ppt_x</p:attrName>
                                        </p:attrNameLst>
                                      </p:cBhvr>
                                      <p:tavLst>
                                        <p:tav tm="0">
                                          <p:val>
                                            <p:strVal val="#ppt_x"/>
                                          </p:val>
                                        </p:tav>
                                        <p:tav tm="100000">
                                          <p:val>
                                            <p:strVal val="#ppt_x"/>
                                          </p:val>
                                        </p:tav>
                                      </p:tavLst>
                                    </p:anim>
                                    <p:anim calcmode="lin" valueType="num">
                                      <p:cBhvr additive="base">
                                        <p:cTn id="14"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圆角矩形 5"/>
          <p:cNvSpPr/>
          <p:nvPr/>
        </p:nvSpPr>
        <p:spPr>
          <a:xfrm>
            <a:off x="6430079" y="2873757"/>
            <a:ext cx="5102525" cy="3795603"/>
          </a:xfrm>
          <a:prstGeom prst="roundRect">
            <a:avLst>
              <a:gd name="adj" fmla="val 4240"/>
            </a:avLst>
          </a:prstGeom>
          <a:solidFill>
            <a:schemeClr val="accent3">
              <a:lumMod val="75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grpSp>
        <p:nvGrpSpPr>
          <p:cNvPr id="26" name="组合 25"/>
          <p:cNvGrpSpPr/>
          <p:nvPr/>
        </p:nvGrpSpPr>
        <p:grpSpPr>
          <a:xfrm>
            <a:off x="1505" y="189698"/>
            <a:ext cx="188640" cy="592218"/>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6"/>
          <p:cNvSpPr txBox="1"/>
          <p:nvPr/>
        </p:nvSpPr>
        <p:spPr>
          <a:xfrm>
            <a:off x="480600" y="290335"/>
            <a:ext cx="5292900" cy="521970"/>
          </a:xfrm>
          <a:prstGeom prst="rect">
            <a:avLst/>
          </a:prstGeom>
          <a:noFill/>
        </p:spPr>
        <p:txBody>
          <a:bodyPr wrap="square" rtlCol="0">
            <a:spAutoFit/>
          </a:bodyPr>
          <a:lstStyle/>
          <a:p>
            <a:r>
              <a:rPr lang="zh-CN" altLang="en-US" sz="2800">
                <a:latin typeface="微软雅黑" panose="020b0503020204020204" pitchFamily="34" charset="-122"/>
                <a:ea typeface="微软雅黑" panose="020b0503020204020204" pitchFamily="34" charset="-122"/>
                <a:cs typeface="微软雅黑" panose="020b0503020204020204" pitchFamily="34" charset="-122"/>
              </a:rPr>
              <a:t>背景</a:t>
            </a:r>
            <a:r>
              <a:rPr lang="en-US" altLang="zh-CN" sz="28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启蒙思想的推动</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685165" y="1126762"/>
            <a:ext cx="10780395" cy="1292662"/>
          </a:xfrm>
          <a:prstGeom prst="rect">
            <a:avLst/>
          </a:prstGeom>
          <a:noFill/>
        </p:spPr>
        <p:txBody>
          <a:bodyPr wrap="square" rtlCol="0">
            <a:spAutoFit/>
          </a:bodyPr>
          <a:lstStyle/>
          <a:p>
            <a:r>
              <a:rPr lang="zh-CN" altLang="en-US" sz="2600">
                <a:latin typeface="+mn-ea"/>
                <a:cs typeface="+mn-ea"/>
              </a:rPr>
              <a:t>材料三：在联合体中，每个联合者及其自身的权利都转让给了联合体，联合体又给予个体约定的权利</a:t>
            </a:r>
            <a:r>
              <a:rPr lang="en-US" altLang="zh-CN" sz="2600">
                <a:latin typeface="+mn-ea"/>
                <a:cs typeface="+mn-ea"/>
              </a:rPr>
              <a:t>·····</a:t>
            </a:r>
            <a:r>
              <a:rPr lang="zh-CN" altLang="en-US" sz="2600">
                <a:latin typeface="+mn-ea"/>
                <a:cs typeface="+mn-ea"/>
              </a:rPr>
              <a:t>联合体中的成员是平等的，享有同样的权利。                                 </a:t>
            </a:r>
            <a:r>
              <a:rPr lang="en-US" altLang="zh-CN" sz="2600">
                <a:latin typeface="+mn-ea"/>
                <a:cs typeface="+mn-ea"/>
              </a:rPr>
              <a:t>——</a:t>
            </a:r>
            <a:r>
              <a:rPr lang="zh-CN" altLang="en-US" sz="2600">
                <a:latin typeface="+mn-ea"/>
                <a:cs typeface="+mn-ea"/>
              </a:rPr>
              <a:t>卢梭《社会契约论》</a:t>
            </a:r>
            <a:endParaRPr lang="zh-CN" altLang="en-US" sz="2600">
              <a:latin typeface="+mn-ea"/>
              <a:cs typeface="+mn-ea"/>
            </a:endParaRPr>
          </a:p>
        </p:txBody>
      </p:sp>
      <p:sp>
        <p:nvSpPr>
          <p:cNvPr id="4" name="文本框 3"/>
          <p:cNvSpPr txBox="1"/>
          <p:nvPr/>
        </p:nvSpPr>
        <p:spPr>
          <a:xfrm>
            <a:off x="6528048" y="3001843"/>
            <a:ext cx="4978787" cy="3539430"/>
          </a:xfrm>
          <a:prstGeom prst="rect">
            <a:avLst/>
          </a:prstGeom>
          <a:noFill/>
        </p:spPr>
        <p:txBody>
          <a:bodyPr wrap="square" rtlCol="0">
            <a:spAutoFit/>
          </a:bodyPr>
          <a:lstStyle/>
          <a:p>
            <a:pPr algn="just"/>
            <a:r>
              <a:rPr lang="en-US" altLang="zh-CN" sz="3200" b="1">
                <a:latin typeface="黑体" panose="02010609060101010101" pitchFamily="49" charset="-122"/>
                <a:ea typeface="黑体" panose="02010609060101010101" pitchFamily="49" charset="-122"/>
                <a:cs typeface="+mn-ea"/>
              </a:rPr>
              <a:t>3</a:t>
            </a:r>
            <a:r>
              <a:rPr lang="zh-CN" altLang="zh-CN" sz="3200" b="1">
                <a:latin typeface="黑体" panose="02010609060101010101" pitchFamily="49" charset="-122"/>
                <a:ea typeface="黑体" panose="02010609060101010101" pitchFamily="49" charset="-122"/>
                <a:cs typeface="+mn-ea"/>
              </a:rPr>
              <a:t>、</a:t>
            </a:r>
            <a:r>
              <a:rPr lang="zh-CN" altLang="en-US" sz="3200" b="1">
                <a:latin typeface="黑体" panose="02010609060101010101" pitchFamily="49" charset="-122"/>
                <a:ea typeface="黑体" panose="02010609060101010101" pitchFamily="49" charset="-122"/>
                <a:cs typeface="+mn-ea"/>
              </a:rPr>
              <a:t>启蒙思想的传播和教育程度的提高，导致人们平等参与政府工作的愿望强烈。</a:t>
            </a:r>
            <a:r>
              <a:rPr lang="zh-CN" altLang="en-US" sz="3200" b="1">
                <a:latin typeface="黑体" panose="02010609060101010101" pitchFamily="49" charset="-122"/>
                <a:ea typeface="黑体" panose="02010609060101010101" pitchFamily="49" charset="-122"/>
                <a:sym typeface="+mn-ea"/>
              </a:rPr>
              <a:t>于是向社会开放政府公职、改革官员录用制度以及建立廉洁高效政府的呼声日益高涨。</a:t>
            </a:r>
            <a:endParaRPr lang="zh-CN" altLang="en-US" sz="3200" b="1">
              <a:latin typeface="黑体" panose="02010609060101010101" pitchFamily="49" charset="-122"/>
              <a:ea typeface="黑体" panose="02010609060101010101" pitchFamily="49" charset="-122"/>
              <a:cs typeface="+mn-ea"/>
            </a:endParaRPr>
          </a:p>
        </p:txBody>
      </p:sp>
      <p:sp>
        <p:nvSpPr>
          <p:cNvPr id="5" name="矩形 4"/>
          <p:cNvSpPr/>
          <p:nvPr/>
        </p:nvSpPr>
        <p:spPr>
          <a:xfrm>
            <a:off x="619760" y="1061720"/>
            <a:ext cx="10887075" cy="1575192"/>
          </a:xfrm>
          <a:prstGeom prst="rect">
            <a:avLst/>
          </a:prstGeom>
          <a:noFill/>
          <a:ln w="28575" cmpd="dbl">
            <a:solidFill>
              <a:schemeClr val="tx1">
                <a:lumMod val="85000"/>
                <a:lumOff val="15000"/>
                <a:alpha val="32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3"/>
          <a:stretch>
            <a:fillRect/>
          </a:stretch>
        </p:blipFill>
        <p:spPr>
          <a:xfrm>
            <a:off x="1091444" y="3494889"/>
            <a:ext cx="4466282" cy="3124803"/>
          </a:xfrm>
          <a:prstGeom prst="rect">
            <a:avLst/>
          </a:prstGeom>
        </p:spPr>
      </p:pic>
      <p:sp>
        <p:nvSpPr>
          <p:cNvPr id="10" name="文本框 9"/>
          <p:cNvSpPr txBox="1"/>
          <p:nvPr/>
        </p:nvSpPr>
        <p:spPr>
          <a:xfrm>
            <a:off x="619760" y="3024234"/>
            <a:ext cx="6200257" cy="430887"/>
          </a:xfrm>
          <a:prstGeom prst="rect">
            <a:avLst/>
          </a:prstGeom>
          <a:noFill/>
        </p:spPr>
        <p:txBody>
          <a:bodyPr wrap="square" rtlCol="0">
            <a:spAutoFit/>
          </a:bodyPr>
          <a:lstStyle/>
          <a:p>
            <a:r>
              <a:rPr lang="zh-CN" altLang="en-US" sz="2200"/>
              <a:t>材料四：下图为日本《明治时期教育普及率》</a:t>
            </a:r>
            <a:endParaRPr lang="zh-CN" altLang="en-US" sz="2200"/>
          </a:p>
        </p:txBody>
      </p:sp>
      <p:sp>
        <p:nvSpPr>
          <p:cNvPr id="12" name="矩形 11"/>
          <p:cNvSpPr/>
          <p:nvPr/>
        </p:nvSpPr>
        <p:spPr>
          <a:xfrm>
            <a:off x="619760" y="2886327"/>
            <a:ext cx="5584252" cy="3783033"/>
          </a:xfrm>
          <a:prstGeom prst="rect">
            <a:avLst/>
          </a:prstGeom>
          <a:noFill/>
          <a:ln w="28575" cmpd="dbl">
            <a:solidFill>
              <a:schemeClr val="tx1">
                <a:lumMod val="85000"/>
                <a:lumOff val="15000"/>
                <a:alpha val="32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8" name="矩形 17"/>
          <p:cNvSpPr/>
          <p:nvPr/>
        </p:nvSpPr>
        <p:spPr>
          <a:xfrm>
            <a:off x="8519795" y="4136390"/>
            <a:ext cx="3371850" cy="2307590"/>
          </a:xfrm>
          <a:prstGeom prst="rect">
            <a:avLst/>
          </a:prstGeom>
          <a:solidFill>
            <a:srgbClr val="92D050">
              <a:alpha val="1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8519795" y="4184015"/>
            <a:ext cx="3514090" cy="2306955"/>
          </a:xfrm>
          <a:prstGeom prst="rect">
            <a:avLst/>
          </a:prstGeom>
          <a:noFill/>
        </p:spPr>
        <p:txBody>
          <a:bodyPr wrap="square" rtlCol="0" anchor="t">
            <a:spAutoFit/>
          </a:bodyPr>
          <a:lstStyle/>
          <a:p>
            <a:r>
              <a:rPr lang="zh-CN" altLang="en-US" sz="2400"/>
              <a:t>现在各国的考试制度差不多都是学英国的，穷源溯流，英国的考试制度，原来还是从我们中国学过去的。   </a:t>
            </a:r>
            <a:endParaRPr lang="zh-CN" altLang="en-US" sz="2400"/>
          </a:p>
          <a:p>
            <a:r>
              <a:rPr lang="zh-CN" altLang="en-US" sz="2400"/>
              <a:t>                       </a:t>
            </a:r>
            <a:r>
              <a:rPr lang="en-US" altLang="zh-CN" sz="2400"/>
              <a:t>—</a:t>
            </a:r>
            <a:r>
              <a:rPr lang="zh-CN" altLang="en-US" sz="2400"/>
              <a:t>孙中山</a:t>
            </a:r>
            <a:endParaRPr lang="zh-CN" altLang="en-US" sz="2400"/>
          </a:p>
        </p:txBody>
      </p:sp>
      <p:grpSp>
        <p:nvGrpSpPr>
          <p:cNvPr id="26" name="组合 25"/>
          <p:cNvGrpSpPr/>
          <p:nvPr/>
        </p:nvGrpSpPr>
        <p:grpSpPr>
          <a:xfrm>
            <a:off x="1505" y="189698"/>
            <a:ext cx="188640" cy="592218"/>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矩形 37"/>
          <p:cNvSpPr/>
          <p:nvPr/>
        </p:nvSpPr>
        <p:spPr>
          <a:xfrm>
            <a:off x="2176873" y="4600704"/>
            <a:ext cx="2166932" cy="553085"/>
          </a:xfrm>
          <a:prstGeom prst="rect">
            <a:avLst/>
          </a:prstGeom>
        </p:spPr>
        <p:txBody>
          <a:bodyPr wrap="square">
            <a:spAutoFit/>
          </a:bodyPr>
          <a:lstStyle/>
          <a:p>
            <a:pPr>
              <a:lnSpc>
                <a:spcPct val="150000"/>
              </a:lnSpc>
            </a:pPr>
            <a:r>
              <a:rPr lang="zh-CN" altLang="en-US" sz="2000" b="1">
                <a:solidFill>
                  <a:schemeClr val="bg1"/>
                </a:solidFill>
                <a:latin typeface="微软雅黑" panose="020b0503020204020204" pitchFamily="34" charset="-122"/>
                <a:ea typeface="微软雅黑" panose="020b0503020204020204" pitchFamily="34" charset="-122"/>
              </a:rPr>
              <a:t>请在此输入标题</a:t>
            </a:r>
            <a:endParaRPr lang="en-US" altLang="zh-CN" sz="2000" b="1">
              <a:solidFill>
                <a:schemeClr val="bg1"/>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480600" y="260066"/>
            <a:ext cx="5292900" cy="521970"/>
          </a:xfrm>
          <a:prstGeom prst="rect">
            <a:avLst/>
          </a:prstGeom>
          <a:noFill/>
        </p:spPr>
        <p:txBody>
          <a:bodyPr wrap="square" rtlCol="0">
            <a:spAutoFit/>
          </a:bodyPr>
          <a:lstStyle/>
          <a:p>
            <a:r>
              <a:rPr lang="zh-CN" altLang="en-US" sz="2800">
                <a:latin typeface="微软雅黑" panose="020b0503020204020204" pitchFamily="34" charset="-122"/>
                <a:ea typeface="微软雅黑" panose="020b0503020204020204" pitchFamily="34" charset="-122"/>
                <a:cs typeface="微软雅黑" panose="020b0503020204020204" pitchFamily="34" charset="-122"/>
              </a:rPr>
              <a:t>背景</a:t>
            </a:r>
            <a:r>
              <a:rPr lang="en-US" altLang="zh-CN" sz="28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中国科举制的影响</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nvSpPr>
        <p:spPr>
          <a:xfrm>
            <a:off x="681990" y="1649730"/>
            <a:ext cx="7477125" cy="829945"/>
          </a:xfrm>
          <a:prstGeom prst="rect">
            <a:avLst/>
          </a:prstGeom>
          <a:noFill/>
        </p:spPr>
        <p:txBody>
          <a:bodyPr wrap="square" rtlCol="0" anchor="t">
            <a:spAutoFit/>
          </a:bodyPr>
          <a:lstStyle/>
          <a:p>
            <a:r>
              <a:rPr lang="zh-CN" altLang="en-US" sz="2400"/>
              <a:t>元朝时，意大利旅行家马可</a:t>
            </a:r>
            <a:r>
              <a:rPr lang="en-US" altLang="zh-CN" sz="2400"/>
              <a:t>·</a:t>
            </a:r>
            <a:r>
              <a:rPr lang="zh-CN" altLang="en-US" sz="2400"/>
              <a:t>波罗所著的《马可</a:t>
            </a:r>
            <a:r>
              <a:rPr lang="en-US" altLang="zh-CN" sz="2400"/>
              <a:t>·</a:t>
            </a:r>
            <a:r>
              <a:rPr lang="zh-CN" altLang="en-US" sz="2400"/>
              <a:t>波罗游记》拓展了西方人的视野</a:t>
            </a:r>
            <a:endParaRPr lang="zh-CN" altLang="en-US" sz="2400"/>
          </a:p>
        </p:txBody>
      </p:sp>
      <p:sp>
        <p:nvSpPr>
          <p:cNvPr id="4" name="文本框 3"/>
          <p:cNvSpPr txBox="1"/>
          <p:nvPr/>
        </p:nvSpPr>
        <p:spPr>
          <a:xfrm>
            <a:off x="681990" y="2625090"/>
            <a:ext cx="7477760" cy="829945"/>
          </a:xfrm>
          <a:prstGeom prst="rect">
            <a:avLst/>
          </a:prstGeom>
          <a:noFill/>
        </p:spPr>
        <p:txBody>
          <a:bodyPr wrap="square" rtlCol="0" anchor="t">
            <a:spAutoFit/>
          </a:bodyPr>
          <a:lstStyle/>
          <a:p>
            <a:r>
              <a:rPr lang="zh-CN" altLang="en-US" sz="2400"/>
              <a:t>明朝中期传教士利玛窦对中国的政治，经济和社会生活做了大量宣传。</a:t>
            </a:r>
            <a:endParaRPr lang="zh-CN" altLang="en-US" sz="2400"/>
          </a:p>
        </p:txBody>
      </p:sp>
      <p:sp>
        <p:nvSpPr>
          <p:cNvPr id="5" name="文本框 4"/>
          <p:cNvSpPr txBox="1"/>
          <p:nvPr/>
        </p:nvSpPr>
        <p:spPr>
          <a:xfrm>
            <a:off x="681990" y="3632200"/>
            <a:ext cx="7477760" cy="829945"/>
          </a:xfrm>
          <a:prstGeom prst="rect">
            <a:avLst/>
          </a:prstGeom>
          <a:noFill/>
        </p:spPr>
        <p:txBody>
          <a:bodyPr wrap="square" rtlCol="0" anchor="t">
            <a:spAutoFit/>
          </a:bodyPr>
          <a:lstStyle/>
          <a:p>
            <a:r>
              <a:rPr lang="zh-CN" altLang="en-US" sz="2400"/>
              <a:t>1569年葡萄牙传教士克鲁兹出版《中国游记》，对中国科举制倍加称赞。</a:t>
            </a:r>
            <a:endParaRPr lang="zh-CN" altLang="en-US" sz="2400"/>
          </a:p>
        </p:txBody>
      </p:sp>
      <p:sp>
        <p:nvSpPr>
          <p:cNvPr id="6" name="文本框 5"/>
          <p:cNvSpPr txBox="1"/>
          <p:nvPr/>
        </p:nvSpPr>
        <p:spPr>
          <a:xfrm>
            <a:off x="681990" y="4600575"/>
            <a:ext cx="7477125" cy="829945"/>
          </a:xfrm>
          <a:prstGeom prst="rect">
            <a:avLst/>
          </a:prstGeom>
          <a:noFill/>
        </p:spPr>
        <p:txBody>
          <a:bodyPr wrap="square" rtlCol="0" anchor="t">
            <a:spAutoFit/>
          </a:bodyPr>
          <a:lstStyle/>
          <a:p>
            <a:r>
              <a:rPr lang="zh-CN" altLang="en-US" sz="2400"/>
              <a:t>1570</a:t>
            </a:r>
            <a:r>
              <a:rPr lang="en-US" altLang="zh-CN" sz="2400"/>
              <a:t>-</a:t>
            </a:r>
            <a:r>
              <a:rPr lang="zh-CN" altLang="en-US" sz="2400"/>
              <a:t>1870年的300年间，英文出版的有关中国官员制度和政治制度的书籍就有70种之多。</a:t>
            </a:r>
            <a:endParaRPr lang="zh-CN" altLang="en-US" sz="2400"/>
          </a:p>
        </p:txBody>
      </p:sp>
      <p:sp>
        <p:nvSpPr>
          <p:cNvPr id="8" name="文本框 7"/>
          <p:cNvSpPr txBox="1"/>
          <p:nvPr/>
        </p:nvSpPr>
        <p:spPr>
          <a:xfrm>
            <a:off x="682625" y="5527675"/>
            <a:ext cx="7477125" cy="829945"/>
          </a:xfrm>
          <a:prstGeom prst="rect">
            <a:avLst/>
          </a:prstGeom>
          <a:noFill/>
        </p:spPr>
        <p:txBody>
          <a:bodyPr wrap="square" rtlCol="0" anchor="t">
            <a:spAutoFit/>
          </a:bodyPr>
          <a:lstStyle/>
          <a:p>
            <a:r>
              <a:rPr lang="zh-CN" altLang="en-US" sz="2400"/>
              <a:t>法国启蒙学者伏尔泰和孟德斯鸠在他们的著作中也曾对中国文官制度进行过介绍和评论</a:t>
            </a:r>
            <a:endParaRPr lang="zh-CN" altLang="en-US" sz="2400"/>
          </a:p>
        </p:txBody>
      </p:sp>
      <p:pic>
        <p:nvPicPr>
          <p:cNvPr id="9" name="图片 8"/>
          <p:cNvPicPr>
            <a:picLocks noChangeAspect="1"/>
          </p:cNvPicPr>
          <p:nvPr>
            <p:custDataLst>
              <p:tags r:id="rId4"/>
            </p:custDataLst>
          </p:nvPr>
        </p:nvPicPr>
        <p:blipFill>
          <a:blip r:embed="rId3"/>
          <a:srcRect b="24479"/>
          <a:stretch>
            <a:fillRect/>
          </a:stretch>
        </p:blipFill>
        <p:spPr>
          <a:xfrm>
            <a:off x="8889421" y="1343424"/>
            <a:ext cx="2628292" cy="2707868"/>
          </a:xfrm>
          <a:prstGeom prst="rect">
            <a:avLst/>
          </a:prstGeom>
        </p:spPr>
      </p:pic>
      <p:sp>
        <p:nvSpPr>
          <p:cNvPr id="11" name="菱形 10"/>
          <p:cNvSpPr/>
          <p:nvPr/>
        </p:nvSpPr>
        <p:spPr>
          <a:xfrm>
            <a:off x="539115" y="1927860"/>
            <a:ext cx="143510" cy="273685"/>
          </a:xfrm>
          <a:prstGeom prst="diamond">
            <a:avLst/>
          </a:prstGeom>
          <a:solidFill>
            <a:schemeClr val="tx1">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菱形 11"/>
          <p:cNvSpPr/>
          <p:nvPr/>
        </p:nvSpPr>
        <p:spPr>
          <a:xfrm>
            <a:off x="539115" y="5805805"/>
            <a:ext cx="143510" cy="273685"/>
          </a:xfrm>
          <a:prstGeom prst="diamond">
            <a:avLst/>
          </a:prstGeom>
          <a:solidFill>
            <a:schemeClr val="tx1">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菱形 12"/>
          <p:cNvSpPr/>
          <p:nvPr/>
        </p:nvSpPr>
        <p:spPr>
          <a:xfrm>
            <a:off x="539115" y="4879975"/>
            <a:ext cx="143510" cy="273685"/>
          </a:xfrm>
          <a:prstGeom prst="diamond">
            <a:avLst/>
          </a:prstGeom>
          <a:solidFill>
            <a:schemeClr val="tx1">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菱形 13"/>
          <p:cNvSpPr/>
          <p:nvPr/>
        </p:nvSpPr>
        <p:spPr>
          <a:xfrm>
            <a:off x="538480" y="3910330"/>
            <a:ext cx="143510" cy="273685"/>
          </a:xfrm>
          <a:prstGeom prst="diamond">
            <a:avLst/>
          </a:prstGeom>
          <a:solidFill>
            <a:schemeClr val="tx1">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菱形 14"/>
          <p:cNvSpPr/>
          <p:nvPr/>
        </p:nvSpPr>
        <p:spPr>
          <a:xfrm>
            <a:off x="538480" y="2903220"/>
            <a:ext cx="143510" cy="273685"/>
          </a:xfrm>
          <a:prstGeom prst="diamond">
            <a:avLst/>
          </a:prstGeom>
          <a:solidFill>
            <a:schemeClr val="tx1">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480695" y="1521460"/>
            <a:ext cx="7679690" cy="4922520"/>
          </a:xfrm>
          <a:prstGeom prst="rect">
            <a:avLst/>
          </a:prstGeom>
          <a:noFill/>
          <a:ln w="28575" cmpd="dbl">
            <a:solidFill>
              <a:schemeClr val="tx1">
                <a:lumMod val="85000"/>
                <a:lumOff val="15000"/>
                <a:alpha val="32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92633" y="836305"/>
            <a:ext cx="4672330" cy="523220"/>
          </a:xfrm>
          <a:prstGeom prst="rect">
            <a:avLst/>
          </a:prstGeom>
          <a:noFill/>
        </p:spPr>
        <p:txBody>
          <a:bodyPr wrap="square" rtlCol="0">
            <a:spAutoFit/>
          </a:bodyPr>
          <a:lstStyle/>
          <a:p>
            <a:r>
              <a:rPr lang="en-US" altLang="zh-CN" sz="2800" b="1">
                <a:latin typeface="黑体" panose="02010609060101010101" pitchFamily="49" charset="-122"/>
                <a:ea typeface="黑体" panose="02010609060101010101" pitchFamily="49" charset="-122"/>
                <a:cs typeface="+mn-ea"/>
              </a:rPr>
              <a:t>4</a:t>
            </a:r>
            <a:r>
              <a:rPr lang="zh-CN" altLang="en-US" sz="2800" b="1">
                <a:latin typeface="黑体" panose="02010609060101010101" pitchFamily="49" charset="-122"/>
                <a:ea typeface="黑体" panose="02010609060101010101" pitchFamily="49" charset="-122"/>
                <a:cs typeface="+mn-ea"/>
              </a:rPr>
              <a:t>、科举制的影响</a:t>
            </a:r>
            <a:endParaRPr lang="zh-CN" altLang="en-US" sz="2800" b="1">
              <a:latin typeface="黑体" panose="02010609060101010101" pitchFamily="49" charset="-122"/>
              <a:ea typeface="黑体" panose="02010609060101010101" pitchFamily="49" charset="-122"/>
              <a:cs typeface="+mn-ea"/>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38" name="组合 37"/>
          <p:cNvGrpSpPr/>
          <p:nvPr/>
        </p:nvGrpSpPr>
        <p:grpSpPr>
          <a:xfrm>
            <a:off x="1505" y="1243140"/>
            <a:ext cx="12188990" cy="1793432"/>
            <a:chOff x="4" y="977295"/>
            <a:chExt cx="12191996" cy="1794132"/>
          </a:xfrm>
        </p:grpSpPr>
        <p:sp>
          <p:nvSpPr>
            <p:cNvPr id="39" name="弧形 38"/>
            <p:cNvSpPr/>
            <p:nvPr/>
          </p:nvSpPr>
          <p:spPr>
            <a:xfrm rot="9181264">
              <a:off x="5198934" y="977295"/>
              <a:ext cx="1794130" cy="1794132"/>
            </a:xfrm>
            <a:prstGeom prst="arc">
              <a:avLst>
                <a:gd name="adj1" fmla="val 13988904"/>
                <a:gd name="adj2" fmla="val 76966"/>
              </a:avLst>
            </a:prstGeom>
            <a:noFill/>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75000"/>
                    <a:lumOff val="25000"/>
                  </a:schemeClr>
                </a:solidFill>
              </a:endParaRPr>
            </a:p>
          </p:txBody>
        </p:sp>
        <p:grpSp>
          <p:nvGrpSpPr>
            <p:cNvPr id="40" name="组合 39"/>
            <p:cNvGrpSpPr/>
            <p:nvPr/>
          </p:nvGrpSpPr>
          <p:grpSpPr>
            <a:xfrm>
              <a:off x="4" y="2268060"/>
              <a:ext cx="12191996" cy="5240"/>
              <a:chOff x="4" y="2268060"/>
              <a:chExt cx="12191996" cy="5240"/>
            </a:xfrm>
          </p:grpSpPr>
          <p:cxnSp>
            <p:nvCxnSpPr>
              <p:cNvPr id="41" name="直接连接符 40"/>
              <p:cNvCxnSpPr/>
              <p:nvPr/>
            </p:nvCxnSpPr>
            <p:spPr>
              <a:xfrm flipH="1">
                <a:off x="4" y="2273300"/>
                <a:ext cx="5295896" cy="0"/>
              </a:xfrm>
              <a:prstGeom prst="line">
                <a:avLst/>
              </a:prstGeom>
              <a:ln>
                <a:solidFill>
                  <a:schemeClr val="tx1">
                    <a:lumMod val="75000"/>
                    <a:lumOff val="25000"/>
                  </a:schemeClr>
                </a:solidFill>
              </a:ln>
            </p:spPr>
            <p:style>
              <a:lnRef idx="3">
                <a:schemeClr val="accent6"/>
              </a:lnRef>
              <a:fillRef idx="0">
                <a:schemeClr val="accent6"/>
              </a:fillRef>
              <a:effectRef idx="2">
                <a:schemeClr val="accent6"/>
              </a:effectRef>
              <a:fontRef idx="minor">
                <a:schemeClr val="tx1"/>
              </a:fontRef>
            </p:style>
          </p:cxnSp>
          <p:cxnSp>
            <p:nvCxnSpPr>
              <p:cNvPr id="42" name="直接连接符 41"/>
              <p:cNvCxnSpPr/>
              <p:nvPr/>
            </p:nvCxnSpPr>
            <p:spPr>
              <a:xfrm>
                <a:off x="6888480" y="2268060"/>
                <a:ext cx="530352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grpSp>
      <p:sp>
        <p:nvSpPr>
          <p:cNvPr id="8" name="矩形 7"/>
          <p:cNvSpPr/>
          <p:nvPr/>
        </p:nvSpPr>
        <p:spPr>
          <a:xfrm>
            <a:off x="1890122" y="3551914"/>
            <a:ext cx="8412480" cy="1198880"/>
          </a:xfrm>
          <a:prstGeom prst="rect">
            <a:avLst/>
          </a:prstGeom>
        </p:spPr>
        <p:txBody>
          <a:bodyPr wrap="none">
            <a:spAutoFit/>
          </a:bodyPr>
          <a:lstStyle/>
          <a:p>
            <a:pPr algn="l"/>
            <a:r>
              <a:rPr lang="zh-CN" altLang="en-US" sz="7200">
                <a:latin typeface="微软雅黑" panose="020b0503020204020204" pitchFamily="34" charset="-122"/>
                <a:ea typeface="微软雅黑" panose="020b0503020204020204" pitchFamily="34" charset="-122"/>
                <a:sym typeface="+mn-ea"/>
              </a:rPr>
              <a:t>西方文官制度的建立</a:t>
            </a:r>
            <a:endParaRPr lang="zh-CN" altLang="en-US" sz="7200" b="1">
              <a:solidFill>
                <a:schemeClr val="tx1">
                  <a:lumMod val="75000"/>
                  <a:lumOff val="25000"/>
                </a:schemeClr>
              </a:solidFill>
              <a:latin typeface="微软雅黑" pitchFamily="34" charset="-122"/>
              <a:ea typeface="微软雅黑" panose="020b0503020204020204" pitchFamily="34" charset="-122"/>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4" name="矩形 13"/>
          <p:cNvSpPr/>
          <p:nvPr/>
        </p:nvSpPr>
        <p:spPr>
          <a:xfrm>
            <a:off x="2120265" y="1170940"/>
            <a:ext cx="9002395" cy="1487805"/>
          </a:xfrm>
          <a:prstGeom prst="rect">
            <a:avLst/>
          </a:prstGeom>
          <a:solidFill>
            <a:srgbClr val="92D050">
              <a:alpha val="1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1505" y="189698"/>
            <a:ext cx="188640" cy="592218"/>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矩形 37"/>
          <p:cNvSpPr/>
          <p:nvPr/>
        </p:nvSpPr>
        <p:spPr>
          <a:xfrm>
            <a:off x="2176873" y="4600704"/>
            <a:ext cx="2166932" cy="553085"/>
          </a:xfrm>
          <a:prstGeom prst="rect">
            <a:avLst/>
          </a:prstGeom>
        </p:spPr>
        <p:txBody>
          <a:bodyPr wrap="square">
            <a:spAutoFit/>
          </a:bodyPr>
          <a:lstStyle/>
          <a:p>
            <a:pPr>
              <a:lnSpc>
                <a:spcPct val="150000"/>
              </a:lnSpc>
            </a:pPr>
            <a:r>
              <a:rPr lang="zh-CN" altLang="en-US" sz="2000" b="1">
                <a:solidFill>
                  <a:schemeClr val="bg1"/>
                </a:solidFill>
                <a:latin typeface="微软雅黑" panose="020b0503020204020204" pitchFamily="34" charset="-122"/>
                <a:ea typeface="微软雅黑" panose="020b0503020204020204" pitchFamily="34" charset="-122"/>
              </a:rPr>
              <a:t>请在此输入标题</a:t>
            </a:r>
            <a:endParaRPr lang="en-US" altLang="zh-CN" sz="2000" b="1">
              <a:solidFill>
                <a:schemeClr val="bg1"/>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398780" y="233045"/>
            <a:ext cx="4364990" cy="521970"/>
          </a:xfrm>
          <a:prstGeom prst="rect">
            <a:avLst/>
          </a:prstGeom>
          <a:noFill/>
        </p:spPr>
        <p:txBody>
          <a:bodyPr wrap="square" rtlCol="0">
            <a:spAutoFit/>
          </a:bodyPr>
          <a:lstStyle/>
          <a:p>
            <a:r>
              <a:rPr lang="zh-CN" altLang="en-US" sz="2800">
                <a:latin typeface="微软雅黑" panose="020b0503020204020204" pitchFamily="34" charset="-122"/>
                <a:ea typeface="微软雅黑" panose="020b0503020204020204" pitchFamily="34" charset="-122"/>
              </a:rPr>
              <a:t>文官制度分类</a:t>
            </a:r>
            <a:endParaRPr lang="zh-CN" altLang="en-US" sz="2800">
              <a:latin typeface="微软雅黑" pitchFamily="34" charset="-122"/>
              <a:ea typeface="微软雅黑" panose="020b0503020204020204" pitchFamily="34" charset="-122"/>
            </a:endParaRPr>
          </a:p>
        </p:txBody>
      </p:sp>
      <p:sp>
        <p:nvSpPr>
          <p:cNvPr id="3" name="文本框 2"/>
          <p:cNvSpPr txBox="1"/>
          <p:nvPr/>
        </p:nvSpPr>
        <p:spPr>
          <a:xfrm>
            <a:off x="2176780" y="1344295"/>
            <a:ext cx="8946515" cy="1198880"/>
          </a:xfrm>
          <a:prstGeom prst="rect">
            <a:avLst/>
          </a:prstGeom>
          <a:noFill/>
        </p:spPr>
        <p:txBody>
          <a:bodyPr wrap="square" rtlCol="0" anchor="t">
            <a:spAutoFit/>
          </a:bodyPr>
          <a:lstStyle/>
          <a:p>
            <a:r>
              <a:rPr lang="zh-CN" altLang="en-US" sz="2400"/>
              <a:t>小范围的划分方法：首先将范围限定在政府行政系统内，然后将选举产生和政治任命的官员排除在外门关，就是指政府中事务次官以下的所有工作人员。</a:t>
            </a:r>
            <a:endParaRPr lang="zh-CN" altLang="en-US" sz="2400"/>
          </a:p>
        </p:txBody>
      </p:sp>
      <p:sp>
        <p:nvSpPr>
          <p:cNvPr id="4" name="文本框 3"/>
          <p:cNvSpPr txBox="1"/>
          <p:nvPr/>
        </p:nvSpPr>
        <p:spPr>
          <a:xfrm>
            <a:off x="433070" y="1528445"/>
            <a:ext cx="563245" cy="829945"/>
          </a:xfrm>
          <a:prstGeom prst="rect">
            <a:avLst/>
          </a:prstGeom>
          <a:noFill/>
        </p:spPr>
        <p:txBody>
          <a:bodyPr wrap="square" rtlCol="0">
            <a:spAutoFit/>
          </a:bodyPr>
          <a:lstStyle/>
          <a:p>
            <a:r>
              <a:rPr lang="zh-CN" altLang="en-US" sz="2400"/>
              <a:t>英国</a:t>
            </a:r>
            <a:endParaRPr lang="zh-CN" altLang="en-US" sz="2400"/>
          </a:p>
        </p:txBody>
      </p:sp>
      <p:sp>
        <p:nvSpPr>
          <p:cNvPr id="5" name="文本框 4"/>
          <p:cNvSpPr txBox="1"/>
          <p:nvPr/>
        </p:nvSpPr>
        <p:spPr>
          <a:xfrm>
            <a:off x="459740" y="3257550"/>
            <a:ext cx="510540" cy="829945"/>
          </a:xfrm>
          <a:prstGeom prst="rect">
            <a:avLst/>
          </a:prstGeom>
          <a:noFill/>
        </p:spPr>
        <p:txBody>
          <a:bodyPr wrap="square" rtlCol="0">
            <a:spAutoFit/>
          </a:bodyPr>
          <a:lstStyle/>
          <a:p>
            <a:r>
              <a:rPr lang="zh-CN" altLang="en-US" sz="2400"/>
              <a:t>美国</a:t>
            </a:r>
            <a:endParaRPr lang="zh-CN" altLang="en-US" sz="2400"/>
          </a:p>
        </p:txBody>
      </p:sp>
      <p:sp>
        <p:nvSpPr>
          <p:cNvPr id="6" name="文本框 5"/>
          <p:cNvSpPr txBox="1"/>
          <p:nvPr/>
        </p:nvSpPr>
        <p:spPr>
          <a:xfrm>
            <a:off x="2176780" y="3257550"/>
            <a:ext cx="8749030" cy="829945"/>
          </a:xfrm>
          <a:prstGeom prst="rect">
            <a:avLst/>
          </a:prstGeom>
          <a:noFill/>
        </p:spPr>
        <p:txBody>
          <a:bodyPr wrap="square" rtlCol="0" anchor="t">
            <a:spAutoFit/>
          </a:bodyPr>
          <a:lstStyle/>
          <a:p>
            <a:r>
              <a:rPr lang="zh-CN" altLang="en-US" sz="2400"/>
              <a:t>中范围的划分方法：把政府行政系统的所有工作人员，包括总统，总理部长等政务官在内统称为公务员。</a:t>
            </a:r>
            <a:endParaRPr lang="zh-CN" altLang="en-US" sz="2400"/>
          </a:p>
        </p:txBody>
      </p:sp>
      <p:sp>
        <p:nvSpPr>
          <p:cNvPr id="7" name="文本框 6"/>
          <p:cNvSpPr txBox="1"/>
          <p:nvPr/>
        </p:nvSpPr>
        <p:spPr>
          <a:xfrm>
            <a:off x="2176780" y="4735830"/>
            <a:ext cx="8748395" cy="1198880"/>
          </a:xfrm>
          <a:prstGeom prst="rect">
            <a:avLst/>
          </a:prstGeom>
          <a:noFill/>
        </p:spPr>
        <p:txBody>
          <a:bodyPr wrap="square" rtlCol="0" anchor="t">
            <a:spAutoFit/>
          </a:bodyPr>
          <a:lstStyle/>
          <a:p>
            <a:r>
              <a:rPr lang="zh-CN" altLang="en-US" sz="2400"/>
              <a:t>大范围的划分方法：它把从中央到地方的行政，立法，司法，检查机关以及在公共企业和事业单位公职的人员，甚至包括军事人员在内，全部统称为公务员。</a:t>
            </a:r>
            <a:endParaRPr lang="zh-CN" altLang="en-US" sz="2400"/>
          </a:p>
        </p:txBody>
      </p:sp>
      <p:sp>
        <p:nvSpPr>
          <p:cNvPr id="8" name="文本框 7"/>
          <p:cNvSpPr txBox="1"/>
          <p:nvPr/>
        </p:nvSpPr>
        <p:spPr>
          <a:xfrm>
            <a:off x="459105" y="4920615"/>
            <a:ext cx="511175" cy="829945"/>
          </a:xfrm>
          <a:prstGeom prst="rect">
            <a:avLst/>
          </a:prstGeom>
          <a:noFill/>
        </p:spPr>
        <p:txBody>
          <a:bodyPr wrap="square" rtlCol="0">
            <a:spAutoFit/>
          </a:bodyPr>
          <a:lstStyle/>
          <a:p>
            <a:r>
              <a:rPr lang="zh-CN" altLang="en-US" sz="2400"/>
              <a:t>德国</a:t>
            </a:r>
            <a:endParaRPr lang="zh-CN" altLang="en-US" sz="2400"/>
          </a:p>
        </p:txBody>
      </p:sp>
      <p:pic>
        <p:nvPicPr>
          <p:cNvPr id="9" name="图片 8"/>
          <p:cNvPicPr>
            <a:picLocks noChangeAspect="1"/>
          </p:cNvPicPr>
          <p:nvPr/>
        </p:nvPicPr>
        <p:blipFill>
          <a:blip r:embed="rId3"/>
          <a:srcRect l="17302" t="14390" r="15375" b="15717"/>
          <a:stretch>
            <a:fillRect/>
          </a:stretch>
        </p:blipFill>
        <p:spPr>
          <a:xfrm>
            <a:off x="1022985" y="1437640"/>
            <a:ext cx="1007745" cy="1010920"/>
          </a:xfrm>
          <a:prstGeom prst="rect">
            <a:avLst/>
          </a:prstGeom>
        </p:spPr>
      </p:pic>
      <p:pic>
        <p:nvPicPr>
          <p:cNvPr id="10" name="图片 9"/>
          <p:cNvPicPr>
            <a:picLocks noChangeAspect="1"/>
          </p:cNvPicPr>
          <p:nvPr/>
        </p:nvPicPr>
        <p:blipFill>
          <a:blip r:embed="rId4"/>
          <a:stretch>
            <a:fillRect/>
          </a:stretch>
        </p:blipFill>
        <p:spPr>
          <a:xfrm>
            <a:off x="1022985" y="3168650"/>
            <a:ext cx="1008000" cy="1008000"/>
          </a:xfrm>
          <a:prstGeom prst="rect">
            <a:avLst/>
          </a:prstGeom>
        </p:spPr>
      </p:pic>
      <p:pic>
        <p:nvPicPr>
          <p:cNvPr id="11" name="图片 10"/>
          <p:cNvPicPr>
            <a:picLocks noChangeAspect="1"/>
          </p:cNvPicPr>
          <p:nvPr/>
        </p:nvPicPr>
        <p:blipFill>
          <a:blip r:embed="rId5"/>
          <a:stretch>
            <a:fillRect/>
          </a:stretch>
        </p:blipFill>
        <p:spPr>
          <a:xfrm>
            <a:off x="1022985" y="4831080"/>
            <a:ext cx="1008000" cy="1008923"/>
          </a:xfrm>
          <a:prstGeom prst="rect">
            <a:avLst/>
          </a:prstGeom>
        </p:spPr>
      </p:pic>
      <p:sp>
        <p:nvSpPr>
          <p:cNvPr id="12" name="矩形 11"/>
          <p:cNvSpPr/>
          <p:nvPr/>
        </p:nvSpPr>
        <p:spPr>
          <a:xfrm>
            <a:off x="2119630" y="3074035"/>
            <a:ext cx="9003665" cy="1163955"/>
          </a:xfrm>
          <a:prstGeom prst="rect">
            <a:avLst/>
          </a:prstGeom>
          <a:solidFill>
            <a:schemeClr val="accent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120265" y="4620895"/>
            <a:ext cx="9003030" cy="1429385"/>
          </a:xfrm>
          <a:prstGeom prst="rect">
            <a:avLst/>
          </a:prstGeom>
          <a:solidFill>
            <a:srgbClr val="92D050">
              <a:alpha val="1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432435" y="3213735"/>
            <a:ext cx="537845" cy="917575"/>
          </a:xfrm>
          <a:prstGeom prst="rect">
            <a:avLst/>
          </a:prstGeom>
          <a:solidFill>
            <a:srgbClr val="92D050">
              <a:alpha val="1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32435" y="1456055"/>
            <a:ext cx="537845" cy="917575"/>
          </a:xfrm>
          <a:prstGeom prst="rect">
            <a:avLst/>
          </a:prstGeom>
          <a:solidFill>
            <a:srgbClr val="64C6DF">
              <a:alpha val="1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432435" y="4876800"/>
            <a:ext cx="537845" cy="917575"/>
          </a:xfrm>
          <a:prstGeom prst="rect">
            <a:avLst/>
          </a:prstGeom>
          <a:solidFill>
            <a:srgbClr val="64C6DF">
              <a:alpha val="1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 name="圆角矩形 10"/>
          <p:cNvSpPr/>
          <p:nvPr/>
        </p:nvSpPr>
        <p:spPr>
          <a:xfrm>
            <a:off x="5844998" y="4286250"/>
            <a:ext cx="5231060" cy="2104907"/>
          </a:xfrm>
          <a:prstGeom prst="roundRect">
            <a:avLst/>
          </a:prstGeom>
          <a:solidFill>
            <a:schemeClr val="accent2">
              <a:lumMod val="75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780718" y="4286250"/>
            <a:ext cx="4559198" cy="2104907"/>
          </a:xfrm>
          <a:prstGeom prst="roundRect">
            <a:avLst/>
          </a:prstGeom>
          <a:solidFill>
            <a:schemeClr val="accent2">
              <a:lumMod val="75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1505" y="189698"/>
            <a:ext cx="188640" cy="592218"/>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398780" y="233045"/>
            <a:ext cx="6804025" cy="521970"/>
          </a:xfrm>
          <a:prstGeom prst="rect">
            <a:avLst/>
          </a:prstGeom>
          <a:noFill/>
        </p:spPr>
        <p:txBody>
          <a:bodyPr wrap="square" rtlCol="0">
            <a:spAutoFit/>
          </a:bodyPr>
          <a:lstStyle/>
          <a:p>
            <a:r>
              <a:rPr lang="zh-CN" altLang="en-US" sz="2800">
                <a:latin typeface="微软雅黑" panose="020b0503020204020204" pitchFamily="34" charset="-122"/>
                <a:ea typeface="微软雅黑" panose="020b0503020204020204" pitchFamily="34" charset="-122"/>
                <a:cs typeface="微软雅黑" panose="020b0503020204020204" pitchFamily="34" charset="-122"/>
              </a:rPr>
              <a:t>文官制度鼻祖</a:t>
            </a:r>
            <a:r>
              <a:rPr lang="en-US" altLang="zh-CN" sz="28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英国（</a:t>
            </a:r>
            <a:r>
              <a:rPr lang="zh-CN" altLang="en-US" sz="2800">
                <a:latin typeface="微软雅黑" panose="020b0503020204020204" pitchFamily="34" charset="-122"/>
                <a:ea typeface="微软雅黑" panose="020b0503020204020204" pitchFamily="34" charset="-122"/>
                <a:sym typeface="+mn-ea"/>
              </a:rPr>
              <a:t>早期文官制度</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5" name="文本框 4"/>
          <p:cNvSpPr txBox="1"/>
          <p:nvPr/>
        </p:nvSpPr>
        <p:spPr>
          <a:xfrm>
            <a:off x="755650" y="3329305"/>
            <a:ext cx="10304780" cy="829945"/>
          </a:xfrm>
          <a:prstGeom prst="rect">
            <a:avLst/>
          </a:prstGeom>
          <a:noFill/>
        </p:spPr>
        <p:txBody>
          <a:bodyPr wrap="square" rtlCol="0">
            <a:spAutoFit/>
          </a:bodyPr>
          <a:lstStyle/>
          <a:p>
            <a:r>
              <a:rPr lang="en-US" altLang="zh-CN" sz="2400">
                <a:latin typeface="+mn-ea"/>
                <a:cs typeface="+mn-ea"/>
              </a:rPr>
              <a:t>19</a:t>
            </a:r>
            <a:r>
              <a:rPr lang="zh-CN" altLang="en-US" sz="2400">
                <a:latin typeface="+mn-ea"/>
                <a:cs typeface="+mn-ea"/>
              </a:rPr>
              <a:t>世纪初：为保证政府工作不受政党更替影响，将政府官员按政务官与事务官进行分类。</a:t>
            </a:r>
            <a:endParaRPr lang="zh-CN" altLang="en-US" sz="2400">
              <a:latin typeface="+mn-ea"/>
              <a:cs typeface="+mn-ea"/>
            </a:endParaRPr>
          </a:p>
        </p:txBody>
      </p:sp>
      <p:sp>
        <p:nvSpPr>
          <p:cNvPr id="6" name="文本框 5"/>
          <p:cNvSpPr txBox="1"/>
          <p:nvPr/>
        </p:nvSpPr>
        <p:spPr>
          <a:xfrm>
            <a:off x="837341" y="4575512"/>
            <a:ext cx="4445952" cy="1569660"/>
          </a:xfrm>
          <a:prstGeom prst="rect">
            <a:avLst/>
          </a:prstGeom>
          <a:noFill/>
        </p:spPr>
        <p:txBody>
          <a:bodyPr wrap="square" rtlCol="0">
            <a:spAutoFit/>
          </a:bodyPr>
          <a:lstStyle/>
          <a:p>
            <a:r>
              <a:rPr lang="zh-CN" altLang="en-US" sz="3200">
                <a:latin typeface="方正姚体" panose="02010601030101010101" pitchFamily="2" charset="-122"/>
                <a:ea typeface="方正姚体" panose="02010601030101010101" pitchFamily="2" charset="-122"/>
              </a:rPr>
              <a:t>政务官：包括大臣和政务次官或政务秘书，他们与内阁共进退。</a:t>
            </a:r>
            <a:endParaRPr lang="zh-CN" altLang="en-US" sz="3200">
              <a:latin typeface="方正姚体" pitchFamily="2" charset="-122"/>
              <a:ea typeface="方正姚体" pitchFamily="2" charset="-122"/>
            </a:endParaRPr>
          </a:p>
        </p:txBody>
      </p:sp>
      <p:sp>
        <p:nvSpPr>
          <p:cNvPr id="7" name="文本框 6"/>
          <p:cNvSpPr txBox="1"/>
          <p:nvPr/>
        </p:nvSpPr>
        <p:spPr>
          <a:xfrm>
            <a:off x="5987988" y="4329291"/>
            <a:ext cx="5231060" cy="2062103"/>
          </a:xfrm>
          <a:prstGeom prst="rect">
            <a:avLst/>
          </a:prstGeom>
          <a:noFill/>
        </p:spPr>
        <p:txBody>
          <a:bodyPr wrap="square" rtlCol="0">
            <a:spAutoFit/>
          </a:bodyPr>
          <a:lstStyle>
            <a:defPPr>
              <a:defRPr lang="zh-CN"/>
            </a:defPPr>
            <a:lvl1pPr>
              <a:defRPr sz="3200">
                <a:latin typeface="方正姚体" panose="02010601030101010101" pitchFamily="2" charset="-122"/>
                <a:ea typeface="方正姚体" panose="02010601030101010101" pitchFamily="2" charset="-122"/>
              </a:defRPr>
            </a:lvl1pPr>
          </a:lstStyle>
          <a:p>
            <a:r>
              <a:rPr lang="zh-CN" altLang="en-US"/>
              <a:t>事务官：即文官，包括常务次官直至一下的一般政府工作人员，负责具体事务，不受党派影响，长期任职。</a:t>
            </a:r>
            <a:endParaRPr lang="zh-CN" altLang="en-US"/>
          </a:p>
        </p:txBody>
      </p:sp>
      <p:sp>
        <p:nvSpPr>
          <p:cNvPr id="13" name="文本框 12"/>
          <p:cNvSpPr txBox="1"/>
          <p:nvPr/>
        </p:nvSpPr>
        <p:spPr>
          <a:xfrm>
            <a:off x="755650" y="1211580"/>
            <a:ext cx="10253980" cy="1198880"/>
          </a:xfrm>
          <a:prstGeom prst="rect">
            <a:avLst/>
          </a:prstGeom>
          <a:noFill/>
        </p:spPr>
        <p:txBody>
          <a:bodyPr wrap="square" rtlCol="0">
            <a:spAutoFit/>
          </a:bodyPr>
          <a:lstStyle/>
          <a:p>
            <a:r>
              <a:rPr lang="en-US" altLang="zh-CN" sz="2400">
                <a:latin typeface="+mn-ea"/>
                <a:cs typeface="+mn-ea"/>
              </a:rPr>
              <a:t>“</a:t>
            </a:r>
            <a:r>
              <a:rPr lang="zh-CN" altLang="en-US" sz="2400">
                <a:latin typeface="+mn-ea"/>
                <a:cs typeface="+mn-ea"/>
              </a:rPr>
              <a:t>凡受国王的任命及取得国王年金，皆不能当选为下院议员</a:t>
            </a:r>
            <a:r>
              <a:rPr lang="en-US" altLang="zh-CN" sz="2400">
                <a:latin typeface="+mn-ea"/>
                <a:cs typeface="+mn-ea"/>
              </a:rPr>
              <a:t>·····</a:t>
            </a:r>
            <a:r>
              <a:rPr lang="zh-CN" altLang="en-US" sz="2400">
                <a:latin typeface="+mn-ea"/>
                <a:cs typeface="+mn-ea"/>
              </a:rPr>
              <a:t>各部门大臣可以同时是下院议员。</a:t>
            </a:r>
            <a:r>
              <a:rPr lang="en-US" altLang="zh-CN" sz="2400">
                <a:latin typeface="+mn-ea"/>
                <a:cs typeface="+mn-ea"/>
              </a:rPr>
              <a:t>”</a:t>
            </a:r>
            <a:endParaRPr lang="zh-CN" altLang="en-US" sz="2400">
              <a:latin typeface="+mn-ea"/>
              <a:cs typeface="+mn-ea"/>
            </a:endParaRPr>
          </a:p>
          <a:p>
            <a:r>
              <a:rPr lang="zh-CN" altLang="en-US" sz="2400">
                <a:latin typeface="+mn-ea"/>
                <a:cs typeface="+mn-ea"/>
              </a:rPr>
              <a:t>                                               </a:t>
            </a:r>
            <a:r>
              <a:rPr lang="en-US" altLang="zh-CN" sz="2400">
                <a:latin typeface="+mn-ea"/>
                <a:cs typeface="+mn-ea"/>
              </a:rPr>
              <a:t>——</a:t>
            </a:r>
            <a:r>
              <a:rPr lang="zh-CN" altLang="en-US" sz="2400">
                <a:latin typeface="+mn-ea"/>
                <a:cs typeface="+mn-ea"/>
              </a:rPr>
              <a:t>英《王位继承法》</a:t>
            </a:r>
            <a:endParaRPr lang="zh-CN" altLang="en-US" sz="2400">
              <a:latin typeface="+mn-ea"/>
              <a:cs typeface="+mn-ea"/>
            </a:endParaRPr>
          </a:p>
        </p:txBody>
      </p:sp>
      <p:sp>
        <p:nvSpPr>
          <p:cNvPr id="14" name="文本框 13"/>
          <p:cNvSpPr txBox="1"/>
          <p:nvPr/>
        </p:nvSpPr>
        <p:spPr>
          <a:xfrm>
            <a:off x="755650" y="2755900"/>
            <a:ext cx="7106285" cy="460375"/>
          </a:xfrm>
          <a:prstGeom prst="rect">
            <a:avLst/>
          </a:prstGeom>
          <a:noFill/>
        </p:spPr>
        <p:txBody>
          <a:bodyPr wrap="square" rtlCol="0">
            <a:spAutoFit/>
          </a:bodyPr>
          <a:lstStyle/>
          <a:p>
            <a:r>
              <a:rPr lang="en-US" altLang="zh-CN" sz="2400">
                <a:latin typeface="+mn-ea"/>
                <a:cs typeface="+mn-ea"/>
              </a:rPr>
              <a:t>18</a:t>
            </a:r>
            <a:r>
              <a:rPr lang="zh-CN" altLang="en-US" sz="2400">
                <a:latin typeface="+mn-ea"/>
                <a:cs typeface="+mn-ea"/>
              </a:rPr>
              <a:t>世纪初：议会开始限制国王任命官员权力。</a:t>
            </a:r>
            <a:endParaRPr lang="zh-CN" altLang="en-US" sz="2400">
              <a:latin typeface="+mn-ea"/>
              <a:cs typeface="+mn-ea"/>
            </a:endParaRPr>
          </a:p>
        </p:txBody>
      </p:sp>
      <p:sp>
        <p:nvSpPr>
          <p:cNvPr id="12" name="矩形 11"/>
          <p:cNvSpPr/>
          <p:nvPr/>
        </p:nvSpPr>
        <p:spPr>
          <a:xfrm>
            <a:off x="687705" y="1166495"/>
            <a:ext cx="10372725" cy="1288415"/>
          </a:xfrm>
          <a:prstGeom prst="rect">
            <a:avLst/>
          </a:prstGeom>
          <a:noFill/>
          <a:ln w="28575" cmpd="dbl">
            <a:solidFill>
              <a:schemeClr val="tx1">
                <a:lumMod val="85000"/>
                <a:lumOff val="15000"/>
                <a:alpha val="7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 name="直接连接符 14"/>
          <p:cNvCxnSpPr/>
          <p:nvPr/>
        </p:nvCxnSpPr>
        <p:spPr>
          <a:xfrm flipV="1">
            <a:off x="10160" y="2613660"/>
            <a:ext cx="12171045" cy="29210"/>
          </a:xfrm>
          <a:prstGeom prst="line">
            <a:avLst/>
          </a:prstGeom>
          <a:ln w="28575" cmpd="dbl">
            <a:solidFill>
              <a:schemeClr val="tx1"/>
            </a:solidFill>
            <a:prstDash val="lgDashDot"/>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矩形 8"/>
          <p:cNvSpPr/>
          <p:nvPr/>
        </p:nvSpPr>
        <p:spPr>
          <a:xfrm>
            <a:off x="335280" y="3815697"/>
            <a:ext cx="7632700" cy="1383665"/>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335280" y="956924"/>
            <a:ext cx="7632700" cy="2228871"/>
          </a:xfrm>
          <a:prstGeom prst="rect">
            <a:avLst/>
          </a:prstGeom>
          <a:solidFill>
            <a:srgbClr val="FFC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368550" y="1057354"/>
            <a:ext cx="7632700" cy="2092881"/>
          </a:xfrm>
          <a:prstGeom prst="rect">
            <a:avLst/>
          </a:prstGeom>
          <a:noFill/>
        </p:spPr>
        <p:txBody>
          <a:bodyPr wrap="square" rtlCol="0" anchor="t">
            <a:spAutoFit/>
          </a:bodyPr>
          <a:lstStyle/>
          <a:p>
            <a:pPr algn="just"/>
            <a:r>
              <a:rPr lang="zh-CN" altLang="en-US" sz="2400" b="1">
                <a:latin typeface="黑体" panose="02010609060101010101" pitchFamily="49" charset="-122"/>
                <a:ea typeface="黑体" panose="02010609060101010101" pitchFamily="49" charset="-122"/>
                <a:cs typeface="+mn-ea"/>
              </a:rPr>
              <a:t>材料一：</a:t>
            </a:r>
            <a:r>
              <a:rPr lang="zh-CN" altLang="en-US" sz="2600">
                <a:latin typeface="+mn-ea"/>
                <a:cs typeface="+mn-ea"/>
              </a:rPr>
              <a:t>1765年，英国驻印度总督罗伯特</a:t>
            </a:r>
            <a:r>
              <a:rPr lang="en-US" altLang="zh-CN" sz="2600">
                <a:latin typeface="+mn-ea"/>
                <a:cs typeface="+mn-ea"/>
              </a:rPr>
              <a:t>·</a:t>
            </a:r>
            <a:r>
              <a:rPr lang="zh-CN" altLang="en-US" sz="2600">
                <a:latin typeface="+mn-ea"/>
                <a:cs typeface="+mn-ea"/>
              </a:rPr>
              <a:t>克拉夫着手改革英属印度的吏治。他一方面严禁东印度公司职员接受贿赂，另一方面，要求直接从伦敦考选官员到印度任职。</a:t>
            </a:r>
            <a:r>
              <a:rPr lang="zh-CN" altLang="en-US" sz="2600">
                <a:latin typeface="+mn-ea"/>
                <a:cs typeface="+mn-ea"/>
                <a:sym typeface="+mn-ea"/>
              </a:rPr>
              <a:t> </a:t>
            </a:r>
            <a:endParaRPr lang="en-US" altLang="zh-CN" sz="2600">
              <a:latin typeface="+mn-ea"/>
              <a:cs typeface="+mn-ea"/>
              <a:sym typeface="+mn-ea"/>
            </a:endParaRPr>
          </a:p>
          <a:p>
            <a:pPr algn="just"/>
            <a:r>
              <a:rPr lang="en-US" altLang="zh-CN" sz="2600">
                <a:latin typeface="+mn-ea"/>
                <a:cs typeface="+mn-ea"/>
                <a:sym typeface="+mn-ea"/>
              </a:rPr>
              <a:t>             ——</a:t>
            </a:r>
            <a:r>
              <a:rPr lang="zh-CN" altLang="en-US" sz="2600">
                <a:latin typeface="+mn-ea"/>
                <a:cs typeface="+mn-ea"/>
                <a:sym typeface="+mn-ea"/>
              </a:rPr>
              <a:t>古燕  著《西方政治的稳定器》</a:t>
            </a:r>
            <a:r>
              <a:rPr lang="zh-CN" altLang="en-US" sz="2600">
                <a:sym typeface="+mn-ea"/>
              </a:rPr>
              <a:t>      </a:t>
            </a:r>
            <a:endParaRPr lang="zh-CN" altLang="en-US" sz="2600"/>
          </a:p>
        </p:txBody>
      </p:sp>
      <p:grpSp>
        <p:nvGrpSpPr>
          <p:cNvPr id="26" name="组合 25"/>
          <p:cNvGrpSpPr/>
          <p:nvPr/>
        </p:nvGrpSpPr>
        <p:grpSpPr>
          <a:xfrm>
            <a:off x="1505" y="189698"/>
            <a:ext cx="188640" cy="592218"/>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398780" y="233045"/>
            <a:ext cx="8787130" cy="523220"/>
          </a:xfrm>
          <a:prstGeom prst="rect">
            <a:avLst/>
          </a:prstGeom>
          <a:noFill/>
        </p:spPr>
        <p:txBody>
          <a:bodyPr wrap="square" rtlCol="0">
            <a:spAutoFit/>
          </a:bodyPr>
          <a:lstStyle/>
          <a:p>
            <a:r>
              <a:rPr lang="zh-CN" altLang="en-US" sz="2800">
                <a:latin typeface="微软雅黑" panose="020b0503020204020204" pitchFamily="34" charset="-122"/>
                <a:ea typeface="微软雅黑" panose="020b0503020204020204" pitchFamily="34" charset="-122"/>
                <a:cs typeface="微软雅黑" panose="020b0503020204020204" pitchFamily="34" charset="-122"/>
              </a:rPr>
              <a:t>文官制度鼻祖</a:t>
            </a:r>
            <a:r>
              <a:rPr lang="en-US" altLang="zh-CN" sz="28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英国（</a:t>
            </a: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改革东印度公司职员任用制度）</a:t>
            </a:r>
            <a:endParaRPr lang="zh-CN" altLang="en-US" sz="2400"/>
          </a:p>
        </p:txBody>
      </p:sp>
      <p:pic>
        <p:nvPicPr>
          <p:cNvPr id="5" name="图片 4"/>
          <p:cNvPicPr>
            <a:picLocks noChangeAspect="1"/>
          </p:cNvPicPr>
          <p:nvPr/>
        </p:nvPicPr>
        <p:blipFill>
          <a:blip r:embed="rId3"/>
          <a:stretch>
            <a:fillRect/>
          </a:stretch>
        </p:blipFill>
        <p:spPr>
          <a:xfrm>
            <a:off x="8479790" y="1523365"/>
            <a:ext cx="3176905" cy="1827530"/>
          </a:xfrm>
          <a:prstGeom prst="rect">
            <a:avLst/>
          </a:prstGeom>
        </p:spPr>
      </p:pic>
      <p:sp>
        <p:nvSpPr>
          <p:cNvPr id="6" name="文本框 5"/>
          <p:cNvSpPr txBox="1"/>
          <p:nvPr/>
        </p:nvSpPr>
        <p:spPr>
          <a:xfrm>
            <a:off x="8479790" y="3584575"/>
            <a:ext cx="3177540" cy="2584450"/>
          </a:xfrm>
          <a:prstGeom prst="rect">
            <a:avLst/>
          </a:prstGeom>
          <a:noFill/>
        </p:spPr>
        <p:txBody>
          <a:bodyPr wrap="square" rtlCol="0" anchor="t">
            <a:spAutoFit/>
          </a:bodyPr>
          <a:lstStyle/>
          <a:p>
            <a:r>
              <a:rPr lang="zh-CN" altLang="en-US"/>
              <a:t>东印度公司是英国政府组织的独占性贸易公司，成立于1600年，从18世纪初到19世纪中，成为英帝国主义在印度的代理人，由于东印度公司在印度享有特权，他的职员都捞取了大量财富，因此，达官贵人子弟和投机专营者趋之若鹜，公司职员中营私舞弊</a:t>
            </a:r>
            <a:endParaRPr lang="zh-CN" altLang="en-US"/>
          </a:p>
        </p:txBody>
      </p:sp>
      <p:sp>
        <p:nvSpPr>
          <p:cNvPr id="16" name="文本框 15"/>
          <p:cNvSpPr txBox="1"/>
          <p:nvPr/>
        </p:nvSpPr>
        <p:spPr>
          <a:xfrm>
            <a:off x="278130" y="3322320"/>
            <a:ext cx="7864475" cy="460375"/>
          </a:xfrm>
          <a:prstGeom prst="rect">
            <a:avLst/>
          </a:prstGeom>
          <a:noFill/>
        </p:spPr>
        <p:txBody>
          <a:bodyPr wrap="square" rtlCol="0">
            <a:spAutoFit/>
          </a:bodyPr>
          <a:lstStyle/>
          <a:p>
            <a:r>
              <a:rPr lang="zh-CN" altLang="en-US" sz="2400" b="1">
                <a:latin typeface="+mn-ea"/>
              </a:rPr>
              <a:t>在东印度公司的改革一定程度上推动了英国国内官制改革</a:t>
            </a:r>
            <a:endParaRPr lang="zh-CN" altLang="en-US" sz="2400" b="1">
              <a:latin typeface="+mn-ea"/>
            </a:endParaRPr>
          </a:p>
        </p:txBody>
      </p:sp>
      <p:sp>
        <p:nvSpPr>
          <p:cNvPr id="17" name="文本框 16"/>
          <p:cNvSpPr txBox="1"/>
          <p:nvPr/>
        </p:nvSpPr>
        <p:spPr>
          <a:xfrm>
            <a:off x="398780" y="5375910"/>
            <a:ext cx="7709535" cy="829945"/>
          </a:xfrm>
          <a:prstGeom prst="rect">
            <a:avLst/>
          </a:prstGeom>
          <a:noFill/>
        </p:spPr>
        <p:txBody>
          <a:bodyPr wrap="square" rtlCol="0">
            <a:spAutoFit/>
          </a:bodyPr>
          <a:lstStyle/>
          <a:p>
            <a:r>
              <a:rPr lang="zh-CN" altLang="en-US" sz="2400" b="1"/>
              <a:t>确立了公开竞争考试制度，择优录用文官，为英国文官制度形成奠定基础。</a:t>
            </a:r>
            <a:endParaRPr lang="zh-CN" altLang="en-US" sz="2400" b="1"/>
          </a:p>
        </p:txBody>
      </p:sp>
      <p:sp>
        <p:nvSpPr>
          <p:cNvPr id="3" name="文本框 2"/>
          <p:cNvSpPr txBox="1"/>
          <p:nvPr/>
        </p:nvSpPr>
        <p:spPr>
          <a:xfrm>
            <a:off x="299435" y="3861198"/>
            <a:ext cx="7704389" cy="1292662"/>
          </a:xfrm>
          <a:prstGeom prst="rect">
            <a:avLst/>
          </a:prstGeom>
          <a:noFill/>
        </p:spPr>
        <p:txBody>
          <a:bodyPr wrap="square" rtlCol="0" anchor="t">
            <a:spAutoFit/>
          </a:bodyPr>
          <a:lstStyle/>
          <a:p>
            <a:pPr algn="just"/>
            <a:r>
              <a:rPr lang="zh-CN" altLang="en-US" sz="2600"/>
              <a:t>材料二：1853年，英国东印度公司在职员运用方面采用了书面考试录用的方法，不久，英国政府也采用书面考试的办法录用文官。</a:t>
            </a:r>
            <a:endParaRPr lang="zh-CN" altLang="en-US" sz="2600"/>
          </a:p>
        </p:txBody>
      </p:sp>
      <p:sp>
        <p:nvSpPr>
          <p:cNvPr id="12" name="矩形 11"/>
          <p:cNvSpPr/>
          <p:nvPr/>
        </p:nvSpPr>
        <p:spPr>
          <a:xfrm>
            <a:off x="8317230" y="1274445"/>
            <a:ext cx="3502025" cy="4987925"/>
          </a:xfrm>
          <a:prstGeom prst="rect">
            <a:avLst/>
          </a:prstGeom>
          <a:noFill/>
          <a:ln w="28575" cmpd="dbl">
            <a:solidFill>
              <a:schemeClr val="tx1">
                <a:lumMod val="85000"/>
                <a:lumOff val="15000"/>
                <a:alpha val="7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8416290" y="1061720"/>
            <a:ext cx="1518285" cy="3930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zh-CN" sz="2400" b="1">
                <a:solidFill>
                  <a:schemeClr val="tx1"/>
                </a:solidFill>
              </a:rPr>
              <a:t>知识链接</a:t>
            </a:r>
            <a:endParaRPr lang="zh-CN" altLang="zh-CN" sz="2400" b="1">
              <a:solidFill>
                <a:schemeClr val="tx1"/>
              </a:solidFill>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000" fill="hold">
                                          <p:stCondLst>
                                            <p:cond delay="0"/>
                                          </p:stCondLst>
                                        </p:cTn>
                                        <p:tgtEl>
                                          <p:spTgt spid="16"/>
                                        </p:tgtEl>
                                        <p:attrNameLst>
                                          <p:attrName>style.visibility</p:attrName>
                                        </p:attrNameLst>
                                      </p:cBhvr>
                                      <p:to>
                                        <p:strVal val="visible"/>
                                      </p:to>
                                    </p:set>
                                    <p:anim calcmode="lin" valueType="num">
                                      <p:cBhvr additive="base">
                                        <p:cTn id="7" dur="1000" fill="hold"/>
                                        <p:tgtEl>
                                          <p:spTgt spid="16"/>
                                        </p:tgtEl>
                                        <p:attrNameLst>
                                          <p:attrName>ppt_x</p:attrName>
                                        </p:attrNameLst>
                                      </p:cBhvr>
                                      <p:tavLst>
                                        <p:tav tm="0">
                                          <p:val>
                                            <p:strVal val="0-#ppt_w/2"/>
                                          </p:val>
                                        </p:tav>
                                        <p:tav tm="100000">
                                          <p:val>
                                            <p:strVal val="#ppt_x"/>
                                          </p:val>
                                        </p:tav>
                                      </p:tavLst>
                                    </p:anim>
                                    <p:anim calcmode="lin" valueType="num">
                                      <p:cBhvr additive="base">
                                        <p:cTn id="8" dur="10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000" fill="hold">
                                          <p:stCondLst>
                                            <p:cond delay="0"/>
                                          </p:stCondLst>
                                        </p:cTn>
                                        <p:tgtEl>
                                          <p:spTgt spid="17"/>
                                        </p:tgtEl>
                                        <p:attrNameLst>
                                          <p:attrName>style.visibility</p:attrName>
                                        </p:attrNameLst>
                                      </p:cBhvr>
                                      <p:to>
                                        <p:strVal val="visible"/>
                                      </p:to>
                                    </p:set>
                                    <p:anim calcmode="lin" valueType="num">
                                      <p:cBhvr additive="base">
                                        <p:cTn id="13" dur="1000" fill="hold"/>
                                        <p:tgtEl>
                                          <p:spTgt spid="17"/>
                                        </p:tgtEl>
                                        <p:attrNameLst>
                                          <p:attrName>ppt_x</p:attrName>
                                        </p:attrNameLst>
                                      </p:cBhvr>
                                      <p:tavLst>
                                        <p:tav tm="0">
                                          <p:val>
                                            <p:strVal val="#ppt_x"/>
                                          </p:val>
                                        </p:tav>
                                        <p:tav tm="100000">
                                          <p:val>
                                            <p:strVal val="#ppt_x"/>
                                          </p:val>
                                        </p:tav>
                                      </p:tavLst>
                                    </p:anim>
                                    <p:anim calcmode="lin" valueType="num">
                                      <p:cBhvr additive="base">
                                        <p:cTn id="14" dur="10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4" name="矩形 13"/>
          <p:cNvSpPr/>
          <p:nvPr/>
        </p:nvSpPr>
        <p:spPr>
          <a:xfrm>
            <a:off x="7179311" y="1793124"/>
            <a:ext cx="4429124" cy="2485188"/>
          </a:xfrm>
          <a:prstGeom prst="rect">
            <a:avLst/>
          </a:prstGeom>
          <a:solidFill>
            <a:srgbClr val="92D050">
              <a:alpha val="1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583565" y="1883593"/>
            <a:ext cx="3553460" cy="2406028"/>
          </a:xfrm>
          <a:prstGeom prst="rect">
            <a:avLst/>
          </a:prstGeom>
          <a:solidFill>
            <a:srgbClr val="92D050">
              <a:alpha val="1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1505" y="189698"/>
            <a:ext cx="188640" cy="592218"/>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矩形 37"/>
          <p:cNvSpPr/>
          <p:nvPr/>
        </p:nvSpPr>
        <p:spPr>
          <a:xfrm>
            <a:off x="2176873" y="4600704"/>
            <a:ext cx="2166932" cy="553085"/>
          </a:xfrm>
          <a:prstGeom prst="rect">
            <a:avLst/>
          </a:prstGeom>
        </p:spPr>
        <p:txBody>
          <a:bodyPr wrap="square">
            <a:spAutoFit/>
          </a:bodyPr>
          <a:lstStyle/>
          <a:p>
            <a:pPr>
              <a:lnSpc>
                <a:spcPct val="150000"/>
              </a:lnSpc>
            </a:pPr>
            <a:r>
              <a:rPr lang="zh-CN" altLang="en-US" sz="2000" b="1">
                <a:solidFill>
                  <a:schemeClr val="bg1"/>
                </a:solidFill>
                <a:latin typeface="微软雅黑" panose="020b0503020204020204" pitchFamily="34" charset="-122"/>
                <a:ea typeface="微软雅黑" panose="020b0503020204020204" pitchFamily="34" charset="-122"/>
              </a:rPr>
              <a:t>请在此输入标题</a:t>
            </a:r>
            <a:endParaRPr lang="en-US" altLang="zh-CN" sz="2000" b="1">
              <a:solidFill>
                <a:schemeClr val="bg1"/>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408305" y="260350"/>
            <a:ext cx="7282815" cy="521970"/>
          </a:xfrm>
          <a:prstGeom prst="rect">
            <a:avLst/>
          </a:prstGeom>
          <a:noFill/>
        </p:spPr>
        <p:txBody>
          <a:bodyPr wrap="square" rtlCol="0">
            <a:spAutoFit/>
          </a:bodyPr>
          <a:lstStyle/>
          <a:p>
            <a:r>
              <a:rPr lang="zh-CN" altLang="en-US" sz="2800">
                <a:latin typeface="微软雅黑" panose="020b0503020204020204" pitchFamily="34" charset="-122"/>
                <a:ea typeface="微软雅黑" panose="020b0503020204020204" pitchFamily="34" charset="-122"/>
                <a:cs typeface="微软雅黑" panose="020b0503020204020204" pitchFamily="34" charset="-122"/>
              </a:rPr>
              <a:t>文官制度鼻祖</a:t>
            </a:r>
            <a:r>
              <a:rPr lang="en-US" altLang="zh-CN" sz="28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英国（</a:t>
            </a: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两次枢密院令的颁布</a:t>
            </a:r>
            <a:r>
              <a:rPr lang="en-US" altLang="zh-CN" sz="2800">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en-US" altLang="zh-CN" sz="2800">
              <a:latin typeface="微软雅黑" pitchFamily="34" charset="-122"/>
              <a:ea typeface="微软雅黑" panose="020b0503020204020204" pitchFamily="34" charset="-122"/>
              <a:cs typeface="微软雅黑" panose="020b0503020204020204" pitchFamily="34" charset="-122"/>
              <a:sym typeface="+mn-ea"/>
            </a:endParaRPr>
          </a:p>
        </p:txBody>
      </p:sp>
      <p:sp>
        <p:nvSpPr>
          <p:cNvPr id="3" name="文本框 2"/>
          <p:cNvSpPr txBox="1"/>
          <p:nvPr/>
        </p:nvSpPr>
        <p:spPr>
          <a:xfrm>
            <a:off x="600034" y="1984811"/>
            <a:ext cx="3553460" cy="2092881"/>
          </a:xfrm>
          <a:prstGeom prst="rect">
            <a:avLst/>
          </a:prstGeom>
          <a:noFill/>
        </p:spPr>
        <p:txBody>
          <a:bodyPr wrap="square" rtlCol="0" anchor="t">
            <a:spAutoFit/>
          </a:bodyPr>
          <a:lstStyle/>
          <a:p>
            <a:pPr algn="just"/>
            <a:r>
              <a:rPr lang="en-US" altLang="zh-CN" sz="2600">
                <a:latin typeface="方正姚体" panose="02010601030101010101" pitchFamily="2" charset="-122"/>
                <a:ea typeface="方正姚体" panose="02010601030101010101" pitchFamily="2" charset="-122"/>
                <a:cs typeface="+mn-ea"/>
              </a:rPr>
              <a:t>1855</a:t>
            </a:r>
            <a:r>
              <a:rPr lang="zh-CN" altLang="en-US" sz="2600">
                <a:latin typeface="方正姚体" panose="02010601030101010101" pitchFamily="2" charset="-122"/>
                <a:ea typeface="方正姚体" panose="02010601030101010101" pitchFamily="2" charset="-122"/>
                <a:cs typeface="+mn-ea"/>
              </a:rPr>
              <a:t>年：帕麦斯顿内阁颁布了关于文官制度改革的第一个枢密院令，即《关于录用王国政府文官的枢密院令》</a:t>
            </a:r>
            <a:endParaRPr lang="zh-CN" altLang="en-US" sz="2600">
              <a:latin typeface="方正姚体" pitchFamily="2" charset="-122"/>
              <a:ea typeface="方正姚体" pitchFamily="2" charset="-122"/>
              <a:cs typeface="+mn-ea"/>
            </a:endParaRPr>
          </a:p>
        </p:txBody>
      </p:sp>
      <p:sp>
        <p:nvSpPr>
          <p:cNvPr id="6" name="文本框 5"/>
          <p:cNvSpPr txBox="1"/>
          <p:nvPr/>
        </p:nvSpPr>
        <p:spPr>
          <a:xfrm>
            <a:off x="7156713" y="1796631"/>
            <a:ext cx="4429125" cy="2492990"/>
          </a:xfrm>
          <a:prstGeom prst="rect">
            <a:avLst/>
          </a:prstGeom>
          <a:noFill/>
        </p:spPr>
        <p:txBody>
          <a:bodyPr wrap="square" rtlCol="0" anchor="t">
            <a:spAutoFit/>
          </a:bodyPr>
          <a:lstStyle>
            <a:defPPr>
              <a:defRPr lang="zh-CN"/>
            </a:defPPr>
            <a:lvl1pPr algn="just">
              <a:defRPr sz="2600">
                <a:latin typeface="方正姚体" panose="02010601030101010101" pitchFamily="2" charset="-122"/>
                <a:ea typeface="方正姚体" panose="02010601030101010101" pitchFamily="2" charset="-122"/>
                <a:cs typeface="+mn-ea"/>
              </a:defRPr>
            </a:lvl1pPr>
          </a:lstStyle>
          <a:p>
            <a:r>
              <a:rPr lang="zh-CN" altLang="en-US"/>
              <a:t>1870年：格莱斯顿内阁又颁布了关于文官制度改革的第二个枢密院令，明确规定除外交部，内政部以外其他各部官员均由公开竞争考试录用。</a:t>
            </a:r>
            <a:endParaRPr lang="zh-CN" altLang="en-US"/>
          </a:p>
        </p:txBody>
      </p:sp>
      <p:sp>
        <p:nvSpPr>
          <p:cNvPr id="8" name="文本框 7"/>
          <p:cNvSpPr txBox="1"/>
          <p:nvPr/>
        </p:nvSpPr>
        <p:spPr>
          <a:xfrm>
            <a:off x="445293" y="857944"/>
            <a:ext cx="10977087" cy="954107"/>
          </a:xfrm>
          <a:prstGeom prst="rect">
            <a:avLst/>
          </a:prstGeom>
          <a:noFill/>
        </p:spPr>
        <p:txBody>
          <a:bodyPr wrap="square" rtlCol="0">
            <a:spAutoFit/>
          </a:bodyPr>
          <a:lstStyle/>
          <a:p>
            <a:r>
              <a:rPr lang="zh-CN" altLang="zh-CN" sz="2800"/>
              <a:t>导火线：克里米亚战争中，政府机构混乱</a:t>
            </a:r>
            <a:r>
              <a:rPr lang="en-US" altLang="zh-CN" sz="2800"/>
              <a:t>,</a:t>
            </a:r>
            <a:r>
              <a:rPr lang="zh-CN" altLang="en-US" sz="2800"/>
              <a:t>效率低下，</a:t>
            </a:r>
            <a:r>
              <a:rPr lang="zh-CN" altLang="zh-CN" sz="2800"/>
              <a:t>导致英军伤亡惨重。</a:t>
            </a:r>
            <a:endParaRPr lang="zh-CN" altLang="zh-CN" sz="2800"/>
          </a:p>
        </p:txBody>
      </p:sp>
      <p:sp>
        <p:nvSpPr>
          <p:cNvPr id="9" name="文本框 8"/>
          <p:cNvSpPr txBox="1"/>
          <p:nvPr/>
        </p:nvSpPr>
        <p:spPr>
          <a:xfrm>
            <a:off x="600034" y="4388667"/>
            <a:ext cx="11043920" cy="460375"/>
          </a:xfrm>
          <a:prstGeom prst="rect">
            <a:avLst/>
          </a:prstGeom>
          <a:noFill/>
        </p:spPr>
        <p:txBody>
          <a:bodyPr wrap="square" rtlCol="0">
            <a:spAutoFit/>
          </a:bodyPr>
          <a:lstStyle/>
          <a:p>
            <a:r>
              <a:rPr lang="zh-CN" altLang="en-US" sz="2400" b="1"/>
              <a:t>影响：英国现代文官制度最终确立，也意味着世界上第一个常任文官制度的建立。</a:t>
            </a:r>
            <a:endParaRPr lang="zh-CN" altLang="en-US" sz="2400" b="1"/>
          </a:p>
        </p:txBody>
      </p:sp>
      <p:pic>
        <p:nvPicPr>
          <p:cNvPr id="11" name="图片 10"/>
          <p:cNvPicPr>
            <a:picLocks noChangeAspect="1"/>
          </p:cNvPicPr>
          <p:nvPr/>
        </p:nvPicPr>
        <p:blipFill>
          <a:blip r:embed="rId3"/>
          <a:stretch>
            <a:fillRect/>
          </a:stretch>
        </p:blipFill>
        <p:spPr>
          <a:xfrm>
            <a:off x="4272988" y="1919026"/>
            <a:ext cx="2858084" cy="2040232"/>
          </a:xfrm>
          <a:prstGeom prst="rect">
            <a:avLst/>
          </a:prstGeom>
        </p:spPr>
      </p:pic>
      <p:sp>
        <p:nvSpPr>
          <p:cNvPr id="12" name="等腰三角形 11"/>
          <p:cNvSpPr/>
          <p:nvPr/>
        </p:nvSpPr>
        <p:spPr>
          <a:xfrm>
            <a:off x="4463942" y="4061389"/>
            <a:ext cx="158115" cy="114935"/>
          </a:xfrm>
          <a:prstGeom prs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4729690" y="3971607"/>
            <a:ext cx="2475865" cy="306705"/>
          </a:xfrm>
          <a:prstGeom prst="rect">
            <a:avLst/>
          </a:prstGeom>
          <a:noFill/>
        </p:spPr>
        <p:txBody>
          <a:bodyPr wrap="square" rtlCol="0">
            <a:spAutoFit/>
          </a:bodyPr>
          <a:lstStyle/>
          <a:p>
            <a:r>
              <a:rPr lang="zh-CN" altLang="en-US" sz="1400"/>
              <a:t>克里米亚战场上的英军营地</a:t>
            </a:r>
            <a:endParaRPr lang="zh-CN" altLang="en-US" sz="1400"/>
          </a:p>
        </p:txBody>
      </p:sp>
      <p:sp>
        <p:nvSpPr>
          <p:cNvPr id="10" name="文本框 9"/>
          <p:cNvSpPr txBox="1"/>
          <p:nvPr/>
        </p:nvSpPr>
        <p:spPr>
          <a:xfrm>
            <a:off x="583565" y="5160017"/>
            <a:ext cx="11044555" cy="1568450"/>
          </a:xfrm>
          <a:prstGeom prst="rect">
            <a:avLst/>
          </a:prstGeom>
          <a:noFill/>
        </p:spPr>
        <p:txBody>
          <a:bodyPr wrap="square" rtlCol="0">
            <a:spAutoFit/>
          </a:bodyPr>
          <a:lstStyle/>
          <a:p>
            <a:r>
              <a:rPr lang="zh-CN" altLang="en-US" sz="2400">
                <a:latin typeface="+mn-ea"/>
                <a:cs typeface="+mn-ea"/>
              </a:rPr>
              <a:t>英国文官制度发展的历史表明，现代意义的文官制度是资本主义工业竞争的产物，是议会政府制度不可缺少的组成部分，也是西方国家较为典型，较为完备的一种用人制度。                                                                                                                  </a:t>
            </a:r>
            <a:endParaRPr lang="zh-CN" altLang="en-US" sz="2400">
              <a:latin typeface="+mn-ea"/>
              <a:cs typeface="+mn-ea"/>
            </a:endParaRPr>
          </a:p>
          <a:p>
            <a:r>
              <a:rPr lang="en-US" altLang="zh-CN" sz="2400">
                <a:latin typeface="+mn-ea"/>
                <a:cs typeface="+mn-ea"/>
              </a:rPr>
              <a:t>                                       ——</a:t>
            </a:r>
            <a:r>
              <a:rPr lang="zh-CN" altLang="en-US" sz="2400">
                <a:latin typeface="+mn-ea"/>
                <a:cs typeface="+mn-ea"/>
              </a:rPr>
              <a:t>李盛平 《各国公务员制度》</a:t>
            </a:r>
            <a:endParaRPr lang="zh-CN" altLang="en-US" sz="2400">
              <a:latin typeface="+mn-ea"/>
              <a:cs typeface="+mn-ea"/>
            </a:endParaRPr>
          </a:p>
        </p:txBody>
      </p:sp>
      <p:cxnSp>
        <p:nvCxnSpPr>
          <p:cNvPr id="15" name="直接连接符 14"/>
          <p:cNvCxnSpPr/>
          <p:nvPr/>
        </p:nvCxnSpPr>
        <p:spPr>
          <a:xfrm flipV="1">
            <a:off x="0" y="4962278"/>
            <a:ext cx="12171045" cy="29210"/>
          </a:xfrm>
          <a:prstGeom prst="line">
            <a:avLst/>
          </a:prstGeom>
          <a:ln w="28575" cmpd="dbl">
            <a:solidFill>
              <a:schemeClr val="tx1"/>
            </a:solidFill>
            <a:prstDash val="lgDashDot"/>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583565" y="5153660"/>
            <a:ext cx="11043920" cy="1567815"/>
          </a:xfrm>
          <a:prstGeom prst="rect">
            <a:avLst/>
          </a:prstGeom>
          <a:noFill/>
          <a:ln w="28575" cmpd="dbl">
            <a:solidFill>
              <a:schemeClr val="tx1">
                <a:lumMod val="85000"/>
                <a:lumOff val="15000"/>
                <a:alpha val="7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000"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矩形 11"/>
          <p:cNvSpPr/>
          <p:nvPr/>
        </p:nvSpPr>
        <p:spPr>
          <a:xfrm>
            <a:off x="692150" y="4913630"/>
            <a:ext cx="11010265" cy="1313815"/>
          </a:xfrm>
          <a:prstGeom prst="rect">
            <a:avLst/>
          </a:prstGeom>
          <a:solidFill>
            <a:srgbClr val="FFC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692150" y="1796415"/>
            <a:ext cx="7800975" cy="1445895"/>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1505" y="189698"/>
            <a:ext cx="188640" cy="592218"/>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文本框 2"/>
          <p:cNvSpPr txBox="1"/>
          <p:nvPr/>
        </p:nvSpPr>
        <p:spPr>
          <a:xfrm>
            <a:off x="398780" y="233045"/>
            <a:ext cx="8232775" cy="521970"/>
          </a:xfrm>
          <a:prstGeom prst="rect">
            <a:avLst/>
          </a:prstGeom>
          <a:noFill/>
        </p:spPr>
        <p:txBody>
          <a:bodyPr wrap="square" rtlCol="0">
            <a:spAutoFit/>
          </a:bodyPr>
          <a:lstStyle/>
          <a:p>
            <a:r>
              <a:rPr lang="zh-CN" altLang="en-US" sz="2800">
                <a:latin typeface="微软雅黑" panose="020b0503020204020204" pitchFamily="34" charset="-122"/>
                <a:ea typeface="微软雅黑" panose="020b0503020204020204" pitchFamily="34" charset="-122"/>
                <a:cs typeface="微软雅黑" panose="020b0503020204020204" pitchFamily="34" charset="-122"/>
              </a:rPr>
              <a:t>文官制度推广</a:t>
            </a:r>
            <a:r>
              <a:rPr lang="en-US" altLang="zh-CN" sz="28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美国（</a:t>
            </a: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政党分肥制到文官制度完善）</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6" name="文本框 5"/>
          <p:cNvSpPr txBox="1"/>
          <p:nvPr/>
        </p:nvSpPr>
        <p:spPr>
          <a:xfrm>
            <a:off x="687269" y="1071831"/>
            <a:ext cx="6164815" cy="523220"/>
          </a:xfrm>
          <a:prstGeom prst="rect">
            <a:avLst/>
          </a:prstGeom>
          <a:noFill/>
        </p:spPr>
        <p:txBody>
          <a:bodyPr wrap="square" rtlCol="0">
            <a:spAutoFit/>
          </a:bodyPr>
          <a:lstStyle/>
          <a:p>
            <a:r>
              <a:rPr lang="zh-CN" altLang="en-US" sz="2800" b="1">
                <a:latin typeface="黑体" panose="02010609060101010101" pitchFamily="49" charset="-122"/>
                <a:ea typeface="黑体" panose="02010609060101010101" pitchFamily="49" charset="-122"/>
                <a:cs typeface="+mn-ea"/>
              </a:rPr>
              <a:t>政党分肥制时期（</a:t>
            </a:r>
            <a:r>
              <a:rPr lang="en-US" altLang="zh-CN" sz="2800" b="1">
                <a:latin typeface="黑体" panose="02010609060101010101" pitchFamily="49" charset="-122"/>
                <a:ea typeface="黑体" panose="02010609060101010101" pitchFamily="49" charset="-122"/>
                <a:cs typeface="+mn-ea"/>
              </a:rPr>
              <a:t>1729-1833</a:t>
            </a:r>
            <a:r>
              <a:rPr lang="zh-CN" altLang="en-US" sz="2800" b="1">
                <a:latin typeface="黑体" panose="02010609060101010101" pitchFamily="49" charset="-122"/>
                <a:ea typeface="黑体" panose="02010609060101010101" pitchFamily="49" charset="-122"/>
                <a:cs typeface="+mn-ea"/>
              </a:rPr>
              <a:t>）</a:t>
            </a:r>
            <a:endParaRPr lang="zh-CN" altLang="en-US" sz="2800" b="1">
              <a:latin typeface="黑体" panose="02010609060101010101" pitchFamily="49" charset="-122"/>
              <a:ea typeface="黑体" panose="02010609060101010101" pitchFamily="49" charset="-122"/>
              <a:cs typeface="+mn-ea"/>
            </a:endParaRPr>
          </a:p>
        </p:txBody>
      </p:sp>
      <p:sp>
        <p:nvSpPr>
          <p:cNvPr id="7" name="文本框 6"/>
          <p:cNvSpPr txBox="1"/>
          <p:nvPr/>
        </p:nvSpPr>
        <p:spPr>
          <a:xfrm>
            <a:off x="692150" y="1941830"/>
            <a:ext cx="8028305" cy="1198880"/>
          </a:xfrm>
          <a:prstGeom prst="rect">
            <a:avLst/>
          </a:prstGeom>
          <a:noFill/>
        </p:spPr>
        <p:txBody>
          <a:bodyPr wrap="square" rtlCol="0" anchor="t">
            <a:spAutoFit/>
          </a:bodyPr>
          <a:lstStyle/>
          <a:p>
            <a:r>
              <a:rPr lang="zh-CN" altLang="en-US" sz="2400">
                <a:latin typeface="+mn-ea"/>
                <a:cs typeface="+mn-ea"/>
              </a:rPr>
              <a:t>总统经参议院同意，可以任命高级官员，还可以在国家授权下任命中下级官员。</a:t>
            </a:r>
            <a:endParaRPr lang="zh-CN" altLang="en-US" sz="2400">
              <a:latin typeface="+mn-ea"/>
              <a:cs typeface="+mn-ea"/>
            </a:endParaRPr>
          </a:p>
          <a:p>
            <a:r>
              <a:rPr lang="zh-CN" altLang="en-US" sz="2400">
                <a:latin typeface="+mn-ea"/>
                <a:cs typeface="+mn-ea"/>
              </a:rPr>
              <a:t>                             </a:t>
            </a:r>
            <a:r>
              <a:rPr lang="en-US" altLang="zh-CN" sz="2400">
                <a:latin typeface="+mn-ea"/>
                <a:cs typeface="+mn-ea"/>
              </a:rPr>
              <a:t>——</a:t>
            </a:r>
            <a:r>
              <a:rPr lang="zh-CN" altLang="en-US" sz="2400">
                <a:latin typeface="+mn-ea"/>
                <a:cs typeface="+mn-ea"/>
              </a:rPr>
              <a:t>《美国</a:t>
            </a:r>
            <a:r>
              <a:rPr lang="en-US" altLang="zh-CN" sz="2400">
                <a:latin typeface="+mn-ea"/>
                <a:cs typeface="+mn-ea"/>
              </a:rPr>
              <a:t>1787</a:t>
            </a:r>
            <a:r>
              <a:rPr lang="zh-CN" altLang="en-US" sz="2400">
                <a:latin typeface="+mn-ea"/>
                <a:cs typeface="+mn-ea"/>
              </a:rPr>
              <a:t>年宪法》</a:t>
            </a:r>
            <a:endParaRPr lang="zh-CN" altLang="en-US" sz="2400">
              <a:latin typeface="+mn-ea"/>
              <a:cs typeface="+mn-ea"/>
            </a:endParaRPr>
          </a:p>
        </p:txBody>
      </p:sp>
      <p:sp>
        <p:nvSpPr>
          <p:cNvPr id="8" name="文本框 7"/>
          <p:cNvSpPr txBox="1"/>
          <p:nvPr/>
        </p:nvSpPr>
        <p:spPr>
          <a:xfrm>
            <a:off x="687269" y="4218793"/>
            <a:ext cx="5511862" cy="523220"/>
          </a:xfrm>
          <a:prstGeom prst="rect">
            <a:avLst/>
          </a:prstGeom>
          <a:noFill/>
        </p:spPr>
        <p:txBody>
          <a:bodyPr wrap="square" rtlCol="0">
            <a:spAutoFit/>
          </a:bodyPr>
          <a:lstStyle>
            <a:defPPr>
              <a:defRPr lang="zh-CN"/>
            </a:defPPr>
            <a:lvl1pPr>
              <a:defRPr sz="2800" b="1">
                <a:latin typeface="黑体" panose="02010609060101010101" pitchFamily="49" charset="-122"/>
                <a:ea typeface="黑体" panose="02010609060101010101" pitchFamily="49" charset="-122"/>
                <a:cs typeface="+mn-ea"/>
              </a:defRPr>
            </a:lvl1pPr>
          </a:lstStyle>
          <a:p>
            <a:r>
              <a:rPr lang="zh-CN" altLang="en-US">
                <a:sym typeface="+mn-ea"/>
              </a:rPr>
              <a:t>文官制度完善（</a:t>
            </a:r>
            <a:r>
              <a:rPr lang="en-US" altLang="zh-CN">
                <a:sym typeface="+mn-ea"/>
              </a:rPr>
              <a:t>1833-</a:t>
            </a:r>
            <a:r>
              <a:rPr lang="zh-CN" altLang="en-US">
                <a:sym typeface="+mn-ea"/>
              </a:rPr>
              <a:t>至今）</a:t>
            </a:r>
            <a:endParaRPr lang="zh-CN" altLang="en-US"/>
          </a:p>
        </p:txBody>
      </p:sp>
      <p:sp>
        <p:nvSpPr>
          <p:cNvPr id="9" name="文本框 8"/>
          <p:cNvSpPr txBox="1"/>
          <p:nvPr/>
        </p:nvSpPr>
        <p:spPr>
          <a:xfrm>
            <a:off x="692150" y="4990077"/>
            <a:ext cx="11092482" cy="1198880"/>
          </a:xfrm>
          <a:prstGeom prst="rect">
            <a:avLst/>
          </a:prstGeom>
          <a:noFill/>
        </p:spPr>
        <p:txBody>
          <a:bodyPr wrap="square" rtlCol="0" anchor="t">
            <a:spAutoFit/>
          </a:bodyPr>
          <a:lstStyle/>
          <a:p>
            <a:r>
              <a:rPr lang="zh-CN" altLang="en-US" sz="2400">
                <a:latin typeface="+mn-ea"/>
                <a:cs typeface="+mn-ea"/>
              </a:rPr>
              <a:t>1883年议员彭德尔顿提出以英国文官制度为蓝本，结合美国自身特点的文官制度法案，打破了政党分肥原则，逐步形成了以考绩制为基础的文官任用原则，</a:t>
            </a:r>
            <a:r>
              <a:rPr lang="en-US" altLang="zh-CN" sz="2400">
                <a:latin typeface="+mn-ea"/>
                <a:cs typeface="+mn-ea"/>
              </a:rPr>
              <a:t>1883</a:t>
            </a:r>
            <a:r>
              <a:rPr lang="zh-CN" altLang="en-US" sz="2400">
                <a:latin typeface="+mn-ea"/>
                <a:cs typeface="+mn-ea"/>
              </a:rPr>
              <a:t>年国会通过《美国文官法》，标志着美国文官制度的正式建立。</a:t>
            </a:r>
            <a:endParaRPr lang="zh-CN" altLang="en-US" sz="2400">
              <a:latin typeface="+mn-ea"/>
              <a:cs typeface="+mn-ea"/>
            </a:endParaRPr>
          </a:p>
        </p:txBody>
      </p:sp>
      <p:sp>
        <p:nvSpPr>
          <p:cNvPr id="2" name="文本框 1"/>
          <p:cNvSpPr txBox="1"/>
          <p:nvPr/>
        </p:nvSpPr>
        <p:spPr>
          <a:xfrm>
            <a:off x="687269" y="3354129"/>
            <a:ext cx="7865110" cy="460375"/>
          </a:xfrm>
          <a:prstGeom prst="rect">
            <a:avLst/>
          </a:prstGeom>
          <a:noFill/>
        </p:spPr>
        <p:txBody>
          <a:bodyPr wrap="square" rtlCol="0">
            <a:spAutoFit/>
          </a:bodyPr>
          <a:lstStyle/>
          <a:p>
            <a:r>
              <a:rPr lang="zh-CN" altLang="en-US" sz="2400"/>
              <a:t>两党竞选获胜后都将政府官职分给自己的亲信。</a:t>
            </a:r>
            <a:endParaRPr lang="zh-CN" altLang="en-US" sz="2400"/>
          </a:p>
        </p:txBody>
      </p:sp>
      <p:pic>
        <p:nvPicPr>
          <p:cNvPr id="10" name="图片 9"/>
          <p:cNvPicPr>
            <a:picLocks noChangeAspect="1"/>
          </p:cNvPicPr>
          <p:nvPr/>
        </p:nvPicPr>
        <p:blipFill>
          <a:blip r:embed="rId3"/>
          <a:stretch>
            <a:fillRect/>
          </a:stretch>
        </p:blipFill>
        <p:spPr>
          <a:xfrm>
            <a:off x="8789670" y="1774825"/>
            <a:ext cx="2593340" cy="1964690"/>
          </a:xfrm>
          <a:prstGeom prst="rect">
            <a:avLst/>
          </a:prstGeom>
        </p:spPr>
      </p:pic>
      <p:cxnSp>
        <p:nvCxnSpPr>
          <p:cNvPr id="15" name="直接连接符 14"/>
          <p:cNvCxnSpPr/>
          <p:nvPr/>
        </p:nvCxnSpPr>
        <p:spPr>
          <a:xfrm flipV="1">
            <a:off x="0" y="4018280"/>
            <a:ext cx="12171045" cy="29210"/>
          </a:xfrm>
          <a:prstGeom prst="line">
            <a:avLst/>
          </a:prstGeom>
          <a:ln w="28575" cmpd="dbl">
            <a:solidFill>
              <a:schemeClr val="tx1"/>
            </a:solidFill>
            <a:prstDash val="lgDashDot"/>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11445240" y="1796415"/>
            <a:ext cx="613410" cy="1873885"/>
          </a:xfrm>
          <a:prstGeom prst="rect">
            <a:avLst/>
          </a:prstGeom>
          <a:noFill/>
        </p:spPr>
        <p:txBody>
          <a:bodyPr vert="eaVert" wrap="square" rtlCol="0">
            <a:spAutoFit/>
          </a:bodyPr>
          <a:lstStyle/>
          <a:p>
            <a:r>
              <a:rPr lang="en-US" altLang="zh-CN" sz="2800"/>
              <a:t>“</a:t>
            </a:r>
            <a:r>
              <a:rPr lang="zh-CN" altLang="en-US" sz="2800"/>
              <a:t>驴象</a:t>
            </a:r>
            <a:r>
              <a:rPr lang="en-US" altLang="zh-CN" sz="2800"/>
              <a:t>”</a:t>
            </a:r>
            <a:r>
              <a:rPr lang="zh-CN" altLang="en-US" sz="2800"/>
              <a:t>之争</a:t>
            </a:r>
            <a:endParaRPr lang="en-US" altLang="zh-CN" sz="2800"/>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1505" y="189698"/>
            <a:ext cx="188640" cy="592218"/>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矩形 37"/>
          <p:cNvSpPr/>
          <p:nvPr/>
        </p:nvSpPr>
        <p:spPr>
          <a:xfrm>
            <a:off x="2176873" y="4600704"/>
            <a:ext cx="2166932" cy="553085"/>
          </a:xfrm>
          <a:prstGeom prst="rect">
            <a:avLst/>
          </a:prstGeom>
        </p:spPr>
        <p:txBody>
          <a:bodyPr wrap="square">
            <a:spAutoFit/>
          </a:bodyPr>
          <a:lstStyle/>
          <a:p>
            <a:pPr>
              <a:lnSpc>
                <a:spcPct val="150000"/>
              </a:lnSpc>
            </a:pPr>
            <a:r>
              <a:rPr lang="zh-CN" altLang="en-US" sz="2000" b="1">
                <a:solidFill>
                  <a:schemeClr val="bg1"/>
                </a:solidFill>
                <a:latin typeface="微软雅黑" panose="020b0503020204020204" pitchFamily="34" charset="-122"/>
                <a:ea typeface="微软雅黑" panose="020b0503020204020204" pitchFamily="34" charset="-122"/>
              </a:rPr>
              <a:t>请在此输入标题</a:t>
            </a:r>
            <a:endParaRPr lang="en-US" altLang="zh-CN" sz="2000" b="1">
              <a:solidFill>
                <a:schemeClr val="bg1"/>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398780" y="233045"/>
            <a:ext cx="8518525" cy="521970"/>
          </a:xfrm>
          <a:prstGeom prst="rect">
            <a:avLst/>
          </a:prstGeom>
          <a:noFill/>
        </p:spPr>
        <p:txBody>
          <a:bodyPr wrap="square" rtlCol="0">
            <a:spAutoFit/>
          </a:bodyPr>
          <a:lstStyle/>
          <a:p>
            <a:r>
              <a:rPr lang="zh-CN" altLang="en-US" sz="2800">
                <a:latin typeface="微软雅黑" panose="020b0503020204020204" pitchFamily="34" charset="-122"/>
                <a:ea typeface="微软雅黑" panose="020b0503020204020204" pitchFamily="34" charset="-122"/>
                <a:cs typeface="微软雅黑" panose="020b0503020204020204" pitchFamily="34" charset="-122"/>
              </a:rPr>
              <a:t>文官制度推广</a:t>
            </a:r>
            <a:r>
              <a:rPr lang="en-US" altLang="zh-CN" sz="28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法、德、日本（现代</a:t>
            </a:r>
            <a:r>
              <a:rPr lang="zh-CN" altLang="en-US" sz="2800">
                <a:latin typeface="微软雅黑" panose="020b0503020204020204" pitchFamily="34" charset="-122"/>
                <a:ea typeface="微软雅黑" panose="020b0503020204020204" pitchFamily="34" charset="-122"/>
                <a:cs typeface="微软雅黑" panose="020b0503020204020204" pitchFamily="34" charset="-122"/>
                <a:sym typeface="+mn-ea"/>
              </a:rPr>
              <a:t>文官体制建立）</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01675" y="1242060"/>
            <a:ext cx="10165715" cy="829945"/>
          </a:xfrm>
          <a:prstGeom prst="rect">
            <a:avLst/>
          </a:prstGeom>
          <a:noFill/>
        </p:spPr>
        <p:txBody>
          <a:bodyPr wrap="square" rtlCol="0" anchor="t">
            <a:spAutoFit/>
          </a:bodyPr>
          <a:lstStyle/>
          <a:p>
            <a:r>
              <a:rPr lang="zh-CN" altLang="en-US" sz="2400"/>
              <a:t>与英美不同，法国，德国和日本在历史上都曾存在过强大的中央集权官僚体制。</a:t>
            </a:r>
            <a:endParaRPr lang="zh-CN" altLang="en-US" sz="2400"/>
          </a:p>
        </p:txBody>
      </p:sp>
      <p:sp>
        <p:nvSpPr>
          <p:cNvPr id="7" name="文本框 6"/>
          <p:cNvSpPr txBox="1"/>
          <p:nvPr/>
        </p:nvSpPr>
        <p:spPr>
          <a:xfrm>
            <a:off x="899795" y="2526030"/>
            <a:ext cx="10165080" cy="460375"/>
          </a:xfrm>
          <a:prstGeom prst="rect">
            <a:avLst/>
          </a:prstGeom>
          <a:noFill/>
        </p:spPr>
        <p:txBody>
          <a:bodyPr wrap="square" rtlCol="0" anchor="t">
            <a:spAutoFit/>
          </a:bodyPr>
          <a:lstStyle/>
          <a:p>
            <a:r>
              <a:rPr lang="zh-CN" altLang="en-US" sz="2400"/>
              <a:t>1946年，法国颁布了统一的公务员法，开始将文官的管理纳入法治化轨道。</a:t>
            </a:r>
            <a:endParaRPr lang="zh-CN" altLang="en-US" sz="2400"/>
          </a:p>
        </p:txBody>
      </p:sp>
      <p:sp>
        <p:nvSpPr>
          <p:cNvPr id="8" name="文本框 7"/>
          <p:cNvSpPr txBox="1"/>
          <p:nvPr/>
        </p:nvSpPr>
        <p:spPr>
          <a:xfrm>
            <a:off x="3680460" y="3623945"/>
            <a:ext cx="7809865" cy="829945"/>
          </a:xfrm>
          <a:prstGeom prst="rect">
            <a:avLst/>
          </a:prstGeom>
          <a:noFill/>
        </p:spPr>
        <p:txBody>
          <a:bodyPr wrap="square" rtlCol="0" anchor="t">
            <a:spAutoFit/>
          </a:bodyPr>
          <a:lstStyle/>
          <a:p>
            <a:r>
              <a:rPr lang="zh-CN" altLang="en-US" sz="2400"/>
              <a:t>1947年，日本通过了《国家公务员法》，其主要内容有文官实行公开考试，择优录取，实行功绩制等。</a:t>
            </a:r>
            <a:endParaRPr lang="zh-CN" altLang="en-US" sz="2400"/>
          </a:p>
        </p:txBody>
      </p:sp>
      <p:sp>
        <p:nvSpPr>
          <p:cNvPr id="9" name="文本框 8"/>
          <p:cNvSpPr txBox="1"/>
          <p:nvPr/>
        </p:nvSpPr>
        <p:spPr>
          <a:xfrm>
            <a:off x="900430" y="5153660"/>
            <a:ext cx="10643870" cy="1198880"/>
          </a:xfrm>
          <a:prstGeom prst="rect">
            <a:avLst/>
          </a:prstGeom>
          <a:noFill/>
        </p:spPr>
        <p:txBody>
          <a:bodyPr wrap="square" rtlCol="0" anchor="t">
            <a:spAutoFit/>
          </a:bodyPr>
          <a:lstStyle/>
          <a:p>
            <a:r>
              <a:rPr lang="zh-CN" altLang="en-US" sz="2400"/>
              <a:t>1949年，联邦德国制定了《德意志联邦共和国基本法》，对帝国官制进行了一系列改革，1950年又颁布了《德意志联邦共和国公务员法》，形成比较完整的现代文官制度</a:t>
            </a:r>
            <a:endParaRPr lang="zh-CN" altLang="en-US" sz="2400"/>
          </a:p>
        </p:txBody>
      </p:sp>
      <p:pic>
        <p:nvPicPr>
          <p:cNvPr id="10" name="图片 9"/>
          <p:cNvPicPr>
            <a:picLocks noChangeAspect="1"/>
          </p:cNvPicPr>
          <p:nvPr/>
        </p:nvPicPr>
        <p:blipFill>
          <a:blip r:embed="rId3"/>
          <a:stretch>
            <a:fillRect/>
          </a:stretch>
        </p:blipFill>
        <p:spPr>
          <a:xfrm>
            <a:off x="701675" y="3245485"/>
            <a:ext cx="2523490" cy="1705610"/>
          </a:xfrm>
          <a:prstGeom prst="rect">
            <a:avLst/>
          </a:prstGeom>
        </p:spPr>
      </p:pic>
      <p:grpSp>
        <p:nvGrpSpPr>
          <p:cNvPr id="13" name="组合 12"/>
          <p:cNvGrpSpPr/>
          <p:nvPr/>
        </p:nvGrpSpPr>
        <p:grpSpPr>
          <a:xfrm>
            <a:off x="3518535" y="3725545"/>
            <a:ext cx="215900" cy="251460"/>
            <a:chOff x="5347" y="6178"/>
            <a:chExt cx="340" cy="396"/>
          </a:xfrm>
        </p:grpSpPr>
        <p:sp>
          <p:nvSpPr>
            <p:cNvPr id="11" name="椭圆 10"/>
            <p:cNvSpPr/>
            <p:nvPr/>
          </p:nvSpPr>
          <p:spPr>
            <a:xfrm>
              <a:off x="5347" y="6178"/>
              <a:ext cx="340" cy="39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432" y="6291"/>
              <a:ext cx="170" cy="17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647700" y="2630805"/>
            <a:ext cx="215900" cy="251460"/>
            <a:chOff x="5347" y="6178"/>
            <a:chExt cx="340" cy="396"/>
          </a:xfrm>
        </p:grpSpPr>
        <p:sp>
          <p:nvSpPr>
            <p:cNvPr id="15" name="椭圆 14"/>
            <p:cNvSpPr/>
            <p:nvPr/>
          </p:nvSpPr>
          <p:spPr>
            <a:xfrm>
              <a:off x="5347" y="6178"/>
              <a:ext cx="340" cy="39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432" y="6291"/>
              <a:ext cx="170" cy="17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47700" y="5278755"/>
            <a:ext cx="215900" cy="251460"/>
            <a:chOff x="5347" y="6178"/>
            <a:chExt cx="340" cy="396"/>
          </a:xfrm>
        </p:grpSpPr>
        <p:sp>
          <p:nvSpPr>
            <p:cNvPr id="18" name="椭圆 17"/>
            <p:cNvSpPr/>
            <p:nvPr/>
          </p:nvSpPr>
          <p:spPr>
            <a:xfrm>
              <a:off x="5347" y="6178"/>
              <a:ext cx="340" cy="39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5432" y="6291"/>
              <a:ext cx="170" cy="17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圆角矩形 19"/>
          <p:cNvSpPr/>
          <p:nvPr/>
        </p:nvSpPr>
        <p:spPr>
          <a:xfrm>
            <a:off x="647700" y="1123950"/>
            <a:ext cx="10417175" cy="1066165"/>
          </a:xfrm>
          <a:prstGeom prst="roundRect">
            <a:avLst/>
          </a:prstGeom>
          <a:solidFill>
            <a:schemeClr val="accent2">
              <a:lumMod val="75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1" name="直接连接符 20"/>
          <p:cNvCxnSpPr/>
          <p:nvPr/>
        </p:nvCxnSpPr>
        <p:spPr>
          <a:xfrm flipV="1">
            <a:off x="20955" y="2395855"/>
            <a:ext cx="12171045" cy="29210"/>
          </a:xfrm>
          <a:prstGeom prst="line">
            <a:avLst/>
          </a:prstGeom>
          <a:ln w="28575" cmpd="dbl">
            <a:solidFill>
              <a:schemeClr val="tx1"/>
            </a:solidFill>
            <a:prstDash val="lgDashDot"/>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38" name="组合 37"/>
          <p:cNvGrpSpPr/>
          <p:nvPr/>
        </p:nvGrpSpPr>
        <p:grpSpPr>
          <a:xfrm>
            <a:off x="1505" y="1243140"/>
            <a:ext cx="12188990" cy="1793432"/>
            <a:chOff x="4" y="977295"/>
            <a:chExt cx="12191996" cy="1794132"/>
          </a:xfrm>
        </p:grpSpPr>
        <p:sp>
          <p:nvSpPr>
            <p:cNvPr id="39" name="弧形 38"/>
            <p:cNvSpPr/>
            <p:nvPr/>
          </p:nvSpPr>
          <p:spPr>
            <a:xfrm rot="9181264">
              <a:off x="5198934" y="977295"/>
              <a:ext cx="1794130" cy="1794132"/>
            </a:xfrm>
            <a:prstGeom prst="arc">
              <a:avLst>
                <a:gd name="adj1" fmla="val 13988904"/>
                <a:gd name="adj2" fmla="val 76966"/>
              </a:avLst>
            </a:prstGeom>
            <a:noFill/>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75000"/>
                    <a:lumOff val="25000"/>
                  </a:schemeClr>
                </a:solidFill>
              </a:endParaRPr>
            </a:p>
          </p:txBody>
        </p:sp>
        <p:grpSp>
          <p:nvGrpSpPr>
            <p:cNvPr id="40" name="组合 39"/>
            <p:cNvGrpSpPr/>
            <p:nvPr/>
          </p:nvGrpSpPr>
          <p:grpSpPr>
            <a:xfrm>
              <a:off x="4" y="2268060"/>
              <a:ext cx="12191996" cy="5240"/>
              <a:chOff x="4" y="2268060"/>
              <a:chExt cx="12191996" cy="5240"/>
            </a:xfrm>
          </p:grpSpPr>
          <p:cxnSp>
            <p:nvCxnSpPr>
              <p:cNvPr id="41" name="直接连接符 40"/>
              <p:cNvCxnSpPr/>
              <p:nvPr/>
            </p:nvCxnSpPr>
            <p:spPr>
              <a:xfrm flipH="1">
                <a:off x="4" y="2273300"/>
                <a:ext cx="5295896" cy="0"/>
              </a:xfrm>
              <a:prstGeom prst="line">
                <a:avLst/>
              </a:prstGeom>
              <a:ln>
                <a:solidFill>
                  <a:schemeClr val="tx1">
                    <a:lumMod val="75000"/>
                    <a:lumOff val="25000"/>
                  </a:schemeClr>
                </a:solidFill>
              </a:ln>
            </p:spPr>
            <p:style>
              <a:lnRef idx="3">
                <a:schemeClr val="accent6"/>
              </a:lnRef>
              <a:fillRef idx="0">
                <a:schemeClr val="accent6"/>
              </a:fillRef>
              <a:effectRef idx="2">
                <a:schemeClr val="accent6"/>
              </a:effectRef>
              <a:fontRef idx="minor">
                <a:schemeClr val="tx1"/>
              </a:fontRef>
            </p:style>
          </p:cxnSp>
          <p:cxnSp>
            <p:nvCxnSpPr>
              <p:cNvPr id="42" name="直接连接符 41"/>
              <p:cNvCxnSpPr/>
              <p:nvPr/>
            </p:nvCxnSpPr>
            <p:spPr>
              <a:xfrm>
                <a:off x="6888480" y="2268060"/>
                <a:ext cx="530352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grpSp>
      <p:sp>
        <p:nvSpPr>
          <p:cNvPr id="8" name="矩形 7"/>
          <p:cNvSpPr/>
          <p:nvPr/>
        </p:nvSpPr>
        <p:spPr>
          <a:xfrm>
            <a:off x="1432922" y="3591919"/>
            <a:ext cx="9326880" cy="1014730"/>
          </a:xfrm>
          <a:prstGeom prst="rect">
            <a:avLst/>
          </a:prstGeom>
        </p:spPr>
        <p:txBody>
          <a:bodyPr wrap="none">
            <a:spAutoFit/>
          </a:bodyPr>
          <a:lstStyle/>
          <a:p>
            <a:pPr algn="l"/>
            <a:r>
              <a:rPr lang="zh-CN" altLang="en-US" sz="6000">
                <a:latin typeface="微软雅黑" panose="020b0503020204020204" pitchFamily="34" charset="-122"/>
                <a:ea typeface="微软雅黑" panose="020b0503020204020204" pitchFamily="34" charset="-122"/>
                <a:sym typeface="+mn-ea"/>
              </a:rPr>
              <a:t>西方文官制度的特点和影响</a:t>
            </a:r>
            <a:endParaRPr lang="zh-CN" altLang="en-US" sz="6000" b="1">
              <a:solidFill>
                <a:schemeClr val="tx1">
                  <a:lumMod val="75000"/>
                  <a:lumOff val="25000"/>
                </a:schemeClr>
              </a:solidFill>
              <a:latin typeface="微软雅黑" pitchFamily="34" charset="-122"/>
              <a:ea typeface="微软雅黑" panose="020b0503020204020204" pitchFamily="34" charset="-122"/>
              <a:sym typeface="+mn-ea"/>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 name="图片 7"/>
          <p:cNvPicPr>
            <a:picLocks noChangeAspect="1"/>
          </p:cNvPicPr>
          <p:nvPr/>
        </p:nvPicPr>
        <p:blipFill>
          <a:blip r:embed="rId3"/>
          <a:stretch>
            <a:fillRect/>
          </a:stretch>
        </p:blipFill>
        <p:spPr>
          <a:xfrm>
            <a:off x="389255" y="3004820"/>
            <a:ext cx="1722120" cy="2338705"/>
          </a:xfrm>
          <a:prstGeom prst="rect">
            <a:avLst/>
          </a:prstGeom>
        </p:spPr>
      </p:pic>
      <p:grpSp>
        <p:nvGrpSpPr>
          <p:cNvPr id="26" name="组合 25"/>
          <p:cNvGrpSpPr/>
          <p:nvPr/>
        </p:nvGrpSpPr>
        <p:grpSpPr>
          <a:xfrm>
            <a:off x="1505" y="189698"/>
            <a:ext cx="188640" cy="592218"/>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矩形 37"/>
          <p:cNvSpPr/>
          <p:nvPr/>
        </p:nvSpPr>
        <p:spPr>
          <a:xfrm>
            <a:off x="2176873" y="4600704"/>
            <a:ext cx="2166932" cy="553085"/>
          </a:xfrm>
          <a:prstGeom prst="rect">
            <a:avLst/>
          </a:prstGeom>
        </p:spPr>
        <p:txBody>
          <a:bodyPr wrap="square">
            <a:spAutoFit/>
          </a:bodyPr>
          <a:lstStyle/>
          <a:p>
            <a:pPr>
              <a:lnSpc>
                <a:spcPct val="150000"/>
              </a:lnSpc>
            </a:pPr>
            <a:r>
              <a:rPr lang="zh-CN" altLang="en-US" sz="2000" b="1">
                <a:solidFill>
                  <a:schemeClr val="bg1"/>
                </a:solidFill>
                <a:latin typeface="微软雅黑" panose="020b0503020204020204" pitchFamily="34" charset="-122"/>
                <a:ea typeface="微软雅黑" panose="020b0503020204020204" pitchFamily="34" charset="-122"/>
              </a:rPr>
              <a:t>请在此输入标题</a:t>
            </a:r>
            <a:endParaRPr lang="en-US" altLang="zh-CN" sz="2000" b="1">
              <a:solidFill>
                <a:schemeClr val="bg1"/>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389255" y="242570"/>
            <a:ext cx="4950460" cy="521970"/>
          </a:xfrm>
          <a:prstGeom prst="rect">
            <a:avLst/>
          </a:prstGeom>
          <a:noFill/>
        </p:spPr>
        <p:txBody>
          <a:bodyPr wrap="square" rtlCol="0">
            <a:spAutoFit/>
          </a:bodyPr>
          <a:lstStyle/>
          <a:p>
            <a:r>
              <a:rPr lang="zh-CN" altLang="en-US" sz="2800">
                <a:latin typeface="微软雅黑" panose="020b0503020204020204" pitchFamily="34" charset="-122"/>
                <a:ea typeface="微软雅黑" panose="020b0503020204020204" pitchFamily="34" charset="-122"/>
              </a:rPr>
              <a:t>西方文官制度的特点</a:t>
            </a:r>
            <a:endParaRPr lang="zh-CN" altLang="en-US" sz="2800">
              <a:latin typeface="微软雅黑" panose="020b0503020204020204" pitchFamily="34" charset="-122"/>
              <a:ea typeface="微软雅黑" panose="020b0503020204020204" pitchFamily="34" charset="-122"/>
            </a:endParaRPr>
          </a:p>
        </p:txBody>
      </p:sp>
      <p:sp>
        <p:nvSpPr>
          <p:cNvPr id="3" name="文本框 2"/>
          <p:cNvSpPr txBox="1"/>
          <p:nvPr/>
        </p:nvSpPr>
        <p:spPr>
          <a:xfrm>
            <a:off x="552450" y="878840"/>
            <a:ext cx="10936605" cy="1198880"/>
          </a:xfrm>
          <a:prstGeom prst="rect">
            <a:avLst/>
          </a:prstGeom>
          <a:noFill/>
        </p:spPr>
        <p:txBody>
          <a:bodyPr wrap="square" rtlCol="0" anchor="t">
            <a:spAutoFit/>
          </a:bodyPr>
          <a:lstStyle/>
          <a:p>
            <a:r>
              <a:rPr lang="zh-CN" altLang="en-US" sz="2400"/>
              <a:t>由于社会政治历史和文化的差异，各国文官制度的产生和发展都有自己的特点，在文官制度的具体规定上也不尽相同，但是从整体上看，现代西方国家的文官制度具有一些普遍性的重要特点。</a:t>
            </a:r>
            <a:endParaRPr lang="zh-CN" altLang="en-US" sz="2400"/>
          </a:p>
        </p:txBody>
      </p:sp>
      <p:sp>
        <p:nvSpPr>
          <p:cNvPr id="4" name="文本框 3"/>
          <p:cNvSpPr txBox="1"/>
          <p:nvPr/>
        </p:nvSpPr>
        <p:spPr>
          <a:xfrm>
            <a:off x="567842" y="2086313"/>
            <a:ext cx="7769128" cy="523220"/>
          </a:xfrm>
          <a:prstGeom prst="rect">
            <a:avLst/>
          </a:prstGeom>
          <a:noFill/>
        </p:spPr>
        <p:txBody>
          <a:bodyPr wrap="square" rtlCol="0">
            <a:spAutoFit/>
          </a:bodyPr>
          <a:lstStyle/>
          <a:p>
            <a:r>
              <a:rPr lang="en-US" altLang="zh-CN" sz="2800" b="1">
                <a:latin typeface="黑体" panose="02010609060101010101" pitchFamily="49" charset="-122"/>
                <a:ea typeface="黑体" panose="02010609060101010101" pitchFamily="49" charset="-122"/>
                <a:cs typeface="+mn-ea"/>
              </a:rPr>
              <a:t>1</a:t>
            </a:r>
            <a:r>
              <a:rPr lang="zh-CN" altLang="en-US" sz="2800" b="1">
                <a:latin typeface="黑体" panose="02010609060101010101" pitchFamily="49" charset="-122"/>
                <a:ea typeface="黑体" panose="02010609060101010101" pitchFamily="49" charset="-122"/>
                <a:cs typeface="+mn-ea"/>
              </a:rPr>
              <a:t>、面向阶层广泛，公开考试，择优录用</a:t>
            </a:r>
            <a:endParaRPr lang="zh-CN" altLang="en-US" sz="2000">
              <a:latin typeface="黑体" panose="02010609060101010101" pitchFamily="49" charset="-122"/>
              <a:ea typeface="黑体" panose="02010609060101010101" pitchFamily="49" charset="-122"/>
            </a:endParaRPr>
          </a:p>
        </p:txBody>
      </p:sp>
      <p:sp>
        <p:nvSpPr>
          <p:cNvPr id="13" name="文本框 12"/>
          <p:cNvSpPr txBox="1"/>
          <p:nvPr/>
        </p:nvSpPr>
        <p:spPr>
          <a:xfrm>
            <a:off x="2177415" y="3759200"/>
            <a:ext cx="8149590" cy="829945"/>
          </a:xfrm>
          <a:prstGeom prst="rect">
            <a:avLst/>
          </a:prstGeom>
          <a:noFill/>
        </p:spPr>
        <p:txBody>
          <a:bodyPr wrap="square" rtlCol="0" anchor="t">
            <a:spAutoFit/>
          </a:bodyPr>
          <a:lstStyle/>
          <a:p>
            <a:r>
              <a:rPr lang="zh-CN" altLang="en-US" sz="2400">
                <a:latin typeface="+mn-ea"/>
                <a:cs typeface="+mn-ea"/>
              </a:rPr>
              <a:t>材料二：</a:t>
            </a:r>
            <a:endParaRPr lang="zh-CN" altLang="en-US" sz="2400">
              <a:latin typeface="+mn-ea"/>
              <a:cs typeface="+mn-ea"/>
            </a:endParaRPr>
          </a:p>
          <a:p>
            <a:r>
              <a:rPr lang="en-US" altLang="zh-CN" sz="2400">
                <a:latin typeface="楷体" panose="02010609060101010101" pitchFamily="49" charset="-122"/>
                <a:ea typeface="楷体" panose="02010609060101010101" pitchFamily="49" charset="-122"/>
                <a:cs typeface="+mn-ea"/>
              </a:rPr>
              <a:t>1.</a:t>
            </a:r>
            <a:r>
              <a:rPr lang="zh-CN" altLang="en-US" sz="2400">
                <a:latin typeface="楷体" panose="02010609060101010101" pitchFamily="49" charset="-122"/>
                <a:ea typeface="楷体" panose="02010609060101010101" pitchFamily="49" charset="-122"/>
                <a:cs typeface="+mn-ea"/>
              </a:rPr>
              <a:t>通过建立适当的考试系统，选拔能干的人才从事公共服务。</a:t>
            </a:r>
            <a:endParaRPr lang="zh-CN" altLang="en-US" sz="2400">
              <a:latin typeface="楷体" panose="02010609060101010101" pitchFamily="49" charset="-122"/>
              <a:ea typeface="楷体" panose="02010609060101010101" pitchFamily="49" charset="-122"/>
              <a:cs typeface="+mn-ea"/>
            </a:endParaRPr>
          </a:p>
        </p:txBody>
      </p:sp>
      <p:sp>
        <p:nvSpPr>
          <p:cNvPr id="14" name="文本框 13"/>
          <p:cNvSpPr txBox="1"/>
          <p:nvPr/>
        </p:nvSpPr>
        <p:spPr>
          <a:xfrm>
            <a:off x="2177415" y="4600575"/>
            <a:ext cx="9836785" cy="1198880"/>
          </a:xfrm>
          <a:prstGeom prst="rect">
            <a:avLst/>
          </a:prstGeom>
          <a:noFill/>
        </p:spPr>
        <p:txBody>
          <a:bodyPr wrap="square" rtlCol="0" anchor="t">
            <a:spAutoFit/>
          </a:bodyPr>
          <a:lstStyle/>
          <a:p>
            <a:r>
              <a:rPr lang="en-US" altLang="zh-CN" sz="2400">
                <a:latin typeface="楷体" panose="02010609060101010101" pitchFamily="49" charset="-122"/>
                <a:ea typeface="楷体" panose="02010609060101010101" pitchFamily="49" charset="-122"/>
                <a:cs typeface="+mn-ea"/>
              </a:rPr>
              <a:t>2.</a:t>
            </a:r>
            <a:r>
              <a:rPr lang="zh-CN" altLang="en-US" sz="2400">
                <a:latin typeface="楷体" panose="02010609060101010101" pitchFamily="49" charset="-122"/>
                <a:ea typeface="楷体" panose="02010609060101010101" pitchFamily="49" charset="-122"/>
                <a:cs typeface="+mn-ea"/>
              </a:rPr>
              <a:t>成绩突出的公共服务人员可以得到晋升，能够胜任工作的人员，可以得到最高奖励，以此鼓励公共服务人员勤勉的工作态度和进取心。</a:t>
            </a:r>
            <a:endParaRPr lang="zh-CN" altLang="en-US" sz="2400">
              <a:latin typeface="楷体" panose="02010609060101010101" pitchFamily="49" charset="-122"/>
              <a:ea typeface="楷体" panose="02010609060101010101" pitchFamily="49" charset="-122"/>
              <a:cs typeface="+mn-ea"/>
            </a:endParaRPr>
          </a:p>
          <a:p>
            <a:r>
              <a:rPr lang="zh-CN" altLang="en-US" sz="2400">
                <a:latin typeface="+mn-ea"/>
                <a:cs typeface="+mn-ea"/>
              </a:rPr>
              <a:t>                            </a:t>
            </a:r>
            <a:r>
              <a:rPr lang="en-US" altLang="zh-CN" sz="2400">
                <a:latin typeface="+mn-ea"/>
                <a:cs typeface="+mn-ea"/>
              </a:rPr>
              <a:t>——</a:t>
            </a:r>
            <a:r>
              <a:rPr lang="zh-CN" altLang="en-US" sz="2400">
                <a:latin typeface="+mn-ea"/>
                <a:cs typeface="+mn-ea"/>
              </a:rPr>
              <a:t>《关于建立常任文官制度的报告》</a:t>
            </a:r>
            <a:endParaRPr lang="zh-CN" altLang="en-US" sz="2400">
              <a:latin typeface="+mn-ea"/>
              <a:cs typeface="+mn-ea"/>
            </a:endParaRPr>
          </a:p>
        </p:txBody>
      </p:sp>
      <p:sp>
        <p:nvSpPr>
          <p:cNvPr id="5" name="文本框 4"/>
          <p:cNvSpPr txBox="1"/>
          <p:nvPr/>
        </p:nvSpPr>
        <p:spPr>
          <a:xfrm>
            <a:off x="2177415" y="2781726"/>
            <a:ext cx="9548495" cy="830997"/>
          </a:xfrm>
          <a:prstGeom prst="rect">
            <a:avLst/>
          </a:prstGeom>
          <a:noFill/>
        </p:spPr>
        <p:txBody>
          <a:bodyPr wrap="square" rtlCol="0" anchor="t">
            <a:spAutoFit/>
          </a:bodyPr>
          <a:lstStyle/>
          <a:p>
            <a:r>
              <a:rPr lang="zh-CN" altLang="en-US" sz="2400"/>
              <a:t>材料一：</a:t>
            </a:r>
            <a:r>
              <a:rPr lang="zh-CN" altLang="en-US" sz="2400">
                <a:latin typeface="楷体" panose="02010609060101010101" pitchFamily="49" charset="-122"/>
                <a:ea typeface="楷体" panose="02010609060101010101" pitchFamily="49" charset="-122"/>
              </a:rPr>
              <a:t>1702年，英国剑桥大学首次使用试卷对学生进行考试，后来牛津大学也开始，实行书面考试</a:t>
            </a:r>
            <a:r>
              <a:rPr lang="zh-CN" altLang="en-US" sz="2400"/>
              <a:t>。</a:t>
            </a:r>
            <a:endParaRPr lang="zh-CN" altLang="en-US" sz="2400"/>
          </a:p>
        </p:txBody>
      </p:sp>
      <p:sp>
        <p:nvSpPr>
          <p:cNvPr id="6" name="文本框 5"/>
          <p:cNvSpPr txBox="1"/>
          <p:nvPr/>
        </p:nvSpPr>
        <p:spPr>
          <a:xfrm>
            <a:off x="739140" y="5938520"/>
            <a:ext cx="10986770" cy="829945"/>
          </a:xfrm>
          <a:prstGeom prst="rect">
            <a:avLst/>
          </a:prstGeom>
          <a:noFill/>
        </p:spPr>
        <p:txBody>
          <a:bodyPr wrap="square" rtlCol="0" anchor="t">
            <a:spAutoFit/>
          </a:bodyPr>
          <a:lstStyle/>
          <a:p>
            <a:r>
              <a:rPr lang="zh-CN" altLang="en-US" sz="2400"/>
              <a:t>考试制度根除了恩赐制、政党分肥制的弊端，有利于吸收精英人才，保证了文官队伍的素质。</a:t>
            </a:r>
            <a:endParaRPr lang="en-US" altLang="zh-CN" sz="2400"/>
          </a:p>
        </p:txBody>
      </p:sp>
      <p:sp>
        <p:nvSpPr>
          <p:cNvPr id="20" name="圆角矩形 19"/>
          <p:cNvSpPr/>
          <p:nvPr/>
        </p:nvSpPr>
        <p:spPr>
          <a:xfrm>
            <a:off x="552450" y="878840"/>
            <a:ext cx="10936605" cy="1198880"/>
          </a:xfrm>
          <a:prstGeom prst="roundRect">
            <a:avLst/>
          </a:prstGeom>
          <a:solidFill>
            <a:schemeClr val="accent2">
              <a:lumMod val="75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2111375" y="2741295"/>
            <a:ext cx="9653905" cy="3132455"/>
          </a:xfrm>
          <a:prstGeom prst="rect">
            <a:avLst/>
          </a:prstGeom>
          <a:noFill/>
          <a:ln w="28575" cmpd="dbl">
            <a:solidFill>
              <a:schemeClr val="tx1">
                <a:lumMod val="85000"/>
                <a:lumOff val="15000"/>
                <a:alpha val="7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000"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 name="矩形 10"/>
          <p:cNvSpPr/>
          <p:nvPr/>
        </p:nvSpPr>
        <p:spPr>
          <a:xfrm>
            <a:off x="658495" y="4600575"/>
            <a:ext cx="7827645" cy="1927860"/>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1505" y="189698"/>
            <a:ext cx="188640" cy="592218"/>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389255" y="242570"/>
            <a:ext cx="4950460" cy="521970"/>
          </a:xfrm>
          <a:prstGeom prst="rect">
            <a:avLst/>
          </a:prstGeom>
          <a:noFill/>
        </p:spPr>
        <p:txBody>
          <a:bodyPr wrap="square" rtlCol="0">
            <a:spAutoFit/>
          </a:bodyPr>
          <a:lstStyle/>
          <a:p>
            <a:r>
              <a:rPr lang="zh-CN" altLang="en-US" sz="2800">
                <a:latin typeface="微软雅黑" panose="020b0503020204020204" pitchFamily="34" charset="-122"/>
                <a:ea typeface="微软雅黑" panose="020b0503020204020204" pitchFamily="34" charset="-122"/>
              </a:rPr>
              <a:t>西方文官制度的特点</a:t>
            </a:r>
            <a:endParaRPr lang="zh-CN" altLang="en-US" sz="2800">
              <a:latin typeface="微软雅黑" panose="020b0503020204020204" pitchFamily="34" charset="-122"/>
              <a:ea typeface="微软雅黑" panose="020b0503020204020204" pitchFamily="34" charset="-122"/>
            </a:endParaRPr>
          </a:p>
        </p:txBody>
      </p:sp>
      <p:sp>
        <p:nvSpPr>
          <p:cNvPr id="3" name="文本框 2"/>
          <p:cNvSpPr txBox="1"/>
          <p:nvPr/>
        </p:nvSpPr>
        <p:spPr>
          <a:xfrm>
            <a:off x="658606" y="781915"/>
            <a:ext cx="3684905" cy="523220"/>
          </a:xfrm>
          <a:prstGeom prst="rect">
            <a:avLst/>
          </a:prstGeom>
          <a:noFill/>
        </p:spPr>
        <p:txBody>
          <a:bodyPr wrap="square" rtlCol="0">
            <a:spAutoFit/>
          </a:bodyPr>
          <a:lstStyle/>
          <a:p>
            <a:r>
              <a:rPr lang="en-US" altLang="zh-CN" sz="2800" b="1">
                <a:latin typeface="黑体" panose="02010609060101010101" pitchFamily="49" charset="-122"/>
                <a:ea typeface="黑体" panose="02010609060101010101" pitchFamily="49" charset="-122"/>
                <a:cs typeface="+mn-ea"/>
              </a:rPr>
              <a:t>2</a:t>
            </a:r>
            <a:r>
              <a:rPr lang="zh-CN" altLang="en-US" sz="2800" b="1">
                <a:latin typeface="黑体" panose="02010609060101010101" pitchFamily="49" charset="-122"/>
                <a:ea typeface="黑体" panose="02010609060101010101" pitchFamily="49" charset="-122"/>
                <a:cs typeface="+mn-ea"/>
              </a:rPr>
              <a:t>、政治中立化</a:t>
            </a:r>
            <a:endParaRPr lang="zh-CN" altLang="en-US" sz="2800" b="1">
              <a:latin typeface="黑体" panose="02010609060101010101" pitchFamily="49" charset="-122"/>
              <a:ea typeface="黑体" panose="02010609060101010101" pitchFamily="49" charset="-122"/>
              <a:cs typeface="+mn-ea"/>
            </a:endParaRPr>
          </a:p>
        </p:txBody>
      </p:sp>
      <p:sp>
        <p:nvSpPr>
          <p:cNvPr id="4" name="文本框 3"/>
          <p:cNvSpPr txBox="1"/>
          <p:nvPr/>
        </p:nvSpPr>
        <p:spPr>
          <a:xfrm>
            <a:off x="658495" y="3106420"/>
            <a:ext cx="10898505" cy="829945"/>
          </a:xfrm>
          <a:prstGeom prst="rect">
            <a:avLst/>
          </a:prstGeom>
          <a:noFill/>
        </p:spPr>
        <p:txBody>
          <a:bodyPr wrap="square" rtlCol="0" anchor="t">
            <a:spAutoFit/>
          </a:bodyPr>
          <a:lstStyle/>
          <a:p>
            <a:r>
              <a:rPr lang="zh-CN" altLang="en-US" sz="2400"/>
              <a:t>用法律的形式禁止文官参加某些政治活动和经济活动，使文官在政治上保持中立，以减少和避免政党更迭造成的政策中断以及行政工作效率下降。</a:t>
            </a:r>
            <a:endParaRPr lang="zh-CN" altLang="en-US" sz="2400"/>
          </a:p>
        </p:txBody>
      </p:sp>
      <p:sp>
        <p:nvSpPr>
          <p:cNvPr id="5" name="文本框 4"/>
          <p:cNvSpPr txBox="1"/>
          <p:nvPr/>
        </p:nvSpPr>
        <p:spPr>
          <a:xfrm>
            <a:off x="659130" y="1401445"/>
            <a:ext cx="10897870" cy="1630045"/>
          </a:xfrm>
          <a:prstGeom prst="rect">
            <a:avLst/>
          </a:prstGeom>
          <a:noFill/>
        </p:spPr>
        <p:txBody>
          <a:bodyPr wrap="square" rtlCol="0" anchor="t">
            <a:spAutoFit/>
          </a:bodyPr>
          <a:lstStyle/>
          <a:p>
            <a:r>
              <a:rPr lang="zh-CN" altLang="en-US" sz="2000" b="1">
                <a:latin typeface="+mn-ea"/>
                <a:cs typeface="+mn-ea"/>
              </a:rPr>
              <a:t>史料阅读：</a:t>
            </a:r>
            <a:endParaRPr lang="zh-CN" altLang="en-US" sz="2000" b="1">
              <a:latin typeface="+mn-ea"/>
              <a:cs typeface="+mn-ea"/>
            </a:endParaRPr>
          </a:p>
          <a:p>
            <a:r>
              <a:rPr lang="en-US" altLang="zh-CN" sz="2000">
                <a:latin typeface="楷体" panose="02010609060101010101" pitchFamily="49" charset="-122"/>
                <a:ea typeface="楷体" panose="02010609060101010101" pitchFamily="49" charset="-122"/>
                <a:cs typeface="+mn-ea"/>
              </a:rPr>
              <a:t>5.</a:t>
            </a:r>
            <a:r>
              <a:rPr lang="zh-CN" altLang="en-US" sz="2000">
                <a:latin typeface="楷体" panose="02010609060101010101" pitchFamily="49" charset="-122"/>
                <a:ea typeface="楷体" panose="02010609060101010101" pitchFamily="49" charset="-122"/>
                <a:cs typeface="+mn-ea"/>
              </a:rPr>
              <a:t>任何公务人员不因此而承担向政治基金会捐款的义务，也不因此承担提供政治服务的义务。他们不因拒绝上述捐献和服务而受到歧视。</a:t>
            </a:r>
            <a:endParaRPr lang="zh-CN" altLang="en-US" sz="2000">
              <a:latin typeface="楷体" panose="02010609060101010101" pitchFamily="49" charset="-122"/>
              <a:ea typeface="楷体" panose="02010609060101010101" pitchFamily="49" charset="-122"/>
              <a:cs typeface="+mn-ea"/>
            </a:endParaRPr>
          </a:p>
          <a:p>
            <a:r>
              <a:rPr lang="en-US" altLang="zh-CN" sz="2000">
                <a:latin typeface="楷体" panose="02010609060101010101" pitchFamily="49" charset="-122"/>
                <a:ea typeface="楷体" panose="02010609060101010101" pitchFamily="49" charset="-122"/>
                <a:cs typeface="+mn-ea"/>
              </a:rPr>
              <a:t>6.</a:t>
            </a:r>
            <a:r>
              <a:rPr lang="zh-CN" altLang="en-US" sz="2000">
                <a:latin typeface="楷体" panose="02010609060101010101" pitchFamily="49" charset="-122"/>
                <a:ea typeface="楷体" panose="02010609060101010101" pitchFamily="49" charset="-122"/>
                <a:cs typeface="+mn-ea"/>
              </a:rPr>
              <a:t>任何公务人员都没有权利利用职权或个人影响去强迫别人或别的团体采取政治行动。</a:t>
            </a:r>
            <a:endParaRPr lang="zh-CN" altLang="en-US" sz="2000">
              <a:latin typeface="楷体" panose="02010609060101010101" pitchFamily="49" charset="-122"/>
              <a:ea typeface="楷体" panose="02010609060101010101" pitchFamily="49" charset="-122"/>
              <a:cs typeface="+mn-ea"/>
            </a:endParaRPr>
          </a:p>
          <a:p>
            <a:r>
              <a:rPr lang="zh-CN" altLang="en-US" sz="2000">
                <a:latin typeface="+mn-ea"/>
                <a:cs typeface="+mn-ea"/>
              </a:rPr>
              <a:t>                                                     </a:t>
            </a:r>
            <a:r>
              <a:rPr lang="en-US" altLang="zh-CN" sz="2000">
                <a:latin typeface="+mn-ea"/>
                <a:cs typeface="+mn-ea"/>
                <a:sym typeface="+mn-ea"/>
              </a:rPr>
              <a:t>——</a:t>
            </a:r>
            <a:r>
              <a:rPr lang="zh-CN" altLang="en-US" sz="2000">
                <a:latin typeface="+mn-ea"/>
                <a:cs typeface="+mn-ea"/>
                <a:sym typeface="+mn-ea"/>
              </a:rPr>
              <a:t>《美国文官法》（</a:t>
            </a:r>
            <a:r>
              <a:rPr lang="en-US" altLang="zh-CN" sz="2000">
                <a:latin typeface="+mn-ea"/>
                <a:cs typeface="+mn-ea"/>
                <a:sym typeface="+mn-ea"/>
              </a:rPr>
              <a:t>1883</a:t>
            </a:r>
            <a:r>
              <a:rPr lang="zh-CN" altLang="en-US" sz="2000">
                <a:latin typeface="+mn-ea"/>
                <a:cs typeface="+mn-ea"/>
                <a:sym typeface="+mn-ea"/>
              </a:rPr>
              <a:t>年</a:t>
            </a:r>
            <a:r>
              <a:rPr lang="en-US" altLang="zh-CN" sz="2000">
                <a:latin typeface="+mn-ea"/>
                <a:cs typeface="+mn-ea"/>
                <a:sym typeface="+mn-ea"/>
              </a:rPr>
              <a:t>1</a:t>
            </a:r>
            <a:r>
              <a:rPr lang="zh-CN" altLang="en-US" sz="2000">
                <a:latin typeface="+mn-ea"/>
                <a:cs typeface="+mn-ea"/>
                <a:sym typeface="+mn-ea"/>
              </a:rPr>
              <a:t>月）</a:t>
            </a:r>
            <a:endParaRPr lang="zh-CN" altLang="en-US" sz="2000">
              <a:latin typeface="+mn-ea"/>
              <a:cs typeface="+mn-ea"/>
            </a:endParaRPr>
          </a:p>
        </p:txBody>
      </p:sp>
      <p:sp>
        <p:nvSpPr>
          <p:cNvPr id="18" name="文本框 17"/>
          <p:cNvSpPr txBox="1"/>
          <p:nvPr/>
        </p:nvSpPr>
        <p:spPr>
          <a:xfrm>
            <a:off x="659130" y="4600575"/>
            <a:ext cx="7827645" cy="1938020"/>
          </a:xfrm>
          <a:prstGeom prst="rect">
            <a:avLst/>
          </a:prstGeom>
          <a:noFill/>
        </p:spPr>
        <p:txBody>
          <a:bodyPr wrap="square" rtlCol="0" anchor="t">
            <a:spAutoFit/>
          </a:bodyPr>
          <a:lstStyle/>
          <a:p>
            <a:r>
              <a:rPr lang="zh-CN" altLang="en-US" sz="2400"/>
              <a:t>在文官制度建立以前，西方各国基本上没有对官吏的考核制度，而官员的工作没有客观的衡量标准，文官制度建立后实行严格的功绩制，对于文官的工作态度，工作成绩，工作能力，专业知识和业务水平进行考核，鼓励文官勤奋工作，提高行政效率。</a:t>
            </a:r>
            <a:endParaRPr lang="zh-CN" altLang="en-US" sz="2400"/>
          </a:p>
        </p:txBody>
      </p:sp>
      <p:sp>
        <p:nvSpPr>
          <p:cNvPr id="8" name="文本框 7"/>
          <p:cNvSpPr txBox="1"/>
          <p:nvPr/>
        </p:nvSpPr>
        <p:spPr>
          <a:xfrm>
            <a:off x="659130" y="4037965"/>
            <a:ext cx="4185920" cy="460375"/>
          </a:xfrm>
          <a:prstGeom prst="rect">
            <a:avLst/>
          </a:prstGeom>
          <a:noFill/>
        </p:spPr>
        <p:txBody>
          <a:bodyPr wrap="square" rtlCol="0">
            <a:spAutoFit/>
          </a:bodyPr>
          <a:lstStyle>
            <a:defPPr>
              <a:defRPr lang="zh-CN"/>
            </a:defPPr>
            <a:lvl1pPr>
              <a:defRPr sz="2800" b="1">
                <a:latin typeface="黑体" panose="02010609060101010101" pitchFamily="49" charset="-122"/>
                <a:ea typeface="黑体" panose="02010609060101010101" pitchFamily="49" charset="-122"/>
                <a:cs typeface="+mn-ea"/>
              </a:defRPr>
            </a:lvl1pPr>
          </a:lstStyle>
          <a:p>
            <a:r>
              <a:rPr lang="en-US" altLang="zh-CN"/>
              <a:t>3</a:t>
            </a:r>
            <a:r>
              <a:rPr lang="zh-CN" altLang="en-US"/>
              <a:t>、严格考核，奖罚分明</a:t>
            </a:r>
            <a:endParaRPr lang="zh-CN" altLang="en-US"/>
          </a:p>
        </p:txBody>
      </p:sp>
      <p:pic>
        <p:nvPicPr>
          <p:cNvPr id="19" name="图片 18"/>
          <p:cNvPicPr>
            <a:picLocks noChangeAspect="1"/>
          </p:cNvPicPr>
          <p:nvPr/>
        </p:nvPicPr>
        <p:blipFill>
          <a:blip r:embed="rId3"/>
          <a:stretch>
            <a:fillRect/>
          </a:stretch>
        </p:blipFill>
        <p:spPr>
          <a:xfrm>
            <a:off x="8892540" y="4600575"/>
            <a:ext cx="2664460" cy="1927860"/>
          </a:xfrm>
          <a:prstGeom prst="rect">
            <a:avLst/>
          </a:prstGeom>
        </p:spPr>
      </p:pic>
      <p:sp>
        <p:nvSpPr>
          <p:cNvPr id="16" name="矩形 15"/>
          <p:cNvSpPr/>
          <p:nvPr/>
        </p:nvSpPr>
        <p:spPr>
          <a:xfrm>
            <a:off x="659130" y="1400810"/>
            <a:ext cx="10897870" cy="1630045"/>
          </a:xfrm>
          <a:prstGeom prst="rect">
            <a:avLst/>
          </a:prstGeom>
          <a:noFill/>
          <a:ln w="28575" cmpd="dbl">
            <a:solidFill>
              <a:schemeClr val="tx1">
                <a:lumMod val="85000"/>
                <a:lumOff val="15000"/>
                <a:alpha val="7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1" name="直接连接符 20"/>
          <p:cNvCxnSpPr/>
          <p:nvPr/>
        </p:nvCxnSpPr>
        <p:spPr>
          <a:xfrm flipV="1">
            <a:off x="22860" y="3936365"/>
            <a:ext cx="12171045" cy="29210"/>
          </a:xfrm>
          <a:prstGeom prst="line">
            <a:avLst/>
          </a:prstGeom>
          <a:ln w="28575" cmpd="dbl">
            <a:solidFill>
              <a:schemeClr val="tx1"/>
            </a:solidFill>
            <a:prstDash val="lgDashDot"/>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2" fill="hold" grpId="0" nodeType="clickEffect">
                                  <p:stCondLst>
                                    <p:cond delay="0"/>
                                  </p:stCondLst>
                                  <p:childTnLst>
                                    <p:set>
                                      <p:cBhvr>
                                        <p:cTn id="6" dur="1000"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1+#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3" presetClass="entr" presetSubtype="10" fill="hold" grpId="1" nodeType="clickEffect">
                                  <p:stCondLst>
                                    <p:cond delay="0"/>
                                  </p:stCondLst>
                                  <p:childTnLst>
                                    <p:set>
                                      <p:cBhvr>
                                        <p:cTn id="12" dur="1000" fill="hold">
                                          <p:stCondLst>
                                            <p:cond delay="0"/>
                                          </p:stCondLst>
                                        </p:cTn>
                                        <p:tgtEl>
                                          <p:spTgt spid="4"/>
                                        </p:tgtEl>
                                        <p:attrNameLst>
                                          <p:attrName>style.visibility</p:attrName>
                                        </p:attrNameLst>
                                      </p:cBhvr>
                                      <p:to>
                                        <p:strVal val="visible"/>
                                      </p:to>
                                    </p:set>
                                    <p:animEffect transition="in" filter="blinds(horizontal)">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4297886" y="4032250"/>
            <a:ext cx="5184497" cy="2269490"/>
          </a:xfrm>
          <a:prstGeom prst="rect">
            <a:avLst/>
          </a:prstGeom>
          <a:solidFill>
            <a:srgbClr val="92D050">
              <a:alpha val="1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1505" y="189698"/>
            <a:ext cx="188640" cy="592218"/>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389255" y="242570"/>
            <a:ext cx="4950460" cy="521970"/>
          </a:xfrm>
          <a:prstGeom prst="rect">
            <a:avLst/>
          </a:prstGeom>
          <a:noFill/>
        </p:spPr>
        <p:txBody>
          <a:bodyPr wrap="square" rtlCol="0">
            <a:spAutoFit/>
          </a:bodyPr>
          <a:lstStyle/>
          <a:p>
            <a:r>
              <a:rPr lang="zh-CN" altLang="en-US" sz="2800">
                <a:latin typeface="微软雅黑" panose="020b0503020204020204" pitchFamily="34" charset="-122"/>
                <a:ea typeface="微软雅黑" panose="020b0503020204020204" pitchFamily="34" charset="-122"/>
              </a:rPr>
              <a:t>西方文官制度的特点</a:t>
            </a:r>
            <a:endParaRPr lang="zh-CN" altLang="en-US" sz="2800">
              <a:latin typeface="微软雅黑" panose="020b0503020204020204" pitchFamily="34" charset="-122"/>
              <a:ea typeface="微软雅黑" panose="020b0503020204020204" pitchFamily="34" charset="-122"/>
            </a:endParaRPr>
          </a:p>
        </p:txBody>
      </p:sp>
      <p:sp>
        <p:nvSpPr>
          <p:cNvPr id="5" name="文本框 4"/>
          <p:cNvSpPr txBox="1"/>
          <p:nvPr/>
        </p:nvSpPr>
        <p:spPr>
          <a:xfrm>
            <a:off x="4275890" y="3412044"/>
            <a:ext cx="2542540" cy="523220"/>
          </a:xfrm>
          <a:prstGeom prst="rect">
            <a:avLst/>
          </a:prstGeom>
          <a:noFill/>
        </p:spPr>
        <p:txBody>
          <a:bodyPr wrap="square" rtlCol="0">
            <a:spAutoFit/>
          </a:bodyPr>
          <a:lstStyle>
            <a:defPPr>
              <a:defRPr lang="zh-CN"/>
            </a:defPPr>
            <a:lvl1pPr>
              <a:defRPr sz="2800" b="1">
                <a:latin typeface="黑体" panose="02010609060101010101" pitchFamily="49" charset="-122"/>
                <a:ea typeface="黑体" panose="02010609060101010101" pitchFamily="49" charset="-122"/>
                <a:cs typeface="+mn-ea"/>
              </a:defRPr>
            </a:lvl1pPr>
          </a:lstStyle>
          <a:p>
            <a:r>
              <a:rPr lang="en-US" altLang="zh-CN"/>
              <a:t>5</a:t>
            </a:r>
            <a:r>
              <a:rPr lang="zh-CN" altLang="en-US"/>
              <a:t>、职务常任制</a:t>
            </a:r>
            <a:endParaRPr lang="zh-CN" altLang="en-US"/>
          </a:p>
        </p:txBody>
      </p:sp>
      <p:sp>
        <p:nvSpPr>
          <p:cNvPr id="7" name="文本框 6"/>
          <p:cNvSpPr txBox="1"/>
          <p:nvPr/>
        </p:nvSpPr>
        <p:spPr>
          <a:xfrm>
            <a:off x="4297886" y="4197985"/>
            <a:ext cx="5184497" cy="1938020"/>
          </a:xfrm>
          <a:prstGeom prst="rect">
            <a:avLst/>
          </a:prstGeom>
          <a:noFill/>
        </p:spPr>
        <p:txBody>
          <a:bodyPr wrap="square" rtlCol="0" anchor="t">
            <a:spAutoFit/>
          </a:bodyPr>
          <a:lstStyle/>
          <a:p>
            <a:r>
              <a:rPr lang="zh-CN" altLang="en-US" sz="2400">
                <a:latin typeface="+mn-ea"/>
                <a:cs typeface="+mn-ea"/>
              </a:rPr>
              <a:t>常任制是指，文官一经录用，就实行</a:t>
            </a:r>
            <a:r>
              <a:rPr lang="en-US" altLang="zh-CN" sz="2400">
                <a:latin typeface="+mn-ea"/>
                <a:cs typeface="+mn-ea"/>
              </a:rPr>
              <a:t>“</a:t>
            </a:r>
            <a:r>
              <a:rPr lang="zh-CN" altLang="en-US" sz="2400">
                <a:latin typeface="+mn-ea"/>
                <a:cs typeface="+mn-ea"/>
              </a:rPr>
              <a:t>无过失不受免职处分</a:t>
            </a:r>
            <a:r>
              <a:rPr lang="en-US" altLang="zh-CN" sz="2400">
                <a:latin typeface="+mn-ea"/>
                <a:cs typeface="+mn-ea"/>
              </a:rPr>
              <a:t>”</a:t>
            </a:r>
            <a:r>
              <a:rPr lang="zh-CN" altLang="en-US" sz="2400">
                <a:latin typeface="+mn-ea"/>
                <a:cs typeface="+mn-ea"/>
              </a:rPr>
              <a:t>的规定。并依法享受较优厚的工资福利和退休金待遇。从某种意义上说，这是资本主义社会中难得的</a:t>
            </a:r>
            <a:r>
              <a:rPr lang="en-US" altLang="zh-CN" sz="2400">
                <a:latin typeface="+mn-ea"/>
                <a:cs typeface="+mn-ea"/>
              </a:rPr>
              <a:t>“</a:t>
            </a:r>
            <a:r>
              <a:rPr lang="zh-CN" altLang="en-US" sz="2400">
                <a:latin typeface="+mn-ea"/>
                <a:cs typeface="+mn-ea"/>
              </a:rPr>
              <a:t>铁饭碗</a:t>
            </a:r>
            <a:r>
              <a:rPr lang="en-US" altLang="zh-CN" sz="2400">
                <a:latin typeface="+mn-ea"/>
                <a:cs typeface="+mn-ea"/>
              </a:rPr>
              <a:t>”</a:t>
            </a:r>
            <a:r>
              <a:rPr lang="zh-CN" altLang="en-US" sz="2400">
                <a:latin typeface="+mn-ea"/>
                <a:cs typeface="+mn-ea"/>
              </a:rPr>
              <a:t>。</a:t>
            </a:r>
            <a:endParaRPr lang="zh-CN" altLang="en-US" sz="2400">
              <a:latin typeface="+mn-ea"/>
              <a:cs typeface="+mn-ea"/>
            </a:endParaRPr>
          </a:p>
        </p:txBody>
      </p:sp>
      <p:grpSp>
        <p:nvGrpSpPr>
          <p:cNvPr id="16" name="组合 15"/>
          <p:cNvGrpSpPr/>
          <p:nvPr/>
        </p:nvGrpSpPr>
        <p:grpSpPr>
          <a:xfrm>
            <a:off x="623281" y="3061380"/>
            <a:ext cx="3399516" cy="3684860"/>
            <a:chOff x="4983" y="5108"/>
            <a:chExt cx="6133" cy="6004"/>
          </a:xfrm>
        </p:grpSpPr>
        <p:sp>
          <p:nvSpPr>
            <p:cNvPr id="12" name="文本框 11"/>
            <p:cNvSpPr txBox="1"/>
            <p:nvPr/>
          </p:nvSpPr>
          <p:spPr>
            <a:xfrm>
              <a:off x="5075" y="5853"/>
              <a:ext cx="6041" cy="652"/>
            </a:xfrm>
            <a:prstGeom prst="rect">
              <a:avLst/>
            </a:prstGeom>
            <a:noFill/>
          </p:spPr>
          <p:txBody>
            <a:bodyPr wrap="square" rtlCol="0" anchor="t">
              <a:spAutoFit/>
            </a:bodyPr>
            <a:lstStyle/>
            <a:p>
              <a:r>
                <a:rPr lang="zh-CN" altLang="en-US" sz="2000" b="1">
                  <a:latin typeface="微软雅黑" panose="020b0503020204020204" pitchFamily="34" charset="-122"/>
                  <a:ea typeface="微软雅黑" panose="020b0503020204020204" pitchFamily="34" charset="-122"/>
                </a:rPr>
                <a:t>英国文官的退休和晋级制度</a:t>
              </a:r>
              <a:endParaRPr lang="zh-CN" altLang="en-US" sz="2000" b="1">
                <a:latin typeface="微软雅黑" pitchFamily="34" charset="-122"/>
                <a:ea typeface="微软雅黑" panose="020b0503020204020204" pitchFamily="34" charset="-122"/>
              </a:endParaRPr>
            </a:p>
          </p:txBody>
        </p:sp>
        <p:grpSp>
          <p:nvGrpSpPr>
            <p:cNvPr id="15" name="组合 14"/>
            <p:cNvGrpSpPr/>
            <p:nvPr/>
          </p:nvGrpSpPr>
          <p:grpSpPr>
            <a:xfrm>
              <a:off x="4983" y="5108"/>
              <a:ext cx="6041" cy="6004"/>
              <a:chOff x="11688" y="4848"/>
              <a:chExt cx="6041" cy="6004"/>
            </a:xfrm>
          </p:grpSpPr>
          <p:sp>
            <p:nvSpPr>
              <p:cNvPr id="8" name="圆角矩形 7"/>
              <p:cNvSpPr/>
              <p:nvPr/>
            </p:nvSpPr>
            <p:spPr>
              <a:xfrm>
                <a:off x="11688" y="5103"/>
                <a:ext cx="6041" cy="5749"/>
              </a:xfrm>
              <a:prstGeom prst="roundRect">
                <a:avLst>
                  <a:gd name="adj" fmla="val 6251"/>
                </a:avLst>
              </a:prstGeom>
              <a:noFill/>
              <a:ln w="28575" cmpd="sng">
                <a:solidFill>
                  <a:srgbClr val="3E415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2754" y="4848"/>
                <a:ext cx="2126" cy="5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tx1"/>
                    </a:solidFill>
                    <a:latin typeface="黑体" panose="02010609060101010101" pitchFamily="49" charset="-122"/>
                    <a:ea typeface="黑体" panose="02010609060101010101" pitchFamily="49" charset="-122"/>
                  </a:rPr>
                  <a:t>历史纵横</a:t>
                </a:r>
                <a:endParaRPr lang="zh-CN" altLang="en-US" b="1">
                  <a:solidFill>
                    <a:schemeClr val="tx1"/>
                  </a:solidFill>
                  <a:latin typeface="黑体" panose="02010609060101010101" pitchFamily="49" charset="-122"/>
                  <a:ea typeface="黑体" panose="02010609060101010101" pitchFamily="49" charset="-122"/>
                </a:endParaRPr>
              </a:p>
            </p:txBody>
          </p:sp>
          <p:sp>
            <p:nvSpPr>
              <p:cNvPr id="13" name="文本框 12"/>
              <p:cNvSpPr txBox="1"/>
              <p:nvPr/>
            </p:nvSpPr>
            <p:spPr>
              <a:xfrm>
                <a:off x="11758" y="6338"/>
                <a:ext cx="5901" cy="4363"/>
              </a:xfrm>
              <a:prstGeom prst="rect">
                <a:avLst/>
              </a:prstGeom>
              <a:noFill/>
            </p:spPr>
            <p:txBody>
              <a:bodyPr wrap="square" rtlCol="0" anchor="t">
                <a:spAutoFit/>
              </a:bodyPr>
              <a:lstStyle/>
              <a:p>
                <a:r>
                  <a:rPr lang="zh-CN" altLang="en-US" sz="2400">
                    <a:latin typeface="楷体" panose="02010609060101010101" pitchFamily="49" charset="-122"/>
                    <a:ea typeface="楷体" panose="02010609060101010101" pitchFamily="49" charset="-122"/>
                  </a:rPr>
                  <a:t>19世纪末20世纪初，英国逐步建立了文官退休制度，解除了文官的后顾之忧，英国还建立了统一的文官等级制度，不同等级的文官可以根据工具和智力得到晋升。</a:t>
                </a:r>
                <a:endParaRPr lang="zh-CN" altLang="en-US" sz="2400">
                  <a:latin typeface="楷体" panose="02010609060101010101" pitchFamily="49" charset="-122"/>
                  <a:ea typeface="楷体" panose="02010609060101010101" pitchFamily="49" charset="-122"/>
                </a:endParaRPr>
              </a:p>
            </p:txBody>
          </p:sp>
        </p:grpSp>
      </p:grpSp>
      <p:pic>
        <p:nvPicPr>
          <p:cNvPr id="14" name="图片 13"/>
          <p:cNvPicPr>
            <a:picLocks noChangeAspect="1"/>
          </p:cNvPicPr>
          <p:nvPr/>
        </p:nvPicPr>
        <p:blipFill>
          <a:blip r:embed="rId3"/>
          <a:srcRect r="6383" b="6130"/>
          <a:stretch>
            <a:fillRect/>
          </a:stretch>
        </p:blipFill>
        <p:spPr>
          <a:xfrm>
            <a:off x="9705340" y="4808855"/>
            <a:ext cx="2379980" cy="1937385"/>
          </a:xfrm>
          <a:prstGeom prst="rect">
            <a:avLst/>
          </a:prstGeom>
        </p:spPr>
      </p:pic>
      <p:sp>
        <p:nvSpPr>
          <p:cNvPr id="20" name="文本框 19"/>
          <p:cNvSpPr txBox="1"/>
          <p:nvPr/>
        </p:nvSpPr>
        <p:spPr>
          <a:xfrm>
            <a:off x="708025" y="942388"/>
            <a:ext cx="4703899" cy="523220"/>
          </a:xfrm>
          <a:prstGeom prst="rect">
            <a:avLst/>
          </a:prstGeom>
          <a:noFill/>
        </p:spPr>
        <p:txBody>
          <a:bodyPr wrap="square" rtlCol="0">
            <a:spAutoFit/>
          </a:bodyPr>
          <a:lstStyle/>
          <a:p>
            <a:r>
              <a:rPr lang="en-US" altLang="zh-CN" sz="2800" b="1">
                <a:latin typeface="黑体" panose="02010609060101010101" pitchFamily="49" charset="-122"/>
                <a:ea typeface="黑体" panose="02010609060101010101" pitchFamily="49" charset="-122"/>
                <a:cs typeface="+mn-ea"/>
              </a:rPr>
              <a:t>4</a:t>
            </a:r>
            <a:r>
              <a:rPr lang="zh-CN" altLang="en-US" sz="2800" b="1">
                <a:latin typeface="黑体" panose="02010609060101010101" pitchFamily="49" charset="-122"/>
                <a:ea typeface="黑体" panose="02010609060101010101" pitchFamily="49" charset="-122"/>
                <a:cs typeface="+mn-ea"/>
              </a:rPr>
              <a:t>、官纪严明，待遇优厚</a:t>
            </a:r>
            <a:endParaRPr lang="zh-CN" altLang="en-US" sz="2800" b="1">
              <a:latin typeface="黑体" panose="02010609060101010101" pitchFamily="49" charset="-122"/>
              <a:ea typeface="黑体" panose="02010609060101010101" pitchFamily="49" charset="-122"/>
              <a:cs typeface="+mn-ea"/>
            </a:endParaRPr>
          </a:p>
        </p:txBody>
      </p:sp>
      <p:sp>
        <p:nvSpPr>
          <p:cNvPr id="3" name="文本框 2"/>
          <p:cNvSpPr txBox="1"/>
          <p:nvPr/>
        </p:nvSpPr>
        <p:spPr>
          <a:xfrm>
            <a:off x="708025" y="1512570"/>
            <a:ext cx="10654030" cy="1568450"/>
          </a:xfrm>
          <a:prstGeom prst="rect">
            <a:avLst/>
          </a:prstGeom>
          <a:noFill/>
        </p:spPr>
        <p:txBody>
          <a:bodyPr wrap="square" rtlCol="0" anchor="t">
            <a:spAutoFit/>
          </a:bodyPr>
          <a:lstStyle/>
          <a:p>
            <a:r>
              <a:rPr lang="zh-CN" altLang="en-US" sz="2400"/>
              <a:t>西方各国对文官普遍具有严格的纪律要求，例如要求文官必须忠于国家，忠于政府，严守国家机密，不得参与任何商业性的盈利活动等等。与此同时，各国都有比较完备的关于文官的法律、法规，对文官的身份、地位、权利和义务做出了十分详备的规定。</a:t>
            </a:r>
            <a:endParaRPr lang="zh-CN" altLang="en-US" sz="2400"/>
          </a:p>
        </p:txBody>
      </p:sp>
      <p:sp>
        <p:nvSpPr>
          <p:cNvPr id="6" name="矩形 5"/>
          <p:cNvSpPr/>
          <p:nvPr/>
        </p:nvSpPr>
        <p:spPr>
          <a:xfrm>
            <a:off x="701675" y="1512570"/>
            <a:ext cx="10661015" cy="1534795"/>
          </a:xfrm>
          <a:prstGeom prst="rect">
            <a:avLst/>
          </a:prstGeom>
          <a:solidFill>
            <a:schemeClr val="accent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6" name="组合 25"/>
          <p:cNvGrpSpPr/>
          <p:nvPr/>
        </p:nvGrpSpPr>
        <p:grpSpPr>
          <a:xfrm>
            <a:off x="1505" y="189698"/>
            <a:ext cx="188640" cy="592218"/>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矩形 37"/>
          <p:cNvSpPr/>
          <p:nvPr/>
        </p:nvSpPr>
        <p:spPr>
          <a:xfrm>
            <a:off x="2176873" y="4600704"/>
            <a:ext cx="2166932" cy="553085"/>
          </a:xfrm>
          <a:prstGeom prst="rect">
            <a:avLst/>
          </a:prstGeom>
        </p:spPr>
        <p:txBody>
          <a:bodyPr wrap="square">
            <a:spAutoFit/>
          </a:bodyPr>
          <a:lstStyle/>
          <a:p>
            <a:pPr>
              <a:lnSpc>
                <a:spcPct val="150000"/>
              </a:lnSpc>
            </a:pPr>
            <a:r>
              <a:rPr lang="zh-CN" altLang="en-US" sz="2000" b="1">
                <a:solidFill>
                  <a:schemeClr val="bg1"/>
                </a:solidFill>
                <a:latin typeface="微软雅黑" panose="020b0503020204020204" pitchFamily="34" charset="-122"/>
                <a:ea typeface="微软雅黑" panose="020b0503020204020204" pitchFamily="34" charset="-122"/>
              </a:rPr>
              <a:t>请在此输入标题</a:t>
            </a:r>
            <a:endParaRPr lang="en-US" altLang="zh-CN" sz="2000" b="1">
              <a:solidFill>
                <a:schemeClr val="bg1"/>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389255" y="242570"/>
            <a:ext cx="4950460" cy="523220"/>
          </a:xfrm>
          <a:prstGeom prst="rect">
            <a:avLst/>
          </a:prstGeom>
          <a:noFill/>
        </p:spPr>
        <p:txBody>
          <a:bodyPr wrap="square" rtlCol="0">
            <a:spAutoFit/>
          </a:bodyPr>
          <a:lstStyle/>
          <a:p>
            <a:r>
              <a:rPr lang="zh-CN" altLang="en-US" sz="2800">
                <a:latin typeface="微软雅黑" panose="020b0503020204020204" pitchFamily="34" charset="-122"/>
                <a:ea typeface="微软雅黑" panose="020b0503020204020204" pitchFamily="34" charset="-122"/>
              </a:rPr>
              <a:t>西方文官制度的影响</a:t>
            </a:r>
            <a:endParaRPr lang="zh-CN" altLang="en-US" sz="2800">
              <a:latin typeface="微软雅黑" panose="020b0503020204020204" pitchFamily="34" charset="-122"/>
              <a:ea typeface="微软雅黑" panose="020b0503020204020204" pitchFamily="34" charset="-122"/>
            </a:endParaRPr>
          </a:p>
        </p:txBody>
      </p:sp>
      <p:sp>
        <p:nvSpPr>
          <p:cNvPr id="5" name="文本框 4"/>
          <p:cNvSpPr txBox="1"/>
          <p:nvPr/>
        </p:nvSpPr>
        <p:spPr>
          <a:xfrm>
            <a:off x="402676" y="1440921"/>
            <a:ext cx="11400069" cy="3444020"/>
          </a:xfrm>
          <a:prstGeom prst="rect">
            <a:avLst/>
          </a:prstGeom>
          <a:noFill/>
        </p:spPr>
        <p:txBody>
          <a:bodyPr wrap="square" rtlCol="0" anchor="t">
            <a:spAutoFit/>
          </a:bodyPr>
          <a:lstStyle/>
          <a:p>
            <a:pPr algn="just">
              <a:lnSpc>
                <a:spcPct val="90000"/>
              </a:lnSpc>
            </a:pPr>
            <a:r>
              <a:rPr lang="zh-CN" altLang="en-US" sz="2200">
                <a:solidFill>
                  <a:schemeClr val="tx1"/>
                </a:solidFill>
                <a:latin typeface="楷体" panose="02010609060101010101" pitchFamily="49" charset="-122"/>
                <a:ea typeface="楷体" panose="02010609060101010101" pitchFamily="49" charset="-122"/>
                <a:cs typeface="宋体" panose="02010600030101010101" pitchFamily="2" charset="-122"/>
                <a:sym typeface="+mn-ea"/>
              </a:rPr>
              <a:t>英国文官制度的绝对专业化素养，使得政府能够在最低的差错和最高的效率的情况下运转自如。这个制度足以让采用不同制度的其他国家羡慕不已。 </a:t>
            </a:r>
            <a:endParaRPr lang="zh-CN" altLang="en-US" sz="2200">
              <a:solidFill>
                <a:schemeClr val="tx1"/>
              </a:solidFill>
              <a:latin typeface="楷体" panose="02010609060101010101" pitchFamily="49" charset="-122"/>
              <a:ea typeface="楷体" panose="02010609060101010101" pitchFamily="49" charset="-122"/>
              <a:cs typeface="宋体" panose="02010600030101010101" pitchFamily="2" charset="-122"/>
            </a:endParaRPr>
          </a:p>
          <a:p>
            <a:pPr algn="just">
              <a:lnSpc>
                <a:spcPct val="90000"/>
              </a:lnSpc>
            </a:pPr>
            <a:r>
              <a:rPr lang="zh-CN" altLang="en-US" sz="2200">
                <a:solidFill>
                  <a:schemeClr val="tx1"/>
                </a:solidFill>
                <a:latin typeface="楷体" panose="02010609060101010101" pitchFamily="49" charset="-122"/>
                <a:ea typeface="楷体" panose="02010609060101010101" pitchFamily="49" charset="-122"/>
                <a:cs typeface="宋体" panose="02010600030101010101" pitchFamily="2" charset="-122"/>
                <a:sym typeface="+mn-ea"/>
              </a:rPr>
              <a:t>                             ——［英］玛格丽特•撒切尔著，李宏强译《唐宁街岁月》 </a:t>
            </a:r>
            <a:endParaRPr lang="zh-CN" altLang="en-US" sz="2200">
              <a:solidFill>
                <a:schemeClr val="tx1"/>
              </a:solidFill>
              <a:latin typeface="楷体" panose="02010609060101010101" pitchFamily="49" charset="-122"/>
              <a:ea typeface="楷体" panose="02010609060101010101" pitchFamily="49" charset="-122"/>
              <a:cs typeface="宋体" panose="02010600030101010101" pitchFamily="2" charset="-122"/>
            </a:endParaRPr>
          </a:p>
          <a:p>
            <a:pPr algn="just">
              <a:lnSpc>
                <a:spcPct val="90000"/>
              </a:lnSpc>
            </a:pPr>
            <a:r>
              <a:rPr lang="zh-CN" altLang="en-US" sz="2200">
                <a:solidFill>
                  <a:schemeClr val="tx1"/>
                </a:solidFill>
                <a:latin typeface="楷体" panose="02010609060101010101" pitchFamily="49" charset="-122"/>
                <a:ea typeface="楷体" panose="02010609060101010101" pitchFamily="49" charset="-122"/>
                <a:cs typeface="宋体" panose="02010600030101010101" pitchFamily="2" charset="-122"/>
                <a:sym typeface="+mn-ea"/>
              </a:rPr>
              <a:t>    资产阶级议会制的国家的全部历史表明，资产阶级立宪国家的历史也在相当大的程度上表明，更换部长意义极 小，因为实际的管理工作掌握在一支庞大的官吏队伍手中。 这支官吏队伍浸透了反民主的意识，同地主和资产阶级有千丝万缕的联系，在各方面都依附他们。这支队伍被资产阶级关系的气氛所笼罩，他们呼吸的就是这种空气，他们凝固 了，变硬了，僵化了，摆脱不了这种空气，他们的思想、感 情、行为不能不是老样子的。对上司毕恭毕敬的习气和某些 “公”务特权把他们拴住了，通过股票和银行，这支队伍的 上层分子完全成了金融资本的奴才，在某种程度上也是它的 代理人，它的利益的代表者和影响的传播者。                                                  ——《列宁全集》第三十二卷</a:t>
            </a:r>
            <a:endParaRPr lang="zh-CN" altLang="en-US" sz="2200">
              <a:solidFill>
                <a:schemeClr val="tx1"/>
              </a:solidFill>
              <a:latin typeface="楷体" panose="02010609060101010101" pitchFamily="49" charset="-122"/>
              <a:ea typeface="楷体" panose="02010609060101010101" pitchFamily="49" charset="-122"/>
              <a:cs typeface="宋体" panose="02010600030101010101" pitchFamily="2" charset="-122"/>
            </a:endParaRPr>
          </a:p>
        </p:txBody>
      </p:sp>
      <p:sp>
        <p:nvSpPr>
          <p:cNvPr id="7" name="文本框 6"/>
          <p:cNvSpPr txBox="1"/>
          <p:nvPr/>
        </p:nvSpPr>
        <p:spPr>
          <a:xfrm>
            <a:off x="389255" y="5151213"/>
            <a:ext cx="11216640" cy="1588127"/>
          </a:xfrm>
          <a:prstGeom prst="rect">
            <a:avLst/>
          </a:prstGeom>
          <a:noFill/>
        </p:spPr>
        <p:txBody>
          <a:bodyPr wrap="square" rtlCol="0" anchor="t">
            <a:spAutoFit/>
          </a:bodyPr>
          <a:lstStyle/>
          <a:p>
            <a:pPr>
              <a:lnSpc>
                <a:spcPct val="90000"/>
              </a:lnSpc>
            </a:pPr>
            <a:r>
              <a:rPr lang="zh-CN" altLang="en-US" sz="2400">
                <a:solidFill>
                  <a:schemeClr val="tx1"/>
                </a:solidFill>
                <a:latin typeface="黑体" panose="02010609060101010101" pitchFamily="49" charset="-122"/>
                <a:ea typeface="黑体" panose="02010609060101010101" pitchFamily="49" charset="-122"/>
                <a:cs typeface="宋体" panose="02010600030101010101" pitchFamily="2" charset="-122"/>
                <a:sym typeface="+mn-ea"/>
              </a:rPr>
              <a:t>1.进步：文官制度的建立，规范了西方国家政府行政部门的事务官员的选用和管理，提高国家治理能力和政府行政效率。</a:t>
            </a:r>
            <a:endParaRPr lang="zh-CN" altLang="en-US" sz="2400">
              <a:solidFill>
                <a:schemeClr val="tx1"/>
              </a:solidFill>
              <a:latin typeface="黑体" panose="02010609060101010101" pitchFamily="49" charset="-122"/>
              <a:ea typeface="黑体" panose="02010609060101010101" pitchFamily="49" charset="-122"/>
              <a:cs typeface="宋体" panose="02010600030101010101" pitchFamily="2" charset="-122"/>
              <a:sym typeface="+mn-ea"/>
            </a:endParaRPr>
          </a:p>
          <a:p>
            <a:pPr>
              <a:lnSpc>
                <a:spcPct val="90000"/>
              </a:lnSpc>
            </a:pPr>
            <a:endParaRPr lang="zh-CN" altLang="en-US" sz="1000">
              <a:solidFill>
                <a:schemeClr val="tx1"/>
              </a:solidFill>
              <a:latin typeface="黑体" panose="02010609060101010101" pitchFamily="49" charset="-122"/>
              <a:ea typeface="黑体" panose="02010609060101010101" pitchFamily="49" charset="-122"/>
              <a:cs typeface="宋体" panose="02010600030101010101" pitchFamily="2" charset="-122"/>
            </a:endParaRPr>
          </a:p>
          <a:p>
            <a:pPr>
              <a:lnSpc>
                <a:spcPct val="90000"/>
              </a:lnSpc>
            </a:pPr>
            <a:r>
              <a:rPr lang="zh-CN" altLang="en-US" sz="2400">
                <a:solidFill>
                  <a:schemeClr val="tx1"/>
                </a:solidFill>
                <a:latin typeface="黑体" panose="02010609060101010101" pitchFamily="49" charset="-122"/>
                <a:ea typeface="黑体" panose="02010609060101010101" pitchFamily="49" charset="-122"/>
                <a:cs typeface="宋体" panose="02010600030101010101" pitchFamily="2" charset="-122"/>
                <a:sym typeface="+mn-ea"/>
              </a:rPr>
              <a:t>2.局限：文官制度并没能触碰资本主义基本制度，容易滋生官僚习气和僵化现象，文官人数增多，加大国家财政负担；官员层次增加，影响政府工作效率</a:t>
            </a:r>
            <a:r>
              <a:rPr lang="zh-CN" altLang="en-US">
                <a:solidFill>
                  <a:schemeClr val="tx1"/>
                </a:solidFill>
                <a:latin typeface="黑体" panose="02010609060101010101" pitchFamily="49" charset="-122"/>
                <a:ea typeface="黑体" panose="02010609060101010101" pitchFamily="49" charset="-122"/>
                <a:cs typeface="宋体" panose="02010600030101010101" pitchFamily="2" charset="-122"/>
                <a:sym typeface="+mn-ea"/>
              </a:rPr>
              <a:t>。</a:t>
            </a:r>
            <a:endParaRPr lang="zh-CN" altLang="en-US">
              <a:solidFill>
                <a:schemeClr val="tx1"/>
              </a:solidFill>
              <a:latin typeface="黑体" panose="02010609060101010101" pitchFamily="49" charset="-122"/>
              <a:ea typeface="黑体" panose="02010609060101010101" pitchFamily="49" charset="-122"/>
              <a:cs typeface="宋体" panose="02010600030101010101" pitchFamily="2" charset="-122"/>
              <a:sym typeface="+mn-ea"/>
            </a:endParaRPr>
          </a:p>
        </p:txBody>
      </p:sp>
      <p:sp>
        <p:nvSpPr>
          <p:cNvPr id="16" name="矩形 15"/>
          <p:cNvSpPr/>
          <p:nvPr/>
        </p:nvSpPr>
        <p:spPr>
          <a:xfrm>
            <a:off x="389255" y="1440922"/>
            <a:ext cx="11467385" cy="3444019"/>
          </a:xfrm>
          <a:prstGeom prst="rect">
            <a:avLst/>
          </a:prstGeom>
          <a:noFill/>
          <a:ln w="28575" cmpd="dbl">
            <a:solidFill>
              <a:schemeClr val="tx1">
                <a:lumMod val="85000"/>
                <a:lumOff val="15000"/>
                <a:alpha val="7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1" name="直接连接符 20"/>
          <p:cNvCxnSpPr/>
          <p:nvPr/>
        </p:nvCxnSpPr>
        <p:spPr>
          <a:xfrm flipV="1">
            <a:off x="0" y="5003472"/>
            <a:ext cx="12171045" cy="29210"/>
          </a:xfrm>
          <a:prstGeom prst="line">
            <a:avLst/>
          </a:prstGeom>
          <a:ln w="28575" cmpd="dbl">
            <a:solidFill>
              <a:schemeClr val="tx1"/>
            </a:solidFill>
            <a:prstDash val="lgDashDot"/>
          </a:ln>
        </p:spPr>
        <p:style>
          <a:lnRef idx="1">
            <a:schemeClr val="accent1"/>
          </a:lnRef>
          <a:fillRef idx="0">
            <a:schemeClr val="accent1"/>
          </a:fillRef>
          <a:effectRef idx="0">
            <a:schemeClr val="accent1"/>
          </a:effectRef>
          <a:fontRef idx="minor">
            <a:schemeClr val="tx1"/>
          </a:fontRef>
        </p:style>
      </p:cxnSp>
      <p:sp>
        <p:nvSpPr>
          <p:cNvPr id="2" name="矩形 1"/>
          <p:cNvSpPr/>
          <p:nvPr/>
        </p:nvSpPr>
        <p:spPr>
          <a:xfrm>
            <a:off x="2063552" y="775919"/>
            <a:ext cx="8560357" cy="492443"/>
          </a:xfrm>
          <a:prstGeom prst="rect">
            <a:avLst/>
          </a:prstGeom>
        </p:spPr>
        <p:txBody>
          <a:bodyPr wrap="none">
            <a:spAutoFit/>
          </a:bodyPr>
          <a:lstStyle/>
          <a:p>
            <a:r>
              <a:rPr lang="zh-CN" altLang="en-US" sz="2600" b="1">
                <a:latin typeface="黑体" panose="02010609060101010101" pitchFamily="49" charset="-122"/>
                <a:ea typeface="黑体" panose="02010609060101010101" pitchFamily="49" charset="-122"/>
              </a:rPr>
              <a:t>阅读上述材料，结合所学谈谈你对西方文官制度的看法？</a:t>
            </a:r>
            <a:endParaRPr lang="zh-CN" altLang="en-US" sz="2600" b="1">
              <a:latin typeface="黑体" panose="02010609060101010101" pitchFamily="49" charset="-122"/>
              <a:ea typeface="黑体" panose="02010609060101010101" pitchFamily="49" charset="-122"/>
            </a:endParaRPr>
          </a:p>
        </p:txBody>
      </p:sp>
      <p:sp>
        <p:nvSpPr>
          <p:cNvPr id="4" name="矩形 3"/>
          <p:cNvSpPr/>
          <p:nvPr/>
        </p:nvSpPr>
        <p:spPr>
          <a:xfrm>
            <a:off x="274547" y="765790"/>
            <a:ext cx="1980029" cy="523220"/>
          </a:xfrm>
          <a:prstGeom prst="rect">
            <a:avLst/>
          </a:prstGeom>
        </p:spPr>
        <p:txBody>
          <a:bodyPr wrap="none">
            <a:spAutoFit/>
          </a:bodyPr>
          <a:lstStyle/>
          <a:p>
            <a:r>
              <a:rPr lang="zh-CN" altLang="en-US" sz="2800" b="1">
                <a:latin typeface="黑体" panose="02010609060101010101" pitchFamily="49" charset="-122"/>
                <a:ea typeface="黑体" panose="02010609060101010101" pitchFamily="49" charset="-122"/>
              </a:rPr>
              <a:t>问题探究：</a:t>
            </a:r>
            <a:endParaRPr lang="zh-CN" altLang="en-US" sz="2800" b="1">
              <a:latin typeface="黑体" panose="02010609060101010101" pitchFamily="49" charset="-122"/>
              <a:ea typeface="黑体" panose="02010609060101010101" pitchFamily="49" charset="-122"/>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000"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4" name="组合 3"/>
          <p:cNvGrpSpPr/>
          <p:nvPr/>
        </p:nvGrpSpPr>
        <p:grpSpPr>
          <a:xfrm>
            <a:off x="1505" y="189698"/>
            <a:ext cx="188640" cy="592218"/>
            <a:chOff x="11571416" y="3959358"/>
            <a:chExt cx="620584" cy="1723139"/>
          </a:xfrm>
        </p:grpSpPr>
        <p:sp>
          <p:nvSpPr>
            <p:cNvPr id="5" name="矩形 4"/>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标题 3"/>
          <p:cNvSpPr>
            <a:spLocks noGrp="1"/>
          </p:cNvSpPr>
          <p:nvPr/>
        </p:nvSpPr>
        <p:spPr>
          <a:xfrm>
            <a:off x="190053" y="189608"/>
            <a:ext cx="6287488" cy="707851"/>
          </a:xfrm>
          <a:prstGeom prst="rect">
            <a:avLst/>
          </a:prstGeom>
        </p:spPr>
        <p:txBody>
          <a:bodyPr vert="horz" lIns="91417" tIns="45708" rIns="91417" bIns="45708"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3200" b="1">
                <a:solidFill>
                  <a:srgbClr val="3E4150"/>
                </a:solidFill>
                <a:latin typeface="微软雅黑" panose="020b0503020204020204" pitchFamily="34" charset="-122"/>
                <a:ea typeface="微软雅黑" panose="020b0503020204020204" pitchFamily="34" charset="-122"/>
                <a:cs typeface="微软雅黑" panose="020b0503020204020204" pitchFamily="34" charset="-122"/>
              </a:rPr>
              <a:t>本课小结</a:t>
            </a:r>
            <a:endParaRPr lang="zh-CN" altLang="en-US" sz="3200" b="1">
              <a:solidFill>
                <a:srgbClr val="3E4150"/>
              </a:solidFill>
              <a:latin typeface="微软雅黑" pitchFamily="34" charset="-122"/>
              <a:ea typeface="微软雅黑" panose="020b0503020204020204" pitchFamily="34" charset="-122"/>
              <a:cs typeface="微软雅黑" panose="020b0503020204020204" pitchFamily="34" charset="-122"/>
            </a:endParaRPr>
          </a:p>
        </p:txBody>
      </p:sp>
      <p:sp>
        <p:nvSpPr>
          <p:cNvPr id="7" name="标题 7"/>
          <p:cNvSpPr>
            <a:spLocks noGrp="1"/>
          </p:cNvSpPr>
          <p:nvPr/>
        </p:nvSpPr>
        <p:spPr>
          <a:xfrm>
            <a:off x="2376170" y="991235"/>
            <a:ext cx="2395855" cy="888365"/>
          </a:xfrm>
          <a:prstGeom prst="rect">
            <a:avLst/>
          </a:prstGeom>
        </p:spPr>
        <p:txBody>
          <a:bodyPr vert="horz" lIns="91417" tIns="45708" rIns="91417" bIns="45708"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000">
                <a:latin typeface="微软雅黑" panose="020b0503020204020204" pitchFamily="34" charset="-122"/>
                <a:ea typeface="微软雅黑" panose="020b0503020204020204" pitchFamily="34" charset="-122"/>
              </a:rPr>
              <a:t>文官制度背景</a:t>
            </a:r>
            <a:endParaRPr lang="zh-CN" altLang="en-US" sz="3000">
              <a:latin typeface="微软雅黑" pitchFamily="34" charset="-122"/>
              <a:ea typeface="微软雅黑" panose="020b0503020204020204" pitchFamily="34" charset="-122"/>
            </a:endParaRPr>
          </a:p>
        </p:txBody>
      </p:sp>
      <p:sp>
        <p:nvSpPr>
          <p:cNvPr id="8" name="标题 1"/>
          <p:cNvSpPr>
            <a:spLocks noGrp="1"/>
          </p:cNvSpPr>
          <p:nvPr/>
        </p:nvSpPr>
        <p:spPr>
          <a:xfrm>
            <a:off x="2376473" y="2929014"/>
            <a:ext cx="4146796" cy="747846"/>
          </a:xfrm>
          <a:prstGeom prst="rect">
            <a:avLst/>
          </a:prstGeom>
        </p:spPr>
        <p:txBody>
          <a:bodyPr vert="horz" lIns="91417" tIns="45708" rIns="91417" bIns="45708" rtlCol="0" anchor="ctr">
            <a:normAutofit/>
          </a:bodyPr>
          <a:lstStyle>
            <a:lvl1pPr algn="ctr" defTabSz="964565" rtl="0" eaLnBrk="1" latinLnBrk="0" hangingPunct="1">
              <a:spcBef>
                <a:spcPct val="0"/>
              </a:spcBef>
              <a:buNone/>
              <a:defRPr sz="4640" kern="1200">
                <a:solidFill>
                  <a:sysClr val="windowText" lastClr="000000"/>
                </a:solidFill>
                <a:latin typeface="Calibri"/>
                <a:ea typeface="+mn-ea"/>
                <a:cs typeface="+mn-ea"/>
              </a:defRPr>
            </a:lvl1pPr>
          </a:lstStyle>
          <a:p>
            <a:pPr algn="l"/>
            <a:r>
              <a:rPr lang="zh-CN" altLang="en-US" sz="3000">
                <a:latin typeface="微软雅黑" panose="020b0503020204020204" pitchFamily="34" charset="-122"/>
                <a:ea typeface="微软雅黑" panose="020b0503020204020204" pitchFamily="34" charset="-122"/>
              </a:rPr>
              <a:t>文官制度的建立</a:t>
            </a:r>
            <a:endParaRPr lang="zh-CN" altLang="en-US" sz="3000">
              <a:latin typeface="微软雅黑" panose="020b0503020204020204" pitchFamily="34" charset="-122"/>
              <a:ea typeface="微软雅黑" panose="020b0503020204020204" pitchFamily="34" charset="-122"/>
            </a:endParaRPr>
          </a:p>
        </p:txBody>
      </p:sp>
      <p:sp>
        <p:nvSpPr>
          <p:cNvPr id="9" name="标题 1"/>
          <p:cNvSpPr>
            <a:spLocks noGrp="1"/>
          </p:cNvSpPr>
          <p:nvPr/>
        </p:nvSpPr>
        <p:spPr>
          <a:xfrm>
            <a:off x="2376473" y="4792094"/>
            <a:ext cx="5749140" cy="956075"/>
          </a:xfrm>
          <a:prstGeom prst="rect">
            <a:avLst/>
          </a:prstGeom>
        </p:spPr>
        <p:txBody>
          <a:bodyPr vert="horz" lIns="91417" tIns="45708" rIns="91417" bIns="45708" rtlCol="0" anchor="ctr">
            <a:noAutofit/>
          </a:bodyPr>
          <a:lstStyle>
            <a:lvl1pPr algn="ctr" defTabSz="964565" rtl="0" eaLnBrk="1" latinLnBrk="0" hangingPunct="1">
              <a:spcBef>
                <a:spcPct val="0"/>
              </a:spcBef>
              <a:buNone/>
              <a:defRPr sz="4640" kern="1200">
                <a:solidFill>
                  <a:sysClr val="windowText" lastClr="000000"/>
                </a:solidFill>
                <a:latin typeface="Calibri"/>
                <a:ea typeface="+mn-ea"/>
                <a:cs typeface="+mn-ea"/>
              </a:defRPr>
            </a:lvl1pPr>
          </a:lstStyle>
          <a:p>
            <a:pPr algn="l"/>
            <a:r>
              <a:rPr lang="zh-CN" altLang="en-US" sz="3000">
                <a:latin typeface="微软雅黑" panose="020b0503020204020204" pitchFamily="34" charset="-122"/>
                <a:ea typeface="微软雅黑" panose="020b0503020204020204" pitchFamily="34" charset="-122"/>
              </a:rPr>
              <a:t>制度的特点及影响</a:t>
            </a:r>
            <a:endParaRPr lang="zh-CN" altLang="en-US" sz="3000">
              <a:latin typeface="微软雅黑" panose="020b0503020204020204" pitchFamily="34" charset="-122"/>
              <a:ea typeface="微软雅黑" panose="020b0503020204020204" pitchFamily="34" charset="-122"/>
            </a:endParaRPr>
          </a:p>
        </p:txBody>
      </p:sp>
      <p:sp>
        <p:nvSpPr>
          <p:cNvPr id="3" name="矩形 2"/>
          <p:cNvSpPr/>
          <p:nvPr/>
        </p:nvSpPr>
        <p:spPr>
          <a:xfrm>
            <a:off x="1105431" y="1588136"/>
            <a:ext cx="640017" cy="3831996"/>
          </a:xfrm>
          <a:prstGeom prst="rect">
            <a:avLst/>
          </a:prstGeom>
        </p:spPr>
        <p:txBody>
          <a:bodyPr vert="horz" lIns="91417" tIns="45708" rIns="91417" bIns="45708" rtlCol="0" anchor="ctr">
            <a:noAutofit/>
          </a:bodyPr>
          <a:lstStyle/>
          <a:p>
            <a:pPr>
              <a:lnSpc>
                <a:spcPct val="90000"/>
              </a:lnSpc>
              <a:spcBef>
                <a:spcPct val="0"/>
              </a:spcBef>
            </a:pPr>
            <a:r>
              <a:rPr lang="zh-CN" altLang="en-US" sz="3600">
                <a:latin typeface="微软雅黑" panose="020b0503020204020204" pitchFamily="34" charset="-122"/>
                <a:ea typeface="微软雅黑" panose="020b0503020204020204" pitchFamily="34" charset="-122"/>
                <a:cs typeface="+mj-cs"/>
                <a:sym typeface="+mn-ea"/>
              </a:rPr>
              <a:t>西方的文官制度</a:t>
            </a:r>
            <a:endParaRPr lang="zh-CN" altLang="en-US" sz="3600">
              <a:latin typeface="微软雅黑" pitchFamily="34" charset="-122"/>
              <a:ea typeface="微软雅黑" panose="020b0503020204020204" pitchFamily="34" charset="-122"/>
              <a:cs typeface="+mj-cs"/>
              <a:sym typeface="+mn-ea"/>
            </a:endParaRPr>
          </a:p>
        </p:txBody>
      </p:sp>
      <p:sp>
        <p:nvSpPr>
          <p:cNvPr id="10" name="左中括号 9"/>
          <p:cNvSpPr/>
          <p:nvPr/>
        </p:nvSpPr>
        <p:spPr>
          <a:xfrm>
            <a:off x="2178561" y="1339335"/>
            <a:ext cx="167459" cy="3997720"/>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a:p>
        </p:txBody>
      </p:sp>
      <p:sp>
        <p:nvSpPr>
          <p:cNvPr id="11" name="矩形 10"/>
          <p:cNvSpPr/>
          <p:nvPr/>
        </p:nvSpPr>
        <p:spPr>
          <a:xfrm>
            <a:off x="4955540" y="389890"/>
            <a:ext cx="2921000" cy="508000"/>
          </a:xfrm>
          <a:prstGeom prst="rect">
            <a:avLst/>
          </a:prstGeom>
        </p:spPr>
        <p:txBody>
          <a:bodyPr vert="horz" lIns="91417" tIns="45708" rIns="91417" bIns="45708" rtlCol="0" anchor="ctr">
            <a:noAutofit/>
          </a:bodyPr>
          <a:lstStyle/>
          <a:p>
            <a:pPr>
              <a:lnSpc>
                <a:spcPct val="90000"/>
              </a:lnSpc>
              <a:spcBef>
                <a:spcPct val="0"/>
              </a:spcBef>
            </a:pPr>
            <a:r>
              <a:rPr lang="zh-CN" altLang="en-US" sz="2800">
                <a:latin typeface="微软雅黑" panose="020b0503020204020204" pitchFamily="34" charset="-122"/>
                <a:ea typeface="微软雅黑" panose="020b0503020204020204" pitchFamily="34" charset="-122"/>
                <a:cs typeface="+mj-cs"/>
              </a:rPr>
              <a:t>恩赐制度的弊端</a:t>
            </a:r>
            <a:endParaRPr lang="zh-CN" altLang="en-US" sz="2800">
              <a:latin typeface="微软雅黑" pitchFamily="34" charset="-122"/>
              <a:ea typeface="微软雅黑" panose="020b0503020204020204" pitchFamily="34" charset="-122"/>
              <a:cs typeface="+mj-cs"/>
            </a:endParaRPr>
          </a:p>
        </p:txBody>
      </p:sp>
      <p:sp>
        <p:nvSpPr>
          <p:cNvPr id="12" name="矩形 11"/>
          <p:cNvSpPr/>
          <p:nvPr/>
        </p:nvSpPr>
        <p:spPr>
          <a:xfrm>
            <a:off x="4955540" y="897890"/>
            <a:ext cx="3258185" cy="508000"/>
          </a:xfrm>
          <a:prstGeom prst="rect">
            <a:avLst/>
          </a:prstGeom>
        </p:spPr>
        <p:txBody>
          <a:bodyPr vert="horz" lIns="91417" tIns="45708" rIns="91417" bIns="45708" rtlCol="0" anchor="ctr">
            <a:noAutofit/>
          </a:bodyPr>
          <a:lstStyle/>
          <a:p>
            <a:pPr>
              <a:lnSpc>
                <a:spcPct val="90000"/>
              </a:lnSpc>
              <a:spcBef>
                <a:spcPct val="0"/>
              </a:spcBef>
            </a:pPr>
            <a:r>
              <a:rPr lang="zh-CN" altLang="en-US" sz="2800">
                <a:latin typeface="微软雅黑" panose="020b0503020204020204" pitchFamily="34" charset="-122"/>
                <a:ea typeface="微软雅黑" panose="020b0503020204020204" pitchFamily="34" charset="-122"/>
                <a:cs typeface="+mj-cs"/>
              </a:rPr>
              <a:t>政党分肥制的弊端</a:t>
            </a:r>
            <a:endParaRPr lang="zh-CN" altLang="en-US" sz="2800">
              <a:latin typeface="微软雅黑" panose="020b0503020204020204" pitchFamily="34" charset="-122"/>
              <a:ea typeface="微软雅黑" panose="020b0503020204020204" pitchFamily="34" charset="-122"/>
              <a:cs typeface="+mj-cs"/>
            </a:endParaRPr>
          </a:p>
        </p:txBody>
      </p:sp>
      <p:sp>
        <p:nvSpPr>
          <p:cNvPr id="13" name="矩形 12"/>
          <p:cNvSpPr/>
          <p:nvPr/>
        </p:nvSpPr>
        <p:spPr>
          <a:xfrm>
            <a:off x="4939030" y="1371600"/>
            <a:ext cx="3481705" cy="508000"/>
          </a:xfrm>
          <a:prstGeom prst="rect">
            <a:avLst/>
          </a:prstGeom>
        </p:spPr>
        <p:txBody>
          <a:bodyPr vert="horz" lIns="91417" tIns="45708" rIns="91417" bIns="45708" rtlCol="0" anchor="ctr">
            <a:noAutofit/>
          </a:bodyPr>
          <a:lstStyle/>
          <a:p>
            <a:pPr>
              <a:lnSpc>
                <a:spcPct val="90000"/>
              </a:lnSpc>
              <a:spcBef>
                <a:spcPct val="0"/>
              </a:spcBef>
            </a:pPr>
            <a:r>
              <a:rPr lang="zh-CN" altLang="en-US" sz="2800">
                <a:latin typeface="微软雅黑" panose="020b0503020204020204" pitchFamily="34" charset="-122"/>
                <a:ea typeface="微软雅黑" panose="020b0503020204020204" pitchFamily="34" charset="-122"/>
                <a:cs typeface="+mj-cs"/>
              </a:rPr>
              <a:t>工业革命的推动</a:t>
            </a:r>
            <a:endParaRPr lang="zh-CN" altLang="en-US" sz="2800">
              <a:latin typeface="微软雅黑" panose="020b0503020204020204" pitchFamily="34" charset="-122"/>
              <a:ea typeface="微软雅黑" panose="020b0503020204020204" pitchFamily="34" charset="-122"/>
              <a:cs typeface="+mj-cs"/>
            </a:endParaRPr>
          </a:p>
        </p:txBody>
      </p:sp>
      <p:sp>
        <p:nvSpPr>
          <p:cNvPr id="15" name="矩形 14"/>
          <p:cNvSpPr/>
          <p:nvPr/>
        </p:nvSpPr>
        <p:spPr>
          <a:xfrm>
            <a:off x="5768975" y="2422525"/>
            <a:ext cx="4174490" cy="508000"/>
          </a:xfrm>
          <a:prstGeom prst="rect">
            <a:avLst/>
          </a:prstGeom>
        </p:spPr>
        <p:txBody>
          <a:bodyPr vert="horz" lIns="91417" tIns="45708" rIns="91417" bIns="45708" rtlCol="0" anchor="ctr">
            <a:noAutofit/>
          </a:bodyPr>
          <a:lstStyle/>
          <a:p>
            <a:pPr>
              <a:lnSpc>
                <a:spcPct val="90000"/>
              </a:lnSpc>
              <a:spcBef>
                <a:spcPct val="0"/>
              </a:spcBef>
            </a:pPr>
            <a:r>
              <a:rPr lang="zh-CN" altLang="en-US" sz="2800">
                <a:latin typeface="微软雅黑" panose="020b0503020204020204" pitchFamily="34" charset="-122"/>
                <a:ea typeface="微软雅黑" panose="020b0503020204020204" pitchFamily="34" charset="-122"/>
                <a:cs typeface="+mj-cs"/>
              </a:rPr>
              <a:t>英国文官制度的建立</a:t>
            </a:r>
            <a:endParaRPr lang="zh-CN" altLang="en-US" sz="2800">
              <a:latin typeface="微软雅黑" panose="020b0503020204020204" pitchFamily="34" charset="-122"/>
              <a:ea typeface="微软雅黑" panose="020b0503020204020204" pitchFamily="34" charset="-122"/>
              <a:cs typeface="+mj-cs"/>
            </a:endParaRPr>
          </a:p>
        </p:txBody>
      </p:sp>
      <p:sp>
        <p:nvSpPr>
          <p:cNvPr id="16" name="矩形 15"/>
          <p:cNvSpPr/>
          <p:nvPr/>
        </p:nvSpPr>
        <p:spPr>
          <a:xfrm>
            <a:off x="5818505" y="3249930"/>
            <a:ext cx="4389120" cy="508000"/>
          </a:xfrm>
          <a:prstGeom prst="rect">
            <a:avLst/>
          </a:prstGeom>
        </p:spPr>
        <p:txBody>
          <a:bodyPr vert="horz" lIns="91417" tIns="45708" rIns="91417" bIns="45708" rtlCol="0" anchor="ctr">
            <a:noAutofit/>
          </a:bodyPr>
          <a:lstStyle/>
          <a:p>
            <a:pPr>
              <a:lnSpc>
                <a:spcPct val="90000"/>
              </a:lnSpc>
              <a:spcBef>
                <a:spcPct val="0"/>
              </a:spcBef>
            </a:pPr>
            <a:r>
              <a:rPr lang="zh-CN" altLang="en-US" sz="2800">
                <a:latin typeface="微软雅黑" panose="020b0503020204020204" pitchFamily="34" charset="-122"/>
                <a:ea typeface="微软雅黑" panose="020b0503020204020204" pitchFamily="34" charset="-122"/>
                <a:cs typeface="+mj-cs"/>
              </a:rPr>
              <a:t>资本主义其他国家的效仿</a:t>
            </a:r>
            <a:endParaRPr lang="zh-CN" altLang="en-US" sz="2800">
              <a:latin typeface="微软雅黑" panose="020b0503020204020204" pitchFamily="34" charset="-122"/>
              <a:ea typeface="微软雅黑" panose="020b0503020204020204" pitchFamily="34" charset="-122"/>
              <a:cs typeface="+mj-cs"/>
            </a:endParaRPr>
          </a:p>
        </p:txBody>
      </p:sp>
      <p:sp>
        <p:nvSpPr>
          <p:cNvPr id="20" name="矩形 19"/>
          <p:cNvSpPr/>
          <p:nvPr/>
        </p:nvSpPr>
        <p:spPr>
          <a:xfrm>
            <a:off x="5818940" y="4108531"/>
            <a:ext cx="1723124" cy="507705"/>
          </a:xfrm>
          <a:prstGeom prst="rect">
            <a:avLst/>
          </a:prstGeom>
        </p:spPr>
        <p:txBody>
          <a:bodyPr vert="horz" lIns="91417" tIns="45708" rIns="91417" bIns="45708" rtlCol="0" anchor="ctr">
            <a:noAutofit/>
          </a:bodyPr>
          <a:lstStyle/>
          <a:p>
            <a:pPr>
              <a:lnSpc>
                <a:spcPct val="90000"/>
              </a:lnSpc>
              <a:spcBef>
                <a:spcPct val="0"/>
              </a:spcBef>
            </a:pPr>
            <a:r>
              <a:rPr lang="zh-CN" altLang="en-US" sz="3000">
                <a:latin typeface="微软雅黑" panose="020b0503020204020204" pitchFamily="34" charset="-122"/>
                <a:ea typeface="微软雅黑" panose="020b0503020204020204" pitchFamily="34" charset="-122"/>
                <a:cs typeface="+mj-cs"/>
              </a:rPr>
              <a:t>特点：</a:t>
            </a:r>
            <a:endParaRPr lang="zh-CN" altLang="en-US" sz="3000">
              <a:latin typeface="微软雅黑" pitchFamily="34" charset="-122"/>
              <a:ea typeface="微软雅黑" panose="020b0503020204020204" pitchFamily="34" charset="-122"/>
              <a:cs typeface="+mj-cs"/>
            </a:endParaRPr>
          </a:p>
        </p:txBody>
      </p:sp>
      <p:sp>
        <p:nvSpPr>
          <p:cNvPr id="21" name="矩形 20"/>
          <p:cNvSpPr/>
          <p:nvPr/>
        </p:nvSpPr>
        <p:spPr>
          <a:xfrm>
            <a:off x="5818505" y="5748655"/>
            <a:ext cx="1297305" cy="324485"/>
          </a:xfrm>
          <a:prstGeom prst="rect">
            <a:avLst/>
          </a:prstGeom>
        </p:spPr>
        <p:txBody>
          <a:bodyPr vert="horz" lIns="91417" tIns="45708" rIns="91417" bIns="45708" rtlCol="0" anchor="ctr">
            <a:noAutofit/>
          </a:bodyPr>
          <a:lstStyle/>
          <a:p>
            <a:pPr>
              <a:lnSpc>
                <a:spcPct val="90000"/>
              </a:lnSpc>
              <a:spcBef>
                <a:spcPct val="0"/>
              </a:spcBef>
            </a:pPr>
            <a:r>
              <a:rPr lang="zh-CN" altLang="en-US" sz="3000">
                <a:latin typeface="微软雅黑" panose="020b0503020204020204" pitchFamily="34" charset="-122"/>
                <a:ea typeface="微软雅黑" panose="020b0503020204020204" pitchFamily="34" charset="-122"/>
                <a:cs typeface="+mj-cs"/>
              </a:rPr>
              <a:t>影响</a:t>
            </a:r>
            <a:endParaRPr lang="zh-CN" altLang="en-US" sz="3000">
              <a:latin typeface="微软雅黑" panose="020b0503020204020204" pitchFamily="34" charset="-122"/>
              <a:ea typeface="微软雅黑" panose="020b0503020204020204" pitchFamily="34" charset="-122"/>
              <a:cs typeface="+mj-cs"/>
            </a:endParaRPr>
          </a:p>
        </p:txBody>
      </p:sp>
      <p:sp>
        <p:nvSpPr>
          <p:cNvPr id="26" name="左中括号 25"/>
          <p:cNvSpPr/>
          <p:nvPr/>
        </p:nvSpPr>
        <p:spPr>
          <a:xfrm>
            <a:off x="4640533" y="539651"/>
            <a:ext cx="131586" cy="1791434"/>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a:p>
        </p:txBody>
      </p:sp>
      <p:sp>
        <p:nvSpPr>
          <p:cNvPr id="27" name="左中括号 26"/>
          <p:cNvSpPr/>
          <p:nvPr/>
        </p:nvSpPr>
        <p:spPr>
          <a:xfrm>
            <a:off x="5633720" y="2506980"/>
            <a:ext cx="119380" cy="1010285"/>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a:p>
        </p:txBody>
      </p:sp>
      <p:sp>
        <p:nvSpPr>
          <p:cNvPr id="28" name="左中括号 27"/>
          <p:cNvSpPr/>
          <p:nvPr/>
        </p:nvSpPr>
        <p:spPr>
          <a:xfrm>
            <a:off x="5633926" y="4327345"/>
            <a:ext cx="101230" cy="1648402"/>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a:p>
        </p:txBody>
      </p:sp>
      <p:sp>
        <p:nvSpPr>
          <p:cNvPr id="32" name="文本框 31"/>
          <p:cNvSpPr txBox="1"/>
          <p:nvPr/>
        </p:nvSpPr>
        <p:spPr>
          <a:xfrm>
            <a:off x="4982210" y="1967230"/>
            <a:ext cx="3838575" cy="521970"/>
          </a:xfrm>
          <a:prstGeom prst="rect">
            <a:avLst/>
          </a:prstGeom>
          <a:noFill/>
        </p:spPr>
        <p:txBody>
          <a:bodyPr wrap="square" rtlCol="0">
            <a:spAutoFit/>
          </a:bodyPr>
          <a:lstStyle/>
          <a:p>
            <a:r>
              <a:rPr lang="zh-CN" altLang="en-US" sz="2800">
                <a:latin typeface="微软雅黑" panose="020b0503020204020204" pitchFamily="34" charset="-122"/>
                <a:ea typeface="微软雅黑" panose="020b0503020204020204" pitchFamily="34" charset="-122"/>
              </a:rPr>
              <a:t>中国科举考试的影响</a:t>
            </a:r>
            <a:endParaRPr lang="zh-CN" altLang="en-US" sz="2800">
              <a:latin typeface="微软雅黑" panose="020b0503020204020204" pitchFamily="34" charset="-122"/>
              <a:ea typeface="微软雅黑" panose="020b0503020204020204" pitchFamily="34" charset="-122"/>
            </a:endParaRPr>
          </a:p>
        </p:txBody>
      </p:sp>
      <p:sp>
        <p:nvSpPr>
          <p:cNvPr id="34" name="文本框 33"/>
          <p:cNvSpPr txBox="1"/>
          <p:nvPr/>
        </p:nvSpPr>
        <p:spPr>
          <a:xfrm>
            <a:off x="6967855" y="5454015"/>
            <a:ext cx="1603375" cy="521970"/>
          </a:xfrm>
          <a:prstGeom prst="rect">
            <a:avLst/>
          </a:prstGeom>
          <a:noFill/>
        </p:spPr>
        <p:txBody>
          <a:bodyPr wrap="square" rtlCol="0">
            <a:spAutoFit/>
          </a:bodyPr>
          <a:lstStyle/>
          <a:p>
            <a:r>
              <a:rPr lang="zh-CN" altLang="en-US" sz="2800">
                <a:latin typeface="微软雅黑" panose="020b0503020204020204" pitchFamily="34" charset="-122"/>
                <a:ea typeface="微软雅黑" panose="020b0503020204020204" pitchFamily="34" charset="-122"/>
              </a:rPr>
              <a:t>积极</a:t>
            </a:r>
            <a:endParaRPr lang="zh-CN" altLang="en-US" sz="2800">
              <a:latin typeface="微软雅黑" panose="020b0503020204020204" pitchFamily="34" charset="-122"/>
              <a:ea typeface="微软雅黑" panose="020b0503020204020204" pitchFamily="34" charset="-122"/>
            </a:endParaRPr>
          </a:p>
        </p:txBody>
      </p:sp>
      <p:sp>
        <p:nvSpPr>
          <p:cNvPr id="35" name="文本框 34"/>
          <p:cNvSpPr txBox="1"/>
          <p:nvPr/>
        </p:nvSpPr>
        <p:spPr>
          <a:xfrm>
            <a:off x="6967855" y="5975985"/>
            <a:ext cx="1603375" cy="521970"/>
          </a:xfrm>
          <a:prstGeom prst="rect">
            <a:avLst/>
          </a:prstGeom>
          <a:noFill/>
        </p:spPr>
        <p:txBody>
          <a:bodyPr wrap="square" rtlCol="0">
            <a:spAutoFit/>
          </a:bodyPr>
          <a:lstStyle/>
          <a:p>
            <a:r>
              <a:rPr lang="zh-CN" altLang="en-US" sz="2800">
                <a:latin typeface="微软雅黑" panose="020b0503020204020204" pitchFamily="34" charset="-122"/>
                <a:ea typeface="微软雅黑" panose="020b0503020204020204" pitchFamily="34" charset="-122"/>
              </a:rPr>
              <a:t>消极</a:t>
            </a:r>
            <a:endParaRPr lang="zh-CN" altLang="en-US" sz="2800">
              <a:latin typeface="微软雅黑" panose="020b0503020204020204" pitchFamily="34" charset="-122"/>
              <a:ea typeface="微软雅黑" panose="020b0503020204020204" pitchFamily="34" charset="-122"/>
            </a:endParaRPr>
          </a:p>
        </p:txBody>
      </p:sp>
      <p:sp>
        <p:nvSpPr>
          <p:cNvPr id="36" name="左中括号 35"/>
          <p:cNvSpPr/>
          <p:nvPr/>
        </p:nvSpPr>
        <p:spPr>
          <a:xfrm>
            <a:off x="6886575" y="5603875"/>
            <a:ext cx="81280" cy="732155"/>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a:p>
        </p:txBody>
      </p:sp>
      <p:sp>
        <p:nvSpPr>
          <p:cNvPr id="37" name="文本框 36"/>
          <p:cNvSpPr txBox="1"/>
          <p:nvPr/>
        </p:nvSpPr>
        <p:spPr>
          <a:xfrm>
            <a:off x="6967855" y="4094480"/>
            <a:ext cx="4677410" cy="953135"/>
          </a:xfrm>
          <a:prstGeom prst="rect">
            <a:avLst/>
          </a:prstGeom>
          <a:noFill/>
        </p:spPr>
        <p:txBody>
          <a:bodyPr wrap="square" rtlCol="0">
            <a:spAutoFit/>
          </a:bodyPr>
          <a:lstStyle/>
          <a:p>
            <a:r>
              <a:rPr lang="zh-CN" altLang="en-US" sz="2800">
                <a:latin typeface="微软雅黑" panose="020b0503020204020204" pitchFamily="34" charset="-122"/>
                <a:ea typeface="微软雅黑" panose="020b0503020204020204" pitchFamily="34" charset="-122"/>
              </a:rPr>
              <a:t>公开考试、政治中立、严格考核、官纪严明、职务常任</a:t>
            </a:r>
            <a:endParaRPr lang="zh-CN" altLang="en-US" sz="2800">
              <a:latin typeface="微软雅黑" panose="020b0503020204020204" pitchFamily="34" charset="-122"/>
              <a:ea typeface="微软雅黑" panose="020b0503020204020204" pitchFamily="34" charset="-122"/>
            </a:endParaRPr>
          </a:p>
        </p:txBody>
      </p:sp>
      <p:pic>
        <p:nvPicPr>
          <p:cNvPr id="38" name="New picture" hidden="1"/>
          <p:cNvPicPr/>
          <p:nvPr/>
        </p:nvPicPr>
        <p:blipFill>
          <a:blip r:embed="rId3"/>
          <a:stretch>
            <a:fillRect/>
          </a:stretch>
        </p:blipFill>
        <p:spPr>
          <a:xfrm>
            <a:off x="11696700" y="10922000"/>
            <a:ext cx="469900" cy="482600"/>
          </a:xfrm>
          <a:prstGeom prst="cube">
            <a:avLst/>
          </a:prstGeom>
        </p:spPr>
      </p:pic>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tags/tag1.xml><?xml version="1.0" encoding="utf-8"?>
<p:tagLst xmlns:p="http://schemas.openxmlformats.org/presentationml/2006/main">
  <p:tag name="PA" val="v4.2.0"/>
</p:tagLst>
</file>

<file path=ppt/tags/tag2.xml><?xml version="1.0" encoding="utf-8"?>
<p:tagLst xmlns:p="http://schemas.openxmlformats.org/presentationml/2006/main">
  <p:tag name="KSO_WM_UNIT_PLACING_PICTURE_USER_VIEWPORT" val="{&quot;height&quot;:3813,&quot;width&quot;:2795}"/>
</p:tagLst>
</file>

<file path=ppt/tags/tag3.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自定义 1193">
      <a:dk1>
        <a:sysClr val="windowText" lastClr="000000"/>
      </a:dk1>
      <a:lt1>
        <a:sysClr val="window" lastClr="FFFFFF"/>
      </a:lt1>
      <a:dk2>
        <a:srgbClr val="1F497D"/>
      </a:dk2>
      <a:lt2>
        <a:srgbClr val="EEECE1"/>
      </a:lt2>
      <a:accent1>
        <a:srgbClr val="64C6DF"/>
      </a:accent1>
      <a:accent2>
        <a:srgbClr val="FF6950"/>
      </a:accent2>
      <a:accent3>
        <a:srgbClr val="64C6DF"/>
      </a:accent3>
      <a:accent4>
        <a:srgbClr val="FF6950"/>
      </a:accent4>
      <a:accent5>
        <a:srgbClr val="64C6DF"/>
      </a:accent5>
      <a:accent6>
        <a:srgbClr val="FF6950"/>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宽屏</PresentationFormat>
  <Paragraphs>153</Paragraphs>
  <Slides>22</Slides>
  <Notes>22</Notes>
  <TotalTime>0</TotalTime>
  <HiddenSlides>0</HiddenSlides>
  <MMClips>0</MMClips>
  <ScaleCrop>0</ScaleCrop>
  <HeadingPairs>
    <vt:vector baseType="variant" size="6">
      <vt:variant>
        <vt:lpstr>Fonts used</vt:lpstr>
      </vt:variant>
      <vt:variant>
        <vt:i4>13</vt:i4>
      </vt:variant>
      <vt:variant>
        <vt:lpstr>Theme</vt:lpstr>
      </vt:variant>
      <vt:variant>
        <vt:i4>1</vt:i4>
      </vt:variant>
      <vt:variant>
        <vt:lpstr>Slide Titles</vt:lpstr>
      </vt:variant>
      <vt:variant>
        <vt:i4>22</vt:i4>
      </vt:variant>
    </vt:vector>
  </HeadingPairs>
  <TitlesOfParts>
    <vt:vector baseType="lpstr" size="36">
      <vt:lpstr>Arial</vt:lpstr>
      <vt:lpstr>Calibri</vt:lpstr>
      <vt:lpstr>微软雅黑</vt:lpstr>
      <vt:lpstr>Open Sans</vt:lpstr>
      <vt:lpstr>Lato Regular</vt:lpstr>
      <vt:lpstr>Lato Hairline</vt:lpstr>
      <vt:lpstr>Lato Light</vt:lpstr>
      <vt:lpstr>Impact</vt:lpstr>
      <vt:lpstr>宋体</vt:lpstr>
      <vt:lpstr>Kristen ITC</vt:lpstr>
      <vt:lpstr>黑体</vt:lpstr>
      <vt:lpstr>楷体</vt:lpstr>
      <vt:lpstr>方正姚体</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幻灯片 1</dc:title>
  <dc:creator>Administrator</dc:creator>
  <cp:lastModifiedBy>马艺铭</cp:lastModifiedBy>
  <cp:revision>260</cp:revision>
  <dcterms:created xsi:type="dcterms:W3CDTF">2017-04-12T06:08:00Z</dcterms:created>
  <dcterms:modified xsi:type="dcterms:W3CDTF">2020-08-11T03:32:26Z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2052-11.1.0.9912</vt:lpwstr>
  </property>
</Properties>
</file>