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gif" ContentType="image/gif"/>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34" r:id="rId3"/>
    <p:sldId id="380" r:id="rId4"/>
    <p:sldId id="339" r:id="rId5"/>
    <p:sldId id="381" r:id="rId6"/>
    <p:sldId id="340" r:id="rId7"/>
    <p:sldId id="373" r:id="rId8"/>
    <p:sldId id="363" r:id="rId9"/>
    <p:sldId id="371" r:id="rId10"/>
    <p:sldId id="374" r:id="rId11"/>
    <p:sldId id="375" r:id="rId12"/>
    <p:sldId id="376" r:id="rId13"/>
    <p:sldId id="364" r:id="rId14"/>
    <p:sldId id="382" r:id="rId15"/>
    <p:sldId id="383" r:id="rId16"/>
    <p:sldId id="385" r:id="rId17"/>
    <p:sldId id="384" r:id="rId18"/>
    <p:sldId id="386" r:id="rId19"/>
    <p:sldId id="389" r:id="rId20"/>
    <p:sldId id="390" r:id="rId21"/>
    <p:sldId id="391" r:id="rId22"/>
    <p:sldId id="394" r:id="rId23"/>
    <p:sldId id="393" r:id="rId24"/>
    <p:sldId id="392" r:id="rId25"/>
    <p:sldId id="387" r:id="rId26"/>
    <p:sldId id="395" r:id="rId27"/>
    <p:sldId id="388" r:id="rId28"/>
    <p:sldId id="398" r:id="rId29"/>
    <p:sldId id="396" r:id="rId30"/>
    <p:sldId id="397" r:id="rId31"/>
    <p:sldId id="378" r:id="rId32"/>
  </p:sldIdLst>
  <p:sldSz cx="13681075" cy="7921625"/>
  <p:notesSz cx="6858000" cy="9144000"/>
  <p:custDataLst>
    <p:tags r:id="rId33"/>
  </p:custDataLst>
  <p:defaultTex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92" autoAdjust="0"/>
    <p:restoredTop sz="92764" autoAdjust="0"/>
  </p:normalViewPr>
  <p:slideViewPr>
    <p:cSldViewPr>
      <p:cViewPr>
        <p:scale>
          <a:sx n="70" d="100"/>
          <a:sy n="70" d="100"/>
        </p:scale>
        <p:origin x="-204" y="210"/>
      </p:cViewPr>
      <p:guideLst>
        <p:guide orient="horz" pos="2495"/>
        <p:guide pos="4309"/>
      </p:guideLst>
    </p:cSldViewPr>
  </p:slideViewPr>
  <p:notesTextViewPr>
    <p:cViewPr>
      <p:scale>
        <a:sx n="1" d="1"/>
        <a:sy n="1" d="1"/>
      </p:scale>
      <p:origin x="0" y="0"/>
    </p:cViewPr>
  </p:notesTextViewPr>
  <p:sorterViewPr>
    <p:cViewPr>
      <p:scale>
        <a:sx n="66" d="100"/>
        <a:sy n="6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tags" Target="tags/tag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7600EA-C80B-4463-BA7F-F7A5A4D4D639}"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468313" y="685800"/>
            <a:ext cx="5921375"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88EDA8-AA38-4EC8-A4A2-C9E52DD3CCD9}"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1234440" rtl="0" eaLnBrk="1" latinLnBrk="0" hangingPunct="1">
      <a:defRPr sz="1600" kern="1200">
        <a:solidFill>
          <a:schemeClr val="tx1"/>
        </a:solidFill>
        <a:latin typeface="+mn-lt"/>
        <a:ea typeface="+mn-ea"/>
        <a:cs typeface="+mn-cs"/>
      </a:defRPr>
    </a:lvl1pPr>
    <a:lvl2pPr marL="617220" algn="l" defTabSz="1234440" rtl="0" eaLnBrk="1" latinLnBrk="0" hangingPunct="1">
      <a:defRPr sz="1600" kern="1200">
        <a:solidFill>
          <a:schemeClr val="tx1"/>
        </a:solidFill>
        <a:latin typeface="+mn-lt"/>
        <a:ea typeface="+mn-ea"/>
        <a:cs typeface="+mn-cs"/>
      </a:defRPr>
    </a:lvl2pPr>
    <a:lvl3pPr marL="1234440" algn="l" defTabSz="1234440" rtl="0" eaLnBrk="1" latinLnBrk="0" hangingPunct="1">
      <a:defRPr sz="1600" kern="1200">
        <a:solidFill>
          <a:schemeClr val="tx1"/>
        </a:solidFill>
        <a:latin typeface="+mn-lt"/>
        <a:ea typeface="+mn-ea"/>
        <a:cs typeface="+mn-cs"/>
      </a:defRPr>
    </a:lvl3pPr>
    <a:lvl4pPr marL="1851660" algn="l" defTabSz="1234440" rtl="0" eaLnBrk="1" latinLnBrk="0" hangingPunct="1">
      <a:defRPr sz="1600" kern="1200">
        <a:solidFill>
          <a:schemeClr val="tx1"/>
        </a:solidFill>
        <a:latin typeface="+mn-lt"/>
        <a:ea typeface="+mn-ea"/>
        <a:cs typeface="+mn-cs"/>
      </a:defRPr>
    </a:lvl4pPr>
    <a:lvl5pPr marL="2468880" algn="l" defTabSz="1234440" rtl="0" eaLnBrk="1" latinLnBrk="0" hangingPunct="1">
      <a:defRPr sz="1600" kern="1200">
        <a:solidFill>
          <a:schemeClr val="tx1"/>
        </a:solidFill>
        <a:latin typeface="+mn-lt"/>
        <a:ea typeface="+mn-ea"/>
        <a:cs typeface="+mn-cs"/>
      </a:defRPr>
    </a:lvl5pPr>
    <a:lvl6pPr marL="3086100" algn="l" defTabSz="1234440" rtl="0" eaLnBrk="1" latinLnBrk="0" hangingPunct="1">
      <a:defRPr sz="1600" kern="1200">
        <a:solidFill>
          <a:schemeClr val="tx1"/>
        </a:solidFill>
        <a:latin typeface="+mn-lt"/>
        <a:ea typeface="+mn-ea"/>
        <a:cs typeface="+mn-cs"/>
      </a:defRPr>
    </a:lvl6pPr>
    <a:lvl7pPr marL="3703320" algn="l" defTabSz="1234440" rtl="0" eaLnBrk="1" latinLnBrk="0" hangingPunct="1">
      <a:defRPr sz="1600" kern="1200">
        <a:solidFill>
          <a:schemeClr val="tx1"/>
        </a:solidFill>
        <a:latin typeface="+mn-lt"/>
        <a:ea typeface="+mn-ea"/>
        <a:cs typeface="+mn-cs"/>
      </a:defRPr>
    </a:lvl7pPr>
    <a:lvl8pPr marL="4320540" algn="l" defTabSz="1234440" rtl="0" eaLnBrk="1" latinLnBrk="0" hangingPunct="1">
      <a:defRPr sz="1600" kern="1200">
        <a:solidFill>
          <a:schemeClr val="tx1"/>
        </a:solidFill>
        <a:latin typeface="+mn-lt"/>
        <a:ea typeface="+mn-ea"/>
        <a:cs typeface="+mn-cs"/>
      </a:defRPr>
    </a:lvl8pPr>
    <a:lvl9pPr marL="4937760" algn="l" defTabSz="1234440" rtl="0" eaLnBrk="1" latinLnBrk="0" hangingPunct="1">
      <a:defRPr sz="16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761B18-8876-4120-B662-E27EB1A2D4B9}"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468313" y="685800"/>
            <a:ext cx="59213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23</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27</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28</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29</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026081" y="2460839"/>
            <a:ext cx="11628914" cy="169801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2052161" y="4488921"/>
            <a:ext cx="9576753" cy="2024415"/>
          </a:xfrm>
        </p:spPr>
        <p:txBody>
          <a:bodyPr/>
          <a:lstStyle>
            <a:lvl1pPr marL="0" indent="0" algn="ctr">
              <a:buNone/>
              <a:defRPr>
                <a:solidFill>
                  <a:schemeClr val="tx1">
                    <a:tint val="75000"/>
                  </a:schemeClr>
                </a:solidFill>
              </a:defRPr>
            </a:lvl1pPr>
            <a:lvl2pPr marL="617220" indent="0" algn="ctr">
              <a:buNone/>
              <a:defRPr>
                <a:solidFill>
                  <a:schemeClr val="tx1">
                    <a:tint val="75000"/>
                  </a:schemeClr>
                </a:solidFill>
              </a:defRPr>
            </a:lvl2pPr>
            <a:lvl3pPr marL="1234440" indent="0" algn="ctr">
              <a:buNone/>
              <a:defRPr>
                <a:solidFill>
                  <a:schemeClr val="tx1">
                    <a:tint val="75000"/>
                  </a:schemeClr>
                </a:solidFill>
              </a:defRPr>
            </a:lvl3pPr>
            <a:lvl4pPr marL="1851660" indent="0" algn="ctr">
              <a:buNone/>
              <a:defRPr>
                <a:solidFill>
                  <a:schemeClr val="tx1">
                    <a:tint val="75000"/>
                  </a:schemeClr>
                </a:solidFill>
              </a:defRPr>
            </a:lvl4pPr>
            <a:lvl5pPr marL="2468880" indent="0" algn="ctr">
              <a:buNone/>
              <a:defRPr>
                <a:solidFill>
                  <a:schemeClr val="tx1">
                    <a:tint val="75000"/>
                  </a:schemeClr>
                </a:solidFill>
              </a:defRPr>
            </a:lvl5pPr>
            <a:lvl6pPr marL="3086100" indent="0" algn="ctr">
              <a:buNone/>
              <a:defRPr>
                <a:solidFill>
                  <a:schemeClr val="tx1">
                    <a:tint val="75000"/>
                  </a:schemeClr>
                </a:solidFill>
              </a:defRPr>
            </a:lvl6pPr>
            <a:lvl7pPr marL="3703320" indent="0" algn="ctr">
              <a:buNone/>
              <a:defRPr>
                <a:solidFill>
                  <a:schemeClr val="tx1">
                    <a:tint val="75000"/>
                  </a:schemeClr>
                </a:solidFill>
              </a:defRPr>
            </a:lvl7pPr>
            <a:lvl8pPr marL="4320540" indent="0" algn="ctr">
              <a:buNone/>
              <a:defRPr>
                <a:solidFill>
                  <a:schemeClr val="tx1">
                    <a:tint val="75000"/>
                  </a:schemeClr>
                </a:solidFill>
              </a:defRPr>
            </a:lvl8pPr>
            <a:lvl9pPr marL="493776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spTree>
  </p:cSld>
  <p:clrMapOvr>
    <a:masterClrMapping/>
  </p:clrMapOvr>
  <p:transition spd="slow">
    <p:pull/>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1080711" y="5090378"/>
            <a:ext cx="11628914" cy="1573323"/>
          </a:xfrm>
        </p:spPr>
        <p:txBody>
          <a:bodyPr anchor="t"/>
          <a:lstStyle>
            <a:lvl1pPr algn="l">
              <a:defRPr sz="54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080711" y="3357523"/>
            <a:ext cx="11628914" cy="1732855"/>
          </a:xfrm>
        </p:spPr>
        <p:txBody>
          <a:bodyPr anchor="b"/>
          <a:lstStyle>
            <a:lvl1pPr marL="0" indent="0">
              <a:buNone/>
              <a:defRPr sz="2700">
                <a:solidFill>
                  <a:schemeClr val="tx1">
                    <a:tint val="75000"/>
                  </a:schemeClr>
                </a:solidFill>
              </a:defRPr>
            </a:lvl1pPr>
            <a:lvl2pPr marL="617220" indent="0">
              <a:buNone/>
              <a:defRPr sz="2400">
                <a:solidFill>
                  <a:schemeClr val="tx1">
                    <a:tint val="75000"/>
                  </a:schemeClr>
                </a:solidFill>
              </a:defRPr>
            </a:lvl2pPr>
            <a:lvl3pPr marL="1234440" indent="0">
              <a:buNone/>
              <a:defRPr sz="2200">
                <a:solidFill>
                  <a:schemeClr val="tx1">
                    <a:tint val="75000"/>
                  </a:schemeClr>
                </a:solidFill>
              </a:defRPr>
            </a:lvl3pPr>
            <a:lvl4pPr marL="1851660" indent="0">
              <a:buNone/>
              <a:defRPr sz="1900">
                <a:solidFill>
                  <a:schemeClr val="tx1">
                    <a:tint val="75000"/>
                  </a:schemeClr>
                </a:solidFill>
              </a:defRPr>
            </a:lvl4pPr>
            <a:lvl5pPr marL="2468880" indent="0">
              <a:buNone/>
              <a:defRPr sz="1900">
                <a:solidFill>
                  <a:schemeClr val="tx1">
                    <a:tint val="75000"/>
                  </a:schemeClr>
                </a:solidFill>
              </a:defRPr>
            </a:lvl5pPr>
            <a:lvl6pPr marL="3086100" indent="0">
              <a:buNone/>
              <a:defRPr sz="1900">
                <a:solidFill>
                  <a:schemeClr val="tx1">
                    <a:tint val="75000"/>
                  </a:schemeClr>
                </a:solidFill>
              </a:defRPr>
            </a:lvl6pPr>
            <a:lvl7pPr marL="3703320" indent="0">
              <a:buNone/>
              <a:defRPr sz="1900">
                <a:solidFill>
                  <a:schemeClr val="tx1">
                    <a:tint val="75000"/>
                  </a:schemeClr>
                </a:solidFill>
              </a:defRPr>
            </a:lvl7pPr>
            <a:lvl8pPr marL="4320540" indent="0">
              <a:buNone/>
              <a:defRPr sz="1900">
                <a:solidFill>
                  <a:schemeClr val="tx1">
                    <a:tint val="75000"/>
                  </a:schemeClr>
                </a:solidFill>
              </a:defRPr>
            </a:lvl8pPr>
            <a:lvl9pPr marL="4937760" indent="0">
              <a:buNone/>
              <a:defRPr sz="19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023707" y="2134438"/>
            <a:ext cx="9096965" cy="6040239"/>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10348690" y="2134438"/>
            <a:ext cx="9096965" cy="6040239"/>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84054" y="317232"/>
            <a:ext cx="12312968" cy="1320271"/>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84054" y="1773198"/>
            <a:ext cx="6044851" cy="738984"/>
          </a:xfrm>
        </p:spPr>
        <p:txBody>
          <a:bodyPr anchor="b"/>
          <a:lstStyle>
            <a:lvl1pPr marL="0" indent="0">
              <a:buNone/>
              <a:defRPr sz="3200" b="1"/>
            </a:lvl1pPr>
            <a:lvl2pPr marL="617220" indent="0">
              <a:buNone/>
              <a:defRPr sz="2700" b="1"/>
            </a:lvl2pPr>
            <a:lvl3pPr marL="1234440" indent="0">
              <a:buNone/>
              <a:defRPr sz="2400" b="1"/>
            </a:lvl3pPr>
            <a:lvl4pPr marL="1851660" indent="0">
              <a:buNone/>
              <a:defRPr sz="2200" b="1"/>
            </a:lvl4pPr>
            <a:lvl5pPr marL="2468880" indent="0">
              <a:buNone/>
              <a:defRPr sz="2200" b="1"/>
            </a:lvl5pPr>
            <a:lvl6pPr marL="3086100" indent="0">
              <a:buNone/>
              <a:defRPr sz="2200" b="1"/>
            </a:lvl6pPr>
            <a:lvl7pPr marL="3703320" indent="0">
              <a:buNone/>
              <a:defRPr sz="2200" b="1"/>
            </a:lvl7pPr>
            <a:lvl8pPr marL="4320540" indent="0">
              <a:buNone/>
              <a:defRPr sz="2200" b="1"/>
            </a:lvl8pPr>
            <a:lvl9pPr marL="4937760" indent="0">
              <a:buNone/>
              <a:defRPr sz="22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84054" y="2512182"/>
            <a:ext cx="6044851" cy="4564104"/>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949797" y="1773198"/>
            <a:ext cx="6047225" cy="738984"/>
          </a:xfrm>
        </p:spPr>
        <p:txBody>
          <a:bodyPr anchor="b"/>
          <a:lstStyle>
            <a:lvl1pPr marL="0" indent="0">
              <a:buNone/>
              <a:defRPr sz="3200" b="1"/>
            </a:lvl1pPr>
            <a:lvl2pPr marL="617220" indent="0">
              <a:buNone/>
              <a:defRPr sz="2700" b="1"/>
            </a:lvl2pPr>
            <a:lvl3pPr marL="1234440" indent="0">
              <a:buNone/>
              <a:defRPr sz="2400" b="1"/>
            </a:lvl3pPr>
            <a:lvl4pPr marL="1851660" indent="0">
              <a:buNone/>
              <a:defRPr sz="2200" b="1"/>
            </a:lvl4pPr>
            <a:lvl5pPr marL="2468880" indent="0">
              <a:buNone/>
              <a:defRPr sz="2200" b="1"/>
            </a:lvl5pPr>
            <a:lvl6pPr marL="3086100" indent="0">
              <a:buNone/>
              <a:defRPr sz="2200" b="1"/>
            </a:lvl6pPr>
            <a:lvl7pPr marL="3703320" indent="0">
              <a:buNone/>
              <a:defRPr sz="2200" b="1"/>
            </a:lvl7pPr>
            <a:lvl8pPr marL="4320540" indent="0">
              <a:buNone/>
              <a:defRPr sz="2200" b="1"/>
            </a:lvl8pPr>
            <a:lvl9pPr marL="4937760" indent="0">
              <a:buNone/>
              <a:defRPr sz="22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949797" y="2512182"/>
            <a:ext cx="6047225" cy="4564104"/>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84055" y="315398"/>
            <a:ext cx="4500979" cy="1342275"/>
          </a:xfrm>
        </p:spPr>
        <p:txBody>
          <a:bodyPr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348920" y="315399"/>
            <a:ext cx="7648101" cy="6760887"/>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84055" y="1657674"/>
            <a:ext cx="4500979" cy="5418612"/>
          </a:xfrm>
        </p:spPr>
        <p:txBody>
          <a:bodyPr/>
          <a:lstStyle>
            <a:lvl1pPr marL="0" indent="0">
              <a:buNone/>
              <a:defRPr sz="1900"/>
            </a:lvl1pPr>
            <a:lvl2pPr marL="617220" indent="0">
              <a:buNone/>
              <a:defRPr sz="1600"/>
            </a:lvl2pPr>
            <a:lvl3pPr marL="1234440" indent="0">
              <a:buNone/>
              <a:defRPr sz="1400"/>
            </a:lvl3pPr>
            <a:lvl4pPr marL="1851660" indent="0">
              <a:buNone/>
              <a:defRPr sz="1200"/>
            </a:lvl4pPr>
            <a:lvl5pPr marL="2468880" indent="0">
              <a:buNone/>
              <a:defRPr sz="1200"/>
            </a:lvl5pPr>
            <a:lvl6pPr marL="3086100" indent="0">
              <a:buNone/>
              <a:defRPr sz="1200"/>
            </a:lvl6pPr>
            <a:lvl7pPr marL="3703320" indent="0">
              <a:buNone/>
              <a:defRPr sz="1200"/>
            </a:lvl7pPr>
            <a:lvl8pPr marL="4320540" indent="0">
              <a:buNone/>
              <a:defRPr sz="1200"/>
            </a:lvl8pPr>
            <a:lvl9pPr marL="4937760" indent="0">
              <a:buNone/>
              <a:defRPr sz="12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681586" y="5545137"/>
            <a:ext cx="8208645" cy="654635"/>
          </a:xfrm>
        </p:spPr>
        <p:txBody>
          <a:bodyPr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681586" y="707812"/>
            <a:ext cx="8208645" cy="4752975"/>
          </a:xfrm>
        </p:spPr>
        <p:txBody>
          <a:bodyPr/>
          <a:lstStyle>
            <a:lvl1pPr marL="0" indent="0">
              <a:buNone/>
              <a:defRPr sz="4300"/>
            </a:lvl1pPr>
            <a:lvl2pPr marL="617220" indent="0">
              <a:buNone/>
              <a:defRPr sz="3800"/>
            </a:lvl2pPr>
            <a:lvl3pPr marL="1234440" indent="0">
              <a:buNone/>
              <a:defRPr sz="3200"/>
            </a:lvl3pPr>
            <a:lvl4pPr marL="1851660" indent="0">
              <a:buNone/>
              <a:defRPr sz="2700"/>
            </a:lvl4pPr>
            <a:lvl5pPr marL="2468880" indent="0">
              <a:buNone/>
              <a:defRPr sz="2700"/>
            </a:lvl5pPr>
            <a:lvl6pPr marL="3086100" indent="0">
              <a:buNone/>
              <a:defRPr sz="2700"/>
            </a:lvl6pPr>
            <a:lvl7pPr marL="3703320" indent="0">
              <a:buNone/>
              <a:defRPr sz="2700"/>
            </a:lvl7pPr>
            <a:lvl8pPr marL="4320540" indent="0">
              <a:buNone/>
              <a:defRPr sz="2700"/>
            </a:lvl8pPr>
            <a:lvl9pPr marL="4937760" indent="0">
              <a:buNone/>
              <a:defRPr sz="2700"/>
            </a:lvl9pPr>
          </a:lstStyle>
          <a:p>
            <a:endParaRPr lang="zh-CN" altLang="en-US"/>
          </a:p>
        </p:txBody>
      </p:sp>
      <p:sp>
        <p:nvSpPr>
          <p:cNvPr id="4" name="文本占位符 3"/>
          <p:cNvSpPr>
            <a:spLocks noGrp="1"/>
          </p:cNvSpPr>
          <p:nvPr>
            <p:ph type="body" sz="half" idx="2"/>
          </p:nvPr>
        </p:nvSpPr>
        <p:spPr>
          <a:xfrm>
            <a:off x="2681586" y="6199772"/>
            <a:ext cx="8208645" cy="929690"/>
          </a:xfrm>
        </p:spPr>
        <p:txBody>
          <a:bodyPr/>
          <a:lstStyle>
            <a:lvl1pPr marL="0" indent="0">
              <a:buNone/>
              <a:defRPr sz="1900"/>
            </a:lvl1pPr>
            <a:lvl2pPr marL="617220" indent="0">
              <a:buNone/>
              <a:defRPr sz="1600"/>
            </a:lvl2pPr>
            <a:lvl3pPr marL="1234440" indent="0">
              <a:buNone/>
              <a:defRPr sz="1400"/>
            </a:lvl3pPr>
            <a:lvl4pPr marL="1851660" indent="0">
              <a:buNone/>
              <a:defRPr sz="1200"/>
            </a:lvl4pPr>
            <a:lvl5pPr marL="2468880" indent="0">
              <a:buNone/>
              <a:defRPr sz="1200"/>
            </a:lvl5pPr>
            <a:lvl6pPr marL="3086100" indent="0">
              <a:buNone/>
              <a:defRPr sz="1200"/>
            </a:lvl6pPr>
            <a:lvl7pPr marL="3703320" indent="0">
              <a:buNone/>
              <a:defRPr sz="1200"/>
            </a:lvl7pPr>
            <a:lvl8pPr marL="4320540" indent="0">
              <a:buNone/>
              <a:defRPr sz="1200"/>
            </a:lvl8pPr>
            <a:lvl9pPr marL="4937760" indent="0">
              <a:buNone/>
              <a:defRPr sz="12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14840167" y="366742"/>
            <a:ext cx="4605488" cy="780793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023707" y="366742"/>
            <a:ext cx="13588442" cy="780793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2ECB4F7-CDA6-4D6A-8231-574AF9D1186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460C981-4EE3-450C-BD26-AA72518E114D}" type="slidenum">
              <a:rPr lang="zh-CN" altLang="en-US" smtClean="0"/>
              <a:t/>
            </a:fld>
            <a:endParaRPr lang="zh-CN" altLang="en-US"/>
          </a:p>
        </p:txBody>
      </p:sp>
    </p:spTree>
  </p:cSld>
  <p:clrMapOvr>
    <a:masterClrMapping/>
  </p:clrMapOvr>
  <p:transition spd="slow">
    <p:pull/>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Portfolio-2">
    <p:spTree>
      <p:nvGrpSpPr>
        <p:cNvPr id="1" name=""/>
        <p:cNvGrpSpPr/>
        <p:nvPr/>
      </p:nvGrpSpPr>
      <p:grpSpPr>
        <a:xfrm>
          <a:off x="0" y="0"/>
          <a:ext cx="0" cy="0"/>
        </a:xfrm>
      </p:grpSpPr>
      <p:sp>
        <p:nvSpPr>
          <p:cNvPr id="15" name="Picture Placeholder 13"/>
          <p:cNvSpPr>
            <a:spLocks noGrp="1"/>
          </p:cNvSpPr>
          <p:nvPr>
            <p:ph type="pic" sz="quarter" idx="11"/>
          </p:nvPr>
        </p:nvSpPr>
        <p:spPr>
          <a:xfrm>
            <a:off x="4248020" y="1599706"/>
            <a:ext cx="2600449" cy="2674378"/>
          </a:xfrm>
          <a:effectLst/>
        </p:spPr>
        <p:txBody>
          <a:bodyPr rtlCol="0">
            <a:normAutofit/>
          </a:bodyPr>
          <a:lstStyle>
            <a:lvl1pPr marL="0" indent="0">
              <a:buNone/>
              <a:defRPr sz="2000">
                <a:ln>
                  <a:noFill/>
                </a:ln>
                <a:solidFill>
                  <a:schemeClr val="tx1"/>
                </a:solidFill>
                <a:latin typeface="Lato Light"/>
                <a:cs typeface="Lato Light"/>
              </a:defRPr>
            </a:lvl1pPr>
          </a:lstStyle>
          <a:p>
            <a:pPr lvl="0"/>
            <a:endParaRPr lang="en-US" noProof="0"/>
          </a:p>
        </p:txBody>
      </p:sp>
      <p:sp>
        <p:nvSpPr>
          <p:cNvPr id="17" name="Picture Placeholder 13"/>
          <p:cNvSpPr>
            <a:spLocks noGrp="1"/>
          </p:cNvSpPr>
          <p:nvPr>
            <p:ph type="pic" sz="quarter" idx="13"/>
          </p:nvPr>
        </p:nvSpPr>
        <p:spPr>
          <a:xfrm>
            <a:off x="6923260" y="1611559"/>
            <a:ext cx="5268613" cy="5418397"/>
          </a:xfrm>
          <a:effectLst/>
        </p:spPr>
        <p:txBody>
          <a:bodyPr rtlCol="0">
            <a:normAutofit/>
          </a:bodyPr>
          <a:lstStyle>
            <a:lvl1pPr marL="0" indent="0">
              <a:buNone/>
              <a:defRPr sz="2000">
                <a:ln>
                  <a:noFill/>
                </a:ln>
                <a:solidFill>
                  <a:schemeClr val="tx1"/>
                </a:solidFill>
                <a:latin typeface="Lato Light"/>
                <a:cs typeface="Lato Light"/>
              </a:defRPr>
            </a:lvl1pPr>
          </a:lstStyle>
          <a:p>
            <a:pPr lvl="0"/>
            <a:endParaRPr lang="en-US" noProof="0"/>
          </a:p>
        </p:txBody>
      </p:sp>
      <p:sp>
        <p:nvSpPr>
          <p:cNvPr id="13" name="Picture Placeholder 13"/>
          <p:cNvSpPr>
            <a:spLocks noGrp="1"/>
          </p:cNvSpPr>
          <p:nvPr>
            <p:ph type="pic" sz="quarter" idx="16"/>
          </p:nvPr>
        </p:nvSpPr>
        <p:spPr>
          <a:xfrm>
            <a:off x="1568400" y="4355580"/>
            <a:ext cx="2600449" cy="2674380"/>
          </a:xfrm>
          <a:effectLst/>
        </p:spPr>
        <p:txBody>
          <a:bodyPr rtlCol="0">
            <a:normAutofit/>
          </a:bodyPr>
          <a:lstStyle>
            <a:lvl1pPr marL="0" indent="0">
              <a:buNone/>
              <a:defRPr sz="2000">
                <a:ln>
                  <a:noFill/>
                </a:ln>
                <a:solidFill>
                  <a:schemeClr val="tx1"/>
                </a:solidFill>
                <a:latin typeface="Lato Light"/>
                <a:cs typeface="Lato Light"/>
              </a:defRPr>
            </a:lvl1pPr>
          </a:lstStyle>
          <a:p>
            <a:pPr lvl="0"/>
            <a:endParaRPr lang="en-US" noProof="0"/>
          </a:p>
        </p:txBody>
      </p:sp>
    </p:spTree>
  </p:cSld>
  <p:clrMapOvr>
    <a:masterClrMapping/>
  </p:clrMapOvr>
  <p:transition spd="slow">
    <p:pull/>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幻灯片">
    <p:spTree>
      <p:nvGrpSpPr>
        <p:cNvPr id="1" name=""/>
        <p:cNvGrpSpPr/>
        <p:nvPr/>
      </p:nvGrpSpPr>
      <p:grpSpPr>
        <a:xfrm>
          <a:off x="0" y="0"/>
          <a:ext cx="0" cy="0"/>
        </a:xfrm>
      </p:grpSpPr>
    </p:spTree>
  </p:cSld>
  <p:clrMapOvr>
    <a:masterClrMapping/>
  </p:clrMapOvr>
  <p:transition spd="slow">
    <p:pull/>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_标题和内容">
    <p:spTree>
      <p:nvGrpSpPr>
        <p:cNvPr id="1" name=""/>
        <p:cNvGrpSpPr/>
        <p:nvPr/>
      </p:nvGrpSpPr>
      <p:grpSpPr>
        <a:xfrm>
          <a:off x="0" y="0"/>
          <a:ext cx="0" cy="0"/>
        </a:xfrm>
      </p:grpSpPr>
    </p:spTree>
  </p:cSld>
  <p:clrMapOvr>
    <a:masterClrMapping/>
  </p:clrMapOvr>
  <p:transition spd="slow">
    <p:pull/>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image" Target="../media/image1.jpeg" /><Relationship Id="rId16"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5">
            <a:lum/>
          </a:blip>
          <a:stretch>
            <a:fillRect l="-1000" r="-1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684054" y="317232"/>
            <a:ext cx="12312968" cy="1320271"/>
          </a:xfrm>
          <a:prstGeom prst="rect">
            <a:avLst/>
          </a:prstGeom>
        </p:spPr>
        <p:txBody>
          <a:bodyPr vert="horz" lIns="123444" tIns="61722" rIns="123444" bIns="61722"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84054" y="1848380"/>
            <a:ext cx="12312968" cy="5227906"/>
          </a:xfrm>
          <a:prstGeom prst="rect">
            <a:avLst/>
          </a:prstGeom>
        </p:spPr>
        <p:txBody>
          <a:bodyPr vert="horz" lIns="123444" tIns="61722" rIns="123444" bIns="61722"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84054" y="7342173"/>
            <a:ext cx="3192251" cy="421753"/>
          </a:xfrm>
          <a:prstGeom prst="rect">
            <a:avLst/>
          </a:prstGeom>
        </p:spPr>
        <p:txBody>
          <a:bodyPr vert="horz" lIns="123444" tIns="61722" rIns="123444" bIns="61722" rtlCol="0" anchor="ctr"/>
          <a:lstStyle>
            <a:lvl1pPr algn="l">
              <a:defRPr sz="1600">
                <a:solidFill>
                  <a:schemeClr val="tx1">
                    <a:tint val="75000"/>
                  </a:schemeClr>
                </a:solidFill>
              </a:defRPr>
            </a:lvl1pPr>
          </a:lstStyle>
          <a:p>
            <a:fld id="{32ECB4F7-CDA6-4D6A-8231-574AF9D11862}" type="datetimeFigureOut">
              <a:rPr lang="zh-CN" altLang="en-US" smtClean="0"/>
              <a:t/>
            </a:fld>
            <a:endParaRPr lang="zh-CN" altLang="en-US"/>
          </a:p>
        </p:txBody>
      </p:sp>
      <p:sp>
        <p:nvSpPr>
          <p:cNvPr id="5" name="页脚占位符 4"/>
          <p:cNvSpPr>
            <a:spLocks noGrp="1"/>
          </p:cNvSpPr>
          <p:nvPr>
            <p:ph type="ftr" sz="quarter" idx="3"/>
          </p:nvPr>
        </p:nvSpPr>
        <p:spPr>
          <a:xfrm>
            <a:off x="4674368" y="7342173"/>
            <a:ext cx="4332340" cy="421753"/>
          </a:xfrm>
          <a:prstGeom prst="rect">
            <a:avLst/>
          </a:prstGeom>
        </p:spPr>
        <p:txBody>
          <a:bodyPr vert="horz" lIns="123444" tIns="61722" rIns="123444" bIns="61722"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804770" y="7342173"/>
            <a:ext cx="3192251" cy="421753"/>
          </a:xfrm>
          <a:prstGeom prst="rect">
            <a:avLst/>
          </a:prstGeom>
        </p:spPr>
        <p:txBody>
          <a:bodyPr vert="horz" lIns="123444" tIns="61722" rIns="123444" bIns="61722" rtlCol="0" anchor="ctr"/>
          <a:lstStyle>
            <a:lvl1pPr algn="r">
              <a:defRPr sz="1600">
                <a:solidFill>
                  <a:schemeClr val="tx1">
                    <a:tint val="75000"/>
                  </a:schemeClr>
                </a:solidFill>
              </a:defRPr>
            </a:lvl1pPr>
          </a:lstStyle>
          <a:p>
            <a:fld id="{8460C981-4EE3-450C-BD26-AA72518E114D}"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p:pull/>
  </p:transition>
  <p:timing/>
  <p:txStyles>
    <p:titleStyle>
      <a:lvl1pPr algn="ctr" defTabSz="1234440" rtl="0" eaLnBrk="1" latinLnBrk="0" hangingPunct="1">
        <a:spcBef>
          <a:spcPct val="0"/>
        </a:spcBef>
        <a:buNone/>
        <a:defRPr sz="5900" kern="1200">
          <a:solidFill>
            <a:schemeClr val="tx1"/>
          </a:solidFill>
          <a:latin typeface="+mj-lt"/>
          <a:ea typeface="+mj-ea"/>
          <a:cs typeface="+mj-cs"/>
        </a:defRPr>
      </a:lvl1pPr>
    </p:titleStyle>
    <p:bodyStyle>
      <a:lvl1pPr marL="462915" indent="-462915" algn="l" defTabSz="123444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1003300" indent="-386080" algn="l" defTabSz="1234440" rtl="0" eaLnBrk="1" latinLnBrk="0" hangingPunct="1">
        <a:spcBef>
          <a:spcPct val="20000"/>
        </a:spcBef>
        <a:buFont typeface="Arial" panose="020b0604020202020204" pitchFamily="34" charset="0"/>
        <a:buChar char="–"/>
        <a:defRPr sz="3800" kern="1200">
          <a:solidFill>
            <a:schemeClr val="tx1"/>
          </a:solidFill>
          <a:latin typeface="+mn-lt"/>
          <a:ea typeface="+mn-ea"/>
          <a:cs typeface="+mn-cs"/>
        </a:defRPr>
      </a:lvl2pPr>
      <a:lvl3pPr marL="1543050" indent="-308610" algn="l" defTabSz="123444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60270" indent="-308610" algn="l" defTabSz="123444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77490" indent="-308610" algn="l" defTabSz="123444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94710" indent="-308610" algn="l" defTabSz="123444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4011930" indent="-308610" algn="l" defTabSz="123444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629150" indent="-308610" algn="l" defTabSz="123444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246370" indent="-308610" algn="l" defTabSz="123444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microsoft.com/office/2007/relationships/hdphoto" Target="../media/image9.wdp" /><Relationship Id="rId11" Type="http://schemas.openxmlformats.org/officeDocument/2006/relationships/image" Target="../media/image10.png" /><Relationship Id="rId12" Type="http://schemas.openxmlformats.org/officeDocument/2006/relationships/image" Target="../media/image11.png" /><Relationship Id="rId2" Type="http://schemas.openxmlformats.org/officeDocument/2006/relationships/notesSlide" Target="../notesSlides/notesSlide1.xml" /><Relationship Id="rId3" Type="http://schemas.openxmlformats.org/officeDocument/2006/relationships/image" Target="../media/image2.png" /><Relationship Id="rId4" Type="http://schemas.microsoft.com/office/2007/relationships/hdphoto" Target="../media/image3.wdp" /><Relationship Id="rId5" Type="http://schemas.openxmlformats.org/officeDocument/2006/relationships/image" Target="../media/image4.png" /><Relationship Id="rId6" Type="http://schemas.microsoft.com/office/2007/relationships/hdphoto" Target="../media/image5.wdp" /><Relationship Id="rId7" Type="http://schemas.openxmlformats.org/officeDocument/2006/relationships/image" Target="../media/image6.png" /><Relationship Id="rId8" Type="http://schemas.microsoft.com/office/2007/relationships/hdphoto" Target="../media/image7.wdp" /><Relationship Id="rId9" Type="http://schemas.openxmlformats.org/officeDocument/2006/relationships/image" Target="../media/image8.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xml" /><Relationship Id="rId3" Type="http://schemas.openxmlformats.org/officeDocument/2006/relationships/image" Target="../media/image1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3.xml" /><Relationship Id="rId3" Type="http://schemas.openxmlformats.org/officeDocument/2006/relationships/image" Target="../media/image13.gif"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4.xml" /><Relationship Id="rId3" Type="http://schemas.openxmlformats.org/officeDocument/2006/relationships/image" Target="../media/image13.gif"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5.xml" /><Relationship Id="rId3" Type="http://schemas.openxmlformats.org/officeDocument/2006/relationships/image" Target="../media/image14.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7.xml" /><Relationship Id="rId3" Type="http://schemas.openxmlformats.org/officeDocument/2006/relationships/image" Target="../media/image13.gi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9.xml" /><Relationship Id="rId3" Type="http://schemas.openxmlformats.org/officeDocument/2006/relationships/image" Target="../media/image15.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0.xml" /><Relationship Id="rId3" Type="http://schemas.openxmlformats.org/officeDocument/2006/relationships/image" Target="../media/image1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1.xml" /><Relationship Id="rId3" Type="http://schemas.openxmlformats.org/officeDocument/2006/relationships/image" Target="../media/image13.gif" /><Relationship Id="rId4" Type="http://schemas.openxmlformats.org/officeDocument/2006/relationships/image" Target="../media/image16.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2.xml" /><Relationship Id="rId3" Type="http://schemas.openxmlformats.org/officeDocument/2006/relationships/image" Target="../media/image13.gif"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3.xml" /><Relationship Id="rId3" Type="http://schemas.openxmlformats.org/officeDocument/2006/relationships/image" Target="../media/image13.gif"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5.xml" /><Relationship Id="rId3" Type="http://schemas.openxmlformats.org/officeDocument/2006/relationships/image" Target="../media/image13.gif"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2.xml" /><Relationship Id="rId3" Type="http://schemas.openxmlformats.org/officeDocument/2006/relationships/image" Target="../media/image13.gif" /><Relationship Id="rId4" Type="http://schemas.openxmlformats.org/officeDocument/2006/relationships/image" Target="../media/image17.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3.xml" /><Relationship Id="rId3" Type="http://schemas.openxmlformats.org/officeDocument/2006/relationships/image" Target="../media/image13.gif"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4.xml" /><Relationship Id="rId3" Type="http://schemas.openxmlformats.org/officeDocument/2006/relationships/image" Target="../media/image13.gi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5.xml" /><Relationship Id="rId3" Type="http://schemas.openxmlformats.org/officeDocument/2006/relationships/image" Target="../media/image13.gi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7.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 Id="rId3" Type="http://schemas.openxmlformats.org/officeDocument/2006/relationships/image" Target="../media/image19.png" /><Relationship Id="rId4" Type="http://schemas.openxmlformats.org/officeDocument/2006/relationships/image" Target="../media/image2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3">
            <a:extLst>
              <a:ext uri="{BEBA8EAE-BF5A-486C-A8C5-ECC9F3942E4B}">
                <a14:imgProps xmlns:a14="http://schemas.microsoft.com/office/drawing/2010/main">
                  <a14:imgLayer r:embed="rId4">
                    <a14:imgEffect>
                      <a14:brightnessContrast bright="10000"/>
                    </a14:imgEffect>
                  </a14:imgLayer>
                </a14:imgProps>
              </a:ext>
              <a:ext uri="{28A0092B-C50C-407E-A947-70E740481C1C}">
                <a14:useLocalDpi xmlns:a14="http://schemas.microsoft.com/office/drawing/2010/main" val="0"/>
              </a:ext>
            </a:extLst>
          </a:blip>
          <a:stretch>
            <a:fillRect/>
          </a:stretch>
        </p:blipFill>
        <p:spPr>
          <a:xfrm>
            <a:off x="-2818824" y="0"/>
            <a:ext cx="16499898" cy="7921625"/>
          </a:xfrm>
          <a:prstGeom prst="rect">
            <a:avLst/>
          </a:prstGeom>
        </p:spPr>
      </p:pic>
      <p:pic>
        <p:nvPicPr>
          <p:cNvPr id="24" name="Picture 2"/>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val="0"/>
              </a:ext>
            </a:extLst>
          </a:blip>
          <a:srcRect l="6502" r="6502" b="19233"/>
          <a:stretch>
            <a:fillRect/>
          </a:stretch>
        </p:blipFill>
        <p:spPr bwMode="auto">
          <a:xfrm>
            <a:off x="-1751025" y="4149285"/>
            <a:ext cx="16188265" cy="4133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 name="Picture 2"/>
          <p:cNvPicPr>
            <a:picLocks noChangeAspect="1" noChangeArrowheads="1"/>
          </p:cNvPicPr>
          <p:nvPr/>
        </p:nvPicPr>
        <p:blipFill>
          <a:blip r:embed="rId7">
            <a:extLst>
              <a:ext uri="{BEBA8EAE-BF5A-486C-A8C5-ECC9F3942E4B}">
                <a14:imgProps xmlns:a14="http://schemas.microsoft.com/office/drawing/2010/main">
                  <a14:imgLayer r:embed="rId8">
                    <a14:imgEffect>
                      <a14:brightnessContrast bright="20000"/>
                    </a14:imgEffect>
                  </a14:imgLayer>
                </a14:imgProps>
              </a:ext>
              <a:ext uri="{28A0092B-C50C-407E-A947-70E740481C1C}">
                <a14:useLocalDpi xmlns:a14="http://schemas.microsoft.com/office/drawing/2010/main" val="0"/>
              </a:ext>
            </a:extLst>
          </a:blip>
          <a:srcRect l="6502" r="6502" b="19233"/>
          <a:stretch>
            <a:fillRect/>
          </a:stretch>
        </p:blipFill>
        <p:spPr bwMode="auto">
          <a:xfrm>
            <a:off x="-2850732" y="3406306"/>
            <a:ext cx="17183288" cy="5116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Picture 2"/>
          <p:cNvPicPr>
            <a:picLocks noChangeAspect="1" noChangeArrowheads="1"/>
          </p:cNvPicPr>
          <p:nvPr/>
        </p:nvPicPr>
        <p:blipFill>
          <a:blip r:embed="rId9">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rcRect l="6502" r="6502" b="19233"/>
          <a:stretch>
            <a:fillRect/>
          </a:stretch>
        </p:blipFill>
        <p:spPr bwMode="auto">
          <a:xfrm flipH="1">
            <a:off x="-4248695" y="3672780"/>
            <a:ext cx="21547544" cy="4477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图片 4"/>
          <p:cNvPicPr>
            <a:picLocks noChangeAspect="1"/>
          </p:cNvPicPr>
          <p:nvPr/>
        </p:nvPicPr>
        <p:blipFill>
          <a:blip r:embed="rId11">
            <a:extLst>
              <a:ext uri="{28A0092B-C50C-407E-A947-70E740481C1C}">
                <a14:useLocalDpi xmlns:a14="http://schemas.microsoft.com/office/drawing/2010/main" val="0"/>
              </a:ext>
            </a:extLst>
          </a:blip>
          <a:srcRect l="15423" t="13531" r="15718" b="15189"/>
          <a:stretch>
            <a:fillRect/>
          </a:stretch>
        </p:blipFill>
        <p:spPr>
          <a:xfrm rot="21287992">
            <a:off x="1763314" y="3328454"/>
            <a:ext cx="10008739" cy="2823410"/>
          </a:xfrm>
          <a:prstGeom prst="rect">
            <a:avLst/>
          </a:prstGeom>
        </p:spPr>
      </p:pic>
      <p:sp>
        <p:nvSpPr>
          <p:cNvPr id="52" name="TextBox 51"/>
          <p:cNvSpPr txBox="1"/>
          <p:nvPr/>
        </p:nvSpPr>
        <p:spPr>
          <a:xfrm>
            <a:off x="1015876" y="4116475"/>
            <a:ext cx="7560840" cy="830997"/>
          </a:xfrm>
          <a:prstGeom prst="rect">
            <a:avLst/>
          </a:prstGeom>
          <a:noFill/>
        </p:spPr>
        <p:txBody>
          <a:bodyPr wrap="square" rtlCol="0">
            <a:spAutoFit/>
          </a:bodyPr>
          <a:lstStyle/>
          <a:p>
            <a:pPr algn="ctr"/>
            <a:endParaRPr lang="zh-CN" altLang="en-US" sz="4800" b="1">
              <a:solidFill>
                <a:srgbClr val="003366"/>
              </a:solidFill>
              <a:latin typeface="微软雅黑" pitchFamily="34" charset="-122"/>
              <a:ea typeface="微软雅黑" pitchFamily="34" charset="-122"/>
            </a:endParaRPr>
          </a:p>
        </p:txBody>
      </p:sp>
      <p:sp>
        <p:nvSpPr>
          <p:cNvPr id="54" name="矩形 53"/>
          <p:cNvSpPr/>
          <p:nvPr/>
        </p:nvSpPr>
        <p:spPr>
          <a:xfrm flipV="1">
            <a:off x="1806354" y="5999726"/>
            <a:ext cx="2338478" cy="45719"/>
          </a:xfrm>
          <a:prstGeom prst="rect">
            <a:avLst/>
          </a:prstGeom>
          <a:solidFill>
            <a:srgbClr val="003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55" name="矩形 54"/>
          <p:cNvSpPr/>
          <p:nvPr/>
        </p:nvSpPr>
        <p:spPr>
          <a:xfrm flipV="1">
            <a:off x="3701717" y="5999726"/>
            <a:ext cx="2338478" cy="4571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56" name="矩形 55"/>
          <p:cNvSpPr/>
          <p:nvPr/>
        </p:nvSpPr>
        <p:spPr>
          <a:xfrm flipV="1">
            <a:off x="5509359" y="5999726"/>
            <a:ext cx="2338478" cy="457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sp>
        <p:nvSpPr>
          <p:cNvPr id="57" name="TextBox 56"/>
          <p:cNvSpPr txBox="1"/>
          <p:nvPr/>
        </p:nvSpPr>
        <p:spPr>
          <a:xfrm>
            <a:off x="-216247" y="2016596"/>
            <a:ext cx="10369152" cy="3238561"/>
          </a:xfrm>
          <a:prstGeom prst="rect">
            <a:avLst/>
          </a:prstGeom>
          <a:noFill/>
          <a:effectLst>
            <a:outerShdw blurRad="50800" dist="990600" dir="2820000" sx="60000" sy="60000" algn="l" rotWithShape="0">
              <a:srgbClr val="008A87">
                <a:alpha val="0"/>
              </a:srgbClr>
            </a:outerShdw>
          </a:effectLst>
        </p:spPr>
        <p:txBody>
          <a:bodyPr wrap="square" lIns="0" tIns="144000" rIns="180000" rtlCol="0" anchor="b" anchorCtr="1">
            <a:spAutoFit/>
          </a:bodyPr>
          <a:lstStyle/>
          <a:p>
            <a:r>
              <a:rPr lang="zh-CN" altLang="en-US" sz="4400" b="1" smtClean="0"/>
              <a:t>             第三单元  法律与教化</a:t>
            </a:r>
            <a:endParaRPr lang="en-US" altLang="zh-CN" sz="4400" b="1" smtClean="0"/>
          </a:p>
          <a:p>
            <a:endParaRPr lang="zh-CN" altLang="en-US" sz="4400" b="1" smtClean="0"/>
          </a:p>
          <a:p>
            <a:r>
              <a:rPr lang="zh-CN" altLang="en-US" sz="4400" b="1" smtClean="0"/>
              <a:t>第</a:t>
            </a:r>
            <a:r>
              <a:rPr lang="en-US" altLang="zh-CN" sz="4400" b="1" smtClean="0"/>
              <a:t>9</a:t>
            </a:r>
            <a:r>
              <a:rPr lang="zh-CN" altLang="en-US" sz="4400" b="1" smtClean="0"/>
              <a:t>课 当代中国的法治与精神文明建设 </a:t>
            </a:r>
            <a:endParaRPr lang="zh-CN" altLang="en-US" sz="4400" b="1" smtClean="0"/>
          </a:p>
          <a:p>
            <a:pPr algn="ctr">
              <a:lnSpc>
                <a:spcPct val="150000"/>
              </a:lnSpc>
            </a:pPr>
            <a:endParaRPr lang="zh-CN" altLang="en-US" sz="4400" b="1">
              <a:solidFill>
                <a:srgbClr val="003366"/>
              </a:solidFill>
              <a:latin typeface="黑体" panose="02010609060101010101" pitchFamily="49" charset="-122"/>
              <a:ea typeface="黑体" panose="02010609060101010101" pitchFamily="49" charset="-122"/>
            </a:endParaRPr>
          </a:p>
        </p:txBody>
      </p:sp>
      <p:sp>
        <p:nvSpPr>
          <p:cNvPr id="13" name="Freeform 13"/>
          <p:cNvSpPr/>
          <p:nvPr/>
        </p:nvSpPr>
        <p:spPr bwMode="auto">
          <a:xfrm>
            <a:off x="10440937" y="1008484"/>
            <a:ext cx="1944216" cy="2109614"/>
          </a:xfrm>
          <a:custGeom>
            <a:gdLst>
              <a:gd name="T0" fmla="*/ 0 w 5711"/>
              <a:gd name="T1" fmla="*/ 2855 h 5711"/>
              <a:gd name="T2" fmla="*/ 2855 w 5711"/>
              <a:gd name="T3" fmla="*/ 0 h 5711"/>
              <a:gd name="T4" fmla="*/ 5711 w 5711"/>
              <a:gd name="T5" fmla="*/ 2855 h 5711"/>
              <a:gd name="T6" fmla="*/ 2855 w 5711"/>
              <a:gd name="T7" fmla="*/ 5711 h 5711"/>
              <a:gd name="T8" fmla="*/ 0 w 5711"/>
              <a:gd name="T9" fmla="*/ 2855 h 5711"/>
            </a:gdLst>
            <a:cxnLst>
              <a:cxn ang="0">
                <a:pos x="T0" y="T1"/>
              </a:cxn>
              <a:cxn ang="0">
                <a:pos x="T2" y="T3"/>
              </a:cxn>
              <a:cxn ang="0">
                <a:pos x="T4" y="T5"/>
              </a:cxn>
              <a:cxn ang="0">
                <a:pos x="T6" y="T7"/>
              </a:cxn>
              <a:cxn ang="0">
                <a:pos x="T8" y="T9"/>
              </a:cxn>
            </a:cxnLst>
            <a:rect l="0" t="0" r="r" b="b"/>
            <a:pathLst>
              <a:path w="5711" h="5711">
                <a:moveTo>
                  <a:pt x="0" y="2855"/>
                </a:moveTo>
                <a:lnTo>
                  <a:pt x="2855" y="0"/>
                </a:lnTo>
                <a:lnTo>
                  <a:pt x="5711" y="2855"/>
                </a:lnTo>
                <a:lnTo>
                  <a:pt x="2855" y="5711"/>
                </a:lnTo>
                <a:lnTo>
                  <a:pt x="0" y="2855"/>
                </a:lnTo>
                <a:close/>
              </a:path>
            </a:pathLst>
          </a:custGeom>
          <a:solidFill>
            <a:srgbClr val="00B0F0">
              <a:alpha val="23000"/>
            </a:srgbClr>
          </a:solidFill>
          <a:ln w="9525" cap="flat">
            <a:solidFill>
              <a:schemeClr val="bg1">
                <a:alpha val="50000"/>
              </a:schemeClr>
            </a:solidFill>
            <a:prstDash val="solid"/>
            <a:miter lim="800000"/>
          </a:ln>
        </p:spPr>
        <p:txBody>
          <a:bodyPr vert="horz" wrap="square" lIns="91440" tIns="45720" rIns="91440" bIns="45720" numCol="1" anchor="t" anchorCtr="0" compatLnSpc="1"/>
          <a:lstStyle/>
          <a:p>
            <a:endParaRPr lang="zh-CN" altLang="en-US"/>
          </a:p>
        </p:txBody>
      </p:sp>
      <p:pic>
        <p:nvPicPr>
          <p:cNvPr id="14" name="Picture 15" descr="C:\Users\Administrator\Desktop\图片113413.png"/>
          <p:cNvPicPr>
            <a:picLocks noChangeAspect="1" noChangeArrowheads="1"/>
          </p:cNvPicPr>
          <p:nvPr/>
        </p:nvPicPr>
        <p:blipFill>
          <a:blip r:embed="rId12">
            <a:extLst>
              <a:ext uri="{28A0092B-C50C-407E-A947-70E740481C1C}">
                <a14:useLocalDpi xmlns:a14="http://schemas.microsoft.com/office/drawing/2010/main" val="0"/>
              </a:ext>
            </a:extLst>
          </a:blip>
          <a:srcRect l="26140" t="6321" r="26486" b="8083"/>
          <a:stretch>
            <a:fillRect/>
          </a:stretch>
        </p:blipFill>
        <p:spPr bwMode="auto">
          <a:xfrm rot="261270">
            <a:off x="10299889" y="3090638"/>
            <a:ext cx="2056323" cy="2166431"/>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9238453" y="4138080"/>
            <a:ext cx="2160240" cy="2286686"/>
            <a:chOff x="8943620" y="3627340"/>
            <a:chExt cx="2687637" cy="3159193"/>
          </a:xfrm>
          <a:solidFill>
            <a:srgbClr val="0172EF"/>
          </a:solidFill>
        </p:grpSpPr>
        <p:sp>
          <p:nvSpPr>
            <p:cNvPr id="16" name="Freeform 5"/>
            <p:cNvSpPr/>
            <p:nvPr/>
          </p:nvSpPr>
          <p:spPr bwMode="auto">
            <a:xfrm rot="351817">
              <a:off x="8943620" y="3627340"/>
              <a:ext cx="2687637" cy="2686050"/>
            </a:xfrm>
            <a:custGeom>
              <a:gdLst>
                <a:gd name="T0" fmla="*/ 0 w 5711"/>
                <a:gd name="T1" fmla="*/ 2856 h 5712"/>
                <a:gd name="T2" fmla="*/ 2856 w 5711"/>
                <a:gd name="T3" fmla="*/ 0 h 5712"/>
                <a:gd name="T4" fmla="*/ 5711 w 5711"/>
                <a:gd name="T5" fmla="*/ 2856 h 5712"/>
                <a:gd name="T6" fmla="*/ 2856 w 5711"/>
                <a:gd name="T7" fmla="*/ 5712 h 5712"/>
                <a:gd name="T8" fmla="*/ 0 w 5711"/>
                <a:gd name="T9" fmla="*/ 2856 h 5712"/>
              </a:gdLst>
              <a:cxnLst>
                <a:cxn ang="0">
                  <a:pos x="T0" y="T1"/>
                </a:cxn>
                <a:cxn ang="0">
                  <a:pos x="T2" y="T3"/>
                </a:cxn>
                <a:cxn ang="0">
                  <a:pos x="T4" y="T5"/>
                </a:cxn>
                <a:cxn ang="0">
                  <a:pos x="T6" y="T7"/>
                </a:cxn>
                <a:cxn ang="0">
                  <a:pos x="T8" y="T9"/>
                </a:cxn>
              </a:cxnLst>
              <a:rect l="0" t="0" r="r" b="b"/>
              <a:pathLst>
                <a:path w="5711" h="5712">
                  <a:moveTo>
                    <a:pt x="0" y="2856"/>
                  </a:moveTo>
                  <a:lnTo>
                    <a:pt x="2856" y="0"/>
                  </a:lnTo>
                  <a:lnTo>
                    <a:pt x="5711" y="2856"/>
                  </a:lnTo>
                  <a:lnTo>
                    <a:pt x="2856" y="5712"/>
                  </a:lnTo>
                  <a:lnTo>
                    <a:pt x="0" y="2856"/>
                  </a:lnTo>
                  <a:close/>
                </a:path>
              </a:pathLst>
            </a:custGeom>
            <a:solidFill>
              <a:srgbClr val="003366"/>
            </a:solidFill>
            <a:ln w="9525"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7" name="TextBox 16"/>
            <p:cNvSpPr txBox="1"/>
            <p:nvPr/>
          </p:nvSpPr>
          <p:spPr>
            <a:xfrm>
              <a:off x="9812561" y="4277784"/>
              <a:ext cx="1238778" cy="2508749"/>
            </a:xfrm>
            <a:prstGeom prst="rect">
              <a:avLst/>
            </a:prstGeom>
            <a:noFill/>
          </p:spPr>
          <p:txBody>
            <a:bodyPr wrap="square" rtlCol="0">
              <a:spAutoFit/>
            </a:bodyPr>
            <a:lstStyle/>
            <a:p>
              <a:r>
                <a:rPr lang="zh-CN" altLang="en-US" sz="3600" b="1" smtClean="0">
                  <a:solidFill>
                    <a:schemeClr val="bg1"/>
                  </a:solidFill>
                  <a:latin typeface="微软雅黑" panose="020b0503020204020204" pitchFamily="34" charset="-122"/>
                  <a:ea typeface="微软雅黑" panose="020b0503020204020204" pitchFamily="34" charset="-122"/>
                </a:rPr>
                <a:t>爱心</a:t>
              </a:r>
              <a:endParaRPr lang="zh-CN" altLang="en-US" sz="3600" b="1">
                <a:solidFill>
                  <a:schemeClr val="bg1"/>
                </a:solidFill>
                <a:latin typeface="微软雅黑" pitchFamily="34" charset="-122"/>
                <a:ea typeface="微软雅黑" pitchFamily="34" charset="-122"/>
              </a:endParaRPr>
            </a:p>
            <a:p>
              <a:endParaRPr lang="zh-CN" altLang="en-US" sz="4000" b="1">
                <a:solidFill>
                  <a:schemeClr val="bg1"/>
                </a:solidFill>
                <a:latin typeface="微软雅黑" pitchFamily="34" charset="-122"/>
                <a:ea typeface="微软雅黑" pitchFamily="34" charset="-122"/>
              </a:endParaRPr>
            </a:p>
          </p:txBody>
        </p:sp>
      </p:grpSp>
      <p:grpSp>
        <p:nvGrpSpPr>
          <p:cNvPr id="18" name="组合 17"/>
          <p:cNvGrpSpPr/>
          <p:nvPr/>
        </p:nvGrpSpPr>
        <p:grpSpPr>
          <a:xfrm rot="264622">
            <a:off x="11312348" y="4177331"/>
            <a:ext cx="1968001" cy="2138789"/>
            <a:chOff x="10189088" y="4292140"/>
            <a:chExt cx="2687637" cy="2686050"/>
          </a:xfrm>
          <a:solidFill>
            <a:srgbClr val="00B0F0"/>
          </a:solidFill>
        </p:grpSpPr>
        <p:sp>
          <p:nvSpPr>
            <p:cNvPr id="19" name="Freeform 8"/>
            <p:cNvSpPr/>
            <p:nvPr/>
          </p:nvSpPr>
          <p:spPr bwMode="auto">
            <a:xfrm>
              <a:off x="10189088" y="4292140"/>
              <a:ext cx="2687637" cy="2686050"/>
            </a:xfrm>
            <a:custGeom>
              <a:gdLst>
                <a:gd name="T0" fmla="*/ 2855 w 5711"/>
                <a:gd name="T1" fmla="*/ 0 h 5711"/>
                <a:gd name="T2" fmla="*/ 5711 w 5711"/>
                <a:gd name="T3" fmla="*/ 2856 h 5711"/>
                <a:gd name="T4" fmla="*/ 2855 w 5711"/>
                <a:gd name="T5" fmla="*/ 5711 h 5711"/>
                <a:gd name="T6" fmla="*/ 0 w 5711"/>
                <a:gd name="T7" fmla="*/ 2856 h 5711"/>
                <a:gd name="T8" fmla="*/ 2855 w 5711"/>
                <a:gd name="T9" fmla="*/ 0 h 5711"/>
              </a:gdLst>
              <a:cxnLst>
                <a:cxn ang="0">
                  <a:pos x="T0" y="T1"/>
                </a:cxn>
                <a:cxn ang="0">
                  <a:pos x="T2" y="T3"/>
                </a:cxn>
                <a:cxn ang="0">
                  <a:pos x="T4" y="T5"/>
                </a:cxn>
                <a:cxn ang="0">
                  <a:pos x="T6" y="T7"/>
                </a:cxn>
                <a:cxn ang="0">
                  <a:pos x="T8" y="T9"/>
                </a:cxn>
              </a:cxnLst>
              <a:rect l="0" t="0" r="r" b="b"/>
              <a:pathLst>
                <a:path w="5711" h="5711">
                  <a:moveTo>
                    <a:pt x="2855" y="0"/>
                  </a:moveTo>
                  <a:lnTo>
                    <a:pt x="5711" y="2856"/>
                  </a:lnTo>
                  <a:lnTo>
                    <a:pt x="2855" y="5711"/>
                  </a:lnTo>
                  <a:lnTo>
                    <a:pt x="0" y="2856"/>
                  </a:lnTo>
                  <a:lnTo>
                    <a:pt x="2855" y="0"/>
                  </a:lnTo>
                  <a:close/>
                </a:path>
              </a:pathLst>
            </a:custGeom>
            <a:grpFill/>
            <a:ln w="9525"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25" name="TextBox 24"/>
            <p:cNvSpPr txBox="1"/>
            <p:nvPr/>
          </p:nvSpPr>
          <p:spPr>
            <a:xfrm>
              <a:off x="10981176" y="5084228"/>
              <a:ext cx="1232312" cy="1399212"/>
            </a:xfrm>
            <a:prstGeom prst="rect">
              <a:avLst/>
            </a:prstGeom>
            <a:noFill/>
          </p:spPr>
          <p:txBody>
            <a:bodyPr wrap="square" rtlCol="0">
              <a:spAutoFit/>
            </a:bodyPr>
            <a:lstStyle/>
            <a:p>
              <a:r>
                <a:rPr lang="zh-CN" altLang="en-US" sz="3600" b="1" smtClean="0">
                  <a:solidFill>
                    <a:schemeClr val="bg1"/>
                  </a:solidFill>
                  <a:latin typeface="微软雅黑" panose="020b0503020204020204" pitchFamily="34" charset="-122"/>
                  <a:ea typeface="微软雅黑" panose="020b0503020204020204" pitchFamily="34" charset="-122"/>
                </a:rPr>
                <a:t>探索</a:t>
              </a:r>
              <a:endParaRPr lang="zh-CN" altLang="en-US" sz="3600" b="1">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11377041" y="2232621"/>
            <a:ext cx="1654258" cy="2035549"/>
            <a:chOff x="11374984" y="3347838"/>
            <a:chExt cx="2485854" cy="2114654"/>
          </a:xfrm>
          <a:solidFill>
            <a:srgbClr val="FFB329"/>
          </a:solidFill>
        </p:grpSpPr>
        <p:sp>
          <p:nvSpPr>
            <p:cNvPr id="35" name="Freeform 6"/>
            <p:cNvSpPr/>
            <p:nvPr/>
          </p:nvSpPr>
          <p:spPr bwMode="auto">
            <a:xfrm>
              <a:off x="11374984" y="3347838"/>
              <a:ext cx="2485854" cy="2114654"/>
            </a:xfrm>
            <a:custGeom>
              <a:gdLst>
                <a:gd name="T0" fmla="*/ 0 w 5712"/>
                <a:gd name="T1" fmla="*/ 2856 h 5712"/>
                <a:gd name="T2" fmla="*/ 2856 w 5712"/>
                <a:gd name="T3" fmla="*/ 0 h 5712"/>
                <a:gd name="T4" fmla="*/ 5712 w 5712"/>
                <a:gd name="T5" fmla="*/ 2856 h 5712"/>
                <a:gd name="T6" fmla="*/ 2856 w 5712"/>
                <a:gd name="T7" fmla="*/ 5712 h 5712"/>
                <a:gd name="T8" fmla="*/ 0 w 5712"/>
                <a:gd name="T9" fmla="*/ 2856 h 5712"/>
              </a:gdLst>
              <a:cxnLst>
                <a:cxn ang="0">
                  <a:pos x="T0" y="T1"/>
                </a:cxn>
                <a:cxn ang="0">
                  <a:pos x="T2" y="T3"/>
                </a:cxn>
                <a:cxn ang="0">
                  <a:pos x="T4" y="T5"/>
                </a:cxn>
                <a:cxn ang="0">
                  <a:pos x="T6" y="T7"/>
                </a:cxn>
                <a:cxn ang="0">
                  <a:pos x="T8" y="T9"/>
                </a:cxn>
              </a:cxnLst>
              <a:rect l="0" t="0" r="r" b="b"/>
              <a:pathLst>
                <a:path w="5712" h="5712">
                  <a:moveTo>
                    <a:pt x="0" y="2856"/>
                  </a:moveTo>
                  <a:lnTo>
                    <a:pt x="2856" y="0"/>
                  </a:lnTo>
                  <a:lnTo>
                    <a:pt x="5712" y="2856"/>
                  </a:lnTo>
                  <a:lnTo>
                    <a:pt x="2856" y="5712"/>
                  </a:lnTo>
                  <a:lnTo>
                    <a:pt x="0" y="2856"/>
                  </a:lnTo>
                  <a:close/>
                </a:path>
              </a:pathLst>
            </a:custGeom>
            <a:grpFill/>
            <a:ln w="9525"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36" name="TextBox 35"/>
            <p:cNvSpPr txBox="1"/>
            <p:nvPr/>
          </p:nvSpPr>
          <p:spPr>
            <a:xfrm>
              <a:off x="12270233" y="3754107"/>
              <a:ext cx="1249249" cy="1246976"/>
            </a:xfrm>
            <a:prstGeom prst="rect">
              <a:avLst/>
            </a:prstGeom>
            <a:noFill/>
          </p:spPr>
          <p:txBody>
            <a:bodyPr wrap="square" rtlCol="0">
              <a:spAutoFit/>
            </a:bodyPr>
            <a:lstStyle/>
            <a:p>
              <a:r>
                <a:rPr lang="zh-CN" altLang="en-US" sz="3600" b="1" smtClean="0">
                  <a:solidFill>
                    <a:schemeClr val="bg1"/>
                  </a:solidFill>
                  <a:latin typeface="微软雅黑" panose="020b0503020204020204" pitchFamily="34" charset="-122"/>
                  <a:ea typeface="微软雅黑" panose="020b0503020204020204" pitchFamily="34" charset="-122"/>
                </a:rPr>
                <a:t>示范</a:t>
              </a:r>
              <a:endParaRPr lang="zh-CN" altLang="en-US" sz="4000" b="1">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rot="422217">
            <a:off x="9247094" y="1662354"/>
            <a:ext cx="2777663" cy="2815682"/>
            <a:chOff x="8297865" y="43668"/>
            <a:chExt cx="3226542" cy="3650260"/>
          </a:xfrm>
        </p:grpSpPr>
        <p:sp>
          <p:nvSpPr>
            <p:cNvPr id="38" name="Freeform 11"/>
            <p:cNvSpPr/>
            <p:nvPr/>
          </p:nvSpPr>
          <p:spPr bwMode="auto">
            <a:xfrm rot="20848408">
              <a:off x="8297865" y="868742"/>
              <a:ext cx="2502466" cy="2425470"/>
            </a:xfrm>
            <a:custGeom>
              <a:gdLst>
                <a:gd name="T0" fmla="*/ 0 w 5711"/>
                <a:gd name="T1" fmla="*/ 2855 h 5711"/>
                <a:gd name="T2" fmla="*/ 2856 w 5711"/>
                <a:gd name="T3" fmla="*/ 0 h 5711"/>
                <a:gd name="T4" fmla="*/ 5711 w 5711"/>
                <a:gd name="T5" fmla="*/ 2855 h 5711"/>
                <a:gd name="T6" fmla="*/ 2856 w 5711"/>
                <a:gd name="T7" fmla="*/ 5711 h 5711"/>
                <a:gd name="T8" fmla="*/ 0 w 5711"/>
                <a:gd name="T9" fmla="*/ 2855 h 5711"/>
              </a:gdLst>
              <a:cxnLst>
                <a:cxn ang="0">
                  <a:pos x="T0" y="T1"/>
                </a:cxn>
                <a:cxn ang="0">
                  <a:pos x="T2" y="T3"/>
                </a:cxn>
                <a:cxn ang="0">
                  <a:pos x="T4" y="T5"/>
                </a:cxn>
                <a:cxn ang="0">
                  <a:pos x="T6" y="T7"/>
                </a:cxn>
                <a:cxn ang="0">
                  <a:pos x="T8" y="T9"/>
                </a:cxn>
              </a:cxnLst>
              <a:rect l="0" t="0" r="r" b="b"/>
              <a:pathLst>
                <a:path w="5711" h="5711">
                  <a:moveTo>
                    <a:pt x="0" y="2855"/>
                  </a:moveTo>
                  <a:lnTo>
                    <a:pt x="2856" y="0"/>
                  </a:lnTo>
                  <a:lnTo>
                    <a:pt x="5711" y="2855"/>
                  </a:lnTo>
                  <a:lnTo>
                    <a:pt x="2856" y="5711"/>
                  </a:lnTo>
                  <a:lnTo>
                    <a:pt x="0" y="2855"/>
                  </a:lnTo>
                  <a:close/>
                </a:path>
              </a:pathLst>
            </a:custGeom>
            <a:solidFill>
              <a:srgbClr val="1574FF">
                <a:alpha val="71000"/>
              </a:srgbClr>
            </a:solidFill>
            <a:ln w="9525"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39" name="TextBox 38"/>
            <p:cNvSpPr txBox="1"/>
            <p:nvPr/>
          </p:nvSpPr>
          <p:spPr>
            <a:xfrm>
              <a:off x="8898698" y="1339812"/>
              <a:ext cx="1257557" cy="2354116"/>
            </a:xfrm>
            <a:prstGeom prst="rect">
              <a:avLst/>
            </a:prstGeom>
            <a:noFill/>
          </p:spPr>
          <p:txBody>
            <a:bodyPr wrap="square" rtlCol="0">
              <a:spAutoFit/>
            </a:bodyPr>
            <a:lstStyle/>
            <a:p>
              <a:r>
                <a:rPr lang="zh-CN" altLang="en-US" sz="3600" b="1" smtClean="0">
                  <a:solidFill>
                    <a:schemeClr val="bg1"/>
                  </a:solidFill>
                  <a:latin typeface="微软雅黑" panose="020b0503020204020204" pitchFamily="34" charset="-122"/>
                  <a:ea typeface="微软雅黑" panose="020b0503020204020204" pitchFamily="34" charset="-122"/>
                </a:rPr>
                <a:t>教学</a:t>
              </a:r>
              <a:endParaRPr lang="zh-CN" altLang="en-US" sz="3600" b="1">
                <a:solidFill>
                  <a:schemeClr val="bg1"/>
                </a:solidFill>
                <a:latin typeface="微软雅黑" panose="020b0503020204020204" pitchFamily="34" charset="-122"/>
                <a:ea typeface="微软雅黑" panose="020b0503020204020204" pitchFamily="34" charset="-122"/>
              </a:endParaRPr>
            </a:p>
            <a:p>
              <a:endParaRPr lang="zh-CN" altLang="en-US" sz="4000" b="1">
                <a:solidFill>
                  <a:schemeClr val="bg1"/>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10266850" y="43668"/>
              <a:ext cx="1257557" cy="2354116"/>
            </a:xfrm>
            <a:prstGeom prst="rect">
              <a:avLst/>
            </a:prstGeom>
            <a:noFill/>
          </p:spPr>
          <p:txBody>
            <a:bodyPr wrap="square" rtlCol="0">
              <a:spAutoFit/>
            </a:bodyPr>
            <a:lstStyle/>
            <a:p>
              <a:r>
                <a:rPr lang="zh-CN" altLang="en-US" sz="3600" b="1" smtClean="0">
                  <a:solidFill>
                    <a:schemeClr val="bg1"/>
                  </a:solidFill>
                  <a:latin typeface="微软雅黑" panose="020b0503020204020204" pitchFamily="34" charset="-122"/>
                  <a:ea typeface="微软雅黑" panose="020b0503020204020204" pitchFamily="34" charset="-122"/>
                </a:rPr>
                <a:t>立德</a:t>
              </a:r>
              <a:endParaRPr lang="zh-CN" altLang="en-US" sz="3600" b="1">
                <a:solidFill>
                  <a:schemeClr val="bg1"/>
                </a:solidFill>
                <a:latin typeface="微软雅黑" panose="020b0503020204020204" pitchFamily="34" charset="-122"/>
                <a:ea typeface="微软雅黑" panose="020b0503020204020204" pitchFamily="34" charset="-122"/>
              </a:endParaRPr>
            </a:p>
            <a:p>
              <a:endParaRPr lang="zh-CN" altLang="en-US" sz="4000" b="1">
                <a:solidFill>
                  <a:schemeClr val="bg1"/>
                </a:solidFill>
                <a:latin typeface="微软雅黑" panose="020b0503020204020204" pitchFamily="34" charset="-122"/>
                <a:ea typeface="微软雅黑" panose="020b0503020204020204" pitchFamily="34" charset="-122"/>
              </a:endParaRPr>
            </a:p>
          </p:txBody>
        </p:sp>
      </p:grpSp>
      <p:sp>
        <p:nvSpPr>
          <p:cNvPr id="41" name="TextBox 40"/>
          <p:cNvSpPr txBox="1"/>
          <p:nvPr/>
        </p:nvSpPr>
        <p:spPr>
          <a:xfrm>
            <a:off x="7632625" y="1656556"/>
            <a:ext cx="1257557" cy="707886"/>
          </a:xfrm>
          <a:prstGeom prst="rect">
            <a:avLst/>
          </a:prstGeom>
          <a:noFill/>
        </p:spPr>
        <p:txBody>
          <a:bodyPr wrap="square" rtlCol="0">
            <a:spAutoFit/>
          </a:bodyPr>
          <a:lstStyle/>
          <a:p>
            <a:endParaRPr lang="zh-CN" altLang="en-US" sz="4000" b="1">
              <a:solidFill>
                <a:schemeClr val="bg1"/>
              </a:solidFill>
              <a:latin typeface="微软雅黑" panose="020b0503020204020204" pitchFamily="34" charset="-122"/>
              <a:ea typeface="微软雅黑" panose="020b0503020204020204" pitchFamily="34" charset="-122"/>
            </a:endParaRPr>
          </a:p>
        </p:txBody>
      </p:sp>
      <p:sp>
        <p:nvSpPr>
          <p:cNvPr id="42" name="矩形 41"/>
          <p:cNvSpPr/>
          <p:nvPr/>
        </p:nvSpPr>
        <p:spPr>
          <a:xfrm>
            <a:off x="1295921" y="792460"/>
            <a:ext cx="11449272" cy="584775"/>
          </a:xfrm>
          <a:prstGeom prst="rect">
            <a:avLst/>
          </a:prstGeom>
        </p:spPr>
        <p:txBody>
          <a:bodyPr wrap="square">
            <a:spAutoFit/>
          </a:bodyPr>
          <a:lstStyle/>
          <a:p>
            <a:r>
              <a:rPr lang="zh-CN" altLang="en-US" sz="3200" b="1" smtClean="0">
                <a:latin typeface="+mn-ea"/>
              </a:rPr>
              <a:t>普通高中教科书 历史选择性必修</a:t>
            </a:r>
            <a:r>
              <a:rPr lang="en-US" altLang="zh-CN" sz="3200" b="1" smtClean="0">
                <a:latin typeface="+mn-ea"/>
              </a:rPr>
              <a:t>1---</a:t>
            </a:r>
            <a:r>
              <a:rPr lang="zh-CN" altLang="en-US" sz="3200" b="1" smtClean="0">
                <a:latin typeface="+mn-ea"/>
              </a:rPr>
              <a:t>国家制度与社会治理（下）</a:t>
            </a:r>
            <a:endParaRPr lang="zh-CN" altLang="en-US" sz="3200" b="1"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path" presetSubtype="0" autoRev="1" fill="hold" nodeType="withEffect">
                                  <p:stCondLst>
                                    <p:cond delay="0"/>
                                  </p:stCondLst>
                                  <p:childTnLst>
                                    <p:animMotion origin="layout" path="M 5E-06 -3.39203E-06 L 0.07952 -3.39203E-06" pathEditMode="relative" rAng="0" ptsTypes="AA">
                                      <p:cBhvr>
                                        <p:cTn id="6" dur="5000" fill="hold"/>
                                        <p:tgtEl>
                                          <p:spTgt spid="3"/>
                                        </p:tgtEl>
                                        <p:attrNameLst>
                                          <p:attrName>ppt_x</p:attrName>
                                          <p:attrName>ppt_y</p:attrName>
                                        </p:attrNameLst>
                                      </p:cBhvr>
                                      <p:rCtr x="3976" y="0"/>
                                    </p:animMotion>
                                  </p:childTnLst>
                                </p:cTn>
                              </p:par>
                              <p:par>
                                <p:cTn id="7" presetID="6" presetClass="emph" presetSubtype="0" autoRev="1" fill="hold" nodeType="withEffect">
                                  <p:stCondLst>
                                    <p:cond delay="0"/>
                                  </p:stCondLst>
                                  <p:childTnLst>
                                    <p:animScale>
                                      <p:cBhvr>
                                        <p:cTn id="8" dur="5000" fill="hold"/>
                                        <p:tgtEl>
                                          <p:spTgt spid="24"/>
                                        </p:tgtEl>
                                      </p:cBhvr>
                                      <p:by x="150000" y="150000"/>
                                    </p:animScale>
                                  </p:childTnLst>
                                </p:cTn>
                              </p:par>
                              <p:par>
                                <p:cTn id="9" presetID="42" presetClass="path" presetSubtype="0" autoRev="1" fill="hold" nodeType="withEffect">
                                  <p:stCondLst>
                                    <p:cond delay="0"/>
                                  </p:stCondLst>
                                  <p:childTnLst>
                                    <p:animMotion origin="layout" path="M 1.38889E-06 4.68335E-06 L -0.05226 -0.03738" pathEditMode="relative" rAng="0" ptsTypes="AA">
                                      <p:cBhvr>
                                        <p:cTn id="10" dur="5000" fill="hold"/>
                                        <p:tgtEl>
                                          <p:spTgt spid="24"/>
                                        </p:tgtEl>
                                        <p:attrNameLst>
                                          <p:attrName>ppt_x</p:attrName>
                                          <p:attrName>ppt_y</p:attrName>
                                        </p:attrNameLst>
                                      </p:cBhvr>
                                      <p:rCtr x="-2622" y="-1884"/>
                                    </p:animMotion>
                                  </p:childTnLst>
                                </p:cTn>
                              </p:par>
                              <p:par>
                                <p:cTn id="11" presetID="6" presetClass="emph" presetSubtype="0" autoRev="1" fill="hold" nodeType="withEffect">
                                  <p:stCondLst>
                                    <p:cond delay="0"/>
                                  </p:stCondLst>
                                  <p:childTnLst>
                                    <p:animScale>
                                      <p:cBhvr>
                                        <p:cTn id="12" dur="5000" fill="hold"/>
                                        <p:tgtEl>
                                          <p:spTgt spid="30"/>
                                        </p:tgtEl>
                                      </p:cBhvr>
                                      <p:by x="150000" y="150000"/>
                                    </p:animScale>
                                  </p:childTnLst>
                                </p:cTn>
                              </p:par>
                              <p:par>
                                <p:cTn id="13" presetID="42" presetClass="path" presetSubtype="0" autoRev="1" fill="hold" nodeType="withEffect">
                                  <p:stCondLst>
                                    <p:cond delay="0"/>
                                  </p:stCondLst>
                                  <p:childTnLst>
                                    <p:animMotion origin="layout" path="M -4.33743E-06 -4.60922E-07 L 0.06324 0.06914" pathEditMode="relative" rAng="0" ptsTypes="AA">
                                      <p:cBhvr>
                                        <p:cTn id="14" dur="5000" fill="hold"/>
                                        <p:tgtEl>
                                          <p:spTgt spid="30"/>
                                        </p:tgtEl>
                                        <p:attrNameLst>
                                          <p:attrName>ppt_x</p:attrName>
                                          <p:attrName>ppt_y</p:attrName>
                                        </p:attrNameLst>
                                      </p:cBhvr>
                                      <p:rCtr x="3156" y="3447"/>
                                    </p:animMotion>
                                  </p:childTnLst>
                                </p:cTn>
                              </p:par>
                              <p:par>
                                <p:cTn id="15" presetID="6" presetClass="emph" presetSubtype="0" autoRev="1" fill="hold" nodeType="withEffect">
                                  <p:stCondLst>
                                    <p:cond delay="0"/>
                                  </p:stCondLst>
                                  <p:childTnLst>
                                    <p:animScale>
                                      <p:cBhvr>
                                        <p:cTn id="16" dur="5000" fill="hold"/>
                                        <p:tgtEl>
                                          <p:spTgt spid="29"/>
                                        </p:tgtEl>
                                      </p:cBhvr>
                                      <p:by x="150000" y="150000"/>
                                    </p:animScale>
                                  </p:childTnLst>
                                </p:cTn>
                              </p:par>
                              <p:par>
                                <p:cTn id="17" presetID="42" presetClass="path" presetSubtype="0" autoRev="1" fill="hold" nodeType="withEffect">
                                  <p:stCondLst>
                                    <p:cond delay="0"/>
                                  </p:stCondLst>
                                  <p:childTnLst>
                                    <p:animMotion origin="layout" path="M 1.66667E-06 2.23355E-06 L 0.04531 -0.0553" pathEditMode="relative" rAng="0" ptsTypes="AA">
                                      <p:cBhvr>
                                        <p:cTn id="18" dur="5000" fill="hold"/>
                                        <p:tgtEl>
                                          <p:spTgt spid="29"/>
                                        </p:tgtEl>
                                        <p:attrNameLst>
                                          <p:attrName>ppt_x</p:attrName>
                                          <p:attrName>ppt_y</p:attrName>
                                        </p:attrNameLst>
                                      </p:cBhvr>
                                      <p:rCtr x="2257" y="-2780"/>
                                    </p:animMotion>
                                  </p:childTnLst>
                                </p:cTn>
                              </p:par>
                              <p:par>
                                <p:cTn id="19" presetID="6" presetClass="emph" presetSubtype="0" autoRev="1" fill="hold" nodeType="withEffect">
                                  <p:stCondLst>
                                    <p:cond delay="0"/>
                                  </p:stCondLst>
                                  <p:childTnLst>
                                    <p:animScale>
                                      <p:cBhvr>
                                        <p:cTn id="20" dur="5000" fill="hold"/>
                                        <p:tgtEl>
                                          <p:spTgt spid="5"/>
                                        </p:tgtEl>
                                      </p:cBhvr>
                                      <p:by x="150000" y="150000"/>
                                    </p:animScale>
                                  </p:childTnLst>
                                </p:cTn>
                              </p:par>
                              <p:par>
                                <p:cTn id="21" presetID="42" presetClass="path" presetSubtype="0" autoRev="1" fill="hold" nodeType="withEffect">
                                  <p:stCondLst>
                                    <p:cond delay="0"/>
                                  </p:stCondLst>
                                  <p:childTnLst>
                                    <p:animMotion origin="layout" path="M 4.72222E-06 6.54927E-07 L 0.06319 0.0692" pathEditMode="relative" rAng="0" ptsTypes="AA">
                                      <p:cBhvr>
                                        <p:cTn id="22" dur="5000" fill="hold"/>
                                        <p:tgtEl>
                                          <p:spTgt spid="5"/>
                                        </p:tgtEl>
                                        <p:attrNameLst>
                                          <p:attrName>ppt_x</p:attrName>
                                          <p:attrName>ppt_y</p:attrName>
                                        </p:attrNameLst>
                                      </p:cBhvr>
                                      <p:rCtr x="3160" y="3460"/>
                                    </p:animMotion>
                                  </p:childTnLst>
                                </p:cTn>
                              </p:par>
                              <p:par>
                                <p:cTn id="23" presetID="31" presetClass="entr" presetSubtype="0" fill="hold" grpId="0" nodeType="withEffect">
                                  <p:stCondLst>
                                    <p:cond delay="300"/>
                                  </p:stCondLst>
                                  <p:childTnLst>
                                    <p:set>
                                      <p:cBhvr>
                                        <p:cTn id="24" dur="1" fill="hold">
                                          <p:stCondLst>
                                            <p:cond delay="0"/>
                                          </p:stCondLst>
                                        </p:cTn>
                                        <p:tgtEl>
                                          <p:spTgt spid="13"/>
                                        </p:tgtEl>
                                        <p:attrNameLst>
                                          <p:attrName>style.visibility</p:attrName>
                                        </p:attrNameLst>
                                      </p:cBhvr>
                                      <p:to>
                                        <p:strVal val="visible"/>
                                      </p:to>
                                    </p:set>
                                    <p:anim calcmode="lin" valueType="num">
                                      <p:cBhvr>
                                        <p:cTn id="25" dur="2000" fill="hold"/>
                                        <p:tgtEl>
                                          <p:spTgt spid="13"/>
                                        </p:tgtEl>
                                        <p:attrNameLst>
                                          <p:attrName>ppt_w</p:attrName>
                                        </p:attrNameLst>
                                      </p:cBhvr>
                                      <p:tavLst>
                                        <p:tav tm="0">
                                          <p:val>
                                            <p:fltVal val="0"/>
                                          </p:val>
                                        </p:tav>
                                        <p:tav tm="100000">
                                          <p:val>
                                            <p:strVal val="#ppt_w"/>
                                          </p:val>
                                        </p:tav>
                                      </p:tavLst>
                                    </p:anim>
                                    <p:anim calcmode="lin" valueType="num">
                                      <p:cBhvr>
                                        <p:cTn id="26" dur="2000" fill="hold"/>
                                        <p:tgtEl>
                                          <p:spTgt spid="13"/>
                                        </p:tgtEl>
                                        <p:attrNameLst>
                                          <p:attrName>ppt_h</p:attrName>
                                        </p:attrNameLst>
                                      </p:cBhvr>
                                      <p:tavLst>
                                        <p:tav tm="0">
                                          <p:val>
                                            <p:fltVal val="0"/>
                                          </p:val>
                                        </p:tav>
                                        <p:tav tm="100000">
                                          <p:val>
                                            <p:strVal val="#ppt_h"/>
                                          </p:val>
                                        </p:tav>
                                      </p:tavLst>
                                    </p:anim>
                                    <p:anim calcmode="lin" valueType="num">
                                      <p:cBhvr>
                                        <p:cTn id="27" dur="2000" fill="hold"/>
                                        <p:tgtEl>
                                          <p:spTgt spid="13"/>
                                        </p:tgtEl>
                                        <p:attrNameLst>
                                          <p:attrName>style.rotation</p:attrName>
                                        </p:attrNameLst>
                                      </p:cBhvr>
                                      <p:tavLst>
                                        <p:tav tm="0">
                                          <p:val>
                                            <p:fltVal val="90"/>
                                          </p:val>
                                        </p:tav>
                                        <p:tav tm="100000">
                                          <p:val>
                                            <p:fltVal val="0"/>
                                          </p:val>
                                        </p:tav>
                                      </p:tavLst>
                                    </p:anim>
                                    <p:animEffect transition="in" filter="fade">
                                      <p:cBhvr>
                                        <p:cTn id="28" dur="2000"/>
                                        <p:tgtEl>
                                          <p:spTgt spid="13"/>
                                        </p:tgtEl>
                                      </p:cBhvr>
                                    </p:animEffect>
                                  </p:childTnLst>
                                </p:cTn>
                              </p:par>
                              <p:par>
                                <p:cTn id="29" presetID="31" presetClass="entr" presetSubtype="0" fill="hold" nodeType="withEffect">
                                  <p:stCondLst>
                                    <p:cond delay="3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2000" fill="hold"/>
                                        <p:tgtEl>
                                          <p:spTgt spid="14"/>
                                        </p:tgtEl>
                                        <p:attrNameLst>
                                          <p:attrName>ppt_w</p:attrName>
                                        </p:attrNameLst>
                                      </p:cBhvr>
                                      <p:tavLst>
                                        <p:tav tm="0">
                                          <p:val>
                                            <p:fltVal val="0"/>
                                          </p:val>
                                        </p:tav>
                                        <p:tav tm="100000">
                                          <p:val>
                                            <p:strVal val="#ppt_w"/>
                                          </p:val>
                                        </p:tav>
                                      </p:tavLst>
                                    </p:anim>
                                    <p:anim calcmode="lin" valueType="num">
                                      <p:cBhvr>
                                        <p:cTn id="32" dur="2000" fill="hold"/>
                                        <p:tgtEl>
                                          <p:spTgt spid="14"/>
                                        </p:tgtEl>
                                        <p:attrNameLst>
                                          <p:attrName>ppt_h</p:attrName>
                                        </p:attrNameLst>
                                      </p:cBhvr>
                                      <p:tavLst>
                                        <p:tav tm="0">
                                          <p:val>
                                            <p:fltVal val="0"/>
                                          </p:val>
                                        </p:tav>
                                        <p:tav tm="100000">
                                          <p:val>
                                            <p:strVal val="#ppt_h"/>
                                          </p:val>
                                        </p:tav>
                                      </p:tavLst>
                                    </p:anim>
                                    <p:anim calcmode="lin" valueType="num">
                                      <p:cBhvr>
                                        <p:cTn id="33" dur="2000" fill="hold"/>
                                        <p:tgtEl>
                                          <p:spTgt spid="14"/>
                                        </p:tgtEl>
                                        <p:attrNameLst>
                                          <p:attrName>style.rotation</p:attrName>
                                        </p:attrNameLst>
                                      </p:cBhvr>
                                      <p:tavLst>
                                        <p:tav tm="0">
                                          <p:val>
                                            <p:fltVal val="90"/>
                                          </p:val>
                                        </p:tav>
                                        <p:tav tm="100000">
                                          <p:val>
                                            <p:fltVal val="0"/>
                                          </p:val>
                                        </p:tav>
                                      </p:tavLst>
                                    </p:anim>
                                    <p:animEffect transition="in" filter="fade">
                                      <p:cBhvr>
                                        <p:cTn id="34" dur="2000"/>
                                        <p:tgtEl>
                                          <p:spTgt spid="14"/>
                                        </p:tgtEl>
                                      </p:cBhvr>
                                    </p:animEffect>
                                  </p:childTnLst>
                                </p:cTn>
                              </p:par>
                              <p:par>
                                <p:cTn id="35" presetID="31" presetClass="entr" presetSubtype="0" fill="hold" nodeType="withEffect">
                                  <p:stCondLst>
                                    <p:cond delay="3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2000" fill="hold"/>
                                        <p:tgtEl>
                                          <p:spTgt spid="15"/>
                                        </p:tgtEl>
                                        <p:attrNameLst>
                                          <p:attrName>ppt_w</p:attrName>
                                        </p:attrNameLst>
                                      </p:cBhvr>
                                      <p:tavLst>
                                        <p:tav tm="0">
                                          <p:val>
                                            <p:fltVal val="0"/>
                                          </p:val>
                                        </p:tav>
                                        <p:tav tm="100000">
                                          <p:val>
                                            <p:strVal val="#ppt_w"/>
                                          </p:val>
                                        </p:tav>
                                      </p:tavLst>
                                    </p:anim>
                                    <p:anim calcmode="lin" valueType="num">
                                      <p:cBhvr>
                                        <p:cTn id="38" dur="2000" fill="hold"/>
                                        <p:tgtEl>
                                          <p:spTgt spid="15"/>
                                        </p:tgtEl>
                                        <p:attrNameLst>
                                          <p:attrName>ppt_h</p:attrName>
                                        </p:attrNameLst>
                                      </p:cBhvr>
                                      <p:tavLst>
                                        <p:tav tm="0">
                                          <p:val>
                                            <p:fltVal val="0"/>
                                          </p:val>
                                        </p:tav>
                                        <p:tav tm="100000">
                                          <p:val>
                                            <p:strVal val="#ppt_h"/>
                                          </p:val>
                                        </p:tav>
                                      </p:tavLst>
                                    </p:anim>
                                    <p:anim calcmode="lin" valueType="num">
                                      <p:cBhvr>
                                        <p:cTn id="39" dur="2000" fill="hold"/>
                                        <p:tgtEl>
                                          <p:spTgt spid="15"/>
                                        </p:tgtEl>
                                        <p:attrNameLst>
                                          <p:attrName>style.rotation</p:attrName>
                                        </p:attrNameLst>
                                      </p:cBhvr>
                                      <p:tavLst>
                                        <p:tav tm="0">
                                          <p:val>
                                            <p:fltVal val="90"/>
                                          </p:val>
                                        </p:tav>
                                        <p:tav tm="100000">
                                          <p:val>
                                            <p:fltVal val="0"/>
                                          </p:val>
                                        </p:tav>
                                      </p:tavLst>
                                    </p:anim>
                                    <p:animEffect transition="in" filter="fade">
                                      <p:cBhvr>
                                        <p:cTn id="40" dur="2000"/>
                                        <p:tgtEl>
                                          <p:spTgt spid="15"/>
                                        </p:tgtEl>
                                      </p:cBhvr>
                                    </p:animEffect>
                                  </p:childTnLst>
                                </p:cTn>
                              </p:par>
                              <p:par>
                                <p:cTn id="41" presetID="31" presetClass="entr" presetSubtype="0" fill="hold" nodeType="withEffect">
                                  <p:stCondLst>
                                    <p:cond delay="300"/>
                                  </p:stCondLst>
                                  <p:childTnLst>
                                    <p:set>
                                      <p:cBhvr>
                                        <p:cTn id="42" dur="1" fill="hold">
                                          <p:stCondLst>
                                            <p:cond delay="0"/>
                                          </p:stCondLst>
                                        </p:cTn>
                                        <p:tgtEl>
                                          <p:spTgt spid="18"/>
                                        </p:tgtEl>
                                        <p:attrNameLst>
                                          <p:attrName>style.visibility</p:attrName>
                                        </p:attrNameLst>
                                      </p:cBhvr>
                                      <p:to>
                                        <p:strVal val="visible"/>
                                      </p:to>
                                    </p:set>
                                    <p:anim calcmode="lin" valueType="num">
                                      <p:cBhvr>
                                        <p:cTn id="43" dur="2000" fill="hold"/>
                                        <p:tgtEl>
                                          <p:spTgt spid="18"/>
                                        </p:tgtEl>
                                        <p:attrNameLst>
                                          <p:attrName>ppt_w</p:attrName>
                                        </p:attrNameLst>
                                      </p:cBhvr>
                                      <p:tavLst>
                                        <p:tav tm="0">
                                          <p:val>
                                            <p:fltVal val="0"/>
                                          </p:val>
                                        </p:tav>
                                        <p:tav tm="100000">
                                          <p:val>
                                            <p:strVal val="#ppt_w"/>
                                          </p:val>
                                        </p:tav>
                                      </p:tavLst>
                                    </p:anim>
                                    <p:anim calcmode="lin" valueType="num">
                                      <p:cBhvr>
                                        <p:cTn id="44" dur="2000" fill="hold"/>
                                        <p:tgtEl>
                                          <p:spTgt spid="18"/>
                                        </p:tgtEl>
                                        <p:attrNameLst>
                                          <p:attrName>ppt_h</p:attrName>
                                        </p:attrNameLst>
                                      </p:cBhvr>
                                      <p:tavLst>
                                        <p:tav tm="0">
                                          <p:val>
                                            <p:fltVal val="0"/>
                                          </p:val>
                                        </p:tav>
                                        <p:tav tm="100000">
                                          <p:val>
                                            <p:strVal val="#ppt_h"/>
                                          </p:val>
                                        </p:tav>
                                      </p:tavLst>
                                    </p:anim>
                                    <p:anim calcmode="lin" valueType="num">
                                      <p:cBhvr>
                                        <p:cTn id="45" dur="2000" fill="hold"/>
                                        <p:tgtEl>
                                          <p:spTgt spid="18"/>
                                        </p:tgtEl>
                                        <p:attrNameLst>
                                          <p:attrName>style.rotation</p:attrName>
                                        </p:attrNameLst>
                                      </p:cBhvr>
                                      <p:tavLst>
                                        <p:tav tm="0">
                                          <p:val>
                                            <p:fltVal val="90"/>
                                          </p:val>
                                        </p:tav>
                                        <p:tav tm="100000">
                                          <p:val>
                                            <p:fltVal val="0"/>
                                          </p:val>
                                        </p:tav>
                                      </p:tavLst>
                                    </p:anim>
                                    <p:animEffect transition="in" filter="fade">
                                      <p:cBhvr>
                                        <p:cTn id="46" dur="2000"/>
                                        <p:tgtEl>
                                          <p:spTgt spid="18"/>
                                        </p:tgtEl>
                                      </p:cBhvr>
                                    </p:animEffect>
                                  </p:childTnLst>
                                </p:cTn>
                              </p:par>
                              <p:par>
                                <p:cTn id="47" presetID="31" presetClass="entr" presetSubtype="0" fill="hold" nodeType="withEffect">
                                  <p:stCondLst>
                                    <p:cond delay="300"/>
                                  </p:stCondLst>
                                  <p:childTnLst>
                                    <p:set>
                                      <p:cBhvr>
                                        <p:cTn id="48" dur="1" fill="hold">
                                          <p:stCondLst>
                                            <p:cond delay="0"/>
                                          </p:stCondLst>
                                        </p:cTn>
                                        <p:tgtEl>
                                          <p:spTgt spid="34"/>
                                        </p:tgtEl>
                                        <p:attrNameLst>
                                          <p:attrName>style.visibility</p:attrName>
                                        </p:attrNameLst>
                                      </p:cBhvr>
                                      <p:to>
                                        <p:strVal val="visible"/>
                                      </p:to>
                                    </p:set>
                                    <p:anim calcmode="lin" valueType="num">
                                      <p:cBhvr>
                                        <p:cTn id="49" dur="2000" fill="hold"/>
                                        <p:tgtEl>
                                          <p:spTgt spid="34"/>
                                        </p:tgtEl>
                                        <p:attrNameLst>
                                          <p:attrName>ppt_w</p:attrName>
                                        </p:attrNameLst>
                                      </p:cBhvr>
                                      <p:tavLst>
                                        <p:tav tm="0">
                                          <p:val>
                                            <p:fltVal val="0"/>
                                          </p:val>
                                        </p:tav>
                                        <p:tav tm="100000">
                                          <p:val>
                                            <p:strVal val="#ppt_w"/>
                                          </p:val>
                                        </p:tav>
                                      </p:tavLst>
                                    </p:anim>
                                    <p:anim calcmode="lin" valueType="num">
                                      <p:cBhvr>
                                        <p:cTn id="50" dur="2000" fill="hold"/>
                                        <p:tgtEl>
                                          <p:spTgt spid="34"/>
                                        </p:tgtEl>
                                        <p:attrNameLst>
                                          <p:attrName>ppt_h</p:attrName>
                                        </p:attrNameLst>
                                      </p:cBhvr>
                                      <p:tavLst>
                                        <p:tav tm="0">
                                          <p:val>
                                            <p:fltVal val="0"/>
                                          </p:val>
                                        </p:tav>
                                        <p:tav tm="100000">
                                          <p:val>
                                            <p:strVal val="#ppt_h"/>
                                          </p:val>
                                        </p:tav>
                                      </p:tavLst>
                                    </p:anim>
                                    <p:anim calcmode="lin" valueType="num">
                                      <p:cBhvr>
                                        <p:cTn id="51" dur="2000" fill="hold"/>
                                        <p:tgtEl>
                                          <p:spTgt spid="34"/>
                                        </p:tgtEl>
                                        <p:attrNameLst>
                                          <p:attrName>style.rotation</p:attrName>
                                        </p:attrNameLst>
                                      </p:cBhvr>
                                      <p:tavLst>
                                        <p:tav tm="0">
                                          <p:val>
                                            <p:fltVal val="90"/>
                                          </p:val>
                                        </p:tav>
                                        <p:tav tm="100000">
                                          <p:val>
                                            <p:fltVal val="0"/>
                                          </p:val>
                                        </p:tav>
                                      </p:tavLst>
                                    </p:anim>
                                    <p:animEffect transition="in" filter="fade">
                                      <p:cBhvr>
                                        <p:cTn id="52" dur="2000"/>
                                        <p:tgtEl>
                                          <p:spTgt spid="34"/>
                                        </p:tgtEl>
                                      </p:cBhvr>
                                    </p:animEffect>
                                  </p:childTnLst>
                                </p:cTn>
                              </p:par>
                              <p:par>
                                <p:cTn id="53" presetID="31" presetClass="entr" presetSubtype="0" fill="hold" nodeType="withEffect">
                                  <p:stCondLst>
                                    <p:cond delay="300"/>
                                  </p:stCondLst>
                                  <p:childTnLst>
                                    <p:set>
                                      <p:cBhvr>
                                        <p:cTn id="54" dur="1" fill="hold">
                                          <p:stCondLst>
                                            <p:cond delay="0"/>
                                          </p:stCondLst>
                                        </p:cTn>
                                        <p:tgtEl>
                                          <p:spTgt spid="37"/>
                                        </p:tgtEl>
                                        <p:attrNameLst>
                                          <p:attrName>style.visibility</p:attrName>
                                        </p:attrNameLst>
                                      </p:cBhvr>
                                      <p:to>
                                        <p:strVal val="visible"/>
                                      </p:to>
                                    </p:set>
                                    <p:anim calcmode="lin" valueType="num">
                                      <p:cBhvr>
                                        <p:cTn id="55" dur="2000" fill="hold"/>
                                        <p:tgtEl>
                                          <p:spTgt spid="37"/>
                                        </p:tgtEl>
                                        <p:attrNameLst>
                                          <p:attrName>ppt_w</p:attrName>
                                        </p:attrNameLst>
                                      </p:cBhvr>
                                      <p:tavLst>
                                        <p:tav tm="0">
                                          <p:val>
                                            <p:fltVal val="0"/>
                                          </p:val>
                                        </p:tav>
                                        <p:tav tm="100000">
                                          <p:val>
                                            <p:strVal val="#ppt_w"/>
                                          </p:val>
                                        </p:tav>
                                      </p:tavLst>
                                    </p:anim>
                                    <p:anim calcmode="lin" valueType="num">
                                      <p:cBhvr>
                                        <p:cTn id="56" dur="2000" fill="hold"/>
                                        <p:tgtEl>
                                          <p:spTgt spid="37"/>
                                        </p:tgtEl>
                                        <p:attrNameLst>
                                          <p:attrName>ppt_h</p:attrName>
                                        </p:attrNameLst>
                                      </p:cBhvr>
                                      <p:tavLst>
                                        <p:tav tm="0">
                                          <p:val>
                                            <p:fltVal val="0"/>
                                          </p:val>
                                        </p:tav>
                                        <p:tav tm="100000">
                                          <p:val>
                                            <p:strVal val="#ppt_h"/>
                                          </p:val>
                                        </p:tav>
                                      </p:tavLst>
                                    </p:anim>
                                    <p:anim calcmode="lin" valueType="num">
                                      <p:cBhvr>
                                        <p:cTn id="57" dur="2000" fill="hold"/>
                                        <p:tgtEl>
                                          <p:spTgt spid="37"/>
                                        </p:tgtEl>
                                        <p:attrNameLst>
                                          <p:attrName>style.rotation</p:attrName>
                                        </p:attrNameLst>
                                      </p:cBhvr>
                                      <p:tavLst>
                                        <p:tav tm="0">
                                          <p:val>
                                            <p:fltVal val="90"/>
                                          </p:val>
                                        </p:tav>
                                        <p:tav tm="100000">
                                          <p:val>
                                            <p:fltVal val="0"/>
                                          </p:val>
                                        </p:tav>
                                      </p:tavLst>
                                    </p:anim>
                                    <p:animEffect transition="in" filter="fade">
                                      <p:cBhvr>
                                        <p:cTn id="58" dur="2000"/>
                                        <p:tgtEl>
                                          <p:spTgt spid="37"/>
                                        </p:tgtEl>
                                      </p:cBhvr>
                                    </p:animEffect>
                                  </p:childTnLst>
                                </p:cTn>
                              </p:par>
                              <p:par>
                                <p:cTn id="59" presetID="12" presetClass="entr" presetSubtype="1" fill="hold" grpId="0" nodeType="withEffect">
                                  <p:stCondLst>
                                    <p:cond delay="2000"/>
                                  </p:stCondLst>
                                  <p:iterate type="lt">
                                    <p:tmPct val="20000"/>
                                  </p:iterate>
                                  <p:childTnLst>
                                    <p:set>
                                      <p:cBhvr>
                                        <p:cTn id="60" dur="1" fill="hold">
                                          <p:stCondLst>
                                            <p:cond delay="0"/>
                                          </p:stCondLst>
                                        </p:cTn>
                                        <p:tgtEl>
                                          <p:spTgt spid="57"/>
                                        </p:tgtEl>
                                        <p:attrNameLst>
                                          <p:attrName>style.visibility</p:attrName>
                                        </p:attrNameLst>
                                      </p:cBhvr>
                                      <p:to>
                                        <p:strVal val="visible"/>
                                      </p:to>
                                    </p:set>
                                    <p:anim calcmode="lin" valueType="num">
                                      <p:cBhvr additive="base">
                                        <p:cTn id="61" dur="500"/>
                                        <p:tgtEl>
                                          <p:spTgt spid="57"/>
                                        </p:tgtEl>
                                        <p:attrNameLst>
                                          <p:attrName>ppt_y</p:attrName>
                                        </p:attrNameLst>
                                      </p:cBhvr>
                                      <p:tavLst>
                                        <p:tav tm="0">
                                          <p:val>
                                            <p:strVal val="#ppt_y-#ppt_h*1.125000"/>
                                          </p:val>
                                        </p:tav>
                                        <p:tav tm="100000">
                                          <p:val>
                                            <p:strVal val="#ppt_y"/>
                                          </p:val>
                                        </p:tav>
                                      </p:tavLst>
                                    </p:anim>
                                    <p:animEffect transition="in" filter="wipe(down)">
                                      <p:cBhvr>
                                        <p:cTn id="62" dur="500"/>
                                        <p:tgtEl>
                                          <p:spTgt spid="57"/>
                                        </p:tgtEl>
                                      </p:cBhvr>
                                    </p:animEffect>
                                  </p:childTnLst>
                                </p:cTn>
                              </p:par>
                              <p:par>
                                <p:cTn id="63" presetID="12" presetClass="entr" presetSubtype="4" fill="hold" grpId="0" nodeType="withEffect">
                                  <p:stCondLst>
                                    <p:cond delay="3200"/>
                                  </p:stCondLst>
                                  <p:childTnLst>
                                    <p:set>
                                      <p:cBhvr>
                                        <p:cTn id="64" dur="1" fill="hold">
                                          <p:stCondLst>
                                            <p:cond delay="0"/>
                                          </p:stCondLst>
                                        </p:cTn>
                                        <p:tgtEl>
                                          <p:spTgt spid="52"/>
                                        </p:tgtEl>
                                        <p:attrNameLst>
                                          <p:attrName>style.visibility</p:attrName>
                                        </p:attrNameLst>
                                      </p:cBhvr>
                                      <p:to>
                                        <p:strVal val="visible"/>
                                      </p:to>
                                    </p:set>
                                    <p:anim calcmode="lin" valueType="num">
                                      <p:cBhvr additive="base">
                                        <p:cTn id="65" dur="500"/>
                                        <p:tgtEl>
                                          <p:spTgt spid="52"/>
                                        </p:tgtEl>
                                        <p:attrNameLst>
                                          <p:attrName>ppt_y</p:attrName>
                                        </p:attrNameLst>
                                      </p:cBhvr>
                                      <p:tavLst>
                                        <p:tav tm="0">
                                          <p:val>
                                            <p:strVal val="#ppt_y+#ppt_h*1.125000"/>
                                          </p:val>
                                        </p:tav>
                                        <p:tav tm="100000">
                                          <p:val>
                                            <p:strVal val="#ppt_y"/>
                                          </p:val>
                                        </p:tav>
                                      </p:tavLst>
                                    </p:anim>
                                    <p:animEffect transition="in" filter="wipe(up)">
                                      <p:cBhvr>
                                        <p:cTn id="66" dur="500"/>
                                        <p:tgtEl>
                                          <p:spTgt spid="52"/>
                                        </p:tgtEl>
                                      </p:cBhvr>
                                    </p:animEffect>
                                  </p:childTnLst>
                                </p:cTn>
                              </p:par>
                              <p:par>
                                <p:cTn id="67" presetID="2" presetClass="entr" presetSubtype="8" fill="hold" grpId="0" nodeType="withEffect">
                                  <p:stCondLst>
                                    <p:cond delay="3800"/>
                                  </p:stCondLst>
                                  <p:childTnLst>
                                    <p:set>
                                      <p:cBhvr>
                                        <p:cTn id="68" dur="1" fill="hold">
                                          <p:stCondLst>
                                            <p:cond delay="0"/>
                                          </p:stCondLst>
                                        </p:cTn>
                                        <p:tgtEl>
                                          <p:spTgt spid="54"/>
                                        </p:tgtEl>
                                        <p:attrNameLst>
                                          <p:attrName>style.visibility</p:attrName>
                                        </p:attrNameLst>
                                      </p:cBhvr>
                                      <p:to>
                                        <p:strVal val="visible"/>
                                      </p:to>
                                    </p:set>
                                    <p:anim calcmode="lin" valueType="num">
                                      <p:cBhvr additive="base">
                                        <p:cTn id="69" dur="500" fill="hold"/>
                                        <p:tgtEl>
                                          <p:spTgt spid="54"/>
                                        </p:tgtEl>
                                        <p:attrNameLst>
                                          <p:attrName>ppt_x</p:attrName>
                                        </p:attrNameLst>
                                      </p:cBhvr>
                                      <p:tavLst>
                                        <p:tav tm="0">
                                          <p:val>
                                            <p:strVal val="0-#ppt_w/2"/>
                                          </p:val>
                                        </p:tav>
                                        <p:tav tm="100000">
                                          <p:val>
                                            <p:strVal val="#ppt_x"/>
                                          </p:val>
                                        </p:tav>
                                      </p:tavLst>
                                    </p:anim>
                                    <p:anim calcmode="lin" valueType="num">
                                      <p:cBhvr additive="base">
                                        <p:cTn id="70" dur="500" fill="hold"/>
                                        <p:tgtEl>
                                          <p:spTgt spid="5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4000"/>
                                  </p:stCondLst>
                                  <p:childTnLst>
                                    <p:set>
                                      <p:cBhvr>
                                        <p:cTn id="72" dur="1" fill="hold">
                                          <p:stCondLst>
                                            <p:cond delay="0"/>
                                          </p:stCondLst>
                                        </p:cTn>
                                        <p:tgtEl>
                                          <p:spTgt spid="55"/>
                                        </p:tgtEl>
                                        <p:attrNameLst>
                                          <p:attrName>style.visibility</p:attrName>
                                        </p:attrNameLst>
                                      </p:cBhvr>
                                      <p:to>
                                        <p:strVal val="visible"/>
                                      </p:to>
                                    </p:set>
                                    <p:anim calcmode="lin" valueType="num">
                                      <p:cBhvr additive="base">
                                        <p:cTn id="73" dur="500" fill="hold"/>
                                        <p:tgtEl>
                                          <p:spTgt spid="55"/>
                                        </p:tgtEl>
                                        <p:attrNameLst>
                                          <p:attrName>ppt_x</p:attrName>
                                        </p:attrNameLst>
                                      </p:cBhvr>
                                      <p:tavLst>
                                        <p:tav tm="0">
                                          <p:val>
                                            <p:strVal val="0-#ppt_w/2"/>
                                          </p:val>
                                        </p:tav>
                                        <p:tav tm="100000">
                                          <p:val>
                                            <p:strVal val="#ppt_x"/>
                                          </p:val>
                                        </p:tav>
                                      </p:tavLst>
                                    </p:anim>
                                    <p:anim calcmode="lin" valueType="num">
                                      <p:cBhvr additive="base">
                                        <p:cTn id="74" dur="500" fill="hold"/>
                                        <p:tgtEl>
                                          <p:spTgt spid="5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4200"/>
                                  </p:stCondLst>
                                  <p:childTnLst>
                                    <p:set>
                                      <p:cBhvr>
                                        <p:cTn id="76" dur="1" fill="hold">
                                          <p:stCondLst>
                                            <p:cond delay="0"/>
                                          </p:stCondLst>
                                        </p:cTn>
                                        <p:tgtEl>
                                          <p:spTgt spid="56"/>
                                        </p:tgtEl>
                                        <p:attrNameLst>
                                          <p:attrName>style.visibility</p:attrName>
                                        </p:attrNameLst>
                                      </p:cBhvr>
                                      <p:to>
                                        <p:strVal val="visible"/>
                                      </p:to>
                                    </p:set>
                                    <p:anim calcmode="lin" valueType="num">
                                      <p:cBhvr additive="base">
                                        <p:cTn id="77" dur="500" fill="hold"/>
                                        <p:tgtEl>
                                          <p:spTgt spid="56"/>
                                        </p:tgtEl>
                                        <p:attrNameLst>
                                          <p:attrName>ppt_x</p:attrName>
                                        </p:attrNameLst>
                                      </p:cBhvr>
                                      <p:tavLst>
                                        <p:tav tm="0">
                                          <p:val>
                                            <p:strVal val="0-#ppt_w/2"/>
                                          </p:val>
                                        </p:tav>
                                        <p:tav tm="100000">
                                          <p:val>
                                            <p:strVal val="#ppt_x"/>
                                          </p:val>
                                        </p:tav>
                                      </p:tavLst>
                                    </p:anim>
                                    <p:anim calcmode="lin" valueType="num">
                                      <p:cBhvr additive="base">
                                        <p:cTn id="78"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4" grpId="0"/>
      <p:bldP spid="55" grpId="0"/>
      <p:bldP spid="56" grpId="0"/>
      <p:bldP spid="57" grpId="0"/>
      <p:bldP spid="13"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8" name="Picture 2" descr="C:\Users\Administrator\Desktop\749044_112221025312_2.jpg"/>
          <p:cNvPicPr>
            <a:picLocks noChangeAspect="1" noChangeArrowheads="1"/>
          </p:cNvPicPr>
          <p:nvPr/>
        </p:nvPicPr>
        <p:blipFill>
          <a:blip r:embed="rId3">
            <a:extLst>
              <a:ext uri="{28A0092B-C50C-407E-A947-70E740481C1C}">
                <a14:useLocalDpi xmlns:a14="http://schemas.microsoft.com/office/drawing/2010/main" val="0"/>
              </a:ext>
            </a:extLst>
          </a:blip>
          <a:srcRect l="12225" t="9700" r="16983" b="18603"/>
          <a:stretch>
            <a:fillRect/>
          </a:stretch>
        </p:blipFill>
        <p:spPr bwMode="auto">
          <a:xfrm>
            <a:off x="0" y="0"/>
            <a:ext cx="14545394" cy="7945209"/>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组合 8"/>
          <p:cNvGrpSpPr/>
          <p:nvPr/>
        </p:nvGrpSpPr>
        <p:grpSpPr>
          <a:xfrm>
            <a:off x="3683350" y="685823"/>
            <a:ext cx="3614283" cy="1173492"/>
            <a:chOff x="3522503" y="673255"/>
            <a:chExt cx="3614283" cy="1173492"/>
          </a:xfrm>
          <a:noFill/>
        </p:grpSpPr>
        <p:sp>
          <p:nvSpPr>
            <p:cNvPr id="8" name="TextBox 7"/>
            <p:cNvSpPr txBox="1"/>
            <p:nvPr/>
          </p:nvSpPr>
          <p:spPr>
            <a:xfrm>
              <a:off x="3522503" y="1077306"/>
              <a:ext cx="3240360" cy="769441"/>
            </a:xfrm>
            <a:prstGeom prst="rect">
              <a:avLst/>
            </a:prstGeom>
            <a:grpFill/>
          </p:spPr>
          <p:txBody>
            <a:bodyPr wrap="square" rtlCol="0">
              <a:spAutoFit/>
            </a:bodyPr>
            <a:lstStyle/>
            <a:p>
              <a:r>
                <a:rPr lang="zh-CN" altLang="en-US" sz="4400" smtClean="0">
                  <a:solidFill>
                    <a:schemeClr val="bg1"/>
                  </a:solidFill>
                  <a:latin typeface="微软雅黑" panose="020b0503020204020204" pitchFamily="34" charset="-122"/>
                  <a:ea typeface="微软雅黑" panose="020b0503020204020204" pitchFamily="34" charset="-122"/>
                </a:rPr>
                <a:t>梦想</a:t>
              </a:r>
              <a:r>
                <a:rPr lang="en-US" altLang="zh-CN" sz="4400" smtClean="0">
                  <a:solidFill>
                    <a:schemeClr val="bg1"/>
                  </a:solidFill>
                  <a:latin typeface="微软雅黑" panose="020b0503020204020204" pitchFamily="34" charset="-122"/>
                  <a:ea typeface="微软雅黑" panose="020b0503020204020204" pitchFamily="34" charset="-122"/>
                </a:rPr>
                <a:t>&amp;</a:t>
              </a:r>
              <a:r>
                <a:rPr lang="zh-CN" altLang="en-US" sz="4400" smtClean="0">
                  <a:solidFill>
                    <a:schemeClr val="bg1"/>
                  </a:solidFill>
                  <a:latin typeface="微软雅黑" panose="020b0503020204020204" pitchFamily="34" charset="-122"/>
                  <a:ea typeface="微软雅黑" panose="020b0503020204020204" pitchFamily="34" charset="-122"/>
                </a:rPr>
                <a:t>起航</a:t>
              </a:r>
              <a:endParaRPr lang="zh-CN" altLang="en-US" sz="4400">
                <a:solidFill>
                  <a:schemeClr val="bg1"/>
                </a:solidFill>
                <a:latin typeface="微软雅黑" pitchFamily="34" charset="-122"/>
                <a:ea typeface="微软雅黑" pitchFamily="34" charset="-122"/>
              </a:endParaRPr>
            </a:p>
          </p:txBody>
        </p:sp>
        <p:sp>
          <p:nvSpPr>
            <p:cNvPr id="19" name="TextBox 18"/>
            <p:cNvSpPr txBox="1"/>
            <p:nvPr/>
          </p:nvSpPr>
          <p:spPr>
            <a:xfrm>
              <a:off x="3600177" y="673255"/>
              <a:ext cx="3536609" cy="446276"/>
            </a:xfrm>
            <a:prstGeom prst="rect">
              <a:avLst/>
            </a:prstGeom>
            <a:grpFill/>
          </p:spPr>
          <p:txBody>
            <a:bodyPr wrap="square" rtlCol="0">
              <a:spAutoFit/>
            </a:bodyPr>
            <a:lstStyle/>
            <a:p>
              <a:endParaRPr lang="zh-CN" altLang="en-US" sz="2300">
                <a:solidFill>
                  <a:schemeClr val="bg1"/>
                </a:solidFill>
                <a:latin typeface="微软雅黑" pitchFamily="34" charset="-122"/>
                <a:ea typeface="微软雅黑" pitchFamily="34" charset="-122"/>
              </a:endParaRPr>
            </a:p>
          </p:txBody>
        </p:sp>
      </p:grpSp>
      <p:grpSp>
        <p:nvGrpSpPr>
          <p:cNvPr id="6" name="组合 2"/>
          <p:cNvGrpSpPr/>
          <p:nvPr/>
        </p:nvGrpSpPr>
        <p:grpSpPr>
          <a:xfrm>
            <a:off x="5152065" y="-719708"/>
            <a:ext cx="8529010" cy="8912927"/>
            <a:chOff x="5149018" y="-546916"/>
            <a:chExt cx="8529010" cy="8912927"/>
          </a:xfrm>
        </p:grpSpPr>
        <p:grpSp>
          <p:nvGrpSpPr>
            <p:cNvPr id="7" name="组合 5"/>
            <p:cNvGrpSpPr/>
            <p:nvPr/>
          </p:nvGrpSpPr>
          <p:grpSpPr>
            <a:xfrm>
              <a:off x="5149018" y="0"/>
              <a:ext cx="8529010" cy="8250793"/>
              <a:chOff x="5152065" y="0"/>
              <a:chExt cx="8529010" cy="7940997"/>
            </a:xfrm>
            <a:solidFill>
              <a:schemeClr val="bg1"/>
            </a:solidFill>
          </p:grpSpPr>
          <p:sp>
            <p:nvSpPr>
              <p:cNvPr id="4" name="矩形 3"/>
              <p:cNvSpPr/>
              <p:nvPr/>
            </p:nvSpPr>
            <p:spPr>
              <a:xfrm>
                <a:off x="7704633" y="0"/>
                <a:ext cx="5976442" cy="792162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flipH="1">
                <a:off x="5152065" y="0"/>
                <a:ext cx="2552568" cy="7940997"/>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矩形 10"/>
            <p:cNvSpPr/>
            <p:nvPr/>
          </p:nvSpPr>
          <p:spPr>
            <a:xfrm rot="1011878">
              <a:off x="6302819" y="-546916"/>
              <a:ext cx="276085" cy="8912927"/>
            </a:xfrm>
            <a:prstGeom prst="rect">
              <a:avLst/>
            </a:prstGeom>
            <a:solidFill>
              <a:srgbClr val="FFC000"/>
            </a:solidFill>
            <a:ln>
              <a:noFill/>
            </a:ln>
            <a:effectLst>
              <a:outerShdw blurRad="152400" dist="63500" algn="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38192" tIns="69096" rIns="138192" bIns="69096" rtlCol="0" anchor="ctr"/>
            <a:lstStyle/>
            <a:p>
              <a:pPr algn="ctr"/>
              <a:endParaRPr lang="zh-CN" altLang="en-US"/>
            </a:p>
          </p:txBody>
        </p:sp>
      </p:grpSp>
      <p:sp>
        <p:nvSpPr>
          <p:cNvPr id="21506" name="Rectangle 2"/>
          <p:cNvSpPr>
            <a:spLocks noChangeArrowheads="1"/>
          </p:cNvSpPr>
          <p:nvPr/>
        </p:nvSpPr>
        <p:spPr bwMode="auto">
          <a:xfrm>
            <a:off x="6408489" y="2736676"/>
            <a:ext cx="7488832" cy="4093428"/>
          </a:xfrm>
          <a:prstGeom prst="rect">
            <a:avLst/>
          </a:prstGeom>
          <a:noFill/>
          <a:ln w="9525">
            <a:noFill/>
            <a:miter lim="800000"/>
          </a:ln>
          <a:effectLst/>
        </p:spPr>
        <p:txBody>
          <a:bodyPr vert="horz" wrap="square" lIns="91440" tIns="45720" rIns="91440" bIns="45720" numCol="1" anchor="ctr" anchorCtr="0" compatLnSpc="1">
            <a:spAutoFit/>
          </a:bodyPr>
          <a:lstStyle/>
          <a:p>
            <a:pPr defTabSz="914400" fontAlgn="base">
              <a:spcBef>
                <a:spcPct val="0"/>
              </a:spcBef>
              <a:spcAft>
                <a:spcPct val="0"/>
              </a:spcAft>
            </a:pPr>
            <a:r>
              <a:rPr lang="zh-CN" altLang="en-US" sz="3600" smtClean="0"/>
              <a:t>      </a:t>
            </a:r>
            <a:r>
              <a:rPr lang="zh-CN" altLang="en-US" sz="3200" smtClean="0">
                <a:latin typeface="+mn-ea"/>
              </a:rPr>
              <a:t>学生能够阅读教材中概括梳理新中国的法制和社会主义精神文明建设进程的线索；提高时空观念和史料实证能力。</a:t>
            </a:r>
            <a:endParaRPr lang="en-US" altLang="zh-CN" sz="3200" smtClean="0">
              <a:latin typeface="+mn-ea"/>
            </a:endParaRPr>
          </a:p>
          <a:p>
            <a:pPr defTabSz="914400" fontAlgn="base">
              <a:spcBef>
                <a:spcPct val="0"/>
              </a:spcBef>
              <a:spcAft>
                <a:spcPct val="0"/>
              </a:spcAft>
            </a:pPr>
            <a:r>
              <a:rPr lang="en-US" altLang="zh-CN" sz="3200" smtClean="0">
                <a:latin typeface="+mn-ea"/>
              </a:rPr>
              <a:t>    </a:t>
            </a:r>
            <a:r>
              <a:rPr lang="zh-CN" altLang="en-US" sz="3200" smtClean="0">
                <a:latin typeface="+mn-ea"/>
              </a:rPr>
              <a:t>学生能够根据有关史料分析新中国法制和精神文明建设取得的成就，能够运用唯物史观，阐述社会主义精神文明建设的作用与地位。提高史料实证和历史解释能力</a:t>
            </a:r>
            <a:r>
              <a:rPr lang="en-US" altLang="zh-CN" sz="3200" smtClean="0">
                <a:latin typeface="+mn-ea"/>
              </a:rPr>
              <a:t>.</a:t>
            </a:r>
            <a:endParaRPr kumimoji="0" lang="en-US" altLang="zh-CN" sz="3200" i="0" u="none" strike="noStrike" cap="none" normalizeH="0" baseline="0" smtClean="0">
              <a:ln>
                <a:noFill/>
              </a:ln>
              <a:effectLst/>
              <a:latin typeface="+mn-ea"/>
              <a:cs typeface="Times New Roman" panose="02020603050405020304" pitchFamily="18" charset="0"/>
            </a:endParaRPr>
          </a:p>
        </p:txBody>
      </p:sp>
      <p:sp>
        <p:nvSpPr>
          <p:cNvPr id="15" name="矩形 14"/>
          <p:cNvSpPr/>
          <p:nvPr/>
        </p:nvSpPr>
        <p:spPr>
          <a:xfrm>
            <a:off x="8568729" y="1080492"/>
            <a:ext cx="2501006" cy="646331"/>
          </a:xfrm>
          <a:prstGeom prst="rect">
            <a:avLst/>
          </a:prstGeom>
        </p:spPr>
        <p:txBody>
          <a:bodyPr wrap="none">
            <a:spAutoFit/>
          </a:bodyPr>
          <a:lstStyle/>
          <a:p>
            <a:r>
              <a:rPr lang="zh-CN" altLang="en-US" sz="3600" b="1" smtClean="0"/>
              <a:t>教学目标：</a:t>
            </a:r>
            <a:endParaRPr lang="zh-CN" altLang="en-US" sz="3600" b="1"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1506"/>
                                        </p:tgtEl>
                                        <p:attrNameLst>
                                          <p:attrName>style.visibility</p:attrName>
                                        </p:attrNameLst>
                                      </p:cBhvr>
                                      <p:to>
                                        <p:strVal val="visible"/>
                                      </p:to>
                                    </p:set>
                                    <p:anim calcmode="lin" valueType="num">
                                      <p:cBhvr additive="base">
                                        <p:cTn id="20" dur="500" fill="hold"/>
                                        <p:tgtEl>
                                          <p:spTgt spid="21506"/>
                                        </p:tgtEl>
                                        <p:attrNameLst>
                                          <p:attrName>ppt_x</p:attrName>
                                        </p:attrNameLst>
                                      </p:cBhvr>
                                      <p:tavLst>
                                        <p:tav tm="0">
                                          <p:val>
                                            <p:strVal val="#ppt_x"/>
                                          </p:val>
                                        </p:tav>
                                        <p:tav tm="100000">
                                          <p:val>
                                            <p:strVal val="#ppt_x"/>
                                          </p:val>
                                        </p:tav>
                                      </p:tavLst>
                                    </p:anim>
                                    <p:anim calcmode="lin" valueType="num">
                                      <p:cBhvr additive="base">
                                        <p:cTn id="21" dur="500" fill="hold"/>
                                        <p:tgtEl>
                                          <p:spTgt spid="215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15"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659091" y="514666"/>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30" name="组合 29"/>
          <p:cNvGrpSpPr/>
          <p:nvPr/>
        </p:nvGrpSpPr>
        <p:grpSpPr>
          <a:xfrm>
            <a:off x="0" y="936476"/>
            <a:ext cx="502462" cy="1159138"/>
            <a:chOff x="848004" y="393400"/>
            <a:chExt cx="502462" cy="1159138"/>
          </a:xfrm>
          <a:effectLst>
            <a:outerShdw blurRad="165100" dist="38100" dir="6960000" sx="98000" sy="98000" algn="t" rotWithShape="0">
              <a:prstClr val="black">
                <a:alpha val="34000"/>
              </a:prstClr>
            </a:outerShdw>
          </a:effectLst>
        </p:grpSpPr>
        <p:grpSp>
          <p:nvGrpSpPr>
            <p:cNvPr id="31"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1063805" y="1257496"/>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itchFamily="34" charset="-122"/>
              </a:endParaRPr>
            </a:p>
          </p:txBody>
        </p:sp>
      </p:grpSp>
      <p:pic>
        <p:nvPicPr>
          <p:cNvPr id="19"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0008889" y="-215652"/>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521057" y="0"/>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矩形 15"/>
          <p:cNvSpPr/>
          <p:nvPr/>
        </p:nvSpPr>
        <p:spPr>
          <a:xfrm>
            <a:off x="287809" y="1368524"/>
            <a:ext cx="4824536" cy="1077218"/>
          </a:xfrm>
          <a:prstGeom prst="rect">
            <a:avLst/>
          </a:prstGeom>
        </p:spPr>
        <p:txBody>
          <a:bodyPr wrap="square">
            <a:spAutoFit/>
          </a:bodyPr>
          <a:lstStyle/>
          <a:p>
            <a:r>
              <a:rPr lang="zh-CN" altLang="en-US" sz="3200" b="1" smtClean="0"/>
              <a:t>社会主义法制：</a:t>
            </a:r>
            <a:endParaRPr lang="zh-CN" altLang="en-US" sz="3200" b="1" smtClean="0"/>
          </a:p>
          <a:p>
            <a:r>
              <a:rPr lang="zh-CN" altLang="en-US" sz="3200" b="1" smtClean="0"/>
              <a:t>（一般指社会主义法治）</a:t>
            </a:r>
            <a:endParaRPr lang="zh-CN" altLang="en-US" sz="3200">
              <a:latin typeface="+mn-ea"/>
            </a:endParaRPr>
          </a:p>
        </p:txBody>
      </p:sp>
      <p:sp>
        <p:nvSpPr>
          <p:cNvPr id="40" name="WordArt 16"/>
          <p:cNvSpPr>
            <a:spLocks noChangeArrowheads="1" noChangeShapeType="1" noTextEdit="1"/>
          </p:cNvSpPr>
          <p:nvPr/>
        </p:nvSpPr>
        <p:spPr bwMode="auto">
          <a:xfrm>
            <a:off x="1079897" y="0"/>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itchFamily="2" charset="-122"/>
              <a:ea typeface="宋体" pitchFamily="2" charset="-122"/>
            </a:endParaRPr>
          </a:p>
        </p:txBody>
      </p:sp>
      <p:sp>
        <p:nvSpPr>
          <p:cNvPr id="17" name="矩形 16"/>
          <p:cNvSpPr/>
          <p:nvPr/>
        </p:nvSpPr>
        <p:spPr>
          <a:xfrm>
            <a:off x="287809" y="432420"/>
            <a:ext cx="1832553" cy="584775"/>
          </a:xfrm>
          <a:prstGeom prst="rect">
            <a:avLst/>
          </a:prstGeom>
        </p:spPr>
        <p:txBody>
          <a:bodyPr wrap="none">
            <a:spAutoFit/>
          </a:bodyPr>
          <a:lstStyle/>
          <a:p>
            <a:r>
              <a:rPr lang="zh-CN" altLang="en-US" sz="3200" b="1" smtClean="0">
                <a:latin typeface="+mn-ea"/>
              </a:rPr>
              <a:t>概念解读</a:t>
            </a:r>
            <a:endParaRPr lang="zh-CN" altLang="en-US" sz="3200" b="1" smtClean="0">
              <a:latin typeface="+mn-ea"/>
            </a:endParaRPr>
          </a:p>
        </p:txBody>
      </p:sp>
      <p:sp>
        <p:nvSpPr>
          <p:cNvPr id="18" name="矩形 17"/>
          <p:cNvSpPr/>
          <p:nvPr/>
        </p:nvSpPr>
        <p:spPr>
          <a:xfrm>
            <a:off x="4752305" y="1224508"/>
            <a:ext cx="7200800" cy="1077218"/>
          </a:xfrm>
          <a:prstGeom prst="rect">
            <a:avLst/>
          </a:prstGeom>
        </p:spPr>
        <p:txBody>
          <a:bodyPr wrap="square">
            <a:spAutoFit/>
          </a:bodyPr>
          <a:lstStyle/>
          <a:p>
            <a:r>
              <a:rPr lang="zh-CN" altLang="en-US" sz="3200" smtClean="0"/>
              <a:t>是社会主义国家实施的体现广大人民意志的法律基础 </a:t>
            </a:r>
            <a:endParaRPr lang="zh-CN" altLang="en-US" sz="3200" smtClean="0"/>
          </a:p>
        </p:txBody>
      </p:sp>
      <p:sp>
        <p:nvSpPr>
          <p:cNvPr id="21" name="矩形 20"/>
          <p:cNvSpPr/>
          <p:nvPr/>
        </p:nvSpPr>
        <p:spPr>
          <a:xfrm>
            <a:off x="575841" y="3168724"/>
            <a:ext cx="2244525" cy="584775"/>
          </a:xfrm>
          <a:prstGeom prst="rect">
            <a:avLst/>
          </a:prstGeom>
        </p:spPr>
        <p:txBody>
          <a:bodyPr wrap="none">
            <a:spAutoFit/>
          </a:bodyPr>
          <a:lstStyle/>
          <a:p>
            <a:r>
              <a:rPr lang="zh-CN" altLang="en-US" sz="3200" b="1" smtClean="0"/>
              <a:t>依法治国：</a:t>
            </a:r>
            <a:endParaRPr lang="zh-CN" altLang="en-US" sz="3200" b="1" smtClean="0"/>
          </a:p>
        </p:txBody>
      </p:sp>
      <p:sp>
        <p:nvSpPr>
          <p:cNvPr id="23" name="矩形 22"/>
          <p:cNvSpPr/>
          <p:nvPr/>
        </p:nvSpPr>
        <p:spPr>
          <a:xfrm>
            <a:off x="3024113" y="2808684"/>
            <a:ext cx="9073008" cy="1384995"/>
          </a:xfrm>
          <a:prstGeom prst="rect">
            <a:avLst/>
          </a:prstGeom>
        </p:spPr>
        <p:txBody>
          <a:bodyPr wrap="square">
            <a:spAutoFit/>
          </a:bodyPr>
          <a:lstStyle/>
          <a:p>
            <a:r>
              <a:rPr lang="zh-CN" altLang="en-US" sz="2800" smtClean="0"/>
              <a:t>依照宪法和法律来治理国家，是党领导人民治理国家的基本方略，是发展社会主义市场经济的客观需要，是社会文明进步的显著标志，是国家长治久安的必要保障</a:t>
            </a:r>
            <a:endParaRPr lang="zh-CN" altLang="en-US" sz="2800" smtClean="0"/>
          </a:p>
        </p:txBody>
      </p:sp>
      <p:sp>
        <p:nvSpPr>
          <p:cNvPr id="24" name="矩形 23"/>
          <p:cNvSpPr/>
          <p:nvPr/>
        </p:nvSpPr>
        <p:spPr>
          <a:xfrm>
            <a:off x="287809" y="4752900"/>
            <a:ext cx="3068469" cy="584775"/>
          </a:xfrm>
          <a:prstGeom prst="rect">
            <a:avLst/>
          </a:prstGeom>
        </p:spPr>
        <p:txBody>
          <a:bodyPr wrap="none">
            <a:spAutoFit/>
          </a:bodyPr>
          <a:lstStyle/>
          <a:p>
            <a:r>
              <a:rPr lang="zh-CN" altLang="en-US" sz="3200" b="1" smtClean="0"/>
              <a:t>全面依法治国：</a:t>
            </a:r>
            <a:endParaRPr lang="zh-CN" altLang="en-US" sz="3200" b="1" smtClean="0"/>
          </a:p>
        </p:txBody>
      </p:sp>
      <p:sp>
        <p:nvSpPr>
          <p:cNvPr id="22" name="矩形 21"/>
          <p:cNvSpPr/>
          <p:nvPr/>
        </p:nvSpPr>
        <p:spPr>
          <a:xfrm>
            <a:off x="3312145" y="4392860"/>
            <a:ext cx="9433048" cy="1384995"/>
          </a:xfrm>
          <a:prstGeom prst="rect">
            <a:avLst/>
          </a:prstGeom>
        </p:spPr>
        <p:txBody>
          <a:bodyPr wrap="square">
            <a:spAutoFit/>
          </a:bodyPr>
          <a:lstStyle/>
          <a:p>
            <a:r>
              <a:rPr lang="zh-CN" altLang="en-US" sz="2800" smtClean="0"/>
              <a:t>十九大指出，深化依法治国实践。全面依法治国是国家治理的一场深刻革命，必须坚持厉行法治，推进科学立法、严格执法、公正司法、全民守法。</a:t>
            </a:r>
            <a:endParaRPr lang="zh-CN" altLang="en-US" sz="2800" smtClean="0"/>
          </a:p>
        </p:txBody>
      </p:sp>
      <p:sp>
        <p:nvSpPr>
          <p:cNvPr id="25" name="矩形 24"/>
          <p:cNvSpPr/>
          <p:nvPr/>
        </p:nvSpPr>
        <p:spPr>
          <a:xfrm>
            <a:off x="287809" y="6193060"/>
            <a:ext cx="3892412" cy="584775"/>
          </a:xfrm>
          <a:prstGeom prst="rect">
            <a:avLst/>
          </a:prstGeom>
        </p:spPr>
        <p:txBody>
          <a:bodyPr wrap="none">
            <a:spAutoFit/>
          </a:bodyPr>
          <a:lstStyle/>
          <a:p>
            <a:r>
              <a:rPr lang="zh-CN" altLang="en-US" sz="3200" b="1" smtClean="0"/>
              <a:t>社会主义精神文明：</a:t>
            </a:r>
            <a:endParaRPr lang="zh-CN" altLang="en-US" sz="3200" b="1" smtClean="0"/>
          </a:p>
        </p:txBody>
      </p:sp>
      <p:sp>
        <p:nvSpPr>
          <p:cNvPr id="26" name="矩形 25"/>
          <p:cNvSpPr/>
          <p:nvPr/>
        </p:nvSpPr>
        <p:spPr>
          <a:xfrm>
            <a:off x="4248249" y="6121052"/>
            <a:ext cx="6316153" cy="523220"/>
          </a:xfrm>
          <a:prstGeom prst="rect">
            <a:avLst/>
          </a:prstGeom>
        </p:spPr>
        <p:txBody>
          <a:bodyPr wrap="none">
            <a:spAutoFit/>
          </a:bodyPr>
          <a:lstStyle/>
          <a:p>
            <a:r>
              <a:rPr lang="zh-CN" altLang="en-US" sz="2800" smtClean="0"/>
              <a:t>包括思想道德建设和教育科学文化建设</a:t>
            </a:r>
            <a:endParaRPr lang="zh-CN" altLang="en-US" sz="2800"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p:bldP spid="22" grpId="0"/>
      <p:bldP spid="2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659091" y="514666"/>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2" name="组合 29"/>
          <p:cNvGrpSpPr/>
          <p:nvPr/>
        </p:nvGrpSpPr>
        <p:grpSpPr>
          <a:xfrm>
            <a:off x="0" y="1656556"/>
            <a:ext cx="502462" cy="1159138"/>
            <a:chOff x="848004" y="393400"/>
            <a:chExt cx="502462" cy="1159138"/>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1063805" y="1257496"/>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pic>
        <p:nvPicPr>
          <p:cNvPr id="19"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7920657" y="360412"/>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0296921" y="1152500"/>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6"/>
          <p:cNvSpPr>
            <a:spLocks noChangeArrowheads="1" noChangeShapeType="1" noTextEdit="1"/>
          </p:cNvSpPr>
          <p:nvPr/>
        </p:nvSpPr>
        <p:spPr bwMode="auto">
          <a:xfrm>
            <a:off x="1079897" y="0"/>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sp>
        <p:nvSpPr>
          <p:cNvPr id="22" name="矩形 21"/>
          <p:cNvSpPr/>
          <p:nvPr/>
        </p:nvSpPr>
        <p:spPr>
          <a:xfrm>
            <a:off x="863873" y="2232620"/>
            <a:ext cx="6670416" cy="646331"/>
          </a:xfrm>
          <a:prstGeom prst="rect">
            <a:avLst/>
          </a:prstGeom>
        </p:spPr>
        <p:txBody>
          <a:bodyPr wrap="none">
            <a:spAutoFit/>
          </a:bodyPr>
          <a:lstStyle/>
          <a:p>
            <a:r>
              <a:rPr lang="zh-CN" altLang="en-US" sz="3600" b="1" smtClean="0"/>
              <a:t>当代中国的法治与精神文明建设</a:t>
            </a:r>
            <a:endParaRPr lang="zh-CN" altLang="en-US" sz="3600" b="1" smtClean="0"/>
          </a:p>
        </p:txBody>
      </p:sp>
      <p:sp>
        <p:nvSpPr>
          <p:cNvPr id="25" name="矩形 24"/>
          <p:cNvSpPr/>
          <p:nvPr/>
        </p:nvSpPr>
        <p:spPr>
          <a:xfrm>
            <a:off x="1799977" y="3672780"/>
            <a:ext cx="10441160" cy="1311193"/>
          </a:xfrm>
          <a:prstGeom prst="rect">
            <a:avLst/>
          </a:prstGeom>
        </p:spPr>
        <p:txBody>
          <a:bodyPr wrap="square">
            <a:spAutoFit/>
          </a:bodyPr>
          <a:lstStyle/>
          <a:p>
            <a:pPr>
              <a:lnSpc>
                <a:spcPct val="150000"/>
              </a:lnSpc>
            </a:pPr>
            <a:r>
              <a:rPr lang="zh-CN" altLang="en-US" smtClean="0"/>
              <a:t> </a:t>
            </a:r>
            <a:r>
              <a:rPr lang="zh-CN" altLang="en-US" sz="2800" smtClean="0"/>
              <a:t>精神文明建设重要内容是社会主义道德建设，而加强思想道德建设需要依靠社会主义法制规范、保障。</a:t>
            </a:r>
            <a:endParaRPr lang="zh-CN" altLang="en-US" sz="280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slide(fromBottom)">
                                      <p:cBhvr>
                                        <p:cTn id="7" dur="500"/>
                                        <p:tgtEl>
                                          <p:spTgt spid="19"/>
                                        </p:tgtEl>
                                      </p:cBhvr>
                                    </p:animEffect>
                                  </p:childTnLst>
                                </p:cTn>
                              </p:par>
                              <p:par>
                                <p:cTn id="8" presetID="1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slide(fromBottom)">
                                      <p:cBhvr>
                                        <p:cTn id="1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817201"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30" name="组合 29"/>
          <p:cNvGrpSpPr/>
          <p:nvPr/>
        </p:nvGrpSpPr>
        <p:grpSpPr>
          <a:xfrm>
            <a:off x="0" y="1224508"/>
            <a:ext cx="406366" cy="418246"/>
            <a:chOff x="848004" y="393400"/>
            <a:chExt cx="406366" cy="418246"/>
          </a:xfrm>
          <a:effectLst>
            <a:outerShdw blurRad="165100" dist="38100" dir="6960000" sx="98000" sy="98000" algn="t" rotWithShape="0">
              <a:prstClr val="black">
                <a:alpha val="34000"/>
              </a:prstClr>
            </a:outerShdw>
          </a:effectLst>
        </p:grpSpPr>
        <p:grpSp>
          <p:nvGrpSpPr>
            <p:cNvPr id="31"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6"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sp>
        <p:nvSpPr>
          <p:cNvPr id="21" name="矩形 20"/>
          <p:cNvSpPr/>
          <p:nvPr/>
        </p:nvSpPr>
        <p:spPr>
          <a:xfrm>
            <a:off x="215801" y="288404"/>
            <a:ext cx="4304383" cy="584775"/>
          </a:xfrm>
          <a:prstGeom prst="rect">
            <a:avLst/>
          </a:prstGeom>
        </p:spPr>
        <p:txBody>
          <a:bodyPr wrap="none">
            <a:spAutoFit/>
          </a:bodyPr>
          <a:lstStyle/>
          <a:p>
            <a:r>
              <a:rPr lang="zh-CN" altLang="en-US" sz="3200" b="1" smtClean="0"/>
              <a:t>一、新中国的法制进程</a:t>
            </a:r>
            <a:endParaRPr lang="zh-CN" altLang="en-US" sz="3200" b="1" smtClean="0"/>
          </a:p>
        </p:txBody>
      </p:sp>
      <p:sp>
        <p:nvSpPr>
          <p:cNvPr id="23" name="矩形 22"/>
          <p:cNvSpPr/>
          <p:nvPr/>
        </p:nvSpPr>
        <p:spPr>
          <a:xfrm>
            <a:off x="791865" y="936476"/>
            <a:ext cx="8856984" cy="523220"/>
          </a:xfrm>
          <a:prstGeom prst="rect">
            <a:avLst/>
          </a:prstGeom>
        </p:spPr>
        <p:txBody>
          <a:bodyPr wrap="square">
            <a:spAutoFit/>
          </a:bodyPr>
          <a:lstStyle/>
          <a:p>
            <a:r>
              <a:rPr lang="en-US" altLang="zh-CN" sz="2800" b="1" smtClean="0">
                <a:latin typeface="+mn-ea"/>
              </a:rPr>
              <a:t>1</a:t>
            </a:r>
            <a:r>
              <a:rPr lang="zh-CN" altLang="en-US" sz="2800" b="1" smtClean="0">
                <a:latin typeface="+mn-ea"/>
              </a:rPr>
              <a:t>、</a:t>
            </a:r>
            <a:r>
              <a:rPr lang="en-US" altLang="zh-CN" sz="2800" b="1" smtClean="0">
                <a:latin typeface="+mn-ea"/>
              </a:rPr>
              <a:t>1949</a:t>
            </a:r>
            <a:r>
              <a:rPr lang="zh-CN" altLang="en-US" sz="2800" b="1" smtClean="0">
                <a:latin typeface="+mn-ea"/>
              </a:rPr>
              <a:t>年</a:t>
            </a:r>
            <a:r>
              <a:rPr lang="en-US" altLang="zh-CN" sz="2800" b="1" smtClean="0">
                <a:latin typeface="+mn-ea"/>
              </a:rPr>
              <a:t>9</a:t>
            </a:r>
            <a:r>
              <a:rPr lang="zh-CN" altLang="en-US" sz="2800" b="1" smtClean="0">
                <a:latin typeface="+mn-ea"/>
              </a:rPr>
              <a:t>月中国人民政治协商会议第一届全体会议</a:t>
            </a:r>
            <a:endParaRPr lang="zh-CN" altLang="en-US" sz="2800" b="1" smtClean="0">
              <a:latin typeface="+mn-ea"/>
            </a:endParaRPr>
          </a:p>
        </p:txBody>
      </p:sp>
      <p:sp>
        <p:nvSpPr>
          <p:cNvPr id="26" name="矩形 25"/>
          <p:cNvSpPr/>
          <p:nvPr/>
        </p:nvSpPr>
        <p:spPr>
          <a:xfrm>
            <a:off x="4320257" y="2232620"/>
            <a:ext cx="8928993" cy="2677656"/>
          </a:xfrm>
          <a:prstGeom prst="rect">
            <a:avLst/>
          </a:prstGeom>
        </p:spPr>
        <p:txBody>
          <a:bodyPr wrap="square">
            <a:spAutoFit/>
          </a:bodyPr>
          <a:lstStyle/>
          <a:p>
            <a:r>
              <a:rPr lang="zh-CN" altLang="en-US" smtClean="0">
                <a:latin typeface="+mn-ea"/>
              </a:rPr>
              <a:t>材料一：</a:t>
            </a:r>
            <a:r>
              <a:rPr lang="en-US" altLang="zh-CN" smtClean="0">
                <a:latin typeface="+mn-ea"/>
              </a:rPr>
              <a:t>1949</a:t>
            </a:r>
            <a:r>
              <a:rPr lang="zh-CN" altLang="en-US" smtClean="0">
                <a:latin typeface="+mn-ea"/>
              </a:rPr>
              <a:t>年</a:t>
            </a:r>
            <a:r>
              <a:rPr lang="en-US" altLang="zh-CN" smtClean="0">
                <a:latin typeface="+mn-ea"/>
              </a:rPr>
              <a:t>9</a:t>
            </a:r>
            <a:r>
              <a:rPr lang="zh-CN" altLang="en-US" smtClean="0">
                <a:latin typeface="+mn-ea"/>
              </a:rPr>
              <a:t>月，中国人民政治协商会议第一届全体会议在北平举行。参加这次会议的有各民主党派、团体、无党派民主人士和特邀代表</a:t>
            </a:r>
            <a:r>
              <a:rPr lang="en-US" altLang="zh-CN" smtClean="0">
                <a:latin typeface="+mn-ea"/>
              </a:rPr>
              <a:t>662</a:t>
            </a:r>
            <a:r>
              <a:rPr lang="zh-CN" altLang="en-US" smtClean="0">
                <a:latin typeface="+mn-ea"/>
              </a:rPr>
              <a:t>人。经过充分的民主讨论，代表一致通过了</a:t>
            </a:r>
            <a:r>
              <a:rPr lang="en-US" altLang="zh-CN" smtClean="0">
                <a:latin typeface="+mn-ea"/>
              </a:rPr>
              <a:t>《</a:t>
            </a:r>
            <a:r>
              <a:rPr lang="zh-CN" altLang="en-US" smtClean="0">
                <a:latin typeface="+mn-ea"/>
              </a:rPr>
              <a:t>中国人民政治协商会议共同纲领</a:t>
            </a:r>
            <a:r>
              <a:rPr lang="en-US" altLang="zh-CN" smtClean="0">
                <a:latin typeface="+mn-ea"/>
              </a:rPr>
              <a:t>》</a:t>
            </a:r>
            <a:r>
              <a:rPr lang="zh-CN" altLang="en-US" smtClean="0">
                <a:latin typeface="+mn-ea"/>
              </a:rPr>
              <a:t>、</a:t>
            </a:r>
            <a:r>
              <a:rPr lang="en-US" altLang="zh-CN" smtClean="0">
                <a:latin typeface="+mn-ea"/>
              </a:rPr>
              <a:t>《</a:t>
            </a:r>
            <a:r>
              <a:rPr lang="zh-CN" altLang="en-US" smtClean="0">
                <a:latin typeface="+mn-ea"/>
              </a:rPr>
              <a:t>中华人民共和国中央人民政府组织法</a:t>
            </a:r>
            <a:r>
              <a:rPr lang="en-US" altLang="zh-CN" smtClean="0">
                <a:latin typeface="+mn-ea"/>
              </a:rPr>
              <a:t>》</a:t>
            </a:r>
            <a:r>
              <a:rPr lang="zh-CN" altLang="en-US" smtClean="0">
                <a:latin typeface="+mn-ea"/>
              </a:rPr>
              <a:t>和</a:t>
            </a:r>
            <a:r>
              <a:rPr lang="en-US" altLang="zh-CN" smtClean="0">
                <a:latin typeface="+mn-ea"/>
              </a:rPr>
              <a:t>《</a:t>
            </a:r>
            <a:r>
              <a:rPr lang="zh-CN" altLang="en-US" smtClean="0">
                <a:latin typeface="+mn-ea"/>
              </a:rPr>
              <a:t>中国人民政治协商会议组织法</a:t>
            </a:r>
            <a:r>
              <a:rPr lang="en-US" altLang="zh-CN" smtClean="0">
                <a:latin typeface="+mn-ea"/>
              </a:rPr>
              <a:t>》</a:t>
            </a:r>
            <a:r>
              <a:rPr lang="zh-CN" altLang="en-US" smtClean="0">
                <a:latin typeface="+mn-ea"/>
              </a:rPr>
              <a:t>。</a:t>
            </a:r>
            <a:r>
              <a:rPr lang="en-US" altLang="zh-CN" smtClean="0">
                <a:latin typeface="+mn-ea"/>
              </a:rPr>
              <a:t>《</a:t>
            </a:r>
            <a:r>
              <a:rPr lang="zh-CN" altLang="en-US" smtClean="0">
                <a:latin typeface="+mn-ea"/>
              </a:rPr>
              <a:t>组织法</a:t>
            </a:r>
            <a:r>
              <a:rPr lang="en-US" altLang="zh-CN" smtClean="0">
                <a:latin typeface="+mn-ea"/>
              </a:rPr>
              <a:t>》</a:t>
            </a:r>
            <a:r>
              <a:rPr lang="zh-CN" altLang="en-US" smtClean="0">
                <a:latin typeface="+mn-ea"/>
              </a:rPr>
              <a:t>规定了人民政协是全国人民民主统一战线的组织形式，将作为各民主党派、各人民团体的协商机关而长期存在。</a:t>
            </a:r>
            <a:r>
              <a:rPr lang="en-US" altLang="zh-CN" smtClean="0">
                <a:latin typeface="+mn-ea"/>
              </a:rPr>
              <a:t>——</a:t>
            </a:r>
            <a:r>
              <a:rPr lang="zh-CN" altLang="en-US" smtClean="0">
                <a:latin typeface="+mn-ea"/>
              </a:rPr>
              <a:t>人民网</a:t>
            </a:r>
            <a:endParaRPr lang="zh-CN" altLang="en-US">
              <a:latin typeface="+mn-ea"/>
            </a:endParaRPr>
          </a:p>
        </p:txBody>
      </p:sp>
      <p:pic>
        <p:nvPicPr>
          <p:cNvPr id="1026" name="Picture 2"/>
          <p:cNvPicPr>
            <a:picLocks noChangeAspect="1" noChangeArrowheads="1"/>
          </p:cNvPicPr>
          <p:nvPr/>
        </p:nvPicPr>
        <p:blipFill>
          <a:blip r:embed="rId3"/>
          <a:stretch>
            <a:fillRect/>
          </a:stretch>
        </p:blipFill>
        <p:spPr bwMode="auto">
          <a:xfrm>
            <a:off x="287809" y="1584548"/>
            <a:ext cx="4176464" cy="4176464"/>
          </a:xfrm>
          <a:prstGeom prst="rect">
            <a:avLst/>
          </a:prstGeom>
          <a:noFill/>
          <a:ln w="9525">
            <a:noFill/>
            <a:miter lim="800000"/>
          </a:ln>
        </p:spPr>
      </p:pic>
      <p:sp>
        <p:nvSpPr>
          <p:cNvPr id="27" name="矩形 26"/>
          <p:cNvSpPr/>
          <p:nvPr/>
        </p:nvSpPr>
        <p:spPr>
          <a:xfrm>
            <a:off x="575841" y="5833020"/>
            <a:ext cx="6647974" cy="523220"/>
          </a:xfrm>
          <a:prstGeom prst="rect">
            <a:avLst/>
          </a:prstGeom>
        </p:spPr>
        <p:txBody>
          <a:bodyPr wrap="none">
            <a:spAutoFit/>
          </a:bodyPr>
          <a:lstStyle/>
          <a:p>
            <a:r>
              <a:rPr lang="zh-CN" altLang="en-US" sz="2800" smtClean="0"/>
              <a:t>材料一所反映新中国政治民主化的表现？</a:t>
            </a:r>
            <a:endParaRPr lang="zh-CN" altLang="en-US" sz="2800" smtClean="0"/>
          </a:p>
        </p:txBody>
      </p:sp>
      <p:sp>
        <p:nvSpPr>
          <p:cNvPr id="35" name="矩形 34"/>
          <p:cNvSpPr/>
          <p:nvPr/>
        </p:nvSpPr>
        <p:spPr>
          <a:xfrm>
            <a:off x="1367929" y="6409084"/>
            <a:ext cx="9725739" cy="461665"/>
          </a:xfrm>
          <a:prstGeom prst="rect">
            <a:avLst/>
          </a:prstGeom>
        </p:spPr>
        <p:txBody>
          <a:bodyPr wrap="none">
            <a:spAutoFit/>
          </a:bodyPr>
          <a:lstStyle/>
          <a:p>
            <a:r>
              <a:rPr lang="zh-CN" altLang="en-US" smtClean="0"/>
              <a:t>中国共产党领导下的多党合作民主协商政治制度，建立中华人民共和国</a:t>
            </a:r>
            <a:endParaRPr lang="zh-CN" altLang="en-US" smtClean="0"/>
          </a:p>
        </p:txBody>
      </p:sp>
      <p:sp>
        <p:nvSpPr>
          <p:cNvPr id="37" name="矩形 36"/>
          <p:cNvSpPr/>
          <p:nvPr/>
        </p:nvSpPr>
        <p:spPr>
          <a:xfrm>
            <a:off x="6624513" y="1512540"/>
            <a:ext cx="4464684" cy="461665"/>
          </a:xfrm>
          <a:prstGeom prst="rect">
            <a:avLst/>
          </a:prstGeom>
        </p:spPr>
        <p:txBody>
          <a:bodyPr wrap="none">
            <a:spAutoFit/>
          </a:bodyPr>
          <a:lstStyle/>
          <a:p>
            <a:r>
              <a:rPr lang="en-US" altLang="zh-CN" smtClean="0"/>
              <a:t>—</a:t>
            </a:r>
            <a:r>
              <a:rPr lang="zh-CN" altLang="en-US" smtClean="0"/>
              <a:t>开始了中国法治建设的新历程</a:t>
            </a:r>
            <a:endParaRPr lang="zh-CN" altLang="en-US"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ppt_x"/>
                                          </p:val>
                                        </p:tav>
                                        <p:tav tm="100000">
                                          <p:val>
                                            <p:strVal val="#ppt_x"/>
                                          </p:val>
                                        </p:tav>
                                      </p:tavLst>
                                    </p:anim>
                                    <p:anim calcmode="lin" valueType="num">
                                      <p:cBhvr additive="base">
                                        <p:cTn id="14"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889209"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15" name="组合 29"/>
          <p:cNvGrpSpPr/>
          <p:nvPr/>
        </p:nvGrpSpPr>
        <p:grpSpPr>
          <a:xfrm>
            <a:off x="215801" y="648444"/>
            <a:ext cx="406366" cy="418246"/>
            <a:chOff x="848004" y="393400"/>
            <a:chExt cx="406366" cy="418246"/>
          </a:xfrm>
          <a:effectLst>
            <a:outerShdw blurRad="165100" dist="38100" dir="6960000" sx="98000" sy="98000" algn="t" rotWithShape="0">
              <a:prstClr val="black">
                <a:alpha val="34000"/>
              </a:prstClr>
            </a:outerShdw>
          </a:effectLst>
        </p:grpSpPr>
        <p:grpSp>
          <p:nvGrpSpPr>
            <p:cNvPr id="16" name="组合 30"/>
            <p:cNvGrpSpPr/>
            <p:nvPr/>
          </p:nvGrpSpPr>
          <p:grpSpPr>
            <a:xfrm>
              <a:off x="848004" y="393400"/>
              <a:ext cx="406366" cy="418246"/>
              <a:chOff x="848005" y="369553"/>
              <a:chExt cx="406366" cy="418246"/>
            </a:xfrm>
          </p:grpSpPr>
          <p:sp>
            <p:nvSpPr>
              <p:cNvPr id="18" name="椭圆 17"/>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椭圆 16"/>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4"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sp>
        <p:nvSpPr>
          <p:cNvPr id="27" name="矩形 26"/>
          <p:cNvSpPr/>
          <p:nvPr/>
        </p:nvSpPr>
        <p:spPr>
          <a:xfrm>
            <a:off x="863873" y="504428"/>
            <a:ext cx="3528392" cy="584775"/>
          </a:xfrm>
          <a:prstGeom prst="rect">
            <a:avLst/>
          </a:prstGeom>
        </p:spPr>
        <p:txBody>
          <a:bodyPr wrap="square">
            <a:spAutoFit/>
          </a:bodyPr>
          <a:lstStyle/>
          <a:p>
            <a:r>
              <a:rPr lang="en-US" altLang="zh-CN" sz="3200" b="1" smtClean="0">
                <a:latin typeface="+mn-ea"/>
              </a:rPr>
              <a:t>2</a:t>
            </a:r>
            <a:r>
              <a:rPr lang="zh-CN" altLang="en-US" sz="3200" b="1" smtClean="0">
                <a:latin typeface="+mn-ea"/>
              </a:rPr>
              <a:t>、</a:t>
            </a:r>
            <a:r>
              <a:rPr lang="en-US" altLang="zh-CN" sz="3200" b="1" smtClean="0">
                <a:latin typeface="+mn-ea"/>
              </a:rPr>
              <a:t>20</a:t>
            </a:r>
            <a:r>
              <a:rPr lang="zh-CN" altLang="en-US" sz="3200" b="1" smtClean="0">
                <a:latin typeface="+mn-ea"/>
              </a:rPr>
              <a:t>世纪</a:t>
            </a:r>
            <a:r>
              <a:rPr lang="en-US" altLang="zh-CN" sz="3200" b="1" smtClean="0">
                <a:latin typeface="+mn-ea"/>
              </a:rPr>
              <a:t>50</a:t>
            </a:r>
            <a:r>
              <a:rPr lang="zh-CN" altLang="en-US" sz="3200" b="1" smtClean="0">
                <a:latin typeface="+mn-ea"/>
              </a:rPr>
              <a:t>年代</a:t>
            </a:r>
            <a:endParaRPr lang="zh-CN" altLang="en-US" sz="3200" b="1" smtClean="0">
              <a:latin typeface="+mn-ea"/>
            </a:endParaRPr>
          </a:p>
        </p:txBody>
      </p:sp>
      <p:sp>
        <p:nvSpPr>
          <p:cNvPr id="30" name="矩形 29"/>
          <p:cNvSpPr/>
          <p:nvPr/>
        </p:nvSpPr>
        <p:spPr>
          <a:xfrm>
            <a:off x="3744193" y="1008484"/>
            <a:ext cx="4185761" cy="461665"/>
          </a:xfrm>
          <a:prstGeom prst="rect">
            <a:avLst/>
          </a:prstGeom>
        </p:spPr>
        <p:txBody>
          <a:bodyPr wrap="none">
            <a:spAutoFit/>
          </a:bodyPr>
          <a:lstStyle/>
          <a:p>
            <a:r>
              <a:rPr lang="en-US" altLang="zh-CN" smtClean="0">
                <a:latin typeface="+mn-ea"/>
              </a:rPr>
              <a:t>—</a:t>
            </a:r>
            <a:r>
              <a:rPr lang="zh-CN" altLang="en-US" smtClean="0">
                <a:latin typeface="+mn-ea"/>
              </a:rPr>
              <a:t>中国社会主义法制初创时期</a:t>
            </a:r>
            <a:endParaRPr lang="zh-CN" altLang="en-US" smtClean="0">
              <a:latin typeface="+mn-ea"/>
            </a:endParaRPr>
          </a:p>
        </p:txBody>
      </p:sp>
      <p:sp>
        <p:nvSpPr>
          <p:cNvPr id="31" name="矩形 30"/>
          <p:cNvSpPr/>
          <p:nvPr/>
        </p:nvSpPr>
        <p:spPr>
          <a:xfrm>
            <a:off x="1151905" y="1728564"/>
            <a:ext cx="10009112" cy="523220"/>
          </a:xfrm>
          <a:prstGeom prst="rect">
            <a:avLst/>
          </a:prstGeom>
        </p:spPr>
        <p:txBody>
          <a:bodyPr wrap="square">
            <a:spAutoFit/>
          </a:bodyPr>
          <a:lstStyle/>
          <a:p>
            <a:r>
              <a:rPr lang="en-US" altLang="zh-CN" sz="2800" smtClean="0">
                <a:latin typeface="+mn-ea"/>
              </a:rPr>
              <a:t>《</a:t>
            </a:r>
            <a:r>
              <a:rPr lang="zh-CN" altLang="en-US" sz="2800" smtClean="0">
                <a:latin typeface="+mn-ea"/>
              </a:rPr>
              <a:t>中华人民共和国婚姻法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中华人民共和国土地改法</a:t>
            </a:r>
            <a:r>
              <a:rPr lang="en-US" altLang="zh-CN" sz="2800" smtClean="0">
                <a:latin typeface="+mn-ea"/>
              </a:rPr>
              <a:t>》</a:t>
            </a:r>
            <a:endParaRPr lang="zh-CN" altLang="en-US" sz="2800" smtClean="0">
              <a:latin typeface="+mn-ea"/>
            </a:endParaRPr>
          </a:p>
        </p:txBody>
      </p:sp>
      <p:sp>
        <p:nvSpPr>
          <p:cNvPr id="32" name="矩形 31"/>
          <p:cNvSpPr/>
          <p:nvPr/>
        </p:nvSpPr>
        <p:spPr>
          <a:xfrm>
            <a:off x="647849" y="2664668"/>
            <a:ext cx="9649072" cy="584775"/>
          </a:xfrm>
          <a:prstGeom prst="rect">
            <a:avLst/>
          </a:prstGeom>
        </p:spPr>
        <p:txBody>
          <a:bodyPr wrap="square">
            <a:spAutoFit/>
          </a:bodyPr>
          <a:lstStyle/>
          <a:p>
            <a:r>
              <a:rPr lang="en-US" altLang="zh-CN" sz="3200" b="1" smtClean="0">
                <a:latin typeface="+mn-ea"/>
              </a:rPr>
              <a:t>3</a:t>
            </a:r>
            <a:r>
              <a:rPr lang="zh-CN" altLang="en-US" sz="3200" b="1" smtClean="0">
                <a:latin typeface="+mn-ea"/>
              </a:rPr>
              <a:t>、</a:t>
            </a:r>
            <a:r>
              <a:rPr lang="en-US" altLang="zh-CN" sz="3200" b="1" smtClean="0">
                <a:latin typeface="+mn-ea"/>
              </a:rPr>
              <a:t>1954</a:t>
            </a:r>
            <a:r>
              <a:rPr lang="zh-CN" altLang="en-US" sz="3200" b="1" smtClean="0">
                <a:latin typeface="+mn-ea"/>
              </a:rPr>
              <a:t>年第一届全国人民代表大会制定了相关法律</a:t>
            </a:r>
            <a:endParaRPr lang="zh-CN" altLang="en-US" sz="3200" b="1" smtClean="0">
              <a:latin typeface="+mn-ea"/>
            </a:endParaRPr>
          </a:p>
        </p:txBody>
      </p:sp>
      <p:sp>
        <p:nvSpPr>
          <p:cNvPr id="33" name="矩形 32"/>
          <p:cNvSpPr/>
          <p:nvPr/>
        </p:nvSpPr>
        <p:spPr>
          <a:xfrm>
            <a:off x="6192465" y="3096716"/>
            <a:ext cx="4801314" cy="461665"/>
          </a:xfrm>
          <a:prstGeom prst="rect">
            <a:avLst/>
          </a:prstGeom>
        </p:spPr>
        <p:txBody>
          <a:bodyPr wrap="none">
            <a:spAutoFit/>
          </a:bodyPr>
          <a:lstStyle/>
          <a:p>
            <a:r>
              <a:rPr lang="en-US" altLang="zh-CN" smtClean="0">
                <a:latin typeface="+mn-ea"/>
              </a:rPr>
              <a:t>—</a:t>
            </a:r>
            <a:r>
              <a:rPr lang="zh-CN" altLang="en-US" smtClean="0">
                <a:latin typeface="+mn-ea"/>
              </a:rPr>
              <a:t>初步奠定了中国法治建设的基础</a:t>
            </a:r>
            <a:endParaRPr lang="zh-CN" altLang="en-US" smtClean="0">
              <a:latin typeface="+mn-ea"/>
            </a:endParaRPr>
          </a:p>
        </p:txBody>
      </p:sp>
      <p:sp>
        <p:nvSpPr>
          <p:cNvPr id="34" name="矩形 33"/>
          <p:cNvSpPr/>
          <p:nvPr/>
        </p:nvSpPr>
        <p:spPr>
          <a:xfrm>
            <a:off x="503833" y="3672780"/>
            <a:ext cx="12745416" cy="2246769"/>
          </a:xfrm>
          <a:prstGeom prst="rect">
            <a:avLst/>
          </a:prstGeom>
        </p:spPr>
        <p:txBody>
          <a:bodyPr wrap="square">
            <a:spAutoFit/>
          </a:bodyPr>
          <a:lstStyle/>
          <a:p>
            <a:r>
              <a:rPr lang="zh-CN" altLang="en-US" sz="2800" smtClean="0">
                <a:latin typeface="+mn-ea"/>
              </a:rPr>
              <a:t>材料一：</a:t>
            </a:r>
            <a:r>
              <a:rPr lang="en-US" altLang="zh-CN" sz="2800" smtClean="0">
                <a:latin typeface="+mn-ea"/>
              </a:rPr>
              <a:t>1954</a:t>
            </a:r>
            <a:r>
              <a:rPr lang="zh-CN" altLang="en-US" sz="2800" smtClean="0">
                <a:latin typeface="+mn-ea"/>
              </a:rPr>
              <a:t>年</a:t>
            </a:r>
            <a:r>
              <a:rPr lang="en-US" altLang="zh-CN" sz="2800" smtClean="0">
                <a:latin typeface="+mn-ea"/>
              </a:rPr>
              <a:t>9</a:t>
            </a:r>
            <a:r>
              <a:rPr lang="zh-CN" altLang="en-US" sz="2800" smtClean="0">
                <a:latin typeface="+mn-ea"/>
              </a:rPr>
              <a:t>月</a:t>
            </a:r>
            <a:r>
              <a:rPr lang="en-US" altLang="zh-CN" sz="2800" smtClean="0">
                <a:latin typeface="+mn-ea"/>
              </a:rPr>
              <a:t>15</a:t>
            </a:r>
            <a:r>
              <a:rPr lang="zh-CN" altLang="en-US" sz="2800" smtClean="0">
                <a:latin typeface="+mn-ea"/>
              </a:rPr>
              <a:t>日至</a:t>
            </a:r>
            <a:r>
              <a:rPr lang="en-US" altLang="zh-CN" sz="2800" smtClean="0">
                <a:latin typeface="+mn-ea"/>
              </a:rPr>
              <a:t>28</a:t>
            </a:r>
            <a:r>
              <a:rPr lang="zh-CN" altLang="en-US" sz="2800" smtClean="0">
                <a:latin typeface="+mn-ea"/>
              </a:rPr>
              <a:t>日，第一届全国人大第一次会议在北京中南海怀仁堂隆重举行。会议听取和通过了刘少奇的</a:t>
            </a:r>
            <a:r>
              <a:rPr lang="en-US" altLang="zh-CN" sz="2800" smtClean="0">
                <a:latin typeface="+mn-ea"/>
              </a:rPr>
              <a:t>《</a:t>
            </a:r>
            <a:r>
              <a:rPr lang="zh-CN" altLang="en-US" sz="2800" smtClean="0">
                <a:latin typeface="+mn-ea"/>
              </a:rPr>
              <a:t>关于中华人民共和国宪法草案的报告</a:t>
            </a:r>
            <a:r>
              <a:rPr lang="en-US" altLang="zh-CN" sz="2800" smtClean="0">
                <a:latin typeface="+mn-ea"/>
              </a:rPr>
              <a:t>》</a:t>
            </a:r>
            <a:r>
              <a:rPr lang="zh-CN" altLang="en-US" sz="2800" smtClean="0">
                <a:latin typeface="+mn-ea"/>
              </a:rPr>
              <a:t>，周恩来的</a:t>
            </a:r>
            <a:r>
              <a:rPr lang="en-US" altLang="zh-CN" sz="2800" smtClean="0">
                <a:latin typeface="+mn-ea"/>
              </a:rPr>
              <a:t>《</a:t>
            </a:r>
            <a:r>
              <a:rPr lang="zh-CN" altLang="en-US" sz="2800" smtClean="0">
                <a:latin typeface="+mn-ea"/>
              </a:rPr>
              <a:t>政府工作报告</a:t>
            </a:r>
            <a:r>
              <a:rPr lang="en-US" altLang="zh-CN" sz="2800" smtClean="0">
                <a:latin typeface="+mn-ea"/>
              </a:rPr>
              <a:t>》</a:t>
            </a:r>
            <a:r>
              <a:rPr lang="zh-CN" altLang="en-US" sz="2800" smtClean="0">
                <a:latin typeface="+mn-ea"/>
              </a:rPr>
              <a:t>，通过了</a:t>
            </a:r>
            <a:r>
              <a:rPr lang="en-US" altLang="zh-CN" sz="2800" smtClean="0">
                <a:latin typeface="+mn-ea"/>
              </a:rPr>
              <a:t>《</a:t>
            </a:r>
            <a:r>
              <a:rPr lang="zh-CN" altLang="en-US" sz="2800" smtClean="0">
                <a:latin typeface="+mn-ea"/>
              </a:rPr>
              <a:t>中华人民共和国宪法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中华人民共和国全国人民代表大会组织法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中华人民共和国人民检察院组织法</a:t>
            </a:r>
            <a:r>
              <a:rPr lang="en-US" altLang="zh-CN" sz="2800" smtClean="0">
                <a:latin typeface="+mn-ea"/>
              </a:rPr>
              <a:t>》</a:t>
            </a:r>
            <a:r>
              <a:rPr lang="zh-CN" altLang="en-US" sz="2800" smtClean="0">
                <a:latin typeface="+mn-ea"/>
              </a:rPr>
              <a:t>和</a:t>
            </a:r>
            <a:r>
              <a:rPr lang="en-US" altLang="zh-CN" sz="2800" smtClean="0">
                <a:latin typeface="+mn-ea"/>
              </a:rPr>
              <a:t>《</a:t>
            </a:r>
            <a:r>
              <a:rPr lang="zh-CN" altLang="en-US" sz="2800" smtClean="0">
                <a:latin typeface="+mn-ea"/>
              </a:rPr>
              <a:t>中华人民共和国地方各级人民代表大会和地方各级人民委员会组织法</a:t>
            </a:r>
            <a:r>
              <a:rPr lang="en-US" altLang="zh-CN" sz="2800" smtClean="0">
                <a:latin typeface="+mn-ea"/>
              </a:rPr>
              <a:t>》</a:t>
            </a:r>
            <a:r>
              <a:rPr lang="zh-CN" altLang="en-US" sz="2800" smtClean="0">
                <a:latin typeface="+mn-ea"/>
              </a:rPr>
              <a:t>。               </a:t>
            </a:r>
            <a:endParaRPr lang="zh-CN" altLang="en-US" sz="2800" smtClean="0">
              <a:latin typeface="+mn-ea"/>
            </a:endParaRPr>
          </a:p>
        </p:txBody>
      </p:sp>
      <p:sp>
        <p:nvSpPr>
          <p:cNvPr id="35" name="矩形 34"/>
          <p:cNvSpPr/>
          <p:nvPr/>
        </p:nvSpPr>
        <p:spPr>
          <a:xfrm>
            <a:off x="647849" y="6193060"/>
            <a:ext cx="5109091" cy="461665"/>
          </a:xfrm>
          <a:prstGeom prst="rect">
            <a:avLst/>
          </a:prstGeom>
        </p:spPr>
        <p:txBody>
          <a:bodyPr wrap="none">
            <a:spAutoFit/>
          </a:bodyPr>
          <a:lstStyle/>
          <a:p>
            <a:r>
              <a:rPr lang="zh-CN" altLang="en-US" smtClean="0"/>
              <a:t>反映的新中国的政治民主化的表现？</a:t>
            </a:r>
            <a:endParaRPr lang="zh-CN" altLang="en-US" smtClean="0"/>
          </a:p>
        </p:txBody>
      </p:sp>
      <p:sp>
        <p:nvSpPr>
          <p:cNvPr id="20" name="矩形 19"/>
          <p:cNvSpPr/>
          <p:nvPr/>
        </p:nvSpPr>
        <p:spPr>
          <a:xfrm>
            <a:off x="1007889" y="6913140"/>
            <a:ext cx="9145016" cy="523220"/>
          </a:xfrm>
          <a:prstGeom prst="rect">
            <a:avLst/>
          </a:prstGeom>
        </p:spPr>
        <p:txBody>
          <a:bodyPr wrap="square">
            <a:spAutoFit/>
          </a:bodyPr>
          <a:lstStyle/>
          <a:p>
            <a:r>
              <a:rPr lang="zh-CN" altLang="en-US" sz="2800" smtClean="0">
                <a:latin typeface="+mn-ea"/>
              </a:rPr>
              <a:t>人民代表大会制建立；制定</a:t>
            </a:r>
            <a:r>
              <a:rPr lang="en-US" altLang="zh-CN" sz="2800" smtClean="0">
                <a:latin typeface="+mn-ea"/>
              </a:rPr>
              <a:t>《</a:t>
            </a:r>
            <a:r>
              <a:rPr lang="zh-CN" altLang="en-US" sz="2800" smtClean="0">
                <a:latin typeface="+mn-ea"/>
              </a:rPr>
              <a:t>中华人民共和国宪法</a:t>
            </a:r>
            <a:r>
              <a:rPr lang="en-US" altLang="zh-CN" sz="2800" smtClean="0">
                <a:latin typeface="+mn-ea"/>
              </a:rPr>
              <a:t>》</a:t>
            </a:r>
            <a:r>
              <a:rPr lang="zh-CN" altLang="en-US" sz="2800" smtClean="0">
                <a:latin typeface="+mn-ea"/>
              </a:rPr>
              <a:t>。</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ox(in)">
                                      <p:cBhvr>
                                        <p:cTn id="7" dur="500"/>
                                        <p:tgtEl>
                                          <p:spTgt spid="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additive="base">
                                        <p:cTn id="12" dur="500" fill="hold"/>
                                        <p:tgtEl>
                                          <p:spTgt spid="30"/>
                                        </p:tgtEl>
                                        <p:attrNameLst>
                                          <p:attrName>ppt_x</p:attrName>
                                        </p:attrNameLst>
                                      </p:cBhvr>
                                      <p:tavLst>
                                        <p:tav tm="0">
                                          <p:val>
                                            <p:strVal val="#ppt_x"/>
                                          </p:val>
                                        </p:tav>
                                        <p:tav tm="100000">
                                          <p:val>
                                            <p:strVal val="#ppt_x"/>
                                          </p:val>
                                        </p:tav>
                                      </p:tavLst>
                                    </p:anim>
                                    <p:anim calcmode="lin" valueType="num">
                                      <p:cBhvr additive="base">
                                        <p:cTn id="13"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500" fill="hold"/>
                                        <p:tgtEl>
                                          <p:spTgt spid="32"/>
                                        </p:tgtEl>
                                        <p:attrNameLst>
                                          <p:attrName>ppt_x</p:attrName>
                                        </p:attrNameLst>
                                      </p:cBhvr>
                                      <p:tavLst>
                                        <p:tav tm="0">
                                          <p:val>
                                            <p:strVal val="#ppt_x"/>
                                          </p:val>
                                        </p:tav>
                                        <p:tav tm="100000">
                                          <p:val>
                                            <p:strVal val="#ppt_x"/>
                                          </p:val>
                                        </p:tav>
                                      </p:tavLst>
                                    </p:anim>
                                    <p:anim calcmode="lin" valueType="num">
                                      <p:cBhvr additive="base">
                                        <p:cTn id="19"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ppt_x"/>
                                          </p:val>
                                        </p:tav>
                                        <p:tav tm="100000">
                                          <p:val>
                                            <p:strVal val="#ppt_x"/>
                                          </p:val>
                                        </p:tav>
                                      </p:tavLst>
                                    </p:anim>
                                    <p:anim calcmode="lin" valueType="num">
                                      <p:cBhvr additive="base">
                                        <p:cTn id="2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ppt_x"/>
                                          </p:val>
                                        </p:tav>
                                        <p:tav tm="100000">
                                          <p:val>
                                            <p:strVal val="#ppt_x"/>
                                          </p:val>
                                        </p:tav>
                                      </p:tavLst>
                                    </p:anim>
                                    <p:anim calcmode="lin" valueType="num">
                                      <p:cBhvr additive="base">
                                        <p:cTn id="31"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ppt_x"/>
                                          </p:val>
                                        </p:tav>
                                        <p:tav tm="100000">
                                          <p:val>
                                            <p:strVal val="#ppt_x"/>
                                          </p:val>
                                        </p:tav>
                                      </p:tavLst>
                                    </p:anim>
                                    <p:anim calcmode="lin" valueType="num">
                                      <p:cBhvr additive="base">
                                        <p:cTn id="43"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2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961217"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3313" name="Rectangle 1"/>
          <p:cNvSpPr>
            <a:spLocks noChangeArrowheads="1"/>
          </p:cNvSpPr>
          <p:nvPr/>
        </p:nvSpPr>
        <p:spPr bwMode="auto">
          <a:xfrm>
            <a:off x="215801" y="3484631"/>
            <a:ext cx="1492716" cy="646331"/>
          </a:xfrm>
          <a:prstGeom prst="rect">
            <a:avLst/>
          </a:prstGeom>
          <a:noFill/>
          <a:ln w="9525">
            <a:noFill/>
            <a:miter lim="800000"/>
          </a:ln>
          <a:effectLst/>
        </p:spPr>
        <p:txBody>
          <a:bodyPr vert="horz" wrap="none" lIns="91440" tIns="45720" rIns="91440" bIns="45720" numCol="1" anchor="ctr" anchorCtr="0" compatLnSpc="1">
            <a:spAutoFit/>
          </a:bodyPr>
          <a:lstStyle/>
          <a:p>
            <a:pPr marL="0" marR="0" lvl="0" indent="381000" algn="l"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smtClean="0">
                <a:ln>
                  <a:noFill/>
                </a:ln>
                <a:solidFill>
                  <a:srgbClr val="000000"/>
                </a:solidFill>
                <a:effectLst/>
                <a:latin typeface="+mn-ea"/>
                <a:cs typeface="Times New Roman" panose="02020603050405020304" pitchFamily="18" charset="0"/>
              </a:rPr>
              <a:t>    </a:t>
            </a:r>
            <a:endParaRPr kumimoji="0" lang="zh-CN" sz="3600" b="0" i="0" u="none" strike="noStrike" cap="none" normalizeH="0" baseline="0" smtClean="0">
              <a:ln>
                <a:noFill/>
              </a:ln>
              <a:solidFill>
                <a:schemeClr val="tx1"/>
              </a:solidFill>
              <a:effectLst/>
              <a:latin typeface="+mn-ea"/>
              <a:cs typeface="宋体" pitchFamily="2" charset="-122"/>
            </a:endParaRPr>
          </a:p>
        </p:txBody>
      </p:sp>
      <p:grpSp>
        <p:nvGrpSpPr>
          <p:cNvPr id="21" name="组合 29"/>
          <p:cNvGrpSpPr/>
          <p:nvPr/>
        </p:nvGrpSpPr>
        <p:grpSpPr>
          <a:xfrm>
            <a:off x="287809" y="720452"/>
            <a:ext cx="406366" cy="418246"/>
            <a:chOff x="848004" y="393400"/>
            <a:chExt cx="406366" cy="418246"/>
          </a:xfrm>
          <a:effectLst>
            <a:outerShdw blurRad="165100" dist="38100" dir="6960000" sx="98000" sy="98000" algn="t" rotWithShape="0">
              <a:prstClr val="black">
                <a:alpha val="34000"/>
              </a:prstClr>
            </a:outerShdw>
          </a:effectLst>
        </p:grpSpPr>
        <p:grpSp>
          <p:nvGrpSpPr>
            <p:cNvPr id="22" name="组合 30"/>
            <p:cNvGrpSpPr/>
            <p:nvPr/>
          </p:nvGrpSpPr>
          <p:grpSpPr>
            <a:xfrm>
              <a:off x="848004" y="393400"/>
              <a:ext cx="406366" cy="418246"/>
              <a:chOff x="848005" y="369553"/>
              <a:chExt cx="406366" cy="418246"/>
            </a:xfrm>
          </p:grpSpPr>
          <p:sp>
            <p:nvSpPr>
              <p:cNvPr id="24" name="椭圆 23"/>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4"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35" name="组合 29"/>
          <p:cNvGrpSpPr/>
          <p:nvPr/>
        </p:nvGrpSpPr>
        <p:grpSpPr>
          <a:xfrm>
            <a:off x="0" y="4752900"/>
            <a:ext cx="406366" cy="418246"/>
            <a:chOff x="848004" y="393400"/>
            <a:chExt cx="406366" cy="418246"/>
          </a:xfrm>
          <a:effectLst>
            <a:outerShdw blurRad="165100" dist="38100" dir="6960000" sx="98000" sy="98000" algn="t" rotWithShape="0">
              <a:prstClr val="black">
                <a:alpha val="34000"/>
              </a:prstClr>
            </a:outerShdw>
          </a:effectLst>
        </p:grpSpPr>
        <p:grpSp>
          <p:nvGrpSpPr>
            <p:cNvPr id="36" name="组合 30"/>
            <p:cNvGrpSpPr/>
            <p:nvPr/>
          </p:nvGrpSpPr>
          <p:grpSpPr>
            <a:xfrm>
              <a:off x="848004" y="393400"/>
              <a:ext cx="406366" cy="418246"/>
              <a:chOff x="848005" y="369553"/>
              <a:chExt cx="406366" cy="418246"/>
            </a:xfrm>
          </p:grpSpPr>
          <p:sp>
            <p:nvSpPr>
              <p:cNvPr id="38" name="椭圆 37"/>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椭圆 36"/>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pic>
        <p:nvPicPr>
          <p:cNvPr id="40"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2056408" y="144388"/>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0872985" y="0"/>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矩形 29"/>
          <p:cNvSpPr/>
          <p:nvPr/>
        </p:nvSpPr>
        <p:spPr>
          <a:xfrm>
            <a:off x="647849" y="720452"/>
            <a:ext cx="5336717" cy="584775"/>
          </a:xfrm>
          <a:prstGeom prst="rect">
            <a:avLst/>
          </a:prstGeom>
        </p:spPr>
        <p:txBody>
          <a:bodyPr wrap="none">
            <a:spAutoFit/>
          </a:bodyPr>
          <a:lstStyle/>
          <a:p>
            <a:r>
              <a:rPr lang="en-US" altLang="zh-CN" sz="3200" b="1" smtClean="0">
                <a:latin typeface="+mn-ea"/>
              </a:rPr>
              <a:t>4</a:t>
            </a:r>
            <a:r>
              <a:rPr lang="zh-CN" altLang="en-US" sz="3200" b="1" smtClean="0">
                <a:latin typeface="+mn-ea"/>
              </a:rPr>
              <a:t>、“文化大革命”十年动乱</a:t>
            </a:r>
            <a:endParaRPr lang="zh-CN" altLang="en-US" sz="3200" b="1" smtClean="0">
              <a:latin typeface="+mn-ea"/>
            </a:endParaRPr>
          </a:p>
        </p:txBody>
      </p:sp>
      <p:sp>
        <p:nvSpPr>
          <p:cNvPr id="31" name="矩形 30"/>
          <p:cNvSpPr/>
          <p:nvPr/>
        </p:nvSpPr>
        <p:spPr>
          <a:xfrm>
            <a:off x="5328369" y="1440532"/>
            <a:ext cx="4887114" cy="461665"/>
          </a:xfrm>
          <a:prstGeom prst="rect">
            <a:avLst/>
          </a:prstGeom>
        </p:spPr>
        <p:txBody>
          <a:bodyPr wrap="square">
            <a:spAutoFit/>
          </a:bodyPr>
          <a:lstStyle/>
          <a:p>
            <a:r>
              <a:rPr lang="en-US" altLang="zh-CN" smtClean="0">
                <a:latin typeface="+mn-ea"/>
              </a:rPr>
              <a:t>—</a:t>
            </a:r>
            <a:r>
              <a:rPr lang="zh-CN" altLang="en-US" smtClean="0">
                <a:latin typeface="+mn-ea"/>
              </a:rPr>
              <a:t>社会主义法制遭到严重破坏</a:t>
            </a:r>
            <a:endParaRPr lang="zh-CN" altLang="en-US" smtClean="0">
              <a:latin typeface="+mn-ea"/>
            </a:endParaRPr>
          </a:p>
        </p:txBody>
      </p:sp>
      <p:sp>
        <p:nvSpPr>
          <p:cNvPr id="42" name="矩形 41"/>
          <p:cNvSpPr/>
          <p:nvPr/>
        </p:nvSpPr>
        <p:spPr>
          <a:xfrm>
            <a:off x="359817" y="2088604"/>
            <a:ext cx="10441160" cy="584775"/>
          </a:xfrm>
          <a:prstGeom prst="rect">
            <a:avLst/>
          </a:prstGeom>
        </p:spPr>
        <p:txBody>
          <a:bodyPr wrap="square">
            <a:spAutoFit/>
          </a:bodyPr>
          <a:lstStyle/>
          <a:p>
            <a:r>
              <a:rPr lang="en-US" altLang="zh-CN" sz="3200" b="1" smtClean="0">
                <a:latin typeface="+mn-ea"/>
              </a:rPr>
              <a:t>5</a:t>
            </a:r>
            <a:r>
              <a:rPr lang="zh-CN" altLang="en-US" sz="3200" b="1" smtClean="0">
                <a:latin typeface="+mn-ea"/>
              </a:rPr>
              <a:t>、</a:t>
            </a:r>
            <a:r>
              <a:rPr lang="en-US" altLang="zh-CN" sz="3200" b="1" smtClean="0">
                <a:latin typeface="+mn-ea"/>
              </a:rPr>
              <a:t>1978</a:t>
            </a:r>
            <a:r>
              <a:rPr lang="zh-CN" altLang="en-US" sz="3200" b="1" smtClean="0">
                <a:latin typeface="+mn-ea"/>
              </a:rPr>
              <a:t>年，十一届三中全会做出必须加强社会主义法制</a:t>
            </a:r>
            <a:endParaRPr lang="zh-CN" altLang="en-US" sz="3200" b="1" smtClean="0">
              <a:latin typeface="+mn-ea"/>
            </a:endParaRPr>
          </a:p>
        </p:txBody>
      </p:sp>
      <p:sp>
        <p:nvSpPr>
          <p:cNvPr id="43" name="矩形 42"/>
          <p:cNvSpPr/>
          <p:nvPr/>
        </p:nvSpPr>
        <p:spPr>
          <a:xfrm>
            <a:off x="2664073" y="3024708"/>
            <a:ext cx="10009112" cy="523220"/>
          </a:xfrm>
          <a:prstGeom prst="rect">
            <a:avLst/>
          </a:prstGeom>
        </p:spPr>
        <p:txBody>
          <a:bodyPr wrap="square">
            <a:spAutoFit/>
          </a:bodyPr>
          <a:lstStyle/>
          <a:p>
            <a:r>
              <a:rPr lang="zh-CN" altLang="en-US" sz="2800" smtClean="0"/>
              <a:t>提出“有法可依、有法必依、执法必严、违法必究”建设方针</a:t>
            </a:r>
            <a:endParaRPr lang="zh-CN" altLang="en-US" sz="2800" smtClean="0"/>
          </a:p>
        </p:txBody>
      </p:sp>
      <p:sp>
        <p:nvSpPr>
          <p:cNvPr id="44" name="矩形 43"/>
          <p:cNvSpPr/>
          <p:nvPr/>
        </p:nvSpPr>
        <p:spPr>
          <a:xfrm>
            <a:off x="359817" y="3816796"/>
            <a:ext cx="12313368" cy="584775"/>
          </a:xfrm>
          <a:prstGeom prst="rect">
            <a:avLst/>
          </a:prstGeom>
        </p:spPr>
        <p:txBody>
          <a:bodyPr wrap="square">
            <a:spAutoFit/>
          </a:bodyPr>
          <a:lstStyle/>
          <a:p>
            <a:r>
              <a:rPr lang="en-US" altLang="zh-CN" sz="3200" b="1" smtClean="0">
                <a:latin typeface="+mn-ea"/>
              </a:rPr>
              <a:t>6</a:t>
            </a:r>
            <a:r>
              <a:rPr lang="zh-CN" altLang="en-US" sz="3200" b="1" smtClean="0">
                <a:latin typeface="+mn-ea"/>
              </a:rPr>
              <a:t>、</a:t>
            </a:r>
            <a:r>
              <a:rPr lang="en-US" altLang="zh-CN" sz="3200" b="1" smtClean="0">
                <a:latin typeface="+mn-ea"/>
              </a:rPr>
              <a:t>1982</a:t>
            </a:r>
            <a:r>
              <a:rPr lang="zh-CN" altLang="en-US" sz="3200" b="1" smtClean="0">
                <a:latin typeface="+mn-ea"/>
              </a:rPr>
              <a:t>年制定</a:t>
            </a:r>
            <a:r>
              <a:rPr lang="en-US" altLang="zh-CN" sz="3200" b="1" smtClean="0">
                <a:latin typeface="+mn-ea"/>
              </a:rPr>
              <a:t>《</a:t>
            </a:r>
            <a:r>
              <a:rPr lang="zh-CN" altLang="en-US" sz="3200" b="1" smtClean="0">
                <a:latin typeface="+mn-ea"/>
              </a:rPr>
              <a:t>中华人民共和国宪法</a:t>
            </a:r>
            <a:r>
              <a:rPr lang="en-US" altLang="zh-CN" sz="3200" b="1" smtClean="0">
                <a:latin typeface="+mn-ea"/>
              </a:rPr>
              <a:t>》</a:t>
            </a:r>
            <a:r>
              <a:rPr lang="zh-CN" altLang="en-US" sz="3200" b="1" smtClean="0">
                <a:latin typeface="+mn-ea"/>
              </a:rPr>
              <a:t>，新时期治国安邦总章程</a:t>
            </a:r>
            <a:endParaRPr lang="zh-CN" altLang="en-US" sz="3200" b="1" smtClean="0">
              <a:latin typeface="+mn-ea"/>
            </a:endParaRPr>
          </a:p>
        </p:txBody>
      </p:sp>
      <p:sp>
        <p:nvSpPr>
          <p:cNvPr id="45" name="矩形 44"/>
          <p:cNvSpPr/>
          <p:nvPr/>
        </p:nvSpPr>
        <p:spPr>
          <a:xfrm>
            <a:off x="7128569" y="4608884"/>
            <a:ext cx="5416868" cy="461665"/>
          </a:xfrm>
          <a:prstGeom prst="rect">
            <a:avLst/>
          </a:prstGeom>
        </p:spPr>
        <p:txBody>
          <a:bodyPr wrap="none">
            <a:spAutoFit/>
          </a:bodyPr>
          <a:lstStyle/>
          <a:p>
            <a:r>
              <a:rPr lang="en-US" altLang="zh-CN" smtClean="0">
                <a:latin typeface="+mn-ea"/>
              </a:rPr>
              <a:t>—</a:t>
            </a:r>
            <a:r>
              <a:rPr lang="zh-CN" altLang="en-US" smtClean="0">
                <a:latin typeface="+mn-ea"/>
              </a:rPr>
              <a:t>中国的法治建设进入了新的发展时期</a:t>
            </a:r>
            <a:endParaRPr lang="zh-CN" altLang="en-US" smtClean="0">
              <a:latin typeface="+mn-ea"/>
            </a:endParaRPr>
          </a:p>
        </p:txBody>
      </p:sp>
      <p:sp>
        <p:nvSpPr>
          <p:cNvPr id="46" name="矩形 45"/>
          <p:cNvSpPr/>
          <p:nvPr/>
        </p:nvSpPr>
        <p:spPr>
          <a:xfrm>
            <a:off x="935881" y="5256956"/>
            <a:ext cx="11017224" cy="1930337"/>
          </a:xfrm>
          <a:prstGeom prst="rect">
            <a:avLst/>
          </a:prstGeom>
        </p:spPr>
        <p:txBody>
          <a:bodyPr wrap="square">
            <a:spAutoFit/>
          </a:bodyPr>
          <a:lstStyle/>
          <a:p>
            <a:pPr>
              <a:lnSpc>
                <a:spcPct val="150000"/>
              </a:lnSpc>
            </a:pPr>
            <a:r>
              <a:rPr lang="zh-CN" altLang="en-US" sz="2800" smtClean="0">
                <a:latin typeface="+mn-ea"/>
              </a:rPr>
              <a:t>    此前后制定了</a:t>
            </a:r>
            <a:r>
              <a:rPr lang="en-US" altLang="zh-CN" sz="2800" smtClean="0">
                <a:latin typeface="+mn-ea"/>
              </a:rPr>
              <a:t>《</a:t>
            </a:r>
            <a:r>
              <a:rPr lang="zh-CN" altLang="en-US" sz="2800" smtClean="0">
                <a:latin typeface="+mn-ea"/>
              </a:rPr>
              <a:t>中华人民共和国刑法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中华人民共和国刑事诉讼法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中华人民共和国中外合资经营企业法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中华人民共和国经济合同法</a:t>
            </a:r>
            <a:r>
              <a:rPr lang="en-US" altLang="zh-CN" sz="2800" smtClean="0">
                <a:latin typeface="+mn-ea"/>
              </a:rPr>
              <a:t>》</a:t>
            </a:r>
            <a:r>
              <a:rPr lang="zh-CN" altLang="en-US" sz="2800" smtClean="0">
                <a:latin typeface="+mn-ea"/>
              </a:rPr>
              <a:t>、</a:t>
            </a:r>
            <a:r>
              <a:rPr lang="en-US" altLang="zh-CN" sz="2800" smtClean="0">
                <a:latin typeface="+mn-ea"/>
              </a:rPr>
              <a:t>《</a:t>
            </a:r>
            <a:r>
              <a:rPr lang="zh-CN" altLang="en-US" sz="2800" smtClean="0">
                <a:latin typeface="+mn-ea"/>
              </a:rPr>
              <a:t>中华人民共和国居民身份证条例</a:t>
            </a:r>
            <a:r>
              <a:rPr lang="en-US" altLang="zh-CN" sz="2800" smtClean="0">
                <a:latin typeface="+mn-ea"/>
              </a:rPr>
              <a:t>》</a:t>
            </a:r>
            <a:r>
              <a:rPr lang="zh-CN" altLang="en-US" sz="2800" smtClean="0">
                <a:latin typeface="+mn-ea"/>
              </a:rPr>
              <a:t>等</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500" fill="hold"/>
                                        <p:tgtEl>
                                          <p:spTgt spid="42"/>
                                        </p:tgtEl>
                                        <p:attrNameLst>
                                          <p:attrName>ppt_x</p:attrName>
                                        </p:attrNameLst>
                                      </p:cBhvr>
                                      <p:tavLst>
                                        <p:tav tm="0">
                                          <p:val>
                                            <p:strVal val="#ppt_x"/>
                                          </p:val>
                                        </p:tav>
                                        <p:tav tm="100000">
                                          <p:val>
                                            <p:strVal val="#ppt_x"/>
                                          </p:val>
                                        </p:tav>
                                      </p:tavLst>
                                    </p:anim>
                                    <p:anim calcmode="lin" valueType="num">
                                      <p:cBhvr additive="base">
                                        <p:cTn id="1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500" fill="hold"/>
                                        <p:tgtEl>
                                          <p:spTgt spid="44"/>
                                        </p:tgtEl>
                                        <p:attrNameLst>
                                          <p:attrName>ppt_x</p:attrName>
                                        </p:attrNameLst>
                                      </p:cBhvr>
                                      <p:tavLst>
                                        <p:tav tm="0">
                                          <p:val>
                                            <p:strVal val="#ppt_x"/>
                                          </p:val>
                                        </p:tav>
                                        <p:tav tm="100000">
                                          <p:val>
                                            <p:strVal val="#ppt_x"/>
                                          </p:val>
                                        </p:tav>
                                      </p:tavLst>
                                    </p:anim>
                                    <p:anim calcmode="lin" valueType="num">
                                      <p:cBhvr additive="base">
                                        <p:cTn id="26"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additive="base">
                                        <p:cTn id="31" dur="500" fill="hold"/>
                                        <p:tgtEl>
                                          <p:spTgt spid="45"/>
                                        </p:tgtEl>
                                        <p:attrNameLst>
                                          <p:attrName>ppt_x</p:attrName>
                                        </p:attrNameLst>
                                      </p:cBhvr>
                                      <p:tavLst>
                                        <p:tav tm="0">
                                          <p:val>
                                            <p:strVal val="#ppt_x"/>
                                          </p:val>
                                        </p:tav>
                                        <p:tav tm="100000">
                                          <p:val>
                                            <p:strVal val="#ppt_x"/>
                                          </p:val>
                                        </p:tav>
                                      </p:tavLst>
                                    </p:anim>
                                    <p:anim calcmode="lin" valueType="num">
                                      <p:cBhvr additive="base">
                                        <p:cTn id="32"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6"/>
                                        </p:tgtEl>
                                        <p:attrNameLst>
                                          <p:attrName>style.visibility</p:attrName>
                                        </p:attrNameLst>
                                      </p:cBhvr>
                                      <p:to>
                                        <p:strVal val="visible"/>
                                      </p:to>
                                    </p:set>
                                    <p:anim calcmode="lin" valueType="num">
                                      <p:cBhvr additive="base">
                                        <p:cTn id="37" dur="500" fill="hold"/>
                                        <p:tgtEl>
                                          <p:spTgt spid="46"/>
                                        </p:tgtEl>
                                        <p:attrNameLst>
                                          <p:attrName>ppt_x</p:attrName>
                                        </p:attrNameLst>
                                      </p:cBhvr>
                                      <p:tavLst>
                                        <p:tav tm="0">
                                          <p:val>
                                            <p:strVal val="#ppt_x"/>
                                          </p:val>
                                        </p:tav>
                                        <p:tav tm="100000">
                                          <p:val>
                                            <p:strVal val="#ppt_x"/>
                                          </p:val>
                                        </p:tav>
                                      </p:tavLst>
                                    </p:anim>
                                    <p:anim calcmode="lin" valueType="num">
                                      <p:cBhvr additive="base">
                                        <p:cTn id="3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42" grpId="0"/>
      <p:bldP spid="43" grpId="0"/>
      <p:bldP spid="44" grpId="0"/>
      <p:bldP spid="45" grpId="0"/>
      <p:bldP spid="4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961217"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2" name="组合 29"/>
          <p:cNvGrpSpPr/>
          <p:nvPr/>
        </p:nvGrpSpPr>
        <p:grpSpPr>
          <a:xfrm>
            <a:off x="0" y="936476"/>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4"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1" name="组合 29"/>
          <p:cNvGrpSpPr/>
          <p:nvPr/>
        </p:nvGrpSpPr>
        <p:grpSpPr>
          <a:xfrm>
            <a:off x="0" y="3600772"/>
            <a:ext cx="406366" cy="418246"/>
            <a:chOff x="848004" y="393400"/>
            <a:chExt cx="406366" cy="418246"/>
          </a:xfrm>
          <a:effectLst>
            <a:outerShdw blurRad="165100" dist="38100" dir="6960000" sx="98000" sy="98000" algn="t" rotWithShape="0">
              <a:prstClr val="black">
                <a:alpha val="34000"/>
              </a:prstClr>
            </a:outerShdw>
          </a:effectLst>
        </p:grpSpPr>
        <p:grpSp>
          <p:nvGrpSpPr>
            <p:cNvPr id="22" name="组合 30"/>
            <p:cNvGrpSpPr/>
            <p:nvPr/>
          </p:nvGrpSpPr>
          <p:grpSpPr>
            <a:xfrm>
              <a:off x="848004" y="393400"/>
              <a:ext cx="406366" cy="418246"/>
              <a:chOff x="848005" y="369553"/>
              <a:chExt cx="406366" cy="418246"/>
            </a:xfrm>
          </p:grpSpPr>
          <p:sp>
            <p:nvSpPr>
              <p:cNvPr id="24" name="椭圆 23"/>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5" name="矩形 34"/>
          <p:cNvSpPr/>
          <p:nvPr/>
        </p:nvSpPr>
        <p:spPr>
          <a:xfrm>
            <a:off x="287809" y="1296516"/>
            <a:ext cx="10225136" cy="584775"/>
          </a:xfrm>
          <a:prstGeom prst="rect">
            <a:avLst/>
          </a:prstGeom>
        </p:spPr>
        <p:txBody>
          <a:bodyPr wrap="square">
            <a:spAutoFit/>
          </a:bodyPr>
          <a:lstStyle/>
          <a:p>
            <a:r>
              <a:rPr lang="en-US" altLang="zh-CN" sz="3200" b="1" smtClean="0">
                <a:latin typeface="+mn-ea"/>
              </a:rPr>
              <a:t>7</a:t>
            </a:r>
            <a:r>
              <a:rPr lang="zh-CN" altLang="en-US" sz="3200" b="1" smtClean="0">
                <a:latin typeface="+mn-ea"/>
              </a:rPr>
              <a:t>、</a:t>
            </a:r>
            <a:r>
              <a:rPr lang="en-US" altLang="zh-CN" sz="3200" b="1" smtClean="0">
                <a:latin typeface="+mn-ea"/>
              </a:rPr>
              <a:t>20</a:t>
            </a:r>
            <a:r>
              <a:rPr lang="zh-CN" altLang="en-US" sz="3200" b="1" smtClean="0">
                <a:latin typeface="+mn-ea"/>
              </a:rPr>
              <a:t>世纪</a:t>
            </a:r>
            <a:r>
              <a:rPr lang="en-US" altLang="zh-CN" sz="3200" b="1" smtClean="0">
                <a:latin typeface="+mn-ea"/>
              </a:rPr>
              <a:t>90</a:t>
            </a:r>
            <a:r>
              <a:rPr lang="zh-CN" altLang="en-US" sz="3200" b="1" smtClean="0">
                <a:latin typeface="+mn-ea"/>
              </a:rPr>
              <a:t>年代，中国全面推进社会主义市场经济建设</a:t>
            </a:r>
            <a:endParaRPr lang="zh-CN" altLang="en-US" sz="3200" b="1" smtClean="0">
              <a:latin typeface="+mn-ea"/>
            </a:endParaRPr>
          </a:p>
        </p:txBody>
      </p:sp>
      <p:sp>
        <p:nvSpPr>
          <p:cNvPr id="37" name="矩形 36"/>
          <p:cNvSpPr/>
          <p:nvPr/>
        </p:nvSpPr>
        <p:spPr>
          <a:xfrm>
            <a:off x="7200577" y="2088604"/>
            <a:ext cx="4485523" cy="461665"/>
          </a:xfrm>
          <a:prstGeom prst="rect">
            <a:avLst/>
          </a:prstGeom>
        </p:spPr>
        <p:txBody>
          <a:bodyPr wrap="none">
            <a:spAutoFit/>
          </a:bodyPr>
          <a:lstStyle/>
          <a:p>
            <a:r>
              <a:rPr lang="en-US" altLang="zh-CN" smtClean="0">
                <a:latin typeface="+mn-ea"/>
              </a:rPr>
              <a:t>—</a:t>
            </a:r>
            <a:r>
              <a:rPr lang="zh-CN" altLang="en-US" smtClean="0">
                <a:latin typeface="+mn-ea"/>
              </a:rPr>
              <a:t>对法治建设提出了更高的要求</a:t>
            </a:r>
            <a:endParaRPr lang="zh-CN" altLang="en-US" smtClean="0">
              <a:latin typeface="+mn-ea"/>
            </a:endParaRPr>
          </a:p>
        </p:txBody>
      </p:sp>
      <p:sp>
        <p:nvSpPr>
          <p:cNvPr id="38" name="矩形 37"/>
          <p:cNvSpPr/>
          <p:nvPr/>
        </p:nvSpPr>
        <p:spPr>
          <a:xfrm>
            <a:off x="1079897" y="3168724"/>
            <a:ext cx="12097344" cy="3323987"/>
          </a:xfrm>
          <a:prstGeom prst="rect">
            <a:avLst/>
          </a:prstGeom>
        </p:spPr>
        <p:txBody>
          <a:bodyPr wrap="square">
            <a:spAutoFit/>
          </a:bodyPr>
          <a:lstStyle/>
          <a:p>
            <a:pPr>
              <a:lnSpc>
                <a:spcPct val="150000"/>
              </a:lnSpc>
            </a:pPr>
            <a:r>
              <a:rPr lang="zh-CN" altLang="en-US" sz="2800" smtClean="0">
                <a:latin typeface="+mn-ea"/>
              </a:rPr>
              <a:t>十五大报告第一次完整的提出“依法治国，建设社会主义法治国家”。将以往“建设社会主义法制国家”改为“建设社会主义法治国家”</a:t>
            </a:r>
            <a:endParaRPr lang="zh-CN" altLang="en-US" sz="2800" smtClean="0">
              <a:latin typeface="+mn-ea"/>
            </a:endParaRPr>
          </a:p>
          <a:p>
            <a:pPr>
              <a:lnSpc>
                <a:spcPct val="150000"/>
              </a:lnSpc>
            </a:pPr>
            <a:r>
              <a:rPr lang="zh-CN" altLang="en-US" sz="2800" smtClean="0">
                <a:latin typeface="+mn-ea"/>
              </a:rPr>
              <a:t>   </a:t>
            </a:r>
            <a:r>
              <a:rPr lang="en-US" altLang="zh-CN" sz="2800" smtClean="0">
                <a:latin typeface="+mn-ea"/>
              </a:rPr>
              <a:t>1999</a:t>
            </a:r>
            <a:r>
              <a:rPr lang="zh-CN" altLang="en-US" sz="2800" smtClean="0">
                <a:latin typeface="+mn-ea"/>
              </a:rPr>
              <a:t>年</a:t>
            </a:r>
            <a:r>
              <a:rPr lang="en-US" altLang="zh-CN" sz="2800" smtClean="0">
                <a:latin typeface="+mn-ea"/>
              </a:rPr>
              <a:t>4</a:t>
            </a:r>
            <a:r>
              <a:rPr lang="zh-CN" altLang="en-US" sz="2800" smtClean="0">
                <a:latin typeface="+mn-ea"/>
              </a:rPr>
              <a:t>月通过</a:t>
            </a:r>
            <a:r>
              <a:rPr lang="en-US" altLang="zh-CN" sz="2800" smtClean="0">
                <a:latin typeface="+mn-ea"/>
              </a:rPr>
              <a:t>《</a:t>
            </a:r>
            <a:r>
              <a:rPr lang="zh-CN" altLang="en-US" sz="2800" smtClean="0">
                <a:latin typeface="+mn-ea"/>
              </a:rPr>
              <a:t>行政复议法</a:t>
            </a:r>
            <a:r>
              <a:rPr lang="en-US" altLang="zh-CN" sz="2800" smtClean="0">
                <a:latin typeface="+mn-ea"/>
              </a:rPr>
              <a:t>》</a:t>
            </a:r>
            <a:r>
              <a:rPr lang="zh-CN" altLang="en-US" sz="2800" smtClean="0">
                <a:latin typeface="+mn-ea"/>
              </a:rPr>
              <a:t>，</a:t>
            </a:r>
            <a:r>
              <a:rPr lang="en-US" altLang="zh-CN" sz="2800" smtClean="0">
                <a:latin typeface="+mn-ea"/>
              </a:rPr>
              <a:t>1990</a:t>
            </a:r>
            <a:r>
              <a:rPr lang="zh-CN" altLang="en-US" sz="2800" smtClean="0">
                <a:latin typeface="+mn-ea"/>
              </a:rPr>
              <a:t>年</a:t>
            </a:r>
            <a:r>
              <a:rPr lang="en-US" altLang="zh-CN" sz="2800" smtClean="0">
                <a:latin typeface="+mn-ea"/>
              </a:rPr>
              <a:t>10</a:t>
            </a:r>
            <a:r>
              <a:rPr lang="zh-CN" altLang="en-US" sz="2800" smtClean="0">
                <a:latin typeface="+mn-ea"/>
              </a:rPr>
              <a:t>月实施</a:t>
            </a:r>
            <a:r>
              <a:rPr lang="en-US" altLang="zh-CN" sz="2800" smtClean="0">
                <a:latin typeface="+mn-ea"/>
              </a:rPr>
              <a:t>《</a:t>
            </a:r>
            <a:r>
              <a:rPr lang="zh-CN" altLang="en-US" sz="2800" smtClean="0">
                <a:latin typeface="+mn-ea"/>
              </a:rPr>
              <a:t>行政诉讼法</a:t>
            </a:r>
            <a:r>
              <a:rPr lang="en-US" altLang="zh-CN" sz="2800" smtClean="0">
                <a:latin typeface="+mn-ea"/>
              </a:rPr>
              <a:t>》</a:t>
            </a:r>
            <a:r>
              <a:rPr lang="zh-CN" altLang="en-US" sz="2800" smtClean="0">
                <a:latin typeface="+mn-ea"/>
              </a:rPr>
              <a:t>。     </a:t>
            </a:r>
            <a:endParaRPr lang="zh-CN" altLang="en-US" sz="2800" smtClean="0">
              <a:latin typeface="+mn-ea"/>
            </a:endParaRPr>
          </a:p>
          <a:p>
            <a:pPr>
              <a:lnSpc>
                <a:spcPct val="150000"/>
              </a:lnSpc>
            </a:pPr>
            <a:r>
              <a:rPr lang="zh-CN" altLang="en-US" sz="2800" smtClean="0">
                <a:latin typeface="+mn-ea"/>
              </a:rPr>
              <a:t>    </a:t>
            </a:r>
            <a:r>
              <a:rPr lang="en-US" altLang="zh-CN" sz="2800" smtClean="0">
                <a:latin typeface="+mn-ea"/>
              </a:rPr>
              <a:t>1999</a:t>
            </a:r>
            <a:r>
              <a:rPr lang="zh-CN" altLang="en-US" sz="2800" smtClean="0">
                <a:latin typeface="+mn-ea"/>
              </a:rPr>
              <a:t>年和</a:t>
            </a:r>
            <a:r>
              <a:rPr lang="en-US" altLang="zh-CN" sz="2800" smtClean="0">
                <a:latin typeface="+mn-ea"/>
              </a:rPr>
              <a:t>2004</a:t>
            </a:r>
            <a:r>
              <a:rPr lang="zh-CN" altLang="en-US" sz="2800" smtClean="0">
                <a:latin typeface="+mn-ea"/>
              </a:rPr>
              <a:t>年，</a:t>
            </a:r>
            <a:r>
              <a:rPr lang="en-US" altLang="zh-CN" sz="2800" smtClean="0">
                <a:latin typeface="+mn-ea"/>
              </a:rPr>
              <a:t>《</a:t>
            </a:r>
            <a:r>
              <a:rPr lang="zh-CN" altLang="en-US" sz="2800" smtClean="0">
                <a:latin typeface="+mn-ea"/>
              </a:rPr>
              <a:t>宪法修正案</a:t>
            </a:r>
            <a:r>
              <a:rPr lang="en-US" altLang="zh-CN" sz="2800" smtClean="0">
                <a:latin typeface="+mn-ea"/>
              </a:rPr>
              <a:t>》</a:t>
            </a:r>
            <a:r>
              <a:rPr lang="zh-CN" altLang="en-US" sz="2800" smtClean="0">
                <a:latin typeface="+mn-ea"/>
              </a:rPr>
              <a:t>先后将“实行依法治国，建设社会主义法治国家”和“国家尊重和保障人权”写入宪法，法治建设进一步加强。</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ppt_x"/>
                                          </p:val>
                                        </p:tav>
                                        <p:tav tm="100000">
                                          <p:val>
                                            <p:strVal val="#ppt_x"/>
                                          </p:val>
                                        </p:tav>
                                      </p:tavLst>
                                    </p:anim>
                                    <p:anim calcmode="lin" valueType="num">
                                      <p:cBhvr additive="base">
                                        <p:cTn id="14"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2" name="组合 29"/>
          <p:cNvGrpSpPr/>
          <p:nvPr/>
        </p:nvGrpSpPr>
        <p:grpSpPr>
          <a:xfrm>
            <a:off x="287809" y="1008484"/>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3"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pic>
        <p:nvPicPr>
          <p:cNvPr id="1026" name="Picture 2"/>
          <p:cNvPicPr>
            <a:picLocks noChangeAspect="1" noChangeArrowheads="1"/>
          </p:cNvPicPr>
          <p:nvPr/>
        </p:nvPicPr>
        <p:blipFill>
          <a:blip r:embed="rId3"/>
          <a:stretch>
            <a:fillRect/>
          </a:stretch>
        </p:blipFill>
        <p:spPr bwMode="auto">
          <a:xfrm>
            <a:off x="11593065" y="864468"/>
            <a:ext cx="1958203" cy="2016224"/>
          </a:xfrm>
          <a:prstGeom prst="rect">
            <a:avLst/>
          </a:prstGeom>
          <a:noFill/>
          <a:ln w="9525">
            <a:noFill/>
            <a:miter lim="800000"/>
          </a:ln>
        </p:spPr>
      </p:pic>
      <p:sp>
        <p:nvSpPr>
          <p:cNvPr id="21" name="矩形 20"/>
          <p:cNvSpPr/>
          <p:nvPr/>
        </p:nvSpPr>
        <p:spPr>
          <a:xfrm>
            <a:off x="791865" y="648444"/>
            <a:ext cx="11089232" cy="1284006"/>
          </a:xfrm>
          <a:prstGeom prst="rect">
            <a:avLst/>
          </a:prstGeom>
        </p:spPr>
        <p:txBody>
          <a:bodyPr wrap="square">
            <a:spAutoFit/>
          </a:bodyPr>
          <a:lstStyle/>
          <a:p>
            <a:pPr>
              <a:lnSpc>
                <a:spcPct val="150000"/>
              </a:lnSpc>
            </a:pPr>
            <a:r>
              <a:rPr lang="zh-CN" altLang="en-US" sz="2800" b="1" smtClean="0">
                <a:latin typeface="+mn-ea"/>
              </a:rPr>
              <a:t>思考点，把“建设社会主义法制国家”改为“建设社会主义法治国家”，“制”改为“治”，一字之改。请你谈谈对这一字之改的认识？</a:t>
            </a:r>
            <a:endParaRPr lang="zh-CN" altLang="en-US" sz="2800">
              <a:latin typeface="+mn-ea"/>
            </a:endParaRPr>
          </a:p>
        </p:txBody>
      </p:sp>
      <p:sp>
        <p:nvSpPr>
          <p:cNvPr id="22" name="矩形 21"/>
          <p:cNvSpPr/>
          <p:nvPr/>
        </p:nvSpPr>
        <p:spPr>
          <a:xfrm>
            <a:off x="359817" y="2376636"/>
            <a:ext cx="12601400" cy="1569660"/>
          </a:xfrm>
          <a:prstGeom prst="rect">
            <a:avLst/>
          </a:prstGeom>
        </p:spPr>
        <p:txBody>
          <a:bodyPr wrap="square">
            <a:spAutoFit/>
          </a:bodyPr>
          <a:lstStyle/>
          <a:p>
            <a:r>
              <a:rPr lang="zh-CN" altLang="en-US" smtClean="0">
                <a:latin typeface="+mn-ea"/>
              </a:rPr>
              <a:t>广义“法制”指一国的法律和制度，是立法、执法和守法的总称。在这个意义上，任何国家有法律和制度。“法治”是指一种治国的理论、原则和方法。它是相对于“人治”。任何一个国家在任何一个历史时期都有自己的法律和制度，即法制</a:t>
            </a:r>
            <a:r>
              <a:rPr lang="en-US" altLang="zh-CN" smtClean="0">
                <a:latin typeface="+mn-ea"/>
              </a:rPr>
              <a:t>(</a:t>
            </a:r>
            <a:r>
              <a:rPr lang="zh-CN" altLang="en-US" smtClean="0">
                <a:latin typeface="+mn-ea"/>
              </a:rPr>
              <a:t>广义</a:t>
            </a:r>
            <a:r>
              <a:rPr lang="en-US" altLang="zh-CN" smtClean="0">
                <a:latin typeface="+mn-ea"/>
              </a:rPr>
              <a:t>)</a:t>
            </a:r>
            <a:r>
              <a:rPr lang="zh-CN" altLang="en-US" smtClean="0">
                <a:latin typeface="+mn-ea"/>
              </a:rPr>
              <a:t>；这并不意味着每一个国家都实行“法治”。</a:t>
            </a:r>
            <a:endParaRPr lang="zh-CN" altLang="en-US" smtClean="0">
              <a:latin typeface="+mn-ea"/>
            </a:endParaRPr>
          </a:p>
        </p:txBody>
      </p:sp>
      <p:sp>
        <p:nvSpPr>
          <p:cNvPr id="23" name="矩形 22"/>
          <p:cNvSpPr/>
          <p:nvPr/>
        </p:nvSpPr>
        <p:spPr>
          <a:xfrm>
            <a:off x="791865" y="4032820"/>
            <a:ext cx="6838950" cy="830997"/>
          </a:xfrm>
          <a:prstGeom prst="rect">
            <a:avLst/>
          </a:prstGeom>
        </p:spPr>
        <p:txBody>
          <a:bodyPr>
            <a:spAutoFit/>
          </a:bodyPr>
          <a:lstStyle/>
          <a:p>
            <a:r>
              <a:rPr lang="en-US" altLang="zh-CN" smtClean="0"/>
              <a:t>1.</a:t>
            </a:r>
            <a:r>
              <a:rPr lang="zh-CN" altLang="en-US" smtClean="0"/>
              <a:t>“建设社会主义法制国家”是“建设社会主义法治国家”的前提</a:t>
            </a:r>
            <a:endParaRPr lang="zh-CN" altLang="en-US" smtClean="0"/>
          </a:p>
        </p:txBody>
      </p:sp>
      <p:sp>
        <p:nvSpPr>
          <p:cNvPr id="24" name="矩形 23"/>
          <p:cNvSpPr/>
          <p:nvPr/>
        </p:nvSpPr>
        <p:spPr>
          <a:xfrm>
            <a:off x="719857" y="4968924"/>
            <a:ext cx="6838950" cy="830997"/>
          </a:xfrm>
          <a:prstGeom prst="rect">
            <a:avLst/>
          </a:prstGeom>
        </p:spPr>
        <p:txBody>
          <a:bodyPr>
            <a:spAutoFit/>
          </a:bodyPr>
          <a:lstStyle/>
          <a:p>
            <a:r>
              <a:rPr lang="en-US" altLang="zh-CN" smtClean="0"/>
              <a:t>2.</a:t>
            </a:r>
            <a:r>
              <a:rPr lang="zh-CN" altLang="en-US" smtClean="0"/>
              <a:t>“建设社会主义法治国家”比“建设社会主义法制国家”更完整、更全面</a:t>
            </a:r>
            <a:endParaRPr lang="zh-CN" altLang="en-US" smtClean="0"/>
          </a:p>
        </p:txBody>
      </p:sp>
      <p:sp>
        <p:nvSpPr>
          <p:cNvPr id="25" name="矩形 24"/>
          <p:cNvSpPr/>
          <p:nvPr/>
        </p:nvSpPr>
        <p:spPr>
          <a:xfrm>
            <a:off x="863873" y="6049044"/>
            <a:ext cx="6880410" cy="461665"/>
          </a:xfrm>
          <a:prstGeom prst="rect">
            <a:avLst/>
          </a:prstGeom>
        </p:spPr>
        <p:txBody>
          <a:bodyPr wrap="none">
            <a:spAutoFit/>
          </a:bodyPr>
          <a:lstStyle/>
          <a:p>
            <a:r>
              <a:rPr lang="en-US" altLang="zh-CN" smtClean="0"/>
              <a:t>3.</a:t>
            </a:r>
            <a:r>
              <a:rPr lang="zh-CN" altLang="en-US" smtClean="0"/>
              <a:t>法制建设已由立法为主进入立法与执法并重阶段</a:t>
            </a:r>
            <a:endParaRPr lang="zh-CN" altLang="en-US" smtClean="0"/>
          </a:p>
        </p:txBody>
      </p:sp>
      <p:sp>
        <p:nvSpPr>
          <p:cNvPr id="26" name="矩形 25"/>
          <p:cNvSpPr/>
          <p:nvPr/>
        </p:nvSpPr>
        <p:spPr>
          <a:xfrm>
            <a:off x="935881" y="6625108"/>
            <a:ext cx="6264857" cy="461665"/>
          </a:xfrm>
          <a:prstGeom prst="rect">
            <a:avLst/>
          </a:prstGeom>
        </p:spPr>
        <p:txBody>
          <a:bodyPr wrap="none">
            <a:spAutoFit/>
          </a:bodyPr>
          <a:lstStyle/>
          <a:p>
            <a:r>
              <a:rPr lang="en-US" altLang="zh-CN" smtClean="0"/>
              <a:t>4.</a:t>
            </a:r>
            <a:r>
              <a:rPr lang="zh-CN" altLang="en-US" smtClean="0"/>
              <a:t>二者都体现了中国共产党对国家的政治领导</a:t>
            </a:r>
            <a:endParaRPr lang="zh-CN" altLang="en-US" smtClean="0"/>
          </a:p>
        </p:txBody>
      </p:sp>
      <p:grpSp>
        <p:nvGrpSpPr>
          <p:cNvPr id="20" name="组合 29"/>
          <p:cNvGrpSpPr/>
          <p:nvPr/>
        </p:nvGrpSpPr>
        <p:grpSpPr>
          <a:xfrm>
            <a:off x="0" y="4320852"/>
            <a:ext cx="406366" cy="418246"/>
            <a:chOff x="848004" y="393400"/>
            <a:chExt cx="406366" cy="418246"/>
          </a:xfrm>
          <a:effectLst>
            <a:outerShdw blurRad="165100" dist="38100" dir="6960000" sx="98000" sy="98000" algn="t" rotWithShape="0">
              <a:prstClr val="black">
                <a:alpha val="34000"/>
              </a:prstClr>
            </a:outerShdw>
          </a:effectLst>
        </p:grpSpPr>
        <p:grpSp>
          <p:nvGrpSpPr>
            <p:cNvPr id="27" name="组合 30"/>
            <p:cNvGrpSpPr/>
            <p:nvPr/>
          </p:nvGrpSpPr>
          <p:grpSpPr>
            <a:xfrm>
              <a:off x="848004" y="393400"/>
              <a:ext cx="406366" cy="418246"/>
              <a:chOff x="848005" y="369553"/>
              <a:chExt cx="406366" cy="418246"/>
            </a:xfrm>
          </p:grpSpPr>
          <p:sp>
            <p:nvSpPr>
              <p:cNvPr id="30" name="椭圆 29"/>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椭圆 28"/>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2" name="组合 29"/>
          <p:cNvGrpSpPr/>
          <p:nvPr/>
        </p:nvGrpSpPr>
        <p:grpSpPr>
          <a:xfrm>
            <a:off x="215801" y="648444"/>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3"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sp>
        <p:nvSpPr>
          <p:cNvPr id="22" name="矩形 21"/>
          <p:cNvSpPr/>
          <p:nvPr/>
        </p:nvSpPr>
        <p:spPr>
          <a:xfrm>
            <a:off x="791865" y="648444"/>
            <a:ext cx="9433048" cy="584775"/>
          </a:xfrm>
          <a:prstGeom prst="rect">
            <a:avLst/>
          </a:prstGeom>
        </p:spPr>
        <p:txBody>
          <a:bodyPr wrap="square">
            <a:spAutoFit/>
          </a:bodyPr>
          <a:lstStyle/>
          <a:p>
            <a:r>
              <a:rPr lang="en-US" altLang="zh-CN" sz="3200" b="1" smtClean="0">
                <a:latin typeface="+mn-ea"/>
              </a:rPr>
              <a:t>8</a:t>
            </a:r>
            <a:r>
              <a:rPr lang="zh-CN" altLang="en-US" sz="3200" b="1" smtClean="0">
                <a:latin typeface="+mn-ea"/>
              </a:rPr>
              <a:t>、</a:t>
            </a:r>
            <a:r>
              <a:rPr lang="en-US" altLang="zh-CN" sz="3200" b="1" smtClean="0">
                <a:latin typeface="+mn-ea"/>
              </a:rPr>
              <a:t>2010</a:t>
            </a:r>
            <a:r>
              <a:rPr lang="zh-CN" altLang="en-US" sz="3200" b="1" smtClean="0">
                <a:latin typeface="+mn-ea"/>
              </a:rPr>
              <a:t>年，我国形成了中国特色社会主义法律体系</a:t>
            </a:r>
            <a:endParaRPr lang="zh-CN" altLang="en-US" sz="3200" b="1" smtClean="0">
              <a:latin typeface="+mn-ea"/>
            </a:endParaRPr>
          </a:p>
        </p:txBody>
      </p:sp>
      <p:sp>
        <p:nvSpPr>
          <p:cNvPr id="23" name="矩形 22"/>
          <p:cNvSpPr/>
          <p:nvPr/>
        </p:nvSpPr>
        <p:spPr>
          <a:xfrm>
            <a:off x="575841" y="1512540"/>
            <a:ext cx="9793088" cy="584775"/>
          </a:xfrm>
          <a:prstGeom prst="rect">
            <a:avLst/>
          </a:prstGeom>
        </p:spPr>
        <p:txBody>
          <a:bodyPr wrap="square">
            <a:spAutoFit/>
          </a:bodyPr>
          <a:lstStyle/>
          <a:p>
            <a:r>
              <a:rPr lang="en-US" altLang="zh-CN" sz="3200" b="1" smtClean="0">
                <a:latin typeface="+mn-ea"/>
              </a:rPr>
              <a:t>9</a:t>
            </a:r>
            <a:r>
              <a:rPr lang="zh-CN" altLang="en-US" sz="3200" b="1" smtClean="0">
                <a:latin typeface="+mn-ea"/>
              </a:rPr>
              <a:t>、中共十八大以来，党领导人民全面推进依法治国</a:t>
            </a:r>
            <a:endParaRPr lang="zh-CN" altLang="en-US" sz="3200" b="1" smtClean="0">
              <a:latin typeface="+mn-ea"/>
            </a:endParaRPr>
          </a:p>
        </p:txBody>
      </p:sp>
      <p:sp>
        <p:nvSpPr>
          <p:cNvPr id="24" name="矩形 23"/>
          <p:cNvSpPr/>
          <p:nvPr/>
        </p:nvSpPr>
        <p:spPr>
          <a:xfrm>
            <a:off x="791865" y="2376636"/>
            <a:ext cx="7186583" cy="523220"/>
          </a:xfrm>
          <a:prstGeom prst="rect">
            <a:avLst/>
          </a:prstGeom>
        </p:spPr>
        <p:txBody>
          <a:bodyPr wrap="none">
            <a:spAutoFit/>
          </a:bodyPr>
          <a:lstStyle/>
          <a:p>
            <a:r>
              <a:rPr lang="en-US" altLang="zh-CN" sz="2800" smtClean="0">
                <a:latin typeface="+mn-ea"/>
              </a:rPr>
              <a:t>(1)</a:t>
            </a:r>
            <a:r>
              <a:rPr lang="zh-CN" altLang="en-US" sz="2800" smtClean="0">
                <a:latin typeface="+mn-ea"/>
              </a:rPr>
              <a:t>、中国新时期依法治国“新十六字方针”</a:t>
            </a:r>
            <a:endParaRPr lang="zh-CN" altLang="en-US" sz="2800" smtClean="0">
              <a:latin typeface="+mn-ea"/>
            </a:endParaRPr>
          </a:p>
        </p:txBody>
      </p:sp>
      <p:sp>
        <p:nvSpPr>
          <p:cNvPr id="25" name="矩形 24"/>
          <p:cNvSpPr/>
          <p:nvPr/>
        </p:nvSpPr>
        <p:spPr>
          <a:xfrm>
            <a:off x="1223913" y="3168724"/>
            <a:ext cx="6838950" cy="1137106"/>
          </a:xfrm>
          <a:prstGeom prst="rect">
            <a:avLst/>
          </a:prstGeom>
        </p:spPr>
        <p:txBody>
          <a:bodyPr>
            <a:spAutoFit/>
          </a:bodyPr>
          <a:lstStyle/>
          <a:p>
            <a:pPr>
              <a:lnSpc>
                <a:spcPct val="150000"/>
              </a:lnSpc>
            </a:pPr>
            <a:r>
              <a:rPr lang="zh-CN" altLang="en-US" smtClean="0"/>
              <a:t>十八大提出“科学立法、严格执法、公正司法、全民守法”</a:t>
            </a:r>
            <a:endParaRPr lang="zh-CN" altLang="en-US" smtClean="0"/>
          </a:p>
        </p:txBody>
      </p:sp>
      <p:sp>
        <p:nvSpPr>
          <p:cNvPr id="26" name="矩形 25"/>
          <p:cNvSpPr/>
          <p:nvPr/>
        </p:nvSpPr>
        <p:spPr>
          <a:xfrm>
            <a:off x="647849" y="4176836"/>
            <a:ext cx="3954929" cy="523220"/>
          </a:xfrm>
          <a:prstGeom prst="rect">
            <a:avLst/>
          </a:prstGeom>
        </p:spPr>
        <p:txBody>
          <a:bodyPr wrap="none">
            <a:spAutoFit/>
          </a:bodyPr>
          <a:lstStyle/>
          <a:p>
            <a:r>
              <a:rPr lang="zh-CN" altLang="en-US" sz="2800" smtClean="0">
                <a:latin typeface="+mn-ea"/>
              </a:rPr>
              <a:t>（</a:t>
            </a:r>
            <a:r>
              <a:rPr lang="en-US" altLang="zh-CN" sz="2800" smtClean="0">
                <a:latin typeface="+mn-ea"/>
              </a:rPr>
              <a:t>2</a:t>
            </a:r>
            <a:r>
              <a:rPr lang="zh-CN" altLang="en-US" sz="2800" smtClean="0">
                <a:latin typeface="+mn-ea"/>
              </a:rPr>
              <a:t>）依法治国总目标：</a:t>
            </a:r>
            <a:endParaRPr lang="zh-CN" altLang="en-US" sz="2800" smtClean="0">
              <a:latin typeface="+mn-ea"/>
            </a:endParaRPr>
          </a:p>
        </p:txBody>
      </p:sp>
      <p:pic>
        <p:nvPicPr>
          <p:cNvPr id="2050" name="Picture 2"/>
          <p:cNvPicPr>
            <a:picLocks noChangeAspect="1" noChangeArrowheads="1"/>
          </p:cNvPicPr>
          <p:nvPr/>
        </p:nvPicPr>
        <p:blipFill>
          <a:blip r:embed="rId3"/>
          <a:stretch>
            <a:fillRect/>
          </a:stretch>
        </p:blipFill>
        <p:spPr bwMode="auto">
          <a:xfrm>
            <a:off x="7056561" y="3672780"/>
            <a:ext cx="6419210" cy="2802036"/>
          </a:xfrm>
          <a:prstGeom prst="rect">
            <a:avLst/>
          </a:prstGeom>
          <a:noFill/>
          <a:ln w="9525">
            <a:noFill/>
            <a:miter lim="800000"/>
          </a:ln>
        </p:spPr>
      </p:pic>
      <p:sp>
        <p:nvSpPr>
          <p:cNvPr id="27" name="矩形 26"/>
          <p:cNvSpPr/>
          <p:nvPr/>
        </p:nvSpPr>
        <p:spPr>
          <a:xfrm>
            <a:off x="1295921" y="4968924"/>
            <a:ext cx="5400600" cy="1137106"/>
          </a:xfrm>
          <a:prstGeom prst="rect">
            <a:avLst/>
          </a:prstGeom>
        </p:spPr>
        <p:txBody>
          <a:bodyPr wrap="square">
            <a:spAutoFit/>
          </a:bodyPr>
          <a:lstStyle/>
          <a:p>
            <a:pPr>
              <a:lnSpc>
                <a:spcPct val="150000"/>
              </a:lnSpc>
            </a:pPr>
            <a:r>
              <a:rPr lang="zh-CN" altLang="en-US" smtClean="0"/>
              <a:t>建成中国特色社会主义法治体系</a:t>
            </a:r>
            <a:endParaRPr lang="zh-CN" altLang="en-US" smtClean="0"/>
          </a:p>
          <a:p>
            <a:pPr>
              <a:lnSpc>
                <a:spcPct val="150000"/>
              </a:lnSpc>
            </a:pPr>
            <a:r>
              <a:rPr lang="zh-CN" altLang="en-US" smtClean="0"/>
              <a:t> 建成社会主义法治国家</a:t>
            </a:r>
            <a:endParaRPr lang="zh-CN" altLang="en-US" smtClean="0"/>
          </a:p>
        </p:txBody>
      </p:sp>
      <p:sp>
        <p:nvSpPr>
          <p:cNvPr id="29" name="矩形 28"/>
          <p:cNvSpPr/>
          <p:nvPr/>
        </p:nvSpPr>
        <p:spPr>
          <a:xfrm>
            <a:off x="791865" y="6409084"/>
            <a:ext cx="6838950" cy="1137106"/>
          </a:xfrm>
          <a:prstGeom prst="rect">
            <a:avLst/>
          </a:prstGeom>
        </p:spPr>
        <p:txBody>
          <a:bodyPr>
            <a:spAutoFit/>
          </a:bodyPr>
          <a:lstStyle/>
          <a:p>
            <a:pPr>
              <a:lnSpc>
                <a:spcPct val="150000"/>
              </a:lnSpc>
            </a:pPr>
            <a:r>
              <a:rPr lang="zh-CN" altLang="en-US" smtClean="0"/>
              <a:t>坚持依法治国、依法执政、依法行政共同推进</a:t>
            </a:r>
            <a:endParaRPr lang="zh-CN" altLang="en-US" smtClean="0"/>
          </a:p>
          <a:p>
            <a:pPr>
              <a:lnSpc>
                <a:spcPct val="150000"/>
              </a:lnSpc>
            </a:pPr>
            <a:r>
              <a:rPr lang="zh-CN" altLang="en-US" smtClean="0"/>
              <a:t>坚持法治国家、法治政府、法治社会一体建设</a:t>
            </a:r>
            <a:endParaRPr lang="zh-CN" altLang="en-US"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ppt_x"/>
                                          </p:val>
                                        </p:tav>
                                        <p:tav tm="100000">
                                          <p:val>
                                            <p:strVal val="#ppt_x"/>
                                          </p:val>
                                        </p:tav>
                                      </p:tavLst>
                                    </p:anim>
                                    <p:anim calcmode="lin" valueType="num">
                                      <p:cBhvr additive="base">
                                        <p:cTn id="2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ppt_x"/>
                                          </p:val>
                                        </p:tav>
                                        <p:tav tm="100000">
                                          <p:val>
                                            <p:strVal val="#ppt_x"/>
                                          </p:val>
                                        </p:tav>
                                      </p:tavLst>
                                    </p:anim>
                                    <p:anim calcmode="lin" valueType="num">
                                      <p:cBhvr additive="base">
                                        <p:cTn id="2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ppt_x"/>
                                          </p:val>
                                        </p:tav>
                                        <p:tav tm="100000">
                                          <p:val>
                                            <p:strVal val="#ppt_x"/>
                                          </p:val>
                                        </p:tav>
                                      </p:tavLst>
                                    </p:anim>
                                    <p:anim calcmode="lin" valueType="num">
                                      <p:cBhvr additive="base">
                                        <p:cTn id="3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2961217"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grpSp>
        <p:nvGrpSpPr>
          <p:cNvPr id="2" name="组合 29"/>
          <p:cNvGrpSpPr/>
          <p:nvPr/>
        </p:nvGrpSpPr>
        <p:grpSpPr>
          <a:xfrm>
            <a:off x="0" y="115250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椭圆 31"/>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pic>
        <p:nvPicPr>
          <p:cNvPr id="11"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2056408" y="1944588"/>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8640737" y="792460"/>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1" name="组合 29"/>
          <p:cNvGrpSpPr/>
          <p:nvPr/>
        </p:nvGrpSpPr>
        <p:grpSpPr>
          <a:xfrm>
            <a:off x="143793" y="2952700"/>
            <a:ext cx="406366" cy="418246"/>
            <a:chOff x="848004" y="393400"/>
            <a:chExt cx="406366" cy="418246"/>
          </a:xfrm>
          <a:effectLst>
            <a:outerShdw blurRad="165100" dist="38100" dir="6960000" sx="98000" sy="98000" algn="t" rotWithShape="0">
              <a:prstClr val="black">
                <a:alpha val="34000"/>
              </a:prstClr>
            </a:outerShdw>
          </a:effectLst>
        </p:grpSpPr>
        <p:grpSp>
          <p:nvGrpSpPr>
            <p:cNvPr id="22" name="组合 30"/>
            <p:cNvGrpSpPr/>
            <p:nvPr/>
          </p:nvGrpSpPr>
          <p:grpSpPr>
            <a:xfrm>
              <a:off x="848004" y="393400"/>
              <a:ext cx="406366" cy="418246"/>
              <a:chOff x="848005" y="369553"/>
              <a:chExt cx="406366" cy="418246"/>
            </a:xfrm>
          </p:grpSpPr>
          <p:sp>
            <p:nvSpPr>
              <p:cNvPr id="24" name="椭圆 23"/>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椭圆 22"/>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29" name="矩形 28"/>
          <p:cNvSpPr/>
          <p:nvPr/>
        </p:nvSpPr>
        <p:spPr>
          <a:xfrm>
            <a:off x="647849" y="1440532"/>
            <a:ext cx="6495689" cy="461665"/>
          </a:xfrm>
          <a:prstGeom prst="rect">
            <a:avLst/>
          </a:prstGeom>
        </p:spPr>
        <p:txBody>
          <a:bodyPr wrap="none">
            <a:spAutoFit/>
          </a:bodyPr>
          <a:lstStyle/>
          <a:p>
            <a:r>
              <a:rPr lang="zh-CN" altLang="en-US" smtClean="0"/>
              <a:t>（</a:t>
            </a:r>
            <a:r>
              <a:rPr lang="en-US" altLang="zh-CN" smtClean="0"/>
              <a:t>3</a:t>
            </a:r>
            <a:r>
              <a:rPr lang="zh-CN" altLang="en-US" smtClean="0"/>
              <a:t>）成立中国共产党中央全面依法治国委员会</a:t>
            </a:r>
            <a:endParaRPr lang="zh-CN" altLang="en-US" smtClean="0"/>
          </a:p>
        </p:txBody>
      </p:sp>
      <p:sp>
        <p:nvSpPr>
          <p:cNvPr id="30" name="矩形 29"/>
          <p:cNvSpPr/>
          <p:nvPr/>
        </p:nvSpPr>
        <p:spPr>
          <a:xfrm>
            <a:off x="575841" y="2520652"/>
            <a:ext cx="6838950" cy="1667764"/>
          </a:xfrm>
          <a:prstGeom prst="rect">
            <a:avLst/>
          </a:prstGeom>
        </p:spPr>
        <p:txBody>
          <a:bodyPr>
            <a:spAutoFit/>
          </a:bodyPr>
          <a:lstStyle/>
          <a:p>
            <a:pPr>
              <a:lnSpc>
                <a:spcPct val="150000"/>
              </a:lnSpc>
            </a:pPr>
            <a:r>
              <a:rPr lang="zh-CN" altLang="en-US" smtClean="0">
                <a:latin typeface="+mn-ea"/>
              </a:rPr>
              <a:t>（</a:t>
            </a:r>
            <a:r>
              <a:rPr lang="en-US" altLang="zh-CN" smtClean="0">
                <a:latin typeface="+mn-ea"/>
              </a:rPr>
              <a:t>4</a:t>
            </a:r>
            <a:r>
              <a:rPr lang="zh-CN" altLang="en-US" smtClean="0">
                <a:latin typeface="+mn-ea"/>
              </a:rPr>
              <a:t>）宪法宣誓誓词：</a:t>
            </a:r>
            <a:r>
              <a:rPr lang="en-US" altLang="zh-CN" smtClean="0">
                <a:latin typeface="+mn-ea"/>
              </a:rPr>
              <a:t>2015</a:t>
            </a:r>
            <a:r>
              <a:rPr lang="zh-CN" altLang="en-US" smtClean="0">
                <a:latin typeface="+mn-ea"/>
              </a:rPr>
              <a:t>年十二届全国人大常委会决定草案提出，</a:t>
            </a:r>
            <a:r>
              <a:rPr lang="en-US" altLang="zh-CN" smtClean="0">
                <a:latin typeface="+mn-ea"/>
              </a:rPr>
              <a:t>2018</a:t>
            </a:r>
            <a:r>
              <a:rPr lang="zh-CN" altLang="en-US" smtClean="0">
                <a:latin typeface="+mn-ea"/>
              </a:rPr>
              <a:t>年</a:t>
            </a:r>
            <a:r>
              <a:rPr lang="en-US" altLang="zh-CN" smtClean="0">
                <a:latin typeface="+mn-ea"/>
              </a:rPr>
              <a:t>2</a:t>
            </a:r>
            <a:r>
              <a:rPr lang="zh-CN" altLang="en-US" smtClean="0">
                <a:latin typeface="+mn-ea"/>
              </a:rPr>
              <a:t>月</a:t>
            </a:r>
            <a:r>
              <a:rPr lang="en-US" altLang="zh-CN" smtClean="0">
                <a:latin typeface="+mn-ea"/>
              </a:rPr>
              <a:t>24</a:t>
            </a:r>
            <a:r>
              <a:rPr lang="zh-CN" altLang="en-US" smtClean="0">
                <a:latin typeface="+mn-ea"/>
              </a:rPr>
              <a:t>日，全国人大常委会作出修订</a:t>
            </a:r>
            <a:endParaRPr lang="zh-CN" altLang="en-US" smtClean="0">
              <a:latin typeface="+mn-ea"/>
            </a:endParaRPr>
          </a:p>
        </p:txBody>
      </p:sp>
      <p:pic>
        <p:nvPicPr>
          <p:cNvPr id="26" name="Picture 2"/>
          <p:cNvPicPr>
            <a:picLocks noChangeAspect="1" noChangeArrowheads="1"/>
          </p:cNvPicPr>
          <p:nvPr/>
        </p:nvPicPr>
        <p:blipFill>
          <a:blip r:embed="rId4"/>
          <a:stretch>
            <a:fillRect/>
          </a:stretch>
        </p:blipFill>
        <p:spPr bwMode="auto">
          <a:xfrm>
            <a:off x="6696521" y="2664668"/>
            <a:ext cx="6408712" cy="4968552"/>
          </a:xfrm>
          <a:prstGeom prst="rect">
            <a:avLst/>
          </a:prstGeom>
          <a:noFill/>
          <a:ln w="9525">
            <a:noFill/>
            <a:miter lim="800000"/>
          </a:ln>
        </p:spPr>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lide(fromBottom)">
                                      <p:cBhvr>
                                        <p:cTn id="7" dur="500"/>
                                        <p:tgtEl>
                                          <p:spTgt spid="11"/>
                                        </p:tgtEl>
                                      </p:cBhvr>
                                    </p:animEffect>
                                  </p:childTnLst>
                                </p:cTn>
                              </p:par>
                              <p:par>
                                <p:cTn id="8" presetID="12" presetClass="entr" presetSubtype="4"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lide(fromBottom)">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6"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233025" y="576436"/>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2056408" y="1296516"/>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12" name="组合 29"/>
          <p:cNvGrpSpPr/>
          <p:nvPr/>
        </p:nvGrpSpPr>
        <p:grpSpPr>
          <a:xfrm>
            <a:off x="503833" y="1512540"/>
            <a:ext cx="406366" cy="418246"/>
            <a:chOff x="848004" y="393400"/>
            <a:chExt cx="406366" cy="418246"/>
          </a:xfrm>
          <a:effectLst>
            <a:outerShdw blurRad="165100" dist="38100" dir="6960000" sx="98000" sy="98000" algn="t" rotWithShape="0">
              <a:prstClr val="black">
                <a:alpha val="34000"/>
              </a:prstClr>
            </a:outerShdw>
          </a:effectLst>
        </p:grpSpPr>
        <p:grpSp>
          <p:nvGrpSpPr>
            <p:cNvPr id="1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34" name="组合 29"/>
          <p:cNvGrpSpPr/>
          <p:nvPr/>
        </p:nvGrpSpPr>
        <p:grpSpPr>
          <a:xfrm>
            <a:off x="287809" y="4968924"/>
            <a:ext cx="406366" cy="418246"/>
            <a:chOff x="848004" y="393400"/>
            <a:chExt cx="406366" cy="418246"/>
          </a:xfrm>
          <a:effectLst>
            <a:outerShdw blurRad="165100" dist="38100" dir="6960000" sx="98000" sy="98000" algn="t" rotWithShape="0">
              <a:prstClr val="black">
                <a:alpha val="34000"/>
              </a:prstClr>
            </a:outerShdw>
          </a:effectLst>
        </p:grpSpPr>
        <p:grpSp>
          <p:nvGrpSpPr>
            <p:cNvPr id="3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27" name="矩形 26"/>
          <p:cNvSpPr/>
          <p:nvPr/>
        </p:nvSpPr>
        <p:spPr>
          <a:xfrm>
            <a:off x="1367929" y="1440532"/>
            <a:ext cx="3877985" cy="584775"/>
          </a:xfrm>
          <a:prstGeom prst="rect">
            <a:avLst/>
          </a:prstGeom>
        </p:spPr>
        <p:txBody>
          <a:bodyPr wrap="none">
            <a:spAutoFit/>
          </a:bodyPr>
          <a:lstStyle/>
          <a:p>
            <a:r>
              <a:rPr lang="zh-CN" altLang="en-US" sz="3200" b="1" smtClean="0"/>
              <a:t>依法治国重大意义？</a:t>
            </a:r>
            <a:endParaRPr lang="zh-CN" altLang="en-US" sz="3200" b="1"/>
          </a:p>
        </p:txBody>
      </p:sp>
      <p:sp>
        <p:nvSpPr>
          <p:cNvPr id="32" name="矩形 31"/>
          <p:cNvSpPr/>
          <p:nvPr/>
        </p:nvSpPr>
        <p:spPr>
          <a:xfrm>
            <a:off x="647849" y="2232620"/>
            <a:ext cx="12025336" cy="1815882"/>
          </a:xfrm>
          <a:prstGeom prst="rect">
            <a:avLst/>
          </a:prstGeom>
        </p:spPr>
        <p:txBody>
          <a:bodyPr wrap="square">
            <a:spAutoFit/>
          </a:bodyPr>
          <a:lstStyle/>
          <a:p>
            <a:r>
              <a:rPr lang="zh-CN" altLang="en-US" sz="2800" smtClean="0">
                <a:latin typeface="+mn-ea"/>
              </a:rPr>
              <a:t>    依法治国，是坚持和发展中国特色社会主义的本质要求和重要保障，是实现国家治理体系和治理能力现代化的必然要求，事关我们党执政兴国，事关人民幸福安康，事关党和国家长治久安。                 </a:t>
            </a:r>
            <a:endParaRPr lang="zh-CN" altLang="en-US" sz="2800" smtClean="0">
              <a:latin typeface="+mn-ea"/>
            </a:endParaRPr>
          </a:p>
          <a:p>
            <a:r>
              <a:rPr lang="zh-CN" altLang="en-US" sz="2800" smtClean="0">
                <a:latin typeface="+mn-ea"/>
              </a:rPr>
              <a:t>        </a:t>
            </a:r>
            <a:r>
              <a:rPr lang="en-US" altLang="zh-CN" smtClean="0">
                <a:latin typeface="+mn-ea"/>
              </a:rPr>
              <a:t>—《</a:t>
            </a:r>
            <a:r>
              <a:rPr lang="zh-CN" altLang="en-US" smtClean="0">
                <a:latin typeface="+mn-ea"/>
              </a:rPr>
              <a:t>中共中央关于全面推进依法治国若干重大问题的决定</a:t>
            </a:r>
            <a:r>
              <a:rPr lang="en-US" altLang="zh-CN" smtClean="0">
                <a:latin typeface="+mn-ea"/>
              </a:rPr>
              <a:t>》</a:t>
            </a:r>
            <a:r>
              <a:rPr lang="zh-CN" altLang="en-US" smtClean="0">
                <a:latin typeface="+mn-ea"/>
              </a:rPr>
              <a:t>（</a:t>
            </a:r>
            <a:r>
              <a:rPr lang="en-US" altLang="zh-CN" smtClean="0">
                <a:latin typeface="+mn-ea"/>
              </a:rPr>
              <a:t>2014</a:t>
            </a:r>
            <a:r>
              <a:rPr lang="zh-CN" altLang="en-US" smtClean="0">
                <a:latin typeface="+mn-ea"/>
              </a:rPr>
              <a:t>年</a:t>
            </a:r>
            <a:r>
              <a:rPr lang="en-US" altLang="zh-CN" smtClean="0">
                <a:latin typeface="+mn-ea"/>
              </a:rPr>
              <a:t>10</a:t>
            </a:r>
            <a:r>
              <a:rPr lang="zh-CN" altLang="en-US" smtClean="0">
                <a:latin typeface="+mn-ea"/>
              </a:rPr>
              <a:t>月</a:t>
            </a:r>
            <a:r>
              <a:rPr lang="en-US" altLang="zh-CN" smtClean="0">
                <a:latin typeface="+mn-ea"/>
              </a:rPr>
              <a:t>23</a:t>
            </a:r>
            <a:r>
              <a:rPr lang="zh-CN" altLang="en-US" smtClean="0">
                <a:latin typeface="+mn-ea"/>
              </a:rPr>
              <a:t>日）</a:t>
            </a:r>
            <a:endParaRPr lang="zh-CN" altLang="en-US" smtClean="0">
              <a:latin typeface="+mn-ea"/>
            </a:endParaRPr>
          </a:p>
        </p:txBody>
      </p:sp>
      <p:sp>
        <p:nvSpPr>
          <p:cNvPr id="24" name="矩形 23"/>
          <p:cNvSpPr/>
          <p:nvPr/>
        </p:nvSpPr>
        <p:spPr>
          <a:xfrm>
            <a:off x="1223913" y="5112940"/>
            <a:ext cx="6647974" cy="523220"/>
          </a:xfrm>
          <a:prstGeom prst="rect">
            <a:avLst/>
          </a:prstGeom>
        </p:spPr>
        <p:txBody>
          <a:bodyPr wrap="none">
            <a:spAutoFit/>
          </a:bodyPr>
          <a:lstStyle/>
          <a:p>
            <a:r>
              <a:rPr lang="zh-CN" altLang="en-US" sz="2800" smtClean="0"/>
              <a:t>全面依法治国是国家治理的一场深刻革命</a:t>
            </a:r>
            <a:endParaRPr lang="zh-CN" altLang="en-US" sz="2800" smtClean="0"/>
          </a:p>
        </p:txBody>
      </p:sp>
      <p:sp>
        <p:nvSpPr>
          <p:cNvPr id="26" name="矩形 25"/>
          <p:cNvSpPr/>
          <p:nvPr/>
        </p:nvSpPr>
        <p:spPr>
          <a:xfrm>
            <a:off x="1871985" y="6049044"/>
            <a:ext cx="4493538" cy="523220"/>
          </a:xfrm>
          <a:prstGeom prst="rect">
            <a:avLst/>
          </a:prstGeom>
        </p:spPr>
        <p:txBody>
          <a:bodyPr wrap="none">
            <a:spAutoFit/>
          </a:bodyPr>
          <a:lstStyle/>
          <a:p>
            <a:r>
              <a:rPr lang="zh-CN" altLang="en-US" sz="2800" smtClean="0"/>
              <a:t>依法治国的核心是依宪治国</a:t>
            </a:r>
            <a:endParaRPr lang="zh-CN" altLang="en-US" sz="2800"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7"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2025113" y="216396"/>
            <a:ext cx="1152128" cy="498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359817" y="151254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4968924"/>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1007889" y="360412"/>
            <a:ext cx="10945216" cy="584775"/>
          </a:xfrm>
          <a:prstGeom prst="rect">
            <a:avLst/>
          </a:prstGeom>
        </p:spPr>
        <p:txBody>
          <a:bodyPr wrap="square">
            <a:spAutoFit/>
          </a:bodyPr>
          <a:lstStyle/>
          <a:p>
            <a:r>
              <a:rPr lang="zh-CN" altLang="en-US" sz="3200" b="1" smtClean="0"/>
              <a:t>活动与探究：十八大以来，我国全面推进依法治国新成就</a:t>
            </a:r>
            <a:endParaRPr lang="zh-CN" altLang="en-US" sz="3200" b="1" smtClean="0"/>
          </a:p>
        </p:txBody>
      </p:sp>
      <p:sp>
        <p:nvSpPr>
          <p:cNvPr id="24" name="矩形 23"/>
          <p:cNvSpPr/>
          <p:nvPr/>
        </p:nvSpPr>
        <p:spPr>
          <a:xfrm>
            <a:off x="1079897" y="1224508"/>
            <a:ext cx="11521280" cy="2799100"/>
          </a:xfrm>
          <a:prstGeom prst="rect">
            <a:avLst/>
          </a:prstGeom>
        </p:spPr>
        <p:txBody>
          <a:bodyPr wrap="square">
            <a:spAutoFit/>
          </a:bodyPr>
          <a:lstStyle/>
          <a:p>
            <a:pPr>
              <a:lnSpc>
                <a:spcPct val="150000"/>
              </a:lnSpc>
            </a:pPr>
            <a:r>
              <a:rPr lang="zh-CN" altLang="en-US" smtClean="0"/>
              <a:t>材料一：十八大以来，习近平总书记围绕全面依法治国提出了一系列新理念新思想新战略，明确了全面依法治国的指导思想、发展道路、工作布局、重点任务，深刻回答了中国特色社会主义法治建设向哪里走、跟谁走、走什么路、实现什么目标、如何实现目标等一系列重大问题，为新时代深化依法治国实践，加快建设社会主义法治国家提供了根本遵循。</a:t>
            </a:r>
            <a:endParaRPr lang="zh-CN" altLang="en-US" smtClean="0"/>
          </a:p>
        </p:txBody>
      </p:sp>
      <p:sp>
        <p:nvSpPr>
          <p:cNvPr id="26" name="矩形 25"/>
          <p:cNvSpPr/>
          <p:nvPr/>
        </p:nvSpPr>
        <p:spPr>
          <a:xfrm>
            <a:off x="1295921" y="4248844"/>
            <a:ext cx="10801200" cy="2775760"/>
          </a:xfrm>
          <a:prstGeom prst="rect">
            <a:avLst/>
          </a:prstGeom>
        </p:spPr>
        <p:txBody>
          <a:bodyPr wrap="square">
            <a:spAutoFit/>
          </a:bodyPr>
          <a:lstStyle/>
          <a:p>
            <a:pPr>
              <a:lnSpc>
                <a:spcPct val="150000"/>
              </a:lnSpc>
            </a:pPr>
            <a:r>
              <a:rPr lang="zh-CN" altLang="en-US" smtClean="0">
                <a:latin typeface="+mn-ea"/>
              </a:rPr>
              <a:t>材料二：宪法乃九鼎重器。</a:t>
            </a:r>
            <a:r>
              <a:rPr lang="en-US" altLang="zh-CN" smtClean="0">
                <a:latin typeface="+mn-ea"/>
              </a:rPr>
              <a:t>2018</a:t>
            </a:r>
            <a:r>
              <a:rPr lang="zh-CN" altLang="en-US" smtClean="0">
                <a:latin typeface="+mn-ea"/>
              </a:rPr>
              <a:t>年</a:t>
            </a:r>
            <a:r>
              <a:rPr lang="en-US" altLang="zh-CN" smtClean="0">
                <a:latin typeface="+mn-ea"/>
              </a:rPr>
              <a:t>3</a:t>
            </a:r>
            <a:r>
              <a:rPr lang="zh-CN" altLang="en-US" smtClean="0">
                <a:latin typeface="+mn-ea"/>
              </a:rPr>
              <a:t>月</a:t>
            </a:r>
            <a:r>
              <a:rPr lang="en-US" altLang="zh-CN" smtClean="0">
                <a:latin typeface="+mn-ea"/>
              </a:rPr>
              <a:t>11</a:t>
            </a:r>
            <a:r>
              <a:rPr lang="zh-CN" altLang="en-US" smtClean="0">
                <a:latin typeface="+mn-ea"/>
              </a:rPr>
              <a:t>日，十三届全国人大一次会议审议通过</a:t>
            </a:r>
            <a:r>
              <a:rPr lang="en-US" altLang="zh-CN" smtClean="0">
                <a:latin typeface="+mn-ea"/>
              </a:rPr>
              <a:t>《</a:t>
            </a:r>
            <a:r>
              <a:rPr lang="zh-CN" altLang="en-US" smtClean="0">
                <a:latin typeface="+mn-ea"/>
              </a:rPr>
              <a:t>中华人民共和国宪法修正案</a:t>
            </a:r>
            <a:r>
              <a:rPr lang="en-US" altLang="zh-CN" smtClean="0">
                <a:latin typeface="+mn-ea"/>
              </a:rPr>
              <a:t>》</a:t>
            </a:r>
            <a:r>
              <a:rPr lang="zh-CN" altLang="en-US" smtClean="0">
                <a:latin typeface="+mn-ea"/>
              </a:rPr>
              <a:t>，把党的十九大确定的重大理论观点和重大方针政策特别是习近平新时代中国特色社会主义思想载入国家根本法，将党的意志上升为国家意志。保证宪法实施，就是保证人民根本利益的实现。此次宪法修改，把宪法宣誓制度确定下来，健全宪法实施制度成为一个亮点。</a:t>
            </a:r>
            <a:endParaRPr lang="zh-CN" altLang="en-US" smtClean="0">
              <a:latin typeface="+mn-ea"/>
            </a:endParaRPr>
          </a:p>
        </p:txBody>
      </p:sp>
    </p:spTree>
  </p:cSld>
  <p:clrMapOvr>
    <a:masterClrMapping/>
  </p:clrMapOvr>
  <p:transition spd="slow">
    <p:pull/>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791865" y="720452"/>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791865" y="3456756"/>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863873" y="338474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7" name="矩形 26"/>
          <p:cNvSpPr/>
          <p:nvPr/>
        </p:nvSpPr>
        <p:spPr>
          <a:xfrm>
            <a:off x="1511945" y="504428"/>
            <a:ext cx="10297144" cy="1754326"/>
          </a:xfrm>
          <a:prstGeom prst="rect">
            <a:avLst/>
          </a:prstGeom>
        </p:spPr>
        <p:txBody>
          <a:bodyPr wrap="square">
            <a:spAutoFit/>
          </a:bodyPr>
          <a:lstStyle/>
          <a:p>
            <a:pPr>
              <a:lnSpc>
                <a:spcPct val="150000"/>
              </a:lnSpc>
            </a:pPr>
            <a:r>
              <a:rPr lang="zh-CN" altLang="en-US" smtClean="0">
                <a:latin typeface="+mn-ea"/>
              </a:rPr>
              <a:t>材料三</a:t>
            </a:r>
            <a:r>
              <a:rPr lang="en-US" altLang="zh-CN" smtClean="0">
                <a:latin typeface="+mn-ea"/>
              </a:rPr>
              <a:t>.</a:t>
            </a:r>
            <a:r>
              <a:rPr lang="zh-CN" altLang="en-US" smtClean="0">
                <a:latin typeface="+mn-ea"/>
              </a:rPr>
              <a:t>“努力让人民群众在每一个司法案件中感受到公平正义”，这是党中央对人民的庄严承诺。为践行这一承诺，政法机关近年来不懈努力，全面深化司法体制改革，在重要领域和关键环节取得突破性进展。</a:t>
            </a:r>
            <a:endParaRPr lang="zh-CN" altLang="en-US" smtClean="0">
              <a:latin typeface="+mn-ea"/>
            </a:endParaRPr>
          </a:p>
        </p:txBody>
      </p:sp>
      <p:sp>
        <p:nvSpPr>
          <p:cNvPr id="31" name="矩形 30"/>
          <p:cNvSpPr/>
          <p:nvPr/>
        </p:nvSpPr>
        <p:spPr>
          <a:xfrm>
            <a:off x="1439937" y="3175983"/>
            <a:ext cx="11449272" cy="2169825"/>
          </a:xfrm>
          <a:prstGeom prst="rect">
            <a:avLst/>
          </a:prstGeom>
        </p:spPr>
        <p:txBody>
          <a:bodyPr wrap="square">
            <a:spAutoFit/>
          </a:bodyPr>
          <a:lstStyle/>
          <a:p>
            <a:pPr>
              <a:lnSpc>
                <a:spcPct val="150000"/>
              </a:lnSpc>
            </a:pPr>
            <a:r>
              <a:rPr lang="zh-CN" altLang="en-US" smtClean="0">
                <a:latin typeface="+mn-ea"/>
              </a:rPr>
              <a:t>材料四</a:t>
            </a:r>
            <a:r>
              <a:rPr lang="en-US" altLang="zh-CN" smtClean="0">
                <a:latin typeface="+mn-ea"/>
              </a:rPr>
              <a:t>.</a:t>
            </a:r>
            <a:r>
              <a:rPr lang="zh-CN" altLang="en-US" smtClean="0">
                <a:latin typeface="+mn-ea"/>
              </a:rPr>
              <a:t>“法律必须被信仰，否则它将形同虚设。”党的十八大以来，法治信仰浸润人心，全民守法的氛围日益浓厚，办事依法、遇事找法、解决问题用法、化解矛盾靠法，法治社会新风扑面。</a:t>
            </a:r>
            <a:r>
              <a:rPr lang="en-US" altLang="zh-CN" smtClean="0">
                <a:latin typeface="+mn-ea"/>
              </a:rPr>
              <a:t> </a:t>
            </a:r>
            <a:endParaRPr lang="en-US" altLang="zh-CN" smtClean="0">
              <a:latin typeface="+mn-ea"/>
            </a:endParaRPr>
          </a:p>
          <a:p>
            <a:pPr>
              <a:lnSpc>
                <a:spcPct val="150000"/>
              </a:lnSpc>
            </a:pPr>
            <a:r>
              <a:rPr lang="en-US" altLang="zh-CN" sz="1800" smtClean="0">
                <a:latin typeface="+mn-ea"/>
              </a:rPr>
              <a:t>               ——</a:t>
            </a:r>
            <a:r>
              <a:rPr lang="zh-CN" altLang="en-US" sz="1800" smtClean="0">
                <a:latin typeface="+mn-ea"/>
              </a:rPr>
              <a:t>以上材料引自</a:t>
            </a:r>
            <a:r>
              <a:rPr lang="en-US" altLang="zh-CN" sz="1800" smtClean="0">
                <a:latin typeface="+mn-ea"/>
              </a:rPr>
              <a:t>2018</a:t>
            </a:r>
            <a:r>
              <a:rPr lang="zh-CN" altLang="en-US" sz="1800" smtClean="0">
                <a:latin typeface="+mn-ea"/>
              </a:rPr>
              <a:t>年</a:t>
            </a:r>
            <a:r>
              <a:rPr lang="en-US" altLang="zh-CN" sz="1800" smtClean="0">
                <a:latin typeface="+mn-ea"/>
              </a:rPr>
              <a:t>09</a:t>
            </a:r>
            <a:r>
              <a:rPr lang="zh-CN" altLang="en-US" sz="1800" smtClean="0">
                <a:latin typeface="+mn-ea"/>
              </a:rPr>
              <a:t>月</a:t>
            </a:r>
            <a:r>
              <a:rPr lang="en-US" altLang="zh-CN" sz="1800" smtClean="0">
                <a:latin typeface="+mn-ea"/>
              </a:rPr>
              <a:t>《</a:t>
            </a:r>
            <a:r>
              <a:rPr lang="zh-CN" altLang="en-US" sz="1800" smtClean="0">
                <a:latin typeface="+mn-ea"/>
              </a:rPr>
              <a:t>党的十八大以来我国全面推进依法治国新成就综述</a:t>
            </a:r>
            <a:r>
              <a:rPr lang="en-US" altLang="zh-CN" sz="1800" smtClean="0">
                <a:latin typeface="+mn-ea"/>
              </a:rPr>
              <a:t>》</a:t>
            </a:r>
            <a:r>
              <a:rPr lang="zh-CN" altLang="en-US" sz="1800" smtClean="0">
                <a:latin typeface="+mn-ea"/>
              </a:rPr>
              <a:t>人民日报</a:t>
            </a:r>
            <a:endParaRPr lang="zh-CN" altLang="en-US" smtClean="0"/>
          </a:p>
        </p:txBody>
      </p:sp>
    </p:spTree>
  </p:cSld>
  <p:clrMapOvr>
    <a:masterClrMapping/>
  </p:clrMapOvr>
  <p:transition spd="slow">
    <p:pull/>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6"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233025" y="576436"/>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935881" y="1080492"/>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1439937" y="1008484"/>
            <a:ext cx="6838950" cy="954107"/>
          </a:xfrm>
          <a:prstGeom prst="rect">
            <a:avLst/>
          </a:prstGeom>
        </p:spPr>
        <p:txBody>
          <a:bodyPr>
            <a:spAutoFit/>
          </a:bodyPr>
          <a:lstStyle/>
          <a:p>
            <a:r>
              <a:rPr lang="en-US" altLang="zh-CN" sz="2800" smtClean="0">
                <a:latin typeface="+mn-ea"/>
              </a:rPr>
              <a:t>1.</a:t>
            </a:r>
            <a:r>
              <a:rPr lang="zh-CN" altLang="en-US" sz="2800" smtClean="0">
                <a:latin typeface="+mn-ea"/>
              </a:rPr>
              <a:t>新理念新思想新战略，为全面依法治国提供根本遵循</a:t>
            </a:r>
            <a:endParaRPr lang="zh-CN" altLang="en-US" sz="2800" smtClean="0">
              <a:latin typeface="+mn-ea"/>
            </a:endParaRPr>
          </a:p>
        </p:txBody>
      </p:sp>
      <p:sp>
        <p:nvSpPr>
          <p:cNvPr id="26" name="矩形 25"/>
          <p:cNvSpPr/>
          <p:nvPr/>
        </p:nvSpPr>
        <p:spPr>
          <a:xfrm>
            <a:off x="1439937" y="2520652"/>
            <a:ext cx="6288901" cy="523220"/>
          </a:xfrm>
          <a:prstGeom prst="rect">
            <a:avLst/>
          </a:prstGeom>
        </p:spPr>
        <p:txBody>
          <a:bodyPr wrap="none">
            <a:spAutoFit/>
          </a:bodyPr>
          <a:lstStyle/>
          <a:p>
            <a:r>
              <a:rPr lang="en-US" altLang="zh-CN" sz="2800" smtClean="0">
                <a:latin typeface="+mn-ea"/>
              </a:rPr>
              <a:t>2.</a:t>
            </a:r>
            <a:r>
              <a:rPr lang="zh-CN" altLang="en-US" sz="2800" smtClean="0">
                <a:latin typeface="+mn-ea"/>
              </a:rPr>
              <a:t>中国特色社会主义法律体系不断完善</a:t>
            </a:r>
            <a:endParaRPr lang="zh-CN" altLang="en-US" sz="2800" smtClean="0">
              <a:latin typeface="+mn-ea"/>
            </a:endParaRPr>
          </a:p>
        </p:txBody>
      </p:sp>
      <p:sp>
        <p:nvSpPr>
          <p:cNvPr id="29" name="矩形 28"/>
          <p:cNvSpPr/>
          <p:nvPr/>
        </p:nvSpPr>
        <p:spPr>
          <a:xfrm>
            <a:off x="1511945" y="5040932"/>
            <a:ext cx="7366119" cy="523220"/>
          </a:xfrm>
          <a:prstGeom prst="rect">
            <a:avLst/>
          </a:prstGeom>
        </p:spPr>
        <p:txBody>
          <a:bodyPr wrap="none">
            <a:spAutoFit/>
          </a:bodyPr>
          <a:lstStyle/>
          <a:p>
            <a:r>
              <a:rPr lang="en-US" altLang="zh-CN" sz="2800" smtClean="0">
                <a:latin typeface="+mn-ea"/>
              </a:rPr>
              <a:t>4.</a:t>
            </a:r>
            <a:r>
              <a:rPr lang="zh-CN" altLang="en-US" sz="2800" smtClean="0">
                <a:latin typeface="+mn-ea"/>
              </a:rPr>
              <a:t>法治信仰浸润人心，法治社会建设稳步推进</a:t>
            </a:r>
            <a:endParaRPr lang="zh-CN" altLang="en-US" sz="2800" smtClean="0">
              <a:latin typeface="+mn-ea"/>
            </a:endParaRPr>
          </a:p>
        </p:txBody>
      </p:sp>
      <p:sp>
        <p:nvSpPr>
          <p:cNvPr id="30" name="矩形 29"/>
          <p:cNvSpPr/>
          <p:nvPr/>
        </p:nvSpPr>
        <p:spPr>
          <a:xfrm>
            <a:off x="1367929" y="3744788"/>
            <a:ext cx="7366119" cy="523220"/>
          </a:xfrm>
          <a:prstGeom prst="rect">
            <a:avLst/>
          </a:prstGeom>
        </p:spPr>
        <p:txBody>
          <a:bodyPr wrap="none">
            <a:spAutoFit/>
          </a:bodyPr>
          <a:lstStyle/>
          <a:p>
            <a:r>
              <a:rPr lang="en-US" altLang="zh-CN" sz="2800" smtClean="0">
                <a:latin typeface="+mn-ea"/>
              </a:rPr>
              <a:t>3.</a:t>
            </a:r>
            <a:r>
              <a:rPr lang="zh-CN" altLang="en-US" sz="2800" smtClean="0">
                <a:latin typeface="+mn-ea"/>
              </a:rPr>
              <a:t>深化司法改革，让人民群众感受到公平正义</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ppt_x"/>
                                          </p:val>
                                        </p:tav>
                                        <p:tav tm="100000">
                                          <p:val>
                                            <p:strVal val="#ppt_x"/>
                                          </p:val>
                                        </p:tav>
                                      </p:tavLst>
                                    </p:anim>
                                    <p:anim calcmode="lin" valueType="num">
                                      <p:cBhvr additive="base">
                                        <p:cTn id="2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fill="hold"/>
                                        <p:tgtEl>
                                          <p:spTgt spid="29"/>
                                        </p:tgtEl>
                                        <p:attrNameLst>
                                          <p:attrName>ppt_x</p:attrName>
                                        </p:attrNameLst>
                                      </p:cBhvr>
                                      <p:tavLst>
                                        <p:tav tm="0">
                                          <p:val>
                                            <p:strVal val="#ppt_x"/>
                                          </p:val>
                                        </p:tav>
                                        <p:tav tm="100000">
                                          <p:val>
                                            <p:strVal val="#ppt_x"/>
                                          </p:val>
                                        </p:tav>
                                      </p:tavLst>
                                    </p:anim>
                                    <p:anim calcmode="lin" valueType="num">
                                      <p:cBhvr additive="base">
                                        <p:cTn id="2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P spid="29" grpId="0"/>
      <p:bldP spid="30"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359817" y="1440532"/>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4392860"/>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791865" y="3600772"/>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7" name="矩形 26"/>
          <p:cNvSpPr/>
          <p:nvPr/>
        </p:nvSpPr>
        <p:spPr>
          <a:xfrm>
            <a:off x="1079897" y="1440532"/>
            <a:ext cx="4698722" cy="584775"/>
          </a:xfrm>
          <a:prstGeom prst="rect">
            <a:avLst/>
          </a:prstGeom>
        </p:spPr>
        <p:txBody>
          <a:bodyPr wrap="none">
            <a:spAutoFit/>
          </a:bodyPr>
          <a:lstStyle/>
          <a:p>
            <a:r>
              <a:rPr lang="zh-CN" altLang="en-US" sz="3200" b="1" smtClean="0"/>
              <a:t>小结：新中国的法制进程</a:t>
            </a:r>
            <a:endParaRPr lang="zh-CN" altLang="en-US" sz="3200" b="1" smtClean="0"/>
          </a:p>
        </p:txBody>
      </p:sp>
      <p:sp>
        <p:nvSpPr>
          <p:cNvPr id="29" name="矩形 28"/>
          <p:cNvSpPr/>
          <p:nvPr/>
        </p:nvSpPr>
        <p:spPr>
          <a:xfrm>
            <a:off x="1079897" y="2520652"/>
            <a:ext cx="7366119" cy="523220"/>
          </a:xfrm>
          <a:prstGeom prst="rect">
            <a:avLst/>
          </a:prstGeom>
        </p:spPr>
        <p:txBody>
          <a:bodyPr wrap="none">
            <a:spAutoFit/>
          </a:bodyPr>
          <a:lstStyle/>
          <a:p>
            <a:r>
              <a:rPr lang="zh-CN" altLang="en-US" sz="2800" b="1" smtClean="0"/>
              <a:t>影响新中国法制建设进程的重要原因是什么？</a:t>
            </a:r>
            <a:endParaRPr lang="zh-CN" altLang="en-US" sz="2800" b="1" smtClean="0"/>
          </a:p>
        </p:txBody>
      </p:sp>
      <p:sp>
        <p:nvSpPr>
          <p:cNvPr id="30" name="矩形 29"/>
          <p:cNvSpPr/>
          <p:nvPr/>
        </p:nvSpPr>
        <p:spPr>
          <a:xfrm>
            <a:off x="647849" y="4104828"/>
            <a:ext cx="12025336" cy="2031325"/>
          </a:xfrm>
          <a:prstGeom prst="rect">
            <a:avLst/>
          </a:prstGeom>
        </p:spPr>
        <p:txBody>
          <a:bodyPr wrap="square">
            <a:spAutoFit/>
          </a:bodyPr>
          <a:lstStyle/>
          <a:p>
            <a:pPr>
              <a:lnSpc>
                <a:spcPct val="150000"/>
              </a:lnSpc>
            </a:pPr>
            <a:r>
              <a:rPr lang="zh-CN" altLang="en-US" sz="2800" smtClean="0"/>
              <a:t>依照宪法和法律来治理国家，是党领导人民治理国家的基本方略，是发展社会主义市场经济的客观需要，是社会文明进步的显著标志，是国家长治久安的必要保障实现和维护广大人民群众利益的要求</a:t>
            </a:r>
            <a:endParaRPr lang="zh-CN" altLang="en-US" sz="2800"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143793" y="2016596"/>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15801" y="4464868"/>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7" name="矩形 26"/>
          <p:cNvSpPr/>
          <p:nvPr/>
        </p:nvSpPr>
        <p:spPr>
          <a:xfrm>
            <a:off x="215801" y="720452"/>
            <a:ext cx="5128327" cy="584775"/>
          </a:xfrm>
          <a:prstGeom prst="rect">
            <a:avLst/>
          </a:prstGeom>
        </p:spPr>
        <p:txBody>
          <a:bodyPr wrap="none">
            <a:spAutoFit/>
          </a:bodyPr>
          <a:lstStyle/>
          <a:p>
            <a:r>
              <a:rPr lang="zh-CN" altLang="en-US" sz="3200" b="1" smtClean="0"/>
              <a:t>二、社会主义精神文明建设</a:t>
            </a:r>
            <a:endParaRPr lang="zh-CN" altLang="en-US" sz="3200" b="1" smtClean="0"/>
          </a:p>
        </p:txBody>
      </p:sp>
      <p:sp>
        <p:nvSpPr>
          <p:cNvPr id="29" name="矩形 28"/>
          <p:cNvSpPr/>
          <p:nvPr/>
        </p:nvSpPr>
        <p:spPr>
          <a:xfrm>
            <a:off x="647849" y="1800572"/>
            <a:ext cx="4676280" cy="523220"/>
          </a:xfrm>
          <a:prstGeom prst="rect">
            <a:avLst/>
          </a:prstGeom>
        </p:spPr>
        <p:txBody>
          <a:bodyPr wrap="none">
            <a:spAutoFit/>
          </a:bodyPr>
          <a:lstStyle/>
          <a:p>
            <a:r>
              <a:rPr lang="en-US" altLang="zh-CN" sz="2800" smtClean="0">
                <a:latin typeface="+mn-ea"/>
              </a:rPr>
              <a:t>1</a:t>
            </a:r>
            <a:r>
              <a:rPr lang="zh-CN" altLang="en-US" sz="2800" smtClean="0">
                <a:latin typeface="+mn-ea"/>
              </a:rPr>
              <a:t>、社会主义革命和建设时期</a:t>
            </a:r>
            <a:endParaRPr lang="zh-CN" altLang="en-US" sz="2800" smtClean="0">
              <a:latin typeface="+mn-ea"/>
            </a:endParaRPr>
          </a:p>
        </p:txBody>
      </p:sp>
      <p:sp>
        <p:nvSpPr>
          <p:cNvPr id="30" name="矩形 29"/>
          <p:cNvSpPr/>
          <p:nvPr/>
        </p:nvSpPr>
        <p:spPr>
          <a:xfrm>
            <a:off x="4536281" y="2304628"/>
            <a:ext cx="4772460" cy="461665"/>
          </a:xfrm>
          <a:prstGeom prst="rect">
            <a:avLst/>
          </a:prstGeom>
        </p:spPr>
        <p:txBody>
          <a:bodyPr wrap="none">
            <a:spAutoFit/>
          </a:bodyPr>
          <a:lstStyle/>
          <a:p>
            <a:r>
              <a:rPr lang="en-US" altLang="zh-CN" smtClean="0">
                <a:latin typeface="+mn-ea"/>
              </a:rPr>
              <a:t>—</a:t>
            </a:r>
            <a:r>
              <a:rPr lang="zh-CN" altLang="en-US" smtClean="0">
                <a:latin typeface="+mn-ea"/>
              </a:rPr>
              <a:t>极大地激发了人民的热情和干劲</a:t>
            </a:r>
            <a:endParaRPr lang="zh-CN" altLang="en-US" smtClean="0">
              <a:latin typeface="+mn-ea"/>
            </a:endParaRPr>
          </a:p>
        </p:txBody>
      </p:sp>
      <p:sp>
        <p:nvSpPr>
          <p:cNvPr id="31" name="矩形 30"/>
          <p:cNvSpPr/>
          <p:nvPr/>
        </p:nvSpPr>
        <p:spPr>
          <a:xfrm>
            <a:off x="1295921" y="3168724"/>
            <a:ext cx="5211683" cy="523220"/>
          </a:xfrm>
          <a:prstGeom prst="rect">
            <a:avLst/>
          </a:prstGeom>
        </p:spPr>
        <p:txBody>
          <a:bodyPr wrap="none">
            <a:spAutoFit/>
          </a:bodyPr>
          <a:lstStyle/>
          <a:p>
            <a:r>
              <a:rPr lang="zh-CN" altLang="en-US" sz="2800" smtClean="0"/>
              <a:t>涌现出大批英雄模范集体和个人</a:t>
            </a:r>
            <a:endParaRPr lang="zh-CN" altLang="en-US" sz="2800" smtClean="0"/>
          </a:p>
        </p:txBody>
      </p:sp>
      <p:sp>
        <p:nvSpPr>
          <p:cNvPr id="33" name="矩形 32"/>
          <p:cNvSpPr/>
          <p:nvPr/>
        </p:nvSpPr>
        <p:spPr>
          <a:xfrm>
            <a:off x="1223913" y="4320852"/>
            <a:ext cx="10585176" cy="1754326"/>
          </a:xfrm>
          <a:prstGeom prst="rect">
            <a:avLst/>
          </a:prstGeom>
        </p:spPr>
        <p:txBody>
          <a:bodyPr wrap="square">
            <a:spAutoFit/>
          </a:bodyPr>
          <a:lstStyle/>
          <a:p>
            <a:pPr>
              <a:lnSpc>
                <a:spcPct val="150000"/>
              </a:lnSpc>
            </a:pPr>
            <a:r>
              <a:rPr lang="zh-CN" altLang="en-US" smtClean="0"/>
              <a:t>原因：面对百废待兴、物质匮乏的困难局面，中国人民发扬英勇奋斗的革命传统和艰苦奋斗的精神，在社会上形成了健康向上的道德风尚，热爱党、热爱社会主义，无私奉献，全心全意为人民服务的行动准则</a:t>
            </a:r>
            <a:endParaRPr lang="zh-CN" altLang="en-US"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ppt_x"/>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ppt_x"/>
                                          </p:val>
                                        </p:tav>
                                        <p:tav tm="100000">
                                          <p:val>
                                            <p:strVal val="#ppt_x"/>
                                          </p:val>
                                        </p:tav>
                                      </p:tavLst>
                                    </p:anim>
                                    <p:anim calcmode="lin" valueType="num">
                                      <p:cBhvr additive="base">
                                        <p:cTn id="2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503833" y="936476"/>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431825" y="3456756"/>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1511945" y="864468"/>
            <a:ext cx="3276859" cy="584775"/>
          </a:xfrm>
          <a:prstGeom prst="rect">
            <a:avLst/>
          </a:prstGeom>
        </p:spPr>
        <p:txBody>
          <a:bodyPr wrap="none">
            <a:spAutoFit/>
          </a:bodyPr>
          <a:lstStyle/>
          <a:p>
            <a:r>
              <a:rPr lang="en-US" altLang="zh-CN" sz="3200" b="1" smtClean="0">
                <a:latin typeface="+mn-ea"/>
              </a:rPr>
              <a:t>2</a:t>
            </a:r>
            <a:r>
              <a:rPr lang="zh-CN" altLang="en-US" sz="3200" b="1" smtClean="0">
                <a:latin typeface="+mn-ea"/>
              </a:rPr>
              <a:t>、改革开放以后</a:t>
            </a:r>
            <a:endParaRPr lang="zh-CN" altLang="en-US" sz="3200" b="1" smtClean="0">
              <a:latin typeface="+mn-ea"/>
            </a:endParaRPr>
          </a:p>
        </p:txBody>
      </p:sp>
      <p:sp>
        <p:nvSpPr>
          <p:cNvPr id="24" name="矩形 23"/>
          <p:cNvSpPr/>
          <p:nvPr/>
        </p:nvSpPr>
        <p:spPr>
          <a:xfrm>
            <a:off x="647849" y="1944588"/>
            <a:ext cx="12529392" cy="523220"/>
          </a:xfrm>
          <a:prstGeom prst="rect">
            <a:avLst/>
          </a:prstGeom>
        </p:spPr>
        <p:txBody>
          <a:bodyPr wrap="square">
            <a:spAutoFit/>
          </a:bodyPr>
          <a:lstStyle/>
          <a:p>
            <a:r>
              <a:rPr lang="en-US" altLang="zh-CN" sz="2800" smtClean="0">
                <a:latin typeface="+mn-ea"/>
              </a:rPr>
              <a:t>     —</a:t>
            </a:r>
            <a:r>
              <a:rPr lang="zh-CN" altLang="en-US" sz="2800" smtClean="0">
                <a:latin typeface="+mn-ea"/>
              </a:rPr>
              <a:t>建设社会主义物质文明，加强精神文明建设  （两个文明建设一起抓）</a:t>
            </a:r>
            <a:endParaRPr lang="zh-CN" altLang="en-US" sz="2800" smtClean="0">
              <a:latin typeface="+mn-ea"/>
            </a:endParaRPr>
          </a:p>
        </p:txBody>
      </p:sp>
      <p:sp>
        <p:nvSpPr>
          <p:cNvPr id="26" name="矩形 25"/>
          <p:cNvSpPr/>
          <p:nvPr/>
        </p:nvSpPr>
        <p:spPr>
          <a:xfrm>
            <a:off x="863873" y="3240732"/>
            <a:ext cx="10513168" cy="584775"/>
          </a:xfrm>
          <a:prstGeom prst="rect">
            <a:avLst/>
          </a:prstGeom>
        </p:spPr>
        <p:txBody>
          <a:bodyPr wrap="square">
            <a:spAutoFit/>
          </a:bodyPr>
          <a:lstStyle/>
          <a:p>
            <a:r>
              <a:rPr lang="en-US" altLang="zh-CN" sz="3200" b="1" smtClean="0">
                <a:latin typeface="+mn-ea"/>
              </a:rPr>
              <a:t>3</a:t>
            </a:r>
            <a:r>
              <a:rPr lang="zh-CN" altLang="en-US" sz="3200" b="1" smtClean="0">
                <a:latin typeface="+mn-ea"/>
              </a:rPr>
              <a:t>、</a:t>
            </a:r>
            <a:r>
              <a:rPr lang="en-US" altLang="zh-CN" sz="3200" b="1" smtClean="0">
                <a:latin typeface="+mn-ea"/>
              </a:rPr>
              <a:t>20</a:t>
            </a:r>
            <a:r>
              <a:rPr lang="zh-CN" altLang="en-US" sz="3200" b="1" smtClean="0">
                <a:latin typeface="+mn-ea"/>
              </a:rPr>
              <a:t>世纪</a:t>
            </a:r>
            <a:r>
              <a:rPr lang="en-US" altLang="zh-CN" sz="3200" b="1" smtClean="0">
                <a:latin typeface="+mn-ea"/>
              </a:rPr>
              <a:t>80</a:t>
            </a:r>
            <a:r>
              <a:rPr lang="zh-CN" altLang="en-US" sz="3200" b="1" smtClean="0">
                <a:latin typeface="+mn-ea"/>
              </a:rPr>
              <a:t>年代，鼓励开展群众性精神文明建设活动</a:t>
            </a:r>
            <a:endParaRPr lang="zh-CN" altLang="en-US" sz="3200" b="1" smtClean="0">
              <a:latin typeface="+mn-ea"/>
            </a:endParaRPr>
          </a:p>
        </p:txBody>
      </p:sp>
      <p:sp>
        <p:nvSpPr>
          <p:cNvPr id="27" name="矩形 26"/>
          <p:cNvSpPr/>
          <p:nvPr/>
        </p:nvSpPr>
        <p:spPr>
          <a:xfrm>
            <a:off x="2016001" y="4608884"/>
            <a:ext cx="10801200" cy="523220"/>
          </a:xfrm>
          <a:prstGeom prst="rect">
            <a:avLst/>
          </a:prstGeom>
        </p:spPr>
        <p:txBody>
          <a:bodyPr wrap="square">
            <a:spAutoFit/>
          </a:bodyPr>
          <a:lstStyle/>
          <a:p>
            <a:r>
              <a:rPr lang="zh-CN" altLang="en-US" sz="2800" smtClean="0">
                <a:latin typeface="+mn-ea"/>
              </a:rPr>
              <a:t>“五讲四美三热爱”是</a:t>
            </a:r>
            <a:r>
              <a:rPr lang="en-US" altLang="zh-CN" sz="2800" smtClean="0">
                <a:latin typeface="+mn-ea"/>
              </a:rPr>
              <a:t>80</a:t>
            </a:r>
            <a:r>
              <a:rPr lang="zh-CN" altLang="en-US" sz="2800" smtClean="0">
                <a:latin typeface="+mn-ea"/>
              </a:rPr>
              <a:t>年代群众性精神文明建设最响亮的口号</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ppt_x"/>
                                          </p:val>
                                        </p:tav>
                                        <p:tav tm="100000">
                                          <p:val>
                                            <p:strVal val="#ppt_x"/>
                                          </p:val>
                                        </p:tav>
                                      </p:tavLst>
                                    </p:anim>
                                    <p:anim calcmode="lin" valueType="num">
                                      <p:cBhvr additive="base">
                                        <p:cTn id="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431825" y="576436"/>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4464868"/>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935881" y="432420"/>
            <a:ext cx="6994222" cy="584775"/>
          </a:xfrm>
          <a:prstGeom prst="rect">
            <a:avLst/>
          </a:prstGeom>
        </p:spPr>
        <p:txBody>
          <a:bodyPr wrap="none">
            <a:spAutoFit/>
          </a:bodyPr>
          <a:lstStyle/>
          <a:p>
            <a:r>
              <a:rPr lang="en-US" altLang="zh-CN" sz="3200" b="1" smtClean="0">
                <a:latin typeface="+mn-ea"/>
              </a:rPr>
              <a:t>4</a:t>
            </a:r>
            <a:r>
              <a:rPr lang="zh-CN" altLang="en-US" sz="3200" b="1" smtClean="0">
                <a:latin typeface="+mn-ea"/>
              </a:rPr>
              <a:t>、</a:t>
            </a:r>
            <a:r>
              <a:rPr lang="en-US" altLang="zh-CN" sz="3200" b="1" smtClean="0">
                <a:latin typeface="+mn-ea"/>
              </a:rPr>
              <a:t>20</a:t>
            </a:r>
            <a:r>
              <a:rPr lang="zh-CN" altLang="en-US" sz="3200" b="1" smtClean="0">
                <a:latin typeface="+mn-ea"/>
              </a:rPr>
              <a:t>世纪</a:t>
            </a:r>
            <a:r>
              <a:rPr lang="en-US" altLang="zh-CN" sz="3200" b="1" smtClean="0">
                <a:latin typeface="+mn-ea"/>
              </a:rPr>
              <a:t>90</a:t>
            </a:r>
            <a:r>
              <a:rPr lang="zh-CN" altLang="en-US" sz="3200" b="1" smtClean="0">
                <a:latin typeface="+mn-ea"/>
              </a:rPr>
              <a:t>年代，促进社会风气好转</a:t>
            </a:r>
            <a:endParaRPr lang="zh-CN" altLang="en-US" sz="3200" b="1" smtClean="0">
              <a:latin typeface="+mn-ea"/>
            </a:endParaRPr>
          </a:p>
        </p:txBody>
      </p:sp>
      <p:sp>
        <p:nvSpPr>
          <p:cNvPr id="24" name="矩形 23"/>
          <p:cNvSpPr/>
          <p:nvPr/>
        </p:nvSpPr>
        <p:spPr>
          <a:xfrm>
            <a:off x="863873" y="2376636"/>
            <a:ext cx="10009112" cy="1754326"/>
          </a:xfrm>
          <a:prstGeom prst="rect">
            <a:avLst/>
          </a:prstGeom>
        </p:spPr>
        <p:txBody>
          <a:bodyPr wrap="square">
            <a:spAutoFit/>
          </a:bodyPr>
          <a:lstStyle/>
          <a:p>
            <a:pPr>
              <a:lnSpc>
                <a:spcPct val="150000"/>
              </a:lnSpc>
            </a:pPr>
            <a:r>
              <a:rPr lang="zh-CN" altLang="en-US" smtClean="0">
                <a:latin typeface="+mn-ea"/>
              </a:rPr>
              <a:t>（</a:t>
            </a:r>
            <a:r>
              <a:rPr lang="en-US" altLang="zh-CN" smtClean="0">
                <a:latin typeface="+mn-ea"/>
              </a:rPr>
              <a:t>2</a:t>
            </a:r>
            <a:r>
              <a:rPr lang="zh-CN" altLang="en-US" smtClean="0">
                <a:latin typeface="+mn-ea"/>
              </a:rPr>
              <a:t>）</a:t>
            </a:r>
            <a:r>
              <a:rPr lang="en-US" altLang="zh-CN" smtClean="0">
                <a:latin typeface="+mn-ea"/>
              </a:rPr>
              <a:t>1994</a:t>
            </a:r>
            <a:r>
              <a:rPr lang="zh-CN" altLang="en-US" smtClean="0">
                <a:latin typeface="+mn-ea"/>
              </a:rPr>
              <a:t>年，</a:t>
            </a:r>
            <a:r>
              <a:rPr lang="en-US" altLang="zh-CN" smtClean="0">
                <a:latin typeface="+mn-ea"/>
              </a:rPr>
              <a:t>《</a:t>
            </a:r>
            <a:r>
              <a:rPr lang="zh-CN" altLang="en-US" smtClean="0">
                <a:latin typeface="+mn-ea"/>
              </a:rPr>
              <a:t>爱国主义教育实施纲要</a:t>
            </a:r>
            <a:r>
              <a:rPr lang="en-US" altLang="zh-CN" smtClean="0">
                <a:latin typeface="+mn-ea"/>
              </a:rPr>
              <a:t>》《</a:t>
            </a:r>
            <a:r>
              <a:rPr lang="zh-CN" altLang="en-US" smtClean="0">
                <a:latin typeface="+mn-ea"/>
              </a:rPr>
              <a:t>关于进一步加强和改进学校德育工作的若干意见</a:t>
            </a:r>
            <a:r>
              <a:rPr lang="en-US" altLang="zh-CN" smtClean="0">
                <a:latin typeface="+mn-ea"/>
              </a:rPr>
              <a:t>》</a:t>
            </a:r>
            <a:r>
              <a:rPr lang="zh-CN" altLang="en-US" smtClean="0">
                <a:latin typeface="+mn-ea"/>
              </a:rPr>
              <a:t>把爱国主义教育作为加强精神文明建设的基础工程加以推进。</a:t>
            </a:r>
            <a:endParaRPr lang="zh-CN" altLang="en-US" smtClean="0">
              <a:latin typeface="+mn-ea"/>
            </a:endParaRPr>
          </a:p>
        </p:txBody>
      </p:sp>
      <p:sp>
        <p:nvSpPr>
          <p:cNvPr id="26" name="矩形 25"/>
          <p:cNvSpPr/>
          <p:nvPr/>
        </p:nvSpPr>
        <p:spPr>
          <a:xfrm>
            <a:off x="791865" y="1224508"/>
            <a:ext cx="9505056" cy="1200329"/>
          </a:xfrm>
          <a:prstGeom prst="rect">
            <a:avLst/>
          </a:prstGeom>
        </p:spPr>
        <p:txBody>
          <a:bodyPr wrap="square">
            <a:spAutoFit/>
          </a:bodyPr>
          <a:lstStyle/>
          <a:p>
            <a:pPr>
              <a:lnSpc>
                <a:spcPct val="150000"/>
              </a:lnSpc>
            </a:pPr>
            <a:r>
              <a:rPr lang="zh-CN" altLang="en-US" smtClean="0">
                <a:latin typeface="+mn-ea"/>
              </a:rPr>
              <a:t>（</a:t>
            </a:r>
            <a:r>
              <a:rPr lang="en-US" altLang="zh-CN" smtClean="0">
                <a:latin typeface="+mn-ea"/>
              </a:rPr>
              <a:t>1</a:t>
            </a:r>
            <a:r>
              <a:rPr lang="zh-CN" altLang="en-US" smtClean="0">
                <a:latin typeface="+mn-ea"/>
              </a:rPr>
              <a:t>）</a:t>
            </a:r>
            <a:r>
              <a:rPr lang="en-US" altLang="zh-CN" smtClean="0">
                <a:latin typeface="+mn-ea"/>
              </a:rPr>
              <a:t>20</a:t>
            </a:r>
            <a:r>
              <a:rPr lang="zh-CN" altLang="en-US" smtClean="0">
                <a:latin typeface="+mn-ea"/>
              </a:rPr>
              <a:t>世纪</a:t>
            </a:r>
            <a:r>
              <a:rPr lang="en-US" altLang="zh-CN" smtClean="0">
                <a:latin typeface="+mn-ea"/>
              </a:rPr>
              <a:t>90</a:t>
            </a:r>
            <a:r>
              <a:rPr lang="zh-CN" altLang="en-US" smtClean="0">
                <a:latin typeface="+mn-ea"/>
              </a:rPr>
              <a:t>年代，以创建文明城市、文明城镇、文明行业为主要内容的创建活动</a:t>
            </a:r>
            <a:endParaRPr lang="zh-CN" altLang="en-US" smtClean="0">
              <a:latin typeface="+mn-ea"/>
            </a:endParaRPr>
          </a:p>
        </p:txBody>
      </p:sp>
      <p:sp>
        <p:nvSpPr>
          <p:cNvPr id="27" name="矩形 26"/>
          <p:cNvSpPr/>
          <p:nvPr/>
        </p:nvSpPr>
        <p:spPr>
          <a:xfrm>
            <a:off x="791865" y="4392860"/>
            <a:ext cx="7221849" cy="523220"/>
          </a:xfrm>
          <a:prstGeom prst="rect">
            <a:avLst/>
          </a:prstGeom>
        </p:spPr>
        <p:txBody>
          <a:bodyPr wrap="none">
            <a:spAutoFit/>
          </a:bodyPr>
          <a:lstStyle/>
          <a:p>
            <a:r>
              <a:rPr lang="en-US" altLang="zh-CN" sz="2800" b="1" smtClean="0">
                <a:latin typeface="+mn-ea"/>
              </a:rPr>
              <a:t>5</a:t>
            </a:r>
            <a:r>
              <a:rPr lang="zh-CN" altLang="en-US" sz="2800" b="1" smtClean="0">
                <a:latin typeface="+mn-ea"/>
              </a:rPr>
              <a:t>、</a:t>
            </a:r>
            <a:r>
              <a:rPr lang="en-US" altLang="zh-CN" sz="2800" b="1" smtClean="0">
                <a:latin typeface="+mn-ea"/>
              </a:rPr>
              <a:t>2001</a:t>
            </a:r>
            <a:r>
              <a:rPr lang="zh-CN" altLang="en-US" sz="2800" b="1" smtClean="0">
                <a:latin typeface="+mn-ea"/>
              </a:rPr>
              <a:t>年，颁布</a:t>
            </a:r>
            <a:r>
              <a:rPr lang="en-US" altLang="zh-CN" sz="2800" b="1" smtClean="0">
                <a:latin typeface="+mn-ea"/>
              </a:rPr>
              <a:t>《</a:t>
            </a:r>
            <a:r>
              <a:rPr lang="zh-CN" altLang="en-US" sz="2800" b="1" smtClean="0">
                <a:latin typeface="+mn-ea"/>
              </a:rPr>
              <a:t>公民道德建设实施纲要</a:t>
            </a:r>
            <a:r>
              <a:rPr lang="en-US" altLang="zh-CN" sz="2800" b="1" smtClean="0">
                <a:latin typeface="+mn-ea"/>
              </a:rPr>
              <a:t>》</a:t>
            </a:r>
            <a:endParaRPr lang="zh-CN" altLang="en-US" sz="2800" b="1" smtClean="0">
              <a:latin typeface="+mn-ea"/>
            </a:endParaRPr>
          </a:p>
        </p:txBody>
      </p:sp>
      <p:sp>
        <p:nvSpPr>
          <p:cNvPr id="30" name="矩形 29"/>
          <p:cNvSpPr/>
          <p:nvPr/>
        </p:nvSpPr>
        <p:spPr>
          <a:xfrm>
            <a:off x="5040337" y="4968924"/>
            <a:ext cx="7847062" cy="461665"/>
          </a:xfrm>
          <a:prstGeom prst="rect">
            <a:avLst/>
          </a:prstGeom>
        </p:spPr>
        <p:txBody>
          <a:bodyPr wrap="square">
            <a:spAutoFit/>
          </a:bodyPr>
          <a:lstStyle/>
          <a:p>
            <a:r>
              <a:rPr lang="en-US" altLang="zh-CN" smtClean="0">
                <a:latin typeface="+mn-ea"/>
              </a:rPr>
              <a:t>—</a:t>
            </a:r>
            <a:r>
              <a:rPr lang="zh-CN" altLang="en-US" smtClean="0">
                <a:latin typeface="+mn-ea"/>
              </a:rPr>
              <a:t>从以德治国的高度进一步规划思想道德建设实施纲要</a:t>
            </a:r>
            <a:endParaRPr lang="zh-CN" altLang="en-US" smtClean="0">
              <a:latin typeface="+mn-ea"/>
            </a:endParaRPr>
          </a:p>
        </p:txBody>
      </p:sp>
      <p:sp>
        <p:nvSpPr>
          <p:cNvPr id="31" name="矩形 30"/>
          <p:cNvSpPr/>
          <p:nvPr/>
        </p:nvSpPr>
        <p:spPr>
          <a:xfrm>
            <a:off x="719857" y="5616996"/>
            <a:ext cx="11377264" cy="1200329"/>
          </a:xfrm>
          <a:prstGeom prst="rect">
            <a:avLst/>
          </a:prstGeom>
        </p:spPr>
        <p:txBody>
          <a:bodyPr wrap="square">
            <a:spAutoFit/>
          </a:bodyPr>
          <a:lstStyle/>
          <a:p>
            <a:pPr>
              <a:lnSpc>
                <a:spcPct val="150000"/>
              </a:lnSpc>
            </a:pPr>
            <a:r>
              <a:rPr lang="zh-CN" altLang="en-US" smtClean="0"/>
              <a:t>是弘扬民族精神和时代精神，形成良好的社会道德风尚，促进物质文明与精神文明协调发展，全面推进建设有中国特色社会主义伟大事业的指导性文件</a:t>
            </a:r>
            <a:endParaRPr lang="zh-CN" altLang="en-US" smtClean="0"/>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ppt_x"/>
                                          </p:val>
                                        </p:tav>
                                        <p:tav tm="100000">
                                          <p:val>
                                            <p:strVal val="#ppt_x"/>
                                          </p:val>
                                        </p:tav>
                                      </p:tavLst>
                                    </p:anim>
                                    <p:anim calcmode="lin" valueType="num">
                                      <p:cBhvr additive="base">
                                        <p:cTn id="2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bldP spid="27" grpId="0"/>
      <p:bldP spid="30" grpId="0"/>
      <p:bldP spid="31"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sp>
        <p:nvSpPr>
          <p:cNvPr id="19" name="Rectangle 7"/>
          <p:cNvSpPr>
            <a:spLocks noChangeArrowheads="1"/>
          </p:cNvSpPr>
          <p:nvPr/>
        </p:nvSpPr>
        <p:spPr bwMode="auto">
          <a:xfrm>
            <a:off x="863873" y="720452"/>
            <a:ext cx="11233248" cy="1601977"/>
          </a:xfrm>
          <a:prstGeom prst="rect">
            <a:avLst/>
          </a:prstGeom>
          <a:noFill/>
          <a:ln w="38100" algn="ctr">
            <a:noFill/>
            <a:miter lim="800000"/>
          </a:ln>
        </p:spPr>
        <p:txBody>
          <a:bodyPr wrap="square" lIns="123444" tIns="61722" rIns="123444" bIns="61722">
            <a:spAutoFit/>
          </a:bodyPr>
          <a:lstStyle/>
          <a:p>
            <a:r>
              <a:rPr kumimoji="1" lang="zh-CN" altLang="en-US" sz="3200" b="1" smtClean="0">
                <a:latin typeface="华文楷体" pitchFamily="2" charset="-122"/>
                <a:ea typeface="华文楷体" pitchFamily="2" charset="-122"/>
              </a:rPr>
              <a:t>思考点：</a:t>
            </a:r>
            <a:endParaRPr kumimoji="1" lang="en-US" altLang="zh-CN" sz="3200" b="1" smtClean="0">
              <a:latin typeface="华文楷体" pitchFamily="2" charset="-122"/>
              <a:ea typeface="华文楷体" pitchFamily="2" charset="-122"/>
            </a:endParaRPr>
          </a:p>
          <a:p>
            <a:r>
              <a:rPr kumimoji="1" lang="zh-CN" altLang="en-US" sz="3200" b="1" smtClean="0">
                <a:latin typeface="华文楷体" pitchFamily="2" charset="-122"/>
                <a:ea typeface="华文楷体" pitchFamily="2" charset="-122"/>
              </a:rPr>
              <a:t>爱国主义教育和公民道德建设对社会主义精神文明建设有什么作用和影响？</a:t>
            </a:r>
            <a:endParaRPr kumimoji="1" lang="en-US" altLang="zh-CN" sz="3200" b="1">
              <a:latin typeface="华文楷体" pitchFamily="2" charset="-122"/>
              <a:ea typeface="华文楷体" pitchFamily="2" charset="-122"/>
            </a:endParaRPr>
          </a:p>
        </p:txBody>
      </p:sp>
      <p:grpSp>
        <p:nvGrpSpPr>
          <p:cNvPr id="4" name="组合 29"/>
          <p:cNvGrpSpPr/>
          <p:nvPr/>
        </p:nvGrpSpPr>
        <p:grpSpPr>
          <a:xfrm>
            <a:off x="143793" y="4464868"/>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719857" y="2160612"/>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6" name="矩形 25"/>
          <p:cNvSpPr/>
          <p:nvPr/>
        </p:nvSpPr>
        <p:spPr>
          <a:xfrm>
            <a:off x="935881" y="2808684"/>
            <a:ext cx="12241360" cy="1661993"/>
          </a:xfrm>
          <a:prstGeom prst="rect">
            <a:avLst/>
          </a:prstGeom>
        </p:spPr>
        <p:txBody>
          <a:bodyPr wrap="square">
            <a:spAutoFit/>
          </a:bodyPr>
          <a:lstStyle/>
          <a:p>
            <a:pPr>
              <a:lnSpc>
                <a:spcPct val="150000"/>
              </a:lnSpc>
            </a:pPr>
            <a:r>
              <a:rPr lang="zh-CN" altLang="en-US" smtClean="0">
                <a:latin typeface="+mn-ea"/>
              </a:rPr>
              <a:t>材料一：做有理想、有道德、有文化、有纪律的社会主义公民，为实现四化、振兴中华的共同理想团结奋斗。</a:t>
            </a:r>
            <a:endParaRPr lang="en-US" altLang="zh-CN" smtClean="0">
              <a:latin typeface="+mn-ea"/>
            </a:endParaRPr>
          </a:p>
          <a:p>
            <a:pPr>
              <a:lnSpc>
                <a:spcPct val="150000"/>
              </a:lnSpc>
            </a:pPr>
            <a:r>
              <a:rPr lang="en-US" altLang="zh-CN" sz="2000" smtClean="0">
                <a:latin typeface="+mn-ea"/>
              </a:rPr>
              <a:t>            -《</a:t>
            </a:r>
            <a:r>
              <a:rPr lang="zh-CN" altLang="en-US" sz="2000" smtClean="0">
                <a:latin typeface="+mn-ea"/>
              </a:rPr>
              <a:t>爱国主义教育实施纲要</a:t>
            </a:r>
            <a:r>
              <a:rPr lang="en-US" altLang="zh-CN" sz="2000" smtClean="0">
                <a:latin typeface="+mn-ea"/>
              </a:rPr>
              <a:t>》</a:t>
            </a:r>
            <a:r>
              <a:rPr lang="zh-CN" altLang="en-US" sz="2000" smtClean="0">
                <a:latin typeface="+mn-ea"/>
              </a:rPr>
              <a:t>（</a:t>
            </a:r>
            <a:r>
              <a:rPr lang="en-US" altLang="zh-CN" sz="2000" smtClean="0">
                <a:latin typeface="+mn-ea"/>
              </a:rPr>
              <a:t>1994</a:t>
            </a:r>
            <a:r>
              <a:rPr lang="zh-CN" altLang="en-US" sz="2000" smtClean="0">
                <a:latin typeface="+mn-ea"/>
              </a:rPr>
              <a:t>年</a:t>
            </a:r>
            <a:r>
              <a:rPr lang="en-US" altLang="zh-CN" sz="2000" smtClean="0">
                <a:latin typeface="+mn-ea"/>
              </a:rPr>
              <a:t>8</a:t>
            </a:r>
            <a:r>
              <a:rPr lang="zh-CN" altLang="en-US" sz="2000" smtClean="0">
                <a:latin typeface="+mn-ea"/>
              </a:rPr>
              <a:t>月</a:t>
            </a:r>
            <a:r>
              <a:rPr lang="en-US" altLang="zh-CN" sz="2000" smtClean="0">
                <a:latin typeface="+mn-ea"/>
              </a:rPr>
              <a:t>23</a:t>
            </a:r>
            <a:r>
              <a:rPr lang="zh-CN" altLang="en-US" sz="2000" smtClean="0">
                <a:latin typeface="+mn-ea"/>
              </a:rPr>
              <a:t>日），中共十四大以来重要文献选编（上）</a:t>
            </a:r>
            <a:endParaRPr lang="zh-CN" altLang="en-US" sz="2000" smtClean="0">
              <a:latin typeface="+mn-ea"/>
            </a:endParaRPr>
          </a:p>
        </p:txBody>
      </p:sp>
      <p:sp>
        <p:nvSpPr>
          <p:cNvPr id="27" name="矩形 26"/>
          <p:cNvSpPr/>
          <p:nvPr/>
        </p:nvSpPr>
        <p:spPr>
          <a:xfrm>
            <a:off x="935881" y="4968924"/>
            <a:ext cx="12385376" cy="1754326"/>
          </a:xfrm>
          <a:prstGeom prst="rect">
            <a:avLst/>
          </a:prstGeom>
        </p:spPr>
        <p:txBody>
          <a:bodyPr wrap="square">
            <a:spAutoFit/>
          </a:bodyPr>
          <a:lstStyle/>
          <a:p>
            <a:pPr>
              <a:lnSpc>
                <a:spcPct val="150000"/>
              </a:lnSpc>
            </a:pPr>
            <a:r>
              <a:rPr lang="zh-CN" altLang="en-US" smtClean="0"/>
              <a:t>材料二：爱祖国、爱人民、爱劳动、爱科学、爱社会主义作为公民道德建设的基本要求，是每个公民都应当承担的法律义务和道德责任。要引导人们发扬爱国主义精神，提高民族自尊心、自信心和自豪感，以热爱祖国、报效人民为最大光荣。</a:t>
            </a:r>
            <a:r>
              <a:rPr lang="en-US" altLang="zh-CN" smtClean="0"/>
              <a:t>-《</a:t>
            </a:r>
            <a:r>
              <a:rPr lang="zh-CN" altLang="en-US" smtClean="0"/>
              <a:t>公民道德建设实施纲要</a:t>
            </a:r>
            <a:r>
              <a:rPr lang="en-US" altLang="zh-CN" smtClean="0"/>
              <a:t>》</a:t>
            </a:r>
            <a:endParaRPr lang="zh-CN" altLang="en-US" smtClean="0"/>
          </a:p>
        </p:txBody>
      </p:sp>
      <p:grpSp>
        <p:nvGrpSpPr>
          <p:cNvPr id="29" name="组合 29"/>
          <p:cNvGrpSpPr/>
          <p:nvPr/>
        </p:nvGrpSpPr>
        <p:grpSpPr>
          <a:xfrm>
            <a:off x="215801" y="3312740"/>
            <a:ext cx="406366" cy="418246"/>
            <a:chOff x="848004" y="393400"/>
            <a:chExt cx="406366" cy="418246"/>
          </a:xfrm>
          <a:effectLst>
            <a:outerShdw blurRad="165100" dist="38100" dir="6960000" sx="98000" sy="98000" algn="t" rotWithShape="0">
              <a:prstClr val="black">
                <a:alpha val="34000"/>
              </a:prstClr>
            </a:outerShdw>
          </a:effectLst>
        </p:grpSpPr>
        <p:grpSp>
          <p:nvGrpSpPr>
            <p:cNvPr id="30" name="组合 30"/>
            <p:cNvGrpSpPr/>
            <p:nvPr/>
          </p:nvGrpSpPr>
          <p:grpSpPr>
            <a:xfrm>
              <a:off x="848004" y="393400"/>
              <a:ext cx="406366" cy="418246"/>
              <a:chOff x="848005" y="369553"/>
              <a:chExt cx="406366" cy="418246"/>
            </a:xfrm>
          </p:grpSpPr>
          <p:sp>
            <p:nvSpPr>
              <p:cNvPr id="33" name="椭圆 32"/>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椭圆 30"/>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ppt_x"/>
                                          </p:val>
                                        </p:tav>
                                        <p:tav tm="100000">
                                          <p:val>
                                            <p:strVal val="#ppt_x"/>
                                          </p:val>
                                        </p:tav>
                                      </p:tavLst>
                                    </p:anim>
                                    <p:anim calcmode="lin" valueType="num">
                                      <p:cBhvr additive="base">
                                        <p:cTn id="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935881" y="151254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791865" y="2808684"/>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503833" y="2520652"/>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1511945" y="1512540"/>
            <a:ext cx="5570756" cy="523220"/>
          </a:xfrm>
          <a:prstGeom prst="rect">
            <a:avLst/>
          </a:prstGeom>
        </p:spPr>
        <p:txBody>
          <a:bodyPr wrap="none">
            <a:spAutoFit/>
          </a:bodyPr>
          <a:lstStyle/>
          <a:p>
            <a:r>
              <a:rPr lang="en-US" altLang="zh-CN" sz="2800" smtClean="0">
                <a:latin typeface="+mn-ea"/>
              </a:rPr>
              <a:t>1.</a:t>
            </a:r>
            <a:r>
              <a:rPr lang="zh-CN" altLang="en-US" sz="2800" smtClean="0">
                <a:latin typeface="+mn-ea"/>
              </a:rPr>
              <a:t>爱国主义是中华民族精神的核心</a:t>
            </a:r>
            <a:endParaRPr lang="zh-CN" altLang="en-US" sz="2800" smtClean="0">
              <a:latin typeface="+mn-ea"/>
            </a:endParaRPr>
          </a:p>
        </p:txBody>
      </p:sp>
      <p:sp>
        <p:nvSpPr>
          <p:cNvPr id="24" name="矩形 23"/>
          <p:cNvSpPr/>
          <p:nvPr/>
        </p:nvSpPr>
        <p:spPr>
          <a:xfrm>
            <a:off x="1367929" y="2664668"/>
            <a:ext cx="11305256" cy="954107"/>
          </a:xfrm>
          <a:prstGeom prst="rect">
            <a:avLst/>
          </a:prstGeom>
        </p:spPr>
        <p:txBody>
          <a:bodyPr wrap="square">
            <a:spAutoFit/>
          </a:bodyPr>
          <a:lstStyle/>
          <a:p>
            <a:r>
              <a:rPr lang="en-US" altLang="zh-CN" sz="2800" smtClean="0">
                <a:latin typeface="+mn-ea"/>
              </a:rPr>
              <a:t>2.</a:t>
            </a:r>
            <a:r>
              <a:rPr lang="zh-CN" altLang="en-US" sz="2800" smtClean="0">
                <a:latin typeface="+mn-ea"/>
              </a:rPr>
              <a:t>培育“四有”公民是社会主义精神文明建设的根本任务。提高中华民族的思想道德素质和科学文化素质</a:t>
            </a:r>
            <a:endParaRPr lang="zh-CN" altLang="en-US" sz="2800" smtClean="0">
              <a:latin typeface="+mn-ea"/>
            </a:endParaRPr>
          </a:p>
        </p:txBody>
      </p:sp>
      <p:sp>
        <p:nvSpPr>
          <p:cNvPr id="27" name="矩形 26"/>
          <p:cNvSpPr/>
          <p:nvPr/>
        </p:nvSpPr>
        <p:spPr>
          <a:xfrm>
            <a:off x="1295921" y="4032820"/>
            <a:ext cx="11377264" cy="954107"/>
          </a:xfrm>
          <a:prstGeom prst="rect">
            <a:avLst/>
          </a:prstGeom>
        </p:spPr>
        <p:txBody>
          <a:bodyPr wrap="square">
            <a:spAutoFit/>
          </a:bodyPr>
          <a:lstStyle/>
          <a:p>
            <a:r>
              <a:rPr lang="en-US" altLang="zh-CN" sz="2800" smtClean="0">
                <a:latin typeface="+mn-ea"/>
              </a:rPr>
              <a:t>3.</a:t>
            </a:r>
            <a:r>
              <a:rPr lang="zh-CN" altLang="en-US" sz="2800" smtClean="0">
                <a:latin typeface="+mn-ea"/>
              </a:rPr>
              <a:t>思想道德建设是精神文明建设的灵魂，决定着精神文明建设的性质和方向</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7"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665073" y="-215652"/>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359817" y="115250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3744788"/>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23" name="矩形 22"/>
          <p:cNvSpPr/>
          <p:nvPr/>
        </p:nvSpPr>
        <p:spPr>
          <a:xfrm>
            <a:off x="1367929" y="2016596"/>
            <a:ext cx="10297144" cy="954107"/>
          </a:xfrm>
          <a:prstGeom prst="rect">
            <a:avLst/>
          </a:prstGeom>
        </p:spPr>
        <p:txBody>
          <a:bodyPr wrap="square">
            <a:spAutoFit/>
          </a:bodyPr>
          <a:lstStyle/>
          <a:p>
            <a:r>
              <a:rPr lang="zh-CN" altLang="en-US" sz="2800" smtClean="0">
                <a:latin typeface="+mn-ea"/>
              </a:rPr>
              <a:t>中共十六届六中全会</a:t>
            </a:r>
            <a:r>
              <a:rPr lang="en-US" altLang="zh-CN" sz="2800" smtClean="0">
                <a:latin typeface="+mn-ea"/>
              </a:rPr>
              <a:t>《</a:t>
            </a:r>
            <a:r>
              <a:rPr lang="zh-CN" altLang="en-US" sz="2800" smtClean="0">
                <a:latin typeface="+mn-ea"/>
              </a:rPr>
              <a:t>关于构建社会主义和谐社会若干重大问题的决定</a:t>
            </a:r>
            <a:r>
              <a:rPr lang="en-US" altLang="zh-CN" sz="2800" smtClean="0">
                <a:latin typeface="+mn-ea"/>
              </a:rPr>
              <a:t>》</a:t>
            </a:r>
            <a:r>
              <a:rPr lang="zh-CN" altLang="en-US" sz="2800" smtClean="0">
                <a:latin typeface="+mn-ea"/>
              </a:rPr>
              <a:t>中第一次提出建设社会主义核心价值体系战略任务</a:t>
            </a:r>
            <a:endParaRPr lang="zh-CN" altLang="en-US" sz="2800" smtClean="0">
              <a:latin typeface="+mn-ea"/>
            </a:endParaRPr>
          </a:p>
        </p:txBody>
      </p:sp>
      <p:sp>
        <p:nvSpPr>
          <p:cNvPr id="24" name="矩形 23"/>
          <p:cNvSpPr/>
          <p:nvPr/>
        </p:nvSpPr>
        <p:spPr>
          <a:xfrm>
            <a:off x="935881" y="3528764"/>
            <a:ext cx="9044464" cy="584775"/>
          </a:xfrm>
          <a:prstGeom prst="rect">
            <a:avLst/>
          </a:prstGeom>
        </p:spPr>
        <p:txBody>
          <a:bodyPr wrap="none">
            <a:spAutoFit/>
          </a:bodyPr>
          <a:lstStyle/>
          <a:p>
            <a:r>
              <a:rPr lang="en-US" altLang="zh-CN" sz="3200" b="1" smtClean="0">
                <a:latin typeface="+mn-ea"/>
              </a:rPr>
              <a:t>7</a:t>
            </a:r>
            <a:r>
              <a:rPr lang="zh-CN" altLang="en-US" sz="3200" b="1" smtClean="0">
                <a:latin typeface="+mn-ea"/>
              </a:rPr>
              <a:t>、十八大提炼、概括，形成社会主义核心价值观</a:t>
            </a:r>
            <a:endParaRPr lang="zh-CN" altLang="en-US" sz="3200" b="1" smtClean="0">
              <a:latin typeface="+mn-ea"/>
            </a:endParaRPr>
          </a:p>
        </p:txBody>
      </p:sp>
      <p:pic>
        <p:nvPicPr>
          <p:cNvPr id="1026" name="Picture 2"/>
          <p:cNvPicPr>
            <a:picLocks noChangeAspect="1" noChangeArrowheads="1"/>
          </p:cNvPicPr>
          <p:nvPr/>
        </p:nvPicPr>
        <p:blipFill>
          <a:blip r:embed="rId4"/>
          <a:stretch>
            <a:fillRect/>
          </a:stretch>
        </p:blipFill>
        <p:spPr bwMode="auto">
          <a:xfrm>
            <a:off x="9864873" y="5761012"/>
            <a:ext cx="3676650" cy="1962150"/>
          </a:xfrm>
          <a:prstGeom prst="rect">
            <a:avLst/>
          </a:prstGeom>
          <a:noFill/>
          <a:ln w="9525">
            <a:noFill/>
            <a:miter lim="800000"/>
          </a:ln>
        </p:spPr>
      </p:pic>
      <p:sp>
        <p:nvSpPr>
          <p:cNvPr id="26" name="矩形 25"/>
          <p:cNvSpPr/>
          <p:nvPr/>
        </p:nvSpPr>
        <p:spPr>
          <a:xfrm>
            <a:off x="1367929" y="4320852"/>
            <a:ext cx="9793088" cy="523220"/>
          </a:xfrm>
          <a:prstGeom prst="rect">
            <a:avLst/>
          </a:prstGeom>
        </p:spPr>
        <p:txBody>
          <a:bodyPr wrap="square">
            <a:spAutoFit/>
          </a:bodyPr>
          <a:lstStyle/>
          <a:p>
            <a:r>
              <a:rPr lang="zh-CN" altLang="en-US" sz="2800" smtClean="0"/>
              <a:t>是当代中国精神的集中体现，凝结着全体人民共同的价值追求</a:t>
            </a:r>
            <a:endParaRPr lang="zh-CN" altLang="en-US" sz="2800" smtClean="0"/>
          </a:p>
        </p:txBody>
      </p:sp>
      <p:sp>
        <p:nvSpPr>
          <p:cNvPr id="27" name="矩形 26"/>
          <p:cNvSpPr/>
          <p:nvPr/>
        </p:nvSpPr>
        <p:spPr>
          <a:xfrm>
            <a:off x="863873" y="1008484"/>
            <a:ext cx="11161240" cy="584775"/>
          </a:xfrm>
          <a:prstGeom prst="rect">
            <a:avLst/>
          </a:prstGeom>
        </p:spPr>
        <p:txBody>
          <a:bodyPr wrap="square">
            <a:spAutoFit/>
          </a:bodyPr>
          <a:lstStyle/>
          <a:p>
            <a:r>
              <a:rPr lang="en-US" altLang="zh-CN" sz="3200" b="1" smtClean="0">
                <a:latin typeface="+mn-ea"/>
              </a:rPr>
              <a:t>6</a:t>
            </a:r>
            <a:r>
              <a:rPr lang="zh-CN" altLang="en-US" sz="3200" b="1" smtClean="0">
                <a:latin typeface="+mn-ea"/>
              </a:rPr>
              <a:t>、</a:t>
            </a:r>
            <a:r>
              <a:rPr lang="en-US" altLang="zh-CN" sz="3200" b="1" smtClean="0">
                <a:latin typeface="+mn-ea"/>
              </a:rPr>
              <a:t>2006</a:t>
            </a:r>
            <a:r>
              <a:rPr lang="zh-CN" altLang="en-US" sz="3200" b="1" smtClean="0">
                <a:latin typeface="+mn-ea"/>
              </a:rPr>
              <a:t>年</a:t>
            </a:r>
            <a:r>
              <a:rPr lang="en-US" altLang="zh-CN" sz="3200" b="1" smtClean="0">
                <a:latin typeface="+mn-ea"/>
              </a:rPr>
              <a:t>10</a:t>
            </a:r>
            <a:r>
              <a:rPr lang="zh-CN" altLang="en-US" sz="3200" b="1" smtClean="0">
                <a:latin typeface="+mn-ea"/>
              </a:rPr>
              <a:t>月，提出建设社会主义核心价值体系战略任务</a:t>
            </a:r>
            <a:endParaRPr lang="zh-CN" altLang="en-US" sz="3200" b="1"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ppt_x"/>
                                          </p:val>
                                        </p:tav>
                                        <p:tav tm="100000">
                                          <p:val>
                                            <p:strVal val="#ppt_x"/>
                                          </p:val>
                                        </p:tav>
                                      </p:tavLst>
                                    </p:anim>
                                    <p:anim calcmode="lin" valueType="num">
                                      <p:cBhvr additive="base">
                                        <p:cTn id="14"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6"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233025" y="576436"/>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215801" y="79246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5" name="组合 30"/>
          <p:cNvGrpSpPr/>
          <p:nvPr/>
        </p:nvGrpSpPr>
        <p:grpSpPr>
          <a:xfrm>
            <a:off x="287809" y="4968924"/>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Rectangle 7"/>
          <p:cNvSpPr>
            <a:spLocks noChangeArrowheads="1"/>
          </p:cNvSpPr>
          <p:nvPr/>
        </p:nvSpPr>
        <p:spPr bwMode="auto">
          <a:xfrm>
            <a:off x="863873" y="576436"/>
            <a:ext cx="10657184" cy="1109535"/>
          </a:xfrm>
          <a:prstGeom prst="rect">
            <a:avLst/>
          </a:prstGeom>
          <a:noFill/>
          <a:ln w="38100" algn="ctr">
            <a:noFill/>
            <a:miter lim="800000"/>
          </a:ln>
        </p:spPr>
        <p:txBody>
          <a:bodyPr wrap="square" lIns="123444" tIns="61722" rIns="123444" bIns="61722">
            <a:spAutoFit/>
          </a:bodyPr>
          <a:lstStyle/>
          <a:p>
            <a:r>
              <a:rPr kumimoji="1" lang="zh-CN" altLang="en-US" sz="3200" b="1" smtClean="0">
                <a:latin typeface="华文楷体" pitchFamily="2" charset="-122"/>
                <a:ea typeface="华文楷体" pitchFamily="2" charset="-122"/>
              </a:rPr>
              <a:t>思考点？</a:t>
            </a:r>
            <a:endParaRPr kumimoji="1" lang="en-US" altLang="zh-CN" sz="3200" b="1" smtClean="0">
              <a:latin typeface="华文楷体" pitchFamily="2" charset="-122"/>
              <a:ea typeface="华文楷体" pitchFamily="2" charset="-122"/>
            </a:endParaRPr>
          </a:p>
          <a:p>
            <a:r>
              <a:rPr kumimoji="1" lang="zh-CN" altLang="en-US" sz="3200" b="1" smtClean="0">
                <a:latin typeface="华文楷体" pitchFamily="2" charset="-122"/>
                <a:ea typeface="华文楷体" pitchFamily="2" charset="-122"/>
              </a:rPr>
              <a:t>十八大以来，社会主义精神文明建设成就</a:t>
            </a:r>
            <a:endParaRPr kumimoji="1" lang="en-US" altLang="zh-CN" sz="3200" b="1">
              <a:latin typeface="华文楷体" pitchFamily="2" charset="-122"/>
              <a:ea typeface="华文楷体" pitchFamily="2" charset="-122"/>
            </a:endParaRPr>
          </a:p>
        </p:txBody>
      </p:sp>
      <p:sp>
        <p:nvSpPr>
          <p:cNvPr id="24" name="矩形 23"/>
          <p:cNvSpPr/>
          <p:nvPr/>
        </p:nvSpPr>
        <p:spPr>
          <a:xfrm>
            <a:off x="719857" y="2160612"/>
            <a:ext cx="11809312" cy="1384995"/>
          </a:xfrm>
          <a:prstGeom prst="rect">
            <a:avLst/>
          </a:prstGeom>
        </p:spPr>
        <p:txBody>
          <a:bodyPr wrap="square">
            <a:spAutoFit/>
          </a:bodyPr>
          <a:lstStyle/>
          <a:p>
            <a:r>
              <a:rPr lang="zh-CN" altLang="en-US" sz="2800" smtClean="0">
                <a:latin typeface="+mn-ea"/>
              </a:rPr>
              <a:t>材料一：对于一个国家、一个民族来说，核心价值观是赖以维系的精神纽带，是共同的思想道德基础。</a:t>
            </a:r>
            <a:r>
              <a:rPr lang="en-US" altLang="zh-CN" sz="2800" smtClean="0">
                <a:latin typeface="+mn-ea"/>
              </a:rPr>
              <a:t>5</a:t>
            </a:r>
            <a:r>
              <a:rPr lang="zh-CN" altLang="en-US" sz="2800" smtClean="0">
                <a:latin typeface="+mn-ea"/>
              </a:rPr>
              <a:t>年来，对社会主义核心价值观的培育和弘扬持续深化。</a:t>
            </a:r>
            <a:endParaRPr lang="zh-CN" altLang="en-US" sz="2800" smtClean="0">
              <a:latin typeface="+mn-ea"/>
            </a:endParaRPr>
          </a:p>
        </p:txBody>
      </p:sp>
      <p:sp>
        <p:nvSpPr>
          <p:cNvPr id="26" name="矩形 25"/>
          <p:cNvSpPr/>
          <p:nvPr/>
        </p:nvSpPr>
        <p:spPr>
          <a:xfrm>
            <a:off x="863873" y="4032820"/>
            <a:ext cx="11953328" cy="1384995"/>
          </a:xfrm>
          <a:prstGeom prst="rect">
            <a:avLst/>
          </a:prstGeom>
        </p:spPr>
        <p:txBody>
          <a:bodyPr wrap="square">
            <a:spAutoFit/>
          </a:bodyPr>
          <a:lstStyle/>
          <a:p>
            <a:r>
              <a:rPr lang="zh-CN" altLang="en-US" sz="2800" smtClean="0"/>
              <a:t>材料二：从文明城市、文明村镇，到文明单位、文明家庭、文明校园，向纵深发展的群众性精神文明创建活动站在时代前沿、引领风气之先、充满生机活力，以扎实成效增强人民群众的获得感和幸福感。</a:t>
            </a:r>
            <a:endParaRPr lang="zh-CN" altLang="en-US" sz="2800" smtClean="0"/>
          </a:p>
        </p:txBody>
      </p:sp>
    </p:spTree>
  </p:cSld>
  <p:clrMapOvr>
    <a:masterClrMapping/>
  </p:clrMapOvr>
  <p:transition spd="slow">
    <p:pull/>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6"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233025" y="576436"/>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503833" y="648444"/>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15801" y="3888804"/>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719857" y="3312740"/>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7" name="矩形 26"/>
          <p:cNvSpPr/>
          <p:nvPr/>
        </p:nvSpPr>
        <p:spPr>
          <a:xfrm>
            <a:off x="1223913" y="648444"/>
            <a:ext cx="9865096" cy="1384995"/>
          </a:xfrm>
          <a:prstGeom prst="rect">
            <a:avLst/>
          </a:prstGeom>
        </p:spPr>
        <p:txBody>
          <a:bodyPr wrap="square">
            <a:spAutoFit/>
          </a:bodyPr>
          <a:lstStyle/>
          <a:p>
            <a:r>
              <a:rPr lang="zh-CN" altLang="en-US" sz="2800" smtClean="0"/>
              <a:t>材料三：党的十八大以来，各地各有关部门着力把志愿服务与学雷锋有机融合，带动社会各界积极参与，志愿者队伍持续壮大，志愿服务活动蓬勃开展，呈现积极健康向上的发展态势。</a:t>
            </a:r>
            <a:endParaRPr lang="zh-CN" altLang="en-US" sz="2800" smtClean="0"/>
          </a:p>
        </p:txBody>
      </p:sp>
      <p:sp>
        <p:nvSpPr>
          <p:cNvPr id="29" name="矩形 28"/>
          <p:cNvSpPr/>
          <p:nvPr/>
        </p:nvSpPr>
        <p:spPr>
          <a:xfrm>
            <a:off x="1223913" y="2088604"/>
            <a:ext cx="10009112" cy="1384995"/>
          </a:xfrm>
          <a:prstGeom prst="rect">
            <a:avLst/>
          </a:prstGeom>
        </p:spPr>
        <p:txBody>
          <a:bodyPr wrap="square">
            <a:spAutoFit/>
          </a:bodyPr>
          <a:lstStyle/>
          <a:p>
            <a:r>
              <a:rPr lang="zh-CN" altLang="en-US" sz="2800" smtClean="0"/>
              <a:t>材料四：“见义勇为最美人物”、岗位学雷锋“最美人物”、“最美拥军人物”中宣部联合有关部门持续发布各行各业“最美人物”，奏响“最美”交响曲。</a:t>
            </a:r>
            <a:endParaRPr lang="zh-CN" altLang="en-US" sz="2800" smtClean="0"/>
          </a:p>
        </p:txBody>
      </p:sp>
      <p:sp>
        <p:nvSpPr>
          <p:cNvPr id="30" name="矩形 29"/>
          <p:cNvSpPr/>
          <p:nvPr/>
        </p:nvSpPr>
        <p:spPr>
          <a:xfrm>
            <a:off x="1295921" y="3960812"/>
            <a:ext cx="10729192" cy="1661993"/>
          </a:xfrm>
          <a:prstGeom prst="rect">
            <a:avLst/>
          </a:prstGeom>
        </p:spPr>
        <p:txBody>
          <a:bodyPr wrap="square">
            <a:spAutoFit/>
          </a:bodyPr>
          <a:lstStyle/>
          <a:p>
            <a:r>
              <a:rPr lang="zh-CN" altLang="en-US" sz="2800" smtClean="0"/>
              <a:t>材料五：对文明“陋习”联合整治。聚焦机动车不礼让行人、不遵守交通信号标志等行为，中央文明办、公安部、教育部、司法部、交通运输部等每年确定一个主题开展交通安全文明行动</a:t>
            </a:r>
            <a:r>
              <a:rPr lang="zh-CN" altLang="en-US" smtClean="0"/>
              <a:t>。</a:t>
            </a:r>
            <a:endParaRPr lang="en-US" altLang="zh-CN" smtClean="0"/>
          </a:p>
          <a:p>
            <a:r>
              <a:rPr lang="en-US" altLang="zh-CN" sz="1800" smtClean="0">
                <a:latin typeface="+mn-ea"/>
              </a:rPr>
              <a:t>                                    -《</a:t>
            </a:r>
            <a:r>
              <a:rPr lang="zh-CN" altLang="en-US" sz="1800" smtClean="0">
                <a:latin typeface="+mn-ea"/>
              </a:rPr>
              <a:t>党的十八大以来精神文明建设成就综述</a:t>
            </a:r>
            <a:r>
              <a:rPr lang="en-US" altLang="zh-CN" sz="1800" smtClean="0">
                <a:latin typeface="+mn-ea"/>
              </a:rPr>
              <a:t>》</a:t>
            </a:r>
            <a:r>
              <a:rPr lang="zh-CN" altLang="en-US" sz="1800" smtClean="0">
                <a:latin typeface="+mn-ea"/>
              </a:rPr>
              <a:t>，</a:t>
            </a:r>
            <a:r>
              <a:rPr lang="en-US" altLang="zh-CN" sz="1800" smtClean="0">
                <a:latin typeface="+mn-ea"/>
              </a:rPr>
              <a:t>2017-09</a:t>
            </a:r>
            <a:r>
              <a:rPr lang="zh-CN" altLang="en-US" sz="1800" smtClean="0">
                <a:latin typeface="+mn-ea"/>
              </a:rPr>
              <a:t>新华社</a:t>
            </a:r>
            <a:endParaRPr lang="zh-CN" altLang="en-US" sz="1800" smtClean="0">
              <a:latin typeface="+mn-ea"/>
            </a:endParaRPr>
          </a:p>
        </p:txBody>
      </p:sp>
    </p:spTree>
  </p:cSld>
  <p:clrMapOvr>
    <a:masterClrMapping/>
  </p:clrMapOvr>
  <p:transition spd="slow">
    <p:pull/>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pic>
        <p:nvPicPr>
          <p:cNvPr id="17" name="Picture 1031" descr="h1"/>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11881097" y="144388"/>
            <a:ext cx="1624667" cy="858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1583953" y="1440532"/>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1511945" y="4896916"/>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1439937" y="2952700"/>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4" name="矩形 23"/>
          <p:cNvSpPr/>
          <p:nvPr/>
        </p:nvSpPr>
        <p:spPr>
          <a:xfrm>
            <a:off x="2088009" y="1368524"/>
            <a:ext cx="7186583" cy="523220"/>
          </a:xfrm>
          <a:prstGeom prst="rect">
            <a:avLst/>
          </a:prstGeom>
        </p:spPr>
        <p:txBody>
          <a:bodyPr wrap="none">
            <a:spAutoFit/>
          </a:bodyPr>
          <a:lstStyle/>
          <a:p>
            <a:r>
              <a:rPr lang="en-US" altLang="zh-CN" sz="2800" smtClean="0">
                <a:latin typeface="+mn-ea"/>
              </a:rPr>
              <a:t>1.</a:t>
            </a:r>
            <a:r>
              <a:rPr lang="zh-CN" altLang="en-US" sz="2800" smtClean="0">
                <a:latin typeface="+mn-ea"/>
              </a:rPr>
              <a:t>树立价值观自信 构筑共同的思想道德基础</a:t>
            </a:r>
            <a:endParaRPr lang="zh-CN" altLang="en-US" sz="2800" smtClean="0">
              <a:latin typeface="+mn-ea"/>
            </a:endParaRPr>
          </a:p>
        </p:txBody>
      </p:sp>
      <p:sp>
        <p:nvSpPr>
          <p:cNvPr id="26" name="矩形 25"/>
          <p:cNvSpPr/>
          <p:nvPr/>
        </p:nvSpPr>
        <p:spPr>
          <a:xfrm>
            <a:off x="2232025" y="3744788"/>
            <a:ext cx="6109365" cy="523220"/>
          </a:xfrm>
          <a:prstGeom prst="rect">
            <a:avLst/>
          </a:prstGeom>
        </p:spPr>
        <p:txBody>
          <a:bodyPr wrap="none">
            <a:spAutoFit/>
          </a:bodyPr>
          <a:lstStyle/>
          <a:p>
            <a:r>
              <a:rPr lang="en-US" altLang="zh-CN" sz="2800" smtClean="0">
                <a:latin typeface="+mn-ea"/>
              </a:rPr>
              <a:t>3.</a:t>
            </a:r>
            <a:r>
              <a:rPr lang="zh-CN" altLang="en-US" sz="2800" smtClean="0">
                <a:latin typeface="+mn-ea"/>
              </a:rPr>
              <a:t>发展志愿服务 凝聚公益友爱正能量</a:t>
            </a:r>
            <a:endParaRPr lang="zh-CN" altLang="en-US" sz="2800" smtClean="0">
              <a:latin typeface="+mn-ea"/>
            </a:endParaRPr>
          </a:p>
        </p:txBody>
      </p:sp>
      <p:sp>
        <p:nvSpPr>
          <p:cNvPr id="27" name="矩形 26"/>
          <p:cNvSpPr/>
          <p:nvPr/>
        </p:nvSpPr>
        <p:spPr>
          <a:xfrm>
            <a:off x="2016001" y="4752900"/>
            <a:ext cx="5032147" cy="523220"/>
          </a:xfrm>
          <a:prstGeom prst="rect">
            <a:avLst/>
          </a:prstGeom>
        </p:spPr>
        <p:txBody>
          <a:bodyPr wrap="none">
            <a:spAutoFit/>
          </a:bodyPr>
          <a:lstStyle/>
          <a:p>
            <a:r>
              <a:rPr lang="en-US" altLang="zh-CN" sz="2800" smtClean="0">
                <a:latin typeface="+mn-ea"/>
              </a:rPr>
              <a:t>4.</a:t>
            </a:r>
            <a:r>
              <a:rPr lang="zh-CN" altLang="en-US" sz="2800" smtClean="0">
                <a:latin typeface="+mn-ea"/>
              </a:rPr>
              <a:t>高扬道德旗帜 发挥榜样模范</a:t>
            </a:r>
            <a:endParaRPr lang="zh-CN" altLang="en-US" sz="2800" smtClean="0">
              <a:latin typeface="+mn-ea"/>
            </a:endParaRPr>
          </a:p>
        </p:txBody>
      </p:sp>
      <p:sp>
        <p:nvSpPr>
          <p:cNvPr id="29" name="矩形 28"/>
          <p:cNvSpPr/>
          <p:nvPr/>
        </p:nvSpPr>
        <p:spPr>
          <a:xfrm>
            <a:off x="2232025" y="2520652"/>
            <a:ext cx="7186583" cy="523220"/>
          </a:xfrm>
          <a:prstGeom prst="rect">
            <a:avLst/>
          </a:prstGeom>
        </p:spPr>
        <p:txBody>
          <a:bodyPr wrap="none">
            <a:spAutoFit/>
          </a:bodyPr>
          <a:lstStyle/>
          <a:p>
            <a:r>
              <a:rPr lang="en-US" altLang="zh-CN" sz="2800" smtClean="0">
                <a:latin typeface="+mn-ea"/>
              </a:rPr>
              <a:t>2.</a:t>
            </a:r>
            <a:r>
              <a:rPr lang="zh-CN" altLang="en-US" sz="2800" smtClean="0">
                <a:latin typeface="+mn-ea"/>
              </a:rPr>
              <a:t>推进文明创建 让人民群众拥有更多获得感</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anim calcmode="lin" valueType="num">
                                      <p:cBhvr additive="base">
                                        <p:cTn id="7" dur="5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 calcmode="lin" valueType="num">
                                      <p:cBhvr additive="base">
                                        <p:cTn id="13" dur="500" fill="hold"/>
                                        <p:tgtEl>
                                          <p:spTgt spid="2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6">
                                            <p:txEl>
                                              <p:pRg st="0" end="0"/>
                                            </p:txEl>
                                          </p:spTgt>
                                        </p:tgtEl>
                                        <p:attrNameLst>
                                          <p:attrName>style.visibility</p:attrName>
                                        </p:attrNameLst>
                                      </p:cBhvr>
                                      <p:to>
                                        <p:strVal val="visible"/>
                                      </p:to>
                                    </p:set>
                                    <p:anim calcmode="lin" valueType="num">
                                      <p:cBhvr additive="base">
                                        <p:cTn id="19" dur="500" fill="hold"/>
                                        <p:tgtEl>
                                          <p:spTgt spid="2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7">
                                            <p:txEl>
                                              <p:pRg st="0" end="0"/>
                                            </p:txEl>
                                          </p:spTgt>
                                        </p:tgtEl>
                                        <p:attrNameLst>
                                          <p:attrName>style.visibility</p:attrName>
                                        </p:attrNameLst>
                                      </p:cBhvr>
                                      <p:to>
                                        <p:strVal val="visible"/>
                                      </p:to>
                                    </p:set>
                                    <p:anim calcmode="lin" valueType="num">
                                      <p:cBhvr additive="base">
                                        <p:cTn id="25" dur="50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935881" y="936476"/>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4968924"/>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23" name="矩形 22"/>
          <p:cNvSpPr/>
          <p:nvPr/>
        </p:nvSpPr>
        <p:spPr>
          <a:xfrm>
            <a:off x="1511945" y="648444"/>
            <a:ext cx="11233248" cy="1077218"/>
          </a:xfrm>
          <a:prstGeom prst="rect">
            <a:avLst/>
          </a:prstGeom>
        </p:spPr>
        <p:txBody>
          <a:bodyPr wrap="square">
            <a:spAutoFit/>
          </a:bodyPr>
          <a:lstStyle/>
          <a:p>
            <a:r>
              <a:rPr lang="zh-CN" altLang="en-US" sz="3200" b="1" smtClean="0"/>
              <a:t>探究与拓展：综合上述材料，运用唯物史观，阐述社会主义精神文明建设的作用与地位</a:t>
            </a:r>
            <a:endParaRPr lang="zh-CN" altLang="en-US" sz="3200" b="1" smtClean="0"/>
          </a:p>
        </p:txBody>
      </p:sp>
      <p:sp>
        <p:nvSpPr>
          <p:cNvPr id="31" name="矩形 30"/>
          <p:cNvSpPr/>
          <p:nvPr/>
        </p:nvSpPr>
        <p:spPr>
          <a:xfrm>
            <a:off x="575841" y="2088604"/>
            <a:ext cx="12529392" cy="4801314"/>
          </a:xfrm>
          <a:prstGeom prst="rect">
            <a:avLst/>
          </a:prstGeom>
        </p:spPr>
        <p:txBody>
          <a:bodyPr wrap="square">
            <a:spAutoFit/>
          </a:bodyPr>
          <a:lstStyle/>
          <a:p>
            <a:pPr>
              <a:lnSpc>
                <a:spcPct val="150000"/>
              </a:lnSpc>
            </a:pPr>
            <a:r>
              <a:rPr lang="zh-CN" altLang="en-US" smtClean="0"/>
              <a:t>    发展社会主义市场经济有利于解放和发展社会主义社会的生产力，增强社会主义国家的综合国力，提高人民的生活水平，也有利于增强人们的自立意识、竞争意识、效率意识、民主法制意识和开拓创新精神，使社会主义的优越性进一步发挥出来。同时，市场自身的弱点和消极方面也反映到精神生活中来。建立和完善社会主义市场经济体制，必须紧密结合改革和发展的实践，健全社会主义法制，加强精神文明建设，引导人们正确处理竞争和协作、自主和监督、效率和公平、先富和共富、经济效益和社会效益等关系，反对见利忘义、唯利是图，经济效益和社会效益等关系，反对见利忘义、唯利是图，利益的社会主义义利观，形成健康有序的经济和社会生活规范。</a:t>
            </a:r>
            <a:endParaRPr lang="zh-CN" altLang="en-US" smtClean="0"/>
          </a:p>
          <a:p>
            <a:r>
              <a:rPr lang="en-US" altLang="zh-CN" sz="1800" smtClean="0">
                <a:latin typeface="+mn-ea"/>
              </a:rPr>
              <a:t>                           —《</a:t>
            </a:r>
            <a:r>
              <a:rPr lang="zh-CN" altLang="en-US" sz="1800" smtClean="0">
                <a:latin typeface="+mn-ea"/>
              </a:rPr>
              <a:t>中共中央关于加强社会主义精神文明建设若干重要问题的决议</a:t>
            </a:r>
            <a:r>
              <a:rPr lang="en-US" altLang="zh-CN" sz="1800" smtClean="0">
                <a:latin typeface="+mn-ea"/>
              </a:rPr>
              <a:t>》</a:t>
            </a:r>
            <a:r>
              <a:rPr lang="zh-CN" altLang="en-US" sz="1800" smtClean="0">
                <a:latin typeface="+mn-ea"/>
              </a:rPr>
              <a:t>（</a:t>
            </a:r>
            <a:r>
              <a:rPr lang="en-US" altLang="zh-CN" sz="1800" smtClean="0">
                <a:latin typeface="+mn-ea"/>
              </a:rPr>
              <a:t>1996</a:t>
            </a:r>
            <a:r>
              <a:rPr lang="zh-CN" altLang="en-US" sz="1800" smtClean="0">
                <a:latin typeface="+mn-ea"/>
              </a:rPr>
              <a:t>年</a:t>
            </a:r>
            <a:r>
              <a:rPr lang="en-US" altLang="zh-CN" sz="1800" smtClean="0">
                <a:latin typeface="+mn-ea"/>
              </a:rPr>
              <a:t>10</a:t>
            </a:r>
            <a:r>
              <a:rPr lang="zh-CN" altLang="en-US" sz="1800" smtClean="0">
                <a:latin typeface="+mn-ea"/>
              </a:rPr>
              <a:t>月</a:t>
            </a:r>
            <a:r>
              <a:rPr lang="en-US" altLang="zh-CN" sz="1800" smtClean="0">
                <a:latin typeface="+mn-ea"/>
              </a:rPr>
              <a:t>10</a:t>
            </a:r>
            <a:r>
              <a:rPr lang="zh-CN" altLang="en-US" sz="1800" smtClean="0">
                <a:latin typeface="+mn-ea"/>
              </a:rPr>
              <a:t>日）</a:t>
            </a:r>
            <a:endParaRPr lang="zh-CN" altLang="en-US" b="1" smtClean="0"/>
          </a:p>
        </p:txBody>
      </p:sp>
    </p:spTree>
  </p:cSld>
  <p:clrMapOvr>
    <a:masterClrMapping/>
  </p:clrMapOvr>
  <p:transition spd="slow">
    <p:pull/>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359817" y="43242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431825" y="3384748"/>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16" name="矩形 15"/>
          <p:cNvSpPr/>
          <p:nvPr/>
        </p:nvSpPr>
        <p:spPr>
          <a:xfrm>
            <a:off x="431825" y="1152500"/>
            <a:ext cx="12889432" cy="1292662"/>
          </a:xfrm>
          <a:prstGeom prst="rect">
            <a:avLst/>
          </a:prstGeom>
        </p:spPr>
        <p:txBody>
          <a:bodyPr wrap="square">
            <a:spAutoFit/>
          </a:bodyPr>
          <a:lstStyle/>
          <a:p>
            <a:pPr>
              <a:lnSpc>
                <a:spcPct val="150000"/>
              </a:lnSpc>
            </a:pPr>
            <a:r>
              <a:rPr lang="zh-CN" altLang="en-US" sz="2800" smtClean="0"/>
              <a:t>    </a:t>
            </a:r>
            <a:r>
              <a:rPr lang="zh-CN" altLang="en-US" smtClean="0"/>
              <a:t>揭示人类社会历史客观基础及发展规律的科学的历史观和方法论。通常指历史唯物主义是哲学中关于人类社会发展一般规律的理论。科学的社会历史观和认识、改造社会的一般方法论。</a:t>
            </a:r>
            <a:endParaRPr lang="zh-CN" altLang="en-US" smtClean="0"/>
          </a:p>
        </p:txBody>
      </p:sp>
      <p:sp>
        <p:nvSpPr>
          <p:cNvPr id="17" name="矩形 16"/>
          <p:cNvSpPr/>
          <p:nvPr/>
        </p:nvSpPr>
        <p:spPr>
          <a:xfrm>
            <a:off x="935881" y="216396"/>
            <a:ext cx="4698722" cy="584775"/>
          </a:xfrm>
          <a:prstGeom prst="rect">
            <a:avLst/>
          </a:prstGeom>
        </p:spPr>
        <p:txBody>
          <a:bodyPr wrap="none">
            <a:spAutoFit/>
          </a:bodyPr>
          <a:lstStyle/>
          <a:p>
            <a:r>
              <a:rPr lang="zh-CN" altLang="en-US" sz="3200" b="1" smtClean="0">
                <a:solidFill>
                  <a:prstClr val="black"/>
                </a:solidFill>
              </a:rPr>
              <a:t>唯物史观含义及基本观点</a:t>
            </a:r>
            <a:endParaRPr lang="zh-CN" altLang="en-US" sz="3200" b="1"/>
          </a:p>
        </p:txBody>
      </p:sp>
      <p:sp>
        <p:nvSpPr>
          <p:cNvPr id="19" name="矩形 18"/>
          <p:cNvSpPr/>
          <p:nvPr/>
        </p:nvSpPr>
        <p:spPr>
          <a:xfrm>
            <a:off x="935881" y="3024708"/>
            <a:ext cx="11233248" cy="559769"/>
          </a:xfrm>
          <a:prstGeom prst="rect">
            <a:avLst/>
          </a:prstGeom>
        </p:spPr>
        <p:txBody>
          <a:bodyPr wrap="square">
            <a:spAutoFit/>
          </a:bodyPr>
          <a:lstStyle/>
          <a:p>
            <a:pPr>
              <a:lnSpc>
                <a:spcPct val="150000"/>
              </a:lnSpc>
            </a:pPr>
            <a:r>
              <a:rPr lang="en-US" altLang="zh-CN" smtClean="0">
                <a:latin typeface="+mn-ea"/>
              </a:rPr>
              <a:t>1.</a:t>
            </a:r>
            <a:r>
              <a:rPr lang="zh-CN" altLang="en-US" smtClean="0">
                <a:latin typeface="+mn-ea"/>
              </a:rPr>
              <a:t>社会存在决定社会意识为人类认识自身社会的历史演进确立了科学理论基石。 </a:t>
            </a:r>
            <a:endParaRPr lang="zh-CN" altLang="en-US" smtClean="0">
              <a:latin typeface="+mn-ea"/>
            </a:endParaRPr>
          </a:p>
        </p:txBody>
      </p:sp>
      <p:sp>
        <p:nvSpPr>
          <p:cNvPr id="20" name="矩形 19"/>
          <p:cNvSpPr/>
          <p:nvPr/>
        </p:nvSpPr>
        <p:spPr>
          <a:xfrm>
            <a:off x="935881" y="3960812"/>
            <a:ext cx="11737304" cy="2775760"/>
          </a:xfrm>
          <a:prstGeom prst="rect">
            <a:avLst/>
          </a:prstGeom>
        </p:spPr>
        <p:txBody>
          <a:bodyPr wrap="square">
            <a:spAutoFit/>
          </a:bodyPr>
          <a:lstStyle/>
          <a:p>
            <a:pPr>
              <a:lnSpc>
                <a:spcPct val="150000"/>
              </a:lnSpc>
            </a:pPr>
            <a:r>
              <a:rPr lang="en-US" altLang="zh-CN" smtClean="0">
                <a:latin typeface="+mn-ea"/>
              </a:rPr>
              <a:t>2.</a:t>
            </a:r>
            <a:r>
              <a:rPr lang="zh-CN" altLang="en-US" smtClean="0">
                <a:latin typeface="+mn-ea"/>
              </a:rPr>
              <a:t>经济基础决定上层建筑</a:t>
            </a:r>
            <a:endParaRPr lang="zh-CN" altLang="en-US" smtClean="0">
              <a:latin typeface="+mn-ea"/>
            </a:endParaRPr>
          </a:p>
          <a:p>
            <a:pPr>
              <a:lnSpc>
                <a:spcPct val="150000"/>
              </a:lnSpc>
            </a:pPr>
            <a:r>
              <a:rPr lang="zh-CN" altLang="en-US" smtClean="0">
                <a:latin typeface="+mn-ea"/>
              </a:rPr>
              <a:t>    经济基础是指由社会一定发展阶段的生产力所决定的生产关系的总和是构成一定社会的基础；</a:t>
            </a:r>
            <a:endParaRPr lang="zh-CN" altLang="en-US" smtClean="0">
              <a:latin typeface="+mn-ea"/>
            </a:endParaRPr>
          </a:p>
          <a:p>
            <a:pPr>
              <a:lnSpc>
                <a:spcPct val="150000"/>
              </a:lnSpc>
            </a:pPr>
            <a:r>
              <a:rPr lang="zh-CN" altLang="en-US" smtClean="0">
                <a:latin typeface="+mn-ea"/>
              </a:rPr>
              <a:t>    上层建筑是建立在经济基础之上的诸如政治、法律、哲学、艺术、宗教等意识形态以及与其相适应的制度、组织和设施。</a:t>
            </a:r>
            <a:endParaRPr lang="zh-CN" altLang="en-US"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431825" y="648444"/>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4968924"/>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1079897" y="360412"/>
            <a:ext cx="10297144" cy="954107"/>
          </a:xfrm>
          <a:prstGeom prst="rect">
            <a:avLst/>
          </a:prstGeom>
        </p:spPr>
        <p:txBody>
          <a:bodyPr wrap="square">
            <a:spAutoFit/>
          </a:bodyPr>
          <a:lstStyle/>
          <a:p>
            <a:r>
              <a:rPr lang="zh-CN" altLang="en-US" sz="2800" b="1" smtClean="0"/>
              <a:t>探究与拓展：综合上述材料，运用唯物史观，阐述社会主义精神文明建设的作用与地位</a:t>
            </a:r>
            <a:endParaRPr lang="zh-CN" altLang="en-US" sz="2800" b="1" smtClean="0"/>
          </a:p>
        </p:txBody>
      </p:sp>
      <p:sp>
        <p:nvSpPr>
          <p:cNvPr id="24" name="矩形 23"/>
          <p:cNvSpPr/>
          <p:nvPr/>
        </p:nvSpPr>
        <p:spPr>
          <a:xfrm>
            <a:off x="1079897" y="1368524"/>
            <a:ext cx="11089232" cy="954107"/>
          </a:xfrm>
          <a:prstGeom prst="rect">
            <a:avLst/>
          </a:prstGeom>
        </p:spPr>
        <p:txBody>
          <a:bodyPr wrap="square">
            <a:spAutoFit/>
          </a:bodyPr>
          <a:lstStyle/>
          <a:p>
            <a:r>
              <a:rPr lang="en-US" altLang="zh-CN" sz="2800" smtClean="0">
                <a:latin typeface="+mn-ea"/>
              </a:rPr>
              <a:t>1.</a:t>
            </a:r>
            <a:r>
              <a:rPr lang="zh-CN" altLang="en-US" sz="2800" smtClean="0">
                <a:latin typeface="+mn-ea"/>
              </a:rPr>
              <a:t>精神文明建设对物质文明建设起着积极的推动作用，为其提供精神动力和智力支持。</a:t>
            </a:r>
            <a:endParaRPr lang="zh-CN" altLang="en-US" sz="2800" smtClean="0">
              <a:latin typeface="+mn-ea"/>
            </a:endParaRPr>
          </a:p>
        </p:txBody>
      </p:sp>
      <p:sp>
        <p:nvSpPr>
          <p:cNvPr id="27" name="矩形 26"/>
          <p:cNvSpPr/>
          <p:nvPr/>
        </p:nvSpPr>
        <p:spPr>
          <a:xfrm>
            <a:off x="1079897" y="2448644"/>
            <a:ext cx="11305256" cy="954107"/>
          </a:xfrm>
          <a:prstGeom prst="rect">
            <a:avLst/>
          </a:prstGeom>
        </p:spPr>
        <p:txBody>
          <a:bodyPr wrap="square">
            <a:spAutoFit/>
          </a:bodyPr>
          <a:lstStyle/>
          <a:p>
            <a:r>
              <a:rPr lang="en-US" altLang="zh-CN" sz="2800" smtClean="0">
                <a:latin typeface="+mn-ea"/>
              </a:rPr>
              <a:t>2.</a:t>
            </a:r>
            <a:r>
              <a:rPr lang="zh-CN" altLang="en-US" sz="2800" smtClean="0">
                <a:latin typeface="+mn-ea"/>
              </a:rPr>
              <a:t>社会主义精神文明建设是社会主义社会的重要特征，是现代化建设的重要目标和重要保证。</a:t>
            </a:r>
            <a:endParaRPr lang="zh-CN" altLang="en-US" sz="2800" smtClean="0">
              <a:latin typeface="+mn-ea"/>
            </a:endParaRPr>
          </a:p>
        </p:txBody>
      </p:sp>
      <p:sp>
        <p:nvSpPr>
          <p:cNvPr id="29" name="矩形 28"/>
          <p:cNvSpPr/>
          <p:nvPr/>
        </p:nvSpPr>
        <p:spPr>
          <a:xfrm>
            <a:off x="1151905" y="3600772"/>
            <a:ext cx="11377264" cy="1384995"/>
          </a:xfrm>
          <a:prstGeom prst="rect">
            <a:avLst/>
          </a:prstGeom>
        </p:spPr>
        <p:txBody>
          <a:bodyPr wrap="square">
            <a:spAutoFit/>
          </a:bodyPr>
          <a:lstStyle/>
          <a:p>
            <a:r>
              <a:rPr lang="en-US" altLang="zh-CN" sz="2800" smtClean="0">
                <a:latin typeface="+mn-ea"/>
              </a:rPr>
              <a:t>3.</a:t>
            </a:r>
            <a:r>
              <a:rPr lang="zh-CN" altLang="en-US" sz="2800" smtClean="0">
                <a:latin typeface="+mn-ea"/>
              </a:rPr>
              <a:t>健康向上社会主义道德风尚，有力推动社会主义市场经济健康发展。努力提高人们的思想道德素质和科学文化素质</a:t>
            </a:r>
            <a:r>
              <a:rPr lang="en-US" altLang="zh-CN" sz="2800" smtClean="0">
                <a:latin typeface="+mn-ea"/>
              </a:rPr>
              <a:t>,</a:t>
            </a:r>
            <a:r>
              <a:rPr lang="zh-CN" altLang="en-US" sz="2800" smtClean="0">
                <a:latin typeface="+mn-ea"/>
              </a:rPr>
              <a:t>弘扬爱国主义、集体主义</a:t>
            </a:r>
            <a:r>
              <a:rPr lang="en-US" altLang="zh-CN" sz="2800" smtClean="0">
                <a:latin typeface="+mn-ea"/>
              </a:rPr>
              <a:t>,</a:t>
            </a:r>
            <a:r>
              <a:rPr lang="zh-CN" altLang="en-US" sz="2800" smtClean="0">
                <a:latin typeface="+mn-ea"/>
              </a:rPr>
              <a:t>促进生产力的发展。</a:t>
            </a:r>
            <a:endParaRPr lang="zh-CN" altLang="en-US" sz="2800" smtClean="0">
              <a:latin typeface="+mn-ea"/>
            </a:endParaRPr>
          </a:p>
        </p:txBody>
      </p:sp>
      <p:sp>
        <p:nvSpPr>
          <p:cNvPr id="30" name="矩形 29"/>
          <p:cNvSpPr/>
          <p:nvPr/>
        </p:nvSpPr>
        <p:spPr>
          <a:xfrm>
            <a:off x="1295921" y="5184948"/>
            <a:ext cx="11233248" cy="523220"/>
          </a:xfrm>
          <a:prstGeom prst="rect">
            <a:avLst/>
          </a:prstGeom>
        </p:spPr>
        <p:txBody>
          <a:bodyPr wrap="square">
            <a:spAutoFit/>
          </a:bodyPr>
          <a:lstStyle/>
          <a:p>
            <a:r>
              <a:rPr lang="en-US" altLang="zh-CN" sz="2800" smtClean="0">
                <a:latin typeface="+mn-ea"/>
              </a:rPr>
              <a:t>4.</a:t>
            </a:r>
            <a:r>
              <a:rPr lang="zh-CN" altLang="en-US" sz="2800" smtClean="0">
                <a:latin typeface="+mn-ea"/>
              </a:rPr>
              <a:t>加强精神文明建设，有助于社会主义市场经济的健康发展</a:t>
            </a:r>
            <a:endParaRPr lang="zh-CN" altLang="en-US" sz="2800" smtClean="0">
              <a:latin typeface="+mn-ea"/>
            </a:endParaRPr>
          </a:p>
        </p:txBody>
      </p:sp>
      <p:sp>
        <p:nvSpPr>
          <p:cNvPr id="31" name="矩形 30"/>
          <p:cNvSpPr/>
          <p:nvPr/>
        </p:nvSpPr>
        <p:spPr>
          <a:xfrm>
            <a:off x="1295921" y="6265068"/>
            <a:ext cx="10945216" cy="523220"/>
          </a:xfrm>
          <a:prstGeom prst="rect">
            <a:avLst/>
          </a:prstGeom>
        </p:spPr>
        <p:txBody>
          <a:bodyPr wrap="square">
            <a:spAutoFit/>
          </a:bodyPr>
          <a:lstStyle/>
          <a:p>
            <a:r>
              <a:rPr lang="en-US" altLang="zh-CN" sz="2800" smtClean="0">
                <a:latin typeface="+mn-ea"/>
              </a:rPr>
              <a:t>5.</a:t>
            </a:r>
            <a:r>
              <a:rPr lang="zh-CN" altLang="en-US" sz="2800" smtClean="0">
                <a:latin typeface="+mn-ea"/>
              </a:rPr>
              <a:t>社会主义精神文明建设是实现中华民族全面振兴的强大思想武器</a:t>
            </a:r>
            <a:endParaRPr lang="zh-CN" altLang="en-US" sz="2800"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500" fill="hold"/>
                                        <p:tgtEl>
                                          <p:spTgt spid="27"/>
                                        </p:tgtEl>
                                        <p:attrNameLst>
                                          <p:attrName>ppt_x</p:attrName>
                                        </p:attrNameLst>
                                      </p:cBhvr>
                                      <p:tavLst>
                                        <p:tav tm="0">
                                          <p:val>
                                            <p:strVal val="#ppt_x"/>
                                          </p:val>
                                        </p:tav>
                                        <p:tav tm="100000">
                                          <p:val>
                                            <p:strVal val="#ppt_x"/>
                                          </p:val>
                                        </p:tav>
                                      </p:tavLst>
                                    </p:anim>
                                    <p:anim calcmode="lin" valueType="num">
                                      <p:cBhvr additive="base">
                                        <p:cTn id="1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ppt_x"/>
                                          </p:val>
                                        </p:tav>
                                        <p:tav tm="100000">
                                          <p:val>
                                            <p:strVal val="#ppt_x"/>
                                          </p:val>
                                        </p:tav>
                                      </p:tavLst>
                                    </p:anim>
                                    <p:anim calcmode="lin" valueType="num">
                                      <p:cBhvr additive="base">
                                        <p:cTn id="26"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ppt_x"/>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7" grpId="0"/>
      <p:bldP spid="29" grpId="0"/>
      <p:bldP spid="30" grpId="0"/>
      <p:bldP spid="3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8" name="Freeform 6"/>
          <p:cNvSpPr>
            <a:spLocks noEditPoints="1"/>
          </p:cNvSpPr>
          <p:nvPr/>
        </p:nvSpPr>
        <p:spPr bwMode="auto">
          <a:xfrm>
            <a:off x="13203090" y="0"/>
            <a:ext cx="477985" cy="493818"/>
          </a:xfrm>
          <a:custGeom>
            <a:gdLst>
              <a:gd name="T0" fmla="*/ 760 w 1905"/>
              <a:gd name="T1" fmla="*/ 1455 h 1912"/>
              <a:gd name="T2" fmla="*/ 448 w 1905"/>
              <a:gd name="T3" fmla="*/ 1143 h 1912"/>
              <a:gd name="T4" fmla="*/ 529 w 1905"/>
              <a:gd name="T5" fmla="*/ 1061 h 1912"/>
              <a:gd name="T6" fmla="*/ 841 w 1905"/>
              <a:gd name="T7" fmla="*/ 1374 h 1912"/>
              <a:gd name="T8" fmla="*/ 1802 w 1905"/>
              <a:gd name="T9" fmla="*/ 108 h 1912"/>
              <a:gd name="T10" fmla="*/ 748 w 1905"/>
              <a:gd name="T11" fmla="*/ 785 h 1912"/>
              <a:gd name="T12" fmla="*/ 55 w 1905"/>
              <a:gd name="T13" fmla="*/ 1737 h 1912"/>
              <a:gd name="T14" fmla="*/ 173 w 1905"/>
              <a:gd name="T15" fmla="*/ 1854 h 1912"/>
              <a:gd name="T16" fmla="*/ 1124 w 1905"/>
              <a:gd name="T17" fmla="*/ 1161 h 1912"/>
              <a:gd name="T18" fmla="*/ 1802 w 1905"/>
              <a:gd name="T19" fmla="*/ 108 h 1912"/>
              <a:gd name="T20" fmla="*/ 110 w 1905"/>
              <a:gd name="T21" fmla="*/ 1803 h 1912"/>
              <a:gd name="T22" fmla="*/ 0 w 1905"/>
              <a:gd name="T23" fmla="*/ 1912 h 1912"/>
              <a:gd name="T24" fmla="*/ 1758 w 1905"/>
              <a:gd name="T25" fmla="*/ 368 h 1912"/>
              <a:gd name="T26" fmla="*/ 1544 w 1905"/>
              <a:gd name="T27" fmla="*/ 153 h 1912"/>
              <a:gd name="T28" fmla="*/ 786 w 1905"/>
              <a:gd name="T29" fmla="*/ 513 h 19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05" h="1912">
                <a:moveTo>
                  <a:pt x="760" y="1455"/>
                </a:moveTo>
                <a:cubicBezTo>
                  <a:pt x="448" y="1143"/>
                  <a:pt x="448" y="1143"/>
                  <a:pt x="448" y="1143"/>
                </a:cubicBezTo>
                <a:moveTo>
                  <a:pt x="529" y="1061"/>
                </a:moveTo>
                <a:cubicBezTo>
                  <a:pt x="841" y="1374"/>
                  <a:pt x="841" y="1374"/>
                  <a:pt x="841" y="1374"/>
                </a:cubicBezTo>
                <a:moveTo>
                  <a:pt x="1802" y="108"/>
                </a:moveTo>
                <a:cubicBezTo>
                  <a:pt x="1698" y="4"/>
                  <a:pt x="1226" y="307"/>
                  <a:pt x="748" y="785"/>
                </a:cubicBezTo>
                <a:cubicBezTo>
                  <a:pt x="364" y="1169"/>
                  <a:pt x="94" y="1548"/>
                  <a:pt x="55" y="1737"/>
                </a:cubicBezTo>
                <a:cubicBezTo>
                  <a:pt x="173" y="1854"/>
                  <a:pt x="173" y="1854"/>
                  <a:pt x="173" y="1854"/>
                </a:cubicBezTo>
                <a:cubicBezTo>
                  <a:pt x="361" y="1815"/>
                  <a:pt x="740" y="1545"/>
                  <a:pt x="1124" y="1161"/>
                </a:cubicBezTo>
                <a:cubicBezTo>
                  <a:pt x="1602" y="683"/>
                  <a:pt x="1905" y="212"/>
                  <a:pt x="1802" y="108"/>
                </a:cubicBezTo>
                <a:close/>
                <a:moveTo>
                  <a:pt x="110" y="1803"/>
                </a:moveTo>
                <a:cubicBezTo>
                  <a:pt x="0" y="1912"/>
                  <a:pt x="0" y="1912"/>
                  <a:pt x="0" y="1912"/>
                </a:cubicBezTo>
                <a:moveTo>
                  <a:pt x="1758" y="368"/>
                </a:moveTo>
                <a:cubicBezTo>
                  <a:pt x="1758" y="368"/>
                  <a:pt x="1643" y="253"/>
                  <a:pt x="1544" y="153"/>
                </a:cubicBezTo>
                <a:cubicBezTo>
                  <a:pt x="1544" y="153"/>
                  <a:pt x="1319" y="0"/>
                  <a:pt x="786" y="513"/>
                </a:cubicBezTo>
              </a:path>
            </a:pathLst>
          </a:custGeom>
          <a:noFill/>
          <a:ln w="12700" cap="rnd">
            <a:solidFill>
              <a:schemeClr val="tx1">
                <a:lumMod val="65000"/>
                <a:lumOff val="35000"/>
              </a:schemeClr>
            </a:solidFill>
            <a:prstDash val="solid"/>
            <a:round/>
          </a:ln>
          <a:extLst>
            <a:ext uri="{909E8E84-426E-40DD-AFC4-6F175D3DCCD1}">
              <a14:hiddenFill xmlns:a14="http://schemas.microsoft.com/office/drawing/2010/main">
                <a:solidFill>
                  <a:srgbClr val="FFFFFF"/>
                </a:solidFill>
              </a14:hiddenFill>
            </a:ext>
          </a:extLst>
        </p:spPr>
        <p:txBody>
          <a:bodyPr vert="horz" wrap="square" lIns="103693" tIns="51846" rIns="103693" bIns="51846" numCol="1" anchor="t" anchorCtr="0" compatLnSpc="1"/>
          <a:lstStyle/>
          <a:p>
            <a:endParaRPr lang="zh-CN" altLang="en-US"/>
          </a:p>
        </p:txBody>
      </p:sp>
      <p:sp>
        <p:nvSpPr>
          <p:cNvPr id="15" name="WordArt 16"/>
          <p:cNvSpPr>
            <a:spLocks noChangeArrowheads="1" noChangeShapeType="1" noTextEdit="1"/>
          </p:cNvSpPr>
          <p:nvPr/>
        </p:nvSpPr>
        <p:spPr bwMode="auto">
          <a:xfrm>
            <a:off x="3420269" y="247551"/>
            <a:ext cx="4308589" cy="498769"/>
          </a:xfrm>
          <a:prstGeom prst="rect">
            <a:avLst/>
          </a:prstGeom>
        </p:spPr>
        <p:txBody>
          <a:bodyPr wrap="none" lIns="123444" tIns="61722" rIns="123444" bIns="61722" fromWordArt="1">
            <a:prstTxWarp prst="textPlain">
              <a:avLst>
                <a:gd name="adj" fmla="val 50000"/>
              </a:avLst>
            </a:prstTxWarp>
          </a:bodyPr>
          <a:lstStyle/>
          <a:p>
            <a:pPr algn="ctr"/>
            <a:endParaRPr lang="zh-CN" altLang="en-US" sz="4900" kern="10">
              <a:ln w="9525">
                <a:solidFill>
                  <a:srgbClr val="000000"/>
                </a:solidFill>
                <a:round/>
              </a:ln>
              <a:solidFill>
                <a:srgbClr val="FFFFFF"/>
              </a:solidFill>
              <a:latin typeface="宋体" panose="02010600030101010101" pitchFamily="2" charset="-122"/>
              <a:ea typeface="宋体" panose="02010600030101010101" pitchFamily="2" charset="-122"/>
            </a:endParaRPr>
          </a:p>
        </p:txBody>
      </p:sp>
      <p:grpSp>
        <p:nvGrpSpPr>
          <p:cNvPr id="2" name="组合 29"/>
          <p:cNvGrpSpPr/>
          <p:nvPr/>
        </p:nvGrpSpPr>
        <p:grpSpPr>
          <a:xfrm>
            <a:off x="215801" y="432420"/>
            <a:ext cx="406366" cy="418246"/>
            <a:chOff x="848004" y="393400"/>
            <a:chExt cx="406366" cy="418246"/>
          </a:xfrm>
          <a:effectLst>
            <a:outerShdw blurRad="165100" dist="38100" dir="6960000" sx="98000" sy="98000" algn="t" rotWithShape="0">
              <a:prstClr val="black">
                <a:alpha val="34000"/>
              </a:prstClr>
            </a:outerShdw>
          </a:effectLst>
        </p:grpSpPr>
        <p:grpSp>
          <p:nvGrpSpPr>
            <p:cNvPr id="3" name="组合 30"/>
            <p:cNvGrpSpPr/>
            <p:nvPr/>
          </p:nvGrpSpPr>
          <p:grpSpPr>
            <a:xfrm>
              <a:off x="848004" y="393400"/>
              <a:ext cx="406366" cy="418246"/>
              <a:chOff x="848005" y="369553"/>
              <a:chExt cx="406366" cy="418246"/>
            </a:xfrm>
          </p:grpSpPr>
          <p:sp>
            <p:nvSpPr>
              <p:cNvPr id="22" name="椭圆 21"/>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椭圆 13"/>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grpSp>
        <p:nvGrpSpPr>
          <p:cNvPr id="4" name="组合 29"/>
          <p:cNvGrpSpPr/>
          <p:nvPr/>
        </p:nvGrpSpPr>
        <p:grpSpPr>
          <a:xfrm>
            <a:off x="287809" y="4968924"/>
            <a:ext cx="406366" cy="418246"/>
            <a:chOff x="848004" y="393400"/>
            <a:chExt cx="406366" cy="418246"/>
          </a:xfrm>
          <a:effectLst>
            <a:outerShdw blurRad="165100" dist="38100" dir="6960000" sx="98000" sy="98000" algn="t" rotWithShape="0">
              <a:prstClr val="black">
                <a:alpha val="34000"/>
              </a:prstClr>
            </a:outerShdw>
          </a:effectLst>
        </p:grpSpPr>
        <p:grpSp>
          <p:nvGrpSpPr>
            <p:cNvPr id="5" name="组合 30"/>
            <p:cNvGrpSpPr/>
            <p:nvPr/>
          </p:nvGrpSpPr>
          <p:grpSpPr>
            <a:xfrm>
              <a:off x="848004" y="393400"/>
              <a:ext cx="406366" cy="418246"/>
              <a:chOff x="848005" y="369553"/>
              <a:chExt cx="406366" cy="418246"/>
            </a:xfrm>
          </p:grpSpPr>
          <p:sp>
            <p:nvSpPr>
              <p:cNvPr id="37" name="椭圆 36"/>
              <p:cNvSpPr/>
              <p:nvPr/>
            </p:nvSpPr>
            <p:spPr>
              <a:xfrm>
                <a:off x="848005" y="369553"/>
                <a:ext cx="406366" cy="418246"/>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635000" dist="762000" dir="7800000" sx="88000" sy="88000" algn="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856799" y="378604"/>
                <a:ext cx="388778" cy="400144"/>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椭圆 35"/>
            <p:cNvSpPr/>
            <p:nvPr/>
          </p:nvSpPr>
          <p:spPr>
            <a:xfrm>
              <a:off x="907857" y="455002"/>
              <a:ext cx="286661" cy="295042"/>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1846" rIns="0" bIns="51846" rtlCol="0" anchor="ctr"/>
            <a:lstStyle/>
            <a:p>
              <a:pPr algn="ctr"/>
              <a:endParaRPr lang="zh-CN" altLang="en-US" sz="3600">
                <a:solidFill>
                  <a:schemeClr val="bg1"/>
                </a:solidFill>
                <a:latin typeface="DIN Mittelschrift Std" pitchFamily="50" charset="0"/>
                <a:ea typeface="微软雅黑" panose="020b0503020204020204" pitchFamily="34" charset="-122"/>
              </a:endParaRPr>
            </a:p>
          </p:txBody>
        </p:sp>
      </p:grpSp>
      <p:sp>
        <p:nvSpPr>
          <p:cNvPr id="32" name="矩形 31"/>
          <p:cNvSpPr/>
          <p:nvPr/>
        </p:nvSpPr>
        <p:spPr>
          <a:xfrm>
            <a:off x="431825" y="2664668"/>
            <a:ext cx="12025336" cy="2677656"/>
          </a:xfrm>
          <a:prstGeom prst="rect">
            <a:avLst/>
          </a:prstGeom>
        </p:spPr>
        <p:txBody>
          <a:bodyPr wrap="square">
            <a:spAutoFit/>
          </a:bodyPr>
          <a:lstStyle/>
          <a:p>
            <a:endParaRPr lang="en-US" altLang="zh-CN" smtClean="0"/>
          </a:p>
          <a:p>
            <a:endParaRPr lang="en-US" altLang="zh-CN" smtClean="0"/>
          </a:p>
          <a:p>
            <a:endParaRPr lang="en-US" altLang="zh-CN" smtClean="0"/>
          </a:p>
          <a:p>
            <a:endParaRPr lang="en-US" altLang="zh-CN" smtClean="0"/>
          </a:p>
          <a:p>
            <a:endParaRPr lang="en-US" altLang="zh-CN" smtClean="0"/>
          </a:p>
          <a:p>
            <a:endParaRPr lang="en-US" altLang="zh-CN" smtClean="0"/>
          </a:p>
          <a:p>
            <a:endParaRPr lang="zh-CN" altLang="en-US" smtClean="0"/>
          </a:p>
        </p:txBody>
      </p:sp>
      <p:sp>
        <p:nvSpPr>
          <p:cNvPr id="23" name="矩形 22"/>
          <p:cNvSpPr/>
          <p:nvPr/>
        </p:nvSpPr>
        <p:spPr>
          <a:xfrm>
            <a:off x="935881" y="360412"/>
            <a:ext cx="10369152" cy="3293209"/>
          </a:xfrm>
          <a:prstGeom prst="rect">
            <a:avLst/>
          </a:prstGeom>
        </p:spPr>
        <p:txBody>
          <a:bodyPr wrap="square">
            <a:spAutoFit/>
          </a:bodyPr>
          <a:lstStyle/>
          <a:p>
            <a:r>
              <a:rPr lang="zh-CN" altLang="en-US" sz="2800" smtClean="0">
                <a:latin typeface="+mn-ea"/>
              </a:rPr>
              <a:t>知识检测</a:t>
            </a:r>
            <a:endParaRPr lang="zh-CN" altLang="en-US" sz="2800" smtClean="0">
              <a:latin typeface="+mn-ea"/>
            </a:endParaRPr>
          </a:p>
          <a:p>
            <a:pPr>
              <a:lnSpc>
                <a:spcPct val="150000"/>
              </a:lnSpc>
            </a:pPr>
            <a:r>
              <a:rPr lang="zh-CN" altLang="en-US" smtClean="0">
                <a:latin typeface="+mn-ea"/>
              </a:rPr>
              <a:t>材料一</a:t>
            </a:r>
            <a:r>
              <a:rPr lang="en-US" altLang="zh-CN" smtClean="0">
                <a:latin typeface="+mn-ea"/>
              </a:rPr>
              <a:t>:2014</a:t>
            </a:r>
            <a:r>
              <a:rPr lang="zh-CN" altLang="en-US" smtClean="0">
                <a:latin typeface="+mn-ea"/>
              </a:rPr>
              <a:t>年</a:t>
            </a:r>
            <a:r>
              <a:rPr lang="en-US" altLang="zh-CN" smtClean="0">
                <a:latin typeface="+mn-ea"/>
              </a:rPr>
              <a:t>10</a:t>
            </a:r>
            <a:r>
              <a:rPr lang="zh-CN" altLang="en-US" smtClean="0">
                <a:latin typeface="+mn-ea"/>
              </a:rPr>
              <a:t>月</a:t>
            </a:r>
            <a:r>
              <a:rPr lang="en-US" altLang="zh-CN" smtClean="0">
                <a:latin typeface="+mn-ea"/>
              </a:rPr>
              <a:t>23</a:t>
            </a:r>
            <a:r>
              <a:rPr lang="zh-CN" altLang="en-US" smtClean="0">
                <a:latin typeface="+mn-ea"/>
              </a:rPr>
              <a:t>日中国共产党第十八届中央委员会第四次全体会议通过了</a:t>
            </a:r>
            <a:r>
              <a:rPr lang="en-US" altLang="zh-CN" smtClean="0">
                <a:latin typeface="+mn-ea"/>
              </a:rPr>
              <a:t>《</a:t>
            </a:r>
            <a:r>
              <a:rPr lang="zh-CN" altLang="en-US" smtClean="0">
                <a:latin typeface="+mn-ea"/>
              </a:rPr>
              <a:t>中共中央关于全面推进依法治国若干重大问题的决定</a:t>
            </a:r>
            <a:r>
              <a:rPr lang="en-US" altLang="zh-CN" smtClean="0">
                <a:latin typeface="+mn-ea"/>
              </a:rPr>
              <a:t>》</a:t>
            </a:r>
            <a:r>
              <a:rPr lang="zh-CN" altLang="en-US" smtClean="0">
                <a:latin typeface="+mn-ea"/>
              </a:rPr>
              <a:t>。全会以“依法治国”为主题在中国共产党</a:t>
            </a:r>
            <a:r>
              <a:rPr lang="en-US" altLang="zh-CN" smtClean="0">
                <a:latin typeface="+mn-ea"/>
              </a:rPr>
              <a:t>93</a:t>
            </a:r>
            <a:r>
              <a:rPr lang="zh-CN" altLang="en-US" smtClean="0">
                <a:latin typeface="+mn-ea"/>
              </a:rPr>
              <a:t>年的历史上是首次。</a:t>
            </a:r>
            <a:endParaRPr lang="zh-CN" altLang="en-US" smtClean="0">
              <a:latin typeface="+mn-ea"/>
            </a:endParaRPr>
          </a:p>
          <a:p>
            <a:pPr>
              <a:lnSpc>
                <a:spcPct val="150000"/>
              </a:lnSpc>
            </a:pPr>
            <a:r>
              <a:rPr lang="zh-CN" altLang="en-US" smtClean="0">
                <a:latin typeface="+mn-ea"/>
              </a:rPr>
              <a:t>材料二</a:t>
            </a:r>
            <a:r>
              <a:rPr lang="en-US" altLang="zh-CN" smtClean="0">
                <a:latin typeface="+mn-ea"/>
              </a:rPr>
              <a:t>:2014</a:t>
            </a:r>
            <a:r>
              <a:rPr lang="zh-CN" altLang="en-US" smtClean="0">
                <a:latin typeface="+mn-ea"/>
              </a:rPr>
              <a:t>年</a:t>
            </a:r>
            <a:r>
              <a:rPr lang="en-US" altLang="zh-CN" smtClean="0">
                <a:latin typeface="+mn-ea"/>
              </a:rPr>
              <a:t>11</a:t>
            </a:r>
            <a:r>
              <a:rPr lang="zh-CN" altLang="en-US" smtClean="0">
                <a:latin typeface="+mn-ea"/>
              </a:rPr>
              <a:t>月</a:t>
            </a:r>
            <a:r>
              <a:rPr lang="en-US" altLang="zh-CN" smtClean="0">
                <a:latin typeface="+mn-ea"/>
              </a:rPr>
              <a:t>1</a:t>
            </a:r>
            <a:r>
              <a:rPr lang="zh-CN" altLang="en-US" smtClean="0">
                <a:latin typeface="+mn-ea"/>
              </a:rPr>
              <a:t>日</a:t>
            </a:r>
            <a:r>
              <a:rPr lang="en-US" altLang="zh-CN" smtClean="0">
                <a:latin typeface="+mn-ea"/>
              </a:rPr>
              <a:t>,</a:t>
            </a:r>
            <a:r>
              <a:rPr lang="zh-CN" altLang="en-US" smtClean="0">
                <a:latin typeface="+mn-ea"/>
              </a:rPr>
              <a:t>第十二届全国人民代表大会常务委员会第十一次会议通过设立国家宪法日为</a:t>
            </a:r>
            <a:r>
              <a:rPr lang="en-US" altLang="zh-CN" smtClean="0">
                <a:latin typeface="+mn-ea"/>
              </a:rPr>
              <a:t>12</a:t>
            </a:r>
            <a:r>
              <a:rPr lang="zh-CN" altLang="en-US" smtClean="0">
                <a:latin typeface="+mn-ea"/>
              </a:rPr>
              <a:t>月</a:t>
            </a:r>
            <a:r>
              <a:rPr lang="en-US" altLang="zh-CN" smtClean="0">
                <a:latin typeface="+mn-ea"/>
              </a:rPr>
              <a:t>4</a:t>
            </a:r>
            <a:r>
              <a:rPr lang="zh-CN" altLang="en-US" smtClean="0">
                <a:latin typeface="+mn-ea"/>
              </a:rPr>
              <a:t>日。</a:t>
            </a:r>
            <a:endParaRPr lang="zh-CN" altLang="en-US" smtClean="0">
              <a:latin typeface="+mn-ea"/>
            </a:endParaRPr>
          </a:p>
        </p:txBody>
      </p:sp>
      <p:sp>
        <p:nvSpPr>
          <p:cNvPr id="24" name="矩形 23"/>
          <p:cNvSpPr/>
          <p:nvPr/>
        </p:nvSpPr>
        <p:spPr>
          <a:xfrm>
            <a:off x="719857" y="3744788"/>
            <a:ext cx="11521280" cy="2246769"/>
          </a:xfrm>
          <a:prstGeom prst="rect">
            <a:avLst/>
          </a:prstGeom>
        </p:spPr>
        <p:txBody>
          <a:bodyPr wrap="square">
            <a:spAutoFit/>
          </a:bodyPr>
          <a:lstStyle/>
          <a:p>
            <a:r>
              <a:rPr lang="en-US" altLang="zh-CN" sz="2800" smtClean="0">
                <a:latin typeface="+mn-ea"/>
              </a:rPr>
              <a:t>(1)</a:t>
            </a:r>
            <a:r>
              <a:rPr lang="zh-CN" altLang="en-US" sz="2800" smtClean="0">
                <a:latin typeface="+mn-ea"/>
              </a:rPr>
              <a:t>党的十八届四中全会提出的全面推进依法治国的总目标是什么</a:t>
            </a:r>
            <a:r>
              <a:rPr lang="en-US" altLang="zh-CN" sz="2800" smtClean="0">
                <a:latin typeface="+mn-ea"/>
              </a:rPr>
              <a:t>? </a:t>
            </a:r>
            <a:endParaRPr lang="zh-CN" altLang="en-US" sz="2800" smtClean="0">
              <a:latin typeface="+mn-ea"/>
            </a:endParaRPr>
          </a:p>
          <a:p>
            <a:endParaRPr lang="zh-CN" altLang="en-US" sz="2800" b="1" smtClean="0">
              <a:latin typeface="+mn-ea"/>
            </a:endParaRPr>
          </a:p>
          <a:p>
            <a:r>
              <a:rPr lang="en-US" altLang="zh-CN" sz="2800" smtClean="0">
                <a:latin typeface="+mn-ea"/>
              </a:rPr>
              <a:t>(2)</a:t>
            </a:r>
            <a:r>
              <a:rPr lang="zh-CN" altLang="en-US" sz="2800" smtClean="0">
                <a:latin typeface="+mn-ea"/>
              </a:rPr>
              <a:t>依法治国与宪法有何联系</a:t>
            </a:r>
            <a:r>
              <a:rPr lang="en-US" altLang="zh-CN" sz="2800" smtClean="0">
                <a:latin typeface="+mn-ea"/>
              </a:rPr>
              <a:t>? </a:t>
            </a:r>
            <a:endParaRPr lang="zh-CN" altLang="en-US" sz="2800" smtClean="0">
              <a:latin typeface="+mn-ea"/>
            </a:endParaRPr>
          </a:p>
          <a:p>
            <a:endParaRPr lang="zh-CN" altLang="en-US" sz="2800" b="1" smtClean="0">
              <a:latin typeface="+mn-ea"/>
            </a:endParaRPr>
          </a:p>
          <a:p>
            <a:r>
              <a:rPr lang="en-US" altLang="zh-CN" sz="2800" smtClean="0">
                <a:latin typeface="+mn-ea"/>
              </a:rPr>
              <a:t>(3)</a:t>
            </a:r>
            <a:r>
              <a:rPr lang="zh-CN" altLang="en-US" sz="2800" smtClean="0">
                <a:latin typeface="+mn-ea"/>
              </a:rPr>
              <a:t>全面推进依法治国、树立宪法意识</a:t>
            </a:r>
            <a:r>
              <a:rPr lang="en-US" altLang="zh-CN" sz="2800" smtClean="0">
                <a:latin typeface="+mn-ea"/>
              </a:rPr>
              <a:t>,</a:t>
            </a:r>
            <a:r>
              <a:rPr lang="zh-CN" altLang="en-US" sz="2800" smtClean="0">
                <a:latin typeface="+mn-ea"/>
              </a:rPr>
              <a:t>我们青少年该怎么做</a:t>
            </a:r>
            <a:r>
              <a:rPr lang="en-US" altLang="zh-CN" sz="2800" smtClean="0">
                <a:latin typeface="+mn-ea"/>
              </a:rPr>
              <a:t>?</a:t>
            </a:r>
            <a:endParaRPr lang="zh-CN" altLang="en-US" sz="2800" smtClean="0">
              <a:latin typeface="+mn-ea"/>
            </a:endParaRPr>
          </a:p>
        </p:txBody>
      </p:sp>
      <p:sp>
        <p:nvSpPr>
          <p:cNvPr id="26" name="矩形 25"/>
          <p:cNvSpPr/>
          <p:nvPr/>
        </p:nvSpPr>
        <p:spPr>
          <a:xfrm>
            <a:off x="1367929" y="4104828"/>
            <a:ext cx="8568952" cy="461665"/>
          </a:xfrm>
          <a:prstGeom prst="rect">
            <a:avLst/>
          </a:prstGeom>
        </p:spPr>
        <p:txBody>
          <a:bodyPr wrap="square">
            <a:spAutoFit/>
          </a:bodyPr>
          <a:lstStyle/>
          <a:p>
            <a:pPr lvl="0"/>
            <a:r>
              <a:rPr lang="zh-CN" altLang="en-US" smtClean="0">
                <a:solidFill>
                  <a:prstClr val="black"/>
                </a:solidFill>
              </a:rPr>
              <a:t>建设中国特色社会主义法治体系</a:t>
            </a:r>
            <a:r>
              <a:rPr lang="en-US" altLang="zh-CN" smtClean="0">
                <a:solidFill>
                  <a:prstClr val="black"/>
                </a:solidFill>
              </a:rPr>
              <a:t>,</a:t>
            </a:r>
            <a:r>
              <a:rPr lang="zh-CN" altLang="en-US" smtClean="0">
                <a:solidFill>
                  <a:prstClr val="black"/>
                </a:solidFill>
              </a:rPr>
              <a:t>建设社会主义法治国家。</a:t>
            </a:r>
            <a:endParaRPr lang="zh-CN" altLang="en-US" smtClean="0">
              <a:solidFill>
                <a:prstClr val="black"/>
              </a:solidFill>
            </a:endParaRPr>
          </a:p>
        </p:txBody>
      </p:sp>
      <p:sp>
        <p:nvSpPr>
          <p:cNvPr id="27" name="矩形 26"/>
          <p:cNvSpPr/>
          <p:nvPr/>
        </p:nvSpPr>
        <p:spPr>
          <a:xfrm>
            <a:off x="935881" y="6481092"/>
            <a:ext cx="10441160" cy="830997"/>
          </a:xfrm>
          <a:prstGeom prst="rect">
            <a:avLst/>
          </a:prstGeom>
        </p:spPr>
        <p:txBody>
          <a:bodyPr wrap="square">
            <a:spAutoFit/>
          </a:bodyPr>
          <a:lstStyle/>
          <a:p>
            <a:r>
              <a:rPr lang="zh-CN" altLang="en-US" smtClean="0"/>
              <a:t>要自觉弘扬社会主义法治精神</a:t>
            </a:r>
            <a:r>
              <a:rPr lang="en-US" altLang="zh-CN" smtClean="0"/>
              <a:t>,</a:t>
            </a:r>
            <a:r>
              <a:rPr lang="zh-CN" altLang="en-US" smtClean="0"/>
              <a:t>树立社会主义法治理念</a:t>
            </a:r>
            <a:r>
              <a:rPr lang="en-US" altLang="zh-CN" smtClean="0"/>
              <a:t>,</a:t>
            </a:r>
            <a:r>
              <a:rPr lang="zh-CN" altLang="en-US" smtClean="0"/>
              <a:t>学法遵法守法用法</a:t>
            </a:r>
            <a:r>
              <a:rPr lang="en-US" altLang="zh-CN" smtClean="0"/>
              <a:t>,</a:t>
            </a:r>
            <a:r>
              <a:rPr lang="zh-CN" altLang="en-US" smtClean="0"/>
              <a:t>依法规范自身行为认真学习宪法</a:t>
            </a:r>
            <a:endParaRPr lang="zh-CN" altLang="en-US" smtClean="0"/>
          </a:p>
        </p:txBody>
      </p:sp>
      <p:sp>
        <p:nvSpPr>
          <p:cNvPr id="29" name="矩形 28"/>
          <p:cNvSpPr/>
          <p:nvPr/>
        </p:nvSpPr>
        <p:spPr>
          <a:xfrm>
            <a:off x="1799977" y="4896916"/>
            <a:ext cx="6838950" cy="830997"/>
          </a:xfrm>
          <a:prstGeom prst="rect">
            <a:avLst/>
          </a:prstGeom>
        </p:spPr>
        <p:txBody>
          <a:bodyPr>
            <a:spAutoFit/>
          </a:bodyPr>
          <a:lstStyle/>
          <a:p>
            <a:r>
              <a:rPr lang="zh-CN" altLang="en-US" smtClean="0">
                <a:latin typeface="+mn-ea"/>
              </a:rPr>
              <a:t>依法治国</a:t>
            </a:r>
            <a:r>
              <a:rPr lang="en-US" altLang="zh-CN" smtClean="0">
                <a:latin typeface="+mn-ea"/>
              </a:rPr>
              <a:t>,</a:t>
            </a:r>
            <a:r>
              <a:rPr lang="zh-CN" altLang="en-US" smtClean="0">
                <a:latin typeface="+mn-ea"/>
              </a:rPr>
              <a:t>首先是依宪治国</a:t>
            </a:r>
            <a:r>
              <a:rPr lang="en-US" altLang="zh-CN" smtClean="0">
                <a:latin typeface="+mn-ea"/>
              </a:rPr>
              <a:t>.</a:t>
            </a:r>
            <a:r>
              <a:rPr lang="zh-CN" altLang="en-US" smtClean="0">
                <a:latin typeface="+mn-ea"/>
              </a:rPr>
              <a:t>宪法是实行依法治国的根本根据</a:t>
            </a:r>
            <a:r>
              <a:rPr lang="en-US" altLang="zh-CN" smtClean="0">
                <a:latin typeface="+mn-ea"/>
              </a:rPr>
              <a:t>. </a:t>
            </a:r>
            <a:endParaRPr lang="zh-CN" altLang="en-US" smtClean="0">
              <a:latin typeface="+mn-ea"/>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ppt_x"/>
                                          </p:val>
                                        </p:tav>
                                        <p:tav tm="100000">
                                          <p:val>
                                            <p:strVal val="#ppt_x"/>
                                          </p:val>
                                        </p:tav>
                                      </p:tavLst>
                                    </p:anim>
                                    <p:anim calcmode="lin" valueType="num">
                                      <p:cBhvr additive="base">
                                        <p:cTn id="1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9"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8674" name="Picture 2" descr="201011117314142443"/>
          <p:cNvPicPr>
            <a:picLocks noChangeAspect="1" noChangeArrowheads="1"/>
          </p:cNvPicPr>
          <p:nvPr/>
        </p:nvPicPr>
        <p:blipFill>
          <a:blip r:embed="rId2"/>
          <a:stretch>
            <a:fillRect/>
          </a:stretch>
        </p:blipFill>
        <p:spPr bwMode="auto">
          <a:xfrm>
            <a:off x="0" y="0"/>
            <a:ext cx="14274871" cy="8266362"/>
          </a:xfrm>
          <a:prstGeom prst="rect">
            <a:avLst/>
          </a:prstGeom>
          <a:noFill/>
          <a:ln w="9525">
            <a:noFill/>
            <a:miter lim="800000"/>
          </a:ln>
        </p:spPr>
      </p:pic>
      <p:sp>
        <p:nvSpPr>
          <p:cNvPr id="28675" name="Rectangle 4"/>
          <p:cNvSpPr>
            <a:spLocks noChangeArrowheads="1"/>
          </p:cNvSpPr>
          <p:nvPr/>
        </p:nvSpPr>
        <p:spPr bwMode="auto">
          <a:xfrm>
            <a:off x="2160017" y="4968924"/>
            <a:ext cx="3945184" cy="610626"/>
          </a:xfrm>
          <a:prstGeom prst="rect">
            <a:avLst/>
          </a:prstGeom>
          <a:solidFill>
            <a:srgbClr val="FF6600"/>
          </a:solidFill>
          <a:ln w="9525">
            <a:solidFill>
              <a:schemeClr val="tx1"/>
            </a:solidFill>
            <a:miter lim="800000"/>
          </a:ln>
        </p:spPr>
        <p:txBody>
          <a:bodyPr wrap="none" lIns="123444" tIns="61722" rIns="123444" bIns="61722" anchor="ctr"/>
          <a:lstStyle/>
          <a:p>
            <a:endParaRPr lang="zh-CN" altLang="en-US"/>
          </a:p>
        </p:txBody>
      </p:sp>
      <p:sp>
        <p:nvSpPr>
          <p:cNvPr id="28676" name="AutoShape 5"/>
          <p:cNvSpPr>
            <a:spLocks noChangeArrowheads="1"/>
          </p:cNvSpPr>
          <p:nvPr/>
        </p:nvSpPr>
        <p:spPr bwMode="auto">
          <a:xfrm>
            <a:off x="2160018" y="4464868"/>
            <a:ext cx="4752528" cy="531776"/>
          </a:xfrm>
          <a:prstGeom prst="parallelogram">
            <a:avLst>
              <a:gd name="adj" fmla="val 153956"/>
            </a:avLst>
          </a:prstGeom>
          <a:solidFill>
            <a:srgbClr val="FF6600"/>
          </a:solidFill>
          <a:ln w="9525">
            <a:solidFill>
              <a:schemeClr val="tx1"/>
            </a:solidFill>
            <a:miter lim="800000"/>
          </a:ln>
        </p:spPr>
        <p:txBody>
          <a:bodyPr wrap="none" lIns="123444" tIns="61722" rIns="123444" bIns="61722" anchor="ctr"/>
          <a:lstStyle/>
          <a:p>
            <a:endParaRPr lang="zh-CN" altLang="en-US"/>
          </a:p>
        </p:txBody>
      </p:sp>
      <p:sp>
        <p:nvSpPr>
          <p:cNvPr id="28677" name="Rectangle 6"/>
          <p:cNvSpPr>
            <a:spLocks noChangeArrowheads="1"/>
          </p:cNvSpPr>
          <p:nvPr/>
        </p:nvSpPr>
        <p:spPr bwMode="auto">
          <a:xfrm>
            <a:off x="1295921" y="6049044"/>
            <a:ext cx="3945186" cy="612459"/>
          </a:xfrm>
          <a:prstGeom prst="rect">
            <a:avLst/>
          </a:prstGeom>
          <a:solidFill>
            <a:srgbClr val="FF6600"/>
          </a:solidFill>
          <a:ln w="9525">
            <a:solidFill>
              <a:schemeClr val="tx1"/>
            </a:solidFill>
            <a:miter lim="800000"/>
          </a:ln>
        </p:spPr>
        <p:txBody>
          <a:bodyPr wrap="none" lIns="123444" tIns="61722" rIns="123444" bIns="61722" anchor="ctr"/>
          <a:lstStyle/>
          <a:p>
            <a:endParaRPr lang="zh-CN" altLang="en-US"/>
          </a:p>
        </p:txBody>
      </p:sp>
      <p:sp>
        <p:nvSpPr>
          <p:cNvPr id="28678" name="AutoShape 7"/>
          <p:cNvSpPr>
            <a:spLocks noChangeArrowheads="1"/>
          </p:cNvSpPr>
          <p:nvPr/>
        </p:nvSpPr>
        <p:spPr bwMode="auto">
          <a:xfrm>
            <a:off x="1295921" y="5544988"/>
            <a:ext cx="4752528" cy="533610"/>
          </a:xfrm>
          <a:prstGeom prst="parallelogram">
            <a:avLst>
              <a:gd name="adj" fmla="val 153427"/>
            </a:avLst>
          </a:prstGeom>
          <a:solidFill>
            <a:srgbClr val="FF6600"/>
          </a:solidFill>
          <a:ln w="9525">
            <a:solidFill>
              <a:schemeClr val="tx1"/>
            </a:solidFill>
            <a:miter lim="800000"/>
          </a:ln>
        </p:spPr>
        <p:txBody>
          <a:bodyPr wrap="none" lIns="123444" tIns="61722" rIns="123444" bIns="61722" anchor="ctr"/>
          <a:lstStyle/>
          <a:p>
            <a:endParaRPr lang="zh-CN" altLang="en-US"/>
          </a:p>
        </p:txBody>
      </p:sp>
      <p:sp>
        <p:nvSpPr>
          <p:cNvPr id="28679" name="Rectangle 8"/>
          <p:cNvSpPr>
            <a:spLocks noChangeArrowheads="1"/>
          </p:cNvSpPr>
          <p:nvPr/>
        </p:nvSpPr>
        <p:spPr bwMode="auto">
          <a:xfrm>
            <a:off x="431825" y="7129164"/>
            <a:ext cx="3987939" cy="610625"/>
          </a:xfrm>
          <a:prstGeom prst="rect">
            <a:avLst/>
          </a:prstGeom>
          <a:solidFill>
            <a:srgbClr val="FF6600"/>
          </a:solidFill>
          <a:ln w="9525">
            <a:solidFill>
              <a:schemeClr val="tx1"/>
            </a:solidFill>
            <a:miter lim="800000"/>
          </a:ln>
        </p:spPr>
        <p:txBody>
          <a:bodyPr wrap="none" lIns="123444" tIns="61722" rIns="123444" bIns="61722" anchor="ctr"/>
          <a:lstStyle/>
          <a:p>
            <a:endParaRPr lang="zh-CN" altLang="en-US"/>
          </a:p>
        </p:txBody>
      </p:sp>
      <p:sp>
        <p:nvSpPr>
          <p:cNvPr id="28680" name="AutoShape 9"/>
          <p:cNvSpPr>
            <a:spLocks noChangeArrowheads="1"/>
          </p:cNvSpPr>
          <p:nvPr/>
        </p:nvSpPr>
        <p:spPr bwMode="auto">
          <a:xfrm>
            <a:off x="431825" y="6625108"/>
            <a:ext cx="4824536" cy="531776"/>
          </a:xfrm>
          <a:prstGeom prst="parallelogram">
            <a:avLst>
              <a:gd name="adj" fmla="val 153956"/>
            </a:avLst>
          </a:prstGeom>
          <a:solidFill>
            <a:srgbClr val="FF6600"/>
          </a:solidFill>
          <a:ln w="9525">
            <a:solidFill>
              <a:schemeClr val="tx1"/>
            </a:solidFill>
            <a:miter lim="800000"/>
          </a:ln>
        </p:spPr>
        <p:txBody>
          <a:bodyPr wrap="none" lIns="123444" tIns="61722" rIns="123444" bIns="61722" anchor="ctr"/>
          <a:lstStyle/>
          <a:p>
            <a:endParaRPr lang="zh-CN" altLang="en-US"/>
          </a:p>
        </p:txBody>
      </p:sp>
      <p:pic>
        <p:nvPicPr>
          <p:cNvPr id="1026" name="Picture 2"/>
          <p:cNvPicPr>
            <a:picLocks noChangeAspect="1" noChangeArrowheads="1"/>
          </p:cNvPicPr>
          <p:nvPr/>
        </p:nvPicPr>
        <p:blipFill>
          <a:blip r:embed="rId3"/>
          <a:stretch>
            <a:fillRect/>
          </a:stretch>
        </p:blipFill>
        <p:spPr bwMode="auto">
          <a:xfrm>
            <a:off x="6984553" y="1008484"/>
            <a:ext cx="6264696" cy="4334318"/>
          </a:xfrm>
          <a:prstGeom prst="rect">
            <a:avLst/>
          </a:prstGeom>
          <a:noFill/>
          <a:ln w="9525">
            <a:noFill/>
            <a:miter lim="800000"/>
          </a:ln>
        </p:spPr>
      </p:pic>
      <p:pic>
        <p:nvPicPr>
          <p:cNvPr id="28681" name="New picture" hidden="1"/>
          <p:cNvPicPr/>
          <p:nvPr/>
        </p:nvPicPr>
        <p:blipFill>
          <a:blip r:embed="rId4"/>
          <a:stretch>
            <a:fillRect/>
          </a:stretch>
        </p:blipFill>
        <p:spPr>
          <a:xfrm>
            <a:off x="11557000" y="11074400"/>
            <a:ext cx="279400" cy="292100"/>
          </a:xfrm>
          <a:prstGeom prst="cube">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28679"/>
                                        </p:tgtEl>
                                        <p:attrNameLst>
                                          <p:attrName>style.visibility</p:attrName>
                                        </p:attrNameLst>
                                      </p:cBhvr>
                                      <p:to>
                                        <p:strVal val="visible"/>
                                      </p:to>
                                    </p:set>
                                    <p:anim calcmode="lin" valueType="num">
                                      <p:cBhvr additive="base">
                                        <p:cTn id="7" dur="500" fill="hold"/>
                                        <p:tgtEl>
                                          <p:spTgt spid="28679"/>
                                        </p:tgtEl>
                                        <p:attrNameLst>
                                          <p:attrName>ppt_x</p:attrName>
                                        </p:attrNameLst>
                                      </p:cBhvr>
                                      <p:tavLst>
                                        <p:tav tm="0">
                                          <p:val>
                                            <p:strVal val="#ppt_x"/>
                                          </p:val>
                                        </p:tav>
                                        <p:tav tm="100000">
                                          <p:val>
                                            <p:strVal val="#ppt_x"/>
                                          </p:val>
                                        </p:tav>
                                      </p:tavLst>
                                    </p:anim>
                                    <p:anim calcmode="lin" valueType="num">
                                      <p:cBhvr additive="base">
                                        <p:cTn id="8" dur="500" fill="hold"/>
                                        <p:tgtEl>
                                          <p:spTgt spid="2867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8680"/>
                                        </p:tgtEl>
                                        <p:attrNameLst>
                                          <p:attrName>style.visibility</p:attrName>
                                        </p:attrNameLst>
                                      </p:cBhvr>
                                      <p:to>
                                        <p:strVal val="visible"/>
                                      </p:to>
                                    </p:set>
                                    <p:anim calcmode="lin" valueType="num">
                                      <p:cBhvr additive="base">
                                        <p:cTn id="11" dur="500" fill="hold"/>
                                        <p:tgtEl>
                                          <p:spTgt spid="28680"/>
                                        </p:tgtEl>
                                        <p:attrNameLst>
                                          <p:attrName>ppt_x</p:attrName>
                                        </p:attrNameLst>
                                      </p:cBhvr>
                                      <p:tavLst>
                                        <p:tav tm="0">
                                          <p:val>
                                            <p:strVal val="#ppt_x"/>
                                          </p:val>
                                        </p:tav>
                                        <p:tav tm="100000">
                                          <p:val>
                                            <p:strVal val="#ppt_x"/>
                                          </p:val>
                                        </p:tav>
                                      </p:tavLst>
                                    </p:anim>
                                    <p:anim calcmode="lin" valueType="num">
                                      <p:cBhvr additive="base">
                                        <p:cTn id="12" dur="500" fill="hold"/>
                                        <p:tgtEl>
                                          <p:spTgt spid="2868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8677"/>
                                        </p:tgtEl>
                                        <p:attrNameLst>
                                          <p:attrName>style.visibility</p:attrName>
                                        </p:attrNameLst>
                                      </p:cBhvr>
                                      <p:to>
                                        <p:strVal val="visible"/>
                                      </p:to>
                                    </p:set>
                                    <p:anim calcmode="lin" valueType="num">
                                      <p:cBhvr additive="base">
                                        <p:cTn id="15" dur="500" fill="hold"/>
                                        <p:tgtEl>
                                          <p:spTgt spid="28677"/>
                                        </p:tgtEl>
                                        <p:attrNameLst>
                                          <p:attrName>ppt_x</p:attrName>
                                        </p:attrNameLst>
                                      </p:cBhvr>
                                      <p:tavLst>
                                        <p:tav tm="0">
                                          <p:val>
                                            <p:strVal val="#ppt_x"/>
                                          </p:val>
                                        </p:tav>
                                        <p:tav tm="100000">
                                          <p:val>
                                            <p:strVal val="#ppt_x"/>
                                          </p:val>
                                        </p:tav>
                                      </p:tavLst>
                                    </p:anim>
                                    <p:anim calcmode="lin" valueType="num">
                                      <p:cBhvr additive="base">
                                        <p:cTn id="16" dur="500" fill="hold"/>
                                        <p:tgtEl>
                                          <p:spTgt spid="2867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8678"/>
                                        </p:tgtEl>
                                        <p:attrNameLst>
                                          <p:attrName>style.visibility</p:attrName>
                                        </p:attrNameLst>
                                      </p:cBhvr>
                                      <p:to>
                                        <p:strVal val="visible"/>
                                      </p:to>
                                    </p:set>
                                    <p:anim calcmode="lin" valueType="num">
                                      <p:cBhvr additive="base">
                                        <p:cTn id="19" dur="500" fill="hold"/>
                                        <p:tgtEl>
                                          <p:spTgt spid="28678"/>
                                        </p:tgtEl>
                                        <p:attrNameLst>
                                          <p:attrName>ppt_x</p:attrName>
                                        </p:attrNameLst>
                                      </p:cBhvr>
                                      <p:tavLst>
                                        <p:tav tm="0">
                                          <p:val>
                                            <p:strVal val="#ppt_x"/>
                                          </p:val>
                                        </p:tav>
                                        <p:tav tm="100000">
                                          <p:val>
                                            <p:strVal val="#ppt_x"/>
                                          </p:val>
                                        </p:tav>
                                      </p:tavLst>
                                    </p:anim>
                                    <p:anim calcmode="lin" valueType="num">
                                      <p:cBhvr additive="base">
                                        <p:cTn id="20" dur="500" fill="hold"/>
                                        <p:tgtEl>
                                          <p:spTgt spid="2867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8675"/>
                                        </p:tgtEl>
                                        <p:attrNameLst>
                                          <p:attrName>style.visibility</p:attrName>
                                        </p:attrNameLst>
                                      </p:cBhvr>
                                      <p:to>
                                        <p:strVal val="visible"/>
                                      </p:to>
                                    </p:set>
                                    <p:anim calcmode="lin" valueType="num">
                                      <p:cBhvr additive="base">
                                        <p:cTn id="23" dur="500" fill="hold"/>
                                        <p:tgtEl>
                                          <p:spTgt spid="28675"/>
                                        </p:tgtEl>
                                        <p:attrNameLst>
                                          <p:attrName>ppt_x</p:attrName>
                                        </p:attrNameLst>
                                      </p:cBhvr>
                                      <p:tavLst>
                                        <p:tav tm="0">
                                          <p:val>
                                            <p:strVal val="#ppt_x"/>
                                          </p:val>
                                        </p:tav>
                                        <p:tav tm="100000">
                                          <p:val>
                                            <p:strVal val="#ppt_x"/>
                                          </p:val>
                                        </p:tav>
                                      </p:tavLst>
                                    </p:anim>
                                    <p:anim calcmode="lin" valueType="num">
                                      <p:cBhvr additive="base">
                                        <p:cTn id="24" dur="500" fill="hold"/>
                                        <p:tgtEl>
                                          <p:spTgt spid="2867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8676"/>
                                        </p:tgtEl>
                                        <p:attrNameLst>
                                          <p:attrName>style.visibility</p:attrName>
                                        </p:attrNameLst>
                                      </p:cBhvr>
                                      <p:to>
                                        <p:strVal val="visible"/>
                                      </p:to>
                                    </p:set>
                                    <p:anim calcmode="lin" valueType="num">
                                      <p:cBhvr additive="base">
                                        <p:cTn id="27" dur="500" fill="hold"/>
                                        <p:tgtEl>
                                          <p:spTgt spid="28676"/>
                                        </p:tgtEl>
                                        <p:attrNameLst>
                                          <p:attrName>ppt_x</p:attrName>
                                        </p:attrNameLst>
                                      </p:cBhvr>
                                      <p:tavLst>
                                        <p:tav tm="0">
                                          <p:val>
                                            <p:strVal val="#ppt_x"/>
                                          </p:val>
                                        </p:tav>
                                        <p:tav tm="100000">
                                          <p:val>
                                            <p:strVal val="#ppt_x"/>
                                          </p:val>
                                        </p:tav>
                                      </p:tavLst>
                                    </p:anim>
                                    <p:anim calcmode="lin" valueType="num">
                                      <p:cBhvr additive="base">
                                        <p:cTn id="28" dur="5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6" grpId="0"/>
      <p:bldP spid="28677" grpId="0"/>
      <p:bldP spid="28678" grpId="0"/>
      <p:bldP spid="28679" grpId="0"/>
      <p:bldP spid="28680" grpId="0"/>
    </p:bldLst>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自定义</PresentationFormat>
  <Paragraphs>149</Paragraphs>
  <Slides>30</Slides>
  <Notes>29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Calibri</vt:lpstr>
      <vt:lpstr>Lato Light</vt:lpstr>
      <vt:lpstr>微软雅黑</vt:lpstr>
      <vt:lpstr>黑体</vt:lpstr>
      <vt:lpstr>Times New Roman</vt:lpstr>
      <vt:lpstr>DIN Mittelschrift Std</vt:lpstr>
      <vt:lpstr>宋体</vt:lpstr>
      <vt:lpstr>华文楷体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20.0500</AppVersion>
  <TotalTime>0</TotalTime>
  <Application>Aspose.Slides for .NET</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2015-11-21T04:10:00Z</dcterms:created>
  <dcterms:modified xsi:type="dcterms:W3CDTF">2020-07-02T08:59:49Z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