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tags/tag17.xml" ContentType="application/vnd.openxmlformats-officedocument.presentationml.tags+xml"/>
  <Override PartName="/ppt/tags/tag26.xml" ContentType="application/vnd.openxmlformats-officedocument.presentationml.tags+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5.xml" ContentType="application/vnd.openxmlformats-officedocument.presentationml.tags+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2" r:id="rId1"/>
  </p:sldMasterIdLst>
  <p:notesMasterIdLst>
    <p:notesMasterId r:id="rId39"/>
  </p:notesMasterIdLst>
  <p:sldIdLst>
    <p:sldId id="271" r:id="rId2"/>
    <p:sldId id="351" r:id="rId3"/>
    <p:sldId id="352" r:id="rId4"/>
    <p:sldId id="353" r:id="rId5"/>
    <p:sldId id="354" r:id="rId6"/>
    <p:sldId id="355" r:id="rId7"/>
    <p:sldId id="356" r:id="rId8"/>
    <p:sldId id="357" r:id="rId9"/>
    <p:sldId id="358" r:id="rId10"/>
    <p:sldId id="359" r:id="rId11"/>
    <p:sldId id="360" r:id="rId12"/>
    <p:sldId id="361" r:id="rId13"/>
    <p:sldId id="362" r:id="rId14"/>
    <p:sldId id="363" r:id="rId15"/>
    <p:sldId id="364" r:id="rId16"/>
    <p:sldId id="365" r:id="rId17"/>
    <p:sldId id="366" r:id="rId18"/>
    <p:sldId id="367" r:id="rId19"/>
    <p:sldId id="368" r:id="rId20"/>
    <p:sldId id="369" r:id="rId21"/>
    <p:sldId id="370" r:id="rId22"/>
    <p:sldId id="371" r:id="rId23"/>
    <p:sldId id="372" r:id="rId24"/>
    <p:sldId id="373" r:id="rId25"/>
    <p:sldId id="374" r:id="rId26"/>
    <p:sldId id="375" r:id="rId27"/>
    <p:sldId id="376" r:id="rId28"/>
    <p:sldId id="377" r:id="rId29"/>
    <p:sldId id="378" r:id="rId30"/>
    <p:sldId id="379" r:id="rId31"/>
    <p:sldId id="380" r:id="rId32"/>
    <p:sldId id="381" r:id="rId33"/>
    <p:sldId id="382" r:id="rId34"/>
    <p:sldId id="383" r:id="rId35"/>
    <p:sldId id="384" r:id="rId36"/>
    <p:sldId id="385" r:id="rId37"/>
    <p:sldId id="386" r:id="rId38"/>
  </p:sldIdLst>
  <p:sldSz cx="11161713"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70C0"/>
    <a:srgbClr val="314F71"/>
    <a:srgbClr val="5080B4"/>
    <a:srgbClr val="2C4866"/>
    <a:srgbClr val="00476D"/>
    <a:srgbClr val="3F6793"/>
    <a:srgbClr val="7197C1"/>
    <a:srgbClr val="648EBC"/>
    <a:srgbClr val="961618"/>
    <a:srgbClr val="3B608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822" autoAdjust="0"/>
    <p:restoredTop sz="87321" autoAdjust="0"/>
  </p:normalViewPr>
  <p:slideViewPr>
    <p:cSldViewPr showGuides="1">
      <p:cViewPr varScale="1">
        <p:scale>
          <a:sx n="77" d="100"/>
          <a:sy n="77" d="100"/>
        </p:scale>
        <p:origin x="-1032" y="-96"/>
      </p:cViewPr>
      <p:guideLst>
        <p:guide orient="horz" pos="2205"/>
        <p:guide pos="347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5E1B64-AAD5-4C4A-89EB-1A5AD3C81A9E}" type="datetimeFigureOut">
              <a:rPr lang="zh-CN" altLang="en-US" smtClean="0"/>
              <a:pPr/>
              <a:t>2020/6/21</a:t>
            </a:fld>
            <a:endParaRPr lang="zh-CN" altLang="en-US"/>
          </a:p>
        </p:txBody>
      </p:sp>
      <p:sp>
        <p:nvSpPr>
          <p:cNvPr id="4" name="幻灯片图像占位符 3"/>
          <p:cNvSpPr>
            <a:spLocks noGrp="1" noRot="1" noChangeAspect="1"/>
          </p:cNvSpPr>
          <p:nvPr>
            <p:ph type="sldImg" idx="2"/>
          </p:nvPr>
        </p:nvSpPr>
        <p:spPr>
          <a:xfrm>
            <a:off x="917575" y="1143000"/>
            <a:ext cx="502285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8CF7B4-3892-4FD8-9BB2-B09A61D774A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7DDCB-88F8-4C0C-946E-463F46B0E8CA}" type="slidenum">
              <a:rPr lang="zh-CN" altLang="en-US" smtClean="0">
                <a:solidFill>
                  <a:prstClr val="black"/>
                </a:solidFill>
              </a:rPr>
              <a:pPr/>
              <a:t>1</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31</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32</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33</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34</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进一步推进改革开放</a:t>
            </a:r>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35</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36</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B8CF7B4-3892-4FD8-9BB2-B09A61D774A6}" type="slidenum">
              <a:rPr lang="zh-CN" altLang="en-US" smtClean="0"/>
              <a:pPr/>
              <a:t>37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对角圆角矩形 6"/>
          <p:cNvSpPr/>
          <p:nvPr/>
        </p:nvSpPr>
        <p:spPr>
          <a:xfrm>
            <a:off x="200911" y="146304"/>
            <a:ext cx="10759891"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标题 7"/>
          <p:cNvSpPr>
            <a:spLocks noGrp="1"/>
          </p:cNvSpPr>
          <p:nvPr>
            <p:ph type="ctrTitle"/>
          </p:nvPr>
        </p:nvSpPr>
        <p:spPr>
          <a:xfrm>
            <a:off x="566672" y="381001"/>
            <a:ext cx="10045542" cy="2209800"/>
          </a:xfrm>
        </p:spPr>
        <p:txBody>
          <a:bodyPr lIns="45720" rIns="228600" anchor="b">
            <a:normAutofit/>
          </a:bodyPr>
          <a:lstStyle>
            <a:lvl1pPr marL="0" algn="r">
              <a:defRPr sz="4800"/>
            </a:lvl1pPr>
            <a:extLs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604400" y="2819400"/>
            <a:ext cx="800781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10" name="日期占位符 9"/>
          <p:cNvSpPr>
            <a:spLocks noGrp="1"/>
          </p:cNvSpPr>
          <p:nvPr>
            <p:ph type="dt" sz="half" idx="10"/>
          </p:nvPr>
        </p:nvSpPr>
        <p:spPr>
          <a:xfrm>
            <a:off x="6790042" y="6509004"/>
            <a:ext cx="3664762" cy="274320"/>
          </a:xfrm>
        </p:spPr>
        <p:txBody>
          <a:bodyPr vert="horz" rtlCol="0"/>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11" name="灯片编号占位符 10"/>
          <p:cNvSpPr>
            <a:spLocks noGrp="1"/>
          </p:cNvSpPr>
          <p:nvPr>
            <p:ph type="sldNum" sz="quarter" idx="11"/>
          </p:nvPr>
        </p:nvSpPr>
        <p:spPr>
          <a:xfrm>
            <a:off x="10545221" y="6509004"/>
            <a:ext cx="566738" cy="274320"/>
          </a:xfrm>
        </p:spPr>
        <p:txBody>
          <a:bodyPr vert="horz" rtlCol="0"/>
          <a:lstStyle>
            <a:lvl1pPr>
              <a:defRPr>
                <a:solidFill>
                  <a:schemeClr val="tx2">
                    <a:shade val="90000"/>
                  </a:schemeClr>
                </a:solidFill>
              </a:defRPr>
            </a:lvl1pPr>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2" name="页脚占位符 11"/>
          <p:cNvSpPr>
            <a:spLocks noGrp="1"/>
          </p:cNvSpPr>
          <p:nvPr>
            <p:ph type="ftr" sz="quarter" idx="12"/>
          </p:nvPr>
        </p:nvSpPr>
        <p:spPr>
          <a:xfrm>
            <a:off x="1953300" y="6509004"/>
            <a:ext cx="4769684" cy="274320"/>
          </a:xfrm>
        </p:spPr>
        <p:txBody>
          <a:bodyPr vert="horz" rtlCol="0"/>
          <a:lstStyle>
            <a:extLst/>
          </a:lstStyle>
          <a:p>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718226" y="1424588"/>
            <a:ext cx="9766499"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7" name="矩形 6"/>
          <p:cNvSpPr/>
          <p:nvPr/>
        </p:nvSpPr>
        <p:spPr>
          <a:xfrm>
            <a:off x="1220816" y="3267456"/>
            <a:ext cx="9040988"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881775" y="498230"/>
            <a:ext cx="9487456" cy="2731008"/>
          </a:xfrm>
        </p:spPr>
        <p:txBody>
          <a:bodyPr rIns="100584"/>
          <a:lstStyle>
            <a:lvl1pPr algn="r">
              <a:buNone/>
              <a:defRPr sz="4000" b="1" cap="none">
                <a:solidFill>
                  <a:schemeClr val="accent1">
                    <a:tint val="95000"/>
                    <a:satMod val="200000"/>
                  </a:schemeClr>
                </a:solidFill>
              </a:defRPr>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881698" y="3287713"/>
            <a:ext cx="9487456"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8" name="日期占位符 7"/>
          <p:cNvSpPr>
            <a:spLocks noGrp="1"/>
          </p:cNvSpPr>
          <p:nvPr>
            <p:ph type="dt" sz="half" idx="10"/>
          </p:nvPr>
        </p:nvSpPr>
        <p:spPr>
          <a:xfrm>
            <a:off x="6790042" y="6513670"/>
            <a:ext cx="3664762" cy="274320"/>
          </a:xfrm>
        </p:spPr>
        <p:txBody>
          <a:bodyPr vert="horz" rtlCol="0"/>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9" name="灯片编号占位符 8"/>
          <p:cNvSpPr>
            <a:spLocks noGrp="1"/>
          </p:cNvSpPr>
          <p:nvPr>
            <p:ph type="sldNum" sz="quarter" idx="11"/>
          </p:nvPr>
        </p:nvSpPr>
        <p:spPr>
          <a:xfrm>
            <a:off x="10545221" y="6513670"/>
            <a:ext cx="566738" cy="274320"/>
          </a:xfrm>
        </p:spPr>
        <p:txBody>
          <a:bodyPr vert="horz" rtlCol="0"/>
          <a:lstStyle>
            <a:lvl1pPr>
              <a:defRPr>
                <a:solidFill>
                  <a:schemeClr val="tx2">
                    <a:shade val="90000"/>
                  </a:schemeClr>
                </a:solidFill>
              </a:defRPr>
            </a:lvl1pPr>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0" name="页脚占位符 9"/>
          <p:cNvSpPr>
            <a:spLocks noGrp="1"/>
          </p:cNvSpPr>
          <p:nvPr>
            <p:ph type="ftr" sz="quarter" idx="12"/>
          </p:nvPr>
        </p:nvSpPr>
        <p:spPr>
          <a:xfrm>
            <a:off x="1953300" y="6513670"/>
            <a:ext cx="4769684" cy="274320"/>
          </a:xfrm>
        </p:spPr>
        <p:txBody>
          <a:bodyPr vert="horz" rtlCol="0"/>
          <a:lstStyle>
            <a:extLst/>
          </a:lstStyle>
          <a:p>
            <a:endParaRPr lang="zh-CN" altLang="en-US">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cut/>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558085" y="1645920"/>
            <a:ext cx="4929757"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5673871" y="1645920"/>
            <a:ext cx="4929757"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a:xfrm>
            <a:off x="10547819" y="6514568"/>
            <a:ext cx="566738" cy="274320"/>
          </a:xfrm>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0" name="矩形 9"/>
          <p:cNvSpPr/>
          <p:nvPr/>
        </p:nvSpPr>
        <p:spPr>
          <a:xfrm>
            <a:off x="718226" y="1424588"/>
            <a:ext cx="9766499"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cut/>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752835" y="2165216"/>
            <a:ext cx="4576302"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矩形 10"/>
          <p:cNvSpPr/>
          <p:nvPr/>
        </p:nvSpPr>
        <p:spPr>
          <a:xfrm>
            <a:off x="5859899" y="2165216"/>
            <a:ext cx="4576302"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标题 1"/>
          <p:cNvSpPr>
            <a:spLocks noGrp="1"/>
          </p:cNvSpPr>
          <p:nvPr>
            <p:ph type="title"/>
          </p:nvPr>
        </p:nvSpPr>
        <p:spPr>
          <a:xfrm>
            <a:off x="558086" y="251948"/>
            <a:ext cx="10045542" cy="1143000"/>
          </a:xfrm>
        </p:spPr>
        <p:txBody>
          <a:bodyPr anchor="b"/>
          <a:lstStyle>
            <a:lvl1pPr>
              <a:defRPr/>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558086" y="1535113"/>
            <a:ext cx="493169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5669996" y="1535113"/>
            <a:ext cx="4933632"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558086" y="2362201"/>
            <a:ext cx="4931695"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5669996" y="2362201"/>
            <a:ext cx="4933632"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a:xfrm>
            <a:off x="10547819" y="6514568"/>
            <a:ext cx="566738" cy="274320"/>
          </a:xfrm>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58086" y="253218"/>
            <a:ext cx="10045542" cy="1143000"/>
          </a:xfrm>
        </p:spPr>
        <p:txBody>
          <a:bodyPr/>
          <a:lstStyle>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7" name="矩形 6"/>
          <p:cNvSpPr/>
          <p:nvPr/>
        </p:nvSpPr>
        <p:spPr>
          <a:xfrm>
            <a:off x="718226" y="1424588"/>
            <a:ext cx="9766499"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cut/>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1">
        <a:schemeClr val="bg2"/>
      </p:bgRef>
    </p:bg>
    <p:spTree>
      <p:nvGrpSpPr>
        <p:cNvPr id="1" name=""/>
        <p:cNvGrpSpPr/>
        <p:nvPr/>
      </p:nvGrpSpPr>
      <p:grpSpPr>
        <a:xfrm>
          <a:off x="0" y="0"/>
          <a:ext cx="0" cy="0"/>
          <a:chOff x="0" y="0"/>
          <a:chExt cx="0" cy="0"/>
        </a:xfrm>
      </p:grpSpPr>
      <p:sp>
        <p:nvSpPr>
          <p:cNvPr id="8" name="矩形 7"/>
          <p:cNvSpPr/>
          <p:nvPr/>
        </p:nvSpPr>
        <p:spPr>
          <a:xfrm>
            <a:off x="6173550" y="1057656"/>
            <a:ext cx="4576302"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6058300" y="304800"/>
            <a:ext cx="4799537" cy="762000"/>
          </a:xfrm>
        </p:spPr>
        <p:txBody>
          <a:bodyPr anchor="b"/>
          <a:lstStyle>
            <a:lvl1pPr marL="0" algn="r">
              <a:buNone/>
              <a:defRPr sz="2000" b="1"/>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058300" y="1107560"/>
            <a:ext cx="4799537"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279043" y="2209800"/>
            <a:ext cx="10578794"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9" name="日期占位符 8"/>
          <p:cNvSpPr>
            <a:spLocks noGrp="1"/>
          </p:cNvSpPr>
          <p:nvPr>
            <p:ph type="dt" sz="half" idx="10"/>
          </p:nvPr>
        </p:nvSpPr>
        <p:spPr>
          <a:xfrm>
            <a:off x="6790042" y="6513670"/>
            <a:ext cx="3664762" cy="274320"/>
          </a:xfrm>
        </p:spPr>
        <p:txBody>
          <a:bodyPr vert="horz" rtlCol="0"/>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10" name="灯片编号占位符 9"/>
          <p:cNvSpPr>
            <a:spLocks noGrp="1"/>
          </p:cNvSpPr>
          <p:nvPr>
            <p:ph type="sldNum" sz="quarter" idx="11"/>
          </p:nvPr>
        </p:nvSpPr>
        <p:spPr>
          <a:xfrm>
            <a:off x="10545221" y="6513670"/>
            <a:ext cx="566738" cy="274320"/>
          </a:xfrm>
        </p:spPr>
        <p:txBody>
          <a:bodyPr vert="horz" rtlCol="0"/>
          <a:lstStyle>
            <a:lvl1pPr>
              <a:defRPr>
                <a:solidFill>
                  <a:schemeClr val="tx2">
                    <a:shade val="90000"/>
                  </a:schemeClr>
                </a:solidFill>
              </a:defRPr>
            </a:lvl1pPr>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1" name="页脚占位符 10"/>
          <p:cNvSpPr>
            <a:spLocks noGrp="1"/>
          </p:cNvSpPr>
          <p:nvPr>
            <p:ph type="ftr" sz="quarter" idx="12"/>
          </p:nvPr>
        </p:nvSpPr>
        <p:spPr>
          <a:xfrm>
            <a:off x="1953300" y="6513670"/>
            <a:ext cx="4769684" cy="274320"/>
          </a:xfrm>
        </p:spPr>
        <p:txBody>
          <a:bodyPr vert="horz" rtlCol="0"/>
          <a:lstStyle>
            <a:extLst/>
          </a:lstStyle>
          <a:p>
            <a:endParaRPr lang="zh-CN" altLang="en-US">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cut/>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3711346" y="4724400"/>
            <a:ext cx="6697028" cy="664536"/>
          </a:xfrm>
        </p:spPr>
        <p:txBody>
          <a:bodyPr anchor="b"/>
          <a:lstStyle>
            <a:lvl1pPr marL="0" algn="r">
              <a:buNone/>
              <a:defRPr sz="2000" b="1"/>
            </a:lvl1pPr>
            <a:extLst/>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3711346" y="5388937"/>
            <a:ext cx="6697028"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sp>
        <p:nvSpPr>
          <p:cNvPr id="13" name="图片占位符 12"/>
          <p:cNvSpPr>
            <a:spLocks noGrp="1"/>
          </p:cNvSpPr>
          <p:nvPr>
            <p:ph type="pic" idx="1"/>
          </p:nvPr>
        </p:nvSpPr>
        <p:spPr>
          <a:xfrm>
            <a:off x="372057" y="249864"/>
            <a:ext cx="10417599"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dirty="0">
              <a:solidFill>
                <a:schemeClr val="lt1"/>
              </a:solidFill>
              <a:latin typeface="+mn-lt"/>
              <a:ea typeface="+mn-ea"/>
              <a:cs typeface="+mn-cs"/>
            </a:endParaRPr>
          </a:p>
        </p:txBody>
      </p:sp>
      <p:sp>
        <p:nvSpPr>
          <p:cNvPr id="8" name="日期占位符 7"/>
          <p:cNvSpPr>
            <a:spLocks noGrp="1"/>
          </p:cNvSpPr>
          <p:nvPr>
            <p:ph type="dt" sz="half" idx="10"/>
          </p:nvPr>
        </p:nvSpPr>
        <p:spPr>
          <a:xfrm>
            <a:off x="6790042" y="6509004"/>
            <a:ext cx="3664762" cy="274320"/>
          </a:xfrm>
        </p:spPr>
        <p:txBody>
          <a:bodyPr vert="horz" rtlCol="0"/>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9" name="灯片编号占位符 8"/>
          <p:cNvSpPr>
            <a:spLocks noGrp="1"/>
          </p:cNvSpPr>
          <p:nvPr>
            <p:ph type="sldNum" sz="quarter" idx="11"/>
          </p:nvPr>
        </p:nvSpPr>
        <p:spPr>
          <a:xfrm>
            <a:off x="10545221" y="6509004"/>
            <a:ext cx="566738" cy="274320"/>
          </a:xfrm>
        </p:spPr>
        <p:txBody>
          <a:bodyPr vert="horz" rtlCol="0"/>
          <a:lstStyle>
            <a:lvl1pPr>
              <a:defRPr>
                <a:solidFill>
                  <a:schemeClr val="tx2">
                    <a:shade val="90000"/>
                  </a:schemeClr>
                </a:solidFill>
              </a:defRPr>
            </a:lvl1pPr>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0" name="页脚占位符 9"/>
          <p:cNvSpPr>
            <a:spLocks noGrp="1"/>
          </p:cNvSpPr>
          <p:nvPr>
            <p:ph type="ftr" sz="quarter" idx="12"/>
          </p:nvPr>
        </p:nvSpPr>
        <p:spPr>
          <a:xfrm>
            <a:off x="1953300" y="6509004"/>
            <a:ext cx="4769684" cy="274320"/>
          </a:xfrm>
        </p:spPr>
        <p:txBody>
          <a:bodyPr vert="horz" rtlCol="0"/>
          <a:lstStyle>
            <a:extLst/>
          </a:lstStyle>
          <a:p>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cut/>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092242" y="274639"/>
            <a:ext cx="2511385" cy="5851525"/>
          </a:xfrm>
        </p:spPr>
        <p:txBody>
          <a:bodyPr vert="eaVert"/>
          <a:lstStyle>
            <a:lvl1pPr algn="l">
              <a:defRPr/>
            </a:lvl1pPr>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558086" y="274639"/>
            <a:ext cx="7348128"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extLst/>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目录页">
    <p:bg>
      <p:bgPr>
        <a:solidFill>
          <a:schemeClr val="bg1">
            <a:lumMod val="95000"/>
          </a:schemeClr>
        </a:solidFill>
        <a:effectLst/>
      </p:bgPr>
    </p:bg>
    <p:spTree>
      <p:nvGrpSpPr>
        <p:cNvPr id="1" name=""/>
        <p:cNvGrpSpPr/>
        <p:nvPr/>
      </p:nvGrpSpPr>
      <p:grpSpPr>
        <a:xfrm>
          <a:off x="0" y="0"/>
          <a:ext cx="0" cy="0"/>
          <a:chOff x="0" y="0"/>
          <a:chExt cx="0" cy="0"/>
        </a:xfrm>
      </p:grpSpPr>
      <p:sp>
        <p:nvSpPr>
          <p:cNvPr id="22" name="标题 1"/>
          <p:cNvSpPr>
            <a:spLocks noGrp="1"/>
          </p:cNvSpPr>
          <p:nvPr>
            <p:ph type="title"/>
          </p:nvPr>
        </p:nvSpPr>
        <p:spPr>
          <a:xfrm>
            <a:off x="0" y="1372962"/>
            <a:ext cx="11153328" cy="635598"/>
          </a:xfrm>
        </p:spPr>
        <p:txBody>
          <a:bodyPr>
            <a:normAutofit/>
          </a:bodyPr>
          <a:lstStyle>
            <a:lvl1pPr algn="ctr">
              <a:defRPr sz="2800">
                <a:latin typeface="黑体" pitchFamily="49" charset="-122"/>
                <a:ea typeface="黑体" pitchFamily="49" charset="-122"/>
              </a:defRPr>
            </a:lvl1pPr>
          </a:lstStyle>
          <a:p>
            <a:r>
              <a:rPr lang="zh-CN" altLang="en-US"/>
              <a:t>单击此处编辑母版标题样式</a:t>
            </a:r>
          </a:p>
        </p:txBody>
      </p:sp>
      <p:sp>
        <p:nvSpPr>
          <p:cNvPr id="23" name="内容占位符 2"/>
          <p:cNvSpPr>
            <a:spLocks noGrp="1"/>
          </p:cNvSpPr>
          <p:nvPr>
            <p:ph idx="1"/>
          </p:nvPr>
        </p:nvSpPr>
        <p:spPr>
          <a:xfrm>
            <a:off x="252264" y="2173830"/>
            <a:ext cx="10657184" cy="4381500"/>
          </a:xfrm>
        </p:spPr>
        <p:txBody>
          <a:bodyPr>
            <a:normAutofit/>
          </a:bodyPr>
          <a:lstStyle>
            <a:lvl1pPr marL="342900" indent="-342900" algn="ctr">
              <a:buFont typeface="Wingdings" pitchFamily="2" charset="2"/>
              <a:buChar char="Ø"/>
              <a:defRPr sz="2400">
                <a:latin typeface="黑体" pitchFamily="49" charset="-122"/>
                <a:ea typeface="黑体" pitchFamily="49" charset="-122"/>
              </a:defRPr>
            </a:lvl1pPr>
          </a:lstStyle>
          <a:p>
            <a:pPr lvl="0"/>
            <a:r>
              <a:rPr lang="zh-CN" altLang="en-US"/>
              <a:t>单击此处编辑母版文本样式</a:t>
            </a:r>
          </a:p>
        </p:txBody>
      </p:sp>
    </p:spTree>
  </p:cSld>
  <p:clrMapOvr>
    <a:masterClrMapping/>
  </p:clrMapOvr>
  <p:transition>
    <p:cu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尾页">
    <p:spTree>
      <p:nvGrpSpPr>
        <p:cNvPr id="1" name=""/>
        <p:cNvGrpSpPr/>
        <p:nvPr/>
      </p:nvGrpSpPr>
      <p:grpSpPr>
        <a:xfrm>
          <a:off x="0" y="0"/>
          <a:ext cx="0" cy="0"/>
          <a:chOff x="0" y="0"/>
          <a:chExt cx="0" cy="0"/>
        </a:xfrm>
      </p:grpSpPr>
    </p:spTree>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对角圆角矩形 6"/>
          <p:cNvSpPr/>
          <p:nvPr/>
        </p:nvSpPr>
        <p:spPr>
          <a:xfrm>
            <a:off x="200911" y="147085"/>
            <a:ext cx="10755045"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页脚占位符 2"/>
          <p:cNvSpPr>
            <a:spLocks noGrp="1"/>
          </p:cNvSpPr>
          <p:nvPr>
            <p:ph type="ftr" sz="quarter" idx="3"/>
          </p:nvPr>
        </p:nvSpPr>
        <p:spPr>
          <a:xfrm>
            <a:off x="1581243" y="6400800"/>
            <a:ext cx="5141741"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zh-CN" altLang="en-US">
              <a:solidFill>
                <a:prstClr val="black">
                  <a:tint val="75000"/>
                </a:prstClr>
              </a:solidFill>
            </a:endParaRPr>
          </a:p>
        </p:txBody>
      </p:sp>
      <p:sp>
        <p:nvSpPr>
          <p:cNvPr id="14" name="日期占位符 13"/>
          <p:cNvSpPr>
            <a:spLocks noGrp="1"/>
          </p:cNvSpPr>
          <p:nvPr>
            <p:ph type="dt" sz="half" idx="2"/>
          </p:nvPr>
        </p:nvSpPr>
        <p:spPr>
          <a:xfrm>
            <a:off x="6790042" y="6400800"/>
            <a:ext cx="3664762"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93420691-2B12-42BE-9ECB-BA89A0D1C4B9}" type="datetimeFigureOut">
              <a:rPr lang="zh-CN" altLang="en-US" smtClean="0">
                <a:solidFill>
                  <a:prstClr val="black">
                    <a:tint val="75000"/>
                  </a:prstClr>
                </a:solidFill>
              </a:rPr>
              <a:pPr/>
              <a:t>2020/6/21</a:t>
            </a:fld>
            <a:endParaRPr lang="zh-CN" altLang="en-US">
              <a:solidFill>
                <a:prstClr val="black">
                  <a:tint val="75000"/>
                </a:prstClr>
              </a:solidFill>
            </a:endParaRPr>
          </a:p>
        </p:txBody>
      </p:sp>
      <p:sp>
        <p:nvSpPr>
          <p:cNvPr id="23" name="灯片编号占位符 22"/>
          <p:cNvSpPr>
            <a:spLocks noGrp="1"/>
          </p:cNvSpPr>
          <p:nvPr>
            <p:ph type="sldNum" sz="quarter" idx="4"/>
          </p:nvPr>
        </p:nvSpPr>
        <p:spPr>
          <a:xfrm>
            <a:off x="10545221" y="6514568"/>
            <a:ext cx="56673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5C6FDAAE-121E-400D-B024-F201987F4564}" type="slidenum">
              <a:rPr lang="zh-CN" altLang="en-US" smtClean="0">
                <a:solidFill>
                  <a:prstClr val="black">
                    <a:tint val="75000"/>
                  </a:prstClr>
                </a:solidFill>
              </a:rPr>
              <a:pPr/>
              <a:t>‹#›</a:t>
            </a:fld>
            <a:endParaRPr lang="zh-CN" altLang="en-US">
              <a:solidFill>
                <a:prstClr val="black">
                  <a:tint val="75000"/>
                </a:prstClr>
              </a:solidFill>
            </a:endParaRPr>
          </a:p>
        </p:txBody>
      </p:sp>
      <p:sp>
        <p:nvSpPr>
          <p:cNvPr id="22" name="标题占位符 21"/>
          <p:cNvSpPr>
            <a:spLocks noGrp="1"/>
          </p:cNvSpPr>
          <p:nvPr>
            <p:ph type="title"/>
          </p:nvPr>
        </p:nvSpPr>
        <p:spPr>
          <a:xfrm>
            <a:off x="558086" y="253536"/>
            <a:ext cx="10045542"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558086" y="1646237"/>
            <a:ext cx="10045542" cy="4526280"/>
          </a:xfrm>
          <a:prstGeom prst="rect">
            <a:avLst/>
          </a:prstGeom>
        </p:spPr>
        <p:txBody>
          <a:bodyPr>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Tree>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61" r:id="rId13"/>
  </p:sldLayoutIdLst>
  <p:transition>
    <p:cut/>
  </p:transition>
  <p:timing>
    <p:tnLst>
      <p:par>
        <p:cTn id="1" dur="indefinite" restart="never" nodeType="tmRoot"/>
      </p:par>
    </p:tnLst>
  </p:timing>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0.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tags" Target="../tags/tag16.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tags" Target="../tags/tag18.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2.xml"/><Relationship Id="rId1" Type="http://schemas.openxmlformats.org/officeDocument/2006/relationships/tags" Target="../tags/tag19.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tags" Target="../tags/tag20.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2.xml"/><Relationship Id="rId1" Type="http://schemas.openxmlformats.org/officeDocument/2006/relationships/tags" Target="../tags/tag2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2.xml"/><Relationship Id="rId1" Type="http://schemas.openxmlformats.org/officeDocument/2006/relationships/tags" Target="../tags/tag24.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2.xml"/><Relationship Id="rId1" Type="http://schemas.openxmlformats.org/officeDocument/2006/relationships/tags" Target="../tags/tag2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2.xml"/><Relationship Id="rId1" Type="http://schemas.openxmlformats.org/officeDocument/2006/relationships/tags" Target="../tags/tag2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2.xml"/><Relationship Id="rId1" Type="http://schemas.openxmlformats.org/officeDocument/2006/relationships/tags" Target="../tags/tag2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2.xml"/><Relationship Id="rId1" Type="http://schemas.openxmlformats.org/officeDocument/2006/relationships/tags" Target="../tags/tag2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主标题"/>
          <p:cNvSpPr>
            <a:spLocks noChangeArrowheads="1" noChangeShapeType="1" noTextEdit="1"/>
          </p:cNvSpPr>
          <p:nvPr/>
        </p:nvSpPr>
        <p:spPr bwMode="auto">
          <a:xfrm>
            <a:off x="612304" y="2315761"/>
            <a:ext cx="10297144" cy="2048978"/>
          </a:xfrm>
          <a:prstGeom prst="rect">
            <a:avLst/>
          </a:prstGeom>
        </p:spPr>
        <p:txBody>
          <a:bodyPr wrap="none" fromWordArt="1"/>
          <a:lstStyle/>
          <a:p>
            <a:pPr algn="ctr" fontAlgn="base">
              <a:spcBef>
                <a:spcPct val="0"/>
              </a:spcBef>
              <a:spcAft>
                <a:spcPct val="0"/>
              </a:spcAft>
            </a:pPr>
            <a:r>
              <a:rPr lang="zh-CN" altLang="en-US" sz="4580" b="1" kern="10" spc="275" dirty="0" smtClean="0">
                <a:solidFill>
                  <a:srgbClr val="FF0000"/>
                </a:solidFill>
                <a:latin typeface="微软雅黑" pitchFamily="34" charset="-122"/>
                <a:ea typeface="微软雅黑" pitchFamily="34" charset="-122"/>
                <a:cs typeface="+mn-ea"/>
                <a:sym typeface="字魂59号-创粗黑" panose="00000500000000000000" pitchFamily="2" charset="-122"/>
              </a:rPr>
              <a:t>第</a:t>
            </a:r>
            <a:r>
              <a:rPr lang="en-US" altLang="zh-CN" sz="4580" b="1" kern="10" spc="275" dirty="0" smtClean="0">
                <a:solidFill>
                  <a:srgbClr val="FF0000"/>
                </a:solidFill>
                <a:latin typeface="微软雅黑" pitchFamily="34" charset="-122"/>
                <a:ea typeface="微软雅黑" pitchFamily="34" charset="-122"/>
                <a:cs typeface="+mn-ea"/>
                <a:sym typeface="字魂59号-创粗黑" panose="00000500000000000000" pitchFamily="2" charset="-122"/>
              </a:rPr>
              <a:t>20</a:t>
            </a:r>
            <a:r>
              <a:rPr lang="zh-CN" altLang="en-US" sz="4580" b="1" kern="10" spc="275" dirty="0" smtClean="0">
                <a:solidFill>
                  <a:srgbClr val="FF0000"/>
                </a:solidFill>
                <a:latin typeface="微软雅黑" pitchFamily="34" charset="-122"/>
                <a:ea typeface="微软雅黑" pitchFamily="34" charset="-122"/>
                <a:cs typeface="+mn-ea"/>
                <a:sym typeface="字魂59号-创粗黑" panose="00000500000000000000" pitchFamily="2" charset="-122"/>
              </a:rPr>
              <a:t>课 社会主义国家的发展与变化</a:t>
            </a:r>
            <a:endParaRPr lang="zh-CN" altLang="en-US" sz="4580" b="1" kern="10" spc="275" dirty="0">
              <a:solidFill>
                <a:srgbClr val="FF0000"/>
              </a:solidFill>
              <a:latin typeface="微软雅黑" pitchFamily="34" charset="-122"/>
              <a:ea typeface="微软雅黑" pitchFamily="34" charset="-122"/>
              <a:cs typeface="+mn-ea"/>
              <a:sym typeface="字魂59号-创粗黑" panose="00000500000000000000" pitchFamily="2" charset="-122"/>
            </a:endParaRPr>
          </a:p>
        </p:txBody>
      </p:sp>
      <p:sp>
        <p:nvSpPr>
          <p:cNvPr id="15" name="KSO_Shape"/>
          <p:cNvSpPr/>
          <p:nvPr/>
        </p:nvSpPr>
        <p:spPr bwMode="auto">
          <a:xfrm>
            <a:off x="779315" y="5767738"/>
            <a:ext cx="291893" cy="20043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650">
              <a:solidFill>
                <a:srgbClr val="FFFFFF"/>
              </a:solidFill>
              <a:latin typeface="字魂59号-创粗黑" panose="00000500000000000000" pitchFamily="2" charset="-122"/>
              <a:ea typeface="字魂59号-创粗黑" panose="00000500000000000000" pitchFamily="2" charset="-122"/>
              <a:sym typeface="字魂59号-创粗黑" panose="00000500000000000000" pitchFamily="2" charset="-122"/>
            </a:endParaRPr>
          </a:p>
        </p:txBody>
      </p:sp>
    </p:spTree>
  </p:cSld>
  <p:clrMapOvr>
    <a:masterClrMapping/>
  </p:clrMapOvr>
  <p:transition advTm="11923"/>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6280" y="1329411"/>
            <a:ext cx="10153128" cy="1154162"/>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战后苏联发展成就及问题</a:t>
            </a:r>
          </a:p>
          <a:p>
            <a:pPr>
              <a:lnSpc>
                <a:spcPct val="150000"/>
              </a:lnSpc>
            </a:pPr>
            <a:r>
              <a:rPr lang="zh-CN" altLang="en-US" sz="2200" smtClean="0">
                <a:solidFill>
                  <a:srgbClr val="FF0000"/>
                </a:solidFill>
                <a:latin typeface="黑体" pitchFamily="49" charset="-122"/>
                <a:ea typeface="黑体" pitchFamily="49" charset="-122"/>
              </a:rPr>
              <a:t>阅读材料，概括战后苏联社会主义建设取得的成就和存在的问题</a:t>
            </a:r>
            <a:endParaRPr lang="zh-CN" altLang="en-US" sz="2200">
              <a:latin typeface="黑体" pitchFamily="49" charset="-122"/>
              <a:ea typeface="黑体" pitchFamily="49" charset="-122"/>
            </a:endParaRPr>
          </a:p>
        </p:txBody>
      </p:sp>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4" name="矩形 3"/>
          <p:cNvSpPr/>
          <p:nvPr/>
        </p:nvSpPr>
        <p:spPr>
          <a:xfrm>
            <a:off x="612304" y="2276872"/>
            <a:ext cx="10153128" cy="4247317"/>
          </a:xfrm>
          <a:prstGeom prst="rect">
            <a:avLst/>
          </a:prstGeom>
        </p:spPr>
        <p:txBody>
          <a:bodyPr wrap="square">
            <a:spAutoFit/>
          </a:bodyPr>
          <a:lstStyle/>
          <a:p>
            <a:pPr>
              <a:lnSpc>
                <a:spcPct val="150000"/>
              </a:lnSpc>
            </a:pPr>
            <a:r>
              <a:rPr lang="zh-CN" altLang="en-US" smtClean="0">
                <a:latin typeface="黑体" pitchFamily="49" charset="-122"/>
                <a:ea typeface="黑体" pitchFamily="49" charset="-122"/>
              </a:rPr>
              <a:t>战后，苏联最高苏维埃于</a:t>
            </a:r>
            <a:r>
              <a:rPr lang="en-US" altLang="zh-CN" smtClean="0">
                <a:latin typeface="黑体" pitchFamily="49" charset="-122"/>
                <a:ea typeface="黑体" pitchFamily="49" charset="-122"/>
              </a:rPr>
              <a:t>1946</a:t>
            </a:r>
            <a:r>
              <a:rPr lang="zh-CN" altLang="en-US" smtClean="0">
                <a:latin typeface="黑体" pitchFamily="49" charset="-122"/>
                <a:ea typeface="黑体" pitchFamily="49" charset="-122"/>
              </a:rPr>
              <a:t>年</a:t>
            </a:r>
            <a:r>
              <a:rPr lang="en-US" altLang="zh-CN" smtClean="0">
                <a:latin typeface="黑体" pitchFamily="49" charset="-122"/>
                <a:ea typeface="黑体" pitchFamily="49" charset="-122"/>
              </a:rPr>
              <a:t>3</a:t>
            </a:r>
            <a:r>
              <a:rPr lang="zh-CN" altLang="en-US" smtClean="0">
                <a:latin typeface="黑体" pitchFamily="49" charset="-122"/>
                <a:ea typeface="黑体" pitchFamily="49" charset="-122"/>
              </a:rPr>
              <a:t>月通过第四个五年计划（</a:t>
            </a:r>
            <a:r>
              <a:rPr lang="en-US" altLang="zh-CN" smtClean="0">
                <a:latin typeface="黑体" pitchFamily="49" charset="-122"/>
                <a:ea typeface="黑体" pitchFamily="49" charset="-122"/>
              </a:rPr>
              <a:t>1946-1950</a:t>
            </a:r>
            <a:r>
              <a:rPr lang="zh-CN" altLang="en-US" smtClean="0">
                <a:latin typeface="黑体" pitchFamily="49" charset="-122"/>
                <a:ea typeface="黑体" pitchFamily="49" charset="-122"/>
              </a:rPr>
              <a:t>），规定其基本任务是“恢复国家遭受蹂躏的地区，把工农业恢复到战前水平，然后再大大超过这一水平”。随后，苏联人民在共产党的领导下，积极工作，取得了恢复和发展国民经济的巨大成就。到</a:t>
            </a:r>
            <a:r>
              <a:rPr lang="en-US" altLang="zh-CN" smtClean="0">
                <a:latin typeface="黑体" pitchFamily="49" charset="-122"/>
                <a:ea typeface="黑体" pitchFamily="49" charset="-122"/>
              </a:rPr>
              <a:t>1950</a:t>
            </a:r>
            <a:r>
              <a:rPr lang="zh-CN" altLang="en-US" smtClean="0">
                <a:latin typeface="黑体" pitchFamily="49" charset="-122"/>
                <a:ea typeface="黑体" pitchFamily="49" charset="-122"/>
              </a:rPr>
              <a:t>年工业总产值比</a:t>
            </a:r>
            <a:r>
              <a:rPr lang="en-US" altLang="zh-CN" smtClean="0">
                <a:latin typeface="黑体" pitchFamily="49" charset="-122"/>
                <a:ea typeface="黑体" pitchFamily="49" charset="-122"/>
              </a:rPr>
              <a:t>1940</a:t>
            </a:r>
            <a:r>
              <a:rPr lang="zh-CN" altLang="en-US" smtClean="0">
                <a:latin typeface="黑体" pitchFamily="49" charset="-122"/>
                <a:ea typeface="黑体" pitchFamily="49" charset="-122"/>
              </a:rPr>
              <a:t>年增加</a:t>
            </a:r>
            <a:r>
              <a:rPr lang="en-US" altLang="zh-CN" smtClean="0">
                <a:latin typeface="黑体" pitchFamily="49" charset="-122"/>
                <a:ea typeface="黑体" pitchFamily="49" charset="-122"/>
              </a:rPr>
              <a:t>22%</a:t>
            </a:r>
            <a:r>
              <a:rPr lang="zh-CN" altLang="en-US" smtClean="0">
                <a:latin typeface="黑体" pitchFamily="49" charset="-122"/>
                <a:ea typeface="黑体" pitchFamily="49" charset="-122"/>
              </a:rPr>
              <a:t>，农业总产量也接近</a:t>
            </a:r>
            <a:r>
              <a:rPr lang="en-US" altLang="zh-CN" smtClean="0">
                <a:latin typeface="黑体" pitchFamily="49" charset="-122"/>
                <a:ea typeface="黑体" pitchFamily="49" charset="-122"/>
              </a:rPr>
              <a:t>1940</a:t>
            </a:r>
            <a:r>
              <a:rPr lang="zh-CN" altLang="en-US" smtClean="0">
                <a:latin typeface="黑体" pitchFamily="49" charset="-122"/>
                <a:ea typeface="黑体" pitchFamily="49" charset="-122"/>
              </a:rPr>
              <a:t>年的水平。国防工业获得重大突破，</a:t>
            </a:r>
            <a:r>
              <a:rPr lang="en-US" altLang="zh-CN" smtClean="0">
                <a:latin typeface="黑体" pitchFamily="49" charset="-122"/>
                <a:ea typeface="黑体" pitchFamily="49" charset="-122"/>
              </a:rPr>
              <a:t>1946</a:t>
            </a:r>
            <a:r>
              <a:rPr lang="zh-CN" altLang="en-US" smtClean="0">
                <a:latin typeface="黑体" pitchFamily="49" charset="-122"/>
                <a:ea typeface="黑体" pitchFamily="49" charset="-122"/>
              </a:rPr>
              <a:t>年建成苏联第一座原子能反应堆，</a:t>
            </a:r>
            <a:r>
              <a:rPr lang="en-US" altLang="zh-CN" smtClean="0">
                <a:latin typeface="黑体" pitchFamily="49" charset="-122"/>
                <a:ea typeface="黑体" pitchFamily="49" charset="-122"/>
              </a:rPr>
              <a:t>1949</a:t>
            </a:r>
            <a:r>
              <a:rPr lang="zh-CN" altLang="en-US" smtClean="0">
                <a:latin typeface="黑体" pitchFamily="49" charset="-122"/>
                <a:ea typeface="黑体" pitchFamily="49" charset="-122"/>
              </a:rPr>
              <a:t>年又成功爆炸了苏联第一颗原子弹，成为继美国之后第二个拥有核武器的国家。但苏联经济仍然存在严重问题。它继续把发展重工业和国防工业放在首位，造成国民经济比例严重失调。</a:t>
            </a:r>
            <a:r>
              <a:rPr lang="en-US" altLang="zh-CN" smtClean="0">
                <a:latin typeface="黑体" pitchFamily="49" charset="-122"/>
                <a:ea typeface="黑体" pitchFamily="49" charset="-122"/>
              </a:rPr>
              <a:t>1950</a:t>
            </a:r>
            <a:r>
              <a:rPr lang="zh-CN" altLang="en-US" smtClean="0">
                <a:latin typeface="黑体" pitchFamily="49" charset="-122"/>
                <a:ea typeface="黑体" pitchFamily="49" charset="-122"/>
              </a:rPr>
              <a:t>年，与人民生活密切相关的棉纺织业、食品加工工业等轻工业还没有恢复到战前水平。农业领域仍然奉行全盘集体化政策，农业落后情况没有得到改变。</a:t>
            </a:r>
            <a:r>
              <a:rPr lang="en-US" altLang="zh-CN" smtClean="0">
                <a:latin typeface="黑体" pitchFamily="49" charset="-122"/>
                <a:ea typeface="黑体" pitchFamily="49" charset="-122"/>
              </a:rPr>
              <a:t>1950</a:t>
            </a:r>
            <a:r>
              <a:rPr lang="zh-CN" altLang="en-US" smtClean="0">
                <a:latin typeface="黑体" pitchFamily="49" charset="-122"/>
                <a:ea typeface="黑体" pitchFamily="49" charset="-122"/>
              </a:rPr>
              <a:t>年，谷物总收获量仅为战前水平的</a:t>
            </a:r>
            <a:r>
              <a:rPr lang="en-US" altLang="zh-CN" smtClean="0">
                <a:latin typeface="黑体" pitchFamily="49" charset="-122"/>
                <a:ea typeface="黑体" pitchFamily="49" charset="-122"/>
              </a:rPr>
              <a:t>78%</a:t>
            </a:r>
            <a:r>
              <a:rPr lang="zh-CN" altLang="en-US" smtClean="0">
                <a:latin typeface="黑体" pitchFamily="49" charset="-122"/>
                <a:ea typeface="黑体" pitchFamily="49" charset="-122"/>
              </a:rPr>
              <a:t>。</a:t>
            </a:r>
          </a:p>
          <a:p>
            <a:pPr algn="r">
              <a:lnSpc>
                <a:spcPct val="150000"/>
              </a:lnSpc>
            </a:pPr>
            <a:r>
              <a:rPr lang="en-US" altLang="zh-CN" smtClean="0">
                <a:latin typeface="黑体" pitchFamily="49" charset="-122"/>
                <a:ea typeface="黑体" pitchFamily="49" charset="-122"/>
              </a:rPr>
              <a:t>——</a:t>
            </a:r>
            <a:r>
              <a:rPr lang="zh-CN" altLang="en-US" smtClean="0">
                <a:latin typeface="黑体" pitchFamily="49" charset="-122"/>
                <a:ea typeface="黑体" pitchFamily="49" charset="-122"/>
              </a:rPr>
              <a:t>徐蓝</a:t>
            </a:r>
            <a:r>
              <a:rPr lang="en-US" altLang="zh-CN" smtClean="0">
                <a:latin typeface="黑体" pitchFamily="49" charset="-122"/>
                <a:ea typeface="黑体" pitchFamily="49" charset="-122"/>
              </a:rPr>
              <a:t>《</a:t>
            </a:r>
            <a:r>
              <a:rPr lang="zh-CN" altLang="en-US" smtClean="0">
                <a:latin typeface="黑体" pitchFamily="49" charset="-122"/>
                <a:ea typeface="黑体" pitchFamily="49" charset="-122"/>
              </a:rPr>
              <a:t>世界近现代史</a:t>
            </a:r>
            <a:r>
              <a:rPr lang="zh-CN" altLang="en-US">
                <a:latin typeface="黑体" pitchFamily="49" charset="-122"/>
                <a:ea typeface="黑体" pitchFamily="49" charset="-122"/>
              </a:rPr>
              <a:t>：</a:t>
            </a:r>
            <a:r>
              <a:rPr lang="en-US" altLang="zh-CN" smtClean="0">
                <a:latin typeface="黑体" pitchFamily="49" charset="-122"/>
                <a:ea typeface="黑体" pitchFamily="49" charset="-122"/>
              </a:rPr>
              <a:t>1500-2007》</a:t>
            </a:r>
            <a:endParaRPr lang="zh-CN" altLang="en-US">
              <a:latin typeface="黑体" pitchFamily="49" charset="-122"/>
              <a:ea typeface="黑体" pitchFamily="49" charset="-122"/>
            </a:endParaRPr>
          </a:p>
        </p:txBody>
      </p:sp>
      <p:cxnSp>
        <p:nvCxnSpPr>
          <p:cNvPr id="6" name="直接连接符 2"/>
          <p:cNvCxnSpPr/>
          <p:nvPr/>
        </p:nvCxnSpPr>
        <p:spPr>
          <a:xfrm>
            <a:off x="3564632" y="3573016"/>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2"/>
          <p:cNvCxnSpPr/>
          <p:nvPr/>
        </p:nvCxnSpPr>
        <p:spPr>
          <a:xfrm>
            <a:off x="5220816" y="4005064"/>
            <a:ext cx="280831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a:off x="8029128" y="4797152"/>
            <a:ext cx="252028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2"/>
          <p:cNvCxnSpPr/>
          <p:nvPr/>
        </p:nvCxnSpPr>
        <p:spPr>
          <a:xfrm>
            <a:off x="7093024" y="5229200"/>
            <a:ext cx="285250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2"/>
          <p:cNvCxnSpPr/>
          <p:nvPr/>
        </p:nvCxnSpPr>
        <p:spPr>
          <a:xfrm>
            <a:off x="4240524" y="5661248"/>
            <a:ext cx="285250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1908448" y="6062524"/>
            <a:ext cx="10153128" cy="461665"/>
          </a:xfrm>
          <a:prstGeom prst="rect">
            <a:avLst/>
          </a:prstGeom>
        </p:spPr>
        <p:txBody>
          <a:bodyPr wrap="square">
            <a:spAutoFit/>
          </a:bodyPr>
          <a:lstStyle/>
          <a:p>
            <a:r>
              <a:rPr lang="zh-CN" altLang="en-US" sz="2400" smtClean="0">
                <a:solidFill>
                  <a:srgbClr val="FF0000"/>
                </a:solidFill>
                <a:latin typeface="黑体" pitchFamily="49" charset="-122"/>
                <a:ea typeface="黑体" pitchFamily="49" charset="-122"/>
              </a:rPr>
              <a:t>成就和问题出现的原因？</a:t>
            </a:r>
            <a:endParaRPr lang="zh-CN" altLang="en-US" sz="2400">
              <a:latin typeface="黑体" pitchFamily="49" charset="-122"/>
              <a:ea typeface="黑体" pitchFamily="49" charset="-122"/>
            </a:endParaRPr>
          </a:p>
        </p:txBody>
      </p:sp>
    </p:spTree>
    <p:custDataLst>
      <p:tags r:id="rId1"/>
    </p:custDataLst>
  </p:cSld>
  <p:clrMapOvr>
    <a:masterClrMapping/>
  </p:clrMapOvr>
  <p:transition advTm="4451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4" name="矩形 3"/>
          <p:cNvSpPr/>
          <p:nvPr/>
        </p:nvSpPr>
        <p:spPr>
          <a:xfrm>
            <a:off x="263935" y="1700808"/>
            <a:ext cx="10153128" cy="646331"/>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苏联模式：</a:t>
            </a:r>
          </a:p>
        </p:txBody>
      </p:sp>
      <p:graphicFrame>
        <p:nvGraphicFramePr>
          <p:cNvPr id="6" name="表格 5"/>
          <p:cNvGraphicFramePr>
            <a:graphicFrameLocks noGrp="1"/>
          </p:cNvGraphicFramePr>
          <p:nvPr/>
        </p:nvGraphicFramePr>
        <p:xfrm>
          <a:off x="263935" y="2708920"/>
          <a:ext cx="4380817" cy="1787843"/>
        </p:xfrm>
        <a:graphic>
          <a:graphicData uri="http://schemas.openxmlformats.org/drawingml/2006/table">
            <a:tbl>
              <a:tblPr firstRow="1" bandRow="1">
                <a:tableStyleId>{5C22544A-7EE6-4342-B048-85BDC9FD1C3A}</a:tableStyleId>
              </a:tblPr>
              <a:tblGrid>
                <a:gridCol w="1860537"/>
                <a:gridCol w="2520280"/>
              </a:tblGrid>
              <a:tr h="370840">
                <a:tc>
                  <a:txBody>
                    <a:bodyPr/>
                    <a:lstStyle/>
                    <a:p>
                      <a:r>
                        <a:rPr lang="zh-CN" altLang="en-US" sz="2000" smtClean="0">
                          <a:latin typeface="黑体" pitchFamily="49" charset="-122"/>
                          <a:ea typeface="黑体" pitchFamily="49" charset="-122"/>
                          <a:cs typeface="黑体" panose="02010609060101010101" pitchFamily="49" charset="-122"/>
                        </a:rPr>
                        <a:t>政治</a:t>
                      </a:r>
                      <a:endParaRPr lang="zh-CN" altLang="en-US" sz="2000">
                        <a:latin typeface="黑体" pitchFamily="49" charset="-122"/>
                        <a:ea typeface="黑体" pitchFamily="49" charset="-122"/>
                        <a:cs typeface="黑体" panose="02010609060101010101" pitchFamily="49" charset="-122"/>
                      </a:endParaRPr>
                    </a:p>
                  </a:txBody>
                  <a:tcPr/>
                </a:tc>
                <a:tc>
                  <a:txBody>
                    <a:bodyPr/>
                    <a:lstStyle/>
                    <a:p>
                      <a:r>
                        <a:rPr lang="zh-CN" altLang="en-US" sz="2000" smtClean="0">
                          <a:latin typeface="黑体" pitchFamily="49" charset="-122"/>
                          <a:ea typeface="黑体" pitchFamily="49" charset="-122"/>
                          <a:cs typeface="黑体" panose="02010609060101010101" pitchFamily="49" charset="-122"/>
                        </a:rPr>
                        <a:t>经济</a:t>
                      </a:r>
                      <a:endParaRPr lang="zh-CN" altLang="en-US" sz="2000">
                        <a:latin typeface="黑体" pitchFamily="49" charset="-122"/>
                        <a:ea typeface="黑体" pitchFamily="49" charset="-122"/>
                        <a:cs typeface="黑体" panose="02010609060101010101" pitchFamily="49" charset="-122"/>
                      </a:endParaRPr>
                    </a:p>
                  </a:txBody>
                  <a:tcPr/>
                </a:tc>
              </a:tr>
              <a:tr h="370840">
                <a:tc>
                  <a:txBody>
                    <a:bodyPr/>
                    <a:lstStyle/>
                    <a:p>
                      <a:r>
                        <a:rPr lang="zh-CN" altLang="en-US" sz="2000" smtClean="0">
                          <a:latin typeface="黑体" pitchFamily="49" charset="-122"/>
                          <a:ea typeface="黑体" pitchFamily="49" charset="-122"/>
                          <a:cs typeface="黑体" panose="02010609060101010101" pitchFamily="49" charset="-122"/>
                        </a:rPr>
                        <a:t>权力高度集中</a:t>
                      </a:r>
                      <a:endParaRPr lang="zh-CN" altLang="en-US" sz="2000">
                        <a:latin typeface="黑体" pitchFamily="49" charset="-122"/>
                        <a:ea typeface="黑体" pitchFamily="49" charset="-122"/>
                        <a:cs typeface="黑体" panose="02010609060101010101" pitchFamily="49" charset="-122"/>
                      </a:endParaRPr>
                    </a:p>
                  </a:txBody>
                  <a:tcPr/>
                </a:tc>
                <a:tc>
                  <a:txBody>
                    <a:bodyPr/>
                    <a:lstStyle/>
                    <a:p>
                      <a:pPr marL="0" marR="0" indent="0" algn="l" defTabSz="836930" rtl="0" eaLnBrk="1" fontAlgn="auto" latinLnBrk="0" hangingPunct="1">
                        <a:lnSpc>
                          <a:spcPct val="150000"/>
                        </a:lnSpc>
                        <a:spcBef>
                          <a:spcPct val="0"/>
                        </a:spcBef>
                        <a:spcAft>
                          <a:spcPct val="0"/>
                        </a:spcAft>
                        <a:buClrTx/>
                        <a:buSzTx/>
                        <a:buFontTx/>
                        <a:buNone/>
                        <a:defRPr/>
                      </a:pPr>
                      <a:r>
                        <a:rPr lang="zh-CN" altLang="en-US" sz="2000" smtClean="0">
                          <a:latin typeface="黑体" pitchFamily="49" charset="-122"/>
                          <a:ea typeface="黑体" pitchFamily="49" charset="-122"/>
                          <a:cs typeface="黑体" panose="02010609060101010101" pitchFamily="49" charset="-122"/>
                        </a:rPr>
                        <a:t>优先发展重工业；</a:t>
                      </a:r>
                    </a:p>
                    <a:p>
                      <a:pPr>
                        <a:lnSpc>
                          <a:spcPct val="150000"/>
                        </a:lnSpc>
                      </a:pPr>
                      <a:r>
                        <a:rPr lang="zh-CN" altLang="en-US" sz="2000" smtClean="0">
                          <a:latin typeface="黑体" pitchFamily="49" charset="-122"/>
                          <a:ea typeface="黑体" pitchFamily="49" charset="-122"/>
                          <a:cs typeface="黑体" panose="02010609060101010101" pitchFamily="49" charset="-122"/>
                        </a:rPr>
                        <a:t>高度集中的计划经济；</a:t>
                      </a:r>
                    </a:p>
                    <a:p>
                      <a:pPr>
                        <a:lnSpc>
                          <a:spcPct val="150000"/>
                        </a:lnSpc>
                      </a:pPr>
                      <a:r>
                        <a:rPr lang="zh-CN" altLang="en-US" sz="2000" smtClean="0">
                          <a:latin typeface="黑体" pitchFamily="49" charset="-122"/>
                          <a:ea typeface="黑体" pitchFamily="49" charset="-122"/>
                          <a:cs typeface="黑体" panose="02010609060101010101" pitchFamily="49" charset="-122"/>
                        </a:rPr>
                        <a:t>单一公有制经济</a:t>
                      </a:r>
                    </a:p>
                  </a:txBody>
                  <a:tcPr/>
                </a:tc>
              </a:tr>
            </a:tbl>
          </a:graphicData>
        </a:graphic>
      </p:graphicFrame>
      <p:graphicFrame>
        <p:nvGraphicFramePr>
          <p:cNvPr id="7" name="表格 6"/>
          <p:cNvGraphicFramePr>
            <a:graphicFrameLocks noGrp="1"/>
          </p:cNvGraphicFramePr>
          <p:nvPr/>
        </p:nvGraphicFramePr>
        <p:xfrm>
          <a:off x="5148808" y="2677544"/>
          <a:ext cx="5644475" cy="2997229"/>
        </p:xfrm>
        <a:graphic>
          <a:graphicData uri="http://schemas.openxmlformats.org/drawingml/2006/table">
            <a:tbl>
              <a:tblPr>
                <a:tableStyleId>{22838BEF-8BB2-4498-84A7-C5851F593DF1}</a:tableStyleId>
              </a:tblPr>
              <a:tblGrid>
                <a:gridCol w="578567"/>
                <a:gridCol w="5065908"/>
              </a:tblGrid>
              <a:tr h="914654">
                <a:tc>
                  <a:txBody>
                    <a:bodyPr/>
                    <a:lstStyle/>
                    <a:p>
                      <a:pPr algn="ctr">
                        <a:lnSpc>
                          <a:spcPct val="150000"/>
                        </a:lnSpc>
                      </a:pPr>
                      <a:r>
                        <a:rPr lang="zh-CN" altLang="en-US" sz="2000" smtClean="0">
                          <a:latin typeface="黑体" pitchFamily="49" charset="-122"/>
                          <a:ea typeface="黑体" pitchFamily="49" charset="-122"/>
                          <a:cs typeface="黑体" panose="02010609060101010101" pitchFamily="49" charset="-122"/>
                        </a:rPr>
                        <a:t>利</a:t>
                      </a:r>
                      <a:endParaRPr lang="zh-CN" altLang="en-US" sz="2000">
                        <a:solidFill>
                          <a:srgbClr val="FF0000"/>
                        </a:solidFill>
                        <a:latin typeface="黑体" pitchFamily="49" charset="-122"/>
                        <a:ea typeface="黑体" pitchFamily="49" charset="-122"/>
                        <a:cs typeface="黑体" panose="02010609060101010101" pitchFamily="49" charset="-122"/>
                      </a:endParaRPr>
                    </a:p>
                  </a:txBody>
                  <a:tcPr/>
                </a:tc>
                <a:tc>
                  <a:txBody>
                    <a:bodyPr/>
                    <a:lstStyle/>
                    <a:p>
                      <a:pPr marL="457200" indent="-457200">
                        <a:lnSpc>
                          <a:spcPct val="150000"/>
                        </a:lnSpc>
                        <a:buFont typeface="Wingdings" pitchFamily="2" charset="2"/>
                        <a:buChar char="l"/>
                      </a:pPr>
                      <a:r>
                        <a:rPr lang="zh-CN" altLang="en-US" sz="2000" smtClean="0">
                          <a:latin typeface="黑体" pitchFamily="49" charset="-122"/>
                          <a:ea typeface="黑体" pitchFamily="49" charset="-122"/>
                          <a:cs typeface="黑体" panose="02010609060101010101" pitchFamily="49" charset="-122"/>
                        </a:rPr>
                        <a:t>苏联跻身于工业化国家的行列</a:t>
                      </a:r>
                      <a:endParaRPr lang="en-US" altLang="zh-CN" sz="2000" smtClean="0">
                        <a:latin typeface="黑体" pitchFamily="49" charset="-122"/>
                        <a:ea typeface="黑体" pitchFamily="49" charset="-122"/>
                        <a:cs typeface="黑体" panose="02010609060101010101" pitchFamily="49" charset="-122"/>
                      </a:endParaRPr>
                    </a:p>
                    <a:p>
                      <a:pPr marL="457200" indent="-457200">
                        <a:lnSpc>
                          <a:spcPct val="150000"/>
                        </a:lnSpc>
                        <a:buFont typeface="Wingdings" pitchFamily="2" charset="2"/>
                        <a:buChar char="l"/>
                      </a:pPr>
                      <a:r>
                        <a:rPr lang="zh-CN" altLang="en-US" sz="2000" smtClean="0">
                          <a:latin typeface="黑体" pitchFamily="49" charset="-122"/>
                          <a:ea typeface="黑体" pitchFamily="49" charset="-122"/>
                          <a:cs typeface="黑体" panose="02010609060101010101" pitchFamily="49" charset="-122"/>
                        </a:rPr>
                        <a:t>为后来取得世界反法西斯战争的胜利奠定物质基础 </a:t>
                      </a:r>
                      <a:endParaRPr lang="zh-CN" altLang="en-US" sz="2000">
                        <a:latin typeface="黑体" pitchFamily="49" charset="-122"/>
                        <a:ea typeface="黑体" pitchFamily="49" charset="-122"/>
                        <a:cs typeface="黑体" panose="02010609060101010101" pitchFamily="49" charset="-122"/>
                      </a:endParaRPr>
                    </a:p>
                  </a:txBody>
                  <a:tcPr/>
                </a:tc>
              </a:tr>
              <a:tr h="1605626">
                <a:tc>
                  <a:txBody>
                    <a:bodyPr/>
                    <a:lstStyle/>
                    <a:p>
                      <a:pPr marL="0" marR="0" indent="0" algn="ctr" defTabSz="836930" rtl="0" eaLnBrk="1" fontAlgn="auto" latinLnBrk="0" hangingPunct="1">
                        <a:lnSpc>
                          <a:spcPct val="150000"/>
                        </a:lnSpc>
                        <a:spcBef>
                          <a:spcPct val="0"/>
                        </a:spcBef>
                        <a:spcAft>
                          <a:spcPct val="0"/>
                        </a:spcAft>
                        <a:buClrTx/>
                        <a:buSzTx/>
                        <a:buFontTx/>
                        <a:buNone/>
                        <a:defRPr/>
                      </a:pPr>
                      <a:r>
                        <a:rPr lang="zh-CN" altLang="en-US" sz="2000" smtClean="0">
                          <a:latin typeface="黑体" pitchFamily="49" charset="-122"/>
                          <a:ea typeface="黑体" pitchFamily="49" charset="-122"/>
                          <a:cs typeface="黑体" panose="02010609060101010101" pitchFamily="49" charset="-122"/>
                        </a:rPr>
                        <a:t>弊</a:t>
                      </a:r>
                    </a:p>
                    <a:p>
                      <a:pPr algn="ctr">
                        <a:lnSpc>
                          <a:spcPct val="150000"/>
                        </a:lnSpc>
                      </a:pPr>
                      <a:endParaRPr lang="zh-CN" altLang="en-US" sz="2000">
                        <a:solidFill>
                          <a:srgbClr val="FF0000"/>
                        </a:solidFill>
                        <a:latin typeface="黑体" pitchFamily="49" charset="-122"/>
                        <a:ea typeface="黑体" pitchFamily="49" charset="-122"/>
                        <a:cs typeface="黑体" panose="02010609060101010101" pitchFamily="49" charset="-122"/>
                      </a:endParaRPr>
                    </a:p>
                  </a:txBody>
                  <a:tcPr/>
                </a:tc>
                <a:tc>
                  <a:txBody>
                    <a:bodyPr/>
                    <a:lstStyle/>
                    <a:p>
                      <a:pPr marL="457200" indent="-457200">
                        <a:lnSpc>
                          <a:spcPct val="150000"/>
                        </a:lnSpc>
                        <a:buFont typeface="Wingdings" pitchFamily="2" charset="2"/>
                        <a:buChar char="l"/>
                      </a:pPr>
                      <a:r>
                        <a:rPr lang="zh-CN" altLang="en-US" sz="2000" smtClean="0">
                          <a:latin typeface="黑体" pitchFamily="49" charset="-122"/>
                          <a:ea typeface="黑体" pitchFamily="49" charset="-122"/>
                          <a:cs typeface="黑体" panose="02010609060101010101" pitchFamily="49" charset="-122"/>
                        </a:rPr>
                        <a:t>片面发展重工业，忽视轻工业和农业</a:t>
                      </a:r>
                      <a:endParaRPr lang="en-US" altLang="zh-CN" sz="2000" smtClean="0">
                        <a:latin typeface="黑体" pitchFamily="49" charset="-122"/>
                        <a:ea typeface="黑体" pitchFamily="49" charset="-122"/>
                        <a:cs typeface="黑体" panose="02010609060101010101" pitchFamily="49" charset="-122"/>
                      </a:endParaRPr>
                    </a:p>
                    <a:p>
                      <a:pPr marL="457200" indent="-457200">
                        <a:lnSpc>
                          <a:spcPct val="150000"/>
                        </a:lnSpc>
                        <a:buFont typeface="Wingdings" pitchFamily="2" charset="2"/>
                        <a:buChar char="l"/>
                      </a:pPr>
                      <a:r>
                        <a:rPr lang="zh-CN" altLang="en-US" sz="2000" smtClean="0">
                          <a:latin typeface="黑体" pitchFamily="49" charset="-122"/>
                          <a:ea typeface="黑体" pitchFamily="49" charset="-122"/>
                          <a:cs typeface="黑体" panose="02010609060101010101" pitchFamily="49" charset="-122"/>
                        </a:rPr>
                        <a:t>指令性计划经济压制企业积极性，阻碍经济持续发展</a:t>
                      </a:r>
                      <a:endParaRPr lang="zh-CN" altLang="en-US" sz="2000">
                        <a:latin typeface="黑体" pitchFamily="49" charset="-122"/>
                        <a:ea typeface="黑体" pitchFamily="49" charset="-122"/>
                        <a:cs typeface="黑体" panose="02010609060101010101" pitchFamily="49" charset="-122"/>
                      </a:endParaRPr>
                    </a:p>
                  </a:txBody>
                  <a:tcPr/>
                </a:tc>
              </a:tr>
            </a:tbl>
          </a:graphicData>
        </a:graphic>
      </p:graphicFrame>
      <p:sp>
        <p:nvSpPr>
          <p:cNvPr id="8" name="矩形 7"/>
          <p:cNvSpPr/>
          <p:nvPr/>
        </p:nvSpPr>
        <p:spPr>
          <a:xfrm>
            <a:off x="5148808" y="1700808"/>
            <a:ext cx="10153128" cy="646331"/>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苏联模式的评价：</a:t>
            </a:r>
          </a:p>
        </p:txBody>
      </p:sp>
    </p:spTree>
    <p:custDataLst>
      <p:tags r:id="rId1"/>
    </p:custDataLst>
  </p:cSld>
  <p:clrMapOvr>
    <a:masterClrMapping/>
  </p:clrMapOvr>
  <p:transition advTm="5649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646331"/>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2.50-80</a:t>
            </a:r>
            <a:r>
              <a:rPr lang="zh-CN" altLang="en-US" sz="2400" smtClean="0">
                <a:latin typeface="黑体" pitchFamily="49" charset="-122"/>
                <a:ea typeface="黑体" pitchFamily="49" charset="-122"/>
              </a:rPr>
              <a:t>年代的改革</a:t>
            </a:r>
          </a:p>
        </p:txBody>
      </p:sp>
      <p:pic>
        <p:nvPicPr>
          <p:cNvPr id="7" name="Picture 26" descr="1101700504_400"/>
          <p:cNvPicPr>
            <a:picLocks noChangeAspect="1"/>
          </p:cNvPicPr>
          <p:nvPr/>
        </p:nvPicPr>
        <p:blipFill>
          <a:blip r:embed="rId3"/>
          <a:stretch>
            <a:fillRect/>
          </a:stretch>
        </p:blipFill>
        <p:spPr>
          <a:xfrm>
            <a:off x="3492624" y="2260152"/>
            <a:ext cx="2278521" cy="3002354"/>
          </a:xfrm>
          <a:prstGeom prst="rect">
            <a:avLst/>
          </a:prstGeom>
          <a:noFill/>
          <a:ln w="9525" cap="flat" cmpd="sng">
            <a:solidFill>
              <a:schemeClr val="tx1"/>
            </a:solidFill>
            <a:prstDash val="solid"/>
            <a:miter/>
            <a:headEnd type="none" w="med" len="med"/>
            <a:tailEnd type="none" w="med" len="med"/>
          </a:ln>
        </p:spPr>
      </p:pic>
      <p:sp>
        <p:nvSpPr>
          <p:cNvPr id="8" name="Text Box 28"/>
          <p:cNvSpPr txBox="1"/>
          <p:nvPr/>
        </p:nvSpPr>
        <p:spPr>
          <a:xfrm>
            <a:off x="684312" y="5451053"/>
            <a:ext cx="2665730" cy="430887"/>
          </a:xfrm>
          <a:prstGeom prst="rect">
            <a:avLst/>
          </a:prstGeom>
          <a:noFill/>
          <a:ln w="9525">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赫鲁晓夫</a:t>
            </a:r>
          </a:p>
        </p:txBody>
      </p:sp>
      <p:pic>
        <p:nvPicPr>
          <p:cNvPr id="9" name="Picture 25" descr="1101550221_400"/>
          <p:cNvPicPr>
            <a:picLocks noChangeAspect="1"/>
          </p:cNvPicPr>
          <p:nvPr/>
        </p:nvPicPr>
        <p:blipFill>
          <a:blip r:embed="rId4"/>
          <a:stretch>
            <a:fillRect/>
          </a:stretch>
        </p:blipFill>
        <p:spPr>
          <a:xfrm>
            <a:off x="899200" y="2260152"/>
            <a:ext cx="2263554" cy="2982424"/>
          </a:xfrm>
          <a:prstGeom prst="rect">
            <a:avLst/>
          </a:prstGeom>
          <a:noFill/>
          <a:ln w="9525" cap="flat" cmpd="sng">
            <a:solidFill>
              <a:schemeClr val="tx1"/>
            </a:solidFill>
            <a:prstDash val="solid"/>
            <a:miter/>
            <a:headEnd type="none" w="med" len="med"/>
            <a:tailEnd type="none" w="med" len="med"/>
          </a:ln>
        </p:spPr>
      </p:pic>
      <p:sp>
        <p:nvSpPr>
          <p:cNvPr id="10" name="Line 15"/>
          <p:cNvSpPr/>
          <p:nvPr/>
        </p:nvSpPr>
        <p:spPr>
          <a:xfrm>
            <a:off x="396280" y="6209167"/>
            <a:ext cx="10441160" cy="0"/>
          </a:xfrm>
          <a:prstGeom prst="line">
            <a:avLst/>
          </a:prstGeom>
          <a:ln w="76200" cap="flat" cmpd="sng">
            <a:solidFill>
              <a:schemeClr val="tx1"/>
            </a:solidFill>
            <a:prstDash val="solid"/>
            <a:miter/>
            <a:headEnd type="none" w="med" len="med"/>
            <a:tailEnd type="triangle" w="med" len="med"/>
          </a:ln>
        </p:spPr>
        <p:txBody>
          <a:bodyPr/>
          <a:lstStyle/>
          <a:p>
            <a:endParaRPr/>
          </a:p>
        </p:txBody>
      </p:sp>
      <p:sp>
        <p:nvSpPr>
          <p:cNvPr id="11" name="Rectangle 17"/>
          <p:cNvSpPr/>
          <p:nvPr/>
        </p:nvSpPr>
        <p:spPr>
          <a:xfrm>
            <a:off x="756320" y="6229096"/>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1953</a:t>
            </a:r>
          </a:p>
        </p:txBody>
      </p:sp>
      <p:sp>
        <p:nvSpPr>
          <p:cNvPr id="12" name="Rectangle 18"/>
          <p:cNvSpPr/>
          <p:nvPr/>
        </p:nvSpPr>
        <p:spPr>
          <a:xfrm>
            <a:off x="2916560" y="6229096"/>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1964</a:t>
            </a:r>
          </a:p>
        </p:txBody>
      </p:sp>
      <p:sp>
        <p:nvSpPr>
          <p:cNvPr id="13" name="Rectangle 19"/>
          <p:cNvSpPr/>
          <p:nvPr/>
        </p:nvSpPr>
        <p:spPr>
          <a:xfrm>
            <a:off x="5292824" y="6229096"/>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1982</a:t>
            </a:r>
          </a:p>
        </p:txBody>
      </p:sp>
      <p:sp>
        <p:nvSpPr>
          <p:cNvPr id="14" name="Rectangle 20"/>
          <p:cNvSpPr/>
          <p:nvPr/>
        </p:nvSpPr>
        <p:spPr>
          <a:xfrm>
            <a:off x="9173492" y="6229096"/>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1991</a:t>
            </a:r>
          </a:p>
        </p:txBody>
      </p:sp>
      <p:pic>
        <p:nvPicPr>
          <p:cNvPr id="15" name="Picture 27" descr="1101871214_400"/>
          <p:cNvPicPr>
            <a:picLocks noChangeAspect="1"/>
          </p:cNvPicPr>
          <p:nvPr/>
        </p:nvPicPr>
        <p:blipFill>
          <a:blip r:embed="rId5"/>
          <a:stretch>
            <a:fillRect/>
          </a:stretch>
        </p:blipFill>
        <p:spPr>
          <a:xfrm>
            <a:off x="8141150" y="2322406"/>
            <a:ext cx="2264242" cy="2983330"/>
          </a:xfrm>
          <a:prstGeom prst="rect">
            <a:avLst/>
          </a:prstGeom>
          <a:noFill/>
          <a:ln w="9525" cap="flat" cmpd="sng">
            <a:solidFill>
              <a:schemeClr val="tx1"/>
            </a:solidFill>
            <a:prstDash val="solid"/>
            <a:miter/>
            <a:headEnd type="none" w="med" len="med"/>
            <a:tailEnd type="none" w="med" len="med"/>
          </a:ln>
        </p:spPr>
      </p:pic>
      <p:sp>
        <p:nvSpPr>
          <p:cNvPr id="16" name="Text Box 29"/>
          <p:cNvSpPr txBox="1"/>
          <p:nvPr/>
        </p:nvSpPr>
        <p:spPr>
          <a:xfrm>
            <a:off x="3132584" y="5431123"/>
            <a:ext cx="2663825" cy="430887"/>
          </a:xfrm>
          <a:prstGeom prst="rect">
            <a:avLst/>
          </a:prstGeom>
          <a:noFill/>
          <a:ln w="9525">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勃列日涅夫</a:t>
            </a:r>
          </a:p>
        </p:txBody>
      </p:sp>
      <p:sp>
        <p:nvSpPr>
          <p:cNvPr id="17" name="Text Box 30"/>
          <p:cNvSpPr txBox="1"/>
          <p:nvPr/>
        </p:nvSpPr>
        <p:spPr>
          <a:xfrm>
            <a:off x="7705873" y="5451053"/>
            <a:ext cx="3203575" cy="430887"/>
          </a:xfrm>
          <a:prstGeom prst="rect">
            <a:avLst/>
          </a:prstGeom>
          <a:noFill/>
          <a:ln w="9525">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rPr>
              <a:t>戈尔巴乔夫</a:t>
            </a:r>
          </a:p>
        </p:txBody>
      </p:sp>
      <p:sp>
        <p:nvSpPr>
          <p:cNvPr id="18" name="Rectangle 19"/>
          <p:cNvSpPr/>
          <p:nvPr/>
        </p:nvSpPr>
        <p:spPr>
          <a:xfrm>
            <a:off x="6704141" y="6238473"/>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smtClean="0">
                <a:ln>
                  <a:noFill/>
                </a:ln>
                <a:effectLst/>
                <a:uLnTx/>
                <a:uFillTx/>
                <a:latin typeface="黑体" pitchFamily="49" charset="-122"/>
                <a:ea typeface="黑体" pitchFamily="49" charset="-122"/>
                <a:cs typeface="黑体" panose="02010609060101010101" pitchFamily="49" charset="-122"/>
              </a:rPr>
              <a:t>1984</a:t>
            </a:r>
            <a:endPar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endParaRPr>
          </a:p>
        </p:txBody>
      </p:sp>
      <p:sp>
        <p:nvSpPr>
          <p:cNvPr id="19" name="Text Box 29"/>
          <p:cNvSpPr txBox="1"/>
          <p:nvPr/>
        </p:nvSpPr>
        <p:spPr>
          <a:xfrm>
            <a:off x="4861247" y="5662409"/>
            <a:ext cx="2663825" cy="430887"/>
          </a:xfrm>
          <a:prstGeom prst="rect">
            <a:avLst/>
          </a:prstGeom>
          <a:noFill/>
          <a:ln w="9525">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200" b="0" i="0" u="none" strike="noStrike" kern="1200" cap="none" spc="0" normalizeH="0" baseline="0" noProof="0" smtClean="0">
                <a:ln>
                  <a:noFill/>
                </a:ln>
                <a:effectLst/>
                <a:uLnTx/>
                <a:uFillTx/>
                <a:latin typeface="黑体" pitchFamily="49" charset="-122"/>
                <a:ea typeface="黑体" pitchFamily="49" charset="-122"/>
                <a:cs typeface="黑体" panose="02010609060101010101" pitchFamily="49" charset="-122"/>
              </a:rPr>
              <a:t>安德罗波夫</a:t>
            </a:r>
            <a:endParaRPr kumimoji="0" lang="zh-CN" altLang="en-US"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endParaRPr>
          </a:p>
        </p:txBody>
      </p:sp>
      <p:sp>
        <p:nvSpPr>
          <p:cNvPr id="20" name="Rectangle 19"/>
          <p:cNvSpPr/>
          <p:nvPr/>
        </p:nvSpPr>
        <p:spPr>
          <a:xfrm>
            <a:off x="7568237" y="6237312"/>
            <a:ext cx="748923" cy="430887"/>
          </a:xfrm>
          <a:prstGeom prst="rect">
            <a:avLst/>
          </a:prstGeom>
          <a:noFill/>
          <a:ln w="9525">
            <a:noFill/>
          </a:ln>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200" b="0" i="0" u="none" strike="noStrike" kern="1200" cap="none" spc="0" normalizeH="0" baseline="0" noProof="0" smtClean="0">
                <a:ln>
                  <a:noFill/>
                </a:ln>
                <a:effectLst/>
                <a:uLnTx/>
                <a:uFillTx/>
                <a:latin typeface="黑体" pitchFamily="49" charset="-122"/>
                <a:ea typeface="黑体" pitchFamily="49" charset="-122"/>
                <a:cs typeface="黑体" panose="02010609060101010101" pitchFamily="49" charset="-122"/>
              </a:rPr>
              <a:t>1985</a:t>
            </a:r>
            <a:endParaRPr kumimoji="0" lang="en-US" altLang="zh-CN"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endParaRPr>
          </a:p>
        </p:txBody>
      </p:sp>
      <p:sp>
        <p:nvSpPr>
          <p:cNvPr id="21" name="Text Box 29"/>
          <p:cNvSpPr txBox="1"/>
          <p:nvPr/>
        </p:nvSpPr>
        <p:spPr>
          <a:xfrm>
            <a:off x="6322753" y="5662409"/>
            <a:ext cx="2663825" cy="430887"/>
          </a:xfrm>
          <a:prstGeom prst="rect">
            <a:avLst/>
          </a:prstGeom>
          <a:noFill/>
          <a:ln w="9525">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200" b="0" i="0" u="none" strike="noStrike" kern="1200" cap="none" spc="0" normalizeH="0" baseline="0" noProof="0" smtClean="0">
                <a:ln>
                  <a:noFill/>
                </a:ln>
                <a:effectLst/>
                <a:uLnTx/>
                <a:uFillTx/>
                <a:latin typeface="黑体" pitchFamily="49" charset="-122"/>
                <a:ea typeface="黑体" pitchFamily="49" charset="-122"/>
                <a:cs typeface="黑体" panose="02010609060101010101" pitchFamily="49" charset="-122"/>
              </a:rPr>
              <a:t>契尔年科</a:t>
            </a:r>
            <a:endParaRPr kumimoji="0" lang="zh-CN" altLang="en-US" sz="2200" b="0" i="0" u="none" strike="noStrike" kern="1200" cap="none" spc="0" normalizeH="0" baseline="0" noProof="0">
              <a:ln>
                <a:noFill/>
              </a:ln>
              <a:effectLst/>
              <a:uLnTx/>
              <a:uFillTx/>
              <a:latin typeface="黑体" pitchFamily="49" charset="-122"/>
              <a:ea typeface="黑体" pitchFamily="49" charset="-122"/>
              <a:cs typeface="黑体" panose="02010609060101010101" pitchFamily="49" charset="-122"/>
            </a:endParaRPr>
          </a:p>
        </p:txBody>
      </p:sp>
    </p:spTree>
  </p:cSld>
  <p:clrMapOvr>
    <a:masterClrMapping/>
  </p:clrMapOvr>
  <p:transition advTm="2368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赫鲁晓夫改革：</a:t>
            </a:r>
          </a:p>
          <a:p>
            <a:pPr>
              <a:lnSpc>
                <a:spcPct val="150000"/>
              </a:lnSpc>
            </a:pPr>
            <a:r>
              <a:rPr lang="zh-CN" altLang="en-US" sz="2400" smtClean="0">
                <a:latin typeface="黑体" pitchFamily="49" charset="-122"/>
                <a:ea typeface="黑体" pitchFamily="49" charset="-122"/>
              </a:rPr>
              <a:t>内容：</a:t>
            </a:r>
          </a:p>
        </p:txBody>
      </p:sp>
      <p:graphicFrame>
        <p:nvGraphicFramePr>
          <p:cNvPr id="7" name="表格 6"/>
          <p:cNvGraphicFramePr>
            <a:graphicFrameLocks noGrp="1"/>
          </p:cNvGraphicFramePr>
          <p:nvPr/>
        </p:nvGraphicFramePr>
        <p:xfrm>
          <a:off x="756320" y="2492896"/>
          <a:ext cx="9062566" cy="2956560"/>
        </p:xfrm>
        <a:graphic>
          <a:graphicData uri="http://schemas.openxmlformats.org/drawingml/2006/table">
            <a:tbl>
              <a:tblPr firstRow="1" bandRow="1">
                <a:tableStyleId>{5C22544A-7EE6-4342-B048-85BDC9FD1C3A}</a:tableStyleId>
              </a:tblPr>
              <a:tblGrid>
                <a:gridCol w="1103378"/>
                <a:gridCol w="4235040"/>
                <a:gridCol w="3724148"/>
              </a:tblGrid>
              <a:tr h="370840">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苏联模式的弊端</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赫鲁晓夫改革内容</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pPr marL="0" marR="0" indent="0" algn="l" defTabSz="836930" rtl="0" eaLnBrk="1" fontAlgn="auto" latinLnBrk="0" hangingPunct="1">
                        <a:lnSpc>
                          <a:spcPct val="100000"/>
                        </a:lnSpc>
                        <a:spcBef>
                          <a:spcPct val="0"/>
                        </a:spcBef>
                        <a:spcAft>
                          <a:spcPct val="0"/>
                        </a:spcAft>
                        <a:buClrTx/>
                        <a:buSzTx/>
                        <a:buFontTx/>
                        <a:buNone/>
                        <a:defRPr/>
                      </a:pPr>
                      <a:r>
                        <a:rPr lang="zh-CN" altLang="en-US" sz="2200" smtClean="0">
                          <a:latin typeface="黑体" pitchFamily="49" charset="-122"/>
                          <a:ea typeface="黑体" pitchFamily="49" charset="-122"/>
                          <a:cs typeface="黑体" panose="02010609060101010101" pitchFamily="49" charset="-122"/>
                        </a:rPr>
                        <a:t>片面发展重工业，在农业集体化中采取强制手段，导致国民经济比例失调，农业和轻工业长期落后，消费水平相对较低；高度集中的计划经济</a:t>
                      </a:r>
                    </a:p>
                  </a:txBody>
                  <a:tcPr/>
                </a:tc>
                <a:tc>
                  <a:txBody>
                    <a:bodyPr/>
                    <a:lstStyle/>
                    <a:p>
                      <a:r>
                        <a:rPr lang="zh-CN" altLang="en-US" sz="2200" smtClean="0">
                          <a:latin typeface="黑体" pitchFamily="49" charset="-122"/>
                          <a:ea typeface="黑体" pitchFamily="49" charset="-122"/>
                          <a:cs typeface="黑体" panose="02010609060101010101" pitchFamily="49" charset="-122"/>
                        </a:rPr>
                        <a:t>加大农业投入、将农产品义务交售制改为收购制；改革工业管理体制</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政治、思想</a:t>
                      </a:r>
                      <a:endParaRPr lang="zh-CN" altLang="en-US" sz="2200">
                        <a:latin typeface="黑体" pitchFamily="49" charset="-122"/>
                        <a:ea typeface="黑体" pitchFamily="49" charset="-122"/>
                        <a:cs typeface="黑体" panose="02010609060101010101" pitchFamily="49" charset="-122"/>
                      </a:endParaRPr>
                    </a:p>
                  </a:txBody>
                  <a:tcPr/>
                </a:tc>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endParaRPr lang="zh-CN" altLang="en-US" sz="2200">
                        <a:latin typeface="黑体" pitchFamily="49" charset="-122"/>
                        <a:ea typeface="黑体" pitchFamily="49" charset="-122"/>
                        <a:cs typeface="黑体" panose="02010609060101010101" pitchFamily="49" charset="-122"/>
                      </a:endParaRPr>
                    </a:p>
                  </a:txBody>
                  <a:tcPr/>
                </a:tc>
              </a:tr>
            </a:tbl>
          </a:graphicData>
        </a:graphic>
      </p:graphicFrame>
    </p:spTree>
  </p:cSld>
  <p:clrMapOvr>
    <a:masterClrMapping/>
  </p:clrMapOvr>
  <p:transition advTm="41194"/>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646331"/>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赫鲁晓夫改革：</a:t>
            </a:r>
          </a:p>
        </p:txBody>
      </p:sp>
      <p:sp>
        <p:nvSpPr>
          <p:cNvPr id="5" name="矩形 4"/>
          <p:cNvSpPr/>
          <p:nvPr/>
        </p:nvSpPr>
        <p:spPr>
          <a:xfrm>
            <a:off x="396280" y="5373216"/>
            <a:ext cx="10153128" cy="600164"/>
          </a:xfrm>
          <a:prstGeom prst="rect">
            <a:avLst/>
          </a:prstGeom>
        </p:spPr>
        <p:txBody>
          <a:bodyPr wrap="square">
            <a:spAutoFit/>
          </a:bodyPr>
          <a:lstStyle/>
          <a:p>
            <a:pPr>
              <a:lnSpc>
                <a:spcPct val="150000"/>
              </a:lnSpc>
            </a:pPr>
            <a:r>
              <a:rPr lang="zh-CN" altLang="en-US" sz="2200" smtClean="0">
                <a:solidFill>
                  <a:srgbClr val="FF0000"/>
                </a:solidFill>
                <a:latin typeface="黑体" pitchFamily="49" charset="-122"/>
                <a:ea typeface="黑体" pitchFamily="49" charset="-122"/>
              </a:rPr>
              <a:t>阅读材料，赫鲁晓夫农业改革成功还是失败了？原因是什么？</a:t>
            </a:r>
            <a:endParaRPr lang="zh-CN" altLang="en-US" sz="2200">
              <a:latin typeface="黑体" pitchFamily="49" charset="-122"/>
              <a:ea typeface="黑体" pitchFamily="49" charset="-122"/>
            </a:endParaRPr>
          </a:p>
        </p:txBody>
      </p:sp>
      <p:sp>
        <p:nvSpPr>
          <p:cNvPr id="2" name="矩形 1"/>
          <p:cNvSpPr/>
          <p:nvPr/>
        </p:nvSpPr>
        <p:spPr>
          <a:xfrm>
            <a:off x="389838" y="1974998"/>
            <a:ext cx="10441160" cy="3785652"/>
          </a:xfrm>
          <a:prstGeom prst="rect">
            <a:avLst/>
          </a:prstGeom>
        </p:spPr>
        <p:txBody>
          <a:bodyPr wrap="square">
            <a:spAutoFit/>
          </a:bodyPr>
          <a:lstStyle/>
          <a:p>
            <a:pPr lvl="0"/>
            <a:r>
              <a:rPr lang="zh-CN" altLang="en-US" sz="2000">
                <a:latin typeface="黑体" pitchFamily="49" charset="-122"/>
                <a:ea typeface="黑体" pitchFamily="49" charset="-122"/>
                <a:cs typeface="黑体" panose="02010609060101010101" pitchFamily="49" charset="-122"/>
                <a:sym typeface="+mn-ea"/>
              </a:rPr>
              <a:t>材料一：美国之行坚定大种玉米的信心</a:t>
            </a:r>
            <a:r>
              <a:rPr lang="en-US" altLang="zh-CN" sz="2000">
                <a:latin typeface="黑体" pitchFamily="49" charset="-122"/>
                <a:ea typeface="黑体" pitchFamily="49" charset="-122"/>
                <a:cs typeface="黑体" panose="02010609060101010101" pitchFamily="49" charset="-122"/>
                <a:sym typeface="+mn-ea"/>
              </a:rPr>
              <a:t>……</a:t>
            </a:r>
            <a:r>
              <a:rPr lang="zh-CN" altLang="en-US" sz="2000">
                <a:latin typeface="黑体" pitchFamily="49" charset="-122"/>
                <a:ea typeface="黑体" pitchFamily="49" charset="-122"/>
                <a:cs typeface="黑体" panose="02010609060101010101" pitchFamily="49" charset="-122"/>
                <a:sym typeface="+mn-ea"/>
              </a:rPr>
              <a:t>（但）苏联</a:t>
            </a:r>
            <a:r>
              <a:rPr lang="zh-CN" altLang="en-US" sz="2000" smtClean="0">
                <a:latin typeface="黑体" pitchFamily="49" charset="-122"/>
                <a:ea typeface="黑体" pitchFamily="49" charset="-122"/>
                <a:cs typeface="黑体" panose="02010609060101010101" pitchFamily="49" charset="-122"/>
                <a:sym typeface="+mn-ea"/>
              </a:rPr>
              <a:t>除乌克兰</a:t>
            </a:r>
            <a:r>
              <a:rPr lang="zh-CN" altLang="en-US" sz="2000">
                <a:latin typeface="黑体" pitchFamily="49" charset="-122"/>
                <a:ea typeface="黑体" pitchFamily="49" charset="-122"/>
                <a:cs typeface="黑体" panose="02010609060101010101" pitchFamily="49" charset="-122"/>
                <a:sym typeface="+mn-ea"/>
              </a:rPr>
              <a:t>和欧洲南部地区外，其他大部分区域都处在严寒</a:t>
            </a:r>
            <a:r>
              <a:rPr lang="zh-CN" altLang="en-US" sz="2000" smtClean="0">
                <a:latin typeface="黑体" pitchFamily="49" charset="-122"/>
                <a:ea typeface="黑体" pitchFamily="49" charset="-122"/>
                <a:cs typeface="黑体" panose="02010609060101010101" pitchFamily="49" charset="-122"/>
                <a:sym typeface="+mn-ea"/>
              </a:rPr>
              <a:t>地带</a:t>
            </a:r>
            <a:r>
              <a:rPr lang="zh-CN" altLang="en-US" sz="2000">
                <a:latin typeface="黑体" pitchFamily="49" charset="-122"/>
                <a:ea typeface="黑体" pitchFamily="49" charset="-122"/>
                <a:cs typeface="黑体" panose="02010609060101010101" pitchFamily="49" charset="-122"/>
                <a:sym typeface="+mn-ea"/>
              </a:rPr>
              <a:t>，日照时间短，气温低，根本无法满足玉米生长所</a:t>
            </a:r>
            <a:r>
              <a:rPr lang="zh-CN" altLang="en-US" sz="2000" smtClean="0">
                <a:latin typeface="黑体" pitchFamily="49" charset="-122"/>
                <a:ea typeface="黑体" pitchFamily="49" charset="-122"/>
                <a:cs typeface="黑体" panose="02010609060101010101" pitchFamily="49" charset="-122"/>
                <a:sym typeface="+mn-ea"/>
              </a:rPr>
              <a:t>需要的</a:t>
            </a:r>
            <a:r>
              <a:rPr lang="zh-CN" altLang="en-US" sz="2000">
                <a:latin typeface="黑体" pitchFamily="49" charset="-122"/>
                <a:ea typeface="黑体" pitchFamily="49" charset="-122"/>
                <a:cs typeface="黑体" panose="02010609060101010101" pitchFamily="49" charset="-122"/>
                <a:sym typeface="+mn-ea"/>
              </a:rPr>
              <a:t>环境要求；对玉米的播种面积、播种结构、单位面积</a:t>
            </a:r>
            <a:r>
              <a:rPr lang="zh-CN" altLang="en-US" sz="2000" smtClean="0">
                <a:latin typeface="黑体" pitchFamily="49" charset="-122"/>
                <a:ea typeface="黑体" pitchFamily="49" charset="-122"/>
                <a:cs typeface="黑体" panose="02010609060101010101" pitchFamily="49" charset="-122"/>
                <a:sym typeface="+mn-ea"/>
              </a:rPr>
              <a:t>产量</a:t>
            </a:r>
            <a:r>
              <a:rPr lang="zh-CN" altLang="en-US" sz="2000">
                <a:latin typeface="黑体" pitchFamily="49" charset="-122"/>
                <a:ea typeface="黑体" pitchFamily="49" charset="-122"/>
                <a:cs typeface="黑体" panose="02010609060101010101" pitchFamily="49" charset="-122"/>
                <a:sym typeface="+mn-ea"/>
              </a:rPr>
              <a:t>及总产量等还是不顾实际地提出一系列的计划指标，仍然实行劳动日分配制集中劳动的“大锅饭”制度等；赫鲁晓夫改革中凭个人直觉瞎指挥、一刀切的现象时有发生，而对玉米种植中的出现所有反对意见，不论正确与否，一律否决。 </a:t>
            </a:r>
            <a:endParaRPr lang="zh-CN" altLang="en-US" sz="2000" smtClean="0">
              <a:latin typeface="黑体" pitchFamily="49" charset="-122"/>
              <a:ea typeface="黑体" pitchFamily="49" charset="-122"/>
              <a:cs typeface="黑体" panose="02010609060101010101" pitchFamily="49" charset="-122"/>
              <a:sym typeface="+mn-ea"/>
            </a:endParaRPr>
          </a:p>
          <a:p>
            <a:pPr lvl="0" algn="r"/>
            <a:r>
              <a:rPr lang="en-US" altLang="zh-CN" sz="2000" smtClean="0">
                <a:latin typeface="黑体" pitchFamily="49" charset="-122"/>
                <a:ea typeface="黑体" pitchFamily="49" charset="-122"/>
                <a:cs typeface="黑体" panose="02010609060101010101" pitchFamily="49" charset="-122"/>
                <a:sym typeface="+mn-ea"/>
              </a:rPr>
              <a:t>—《苏联农业改革之玉米运动》</a:t>
            </a:r>
            <a:endParaRPr lang="zh-CN" altLang="en-US" sz="2000" smtClean="0">
              <a:latin typeface="黑体" pitchFamily="49" charset="-122"/>
              <a:ea typeface="黑体" pitchFamily="49" charset="-122"/>
              <a:cs typeface="黑体" panose="02010609060101010101" pitchFamily="49" charset="-122"/>
              <a:sym typeface="+mn-ea"/>
            </a:endParaRPr>
          </a:p>
          <a:p>
            <a:pPr lvl="0"/>
            <a:endParaRPr lang="en-US" altLang="zh-CN" sz="2000">
              <a:latin typeface="黑体" pitchFamily="49" charset="-122"/>
              <a:ea typeface="黑体" pitchFamily="49" charset="-122"/>
              <a:cs typeface="黑体" panose="02010609060101010101" pitchFamily="49" charset="-122"/>
              <a:sym typeface="+mn-ea"/>
            </a:endParaRPr>
          </a:p>
          <a:p>
            <a:pPr lvl="0"/>
            <a:r>
              <a:rPr lang="zh-CN" altLang="en-US" sz="2000">
                <a:latin typeface="黑体" pitchFamily="49" charset="-122"/>
                <a:ea typeface="黑体" pitchFamily="49" charset="-122"/>
                <a:cs typeface="黑体" panose="02010609060101010101" pitchFamily="49" charset="-122"/>
                <a:sym typeface="+mn-ea"/>
              </a:rPr>
              <a:t>材料二：头几年的谷物产量增加了，但接着又保持不变</a:t>
            </a:r>
            <a:r>
              <a:rPr lang="en-US" altLang="zh-CN" sz="2000">
                <a:latin typeface="黑体" pitchFamily="49" charset="-122"/>
                <a:ea typeface="黑体" pitchFamily="49" charset="-122"/>
                <a:cs typeface="黑体" panose="02010609060101010101" pitchFamily="49" charset="-122"/>
                <a:sym typeface="+mn-ea"/>
              </a:rPr>
              <a:t>……1963</a:t>
            </a:r>
            <a:r>
              <a:rPr lang="zh-CN" altLang="en-US" sz="2000">
                <a:latin typeface="黑体" pitchFamily="49" charset="-122"/>
                <a:ea typeface="黑体" pitchFamily="49" charset="-122"/>
                <a:cs typeface="黑体" panose="02010609060101010101" pitchFamily="49" charset="-122"/>
                <a:sym typeface="+mn-ea"/>
              </a:rPr>
              <a:t>年出现了一个转折点：苏联停止将粮食和谷物输出到东欧附属国家。相反地，苏联买进外国的谷物，用了</a:t>
            </a:r>
            <a:r>
              <a:rPr lang="en-US" altLang="zh-CN" sz="2000">
                <a:latin typeface="黑体" pitchFamily="49" charset="-122"/>
                <a:ea typeface="黑体" pitchFamily="49" charset="-122"/>
                <a:cs typeface="黑体" panose="02010609060101010101" pitchFamily="49" charset="-122"/>
                <a:sym typeface="+mn-ea"/>
              </a:rPr>
              <a:t>372</a:t>
            </a:r>
            <a:r>
              <a:rPr lang="zh-CN" altLang="en-US" sz="2000">
                <a:latin typeface="黑体" pitchFamily="49" charset="-122"/>
                <a:ea typeface="黑体" pitchFamily="49" charset="-122"/>
                <a:cs typeface="黑体" panose="02010609060101010101" pitchFamily="49" charset="-122"/>
                <a:sym typeface="+mn-ea"/>
              </a:rPr>
              <a:t>吨黄金来付账</a:t>
            </a:r>
            <a:r>
              <a:rPr lang="en-US" altLang="zh-CN" sz="2000">
                <a:latin typeface="黑体" pitchFamily="49" charset="-122"/>
                <a:ea typeface="黑体" pitchFamily="49" charset="-122"/>
                <a:cs typeface="黑体" panose="02010609060101010101" pitchFamily="49" charset="-122"/>
                <a:sym typeface="+mn-ea"/>
              </a:rPr>
              <a:t>——</a:t>
            </a:r>
            <a:r>
              <a:rPr lang="zh-CN" altLang="en-US" sz="2000">
                <a:latin typeface="黑体" pitchFamily="49" charset="-122"/>
                <a:ea typeface="黑体" pitchFamily="49" charset="-122"/>
                <a:cs typeface="黑体" panose="02010609060101010101" pitchFamily="49" charset="-122"/>
                <a:sym typeface="+mn-ea"/>
              </a:rPr>
              <a:t>超过该国黄金储备的</a:t>
            </a:r>
            <a:r>
              <a:rPr lang="en-US" altLang="zh-CN" sz="2000">
                <a:latin typeface="黑体" pitchFamily="49" charset="-122"/>
                <a:ea typeface="黑体" pitchFamily="49" charset="-122"/>
                <a:cs typeface="黑体" panose="02010609060101010101" pitchFamily="49" charset="-122"/>
                <a:sym typeface="+mn-ea"/>
              </a:rPr>
              <a:t>1/3</a:t>
            </a:r>
            <a:r>
              <a:rPr lang="zh-CN" altLang="en-US" sz="2000">
                <a:latin typeface="黑体" pitchFamily="49" charset="-122"/>
                <a:ea typeface="黑体" pitchFamily="49" charset="-122"/>
                <a:cs typeface="黑体" panose="02010609060101010101" pitchFamily="49" charset="-122"/>
                <a:sym typeface="+mn-ea"/>
              </a:rPr>
              <a:t>。这使苏联颜面尽失。</a:t>
            </a:r>
            <a:endParaRPr lang="en-US" altLang="zh-CN" sz="2000">
              <a:latin typeface="黑体" pitchFamily="49" charset="-122"/>
              <a:ea typeface="黑体" pitchFamily="49" charset="-122"/>
              <a:cs typeface="黑体" panose="02010609060101010101" pitchFamily="49" charset="-122"/>
            </a:endParaRPr>
          </a:p>
          <a:p>
            <a:pPr lvl="0" algn="r"/>
            <a:r>
              <a:rPr lang="en-US" altLang="zh-CN" sz="2000">
                <a:latin typeface="黑体" pitchFamily="49" charset="-122"/>
                <a:ea typeface="黑体" pitchFamily="49" charset="-122"/>
                <a:cs typeface="黑体" panose="02010609060101010101" pitchFamily="49" charset="-122"/>
                <a:sym typeface="+mn-ea"/>
              </a:rPr>
              <a:t>                                                 </a:t>
            </a:r>
            <a:r>
              <a:rPr lang="en-US" altLang="zh-CN" sz="2000" smtClean="0">
                <a:latin typeface="黑体" pitchFamily="49" charset="-122"/>
                <a:ea typeface="黑体" pitchFamily="49" charset="-122"/>
                <a:cs typeface="黑体" panose="02010609060101010101" pitchFamily="49" charset="-122"/>
                <a:sym typeface="+mn-ea"/>
              </a:rPr>
              <a:t> </a:t>
            </a:r>
            <a:r>
              <a:rPr lang="en-US" altLang="zh-CN" sz="2000">
                <a:latin typeface="黑体" pitchFamily="49" charset="-122"/>
                <a:ea typeface="黑体" pitchFamily="49" charset="-122"/>
                <a:cs typeface="黑体" panose="02010609060101010101" pitchFamily="49" charset="-122"/>
                <a:sym typeface="+mn-ea"/>
              </a:rPr>
              <a:t>——《</a:t>
            </a:r>
            <a:r>
              <a:rPr lang="zh-CN" altLang="en-US" sz="2000">
                <a:latin typeface="黑体" pitchFamily="49" charset="-122"/>
                <a:ea typeface="黑体" pitchFamily="49" charset="-122"/>
                <a:cs typeface="黑体" panose="02010609060101010101" pitchFamily="49" charset="-122"/>
                <a:sym typeface="+mn-ea"/>
              </a:rPr>
              <a:t>舌尖上的历史</a:t>
            </a:r>
            <a:r>
              <a:rPr lang="en-US" altLang="zh-CN" sz="2000">
                <a:latin typeface="黑体" pitchFamily="49" charset="-122"/>
                <a:ea typeface="黑体" pitchFamily="49" charset="-122"/>
                <a:cs typeface="黑体" panose="02010609060101010101" pitchFamily="49" charset="-122"/>
                <a:sym typeface="+mn-ea"/>
              </a:rPr>
              <a:t>》</a:t>
            </a:r>
            <a:endParaRPr lang="zh-CN" altLang="en-US" sz="2000">
              <a:latin typeface="黑体" pitchFamily="49" charset="-122"/>
              <a:ea typeface="黑体" pitchFamily="49" charset="-122"/>
              <a:cs typeface="黑体" panose="02010609060101010101" pitchFamily="49" charset="-122"/>
            </a:endParaRPr>
          </a:p>
        </p:txBody>
      </p:sp>
      <p:cxnSp>
        <p:nvCxnSpPr>
          <p:cNvPr id="8" name="直接连接符 2"/>
          <p:cNvCxnSpPr/>
          <p:nvPr/>
        </p:nvCxnSpPr>
        <p:spPr>
          <a:xfrm>
            <a:off x="6444952" y="2924944"/>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2"/>
          <p:cNvCxnSpPr/>
          <p:nvPr/>
        </p:nvCxnSpPr>
        <p:spPr>
          <a:xfrm>
            <a:off x="1332384" y="3284984"/>
            <a:ext cx="511256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a:off x="6726542" y="3284984"/>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499469" y="5922956"/>
            <a:ext cx="10221898" cy="707886"/>
          </a:xfrm>
          <a:prstGeom prst="rect">
            <a:avLst/>
          </a:prstGeom>
        </p:spPr>
        <p:txBody>
          <a:bodyPr wrap="square">
            <a:spAutoFit/>
          </a:bodyPr>
          <a:lstStyle/>
          <a:p>
            <a:pPr lvl="0"/>
            <a:r>
              <a:rPr lang="zh-CN" altLang="en-US" sz="2000" b="1">
                <a:latin typeface="黑体" pitchFamily="49" charset="-122"/>
                <a:ea typeface="黑体" pitchFamily="49" charset="-122"/>
                <a:cs typeface="黑体" panose="02010609060101010101" pitchFamily="49" charset="-122"/>
              </a:rPr>
              <a:t>①玉米种植未能</a:t>
            </a:r>
            <a:r>
              <a:rPr lang="zh-CN" altLang="en-US" sz="2000" b="1">
                <a:latin typeface="黑体" pitchFamily="49" charset="-122"/>
                <a:ea typeface="黑体" pitchFamily="49" charset="-122"/>
                <a:cs typeface="黑体" panose="02010609060101010101" pitchFamily="49" charset="-122"/>
                <a:sym typeface="+mn-ea"/>
              </a:rPr>
              <a:t>结合国情，</a:t>
            </a:r>
            <a:r>
              <a:rPr lang="zh-CN" altLang="en-US" sz="2000" b="1">
                <a:latin typeface="黑体" pitchFamily="49" charset="-122"/>
                <a:ea typeface="黑体" pitchFamily="49" charset="-122"/>
                <a:cs typeface="黑体" panose="02010609060101010101" pitchFamily="49" charset="-122"/>
              </a:rPr>
              <a:t>因地制宜</a:t>
            </a:r>
            <a:r>
              <a:rPr lang="zh-CN" altLang="en-US" sz="2000" b="1" smtClean="0">
                <a:latin typeface="黑体" pitchFamily="49" charset="-122"/>
                <a:ea typeface="黑体" pitchFamily="49" charset="-122"/>
                <a:cs typeface="黑体" panose="02010609060101010101" pitchFamily="49" charset="-122"/>
              </a:rPr>
              <a:t>；</a:t>
            </a:r>
            <a:r>
              <a:rPr lang="zh-CN" altLang="en-US" sz="2000" b="1">
                <a:latin typeface="黑体" pitchFamily="49" charset="-122"/>
                <a:ea typeface="黑体" pitchFamily="49" charset="-122"/>
                <a:cs typeface="黑体" panose="02010609060101010101" pitchFamily="49" charset="-122"/>
                <a:sym typeface="+mn-ea"/>
              </a:rPr>
              <a:t>②未从根本上触动和打破苏联模式，只是原有经济体制的局部</a:t>
            </a:r>
            <a:r>
              <a:rPr lang="zh-CN" altLang="en-US" sz="2000" b="1" smtClean="0">
                <a:latin typeface="黑体" pitchFamily="49" charset="-122"/>
                <a:ea typeface="黑体" pitchFamily="49" charset="-122"/>
                <a:cs typeface="黑体" panose="02010609060101010101" pitchFamily="49" charset="-122"/>
                <a:sym typeface="+mn-ea"/>
              </a:rPr>
              <a:t>调整；③赫鲁晓夫个人主观</a:t>
            </a:r>
            <a:r>
              <a:rPr lang="zh-CN" altLang="en-US" sz="2000" b="1">
                <a:latin typeface="黑体" pitchFamily="49" charset="-122"/>
                <a:ea typeface="黑体" pitchFamily="49" charset="-122"/>
                <a:cs typeface="黑体" panose="02010609060101010101" pitchFamily="49" charset="-122"/>
                <a:sym typeface="+mn-ea"/>
              </a:rPr>
              <a:t>专断、急躁</a:t>
            </a:r>
            <a:r>
              <a:rPr lang="zh-CN" altLang="en-US" sz="2000" b="1" smtClean="0">
                <a:latin typeface="黑体" pitchFamily="49" charset="-122"/>
                <a:ea typeface="黑体" pitchFamily="49" charset="-122"/>
                <a:cs typeface="黑体" panose="02010609060101010101" pitchFamily="49" charset="-122"/>
                <a:sym typeface="+mn-ea"/>
              </a:rPr>
              <a:t>冒进</a:t>
            </a:r>
            <a:endParaRPr lang="zh-CN" altLang="en-US" sz="2000" b="1">
              <a:latin typeface="黑体" pitchFamily="49" charset="-122"/>
              <a:ea typeface="黑体" pitchFamily="49" charset="-122"/>
              <a:cs typeface="黑体" panose="02010609060101010101" pitchFamily="49" charset="-122"/>
            </a:endParaRPr>
          </a:p>
        </p:txBody>
      </p:sp>
      <p:cxnSp>
        <p:nvCxnSpPr>
          <p:cNvPr id="11" name="直接连接符 2"/>
          <p:cNvCxnSpPr/>
          <p:nvPr/>
        </p:nvCxnSpPr>
        <p:spPr>
          <a:xfrm>
            <a:off x="6444952" y="2636912"/>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8675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8"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8"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8"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24270" y="4437112"/>
            <a:ext cx="10513169" cy="3139321"/>
          </a:xfrm>
          <a:prstGeom prst="rect">
            <a:avLst/>
          </a:prstGeom>
        </p:spPr>
        <p:txBody>
          <a:bodyPr wrap="square">
            <a:spAutoFit/>
          </a:bodyPr>
          <a:lstStyle/>
          <a:p>
            <a:pPr>
              <a:lnSpc>
                <a:spcPct val="150000"/>
              </a:lnSpc>
            </a:pPr>
            <a:r>
              <a:rPr lang="zh-CN" altLang="en-US" sz="2200" smtClean="0">
                <a:latin typeface="黑体" pitchFamily="49" charset="-122"/>
                <a:ea typeface="黑体" pitchFamily="49" charset="-122"/>
              </a:rPr>
              <a:t>材料二：</a:t>
            </a:r>
          </a:p>
          <a:p>
            <a:pPr>
              <a:lnSpc>
                <a:spcPct val="150000"/>
              </a:lnSpc>
            </a:pPr>
            <a:r>
              <a:rPr lang="zh-CN" altLang="en-US" sz="2200" smtClean="0">
                <a:latin typeface="黑体" pitchFamily="49" charset="-122"/>
                <a:ea typeface="黑体" pitchFamily="49" charset="-122"/>
              </a:rPr>
              <a:t>（赫鲁晓夫）并</a:t>
            </a:r>
            <a:r>
              <a:rPr lang="zh-CN" altLang="en-US" sz="2200">
                <a:latin typeface="黑体" pitchFamily="49" charset="-122"/>
                <a:ea typeface="黑体" pitchFamily="49" charset="-122"/>
              </a:rPr>
              <a:t>没有改变指令性计划经济体制，而是把该体制从中央下放到地方层次。因而改革未能克服计划经济体制的弊端，还导致许多新的问题，如“地方主义”和“分散主义”的出现</a:t>
            </a:r>
            <a:r>
              <a:rPr lang="zh-CN" altLang="en-US" sz="2200" smtClean="0">
                <a:latin typeface="黑体" pitchFamily="49" charset="-122"/>
                <a:ea typeface="黑体" pitchFamily="49" charset="-122"/>
              </a:rPr>
              <a:t>。                    </a:t>
            </a:r>
            <a:r>
              <a:rPr lang="en-US" altLang="zh-CN" sz="2200" smtClean="0">
                <a:latin typeface="黑体" pitchFamily="49" charset="-122"/>
                <a:ea typeface="黑体" pitchFamily="49" charset="-122"/>
              </a:rPr>
              <a:t>—— </a:t>
            </a:r>
            <a:r>
              <a:rPr lang="zh-CN" altLang="en-US" sz="2200">
                <a:latin typeface="黑体" pitchFamily="49" charset="-122"/>
                <a:ea typeface="黑体" pitchFamily="49" charset="-122"/>
              </a:rPr>
              <a:t>张建华 </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激荡百年的俄罗斯</a:t>
            </a:r>
            <a:r>
              <a:rPr lang="en-US" altLang="zh-CN" sz="2200">
                <a:latin typeface="黑体" pitchFamily="49" charset="-122"/>
                <a:ea typeface="黑体" pitchFamily="49" charset="-122"/>
              </a:rPr>
              <a:t>》</a:t>
            </a:r>
          </a:p>
          <a:p>
            <a:pPr>
              <a:lnSpc>
                <a:spcPct val="150000"/>
              </a:lnSpc>
            </a:pPr>
            <a:endParaRPr lang="zh-CN" altLang="en-US" sz="2200">
              <a:latin typeface="黑体" pitchFamily="49" charset="-122"/>
              <a:ea typeface="黑体" pitchFamily="49" charset="-122"/>
            </a:endParaRPr>
          </a:p>
          <a:p>
            <a:pPr algn="r">
              <a:lnSpc>
                <a:spcPct val="150000"/>
              </a:lnSpc>
            </a:pPr>
            <a:r>
              <a:rPr lang="zh-CN" altLang="en-US" sz="2200">
                <a:latin typeface="黑体" pitchFamily="49" charset="-122"/>
                <a:ea typeface="黑体" pitchFamily="49" charset="-122"/>
              </a:rPr>
              <a:t> </a:t>
            </a:r>
            <a:r>
              <a:rPr lang="zh-CN" altLang="en-US" sz="2200" smtClean="0">
                <a:latin typeface="黑体" pitchFamily="49" charset="-122"/>
                <a:ea typeface="黑体" pitchFamily="49" charset="-122"/>
              </a:rPr>
              <a:t> </a:t>
            </a:r>
          </a:p>
        </p:txBody>
      </p:sp>
      <p:cxnSp>
        <p:nvCxnSpPr>
          <p:cNvPr id="5" name="直接连接符 2"/>
          <p:cNvCxnSpPr/>
          <p:nvPr/>
        </p:nvCxnSpPr>
        <p:spPr>
          <a:xfrm>
            <a:off x="2052464" y="5517232"/>
            <a:ext cx="820891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324270" y="1330020"/>
            <a:ext cx="10513169" cy="3647152"/>
          </a:xfrm>
          <a:prstGeom prst="rect">
            <a:avLst/>
          </a:prstGeom>
        </p:spPr>
        <p:txBody>
          <a:bodyPr wrap="square">
            <a:spAutoFit/>
          </a:bodyPr>
          <a:lstStyle/>
          <a:p>
            <a:pPr>
              <a:lnSpc>
                <a:spcPct val="150000"/>
              </a:lnSpc>
            </a:pPr>
            <a:r>
              <a:rPr lang="zh-CN" altLang="en-US" sz="2200" smtClean="0">
                <a:latin typeface="黑体" pitchFamily="49" charset="-122"/>
                <a:ea typeface="黑体" pitchFamily="49" charset="-122"/>
              </a:rPr>
              <a:t>材料一：</a:t>
            </a:r>
          </a:p>
          <a:p>
            <a:pPr>
              <a:lnSpc>
                <a:spcPct val="150000"/>
              </a:lnSpc>
            </a:pPr>
            <a:r>
              <a:rPr lang="zh-CN" altLang="en-US" sz="2200" smtClean="0">
                <a:latin typeface="黑体" pitchFamily="49" charset="-122"/>
                <a:ea typeface="黑体" pitchFamily="49" charset="-122"/>
              </a:rPr>
              <a:t>赫鲁晓夫在“彻底改组”中提出的一些思想和措施也是基本正确和可取的。如必须根据经济发展的客观需求来改组经济管理机构，改组中要贯彻有利于生产发展的原则；不赞成中央过度集权的管理形式，注意发挥地方积极性和扩大企业自主经营权；强调物质刺激，加强经济核算“更多的利用和完善”利润、价格、卢布监督、信贷等经济杠杆的作用等。</a:t>
            </a:r>
            <a:r>
              <a:rPr lang="en-US" altLang="zh-CN" sz="2200" smtClean="0">
                <a:latin typeface="黑体" pitchFamily="49" charset="-122"/>
                <a:ea typeface="黑体" pitchFamily="49" charset="-122"/>
              </a:rPr>
              <a:t>—— </a:t>
            </a:r>
            <a:r>
              <a:rPr lang="zh-CN" altLang="en-US" sz="2200" smtClean="0">
                <a:latin typeface="黑体" pitchFamily="49" charset="-122"/>
                <a:ea typeface="黑体" pitchFamily="49" charset="-122"/>
              </a:rPr>
              <a:t>唐士润 </a:t>
            </a:r>
            <a:r>
              <a:rPr lang="en-US" altLang="zh-CN" sz="2200" smtClean="0">
                <a:latin typeface="黑体" pitchFamily="49" charset="-122"/>
                <a:ea typeface="黑体" pitchFamily="49" charset="-122"/>
              </a:rPr>
              <a:t>《</a:t>
            </a:r>
            <a:r>
              <a:rPr lang="zh-CN" altLang="en-US" sz="2200" smtClean="0">
                <a:latin typeface="黑体" pitchFamily="49" charset="-122"/>
                <a:ea typeface="黑体" pitchFamily="49" charset="-122"/>
              </a:rPr>
              <a:t>赫鲁晓夫的经济管理体制改革及其历史地位</a:t>
            </a:r>
            <a:r>
              <a:rPr lang="en-US" altLang="zh-CN" sz="2200" smtClean="0">
                <a:latin typeface="黑体" pitchFamily="49" charset="-122"/>
                <a:ea typeface="黑体" pitchFamily="49" charset="-122"/>
              </a:rPr>
              <a:t>》</a:t>
            </a:r>
            <a:endParaRPr lang="en-US" altLang="zh-CN" sz="2200">
              <a:latin typeface="黑体" pitchFamily="49" charset="-122"/>
              <a:ea typeface="黑体" pitchFamily="49" charset="-122"/>
            </a:endParaRPr>
          </a:p>
          <a:p>
            <a:pPr>
              <a:lnSpc>
                <a:spcPct val="150000"/>
              </a:lnSpc>
            </a:pPr>
            <a:endParaRPr lang="zh-CN" altLang="en-US" sz="2200" smtClean="0">
              <a:latin typeface="黑体" pitchFamily="49" charset="-122"/>
              <a:ea typeface="黑体" pitchFamily="49" charset="-122"/>
            </a:endParaRPr>
          </a:p>
        </p:txBody>
      </p:sp>
      <p:cxnSp>
        <p:nvCxnSpPr>
          <p:cNvPr id="7" name="直接连接符 2"/>
          <p:cNvCxnSpPr/>
          <p:nvPr/>
        </p:nvCxnSpPr>
        <p:spPr>
          <a:xfrm>
            <a:off x="1116360" y="2924944"/>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2"/>
          <p:cNvCxnSpPr/>
          <p:nvPr/>
        </p:nvCxnSpPr>
        <p:spPr>
          <a:xfrm>
            <a:off x="1260376" y="3356992"/>
            <a:ext cx="900100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a:off x="3924672" y="3861048"/>
            <a:ext cx="288032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2"/>
          <p:cNvCxnSpPr/>
          <p:nvPr/>
        </p:nvCxnSpPr>
        <p:spPr>
          <a:xfrm>
            <a:off x="324270" y="4437112"/>
            <a:ext cx="288032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2"/>
          <p:cNvCxnSpPr/>
          <p:nvPr/>
        </p:nvCxnSpPr>
        <p:spPr>
          <a:xfrm>
            <a:off x="7021016" y="6021288"/>
            <a:ext cx="345193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43854"/>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赫鲁晓夫改革：</a:t>
            </a:r>
          </a:p>
          <a:p>
            <a:pPr>
              <a:lnSpc>
                <a:spcPct val="150000"/>
              </a:lnSpc>
            </a:pPr>
            <a:r>
              <a:rPr lang="zh-CN" altLang="en-US" sz="2400" smtClean="0">
                <a:latin typeface="黑体" pitchFamily="49" charset="-122"/>
                <a:ea typeface="黑体" pitchFamily="49" charset="-122"/>
              </a:rPr>
              <a:t>内容：</a:t>
            </a:r>
          </a:p>
        </p:txBody>
      </p:sp>
      <p:graphicFrame>
        <p:nvGraphicFramePr>
          <p:cNvPr id="7" name="表格 6"/>
          <p:cNvGraphicFramePr>
            <a:graphicFrameLocks noGrp="1"/>
          </p:cNvGraphicFramePr>
          <p:nvPr/>
        </p:nvGraphicFramePr>
        <p:xfrm>
          <a:off x="756320" y="2492896"/>
          <a:ext cx="9062566" cy="3627120"/>
        </p:xfrm>
        <a:graphic>
          <a:graphicData uri="http://schemas.openxmlformats.org/drawingml/2006/table">
            <a:tbl>
              <a:tblPr firstRow="1" bandRow="1">
                <a:tableStyleId>{5C22544A-7EE6-4342-B048-85BDC9FD1C3A}</a:tableStyleId>
              </a:tblPr>
              <a:tblGrid>
                <a:gridCol w="1103378"/>
                <a:gridCol w="4235040"/>
                <a:gridCol w="3724148"/>
              </a:tblGrid>
              <a:tr h="370840">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苏联模式的弊端</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赫鲁晓夫改革内容</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片面发展重工业，在农业集体化中采取强制手段，导致国民经济比例失调，农业和轻工业长期落后，消费水平相对较低；高度集中的计划经济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加大农业投入、将农产品义务交售制改为收购制；改革工业管理体制</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政治、思想</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高度集权，干部终身制，对斯大林个人崇拜严重</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平反冤假错案，强调集体领导，改革干部制度；</a:t>
                      </a:r>
                      <a:r>
                        <a:rPr lang="en-US" altLang="zh-CN" sz="2200" smtClean="0">
                          <a:latin typeface="黑体" pitchFamily="49" charset="-122"/>
                          <a:ea typeface="黑体" pitchFamily="49" charset="-122"/>
                          <a:cs typeface="黑体" panose="02010609060101010101" pitchFamily="49" charset="-122"/>
                        </a:rPr>
                        <a:t>1956</a:t>
                      </a:r>
                      <a:r>
                        <a:rPr lang="zh-CN" altLang="en-US" sz="2200" smtClean="0">
                          <a:latin typeface="黑体" pitchFamily="49" charset="-122"/>
                          <a:ea typeface="黑体" pitchFamily="49" charset="-122"/>
                          <a:cs typeface="黑体" panose="02010609060101010101" pitchFamily="49" charset="-122"/>
                        </a:rPr>
                        <a:t>年苏共二十大</a:t>
                      </a:r>
                      <a:r>
                        <a:rPr lang="en-US" altLang="zh-CN" sz="2200" smtClean="0">
                          <a:latin typeface="黑体" pitchFamily="49" charset="-122"/>
                          <a:ea typeface="黑体" pitchFamily="49" charset="-122"/>
                          <a:cs typeface="黑体" panose="02010609060101010101" pitchFamily="49" charset="-122"/>
                        </a:rPr>
                        <a:t>《</a:t>
                      </a:r>
                      <a:r>
                        <a:rPr lang="zh-CN" altLang="en-US" sz="2200" smtClean="0">
                          <a:latin typeface="黑体" pitchFamily="49" charset="-122"/>
                          <a:ea typeface="黑体" pitchFamily="49" charset="-122"/>
                          <a:cs typeface="黑体" panose="02010609060101010101" pitchFamily="49" charset="-122"/>
                        </a:rPr>
                        <a:t>关于个人迷信及其后果</a:t>
                      </a:r>
                      <a:r>
                        <a:rPr lang="en-US" altLang="zh-CN" sz="2200" smtClean="0">
                          <a:latin typeface="黑体" pitchFamily="49" charset="-122"/>
                          <a:ea typeface="黑体" pitchFamily="49" charset="-122"/>
                          <a:cs typeface="黑体" panose="02010609060101010101" pitchFamily="49" charset="-122"/>
                        </a:rPr>
                        <a:t>》</a:t>
                      </a:r>
                      <a:r>
                        <a:rPr lang="zh-CN" altLang="en-US" sz="2200" smtClean="0">
                          <a:latin typeface="黑体" pitchFamily="49" charset="-122"/>
                          <a:ea typeface="黑体" pitchFamily="49" charset="-122"/>
                          <a:cs typeface="黑体" panose="02010609060101010101" pitchFamily="49" charset="-122"/>
                        </a:rPr>
                        <a:t>的秘密报告</a:t>
                      </a:r>
                      <a:endParaRPr lang="zh-CN" altLang="en-US" sz="2200">
                        <a:latin typeface="黑体" pitchFamily="49" charset="-122"/>
                        <a:ea typeface="黑体" pitchFamily="49" charset="-122"/>
                        <a:cs typeface="黑体" panose="02010609060101010101" pitchFamily="49" charset="-122"/>
                      </a:endParaRPr>
                    </a:p>
                  </a:txBody>
                  <a:tcPr/>
                </a:tc>
              </a:tr>
            </a:tbl>
          </a:graphicData>
        </a:graphic>
      </p:graphicFrame>
    </p:spTree>
  </p:cSld>
  <p:clrMapOvr>
    <a:masterClrMapping/>
  </p:clrMapOvr>
  <p:transition advTm="27816"/>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8" name="矩形 7"/>
          <p:cNvSpPr/>
          <p:nvPr/>
        </p:nvSpPr>
        <p:spPr>
          <a:xfrm>
            <a:off x="288627" y="1412776"/>
            <a:ext cx="10657186" cy="5170646"/>
          </a:xfrm>
          <a:prstGeom prst="rect">
            <a:avLst/>
          </a:prstGeom>
        </p:spPr>
        <p:txBody>
          <a:bodyPr wrap="square">
            <a:spAutoFit/>
          </a:bodyPr>
          <a:lstStyle/>
          <a:p>
            <a:pPr>
              <a:lnSpc>
                <a:spcPct val="150000"/>
              </a:lnSpc>
            </a:pPr>
            <a:r>
              <a:rPr lang="zh-CN" altLang="en-US" sz="2200" smtClean="0">
                <a:latin typeface="黑体" pitchFamily="49" charset="-122"/>
                <a:ea typeface="黑体" pitchFamily="49" charset="-122"/>
              </a:rPr>
              <a:t>“赫鲁晓夫揭露的、批判的并力图战而胜之的是斯大林，而不是斯大林主义。也许他真诚地相信，整个问题也就是这样，只要揭露斯大林，他就解决了使社会从过去的极权主义桎梏中解放出来的全部问题”。赫鲁晓夫并不理解，揭露斯大林仅是走上革新社会道路的第一步，而更重要的是对斯大林模式，必须在经济、政治、社会精神生活等方面进行根本性的重大改革。</a:t>
            </a:r>
            <a:r>
              <a:rPr lang="en-US" altLang="zh-CN" sz="2200" smtClean="0">
                <a:latin typeface="黑体" pitchFamily="49" charset="-122"/>
                <a:ea typeface="黑体" pitchFamily="49" charset="-122"/>
              </a:rPr>
              <a:t>……</a:t>
            </a:r>
            <a:endParaRPr lang="zh-CN" altLang="en-US" sz="2200" smtClean="0">
              <a:latin typeface="黑体" pitchFamily="49" charset="-122"/>
              <a:ea typeface="黑体" pitchFamily="49" charset="-122"/>
            </a:endParaRPr>
          </a:p>
          <a:p>
            <a:pPr>
              <a:lnSpc>
                <a:spcPct val="150000"/>
              </a:lnSpc>
            </a:pPr>
            <a:r>
              <a:rPr lang="en-US" altLang="zh-CN" sz="2200" smtClean="0">
                <a:latin typeface="黑体" pitchFamily="49" charset="-122"/>
                <a:ea typeface="黑体" pitchFamily="49" charset="-122"/>
              </a:rPr>
              <a:t>1956</a:t>
            </a:r>
            <a:r>
              <a:rPr lang="zh-CN" altLang="en-US" sz="2200" smtClean="0">
                <a:latin typeface="黑体" pitchFamily="49" charset="-122"/>
                <a:ea typeface="黑体" pitchFamily="49" charset="-122"/>
              </a:rPr>
              <a:t>年苏共二十大揭开斯大林盖子后，西方国家利用斯大林问题大肆攻击社会主义制度，在资本主义国家的共产党陷入了严重境地；而在东欧一些原社会主义国家出现了混乱，发生了波兰和匈牙利事件；中苏两党因在斯大林问题上产生不同看法和其他因素，导致历时十年之久的有关建设社会主义道路和国际共运的意识形态的大论战。</a:t>
            </a:r>
          </a:p>
          <a:p>
            <a:pPr algn="r">
              <a:lnSpc>
                <a:spcPct val="150000"/>
              </a:lnSpc>
            </a:pPr>
            <a:r>
              <a:rPr lang="en-US" altLang="zh-CN" sz="2200" smtClean="0">
                <a:latin typeface="黑体" pitchFamily="49" charset="-122"/>
                <a:ea typeface="黑体" pitchFamily="49" charset="-122"/>
              </a:rPr>
              <a:t>——</a:t>
            </a:r>
            <a:r>
              <a:rPr lang="zh-CN" altLang="en-US" sz="2200" smtClean="0">
                <a:latin typeface="黑体" pitchFamily="49" charset="-122"/>
                <a:ea typeface="黑体" pitchFamily="49" charset="-122"/>
              </a:rPr>
              <a:t>陆南泉</a:t>
            </a:r>
            <a:r>
              <a:rPr lang="en-US" altLang="zh-CN" sz="2200" smtClean="0">
                <a:latin typeface="黑体" pitchFamily="49" charset="-122"/>
                <a:ea typeface="黑体" pitchFamily="49" charset="-122"/>
              </a:rPr>
              <a:t>《60</a:t>
            </a:r>
            <a:r>
              <a:rPr lang="zh-CN" altLang="en-US" sz="2200" smtClean="0">
                <a:latin typeface="黑体" pitchFamily="49" charset="-122"/>
                <a:ea typeface="黑体" pitchFamily="49" charset="-122"/>
              </a:rPr>
              <a:t>年后再评赫鲁晓夫的改革</a:t>
            </a:r>
            <a:r>
              <a:rPr lang="en-US" altLang="zh-CN" sz="2200" smtClean="0">
                <a:latin typeface="黑体" pitchFamily="49" charset="-122"/>
                <a:ea typeface="黑体" pitchFamily="49" charset="-122"/>
              </a:rPr>
              <a:t>》</a:t>
            </a:r>
            <a:endParaRPr lang="zh-CN" altLang="en-US" sz="2200" smtClean="0">
              <a:latin typeface="黑体" pitchFamily="49" charset="-122"/>
              <a:ea typeface="黑体" pitchFamily="49" charset="-122"/>
            </a:endParaRPr>
          </a:p>
        </p:txBody>
      </p:sp>
      <p:cxnSp>
        <p:nvCxnSpPr>
          <p:cNvPr id="6" name="直接连接符 2"/>
          <p:cNvCxnSpPr/>
          <p:nvPr/>
        </p:nvCxnSpPr>
        <p:spPr>
          <a:xfrm>
            <a:off x="3420616" y="1916832"/>
            <a:ext cx="612068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2"/>
          <p:cNvCxnSpPr/>
          <p:nvPr/>
        </p:nvCxnSpPr>
        <p:spPr>
          <a:xfrm>
            <a:off x="7741096" y="2996952"/>
            <a:ext cx="288032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a:off x="2988568" y="3501008"/>
            <a:ext cx="763284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2"/>
          <p:cNvCxnSpPr/>
          <p:nvPr/>
        </p:nvCxnSpPr>
        <p:spPr>
          <a:xfrm>
            <a:off x="468288" y="3998099"/>
            <a:ext cx="388843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2"/>
          <p:cNvCxnSpPr/>
          <p:nvPr/>
        </p:nvCxnSpPr>
        <p:spPr>
          <a:xfrm>
            <a:off x="5220816" y="4509120"/>
            <a:ext cx="561662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2"/>
          <p:cNvCxnSpPr/>
          <p:nvPr/>
        </p:nvCxnSpPr>
        <p:spPr>
          <a:xfrm>
            <a:off x="6480956" y="4941168"/>
            <a:ext cx="4387821"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2"/>
          <p:cNvCxnSpPr/>
          <p:nvPr/>
        </p:nvCxnSpPr>
        <p:spPr>
          <a:xfrm flipV="1">
            <a:off x="4736196" y="5445224"/>
            <a:ext cx="5885220" cy="72008"/>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直接连接符 2"/>
          <p:cNvCxnSpPr/>
          <p:nvPr/>
        </p:nvCxnSpPr>
        <p:spPr>
          <a:xfrm flipV="1">
            <a:off x="794657" y="5949280"/>
            <a:ext cx="9466719" cy="72008"/>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5848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4524315"/>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赫鲁晓夫改革：</a:t>
            </a:r>
          </a:p>
          <a:p>
            <a:pPr>
              <a:lnSpc>
                <a:spcPct val="150000"/>
              </a:lnSpc>
            </a:pPr>
            <a:r>
              <a:rPr lang="zh-CN" altLang="en-US" sz="2400" smtClean="0">
                <a:latin typeface="黑体" pitchFamily="49" charset="-122"/>
                <a:ea typeface="黑体" pitchFamily="49" charset="-122"/>
              </a:rPr>
              <a:t>结果和影响：</a:t>
            </a:r>
          </a:p>
          <a:p>
            <a:pPr marL="457200" indent="-457200">
              <a:lnSpc>
                <a:spcPct val="150000"/>
              </a:lnSpc>
              <a:buFont typeface="+mj-ea"/>
              <a:buAutoNum type="circleNumDbPlain"/>
            </a:pPr>
            <a:r>
              <a:rPr lang="zh-CN" altLang="en-US" sz="2400">
                <a:latin typeface="黑体" pitchFamily="49" charset="-122"/>
                <a:ea typeface="黑体" pitchFamily="49" charset="-122"/>
              </a:rPr>
              <a:t>改革注入了某些市场经济成分，取得了一些成效；改革推进了农业的发展，耕地面积和粮食产量有所增加；但改革没有突破计划经济体制，国民经济比例仍然严重失调；</a:t>
            </a:r>
          </a:p>
          <a:p>
            <a:pPr marL="457200" indent="-457200">
              <a:lnSpc>
                <a:spcPct val="150000"/>
              </a:lnSpc>
              <a:buFont typeface="+mj-ea"/>
              <a:buAutoNum type="circleNumDbPlain"/>
            </a:pPr>
            <a:r>
              <a:rPr lang="zh-CN" altLang="en-US" sz="2400">
                <a:latin typeface="黑体" pitchFamily="49" charset="-122"/>
                <a:ea typeface="黑体" pitchFamily="49" charset="-122"/>
              </a:rPr>
              <a:t>打破了对斯大林的个人崇拜，但没有对斯大林的功过作出全面科学的分析，造成严重的后遗症。</a:t>
            </a:r>
          </a:p>
          <a:p>
            <a:pPr>
              <a:lnSpc>
                <a:spcPct val="150000"/>
              </a:lnSpc>
            </a:pPr>
            <a:endParaRPr lang="zh-CN" altLang="en-US" sz="2400" smtClean="0">
              <a:latin typeface="黑体" pitchFamily="49" charset="-122"/>
              <a:ea typeface="黑体" pitchFamily="49" charset="-122"/>
            </a:endParaRPr>
          </a:p>
        </p:txBody>
      </p:sp>
    </p:spTree>
    <p:custDataLst>
      <p:tags r:id="rId1"/>
    </p:custDataLst>
  </p:cSld>
  <p:clrMapOvr>
    <a:masterClrMapping/>
  </p:clrMapOvr>
  <p:transition advTm="37591"/>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anim calcmode="lin" valueType="num">
                                      <p:cBhvr additive="base">
                                        <p:cTn id="1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赫鲁晓夫改革：</a:t>
            </a:r>
          </a:p>
          <a:p>
            <a:pPr>
              <a:lnSpc>
                <a:spcPct val="150000"/>
              </a:lnSpc>
            </a:pPr>
            <a:endParaRPr lang="zh-CN" altLang="en-US" sz="2400" smtClean="0">
              <a:latin typeface="黑体" pitchFamily="49" charset="-122"/>
              <a:ea typeface="黑体" pitchFamily="49" charset="-122"/>
            </a:endParaRPr>
          </a:p>
        </p:txBody>
      </p:sp>
      <p:pic>
        <p:nvPicPr>
          <p:cNvPr id="4" name="Picture 2" descr="C:\Users\Administrator\Desktop\timg.jpg"/>
          <p:cNvPicPr>
            <a:picLocks noChangeAspect="1" noChangeArrowheads="1"/>
          </p:cNvPicPr>
          <p:nvPr/>
        </p:nvPicPr>
        <p:blipFill>
          <a:blip r:embed="rId4"/>
          <a:stretch>
            <a:fillRect/>
          </a:stretch>
        </p:blipFill>
        <p:spPr bwMode="auto">
          <a:xfrm>
            <a:off x="408638" y="2132856"/>
            <a:ext cx="3707904" cy="4169618"/>
          </a:xfrm>
          <a:prstGeom prst="rect">
            <a:avLst/>
          </a:prstGeom>
          <a:noFill/>
        </p:spPr>
      </p:pic>
      <p:sp>
        <p:nvSpPr>
          <p:cNvPr id="2" name="矩形 1"/>
          <p:cNvSpPr/>
          <p:nvPr/>
        </p:nvSpPr>
        <p:spPr>
          <a:xfrm>
            <a:off x="4543737" y="2132112"/>
            <a:ext cx="6005671" cy="1015663"/>
          </a:xfrm>
          <a:prstGeom prst="rect">
            <a:avLst/>
          </a:prstGeom>
        </p:spPr>
        <p:txBody>
          <a:bodyPr wrap="square">
            <a:spAutoFit/>
          </a:bodyPr>
          <a:lstStyle/>
          <a:p>
            <a:pPr lvl="0" defTabSz="1386205" eaLnBrk="0" hangingPunct="0">
              <a:defRPr/>
            </a:pPr>
            <a:r>
              <a:rPr kumimoji="1" lang="zh-CN" altLang="en-US" sz="2000" b="1">
                <a:latin typeface="Arial" pitchFamily="34" charset="0"/>
                <a:ea typeface="黑体" pitchFamily="49" charset="-122"/>
              </a:rPr>
              <a:t>他是徘徊在新旧时代十字路口的一名代表人物，他的一只脚跨进了新时代，而另一只脚却由于历史的原因，仍然深陷在旧时代的泥淖之中而不能自拔。</a:t>
            </a:r>
          </a:p>
        </p:txBody>
      </p:sp>
      <p:sp>
        <p:nvSpPr>
          <p:cNvPr id="7" name="矩形 6"/>
          <p:cNvSpPr/>
          <p:nvPr/>
        </p:nvSpPr>
        <p:spPr>
          <a:xfrm>
            <a:off x="4630180" y="3343892"/>
            <a:ext cx="10153128" cy="461665"/>
          </a:xfrm>
          <a:prstGeom prst="rect">
            <a:avLst/>
          </a:prstGeom>
        </p:spPr>
        <p:txBody>
          <a:bodyPr wrap="square">
            <a:spAutoFit/>
          </a:bodyPr>
          <a:lstStyle/>
          <a:p>
            <a:r>
              <a:rPr lang="zh-CN" altLang="en-US" sz="2400" smtClean="0">
                <a:solidFill>
                  <a:srgbClr val="FF0000"/>
                </a:solidFill>
                <a:latin typeface="黑体" pitchFamily="49" charset="-122"/>
                <a:ea typeface="黑体" pitchFamily="49" charset="-122"/>
              </a:rPr>
              <a:t>如何评价赫鲁晓夫改革？</a:t>
            </a:r>
            <a:endParaRPr lang="zh-CN" altLang="en-US" sz="2400">
              <a:latin typeface="黑体" pitchFamily="49" charset="-122"/>
              <a:ea typeface="黑体" pitchFamily="49" charset="-122"/>
            </a:endParaRPr>
          </a:p>
        </p:txBody>
      </p:sp>
      <p:sp>
        <p:nvSpPr>
          <p:cNvPr id="5" name="矩形 4"/>
          <p:cNvSpPr/>
          <p:nvPr/>
        </p:nvSpPr>
        <p:spPr>
          <a:xfrm>
            <a:off x="4543737" y="4165487"/>
            <a:ext cx="5578475" cy="2123658"/>
          </a:xfrm>
          <a:prstGeom prst="rect">
            <a:avLst/>
          </a:prstGeom>
        </p:spPr>
        <p:txBody>
          <a:bodyPr>
            <a:spAutoFit/>
          </a:bodyPr>
          <a:lstStyle/>
          <a:p>
            <a:pPr marL="342900" indent="-342900">
              <a:buFont typeface="Arial" pitchFamily="34" charset="0"/>
              <a:buChar char="•"/>
            </a:pPr>
            <a:r>
              <a:rPr lang="zh-CN" altLang="en-US" sz="2200">
                <a:latin typeface="黑体" pitchFamily="49" charset="-122"/>
                <a:ea typeface="黑体" pitchFamily="49" charset="-122"/>
                <a:cs typeface="黑体" panose="02010609060101010101" pitchFamily="49" charset="-122"/>
              </a:rPr>
              <a:t>改革一定程度上冲破了传统观念的束缚，冲击</a:t>
            </a:r>
            <a:r>
              <a:rPr lang="zh-CN" altLang="en-US" sz="2200" smtClean="0">
                <a:latin typeface="黑体" pitchFamily="49" charset="-122"/>
                <a:ea typeface="黑体" pitchFamily="49" charset="-122"/>
                <a:cs typeface="黑体" panose="02010609060101010101" pitchFamily="49" charset="-122"/>
              </a:rPr>
              <a:t>了</a:t>
            </a:r>
            <a:r>
              <a:rPr lang="zh-CN" altLang="en-US" sz="2200">
                <a:latin typeface="黑体" pitchFamily="49" charset="-122"/>
                <a:ea typeface="黑体" pitchFamily="49" charset="-122"/>
                <a:cs typeface="黑体" panose="02010609060101010101" pitchFamily="49" charset="-122"/>
              </a:rPr>
              <a:t>苏联</a:t>
            </a:r>
            <a:r>
              <a:rPr lang="zh-CN" altLang="en-US" sz="2200" smtClean="0">
                <a:latin typeface="黑体" pitchFamily="49" charset="-122"/>
                <a:ea typeface="黑体" pitchFamily="49" charset="-122"/>
                <a:cs typeface="黑体" panose="02010609060101010101" pitchFamily="49" charset="-122"/>
              </a:rPr>
              <a:t>模式</a:t>
            </a:r>
            <a:r>
              <a:rPr lang="zh-CN" altLang="en-US" sz="2200">
                <a:latin typeface="黑体" pitchFamily="49" charset="-122"/>
                <a:ea typeface="黑体" pitchFamily="49" charset="-122"/>
                <a:cs typeface="黑体" panose="02010609060101010101" pitchFamily="49" charset="-122"/>
              </a:rPr>
              <a:t>，打开了改革的阀门，具有探索性和开创性；</a:t>
            </a:r>
          </a:p>
          <a:p>
            <a:pPr marL="342900" indent="-342900">
              <a:buFont typeface="Arial" pitchFamily="34" charset="0"/>
              <a:buChar char="•"/>
            </a:pPr>
            <a:r>
              <a:rPr lang="zh-CN" altLang="en-US" sz="2200">
                <a:latin typeface="黑体" pitchFamily="49" charset="-122"/>
                <a:ea typeface="黑体" pitchFamily="49" charset="-122"/>
                <a:cs typeface="黑体" panose="02010609060101010101" pitchFamily="49" charset="-122"/>
              </a:rPr>
              <a:t>改革</a:t>
            </a:r>
            <a:r>
              <a:rPr lang="zh-CN" altLang="en-US" sz="2200" smtClean="0">
                <a:latin typeface="黑体" pitchFamily="49" charset="-122"/>
                <a:ea typeface="黑体" pitchFamily="49" charset="-122"/>
                <a:cs typeface="黑体" panose="02010609060101010101" pitchFamily="49" charset="-122"/>
              </a:rPr>
              <a:t>没有</a:t>
            </a:r>
            <a:r>
              <a:rPr lang="zh-CN" altLang="en-US" sz="2200">
                <a:latin typeface="黑体" pitchFamily="49" charset="-122"/>
                <a:ea typeface="黑体" pitchFamily="49" charset="-122"/>
                <a:cs typeface="黑体" panose="02010609060101010101" pitchFamily="49" charset="-122"/>
              </a:rPr>
              <a:t>从</a:t>
            </a:r>
            <a:r>
              <a:rPr lang="zh-CN" altLang="en-US" sz="2200" smtClean="0">
                <a:latin typeface="黑体" pitchFamily="49" charset="-122"/>
                <a:ea typeface="黑体" pitchFamily="49" charset="-122"/>
                <a:cs typeface="黑体" panose="02010609060101010101" pitchFamily="49" charset="-122"/>
              </a:rPr>
              <a:t>根本上触动</a:t>
            </a:r>
            <a:r>
              <a:rPr lang="zh-CN" altLang="en-US" sz="2200">
                <a:latin typeface="黑体" pitchFamily="49" charset="-122"/>
                <a:ea typeface="黑体" pitchFamily="49" charset="-122"/>
                <a:cs typeface="黑体" panose="02010609060101010101" pitchFamily="49" charset="-122"/>
              </a:rPr>
              <a:t>苏联</a:t>
            </a:r>
            <a:r>
              <a:rPr lang="zh-CN" altLang="en-US" sz="2200" smtClean="0">
                <a:latin typeface="黑体" pitchFamily="49" charset="-122"/>
                <a:ea typeface="黑体" pitchFamily="49" charset="-122"/>
                <a:cs typeface="黑体" panose="02010609060101010101" pitchFamily="49" charset="-122"/>
              </a:rPr>
              <a:t>模式</a:t>
            </a:r>
            <a:r>
              <a:rPr lang="zh-CN" altLang="en-US" sz="2200">
                <a:latin typeface="黑体" pitchFamily="49" charset="-122"/>
                <a:ea typeface="黑体" pitchFamily="49" charset="-122"/>
                <a:cs typeface="黑体" panose="02010609060101010101" pitchFamily="49" charset="-122"/>
              </a:rPr>
              <a:t>，最终失败。</a:t>
            </a:r>
          </a:p>
          <a:p>
            <a:endParaRPr lang="zh-CN" altLang="en-US" sz="2200">
              <a:latin typeface="黑体" pitchFamily="49" charset="-122"/>
              <a:ea typeface="黑体" pitchFamily="49" charset="-122"/>
              <a:cs typeface="黑体" panose="02010609060101010101" pitchFamily="49" charset="-122"/>
            </a:endParaRPr>
          </a:p>
        </p:txBody>
      </p:sp>
    </p:spTree>
    <p:custDataLst>
      <p:tags r:id="rId1"/>
    </p:custDataLst>
  </p:cSld>
  <p:clrMapOvr>
    <a:masterClrMapping/>
  </p:clrMapOvr>
  <p:transition advTm="48841"/>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勃列日涅夫改革</a:t>
            </a:r>
          </a:p>
          <a:p>
            <a:pPr>
              <a:lnSpc>
                <a:spcPct val="150000"/>
              </a:lnSpc>
            </a:pPr>
            <a:r>
              <a:rPr lang="zh-CN" altLang="en-US" sz="2400" smtClean="0">
                <a:latin typeface="黑体" pitchFamily="49" charset="-122"/>
                <a:ea typeface="黑体" pitchFamily="49" charset="-122"/>
              </a:rPr>
              <a:t>内容：</a:t>
            </a:r>
          </a:p>
        </p:txBody>
      </p:sp>
      <p:graphicFrame>
        <p:nvGraphicFramePr>
          <p:cNvPr id="7" name="表格 6"/>
          <p:cNvGraphicFramePr>
            <a:graphicFrameLocks noGrp="1"/>
          </p:cNvGraphicFramePr>
          <p:nvPr/>
        </p:nvGraphicFramePr>
        <p:xfrm>
          <a:off x="972344" y="2850000"/>
          <a:ext cx="5400600" cy="2286000"/>
        </p:xfrm>
        <a:graphic>
          <a:graphicData uri="http://schemas.openxmlformats.org/drawingml/2006/table">
            <a:tbl>
              <a:tblPr firstRow="1" bandRow="1">
                <a:tableStyleId>{5C22544A-7EE6-4342-B048-85BDC9FD1C3A}</a:tableStyleId>
              </a:tblPr>
              <a:tblGrid>
                <a:gridCol w="1234360"/>
                <a:gridCol w="4166240"/>
              </a:tblGrid>
              <a:tr h="370840">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勃列日涅夫改革内容</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工业领域实行“新经济体制”改革；扩大企业自主权；利用奖金等经济杠杆促进企业改善管理</a:t>
                      </a: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政治、思想</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树立个人迷信，专断作风严重</a:t>
                      </a:r>
                      <a:endParaRPr lang="zh-CN" altLang="en-US" sz="2200">
                        <a:latin typeface="黑体" pitchFamily="49" charset="-122"/>
                        <a:ea typeface="黑体" pitchFamily="49" charset="-122"/>
                        <a:cs typeface="黑体" panose="02010609060101010101" pitchFamily="49" charset="-122"/>
                      </a:endParaRPr>
                    </a:p>
                  </a:txBody>
                  <a:tcPr/>
                </a:tc>
              </a:tr>
            </a:tbl>
          </a:graphicData>
        </a:graphic>
      </p:graphicFrame>
      <p:pic>
        <p:nvPicPr>
          <p:cNvPr id="4" name="图片 3"/>
          <p:cNvPicPr>
            <a:picLocks noChangeAspect="1"/>
          </p:cNvPicPr>
          <p:nvPr/>
        </p:nvPicPr>
        <p:blipFill>
          <a:blip r:embed="rId4">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7021016" y="1700808"/>
            <a:ext cx="3217755" cy="4197072"/>
          </a:xfrm>
          <a:prstGeom prst="rect">
            <a:avLst/>
          </a:prstGeom>
        </p:spPr>
      </p:pic>
    </p:spTree>
    <p:custDataLst>
      <p:tags r:id="rId1"/>
    </p:custDataLst>
  </p:cSld>
  <p:clrMapOvr>
    <a:masterClrMapping/>
  </p:clrMapOvr>
  <p:transition advTm="2905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4" name="矩形 3"/>
          <p:cNvSpPr/>
          <p:nvPr/>
        </p:nvSpPr>
        <p:spPr>
          <a:xfrm>
            <a:off x="396280" y="1414578"/>
            <a:ext cx="5759301" cy="4247317"/>
          </a:xfrm>
          <a:prstGeom prst="rect">
            <a:avLst/>
          </a:prstGeom>
        </p:spPr>
        <p:txBody>
          <a:bodyPr wrap="square">
            <a:spAutoFit/>
          </a:bodyPr>
          <a:lstStyle/>
          <a:p>
            <a:pPr>
              <a:lnSpc>
                <a:spcPct val="150000"/>
              </a:lnSpc>
            </a:pPr>
            <a:r>
              <a:rPr lang="zh-CN" altLang="en-US" smtClean="0">
                <a:latin typeface="黑体" pitchFamily="49" charset="-122"/>
                <a:ea typeface="黑体" pitchFamily="49" charset="-122"/>
              </a:rPr>
              <a:t>材料一：</a:t>
            </a:r>
          </a:p>
          <a:p>
            <a:pPr>
              <a:lnSpc>
                <a:spcPct val="150000"/>
              </a:lnSpc>
            </a:pPr>
            <a:r>
              <a:rPr lang="zh-CN" altLang="en-US">
                <a:latin typeface="黑体" pitchFamily="49" charset="-122"/>
                <a:ea typeface="黑体" pitchFamily="49" charset="-122"/>
              </a:rPr>
              <a:t>工业方面，</a:t>
            </a:r>
            <a:r>
              <a:rPr lang="en-US" altLang="zh-CN">
                <a:latin typeface="黑体" pitchFamily="49" charset="-122"/>
                <a:ea typeface="黑体" pitchFamily="49" charset="-122"/>
              </a:rPr>
              <a:t>1965</a:t>
            </a:r>
            <a:r>
              <a:rPr lang="zh-CN" altLang="en-US">
                <a:latin typeface="黑体" pitchFamily="49" charset="-122"/>
                <a:ea typeface="黑体" pitchFamily="49" charset="-122"/>
              </a:rPr>
              <a:t>年</a:t>
            </a:r>
            <a:r>
              <a:rPr lang="en-US" altLang="zh-CN">
                <a:latin typeface="黑体" pitchFamily="49" charset="-122"/>
                <a:ea typeface="黑体" pitchFamily="49" charset="-122"/>
              </a:rPr>
              <a:t>9</a:t>
            </a:r>
            <a:r>
              <a:rPr lang="zh-CN" altLang="en-US">
                <a:latin typeface="黑体" pitchFamily="49" charset="-122"/>
                <a:ea typeface="黑体" pitchFamily="49" charset="-122"/>
              </a:rPr>
              <a:t>月，苏共中央全会决定在国民经济各部门的国营企业中，推行“改进工业管理，完善计划工作和加强工业生产的经济刺激新体制”，统称为“新经济体制”。其基本原则是：提高制定计划的科学水平，扩大企业的经济权力和加强经济刺激</a:t>
            </a:r>
            <a:r>
              <a:rPr lang="zh-CN" altLang="en-US" smtClean="0">
                <a:latin typeface="黑体" pitchFamily="49" charset="-122"/>
                <a:ea typeface="黑体" pitchFamily="49" charset="-122"/>
              </a:rPr>
              <a:t>。</a:t>
            </a:r>
            <a:r>
              <a:rPr lang="en-US" altLang="zh-CN" smtClean="0">
                <a:latin typeface="黑体" pitchFamily="49" charset="-122"/>
                <a:ea typeface="黑体" pitchFamily="49" charset="-122"/>
              </a:rPr>
              <a:t>……</a:t>
            </a:r>
            <a:r>
              <a:rPr lang="zh-CN" altLang="en-US" smtClean="0">
                <a:latin typeface="黑体" pitchFamily="49" charset="-122"/>
                <a:ea typeface="黑体" pitchFamily="49" charset="-122"/>
              </a:rPr>
              <a:t>这些改革措施实行初期取得了较为明显的成效。</a:t>
            </a:r>
            <a:r>
              <a:rPr lang="en-US" altLang="zh-CN" smtClean="0">
                <a:latin typeface="黑体" pitchFamily="49" charset="-122"/>
                <a:ea typeface="黑体" pitchFamily="49" charset="-122"/>
              </a:rPr>
              <a:t>1966-1970</a:t>
            </a:r>
            <a:r>
              <a:rPr lang="zh-CN" altLang="en-US" smtClean="0">
                <a:latin typeface="黑体" pitchFamily="49" charset="-122"/>
                <a:ea typeface="黑体" pitchFamily="49" charset="-122"/>
              </a:rPr>
              <a:t>年，苏联工业总产值年增长率高达</a:t>
            </a:r>
            <a:r>
              <a:rPr lang="en-US" altLang="zh-CN" smtClean="0">
                <a:latin typeface="黑体" pitchFamily="49" charset="-122"/>
                <a:ea typeface="黑体" pitchFamily="49" charset="-122"/>
              </a:rPr>
              <a:t>8.5%</a:t>
            </a:r>
            <a:r>
              <a:rPr lang="zh-CN" altLang="en-US" smtClean="0">
                <a:latin typeface="黑体" pitchFamily="49" charset="-122"/>
                <a:ea typeface="黑体" pitchFamily="49" charset="-122"/>
              </a:rPr>
              <a:t>。但由于改革没有突破计划经济体制，导致企业自主权不多，利润空间不大。</a:t>
            </a:r>
            <a:endParaRPr lang="en-US" altLang="zh-CN">
              <a:latin typeface="黑体" pitchFamily="49" charset="-122"/>
              <a:ea typeface="黑体" pitchFamily="49" charset="-122"/>
            </a:endParaRPr>
          </a:p>
          <a:p>
            <a:pPr algn="r">
              <a:lnSpc>
                <a:spcPct val="150000"/>
              </a:lnSpc>
            </a:pPr>
            <a:r>
              <a:rPr lang="en-US" altLang="zh-CN">
                <a:latin typeface="黑体" pitchFamily="49" charset="-122"/>
                <a:ea typeface="黑体" pitchFamily="49" charset="-122"/>
              </a:rPr>
              <a:t>——</a:t>
            </a:r>
            <a:r>
              <a:rPr lang="zh-CN" altLang="en-US">
                <a:latin typeface="黑体" pitchFamily="49" charset="-122"/>
                <a:ea typeface="黑体" pitchFamily="49" charset="-122"/>
              </a:rPr>
              <a:t>徐蓝：</a:t>
            </a:r>
            <a:r>
              <a:rPr lang="en-US" altLang="zh-CN">
                <a:latin typeface="黑体" pitchFamily="49" charset="-122"/>
                <a:ea typeface="黑体" pitchFamily="49" charset="-122"/>
              </a:rPr>
              <a:t>《</a:t>
            </a:r>
            <a:r>
              <a:rPr lang="zh-CN" altLang="en-US">
                <a:latin typeface="黑体" pitchFamily="49" charset="-122"/>
                <a:ea typeface="黑体" pitchFamily="49" charset="-122"/>
              </a:rPr>
              <a:t>世界近现代史；</a:t>
            </a:r>
            <a:r>
              <a:rPr lang="en-US" altLang="zh-CN">
                <a:latin typeface="黑体" pitchFamily="49" charset="-122"/>
                <a:ea typeface="黑体" pitchFamily="49" charset="-122"/>
              </a:rPr>
              <a:t>1500-2007》</a:t>
            </a:r>
            <a:endParaRPr lang="zh-CN" altLang="en-US">
              <a:latin typeface="黑体" pitchFamily="49" charset="-122"/>
              <a:ea typeface="黑体" pitchFamily="49" charset="-122"/>
            </a:endParaRPr>
          </a:p>
        </p:txBody>
      </p:sp>
      <p:sp>
        <p:nvSpPr>
          <p:cNvPr id="5" name="矩形 4"/>
          <p:cNvSpPr/>
          <p:nvPr/>
        </p:nvSpPr>
        <p:spPr>
          <a:xfrm>
            <a:off x="610965" y="5877272"/>
            <a:ext cx="5245169" cy="769441"/>
          </a:xfrm>
          <a:prstGeom prst="rect">
            <a:avLst/>
          </a:prstGeom>
        </p:spPr>
        <p:txBody>
          <a:bodyPr wrap="square">
            <a:spAutoFit/>
          </a:bodyPr>
          <a:lstStyle/>
          <a:p>
            <a:r>
              <a:rPr lang="zh-CN" altLang="en-US" sz="2200" smtClean="0">
                <a:solidFill>
                  <a:srgbClr val="FF0000"/>
                </a:solidFill>
                <a:latin typeface="黑体" pitchFamily="49" charset="-122"/>
                <a:ea typeface="黑体" pitchFamily="49" charset="-122"/>
              </a:rPr>
              <a:t>阅读材料，分析勃列日涅夫的改革给苏联带来了什么样的结果和影响？</a:t>
            </a:r>
            <a:endParaRPr lang="zh-CN" altLang="en-US" sz="2200">
              <a:latin typeface="黑体" pitchFamily="49" charset="-122"/>
              <a:ea typeface="黑体" pitchFamily="49" charset="-122"/>
            </a:endParaRPr>
          </a:p>
        </p:txBody>
      </p:sp>
      <p:sp>
        <p:nvSpPr>
          <p:cNvPr id="9" name="矩形 8"/>
          <p:cNvSpPr/>
          <p:nvPr/>
        </p:nvSpPr>
        <p:spPr>
          <a:xfrm>
            <a:off x="6193398" y="1426092"/>
            <a:ext cx="1107996" cy="442878"/>
          </a:xfrm>
          <a:prstGeom prst="rect">
            <a:avLst/>
          </a:prstGeom>
        </p:spPr>
        <p:txBody>
          <a:bodyPr wrap="none">
            <a:spAutoFit/>
          </a:bodyPr>
          <a:lstStyle/>
          <a:p>
            <a:pPr>
              <a:lnSpc>
                <a:spcPct val="150000"/>
              </a:lnSpc>
            </a:pPr>
            <a:r>
              <a:rPr lang="zh-CN" altLang="en-US" smtClean="0">
                <a:latin typeface="黑体" pitchFamily="49" charset="-122"/>
                <a:ea typeface="黑体" pitchFamily="49" charset="-122"/>
              </a:rPr>
              <a:t>材料三：</a:t>
            </a:r>
            <a:endParaRPr lang="zh-CN" altLang="en-US">
              <a:latin typeface="黑体" pitchFamily="49" charset="-122"/>
              <a:ea typeface="黑体" pitchFamily="49" charset="-122"/>
            </a:endParaRPr>
          </a:p>
        </p:txBody>
      </p:sp>
      <p:pic>
        <p:nvPicPr>
          <p:cNvPr id="7" name="图片 6"/>
          <p:cNvPicPr>
            <a:picLocks noChangeAspect="1"/>
          </p:cNvPicPr>
          <p:nvPr/>
        </p:nvPicPr>
        <p:blipFill>
          <a:blip r:embed="rId4">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7301394" y="1486021"/>
            <a:ext cx="3162300" cy="3289300"/>
          </a:xfrm>
          <a:prstGeom prst="rect">
            <a:avLst/>
          </a:prstGeom>
        </p:spPr>
      </p:pic>
      <p:sp>
        <p:nvSpPr>
          <p:cNvPr id="10" name="矩形 9"/>
          <p:cNvSpPr/>
          <p:nvPr/>
        </p:nvSpPr>
        <p:spPr>
          <a:xfrm>
            <a:off x="6459364" y="4775321"/>
            <a:ext cx="4716761" cy="1754326"/>
          </a:xfrm>
          <a:prstGeom prst="rect">
            <a:avLst/>
          </a:prstGeom>
        </p:spPr>
        <p:txBody>
          <a:bodyPr wrap="square">
            <a:spAutoFit/>
          </a:bodyPr>
          <a:lstStyle/>
          <a:p>
            <a:pPr>
              <a:lnSpc>
                <a:spcPct val="150000"/>
              </a:lnSpc>
            </a:pPr>
            <a:r>
              <a:rPr lang="en-US" altLang="zh-CN" smtClean="0">
                <a:latin typeface="黑体" pitchFamily="49" charset="-122"/>
                <a:ea typeface="黑体" pitchFamily="49" charset="-122"/>
              </a:rPr>
              <a:t>20</a:t>
            </a:r>
            <a:r>
              <a:rPr lang="zh-CN" altLang="en-US" smtClean="0">
                <a:latin typeface="黑体" pitchFamily="49" charset="-122"/>
                <a:ea typeface="黑体" pitchFamily="49" charset="-122"/>
              </a:rPr>
              <a:t>世纪</a:t>
            </a:r>
            <a:r>
              <a:rPr lang="en-US" altLang="zh-CN" smtClean="0">
                <a:latin typeface="黑体" pitchFamily="49" charset="-122"/>
                <a:ea typeface="黑体" pitchFamily="49" charset="-122"/>
              </a:rPr>
              <a:t>70</a:t>
            </a:r>
            <a:r>
              <a:rPr lang="zh-CN" altLang="en-US" smtClean="0">
                <a:latin typeface="黑体" pitchFamily="49" charset="-122"/>
                <a:ea typeface="黑体" pitchFamily="49" charset="-122"/>
              </a:rPr>
              <a:t>年代，苏联为了与美国进行军备竞赛，不仅坚持优先发展重工业，而且把科技发展的重心也倾斜到军事和国防建设领域，使国民经济更加畸形发展。</a:t>
            </a:r>
            <a:endParaRPr lang="zh-CN" altLang="en-US">
              <a:latin typeface="黑体" pitchFamily="49" charset="-122"/>
              <a:ea typeface="黑体" pitchFamily="49" charset="-122"/>
            </a:endParaRPr>
          </a:p>
        </p:txBody>
      </p:sp>
      <p:cxnSp>
        <p:nvCxnSpPr>
          <p:cNvPr id="11" name="直接连接符 2"/>
          <p:cNvCxnSpPr/>
          <p:nvPr/>
        </p:nvCxnSpPr>
        <p:spPr>
          <a:xfrm>
            <a:off x="5436840" y="3068960"/>
            <a:ext cx="57606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2"/>
          <p:cNvCxnSpPr>
            <a:stCxn id="4" idx="1"/>
          </p:cNvCxnSpPr>
          <p:nvPr/>
        </p:nvCxnSpPr>
        <p:spPr>
          <a:xfrm flipV="1">
            <a:off x="396280" y="3501008"/>
            <a:ext cx="5459854" cy="37229"/>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2"/>
          <p:cNvCxnSpPr/>
          <p:nvPr/>
        </p:nvCxnSpPr>
        <p:spPr>
          <a:xfrm>
            <a:off x="610965" y="3933056"/>
            <a:ext cx="3529731"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2"/>
          <p:cNvCxnSpPr/>
          <p:nvPr/>
        </p:nvCxnSpPr>
        <p:spPr>
          <a:xfrm>
            <a:off x="610965" y="4293096"/>
            <a:ext cx="3529731"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2"/>
          <p:cNvCxnSpPr/>
          <p:nvPr/>
        </p:nvCxnSpPr>
        <p:spPr>
          <a:xfrm>
            <a:off x="610965" y="5157192"/>
            <a:ext cx="5041899"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2"/>
          <p:cNvCxnSpPr/>
          <p:nvPr/>
        </p:nvCxnSpPr>
        <p:spPr>
          <a:xfrm>
            <a:off x="6933963" y="5698442"/>
            <a:ext cx="3529731"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2"/>
          <p:cNvCxnSpPr/>
          <p:nvPr/>
        </p:nvCxnSpPr>
        <p:spPr>
          <a:xfrm>
            <a:off x="6459364" y="6057835"/>
            <a:ext cx="400433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直接连接符 2"/>
          <p:cNvCxnSpPr/>
          <p:nvPr/>
        </p:nvCxnSpPr>
        <p:spPr>
          <a:xfrm>
            <a:off x="6459364" y="6529647"/>
            <a:ext cx="252028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6616827" y="1424441"/>
            <a:ext cx="1107996" cy="442878"/>
          </a:xfrm>
          <a:prstGeom prst="rect">
            <a:avLst/>
          </a:prstGeom>
        </p:spPr>
        <p:txBody>
          <a:bodyPr wrap="none">
            <a:spAutoFit/>
          </a:bodyPr>
          <a:lstStyle/>
          <a:p>
            <a:pPr>
              <a:lnSpc>
                <a:spcPct val="150000"/>
              </a:lnSpc>
            </a:pPr>
            <a:r>
              <a:rPr lang="zh-CN" altLang="en-US" smtClean="0">
                <a:latin typeface="黑体" pitchFamily="49" charset="-122"/>
                <a:ea typeface="黑体" pitchFamily="49" charset="-122"/>
              </a:rPr>
              <a:t>材料二：</a:t>
            </a:r>
            <a:endParaRPr lang="zh-CN" altLang="en-US">
              <a:latin typeface="黑体" pitchFamily="49" charset="-122"/>
              <a:ea typeface="黑体" pitchFamily="49" charset="-122"/>
            </a:endParaRPr>
          </a:p>
        </p:txBody>
      </p:sp>
      <p:pic>
        <p:nvPicPr>
          <p:cNvPr id="28" name="图片 27"/>
          <p:cNvPicPr>
            <a:picLocks noChangeAspect="1"/>
          </p:cNvPicPr>
          <p:nvPr/>
        </p:nvPicPr>
        <p:blipFill>
          <a:blip r:embed="rId5">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6370266" y="2144013"/>
            <a:ext cx="4526428" cy="3324825"/>
          </a:xfrm>
          <a:prstGeom prst="rect">
            <a:avLst/>
          </a:prstGeom>
        </p:spPr>
      </p:pic>
    </p:spTree>
    <p:custDataLst>
      <p:tags r:id="rId1"/>
    </p:custDataLst>
  </p:cSld>
  <p:clrMapOvr>
    <a:masterClrMapping/>
  </p:clrMapOvr>
  <p:transition advTm="65864"/>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ppt_x"/>
                                          </p:val>
                                        </p:tav>
                                        <p:tav tm="100000">
                                          <p:val>
                                            <p:strVal val="#ppt_x"/>
                                          </p:val>
                                        </p:tav>
                                      </p:tavLst>
                                    </p:anim>
                                    <p:anim calcmode="lin" valueType="num">
                                      <p:cBhvr additive="base">
                                        <p:cTn id="1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2" presetClass="exit" presetSubtype="4" fill="hold" nodeType="clickEffect">
                                  <p:stCondLst>
                                    <p:cond delay="0"/>
                                  </p:stCondLst>
                                  <p:childTnLst>
                                    <p:animEffect transition="out" filter="wipe(down)">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par>
                                <p:cTn id="49" presetID="22" presetClass="exit" presetSubtype="4" fill="hold" grpId="1" nodeType="withEffect">
                                  <p:stCondLst>
                                    <p:cond delay="0"/>
                                  </p:stCondLst>
                                  <p:childTnLst>
                                    <p:animEffect transition="out" filter="wipe(down)">
                                      <p:cBhvr>
                                        <p:cTn id="50" dur="500"/>
                                        <p:tgtEl>
                                          <p:spTgt spid="27"/>
                                        </p:tgtEl>
                                      </p:cBhvr>
                                    </p:animEffect>
                                    <p:set>
                                      <p:cBhvr>
                                        <p:cTn id="51" dur="1" fill="hold">
                                          <p:stCondLst>
                                            <p:cond delay="499"/>
                                          </p:stCondLst>
                                        </p:cTn>
                                        <p:tgtEl>
                                          <p:spTgt spid="27"/>
                                        </p:tgtEl>
                                        <p:attrNameLst>
                                          <p:attrName>style.visibility</p:attrName>
                                        </p:attrNameLst>
                                      </p:cBhvr>
                                      <p:to>
                                        <p:strVal val="hidden"/>
                                      </p:to>
                                    </p:set>
                                  </p:childTnLst>
                                </p:cTn>
                              </p:par>
                              <p:par>
                                <p:cTn id="52" presetID="2" presetClass="entr" presetSubtype="4"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ppt_x"/>
                                          </p:val>
                                        </p:tav>
                                        <p:tav tm="100000">
                                          <p:val>
                                            <p:strVal val="#ppt_x"/>
                                          </p:val>
                                        </p:tav>
                                      </p:tavLst>
                                    </p:anim>
                                    <p:anim calcmode="lin" valueType="num">
                                      <p:cBhvr additive="base">
                                        <p:cTn id="55" dur="5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 fill="hold"/>
                                        <p:tgtEl>
                                          <p:spTgt spid="7"/>
                                        </p:tgtEl>
                                        <p:attrNameLst>
                                          <p:attrName>ppt_x</p:attrName>
                                        </p:attrNameLst>
                                      </p:cBhvr>
                                      <p:tavLst>
                                        <p:tav tm="0">
                                          <p:val>
                                            <p:strVal val="#ppt_x"/>
                                          </p:val>
                                        </p:tav>
                                        <p:tav tm="100000">
                                          <p:val>
                                            <p:strVal val="#ppt_x"/>
                                          </p:val>
                                        </p:tav>
                                      </p:tavLst>
                                    </p:anim>
                                    <p:anim calcmode="lin" valueType="num">
                                      <p:cBhvr additive="base">
                                        <p:cTn id="59" dur="5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500" fill="hold"/>
                                        <p:tgtEl>
                                          <p:spTgt spid="10"/>
                                        </p:tgtEl>
                                        <p:attrNameLst>
                                          <p:attrName>ppt_x</p:attrName>
                                        </p:attrNameLst>
                                      </p:cBhvr>
                                      <p:tavLst>
                                        <p:tav tm="0">
                                          <p:val>
                                            <p:strVal val="#ppt_x"/>
                                          </p:val>
                                        </p:tav>
                                        <p:tav tm="100000">
                                          <p:val>
                                            <p:strVal val="#ppt_x"/>
                                          </p:val>
                                        </p:tav>
                                      </p:tavLst>
                                    </p:anim>
                                    <p:anim calcmode="lin" valueType="num">
                                      <p:cBhvr additive="base">
                                        <p:cTn id="6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afterGroup">
                            <p:stCondLst>
                              <p:cond delay="0"/>
                            </p:stCondLst>
                            <p:childTnLst>
                              <p:par>
                                <p:cTn id="66" presetID="2" presetClass="entr" presetSubtype="4" fill="hold" nodeType="click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ppt_x"/>
                                          </p:val>
                                        </p:tav>
                                        <p:tav tm="100000">
                                          <p:val>
                                            <p:strVal val="#ppt_x"/>
                                          </p:val>
                                        </p:tav>
                                      </p:tavLst>
                                    </p:anim>
                                    <p:anim calcmode="lin" valueType="num">
                                      <p:cBhvr additive="base">
                                        <p:cTn id="73" dur="500" fill="hold"/>
                                        <p:tgtEl>
                                          <p:spTgt spid="20"/>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fill="hold"/>
                                        <p:tgtEl>
                                          <p:spTgt spid="19"/>
                                        </p:tgtEl>
                                        <p:attrNameLst>
                                          <p:attrName>ppt_x</p:attrName>
                                        </p:attrNameLst>
                                      </p:cBhvr>
                                      <p:tavLst>
                                        <p:tav tm="0">
                                          <p:val>
                                            <p:strVal val="#ppt_x"/>
                                          </p:val>
                                        </p:tav>
                                        <p:tav tm="100000">
                                          <p:val>
                                            <p:strVal val="#ppt_x"/>
                                          </p:val>
                                        </p:tav>
                                      </p:tavLst>
                                    </p:anim>
                                    <p:anim calcmode="lin" valueType="num">
                                      <p:cBhvr additive="base">
                                        <p:cTn id="7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27" grpId="0"/>
      <p:bldP spid="2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3416320"/>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勃列日涅夫改革：</a:t>
            </a:r>
          </a:p>
          <a:p>
            <a:pPr>
              <a:lnSpc>
                <a:spcPct val="150000"/>
              </a:lnSpc>
            </a:pPr>
            <a:r>
              <a:rPr lang="zh-CN" altLang="en-US" sz="2400" smtClean="0">
                <a:latin typeface="黑体" pitchFamily="49" charset="-122"/>
                <a:ea typeface="黑体" pitchFamily="49" charset="-122"/>
              </a:rPr>
              <a:t>结果和影响：</a:t>
            </a:r>
          </a:p>
          <a:p>
            <a:pPr marL="457200" indent="-457200">
              <a:lnSpc>
                <a:spcPct val="150000"/>
              </a:lnSpc>
              <a:buFont typeface="+mj-ea"/>
              <a:buAutoNum type="circleNumDbPlain"/>
            </a:pPr>
            <a:r>
              <a:rPr lang="zh-CN" altLang="en-US" sz="2400" smtClean="0">
                <a:latin typeface="黑体" pitchFamily="49" charset="-122"/>
                <a:ea typeface="黑体" pitchFamily="49" charset="-122"/>
              </a:rPr>
              <a:t>改革成效有限；</a:t>
            </a:r>
          </a:p>
          <a:p>
            <a:pPr marL="457200" indent="-457200">
              <a:lnSpc>
                <a:spcPct val="150000"/>
              </a:lnSpc>
              <a:buFont typeface="+mj-ea"/>
              <a:buAutoNum type="circleNumDbPlain"/>
            </a:pPr>
            <a:r>
              <a:rPr lang="zh-CN" altLang="en-US" sz="2400" smtClean="0">
                <a:latin typeface="黑体" pitchFamily="49" charset="-122"/>
                <a:ea typeface="黑体" pitchFamily="49" charset="-122"/>
              </a:rPr>
              <a:t>后期</a:t>
            </a:r>
            <a:r>
              <a:rPr lang="zh-CN" altLang="en-US" sz="2400">
                <a:latin typeface="黑体" pitchFamily="49" charset="-122"/>
                <a:ea typeface="黑体" pitchFamily="49" charset="-122"/>
              </a:rPr>
              <a:t>各项工作缺乏活力，社会矛盾丛生，发展缓慢，苏联进入了相当长的“停滞”时期。</a:t>
            </a:r>
          </a:p>
          <a:p>
            <a:pPr>
              <a:lnSpc>
                <a:spcPct val="150000"/>
              </a:lnSpc>
            </a:pPr>
            <a:endParaRPr lang="zh-CN" altLang="en-US" sz="2400" smtClean="0">
              <a:latin typeface="黑体" pitchFamily="49" charset="-122"/>
              <a:ea typeface="黑体" pitchFamily="49" charset="-122"/>
            </a:endParaRPr>
          </a:p>
        </p:txBody>
      </p:sp>
    </p:spTree>
    <p:custDataLst>
      <p:tags r:id="rId1"/>
    </p:custDataLst>
  </p:cSld>
  <p:clrMapOvr>
    <a:masterClrMapping/>
  </p:clrMapOvr>
  <p:transition advTm="2086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anim calcmode="lin" valueType="num">
                                      <p:cBhvr additive="base">
                                        <p:cTn id="1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754326"/>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戈尔巴乔夫改革：</a:t>
            </a:r>
          </a:p>
          <a:p>
            <a:pPr>
              <a:lnSpc>
                <a:spcPct val="150000"/>
              </a:lnSpc>
            </a:pPr>
            <a:r>
              <a:rPr lang="zh-CN" altLang="en-US" sz="2400" smtClean="0">
                <a:latin typeface="黑体" pitchFamily="49" charset="-122"/>
                <a:ea typeface="黑体" pitchFamily="49" charset="-122"/>
              </a:rPr>
              <a:t>内容：</a:t>
            </a:r>
          </a:p>
          <a:p>
            <a:pPr>
              <a:lnSpc>
                <a:spcPct val="150000"/>
              </a:lnSpc>
            </a:pPr>
            <a:endParaRPr lang="zh-CN" altLang="en-US" sz="2400" smtClean="0">
              <a:latin typeface="黑体" pitchFamily="49" charset="-122"/>
              <a:ea typeface="黑体" pitchFamily="49" charset="-122"/>
            </a:endParaRPr>
          </a:p>
        </p:txBody>
      </p:sp>
      <p:graphicFrame>
        <p:nvGraphicFramePr>
          <p:cNvPr id="4" name="表格 3"/>
          <p:cNvGraphicFramePr>
            <a:graphicFrameLocks noGrp="1"/>
          </p:cNvGraphicFramePr>
          <p:nvPr/>
        </p:nvGraphicFramePr>
        <p:xfrm>
          <a:off x="2556520" y="2852936"/>
          <a:ext cx="6264696" cy="1950720"/>
        </p:xfrm>
        <a:graphic>
          <a:graphicData uri="http://schemas.openxmlformats.org/drawingml/2006/table">
            <a:tbl>
              <a:tblPr firstRow="1" bandRow="1">
                <a:tableStyleId>{5C22544A-7EE6-4342-B048-85BDC9FD1C3A}</a:tableStyleId>
              </a:tblPr>
              <a:tblGrid>
                <a:gridCol w="864096"/>
                <a:gridCol w="5400600"/>
              </a:tblGrid>
              <a:tr h="370840">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戈尔巴乔夫改革内容</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承认市场调节在社会主义经济中的作用（</a:t>
                      </a:r>
                      <a:r>
                        <a:rPr lang="en-US" altLang="zh-CN" sz="2200" smtClean="0">
                          <a:latin typeface="黑体" pitchFamily="49" charset="-122"/>
                          <a:ea typeface="黑体" pitchFamily="49" charset="-122"/>
                          <a:cs typeface="黑体" panose="02010609060101010101" pitchFamily="49" charset="-122"/>
                        </a:rPr>
                        <a:t>1988</a:t>
                      </a:r>
                      <a:r>
                        <a:rPr lang="zh-CN" altLang="en-US" sz="2200" smtClean="0">
                          <a:latin typeface="黑体" pitchFamily="49" charset="-122"/>
                          <a:ea typeface="黑体" pitchFamily="49" charset="-122"/>
                          <a:cs typeface="黑体" panose="02010609060101010101" pitchFamily="49" charset="-122"/>
                        </a:rPr>
                        <a:t>年后，改革的重心转向政治领域）</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政治、思想</a:t>
                      </a:r>
                      <a:endParaRPr lang="zh-CN" altLang="en-US" sz="2200">
                        <a:latin typeface="黑体" pitchFamily="49" charset="-122"/>
                        <a:ea typeface="黑体" pitchFamily="49" charset="-122"/>
                        <a:cs typeface="黑体" panose="02010609060101010101" pitchFamily="49" charset="-122"/>
                      </a:endParaRPr>
                    </a:p>
                  </a:txBody>
                  <a:tcPr/>
                </a:tc>
                <a:tc>
                  <a:txBody>
                    <a:bodyPr/>
                    <a:lstStyle/>
                    <a:p>
                      <a:endParaRPr lang="zh-CN" altLang="en-US" sz="2200">
                        <a:latin typeface="黑体" pitchFamily="49" charset="-122"/>
                        <a:ea typeface="黑体" pitchFamily="49" charset="-122"/>
                        <a:cs typeface="黑体" panose="02010609060101010101" pitchFamily="49" charset="-122"/>
                      </a:endParaRPr>
                    </a:p>
                  </a:txBody>
                  <a:tcPr/>
                </a:tc>
              </a:tr>
            </a:tbl>
          </a:graphicData>
        </a:graphic>
      </p:graphicFrame>
    </p:spTree>
  </p:cSld>
  <p:clrMapOvr>
    <a:masterClrMapping/>
  </p:clrMapOvr>
  <p:transition advTm="18594"/>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79" y="1329411"/>
            <a:ext cx="10380567" cy="5262979"/>
          </a:xfrm>
          <a:prstGeom prst="rect">
            <a:avLst/>
          </a:prstGeom>
        </p:spPr>
        <p:txBody>
          <a:bodyPr wrap="square">
            <a:spAutoFit/>
          </a:bodyPr>
          <a:lstStyle/>
          <a:p>
            <a:pPr>
              <a:lnSpc>
                <a:spcPct val="150000"/>
              </a:lnSpc>
            </a:pPr>
            <a:r>
              <a:rPr lang="zh-CN" altLang="en-US" sz="2000" smtClean="0">
                <a:latin typeface="黑体" pitchFamily="49" charset="-122"/>
                <a:ea typeface="黑体" pitchFamily="49" charset="-122"/>
              </a:rPr>
              <a:t>材料一：</a:t>
            </a:r>
          </a:p>
          <a:p>
            <a:pPr>
              <a:lnSpc>
                <a:spcPct val="150000"/>
              </a:lnSpc>
            </a:pPr>
            <a:r>
              <a:rPr lang="zh-CN" altLang="en-US" sz="2000" smtClean="0">
                <a:latin typeface="黑体" pitchFamily="49" charset="-122"/>
                <a:ea typeface="黑体" pitchFamily="49" charset="-122"/>
              </a:rPr>
              <a:t>（戈尔巴乔夫上台后）要求改进经营管理机制，扩大企业自主权。还颁布了</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个体劳动法</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及</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合资企业法</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，从法律上打破了单一的公有制。</a:t>
            </a:r>
            <a:r>
              <a:rPr lang="en-US" altLang="zh-CN" sz="2000" smtClean="0">
                <a:latin typeface="黑体" pitchFamily="49" charset="-122"/>
                <a:ea typeface="黑体" pitchFamily="49" charset="-122"/>
              </a:rPr>
              <a:t>1987</a:t>
            </a:r>
            <a:r>
              <a:rPr lang="zh-CN" altLang="en-US" sz="2000" smtClean="0">
                <a:latin typeface="黑体" pitchFamily="49" charset="-122"/>
                <a:ea typeface="黑体" pitchFamily="49" charset="-122"/>
              </a:rPr>
              <a:t>年</a:t>
            </a:r>
            <a:r>
              <a:rPr lang="en-US" altLang="zh-CN" sz="2000" smtClean="0">
                <a:latin typeface="黑体" pitchFamily="49" charset="-122"/>
                <a:ea typeface="黑体" pitchFamily="49" charset="-122"/>
              </a:rPr>
              <a:t>6</a:t>
            </a:r>
            <a:r>
              <a:rPr lang="zh-CN" altLang="en-US" sz="2000" smtClean="0">
                <a:latin typeface="黑体" pitchFamily="49" charset="-122"/>
                <a:ea typeface="黑体" pitchFamily="49" charset="-122"/>
              </a:rPr>
              <a:t>月又公布</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根本改革经济体制的基本原则</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，明确要求国家对经济的管理从主要依靠行政方法转向依靠经济方法。</a:t>
            </a:r>
            <a:endParaRPr lang="zh-CN" altLang="en-US" sz="2000">
              <a:latin typeface="黑体" pitchFamily="49" charset="-122"/>
              <a:ea typeface="黑体" pitchFamily="49" charset="-122"/>
            </a:endParaRPr>
          </a:p>
          <a:p>
            <a:pPr>
              <a:lnSpc>
                <a:spcPct val="150000"/>
              </a:lnSpc>
            </a:pPr>
            <a:r>
              <a:rPr lang="zh-CN" altLang="en-US" sz="2000">
                <a:latin typeface="黑体" pitchFamily="49" charset="-122"/>
                <a:ea typeface="黑体" pitchFamily="49" charset="-122"/>
              </a:rPr>
              <a:t>                                        </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吴于廑、齐世荣主编</a:t>
            </a:r>
            <a:r>
              <a:rPr lang="en-US" altLang="zh-CN" sz="2000">
                <a:latin typeface="黑体" pitchFamily="49" charset="-122"/>
                <a:ea typeface="黑体" pitchFamily="49" charset="-122"/>
              </a:rPr>
              <a:t>《</a:t>
            </a:r>
            <a:r>
              <a:rPr lang="zh-CN" altLang="en-US" sz="2000" smtClean="0">
                <a:latin typeface="黑体" pitchFamily="49" charset="-122"/>
                <a:ea typeface="黑体" pitchFamily="49" charset="-122"/>
              </a:rPr>
              <a:t>世界史</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现代史编</a:t>
            </a:r>
            <a:r>
              <a:rPr lang="en-US" altLang="zh-CN" sz="2000" smtClean="0">
                <a:latin typeface="黑体" pitchFamily="49" charset="-122"/>
                <a:ea typeface="黑体" pitchFamily="49" charset="-122"/>
              </a:rPr>
              <a:t>》</a:t>
            </a:r>
            <a:endParaRPr lang="zh-CN" altLang="en-US" sz="2000" smtClean="0">
              <a:latin typeface="黑体" pitchFamily="49" charset="-122"/>
              <a:ea typeface="黑体" pitchFamily="49" charset="-122"/>
            </a:endParaRPr>
          </a:p>
          <a:p>
            <a:pPr>
              <a:lnSpc>
                <a:spcPct val="150000"/>
              </a:lnSpc>
            </a:pPr>
            <a:r>
              <a:rPr lang="zh-CN" altLang="en-US" sz="2000" smtClean="0">
                <a:latin typeface="黑体" pitchFamily="49" charset="-122"/>
                <a:ea typeface="黑体" pitchFamily="49" charset="-122"/>
              </a:rPr>
              <a:t>材料二：</a:t>
            </a:r>
          </a:p>
          <a:p>
            <a:pPr>
              <a:lnSpc>
                <a:spcPct val="150000"/>
              </a:lnSpc>
            </a:pPr>
            <a:r>
              <a:rPr lang="en-US" altLang="zh-CN" sz="2000" smtClean="0">
                <a:latin typeface="黑体" pitchFamily="49" charset="-122"/>
                <a:ea typeface="黑体" pitchFamily="49" charset="-122"/>
              </a:rPr>
              <a:t>1988</a:t>
            </a:r>
            <a:r>
              <a:rPr lang="zh-CN" altLang="en-US" sz="2000">
                <a:latin typeface="黑体" pitchFamily="49" charset="-122"/>
                <a:ea typeface="黑体" pitchFamily="49" charset="-122"/>
              </a:rPr>
              <a:t>年，苏联分配给重工业的资金为工业投资的</a:t>
            </a:r>
            <a:r>
              <a:rPr lang="en-US" altLang="zh-CN" sz="2000">
                <a:latin typeface="黑体" pitchFamily="49" charset="-122"/>
                <a:ea typeface="黑体" pitchFamily="49" charset="-122"/>
              </a:rPr>
              <a:t>90</a:t>
            </a:r>
            <a:r>
              <a:rPr lang="zh-CN" altLang="en-US" sz="2000">
                <a:latin typeface="黑体" pitchFamily="49" charset="-122"/>
                <a:ea typeface="黑体" pitchFamily="49" charset="-122"/>
              </a:rPr>
              <a:t>％，食品工业的投资仅占</a:t>
            </a:r>
            <a:r>
              <a:rPr lang="en-US" altLang="zh-CN" sz="2000">
                <a:latin typeface="黑体" pitchFamily="49" charset="-122"/>
                <a:ea typeface="黑体" pitchFamily="49" charset="-122"/>
              </a:rPr>
              <a:t>6.3</a:t>
            </a:r>
            <a:r>
              <a:rPr lang="zh-CN" altLang="en-US" sz="2000">
                <a:latin typeface="黑体" pitchFamily="49" charset="-122"/>
                <a:ea typeface="黑体" pitchFamily="49" charset="-122"/>
              </a:rPr>
              <a:t>％</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消费品的生产在减少。市场上出现了“面包荒”“药品荒”等，人们抢购</a:t>
            </a:r>
            <a:r>
              <a:rPr lang="zh-CN" altLang="en-US" sz="2000" smtClean="0">
                <a:latin typeface="黑体" pitchFamily="49" charset="-122"/>
                <a:ea typeface="黑体" pitchFamily="49" charset="-122"/>
              </a:rPr>
              <a:t>成风。</a:t>
            </a:r>
          </a:p>
          <a:p>
            <a:pPr algn="r">
              <a:lnSpc>
                <a:spcPct val="150000"/>
              </a:lnSpc>
            </a:pPr>
            <a:r>
              <a:rPr lang="en-US" altLang="zh-CN" sz="2000" smtClean="0">
                <a:latin typeface="黑体" pitchFamily="49" charset="-122"/>
                <a:ea typeface="黑体" pitchFamily="49" charset="-122"/>
              </a:rPr>
              <a:t>——</a:t>
            </a:r>
            <a:r>
              <a:rPr lang="zh-CN" altLang="en-US" sz="2000">
                <a:latin typeface="黑体" pitchFamily="49" charset="-122"/>
                <a:ea typeface="黑体" pitchFamily="49" charset="-122"/>
              </a:rPr>
              <a:t>向祖文</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苏联经济思想史</a:t>
            </a:r>
            <a:r>
              <a:rPr lang="en-US" altLang="zh-CN" sz="2000">
                <a:latin typeface="黑体" pitchFamily="49" charset="-122"/>
                <a:ea typeface="黑体" pitchFamily="49" charset="-122"/>
              </a:rPr>
              <a:t>》</a:t>
            </a:r>
            <a:endParaRPr lang="zh-CN" altLang="en-US" sz="2000">
              <a:latin typeface="黑体" pitchFamily="49" charset="-122"/>
              <a:ea typeface="黑体" pitchFamily="49" charset="-122"/>
            </a:endParaRPr>
          </a:p>
          <a:p>
            <a:pPr>
              <a:lnSpc>
                <a:spcPct val="150000"/>
              </a:lnSpc>
            </a:pPr>
            <a:endParaRPr lang="en-US" altLang="zh-CN" sz="20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cxnSp>
        <p:nvCxnSpPr>
          <p:cNvPr id="5" name="直接连接符 2"/>
          <p:cNvCxnSpPr/>
          <p:nvPr/>
        </p:nvCxnSpPr>
        <p:spPr>
          <a:xfrm>
            <a:off x="5652864" y="3212976"/>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2"/>
          <p:cNvCxnSpPr/>
          <p:nvPr/>
        </p:nvCxnSpPr>
        <p:spPr>
          <a:xfrm>
            <a:off x="1548408" y="4581128"/>
            <a:ext cx="453650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2"/>
          <p:cNvCxnSpPr/>
          <p:nvPr/>
        </p:nvCxnSpPr>
        <p:spPr>
          <a:xfrm>
            <a:off x="2628528" y="2780928"/>
            <a:ext cx="345638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5172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additive="base">
                                        <p:cTn id="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 calcmode="lin" valueType="num">
                                      <p:cBhvr additive="base">
                                        <p:cTn id="2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754326"/>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戈尔巴乔夫改革：</a:t>
            </a:r>
          </a:p>
          <a:p>
            <a:pPr>
              <a:lnSpc>
                <a:spcPct val="150000"/>
              </a:lnSpc>
            </a:pPr>
            <a:r>
              <a:rPr lang="zh-CN" altLang="en-US" sz="2400" smtClean="0">
                <a:latin typeface="黑体" pitchFamily="49" charset="-122"/>
                <a:ea typeface="黑体" pitchFamily="49" charset="-122"/>
              </a:rPr>
              <a:t>内容：</a:t>
            </a:r>
          </a:p>
          <a:p>
            <a:pPr>
              <a:lnSpc>
                <a:spcPct val="150000"/>
              </a:lnSpc>
            </a:pPr>
            <a:endParaRPr lang="zh-CN" altLang="en-US" sz="2400" smtClean="0">
              <a:latin typeface="黑体" pitchFamily="49" charset="-122"/>
              <a:ea typeface="黑体" pitchFamily="49" charset="-122"/>
            </a:endParaRPr>
          </a:p>
        </p:txBody>
      </p:sp>
      <p:graphicFrame>
        <p:nvGraphicFramePr>
          <p:cNvPr id="4" name="表格 3"/>
          <p:cNvGraphicFramePr>
            <a:graphicFrameLocks noGrp="1"/>
          </p:cNvGraphicFramePr>
          <p:nvPr/>
        </p:nvGraphicFramePr>
        <p:xfrm>
          <a:off x="2556520" y="2852936"/>
          <a:ext cx="6264696" cy="2286000"/>
        </p:xfrm>
        <a:graphic>
          <a:graphicData uri="http://schemas.openxmlformats.org/drawingml/2006/table">
            <a:tbl>
              <a:tblPr firstRow="1" bandRow="1">
                <a:tableStyleId>{5C22544A-7EE6-4342-B048-85BDC9FD1C3A}</a:tableStyleId>
              </a:tblPr>
              <a:tblGrid>
                <a:gridCol w="864096"/>
                <a:gridCol w="5400600"/>
              </a:tblGrid>
              <a:tr h="370840">
                <a:tc>
                  <a:txBody>
                    <a:bodyPr/>
                    <a:lstStyle/>
                    <a:p>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戈尔巴乔夫改革内容</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经济</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承认市场调节在社会主义经济中的作用（</a:t>
                      </a:r>
                      <a:r>
                        <a:rPr lang="en-US" altLang="zh-CN" sz="2200" smtClean="0">
                          <a:latin typeface="黑体" pitchFamily="49" charset="-122"/>
                          <a:ea typeface="黑体" pitchFamily="49" charset="-122"/>
                          <a:cs typeface="黑体" panose="02010609060101010101" pitchFamily="49" charset="-122"/>
                        </a:rPr>
                        <a:t>1988</a:t>
                      </a:r>
                      <a:r>
                        <a:rPr lang="zh-CN" altLang="en-US" sz="2200" smtClean="0">
                          <a:latin typeface="黑体" pitchFamily="49" charset="-122"/>
                          <a:ea typeface="黑体" pitchFamily="49" charset="-122"/>
                          <a:cs typeface="黑体" panose="02010609060101010101" pitchFamily="49" charset="-122"/>
                        </a:rPr>
                        <a:t>年后，改革的重心转向政治领域）</a:t>
                      </a:r>
                      <a:endParaRPr lang="zh-CN" altLang="en-US" sz="2200">
                        <a:latin typeface="黑体" pitchFamily="49" charset="-122"/>
                        <a:ea typeface="黑体" pitchFamily="49" charset="-122"/>
                        <a:cs typeface="黑体" panose="02010609060101010101" pitchFamily="49" charset="-122"/>
                      </a:endParaRPr>
                    </a:p>
                  </a:txBody>
                  <a:tcPr/>
                </a:tc>
              </a:tr>
              <a:tr h="370840">
                <a:tc>
                  <a:txBody>
                    <a:bodyPr/>
                    <a:lstStyle/>
                    <a:p>
                      <a:r>
                        <a:rPr lang="zh-CN" altLang="en-US" sz="2200" smtClean="0">
                          <a:latin typeface="黑体" pitchFamily="49" charset="-122"/>
                          <a:ea typeface="黑体" pitchFamily="49" charset="-122"/>
                          <a:cs typeface="黑体" panose="02010609060101010101" pitchFamily="49" charset="-122"/>
                        </a:rPr>
                        <a:t>政治、思想</a:t>
                      </a:r>
                      <a:endParaRPr lang="zh-CN" altLang="en-US" sz="2200">
                        <a:latin typeface="黑体" pitchFamily="49" charset="-122"/>
                        <a:ea typeface="黑体" pitchFamily="49" charset="-122"/>
                        <a:cs typeface="黑体" panose="02010609060101010101" pitchFamily="49" charset="-122"/>
                      </a:endParaRPr>
                    </a:p>
                  </a:txBody>
                  <a:tcPr/>
                </a:tc>
                <a:tc>
                  <a:txBody>
                    <a:bodyPr/>
                    <a:lstStyle/>
                    <a:p>
                      <a:r>
                        <a:rPr lang="zh-CN" altLang="en-US" sz="2200" smtClean="0">
                          <a:latin typeface="黑体" pitchFamily="49" charset="-122"/>
                          <a:ea typeface="黑体" pitchFamily="49" charset="-122"/>
                          <a:cs typeface="黑体" panose="02010609060101010101" pitchFamily="49" charset="-122"/>
                        </a:rPr>
                        <a:t>取消苏共领导地位，放弃社会主义制度，实行议会制、总统制和多党制，在意识形态上抛弃马克思主义指导，实行“多元化”</a:t>
                      </a:r>
                      <a:endParaRPr lang="zh-CN" altLang="en-US" sz="2200">
                        <a:latin typeface="黑体" pitchFamily="49" charset="-122"/>
                        <a:ea typeface="黑体" pitchFamily="49" charset="-122"/>
                        <a:cs typeface="黑体" panose="02010609060101010101" pitchFamily="49" charset="-122"/>
                      </a:endParaRPr>
                    </a:p>
                  </a:txBody>
                  <a:tcPr/>
                </a:tc>
              </a:tr>
            </a:tbl>
          </a:graphicData>
        </a:graphic>
      </p:graphicFrame>
    </p:spTree>
  </p:cSld>
  <p:clrMapOvr>
    <a:masterClrMapping/>
  </p:clrMapOvr>
  <p:transition advTm="24822"/>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252264" y="1329411"/>
            <a:ext cx="10657184" cy="5632311"/>
          </a:xfrm>
          <a:prstGeom prst="rect">
            <a:avLst/>
          </a:prstGeom>
        </p:spPr>
        <p:txBody>
          <a:bodyPr wrap="square">
            <a:spAutoFit/>
          </a:bodyPr>
          <a:lstStyle/>
          <a:p>
            <a:pPr>
              <a:lnSpc>
                <a:spcPct val="150000"/>
              </a:lnSpc>
            </a:pPr>
            <a:r>
              <a:rPr lang="zh-CN" altLang="en-US" sz="2000" smtClean="0">
                <a:latin typeface="黑体" pitchFamily="49" charset="-122"/>
                <a:ea typeface="黑体" pitchFamily="49" charset="-122"/>
              </a:rPr>
              <a:t>材料一：</a:t>
            </a:r>
          </a:p>
          <a:p>
            <a:pPr>
              <a:lnSpc>
                <a:spcPct val="150000"/>
              </a:lnSpc>
            </a:pPr>
            <a:r>
              <a:rPr lang="en-US" altLang="zh-CN" sz="2000" smtClean="0">
                <a:latin typeface="黑体" pitchFamily="49" charset="-122"/>
                <a:ea typeface="黑体" pitchFamily="49" charset="-122"/>
              </a:rPr>
              <a:t>1990</a:t>
            </a:r>
            <a:r>
              <a:rPr lang="zh-CN" altLang="en-US" sz="2000" smtClean="0">
                <a:latin typeface="黑体" pitchFamily="49" charset="-122"/>
                <a:ea typeface="黑体" pitchFamily="49" charset="-122"/>
              </a:rPr>
              <a:t>年</a:t>
            </a:r>
            <a:r>
              <a:rPr lang="en-US" altLang="zh-CN" sz="2000" smtClean="0">
                <a:latin typeface="黑体" pitchFamily="49" charset="-122"/>
                <a:ea typeface="黑体" pitchFamily="49" charset="-122"/>
              </a:rPr>
              <a:t>3</a:t>
            </a:r>
            <a:r>
              <a:rPr lang="zh-CN" altLang="en-US" sz="2000" smtClean="0">
                <a:latin typeface="黑体" pitchFamily="49" charset="-122"/>
                <a:ea typeface="黑体" pitchFamily="49" charset="-122"/>
              </a:rPr>
              <a:t>月召开会议修改宪法，取消苏共的法定领导地位，实行多党制和总统制。</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无政府状态在全国迅速蔓延，社会日益动荡。新成立的非正式组织有</a:t>
            </a:r>
            <a:r>
              <a:rPr lang="en-US" altLang="zh-CN" sz="2000" smtClean="0">
                <a:latin typeface="黑体" pitchFamily="49" charset="-122"/>
                <a:ea typeface="黑体" pitchFamily="49" charset="-122"/>
              </a:rPr>
              <a:t>6</a:t>
            </a:r>
            <a:r>
              <a:rPr lang="zh-CN" altLang="en-US" sz="2000" smtClean="0">
                <a:latin typeface="黑体" pitchFamily="49" charset="-122"/>
                <a:ea typeface="黑体" pitchFamily="49" charset="-122"/>
              </a:rPr>
              <a:t>万多个</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党内思想混乱，自由化思潮严重泛滥，从全盘否定斯大林发展到彻底否定十月革命和苏联历史，反对列宁和马克思主义，反对共产党和社会主义制度。                              </a:t>
            </a:r>
          </a:p>
          <a:p>
            <a:pPr algn="r">
              <a:lnSpc>
                <a:spcPct val="150000"/>
              </a:lnSpc>
            </a:pP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吴于廑、齐世荣等主编</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世界史</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现代史卷</a:t>
            </a:r>
            <a:r>
              <a:rPr lang="en-US" altLang="zh-CN" sz="2000" smtClean="0">
                <a:latin typeface="黑体" pitchFamily="49" charset="-122"/>
                <a:ea typeface="黑体" pitchFamily="49" charset="-122"/>
              </a:rPr>
              <a:t>》</a:t>
            </a:r>
          </a:p>
          <a:p>
            <a:pPr>
              <a:lnSpc>
                <a:spcPct val="150000"/>
              </a:lnSpc>
            </a:pPr>
            <a:r>
              <a:rPr lang="zh-CN" altLang="en-US" sz="2000" smtClean="0">
                <a:latin typeface="黑体" pitchFamily="49" charset="-122"/>
                <a:ea typeface="黑体" pitchFamily="49" charset="-122"/>
              </a:rPr>
              <a:t>材料二：</a:t>
            </a:r>
          </a:p>
          <a:p>
            <a:pPr>
              <a:lnSpc>
                <a:spcPct val="150000"/>
              </a:lnSpc>
            </a:pPr>
            <a:r>
              <a:rPr lang="zh-CN" altLang="en-US" sz="2000" smtClean="0">
                <a:latin typeface="黑体" pitchFamily="49" charset="-122"/>
                <a:ea typeface="黑体" pitchFamily="49" charset="-122"/>
              </a:rPr>
              <a:t>苏联</a:t>
            </a:r>
            <a:r>
              <a:rPr lang="zh-CN" altLang="en-US" sz="2000">
                <a:latin typeface="黑体" pitchFamily="49" charset="-122"/>
                <a:ea typeface="黑体" pitchFamily="49" charset="-122"/>
              </a:rPr>
              <a:t>是一个多民族国家，民族问题成了决定苏联命运的一个特殊的政治因素，在改革浪潮中兴起的民族主义和民族分离主义摧垮了联盟大厦。苏联的解体，与历史上没有很好解决民族问题直接有关。</a:t>
            </a:r>
          </a:p>
          <a:p>
            <a:pPr>
              <a:lnSpc>
                <a:spcPct val="150000"/>
              </a:lnSpc>
            </a:pPr>
            <a:r>
              <a:rPr lang="zh-CN" altLang="en-US" sz="2000">
                <a:latin typeface="黑体" pitchFamily="49" charset="-122"/>
                <a:ea typeface="黑体" pitchFamily="49" charset="-122"/>
              </a:rPr>
              <a:t>                 </a:t>
            </a:r>
            <a:r>
              <a:rPr lang="zh-CN" altLang="en-US" sz="2000" smtClean="0">
                <a:latin typeface="黑体" pitchFamily="49" charset="-122"/>
                <a:ea typeface="黑体" pitchFamily="49" charset="-122"/>
              </a:rPr>
              <a:t>                 </a:t>
            </a:r>
            <a:r>
              <a:rPr lang="en-US" altLang="zh-CN" sz="2000" smtClean="0">
                <a:latin typeface="黑体" pitchFamily="49" charset="-122"/>
                <a:ea typeface="黑体" pitchFamily="49" charset="-122"/>
              </a:rPr>
              <a:t>——</a:t>
            </a:r>
            <a:r>
              <a:rPr lang="zh-CN" altLang="en-US" sz="2000">
                <a:latin typeface="黑体" pitchFamily="49" charset="-122"/>
                <a:ea typeface="黑体" pitchFamily="49" charset="-122"/>
              </a:rPr>
              <a:t>左凤荣</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分崩离析：民族问题的总爆发与苏联解体</a:t>
            </a:r>
            <a:r>
              <a:rPr lang="en-US" altLang="zh-CN" sz="2000">
                <a:latin typeface="黑体" pitchFamily="49" charset="-122"/>
                <a:ea typeface="黑体" pitchFamily="49" charset="-122"/>
              </a:rPr>
              <a:t>》</a:t>
            </a:r>
          </a:p>
          <a:p>
            <a:pPr>
              <a:lnSpc>
                <a:spcPct val="150000"/>
              </a:lnSpc>
            </a:pPr>
            <a:endParaRPr lang="zh-CN" altLang="en-US" sz="2000" smtClean="0">
              <a:latin typeface="黑体" pitchFamily="49" charset="-122"/>
              <a:ea typeface="黑体" pitchFamily="49" charset="-122"/>
            </a:endParaRPr>
          </a:p>
        </p:txBody>
      </p:sp>
      <p:cxnSp>
        <p:nvCxnSpPr>
          <p:cNvPr id="4" name="直接连接符 2"/>
          <p:cNvCxnSpPr/>
          <p:nvPr/>
        </p:nvCxnSpPr>
        <p:spPr>
          <a:xfrm>
            <a:off x="9829328" y="2348880"/>
            <a:ext cx="93610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2"/>
          <p:cNvCxnSpPr/>
          <p:nvPr/>
        </p:nvCxnSpPr>
        <p:spPr>
          <a:xfrm>
            <a:off x="252264" y="2780928"/>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2"/>
          <p:cNvCxnSpPr/>
          <p:nvPr/>
        </p:nvCxnSpPr>
        <p:spPr>
          <a:xfrm>
            <a:off x="2700536" y="3212976"/>
            <a:ext cx="784887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2"/>
          <p:cNvCxnSpPr/>
          <p:nvPr/>
        </p:nvCxnSpPr>
        <p:spPr>
          <a:xfrm>
            <a:off x="252264" y="3717032"/>
            <a:ext cx="410445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2"/>
          <p:cNvCxnSpPr/>
          <p:nvPr/>
        </p:nvCxnSpPr>
        <p:spPr>
          <a:xfrm>
            <a:off x="3204592" y="5085184"/>
            <a:ext cx="547260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2"/>
          <p:cNvCxnSpPr/>
          <p:nvPr/>
        </p:nvCxnSpPr>
        <p:spPr>
          <a:xfrm>
            <a:off x="756320" y="5517232"/>
            <a:ext cx="450050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4012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left)">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2862322"/>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戈尔巴乔夫改革：</a:t>
            </a:r>
          </a:p>
          <a:p>
            <a:pPr>
              <a:lnSpc>
                <a:spcPct val="150000"/>
              </a:lnSpc>
            </a:pPr>
            <a:r>
              <a:rPr lang="zh-CN" altLang="en-US" sz="2400" smtClean="0">
                <a:latin typeface="黑体" pitchFamily="49" charset="-122"/>
                <a:ea typeface="黑体" pitchFamily="49" charset="-122"/>
              </a:rPr>
              <a:t>结果和影响：</a:t>
            </a:r>
          </a:p>
          <a:p>
            <a:pPr marL="457200" indent="-457200">
              <a:lnSpc>
                <a:spcPct val="150000"/>
              </a:lnSpc>
              <a:buFont typeface="+mj-ea"/>
              <a:buAutoNum type="circleNumDbPlain"/>
            </a:pPr>
            <a:r>
              <a:rPr lang="zh-CN" altLang="en-US" sz="2400">
                <a:latin typeface="黑体" pitchFamily="49" charset="-122"/>
                <a:ea typeface="黑体" pitchFamily="49" charset="-122"/>
              </a:rPr>
              <a:t>经济改革收效甚微，政治上思想混乱，民族分离主义兴起。</a:t>
            </a:r>
          </a:p>
          <a:p>
            <a:pPr marL="457200" indent="-457200">
              <a:lnSpc>
                <a:spcPct val="150000"/>
              </a:lnSpc>
              <a:buFont typeface="+mj-ea"/>
              <a:buAutoNum type="circleNumDbPlain"/>
            </a:pPr>
            <a:r>
              <a:rPr lang="en-US" altLang="zh-CN" sz="2400" smtClean="0">
                <a:latin typeface="黑体" pitchFamily="49" charset="-122"/>
                <a:ea typeface="黑体" pitchFamily="49" charset="-122"/>
              </a:rPr>
              <a:t>1991</a:t>
            </a:r>
            <a:r>
              <a:rPr lang="zh-CN" altLang="en-US" sz="2400" smtClean="0">
                <a:latin typeface="黑体" pitchFamily="49" charset="-122"/>
                <a:ea typeface="黑体" pitchFamily="49" charset="-122"/>
              </a:rPr>
              <a:t>年</a:t>
            </a:r>
            <a:r>
              <a:rPr lang="en-US" altLang="zh-CN" sz="2400" smtClean="0">
                <a:latin typeface="黑体" pitchFamily="49" charset="-122"/>
                <a:ea typeface="黑体" pitchFamily="49" charset="-122"/>
              </a:rPr>
              <a:t>12</a:t>
            </a:r>
            <a:r>
              <a:rPr lang="zh-CN" altLang="en-US" sz="2400">
                <a:latin typeface="黑体" pitchFamily="49" charset="-122"/>
                <a:ea typeface="黑体" pitchFamily="49" charset="-122"/>
              </a:rPr>
              <a:t>月</a:t>
            </a:r>
            <a:r>
              <a:rPr lang="en-US" altLang="zh-CN" sz="2400">
                <a:latin typeface="黑体" pitchFamily="49" charset="-122"/>
                <a:ea typeface="黑体" pitchFamily="49" charset="-122"/>
              </a:rPr>
              <a:t>26</a:t>
            </a:r>
            <a:r>
              <a:rPr lang="zh-CN" altLang="en-US" sz="2400">
                <a:latin typeface="黑体" pitchFamily="49" charset="-122"/>
                <a:ea typeface="黑体" pitchFamily="49" charset="-122"/>
              </a:rPr>
              <a:t>日，苏联解体。</a:t>
            </a:r>
          </a:p>
          <a:p>
            <a:pPr>
              <a:lnSpc>
                <a:spcPct val="150000"/>
              </a:lnSpc>
            </a:pPr>
            <a:endParaRPr lang="zh-CN" altLang="en-US" sz="2400" smtClean="0">
              <a:latin typeface="黑体" pitchFamily="49" charset="-122"/>
              <a:ea typeface="黑体" pitchFamily="49" charset="-122"/>
            </a:endParaRPr>
          </a:p>
        </p:txBody>
      </p:sp>
    </p:spTree>
  </p:cSld>
  <p:clrMapOvr>
    <a:masterClrMapping/>
  </p:clrMapOvr>
  <p:transition advTm="14496"/>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462580" y="1815088"/>
            <a:ext cx="10380567" cy="4339650"/>
          </a:xfrm>
          <a:prstGeom prst="rect">
            <a:avLst/>
          </a:prstGeom>
        </p:spPr>
        <p:txBody>
          <a:bodyPr wrap="square">
            <a:spAutoFit/>
          </a:bodyPr>
          <a:lstStyle/>
          <a:p>
            <a:pPr>
              <a:lnSpc>
                <a:spcPct val="150000"/>
              </a:lnSpc>
            </a:pPr>
            <a:r>
              <a:rPr lang="en-US" altLang="zh-CN" sz="2000" smtClean="0">
                <a:latin typeface="黑体" pitchFamily="49" charset="-122"/>
                <a:ea typeface="黑体" pitchFamily="49" charset="-122"/>
              </a:rPr>
              <a:t>1988</a:t>
            </a:r>
            <a:r>
              <a:rPr lang="zh-CN" altLang="en-US" sz="2000">
                <a:latin typeface="黑体" pitchFamily="49" charset="-122"/>
                <a:ea typeface="黑体" pitchFamily="49" charset="-122"/>
              </a:rPr>
              <a:t>年</a:t>
            </a:r>
            <a:r>
              <a:rPr lang="en-US" altLang="zh-CN" sz="2000">
                <a:latin typeface="黑体" pitchFamily="49" charset="-122"/>
                <a:ea typeface="黑体" pitchFamily="49" charset="-122"/>
              </a:rPr>
              <a:t>3</a:t>
            </a:r>
            <a:r>
              <a:rPr lang="zh-CN" altLang="en-US" sz="2000">
                <a:latin typeface="黑体" pitchFamily="49" charset="-122"/>
                <a:ea typeface="黑体" pitchFamily="49" charset="-122"/>
              </a:rPr>
              <a:t>月</a:t>
            </a:r>
            <a:r>
              <a:rPr lang="en-US" altLang="zh-CN" sz="2000">
                <a:latin typeface="黑体" pitchFamily="49" charset="-122"/>
                <a:ea typeface="黑体" pitchFamily="49" charset="-122"/>
              </a:rPr>
              <a:t>13</a:t>
            </a:r>
            <a:r>
              <a:rPr lang="zh-CN" altLang="en-US" sz="2000">
                <a:latin typeface="黑体" pitchFamily="49" charset="-122"/>
                <a:ea typeface="黑体" pitchFamily="49" charset="-122"/>
              </a:rPr>
              <a:t>日，</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苏维埃俄罗斯报</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登载了列宁格勒工艺学院讲师尼娜安德列耶娃题为</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我不能放弃原则</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的读者来信。信中指出：“经过与青年们长时间的坦诚交谈，我们得出这样的结论，目前对我国无产阶级专政以及我国当时领导人的攻击，不仅针对政治、意识形态以及精神道德层面，它还关系到整个社会根基。”“各种组织的头头常常谈论以‘议会制’为基础的‘分权’、‘自由贸易联盟’、‘独立出版社’等话题。这一切都表明当前我国争论的主要问题是：社会主义建设领域并由此扩及到政治、经济以及意识形态的理论和实践的一切方面的改革是否需要党和工人阶级的领导。 ”  </a:t>
            </a:r>
          </a:p>
          <a:p>
            <a:pPr>
              <a:lnSpc>
                <a:spcPct val="150000"/>
              </a:lnSpc>
            </a:pPr>
            <a:r>
              <a:rPr lang="zh-CN" altLang="en-US" sz="2000">
                <a:latin typeface="黑体" pitchFamily="49" charset="-122"/>
                <a:ea typeface="黑体" pitchFamily="49" charset="-122"/>
              </a:rPr>
              <a:t>                                        </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吴于廑、齐世荣主编</a:t>
            </a:r>
            <a:r>
              <a:rPr lang="en-US" altLang="zh-CN" sz="2000">
                <a:latin typeface="黑体" pitchFamily="49" charset="-122"/>
                <a:ea typeface="黑体" pitchFamily="49" charset="-122"/>
              </a:rPr>
              <a:t>《</a:t>
            </a:r>
            <a:r>
              <a:rPr lang="zh-CN" altLang="en-US" sz="2000" smtClean="0">
                <a:latin typeface="黑体" pitchFamily="49" charset="-122"/>
                <a:ea typeface="黑体" pitchFamily="49" charset="-122"/>
              </a:rPr>
              <a:t>世界史</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现代史卷</a:t>
            </a:r>
            <a:r>
              <a:rPr lang="en-US" altLang="zh-CN" sz="2000" smtClean="0">
                <a:latin typeface="黑体" pitchFamily="49" charset="-122"/>
                <a:ea typeface="黑体" pitchFamily="49" charset="-122"/>
              </a:rPr>
              <a:t>》</a:t>
            </a:r>
            <a:endParaRPr lang="en-US" altLang="zh-CN" sz="20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
        <p:nvSpPr>
          <p:cNvPr id="4" name="矩形 3"/>
          <p:cNvSpPr/>
          <p:nvPr/>
        </p:nvSpPr>
        <p:spPr>
          <a:xfrm>
            <a:off x="623719" y="5877272"/>
            <a:ext cx="10153128" cy="461665"/>
          </a:xfrm>
          <a:prstGeom prst="rect">
            <a:avLst/>
          </a:prstGeom>
        </p:spPr>
        <p:txBody>
          <a:bodyPr wrap="square">
            <a:spAutoFit/>
          </a:bodyPr>
          <a:lstStyle/>
          <a:p>
            <a:r>
              <a:rPr lang="zh-CN" altLang="en-US" sz="2400" smtClean="0">
                <a:solidFill>
                  <a:srgbClr val="FF0000"/>
                </a:solidFill>
                <a:latin typeface="黑体" pitchFamily="49" charset="-122"/>
                <a:ea typeface="黑体" pitchFamily="49" charset="-122"/>
              </a:rPr>
              <a:t>阅读材料，戈尔巴乔夫改革的根本问题在哪？</a:t>
            </a:r>
            <a:endParaRPr lang="zh-CN" altLang="en-US" sz="2400">
              <a:latin typeface="黑体" pitchFamily="49" charset="-122"/>
              <a:ea typeface="黑体" pitchFamily="49" charset="-122"/>
            </a:endParaRPr>
          </a:p>
        </p:txBody>
      </p:sp>
      <p:sp>
        <p:nvSpPr>
          <p:cNvPr id="7" name="矩形 6"/>
          <p:cNvSpPr/>
          <p:nvPr/>
        </p:nvSpPr>
        <p:spPr>
          <a:xfrm>
            <a:off x="6877000" y="5877271"/>
            <a:ext cx="3240360" cy="461665"/>
          </a:xfrm>
          <a:prstGeom prst="rect">
            <a:avLst/>
          </a:prstGeom>
        </p:spPr>
        <p:txBody>
          <a:bodyPr wrap="square">
            <a:spAutoFit/>
          </a:bodyPr>
          <a:lstStyle/>
          <a:p>
            <a:r>
              <a:rPr lang="zh-CN" altLang="en-US" sz="2400" smtClean="0">
                <a:solidFill>
                  <a:srgbClr val="0070C0"/>
                </a:solidFill>
                <a:latin typeface="黑体" pitchFamily="49" charset="-122"/>
                <a:ea typeface="黑体" pitchFamily="49" charset="-122"/>
              </a:rPr>
              <a:t>背离了社会主义的方向</a:t>
            </a:r>
            <a:endParaRPr lang="zh-CN" altLang="en-US" sz="2400">
              <a:solidFill>
                <a:srgbClr val="0070C0"/>
              </a:solidFill>
              <a:latin typeface="黑体" pitchFamily="49" charset="-122"/>
              <a:ea typeface="黑体" pitchFamily="49" charset="-122"/>
            </a:endParaRPr>
          </a:p>
        </p:txBody>
      </p:sp>
      <p:cxnSp>
        <p:nvCxnSpPr>
          <p:cNvPr id="8" name="直接连接符 2"/>
          <p:cNvCxnSpPr/>
          <p:nvPr/>
        </p:nvCxnSpPr>
        <p:spPr>
          <a:xfrm>
            <a:off x="2196480" y="4653136"/>
            <a:ext cx="8505651"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a:off x="623719" y="5157192"/>
            <a:ext cx="502914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43914"/>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graphicFrame>
        <p:nvGraphicFramePr>
          <p:cNvPr id="4" name="表格 3"/>
          <p:cNvGraphicFramePr>
            <a:graphicFrameLocks noGrp="1"/>
          </p:cNvGraphicFramePr>
          <p:nvPr>
            <p:custDataLst>
              <p:tags r:id="rId1"/>
            </p:custDataLst>
          </p:nvPr>
        </p:nvGraphicFramePr>
        <p:xfrm>
          <a:off x="36240" y="2060848"/>
          <a:ext cx="11028186" cy="3048000"/>
        </p:xfrm>
        <a:graphic>
          <a:graphicData uri="http://schemas.openxmlformats.org/drawingml/2006/table">
            <a:tbl>
              <a:tblPr firstRow="1" bandRow="1">
                <a:tableStyleId>{5C22544A-7EE6-4342-B048-85BDC9FD1C3A}</a:tableStyleId>
              </a:tblPr>
              <a:tblGrid>
                <a:gridCol w="1304677"/>
                <a:gridCol w="3162903"/>
                <a:gridCol w="6560606"/>
              </a:tblGrid>
              <a:tr h="464820">
                <a:tc>
                  <a:txBody>
                    <a:bodyPr/>
                    <a:lstStyle/>
                    <a:p>
                      <a:pPr>
                        <a:buNone/>
                      </a:pPr>
                      <a:endParaRPr lang="zh-CN" altLang="en-US" sz="2000">
                        <a:latin typeface="黑体" pitchFamily="49" charset="-122"/>
                        <a:ea typeface="黑体" pitchFamily="49" charset="-122"/>
                        <a:cs typeface="黑体" panose="02010609060101010101" pitchFamily="49" charset="-122"/>
                      </a:endParaRPr>
                    </a:p>
                  </a:txBody>
                  <a:tcPr/>
                </a:tc>
                <a:tc>
                  <a:txBody>
                    <a:bodyPr/>
                    <a:lstStyle/>
                    <a:p>
                      <a:pPr algn="ctr">
                        <a:buNone/>
                      </a:pPr>
                      <a:r>
                        <a:rPr lang="zh-CN" altLang="en-US" sz="2000">
                          <a:latin typeface="黑体" pitchFamily="49" charset="-122"/>
                          <a:ea typeface="黑体" pitchFamily="49" charset="-122"/>
                          <a:cs typeface="黑体" panose="02010609060101010101" pitchFamily="49" charset="-122"/>
                          <a:sym typeface="+mn-ea"/>
                        </a:rPr>
                        <a:t>问  题</a:t>
                      </a:r>
                    </a:p>
                  </a:txBody>
                  <a:tcPr anchor="ctr"/>
                </a:tc>
                <a:tc>
                  <a:txBody>
                    <a:bodyPr/>
                    <a:lstStyle/>
                    <a:p>
                      <a:pPr algn="ctr">
                        <a:buNone/>
                      </a:pPr>
                      <a:r>
                        <a:rPr lang="zh-CN" altLang="en-US" sz="2000" smtClean="0">
                          <a:latin typeface="黑体" pitchFamily="49" charset="-122"/>
                          <a:ea typeface="黑体" pitchFamily="49" charset="-122"/>
                          <a:cs typeface="黑体" panose="02010609060101010101" pitchFamily="49" charset="-122"/>
                          <a:sym typeface="+mn-ea"/>
                        </a:rPr>
                        <a:t>赫鲁晓夫改革</a:t>
                      </a:r>
                      <a:r>
                        <a:rPr lang="zh-CN" altLang="en-US" sz="2000">
                          <a:latin typeface="黑体" pitchFamily="49" charset="-122"/>
                          <a:ea typeface="黑体" pitchFamily="49" charset="-122"/>
                          <a:cs typeface="黑体" panose="02010609060101010101" pitchFamily="49" charset="-122"/>
                          <a:sym typeface="+mn-ea"/>
                        </a:rPr>
                        <a:t>、勃列日涅夫改革和</a:t>
                      </a:r>
                      <a:r>
                        <a:rPr lang="zh-CN" altLang="en-US" sz="2000" smtClean="0">
                          <a:latin typeface="黑体" pitchFamily="49" charset="-122"/>
                          <a:ea typeface="黑体" pitchFamily="49" charset="-122"/>
                          <a:cs typeface="黑体" panose="02010609060101010101" pitchFamily="49" charset="-122"/>
                          <a:sym typeface="+mn-ea"/>
                        </a:rPr>
                        <a:t>戈尔巴乔夫</a:t>
                      </a:r>
                      <a:r>
                        <a:rPr lang="zh-CN" altLang="en-US" sz="2000">
                          <a:latin typeface="黑体" pitchFamily="49" charset="-122"/>
                          <a:ea typeface="黑体" pitchFamily="49" charset="-122"/>
                          <a:cs typeface="黑体" panose="02010609060101010101" pitchFamily="49" charset="-122"/>
                          <a:sym typeface="+mn-ea"/>
                        </a:rPr>
                        <a:t>改革的措施</a:t>
                      </a:r>
                    </a:p>
                  </a:txBody>
                  <a:tcPr anchor="ctr"/>
                </a:tc>
              </a:tr>
              <a:tr h="640080">
                <a:tc>
                  <a:txBody>
                    <a:bodyPr/>
                    <a:lstStyle/>
                    <a:p>
                      <a:pPr algn="ctr">
                        <a:buNone/>
                      </a:pPr>
                      <a:r>
                        <a:rPr lang="zh-CN" altLang="en-US" sz="2000">
                          <a:latin typeface="黑体" pitchFamily="49" charset="-122"/>
                          <a:ea typeface="黑体" pitchFamily="49" charset="-122"/>
                          <a:cs typeface="黑体" panose="02010609060101010101" pitchFamily="49" charset="-122"/>
                          <a:sym typeface="+mn-ea"/>
                        </a:rPr>
                        <a:t>管理体制</a:t>
                      </a:r>
                    </a:p>
                  </a:txBody>
                  <a:tcPr anchor="ctr"/>
                </a:tc>
                <a:tc>
                  <a:txBody>
                    <a:bodyPr/>
                    <a:lstStyle/>
                    <a:p>
                      <a:pPr>
                        <a:buNone/>
                      </a:pPr>
                      <a:r>
                        <a:rPr lang="zh-CN" altLang="en-US" sz="2000">
                          <a:latin typeface="黑体" pitchFamily="49" charset="-122"/>
                          <a:ea typeface="黑体" pitchFamily="49" charset="-122"/>
                          <a:cs typeface="黑体" panose="02010609060101010101" pitchFamily="49" charset="-122"/>
                          <a:sym typeface="+mn-ea"/>
                        </a:rPr>
                        <a:t>高度集中的政治经济体制</a:t>
                      </a:r>
                    </a:p>
                  </a:txBody>
                  <a:tcPr anchor="ctr"/>
                </a:tc>
                <a:tc>
                  <a:txBody>
                    <a:bodyPr/>
                    <a:lstStyle/>
                    <a:p>
                      <a:pPr>
                        <a:buNone/>
                      </a:pPr>
                      <a:r>
                        <a:rPr lang="zh-CN" altLang="en-US" sz="2000">
                          <a:latin typeface="黑体" pitchFamily="49" charset="-122"/>
                          <a:ea typeface="黑体" pitchFamily="49" charset="-122"/>
                          <a:cs typeface="黑体" panose="02010609060101010101" pitchFamily="49" charset="-122"/>
                          <a:sym typeface="+mn-ea"/>
                        </a:rPr>
                        <a:t>下放权力到地方、在一定程度上放松经济管理</a:t>
                      </a:r>
                    </a:p>
                  </a:txBody>
                  <a:tcPr anchor="ctr"/>
                </a:tc>
              </a:tr>
              <a:tr h="667385">
                <a:tc>
                  <a:txBody>
                    <a:bodyPr/>
                    <a:lstStyle/>
                    <a:p>
                      <a:pPr algn="ctr">
                        <a:buNone/>
                      </a:pPr>
                      <a:r>
                        <a:rPr lang="zh-CN" altLang="en-US" sz="2000">
                          <a:latin typeface="黑体" pitchFamily="49" charset="-122"/>
                          <a:ea typeface="黑体" pitchFamily="49" charset="-122"/>
                          <a:cs typeface="黑体" panose="02010609060101010101" pitchFamily="49" charset="-122"/>
                        </a:rPr>
                        <a:t>产业结构</a:t>
                      </a:r>
                    </a:p>
                  </a:txBody>
                  <a:tcPr anchor="ctr"/>
                </a:tc>
                <a:tc>
                  <a:txBody>
                    <a:bodyPr/>
                    <a:lstStyle/>
                    <a:p>
                      <a:pPr>
                        <a:buNone/>
                      </a:pPr>
                      <a:r>
                        <a:rPr lang="zh-CN" altLang="en-US" sz="2000">
                          <a:latin typeface="黑体" pitchFamily="49" charset="-122"/>
                          <a:ea typeface="黑体" pitchFamily="49" charset="-122"/>
                          <a:cs typeface="黑体" panose="02010609060101010101" pitchFamily="49" charset="-122"/>
                          <a:sym typeface="+mn-ea"/>
                        </a:rPr>
                        <a:t>重点发展重工业,轻工业和农业落后（比例严重失调）</a:t>
                      </a:r>
                    </a:p>
                  </a:txBody>
                  <a:tcPr anchor="ctr"/>
                </a:tc>
                <a:tc>
                  <a:txBody>
                    <a:bodyPr/>
                    <a:lstStyle/>
                    <a:p>
                      <a:pPr>
                        <a:buNone/>
                      </a:pPr>
                      <a:r>
                        <a:rPr lang="zh-CN" altLang="en-US" sz="2000">
                          <a:latin typeface="黑体" pitchFamily="49" charset="-122"/>
                          <a:ea typeface="黑体" pitchFamily="49" charset="-122"/>
                          <a:cs typeface="黑体" panose="02010609060101010101" pitchFamily="49" charset="-122"/>
                          <a:sym typeface="+mn-ea"/>
                        </a:rPr>
                        <a:t>赫鲁晓夫将改革的重点放在农业上;勃列日涅夫将改革的重点放在工业</a:t>
                      </a:r>
                      <a:r>
                        <a:rPr lang="zh-CN" altLang="en-US" sz="2000" smtClean="0">
                          <a:latin typeface="黑体" pitchFamily="49" charset="-122"/>
                          <a:ea typeface="黑体" pitchFamily="49" charset="-122"/>
                          <a:cs typeface="黑体" panose="02010609060101010101" pitchFamily="49" charset="-122"/>
                          <a:sym typeface="+mn-ea"/>
                        </a:rPr>
                        <a:t>方面；戈尔巴乔夫</a:t>
                      </a:r>
                      <a:r>
                        <a:rPr lang="zh-CN" altLang="en-US" sz="2000">
                          <a:latin typeface="黑体" pitchFamily="49" charset="-122"/>
                          <a:ea typeface="黑体" pitchFamily="49" charset="-122"/>
                          <a:cs typeface="黑体" panose="02010609060101010101" pitchFamily="49" charset="-122"/>
                          <a:sym typeface="+mn-ea"/>
                        </a:rPr>
                        <a:t>先进行经济改革,后进行政治改革</a:t>
                      </a:r>
                    </a:p>
                  </a:txBody>
                  <a:tcPr anchor="ctr"/>
                </a:tc>
              </a:tr>
              <a:tr h="365760">
                <a:tc>
                  <a:txBody>
                    <a:bodyPr/>
                    <a:lstStyle/>
                    <a:p>
                      <a:pPr algn="ctr">
                        <a:buNone/>
                      </a:pPr>
                      <a:r>
                        <a:rPr lang="zh-CN" altLang="en-US" sz="2000">
                          <a:latin typeface="黑体" pitchFamily="49" charset="-122"/>
                          <a:ea typeface="黑体" pitchFamily="49" charset="-122"/>
                          <a:cs typeface="黑体" panose="02010609060101010101" pitchFamily="49" charset="-122"/>
                          <a:sym typeface="+mn-ea"/>
                        </a:rPr>
                        <a:t>分配制度</a:t>
                      </a:r>
                    </a:p>
                  </a:txBody>
                  <a:tcPr anchor="ctr"/>
                </a:tc>
                <a:tc>
                  <a:txBody>
                    <a:bodyPr/>
                    <a:lstStyle/>
                    <a:p>
                      <a:pPr>
                        <a:buNone/>
                      </a:pPr>
                      <a:r>
                        <a:rPr lang="zh-CN" altLang="en-US" sz="2000">
                          <a:latin typeface="黑体" pitchFamily="49" charset="-122"/>
                          <a:ea typeface="黑体" pitchFamily="49" charset="-122"/>
                          <a:cs typeface="黑体" panose="02010609060101010101" pitchFamily="49" charset="-122"/>
                          <a:sym typeface="+mn-ea"/>
                        </a:rPr>
                        <a:t>"大锅饭现象"严重</a:t>
                      </a:r>
                    </a:p>
                  </a:txBody>
                  <a:tcPr anchor="ctr"/>
                </a:tc>
                <a:tc>
                  <a:txBody>
                    <a:bodyPr/>
                    <a:lstStyle/>
                    <a:p>
                      <a:pPr marL="0" marR="0" indent="0" algn="l" defTabSz="836930" rtl="0" eaLnBrk="1" fontAlgn="auto" latinLnBrk="0" hangingPunct="1">
                        <a:lnSpc>
                          <a:spcPct val="100000"/>
                        </a:lnSpc>
                        <a:spcBef>
                          <a:spcPct val="0"/>
                        </a:spcBef>
                        <a:spcAft>
                          <a:spcPct val="0"/>
                        </a:spcAft>
                        <a:buClrTx/>
                        <a:buSzTx/>
                        <a:buFontTx/>
                        <a:buNone/>
                        <a:defRPr/>
                      </a:pPr>
                      <a:r>
                        <a:rPr lang="zh-CN" altLang="en-US" sz="2000">
                          <a:latin typeface="黑体" pitchFamily="49" charset="-122"/>
                          <a:ea typeface="黑体" pitchFamily="49" charset="-122"/>
                          <a:cs typeface="黑体" panose="02010609060101010101" pitchFamily="49" charset="-122"/>
                          <a:sym typeface="+mn-ea"/>
                        </a:rPr>
                        <a:t>实行物质奖励和多劳多得</a:t>
                      </a:r>
                      <a:r>
                        <a:rPr lang="zh-CN" altLang="en-US" sz="2000" smtClean="0">
                          <a:latin typeface="黑体" pitchFamily="49" charset="-122"/>
                          <a:ea typeface="黑体" pitchFamily="49" charset="-122"/>
                          <a:cs typeface="黑体" panose="02010609060101010101" pitchFamily="49" charset="-122"/>
                          <a:sym typeface="+mn-ea"/>
                        </a:rPr>
                        <a:t>政策，在一定程度上能调动地方、企业和个人的生产积极性</a:t>
                      </a:r>
                    </a:p>
                  </a:txBody>
                  <a:tcPr anchor="ctr"/>
                </a:tc>
              </a:tr>
            </a:tbl>
          </a:graphicData>
        </a:graphic>
      </p:graphicFrame>
    </p:spTree>
  </p:cSld>
  <p:clrMapOvr>
    <a:masterClrMapping/>
  </p:clrMapOvr>
  <p:transition advTm="53774"/>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5" name="文本框 4"/>
          <p:cNvSpPr txBox="1"/>
          <p:nvPr/>
        </p:nvSpPr>
        <p:spPr>
          <a:xfrm>
            <a:off x="468288" y="1988840"/>
            <a:ext cx="10404181" cy="2759730"/>
          </a:xfrm>
          <a:prstGeom prst="rect">
            <a:avLst/>
          </a:prstGeom>
          <a:noFill/>
        </p:spPr>
        <p:txBody>
          <a:bodyPr wrap="square" rtlCol="0" anchor="t">
            <a:spAutoFit/>
          </a:bodyPr>
          <a:lstStyle/>
          <a:p>
            <a:pPr>
              <a:lnSpc>
                <a:spcPct val="150000"/>
              </a:lnSpc>
              <a:spcBef>
                <a:spcPct val="0"/>
              </a:spcBef>
              <a:spcAft>
                <a:spcPts val="1000"/>
              </a:spcAft>
            </a:pPr>
            <a:r>
              <a:rPr lang="zh-CN" altLang="en-US" sz="2200">
                <a:solidFill>
                  <a:srgbClr val="0000FF"/>
                </a:solidFill>
                <a:latin typeface="黑体" pitchFamily="49" charset="-122"/>
                <a:ea typeface="黑体" pitchFamily="49" charset="-122"/>
                <a:cs typeface="黑体" panose="02010609060101010101" pitchFamily="49" charset="-122"/>
              </a:rPr>
              <a:t>苏联三次经济改革的异同</a:t>
            </a:r>
          </a:p>
          <a:p>
            <a:pPr>
              <a:lnSpc>
                <a:spcPct val="150000"/>
              </a:lnSpc>
            </a:pPr>
            <a:r>
              <a:rPr lang="zh-CN" altLang="en-US" sz="2200">
                <a:solidFill>
                  <a:srgbClr val="0000FF"/>
                </a:solidFill>
                <a:latin typeface="黑体" pitchFamily="49" charset="-122"/>
                <a:ea typeface="黑体" pitchFamily="49" charset="-122"/>
                <a:cs typeface="黑体" panose="02010609060101010101" pitchFamily="49" charset="-122"/>
              </a:rPr>
              <a:t>相同</a:t>
            </a:r>
            <a:r>
              <a:rPr lang="zh-CN" altLang="en-US" sz="2200">
                <a:latin typeface="黑体" pitchFamily="49" charset="-122"/>
                <a:ea typeface="黑体" pitchFamily="49" charset="-122"/>
                <a:cs typeface="黑体" panose="02010609060101010101" pitchFamily="49" charset="-122"/>
              </a:rPr>
              <a:t>:①都是为了</a:t>
            </a:r>
            <a:r>
              <a:rPr lang="zh-CN" altLang="en-US" sz="2200" smtClean="0">
                <a:latin typeface="黑体" pitchFamily="49" charset="-122"/>
                <a:ea typeface="黑体" pitchFamily="49" charset="-122"/>
                <a:cs typeface="黑体" panose="02010609060101010101" pitchFamily="49" charset="-122"/>
              </a:rPr>
              <a:t>解决苏联模式弊端</a:t>
            </a:r>
            <a:r>
              <a:rPr lang="zh-CN" altLang="en-US" sz="2200">
                <a:latin typeface="黑体" pitchFamily="49" charset="-122"/>
                <a:ea typeface="黑体" pitchFamily="49" charset="-122"/>
                <a:cs typeface="黑体" panose="02010609060101010101" pitchFamily="49" charset="-122"/>
              </a:rPr>
              <a:t>;②都在农业、工业方面进行调整</a:t>
            </a:r>
            <a:r>
              <a:rPr lang="zh-CN" altLang="en-US" sz="2200" smtClean="0">
                <a:latin typeface="黑体" pitchFamily="49" charset="-122"/>
                <a:ea typeface="黑体" pitchFamily="49" charset="-122"/>
                <a:cs typeface="黑体" panose="02010609060101010101" pitchFamily="49" charset="-122"/>
              </a:rPr>
              <a:t>; </a:t>
            </a:r>
            <a:r>
              <a:rPr lang="zh-CN" altLang="en-US" sz="2200">
                <a:latin typeface="黑体" pitchFamily="49" charset="-122"/>
                <a:ea typeface="黑体" pitchFamily="49" charset="-122"/>
                <a:cs typeface="黑体" panose="02010609060101010101" pitchFamily="49" charset="-122"/>
              </a:rPr>
              <a:t>③结果成效都不显著,可以说是失败的改革。</a:t>
            </a:r>
          </a:p>
          <a:p>
            <a:pPr>
              <a:lnSpc>
                <a:spcPct val="150000"/>
              </a:lnSpc>
            </a:pPr>
            <a:r>
              <a:rPr lang="zh-CN" altLang="en-US" sz="2200">
                <a:solidFill>
                  <a:srgbClr val="0000FF"/>
                </a:solidFill>
                <a:latin typeface="黑体" pitchFamily="49" charset="-122"/>
                <a:ea typeface="黑体" pitchFamily="49" charset="-122"/>
                <a:cs typeface="黑体" panose="02010609060101010101" pitchFamily="49" charset="-122"/>
              </a:rPr>
              <a:t>不同</a:t>
            </a:r>
            <a:r>
              <a:rPr lang="zh-CN" altLang="en-US" sz="2200">
                <a:latin typeface="黑体" pitchFamily="49" charset="-122"/>
                <a:ea typeface="黑体" pitchFamily="49" charset="-122"/>
                <a:cs typeface="黑体" panose="02010609060101010101" pitchFamily="49" charset="-122"/>
              </a:rPr>
              <a:t>:</a:t>
            </a:r>
            <a:r>
              <a:rPr lang="zh-CN" altLang="en-US" sz="2200" smtClean="0">
                <a:latin typeface="黑体" pitchFamily="49" charset="-122"/>
                <a:ea typeface="黑体" pitchFamily="49" charset="-122"/>
                <a:cs typeface="黑体" panose="02010609060101010101" pitchFamily="49" charset="-122"/>
              </a:rPr>
              <a:t>①侧重领域不同</a:t>
            </a:r>
            <a:r>
              <a:rPr lang="zh-CN" altLang="en-US" sz="2200">
                <a:latin typeface="黑体" pitchFamily="49" charset="-122"/>
                <a:ea typeface="黑体" pitchFamily="49" charset="-122"/>
                <a:cs typeface="黑体" panose="02010609060101010101" pitchFamily="49" charset="-122"/>
              </a:rPr>
              <a:t>; ②前两者失败是因为未改变原有体制,</a:t>
            </a:r>
            <a:r>
              <a:rPr lang="zh-CN" altLang="en-US" sz="2200" smtClean="0">
                <a:latin typeface="黑体" pitchFamily="49" charset="-122"/>
                <a:ea typeface="黑体" pitchFamily="49" charset="-122"/>
                <a:cs typeface="黑体" panose="02010609060101010101" pitchFamily="49" charset="-122"/>
              </a:rPr>
              <a:t>对苏联模式进行</a:t>
            </a:r>
            <a:r>
              <a:rPr lang="zh-CN" altLang="en-US" sz="2200">
                <a:latin typeface="黑体" pitchFamily="49" charset="-122"/>
                <a:ea typeface="黑体" pitchFamily="49" charset="-122"/>
                <a:cs typeface="黑体" panose="02010609060101010101" pitchFamily="49" charset="-122"/>
              </a:rPr>
              <a:t>修修补补,后者虽然进行根本性的变革,却背离了社会主义方向。</a:t>
            </a:r>
          </a:p>
        </p:txBody>
      </p:sp>
    </p:spTree>
  </p:cSld>
  <p:clrMapOvr>
    <a:masterClrMapping/>
  </p:clrMapOvr>
  <p:transition advTm="36545"/>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苏联解体：</a:t>
            </a:r>
          </a:p>
          <a:p>
            <a:pPr>
              <a:lnSpc>
                <a:spcPct val="150000"/>
              </a:lnSpc>
            </a:pPr>
            <a:r>
              <a:rPr lang="zh-CN" altLang="en-US" sz="2400" smtClean="0">
                <a:latin typeface="黑体" pitchFamily="49" charset="-122"/>
                <a:ea typeface="黑体" pitchFamily="49" charset="-122"/>
              </a:rPr>
              <a:t>原因：</a:t>
            </a:r>
          </a:p>
        </p:txBody>
      </p:sp>
      <p:sp>
        <p:nvSpPr>
          <p:cNvPr id="4" name="矩形 3"/>
          <p:cNvSpPr/>
          <p:nvPr/>
        </p:nvSpPr>
        <p:spPr>
          <a:xfrm>
            <a:off x="396280" y="2708920"/>
            <a:ext cx="9793088" cy="2400657"/>
          </a:xfrm>
          <a:prstGeom prst="rect">
            <a:avLst/>
          </a:prstGeom>
        </p:spPr>
        <p:txBody>
          <a:bodyPr wrap="square">
            <a:spAutoFit/>
          </a:bodyPr>
          <a:lstStyle/>
          <a:p>
            <a:pPr marL="342900" indent="-342900">
              <a:lnSpc>
                <a:spcPct val="150000"/>
              </a:lnSpc>
              <a:buFont typeface="Arial" pitchFamily="34" charset="0"/>
              <a:buChar char="•"/>
            </a:pPr>
            <a:r>
              <a:rPr lang="zh-CN" altLang="en-US" sz="2000">
                <a:latin typeface="黑体" pitchFamily="49" charset="-122"/>
                <a:ea typeface="黑体" pitchFamily="49" charset="-122"/>
              </a:rPr>
              <a:t>内部原因：</a:t>
            </a:r>
          </a:p>
          <a:p>
            <a:pPr marL="342900" indent="-342900">
              <a:lnSpc>
                <a:spcPct val="150000"/>
              </a:lnSpc>
              <a:buFont typeface="Arial" pitchFamily="34" charset="0"/>
              <a:buChar char="•"/>
            </a:pPr>
            <a:r>
              <a:rPr lang="zh-CN" altLang="en-US" sz="2000">
                <a:latin typeface="黑体" pitchFamily="49" charset="-122"/>
                <a:ea typeface="黑体" pitchFamily="49" charset="-122"/>
              </a:rPr>
              <a:t>根本原因：高度集中的政治经济体制严重制约了苏联的民主法制建设和经济发展，积累了大量社会问题和民族矛盾</a:t>
            </a:r>
          </a:p>
          <a:p>
            <a:pPr marL="342900" indent="-342900">
              <a:lnSpc>
                <a:spcPct val="150000"/>
              </a:lnSpc>
              <a:buFont typeface="Arial" pitchFamily="34" charset="0"/>
              <a:buChar char="•"/>
            </a:pPr>
            <a:r>
              <a:rPr lang="zh-CN" altLang="en-US" sz="2000">
                <a:latin typeface="黑体" pitchFamily="49" charset="-122"/>
                <a:ea typeface="黑体" pitchFamily="49" charset="-122"/>
              </a:rPr>
              <a:t>直接原因：历次改革未能取得实质性进展，戈尔巴乔夫提出的改革措施又严重背离了科学社会主义的基本原则和方向，且举措失当，造成社会思想混乱和政局动荡</a:t>
            </a:r>
          </a:p>
        </p:txBody>
      </p:sp>
    </p:spTree>
    <p:custDataLst>
      <p:tags r:id="rId1"/>
    </p:custDataLst>
  </p:cSld>
  <p:clrMapOvr>
    <a:masterClrMapping/>
  </p:clrMapOvr>
  <p:transition advTm="6303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1200329"/>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苏联解体：</a:t>
            </a:r>
          </a:p>
          <a:p>
            <a:pPr>
              <a:lnSpc>
                <a:spcPct val="150000"/>
              </a:lnSpc>
            </a:pPr>
            <a:r>
              <a:rPr lang="zh-CN" altLang="en-US" sz="2400" smtClean="0">
                <a:latin typeface="黑体" pitchFamily="49" charset="-122"/>
                <a:ea typeface="黑体" pitchFamily="49" charset="-122"/>
              </a:rPr>
              <a:t>原因：</a:t>
            </a:r>
          </a:p>
        </p:txBody>
      </p:sp>
      <p:sp>
        <p:nvSpPr>
          <p:cNvPr id="4" name="矩形 3"/>
          <p:cNvSpPr/>
          <p:nvPr/>
        </p:nvSpPr>
        <p:spPr>
          <a:xfrm>
            <a:off x="396280" y="2708920"/>
            <a:ext cx="9793088" cy="2400657"/>
          </a:xfrm>
          <a:prstGeom prst="rect">
            <a:avLst/>
          </a:prstGeom>
        </p:spPr>
        <p:txBody>
          <a:bodyPr wrap="square">
            <a:spAutoFit/>
          </a:bodyPr>
          <a:lstStyle/>
          <a:p>
            <a:pPr>
              <a:lnSpc>
                <a:spcPct val="150000"/>
              </a:lnSpc>
            </a:pPr>
            <a:r>
              <a:rPr lang="zh-CN" altLang="en-US" sz="2000">
                <a:latin typeface="黑体" pitchFamily="49" charset="-122"/>
                <a:ea typeface="黑体" pitchFamily="49" charset="-122"/>
              </a:rPr>
              <a:t>第二次世界大战结束以后，冷战开始了。一批西方政治家、外交家，提出了“和平演变”社会主义国家的战略。他们通过与社会主义国家的接触，用西方的价值观、意识形态和生活方式，影响和改造社会主义国家人民，使社会主义国家逐步变得对资本主义无害，逐步演变成和西方一样的“自由世界”（资本主义国家）。                                                   </a:t>
            </a:r>
            <a:endParaRPr lang="zh-CN" altLang="en-US" sz="2000" smtClean="0">
              <a:latin typeface="黑体" pitchFamily="49" charset="-122"/>
              <a:ea typeface="黑体" pitchFamily="49" charset="-122"/>
            </a:endParaRPr>
          </a:p>
          <a:p>
            <a:pPr algn="r">
              <a:lnSpc>
                <a:spcPct val="150000"/>
              </a:lnSpc>
            </a:pPr>
            <a:r>
              <a:rPr lang="en-US" altLang="zh-CN" sz="2000" smtClean="0">
                <a:latin typeface="黑体" pitchFamily="49" charset="-122"/>
                <a:ea typeface="黑体" pitchFamily="49" charset="-122"/>
              </a:rPr>
              <a:t>——</a:t>
            </a:r>
            <a:r>
              <a:rPr lang="zh-CN" altLang="en-US" sz="2000">
                <a:latin typeface="黑体" pitchFamily="49" charset="-122"/>
                <a:ea typeface="黑体" pitchFamily="49" charset="-122"/>
              </a:rPr>
              <a:t>日志著</a:t>
            </a:r>
            <a:r>
              <a:rPr lang="en-US" altLang="zh-CN" sz="2000">
                <a:latin typeface="黑体" pitchFamily="49" charset="-122"/>
                <a:ea typeface="黑体" pitchFamily="49" charset="-122"/>
              </a:rPr>
              <a:t>《</a:t>
            </a:r>
            <a:r>
              <a:rPr lang="zh-CN" altLang="en-US" sz="2000">
                <a:latin typeface="黑体" pitchFamily="49" charset="-122"/>
                <a:ea typeface="黑体" pitchFamily="49" charset="-122"/>
              </a:rPr>
              <a:t>和平演变</a:t>
            </a:r>
            <a:r>
              <a:rPr lang="en-US" altLang="zh-CN" sz="2000">
                <a:latin typeface="黑体" pitchFamily="49" charset="-122"/>
                <a:ea typeface="黑体" pitchFamily="49" charset="-122"/>
              </a:rPr>
              <a:t>》</a:t>
            </a:r>
            <a:endParaRPr lang="zh-CN" altLang="en-US" sz="2000">
              <a:latin typeface="黑体" pitchFamily="49" charset="-122"/>
              <a:ea typeface="黑体" pitchFamily="49" charset="-122"/>
            </a:endParaRPr>
          </a:p>
        </p:txBody>
      </p:sp>
    </p:spTree>
    <p:custDataLst>
      <p:tags r:id="rId1"/>
    </p:custDataLst>
  </p:cSld>
  <p:clrMapOvr>
    <a:masterClrMapping/>
  </p:clrMapOvr>
  <p:transition advTm="3441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一、苏联的发展、改革与解体</a:t>
            </a:r>
            <a:endParaRPr lang="zh-CN" altLang="en-US">
              <a:solidFill>
                <a:schemeClr val="bg1"/>
              </a:solidFill>
            </a:endParaRPr>
          </a:p>
        </p:txBody>
      </p:sp>
      <p:sp>
        <p:nvSpPr>
          <p:cNvPr id="6" name="矩形 5"/>
          <p:cNvSpPr/>
          <p:nvPr/>
        </p:nvSpPr>
        <p:spPr>
          <a:xfrm>
            <a:off x="396280" y="1329411"/>
            <a:ext cx="10153128" cy="6186309"/>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苏联解体：</a:t>
            </a:r>
          </a:p>
          <a:p>
            <a:pPr>
              <a:lnSpc>
                <a:spcPct val="150000"/>
              </a:lnSpc>
            </a:pPr>
            <a:r>
              <a:rPr lang="zh-CN" altLang="en-US" sz="2400" smtClean="0">
                <a:latin typeface="黑体" pitchFamily="49" charset="-122"/>
                <a:ea typeface="黑体" pitchFamily="49" charset="-122"/>
              </a:rPr>
              <a:t>原因：</a:t>
            </a:r>
            <a:endParaRPr lang="zh-CN" altLang="en-US" sz="2400">
              <a:latin typeface="黑体" pitchFamily="49" charset="-122"/>
              <a:ea typeface="黑体" pitchFamily="49" charset="-122"/>
            </a:endParaRPr>
          </a:p>
          <a:p>
            <a:pPr marL="342900" indent="-342900">
              <a:lnSpc>
                <a:spcPct val="150000"/>
              </a:lnSpc>
              <a:buFont typeface="Arial" pitchFamily="34" charset="0"/>
              <a:buChar char="•"/>
            </a:pPr>
            <a:r>
              <a:rPr lang="zh-CN" altLang="en-US" sz="2400">
                <a:latin typeface="黑体" pitchFamily="49" charset="-122"/>
                <a:ea typeface="黑体" pitchFamily="49" charset="-122"/>
              </a:rPr>
              <a:t>内部原因：</a:t>
            </a:r>
          </a:p>
          <a:p>
            <a:pPr marL="342900" indent="-342900">
              <a:lnSpc>
                <a:spcPct val="150000"/>
              </a:lnSpc>
              <a:buFont typeface="Arial" pitchFamily="34" charset="0"/>
              <a:buChar char="•"/>
            </a:pPr>
            <a:r>
              <a:rPr lang="zh-CN" altLang="en-US" sz="2400">
                <a:latin typeface="黑体" pitchFamily="49" charset="-122"/>
                <a:ea typeface="黑体" pitchFamily="49" charset="-122"/>
              </a:rPr>
              <a:t>根本原因：高度集中的政治经济体制严重制约了苏联的民主法制建设和经济发展，积累了大量社会问题和民族矛盾</a:t>
            </a:r>
          </a:p>
          <a:p>
            <a:pPr marL="342900" indent="-342900">
              <a:lnSpc>
                <a:spcPct val="150000"/>
              </a:lnSpc>
              <a:buFont typeface="Arial" pitchFamily="34" charset="0"/>
              <a:buChar char="•"/>
            </a:pPr>
            <a:r>
              <a:rPr lang="zh-CN" altLang="en-US" sz="2400">
                <a:latin typeface="黑体" pitchFamily="49" charset="-122"/>
                <a:ea typeface="黑体" pitchFamily="49" charset="-122"/>
              </a:rPr>
              <a:t>直接原因：历次改革未能取得实质性进展，戈尔巴乔夫提出的改革措施又严重背离了科学社会主义的基本原则和方向，且举措失当，造成社会思想混乱和政局动荡</a:t>
            </a:r>
          </a:p>
          <a:p>
            <a:pPr marL="342900" indent="-342900">
              <a:lnSpc>
                <a:spcPct val="150000"/>
              </a:lnSpc>
              <a:buFont typeface="Arial" pitchFamily="34" charset="0"/>
              <a:buChar char="•"/>
            </a:pPr>
            <a:r>
              <a:rPr lang="zh-CN" altLang="en-US" sz="2400">
                <a:latin typeface="黑体" pitchFamily="49" charset="-122"/>
                <a:ea typeface="黑体" pitchFamily="49" charset="-122"/>
              </a:rPr>
              <a:t>外部原因：西方资本主义国家长期实行“和平演变”策略</a:t>
            </a:r>
          </a:p>
          <a:p>
            <a:pPr marL="342900" indent="-342900">
              <a:lnSpc>
                <a:spcPct val="150000"/>
              </a:lnSpc>
              <a:buFont typeface="Arial" pitchFamily="34" charset="0"/>
              <a:buChar char="•"/>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Tree>
    <p:custDataLst>
      <p:tags r:id="rId1"/>
    </p:custDataLst>
  </p:cSld>
  <p:clrMapOvr>
    <a:masterClrMapping/>
  </p:clrMapOvr>
  <p:transition advTm="1118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5" end="5"/>
                                            </p:txEl>
                                          </p:spTgt>
                                        </p:tgtEl>
                                        <p:attrNameLst>
                                          <p:attrName>style.visibility</p:attrName>
                                        </p:attrNameLst>
                                      </p:cBhvr>
                                      <p:to>
                                        <p:strVal val="visible"/>
                                      </p:to>
                                    </p:set>
                                    <p:anim calcmode="lin" valueType="num">
                                      <p:cBhvr additive="base">
                                        <p:cTn id="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二、东欧的社会主义建设、改革和剧变</a:t>
            </a:r>
            <a:endParaRPr lang="zh-CN" altLang="en-US">
              <a:solidFill>
                <a:schemeClr val="bg1"/>
              </a:solidFill>
            </a:endParaRPr>
          </a:p>
        </p:txBody>
      </p:sp>
      <p:sp>
        <p:nvSpPr>
          <p:cNvPr id="6" name="矩形 5"/>
          <p:cNvSpPr/>
          <p:nvPr/>
        </p:nvSpPr>
        <p:spPr>
          <a:xfrm>
            <a:off x="396280" y="1329411"/>
            <a:ext cx="10153128" cy="1754326"/>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东欧社会主义国家的建立：</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pic>
        <p:nvPicPr>
          <p:cNvPr id="4" name="图片 3"/>
          <p:cNvPicPr>
            <a:picLocks noChangeAspect="1"/>
          </p:cNvPicPr>
          <p:nvPr/>
        </p:nvPicPr>
        <p:blipFill>
          <a:blip r:embed="rId4"/>
          <a:srcRect l="6842" t="2696" r="6431"/>
          <a:stretch>
            <a:fillRect/>
          </a:stretch>
        </p:blipFill>
        <p:spPr>
          <a:xfrm>
            <a:off x="323492" y="2564904"/>
            <a:ext cx="5149352" cy="3675392"/>
          </a:xfrm>
          <a:prstGeom prst="rect">
            <a:avLst/>
          </a:prstGeom>
        </p:spPr>
      </p:pic>
      <p:sp>
        <p:nvSpPr>
          <p:cNvPr id="2" name="矩形 1"/>
          <p:cNvSpPr/>
          <p:nvPr/>
        </p:nvSpPr>
        <p:spPr>
          <a:xfrm>
            <a:off x="5724872" y="3083737"/>
            <a:ext cx="5111495" cy="2428357"/>
          </a:xfrm>
          <a:prstGeom prst="rect">
            <a:avLst/>
          </a:prstGeom>
        </p:spPr>
        <p:txBody>
          <a:bodyPr wrap="square">
            <a:spAutoFit/>
          </a:bodyPr>
          <a:lstStyle/>
          <a:p>
            <a:pPr marL="127635" marR="59690" indent="266700" algn="just">
              <a:lnSpc>
                <a:spcPct val="115000"/>
              </a:lnSpc>
              <a:spcBef>
                <a:spcPts val="215"/>
              </a:spcBef>
              <a:spcAft>
                <a:spcPct val="0"/>
              </a:spcAft>
            </a:pPr>
            <a:r>
              <a:rPr lang="zh-CN" altLang="zh-CN" sz="2200">
                <a:latin typeface="黑体" pitchFamily="49" charset="-122"/>
                <a:ea typeface="黑体" pitchFamily="49" charset="-122"/>
                <a:cs typeface="黑体" panose="02010609060101010101" pitchFamily="49" charset="-122"/>
              </a:rPr>
              <a:t>东欧原是地理概念，一般指德国、奥地利、意大利以东至</a:t>
            </a:r>
            <a:r>
              <a:rPr lang="zh-CN" altLang="zh-CN" sz="2200" spc="-45">
                <a:latin typeface="黑体" pitchFamily="49" charset="-122"/>
                <a:ea typeface="黑体" pitchFamily="49" charset="-122"/>
                <a:cs typeface="黑体" panose="02010609060101010101" pitchFamily="49" charset="-122"/>
              </a:rPr>
              <a:t>欧洲和亚洲分界线的区域。</a:t>
            </a:r>
            <a:r>
              <a:rPr lang="zh-CN" altLang="zh-CN" sz="2200" spc="-45">
                <a:latin typeface="黑体" pitchFamily="49" charset="-122"/>
                <a:ea typeface="黑体" pitchFamily="49" charset="-122"/>
                <a:cs typeface="黑体" panose="02010609060101010101" pitchFamily="49" charset="-122"/>
                <a:sym typeface="+mn-ea"/>
              </a:rPr>
              <a:t>第二次世界大战后，“东欧”“东欧</a:t>
            </a:r>
            <a:r>
              <a:rPr lang="zh-CN" altLang="zh-CN" sz="2200">
                <a:latin typeface="黑体" pitchFamily="49" charset="-122"/>
                <a:ea typeface="黑体" pitchFamily="49" charset="-122"/>
                <a:cs typeface="黑体" panose="02010609060101010101" pitchFamily="49" charset="-122"/>
                <a:sym typeface="+mn-ea"/>
              </a:rPr>
              <a:t>国家”则成为一个</a:t>
            </a:r>
            <a:r>
              <a:rPr lang="zh-CN" altLang="zh-CN" sz="2200">
                <a:solidFill>
                  <a:srgbClr val="0000FF"/>
                </a:solidFill>
                <a:latin typeface="黑体" pitchFamily="49" charset="-122"/>
                <a:ea typeface="黑体" pitchFamily="49" charset="-122"/>
                <a:cs typeface="黑体" panose="02010609060101010101" pitchFamily="49" charset="-122"/>
                <a:sym typeface="+mn-ea"/>
              </a:rPr>
              <a:t>政治地理概念</a:t>
            </a:r>
            <a:r>
              <a:rPr lang="zh-CN" altLang="zh-CN" sz="2200">
                <a:latin typeface="黑体" pitchFamily="49" charset="-122"/>
                <a:ea typeface="黑体" pitchFamily="49" charset="-122"/>
                <a:cs typeface="黑体" panose="02010609060101010101" pitchFamily="49" charset="-122"/>
                <a:sym typeface="+mn-ea"/>
              </a:rPr>
              <a:t>，特指战后在</a:t>
            </a:r>
            <a:r>
              <a:rPr lang="zh-CN" altLang="zh-CN" sz="2200">
                <a:solidFill>
                  <a:srgbClr val="0000FF"/>
                </a:solidFill>
                <a:latin typeface="黑体" pitchFamily="49" charset="-122"/>
                <a:ea typeface="黑体" pitchFamily="49" charset="-122"/>
                <a:cs typeface="黑体" panose="02010609060101010101" pitchFamily="49" charset="-122"/>
                <a:sym typeface="+mn-ea"/>
              </a:rPr>
              <a:t>中欧和南欧建立的</a:t>
            </a:r>
            <a:r>
              <a:rPr lang="zh-CN" altLang="zh-CN" sz="2200">
                <a:solidFill>
                  <a:srgbClr val="FF0000"/>
                </a:solidFill>
                <a:latin typeface="黑体" pitchFamily="49" charset="-122"/>
                <a:ea typeface="黑体" pitchFamily="49" charset="-122"/>
                <a:cs typeface="黑体" panose="02010609060101010101" pitchFamily="49" charset="-122"/>
                <a:sym typeface="+mn-ea"/>
              </a:rPr>
              <a:t>除苏联以外</a:t>
            </a:r>
            <a:r>
              <a:rPr lang="zh-CN" altLang="zh-CN" sz="2200">
                <a:latin typeface="黑体" pitchFamily="49" charset="-122"/>
                <a:ea typeface="黑体" pitchFamily="49" charset="-122"/>
                <a:cs typeface="黑体" panose="02010609060101010101" pitchFamily="49" charset="-122"/>
                <a:sym typeface="+mn-ea"/>
              </a:rPr>
              <a:t>的</a:t>
            </a:r>
            <a:r>
              <a:rPr lang="zh-CN" altLang="zh-CN" sz="2200">
                <a:solidFill>
                  <a:srgbClr val="0000FF"/>
                </a:solidFill>
                <a:latin typeface="黑体" pitchFamily="49" charset="-122"/>
                <a:ea typeface="黑体" pitchFamily="49" charset="-122"/>
                <a:cs typeface="黑体" panose="02010609060101010101" pitchFamily="49" charset="-122"/>
                <a:sym typeface="+mn-ea"/>
              </a:rPr>
              <a:t>社会主义国家</a:t>
            </a:r>
            <a:r>
              <a:rPr lang="zh-CN" altLang="zh-CN" sz="2200">
                <a:latin typeface="黑体" pitchFamily="49" charset="-122"/>
                <a:ea typeface="黑体" pitchFamily="49" charset="-122"/>
                <a:cs typeface="黑体" panose="02010609060101010101" pitchFamily="49" charset="-122"/>
                <a:sym typeface="+mn-ea"/>
              </a:rPr>
              <a:t>。</a:t>
            </a:r>
          </a:p>
        </p:txBody>
      </p:sp>
      <p:sp>
        <p:nvSpPr>
          <p:cNvPr id="8" name="同心圆 7"/>
          <p:cNvSpPr/>
          <p:nvPr/>
        </p:nvSpPr>
        <p:spPr>
          <a:xfrm>
            <a:off x="1404392" y="3083737"/>
            <a:ext cx="792088" cy="1425383"/>
          </a:xfrm>
          <a:prstGeom prst="donut">
            <a:avLst>
              <a:gd name="adj" fmla="val 915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ustDataLst>
      <p:tags r:id="rId1"/>
    </p:custDataLst>
  </p:cSld>
  <p:clrMapOvr>
    <a:masterClrMapping/>
  </p:clrMapOvr>
  <p:transition advTm="3951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二、东欧的社会主义建设、改革和剧变</a:t>
            </a:r>
            <a:endParaRPr lang="zh-CN" altLang="en-US">
              <a:solidFill>
                <a:schemeClr val="bg1"/>
              </a:solidFill>
            </a:endParaRPr>
          </a:p>
        </p:txBody>
      </p:sp>
      <p:sp>
        <p:nvSpPr>
          <p:cNvPr id="6" name="矩形 5"/>
          <p:cNvSpPr/>
          <p:nvPr/>
        </p:nvSpPr>
        <p:spPr>
          <a:xfrm>
            <a:off x="396280" y="1329411"/>
            <a:ext cx="10153128" cy="4524315"/>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东欧社会主义国家的建立：</a:t>
            </a:r>
          </a:p>
          <a:p>
            <a:pPr>
              <a:lnSpc>
                <a:spcPct val="150000"/>
              </a:lnSpc>
            </a:pPr>
            <a:r>
              <a:rPr lang="zh-CN" altLang="en-US" sz="2400" smtClean="0">
                <a:latin typeface="黑体" pitchFamily="49" charset="-122"/>
                <a:ea typeface="黑体" pitchFamily="49" charset="-122"/>
              </a:rPr>
              <a:t>特点：</a:t>
            </a:r>
            <a:endParaRPr lang="zh-CN" altLang="en-US" sz="2400">
              <a:latin typeface="黑体" pitchFamily="49" charset="-122"/>
              <a:ea typeface="黑体" pitchFamily="49" charset="-122"/>
            </a:endParaRPr>
          </a:p>
          <a:p>
            <a:pPr marL="342900" indent="-342900">
              <a:lnSpc>
                <a:spcPct val="150000"/>
              </a:lnSpc>
              <a:buFont typeface="Arial" pitchFamily="34" charset="0"/>
              <a:buChar char="•"/>
            </a:pPr>
            <a:r>
              <a:rPr lang="zh-CN" altLang="en-US" sz="2400">
                <a:latin typeface="黑体" pitchFamily="49" charset="-122"/>
                <a:ea typeface="黑体" pitchFamily="49" charset="-122"/>
              </a:rPr>
              <a:t>在苏联帮助下，建立人民民主国家；</a:t>
            </a:r>
          </a:p>
          <a:p>
            <a:pPr marL="342900" indent="-342900">
              <a:lnSpc>
                <a:spcPct val="150000"/>
              </a:lnSpc>
              <a:buFont typeface="Arial" pitchFamily="34" charset="0"/>
              <a:buChar char="•"/>
            </a:pPr>
            <a:r>
              <a:rPr lang="zh-CN" altLang="en-US" sz="2400">
                <a:latin typeface="黑体" pitchFamily="49" charset="-122"/>
                <a:ea typeface="黑体" pitchFamily="49" charset="-122"/>
              </a:rPr>
              <a:t>经济上大多采用苏联的计划经济</a:t>
            </a:r>
            <a:r>
              <a:rPr lang="zh-CN" altLang="en-US" sz="2400" smtClean="0">
                <a:latin typeface="黑体" pitchFamily="49" charset="-122"/>
                <a:ea typeface="黑体" pitchFamily="49" charset="-122"/>
              </a:rPr>
              <a:t>模式</a:t>
            </a:r>
          </a:p>
          <a:p>
            <a:pPr>
              <a:lnSpc>
                <a:spcPct val="150000"/>
              </a:lnSpc>
            </a:pPr>
            <a:r>
              <a:rPr lang="zh-CN" altLang="en-US" sz="2400" smtClean="0">
                <a:latin typeface="黑体" pitchFamily="49" charset="-122"/>
                <a:ea typeface="黑体" pitchFamily="49" charset="-122"/>
              </a:rPr>
              <a:t>影响：</a:t>
            </a:r>
            <a:endParaRPr lang="zh-CN" altLang="en-US" sz="2400">
              <a:latin typeface="黑体" pitchFamily="49" charset="-122"/>
              <a:ea typeface="黑体" pitchFamily="49" charset="-122"/>
            </a:endParaRPr>
          </a:p>
          <a:p>
            <a:pPr marL="342900" indent="-342900">
              <a:lnSpc>
                <a:spcPct val="150000"/>
              </a:lnSpc>
              <a:buFont typeface="Arial" pitchFamily="34" charset="0"/>
              <a:buChar char="•"/>
            </a:pPr>
            <a:r>
              <a:rPr lang="zh-CN" altLang="en-US" sz="2400">
                <a:latin typeface="黑体" pitchFamily="49" charset="-122"/>
                <a:ea typeface="黑体" pitchFamily="49" charset="-122"/>
              </a:rPr>
              <a:t>优先发展重工业的政策，导致国民经济比例失调</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Tree>
    <p:custDataLst>
      <p:tags r:id="rId1"/>
    </p:custDataLst>
  </p:cSld>
  <p:clrMapOvr>
    <a:masterClrMapping/>
  </p:clrMapOvr>
  <p:transition advTm="2185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 calcmode="lin" valueType="num">
                                      <p:cBhvr additive="base">
                                        <p:cTn id="2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二、东欧的社会主义建设、改革和剧变</a:t>
            </a:r>
            <a:endParaRPr lang="zh-CN" altLang="en-US">
              <a:solidFill>
                <a:schemeClr val="bg1"/>
              </a:solidFill>
            </a:endParaRPr>
          </a:p>
        </p:txBody>
      </p:sp>
      <p:sp>
        <p:nvSpPr>
          <p:cNvPr id="6" name="矩形 5"/>
          <p:cNvSpPr/>
          <p:nvPr/>
        </p:nvSpPr>
        <p:spPr>
          <a:xfrm>
            <a:off x="396280" y="1329411"/>
            <a:ext cx="10153128" cy="1754326"/>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2.</a:t>
            </a:r>
            <a:r>
              <a:rPr lang="zh-CN" altLang="en-US" sz="2400" smtClean="0">
                <a:latin typeface="黑体" pitchFamily="49" charset="-122"/>
                <a:ea typeface="黑体" pitchFamily="49" charset="-122"/>
              </a:rPr>
              <a:t>东欧社会主义国家的改革：</a:t>
            </a:r>
          </a:p>
          <a:p>
            <a:pPr>
              <a:lnSpc>
                <a:spcPct val="150000"/>
              </a:lnSpc>
            </a:pPr>
            <a:endParaRPr lang="zh-CN" altLang="en-US" sz="2400" smtClean="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graphicFrame>
        <p:nvGraphicFramePr>
          <p:cNvPr id="4" name="表格 3"/>
          <p:cNvGraphicFramePr>
            <a:graphicFrameLocks noGrp="1"/>
          </p:cNvGraphicFramePr>
          <p:nvPr/>
        </p:nvGraphicFramePr>
        <p:xfrm>
          <a:off x="396280" y="2206574"/>
          <a:ext cx="10363671" cy="4122792"/>
        </p:xfrm>
        <a:graphic>
          <a:graphicData uri="http://schemas.openxmlformats.org/drawingml/2006/table">
            <a:tbl>
              <a:tblPr firstRow="1" bandRow="1">
                <a:tableStyleId>{5C22544A-7EE6-4342-B048-85BDC9FD1C3A}</a:tableStyleId>
              </a:tblPr>
              <a:tblGrid>
                <a:gridCol w="2413688"/>
                <a:gridCol w="1704774"/>
                <a:gridCol w="6245209"/>
              </a:tblGrid>
              <a:tr h="648072">
                <a:tc>
                  <a:txBody>
                    <a:bodyPr/>
                    <a:lstStyle/>
                    <a:p>
                      <a:pPr algn="ctr">
                        <a:lnSpc>
                          <a:spcPct val="150000"/>
                        </a:lnSpc>
                      </a:pPr>
                      <a:endParaRPr lang="zh-CN" altLang="en-US" sz="2400">
                        <a:latin typeface="黑体" pitchFamily="49" charset="-122"/>
                        <a:ea typeface="黑体" pitchFamily="49" charset="-122"/>
                        <a:cs typeface="黑体" panose="02010609060101010101" pitchFamily="49" charset="-122"/>
                      </a:endParaRPr>
                    </a:p>
                  </a:txBody>
                  <a:tcPr/>
                </a:tc>
                <a:tc>
                  <a:txBody>
                    <a:bodyPr/>
                    <a:lstStyle/>
                    <a:p>
                      <a:pPr algn="ctr">
                        <a:lnSpc>
                          <a:spcPct val="150000"/>
                        </a:lnSpc>
                      </a:pPr>
                      <a:r>
                        <a:rPr lang="zh-CN" altLang="en-US" sz="2400" smtClean="0">
                          <a:latin typeface="黑体" pitchFamily="49" charset="-122"/>
                          <a:ea typeface="黑体" pitchFamily="49" charset="-122"/>
                          <a:cs typeface="黑体" panose="02010609060101010101" pitchFamily="49" charset="-122"/>
                        </a:rPr>
                        <a:t>改革措施</a:t>
                      </a:r>
                      <a:endParaRPr lang="zh-CN" altLang="en-US" sz="2400">
                        <a:latin typeface="黑体" pitchFamily="49" charset="-122"/>
                        <a:ea typeface="黑体" pitchFamily="49" charset="-122"/>
                        <a:cs typeface="黑体" panose="02010609060101010101" pitchFamily="49" charset="-122"/>
                      </a:endParaRPr>
                    </a:p>
                  </a:txBody>
                  <a:tcPr/>
                </a:tc>
                <a:tc>
                  <a:txBody>
                    <a:bodyPr/>
                    <a:lstStyle/>
                    <a:p>
                      <a:pPr algn="ctr">
                        <a:lnSpc>
                          <a:spcPct val="150000"/>
                        </a:lnSpc>
                      </a:pPr>
                      <a:r>
                        <a:rPr lang="zh-CN" altLang="en-US" sz="2400" smtClean="0">
                          <a:latin typeface="黑体" pitchFamily="49" charset="-122"/>
                          <a:ea typeface="黑体" pitchFamily="49" charset="-122"/>
                          <a:cs typeface="黑体" panose="02010609060101010101" pitchFamily="49" charset="-122"/>
                        </a:rPr>
                        <a:t>结果</a:t>
                      </a:r>
                      <a:endParaRPr lang="zh-CN" altLang="en-US" sz="2400">
                        <a:latin typeface="黑体" pitchFamily="49" charset="-122"/>
                        <a:ea typeface="黑体" pitchFamily="49" charset="-122"/>
                        <a:cs typeface="黑体" panose="02010609060101010101" pitchFamily="49" charset="-122"/>
                      </a:endParaRPr>
                    </a:p>
                  </a:txBody>
                  <a:tcPr/>
                </a:tc>
              </a:tr>
              <a:tr h="888099">
                <a:tc>
                  <a:txBody>
                    <a:bodyPr/>
                    <a:lstStyle/>
                    <a:p>
                      <a:pPr algn="l">
                        <a:lnSpc>
                          <a:spcPct val="150000"/>
                        </a:lnSpc>
                      </a:pPr>
                      <a:r>
                        <a:rPr lang="zh-CN" altLang="en-US" sz="2400" smtClean="0">
                          <a:latin typeface="黑体" pitchFamily="49" charset="-122"/>
                          <a:ea typeface="黑体" pitchFamily="49" charset="-122"/>
                          <a:cs typeface="黑体" panose="02010609060101010101" pitchFamily="49" charset="-122"/>
                        </a:rPr>
                        <a:t>南斯拉夫</a:t>
                      </a:r>
                      <a:endParaRPr lang="zh-CN" altLang="en-US" sz="2400">
                        <a:latin typeface="黑体" pitchFamily="49" charset="-122"/>
                        <a:ea typeface="黑体" pitchFamily="49" charset="-122"/>
                        <a:cs typeface="黑体" panose="02010609060101010101" pitchFamily="49" charset="-122"/>
                      </a:endParaRPr>
                    </a:p>
                  </a:txBody>
                  <a:tcPr/>
                </a:tc>
                <a:tc>
                  <a:txBody>
                    <a:bodyPr/>
                    <a:lstStyle/>
                    <a:p>
                      <a:pPr algn="l">
                        <a:lnSpc>
                          <a:spcPct val="150000"/>
                        </a:lnSpc>
                      </a:pPr>
                      <a:r>
                        <a:rPr lang="zh-CN" altLang="en-US" sz="2400" smtClean="0">
                          <a:latin typeface="黑体" pitchFamily="49" charset="-122"/>
                          <a:ea typeface="黑体" pitchFamily="49" charset="-122"/>
                          <a:cs typeface="黑体" panose="02010609060101010101" pitchFamily="49" charset="-122"/>
                        </a:rPr>
                        <a:t>建立社会主义自治制度，下放权力</a:t>
                      </a:r>
                      <a:endParaRPr lang="zh-CN" altLang="en-US" sz="2400">
                        <a:latin typeface="黑体" pitchFamily="49" charset="-122"/>
                        <a:ea typeface="黑体" pitchFamily="49" charset="-122"/>
                        <a:cs typeface="黑体" panose="02010609060101010101" pitchFamily="49" charset="-122"/>
                      </a:endParaRPr>
                    </a:p>
                  </a:txBody>
                  <a:tcPr/>
                </a:tc>
                <a:tc>
                  <a:txBody>
                    <a:bodyPr/>
                    <a:lstStyle/>
                    <a:p>
                      <a:pPr marL="342900" indent="-342900" algn="l">
                        <a:lnSpc>
                          <a:spcPct val="150000"/>
                        </a:lnSpc>
                        <a:buFont typeface="Wingdings" pitchFamily="2" charset="2"/>
                        <a:buChar char="l"/>
                      </a:pPr>
                      <a:r>
                        <a:rPr lang="zh-CN" altLang="en-US" sz="2400" smtClean="0">
                          <a:latin typeface="黑体" pitchFamily="49" charset="-122"/>
                          <a:ea typeface="黑体" pitchFamily="49" charset="-122"/>
                          <a:cs typeface="黑体" panose="02010609060101010101" pitchFamily="49" charset="-122"/>
                        </a:rPr>
                        <a:t>调动地方、企业和群众的积极性，促进经济发展。</a:t>
                      </a:r>
                      <a:endParaRPr lang="en-US" altLang="zh-CN" sz="2400" smtClean="0">
                        <a:latin typeface="黑体" pitchFamily="49" charset="-122"/>
                        <a:ea typeface="黑体" pitchFamily="49" charset="-122"/>
                        <a:cs typeface="黑体" panose="02010609060101010101" pitchFamily="49" charset="-122"/>
                      </a:endParaRPr>
                    </a:p>
                    <a:p>
                      <a:pPr marL="342900" indent="-342900" algn="l">
                        <a:lnSpc>
                          <a:spcPct val="150000"/>
                        </a:lnSpc>
                        <a:buFont typeface="Wingdings" pitchFamily="2" charset="2"/>
                        <a:buChar char="l"/>
                      </a:pPr>
                      <a:r>
                        <a:rPr lang="zh-CN" altLang="en-US" sz="2400" smtClean="0">
                          <a:latin typeface="黑体" pitchFamily="49" charset="-122"/>
                          <a:ea typeface="黑体" pitchFamily="49" charset="-122"/>
                          <a:cs typeface="黑体" panose="02010609060101010101" pitchFamily="49" charset="-122"/>
                        </a:rPr>
                        <a:t>地方主义抬头，民族问题尖锐，为国家分裂埋下隐患</a:t>
                      </a:r>
                      <a:endParaRPr lang="zh-CN" altLang="en-US" sz="2400">
                        <a:latin typeface="黑体" pitchFamily="49" charset="-122"/>
                        <a:ea typeface="黑体" pitchFamily="49" charset="-122"/>
                        <a:cs typeface="黑体" panose="02010609060101010101" pitchFamily="49" charset="-122"/>
                      </a:endParaRPr>
                    </a:p>
                  </a:txBody>
                  <a:tcPr/>
                </a:tc>
              </a:tr>
              <a:tr h="888099">
                <a:tc>
                  <a:txBody>
                    <a:bodyPr/>
                    <a:lstStyle/>
                    <a:p>
                      <a:pPr algn="l">
                        <a:lnSpc>
                          <a:spcPct val="150000"/>
                        </a:lnSpc>
                      </a:pPr>
                      <a:r>
                        <a:rPr lang="zh-CN" altLang="en-US" sz="2400" smtClean="0">
                          <a:latin typeface="黑体" pitchFamily="49" charset="-122"/>
                          <a:ea typeface="黑体" pitchFamily="49" charset="-122"/>
                          <a:cs typeface="黑体" panose="02010609060101010101" pitchFamily="49" charset="-122"/>
                        </a:rPr>
                        <a:t>东欧社会主义国家的改革</a:t>
                      </a:r>
                      <a:endParaRPr lang="zh-CN" altLang="en-US" sz="2400">
                        <a:latin typeface="黑体" pitchFamily="49" charset="-122"/>
                        <a:ea typeface="黑体" pitchFamily="49" charset="-122"/>
                        <a:cs typeface="黑体" panose="02010609060101010101" pitchFamily="49" charset="-122"/>
                      </a:endParaRPr>
                    </a:p>
                  </a:txBody>
                  <a:tcPr/>
                </a:tc>
                <a:tc>
                  <a:txBody>
                    <a:bodyPr/>
                    <a:lstStyle/>
                    <a:p>
                      <a:pPr algn="l">
                        <a:lnSpc>
                          <a:spcPct val="150000"/>
                        </a:lnSpc>
                      </a:pPr>
                      <a:r>
                        <a:rPr lang="zh-CN" altLang="en-US" sz="2400" smtClean="0">
                          <a:latin typeface="黑体" pitchFamily="49" charset="-122"/>
                          <a:ea typeface="黑体" pitchFamily="49" charset="-122"/>
                          <a:cs typeface="黑体" panose="02010609060101010101" pitchFamily="49" charset="-122"/>
                        </a:rPr>
                        <a:t>集中发展经济</a:t>
                      </a:r>
                      <a:endParaRPr lang="zh-CN" altLang="en-US" sz="2400">
                        <a:latin typeface="黑体" pitchFamily="49" charset="-122"/>
                        <a:ea typeface="黑体" pitchFamily="49" charset="-122"/>
                        <a:cs typeface="黑体" panose="02010609060101010101" pitchFamily="49" charset="-122"/>
                      </a:endParaRPr>
                    </a:p>
                  </a:txBody>
                  <a:tcPr/>
                </a:tc>
                <a:tc>
                  <a:txBody>
                    <a:bodyPr/>
                    <a:lstStyle/>
                    <a:p>
                      <a:pPr marL="342900" indent="-342900" algn="l">
                        <a:lnSpc>
                          <a:spcPct val="150000"/>
                        </a:lnSpc>
                        <a:buFont typeface="Wingdings" pitchFamily="2" charset="2"/>
                        <a:buChar char="l"/>
                      </a:pPr>
                      <a:r>
                        <a:rPr lang="zh-CN" altLang="en-US" sz="2400" smtClean="0">
                          <a:latin typeface="黑体" pitchFamily="49" charset="-122"/>
                          <a:ea typeface="黑体" pitchFamily="49" charset="-122"/>
                          <a:cs typeface="黑体" panose="02010609060101010101" pitchFamily="49" charset="-122"/>
                        </a:rPr>
                        <a:t>获得一定成就</a:t>
                      </a:r>
                      <a:endParaRPr lang="en-US" altLang="zh-CN" sz="2400" smtClean="0">
                        <a:latin typeface="黑体" pitchFamily="49" charset="-122"/>
                        <a:ea typeface="黑体" pitchFamily="49" charset="-122"/>
                        <a:cs typeface="黑体" panose="02010609060101010101" pitchFamily="49" charset="-122"/>
                      </a:endParaRPr>
                    </a:p>
                    <a:p>
                      <a:pPr marL="342900" indent="-342900" algn="l">
                        <a:lnSpc>
                          <a:spcPct val="150000"/>
                        </a:lnSpc>
                        <a:buFont typeface="Wingdings" pitchFamily="2" charset="2"/>
                        <a:buChar char="l"/>
                      </a:pPr>
                      <a:r>
                        <a:rPr lang="zh-CN" altLang="en-US" sz="2400" smtClean="0">
                          <a:latin typeface="黑体" pitchFamily="49" charset="-122"/>
                          <a:ea typeface="黑体" pitchFamily="49" charset="-122"/>
                          <a:cs typeface="黑体" panose="02010609060101010101" pitchFamily="49" charset="-122"/>
                        </a:rPr>
                        <a:t>但都没有突破苏联模式的束缚。</a:t>
                      </a:r>
                      <a:endParaRPr lang="zh-CN" altLang="en-US" sz="2400">
                        <a:latin typeface="黑体" pitchFamily="49" charset="-122"/>
                        <a:ea typeface="黑体" pitchFamily="49" charset="-122"/>
                        <a:cs typeface="黑体" panose="02010609060101010101" pitchFamily="49" charset="-122"/>
                      </a:endParaRPr>
                    </a:p>
                  </a:txBody>
                  <a:tcPr/>
                </a:tc>
              </a:tr>
            </a:tbl>
          </a:graphicData>
        </a:graphic>
      </p:graphicFrame>
    </p:spTree>
    <p:custDataLst>
      <p:tags r:id="rId1"/>
    </p:custDataLst>
  </p:cSld>
  <p:clrMapOvr>
    <a:masterClrMapping/>
  </p:clrMapOvr>
  <p:transition advTm="42939"/>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二、东欧的社会主义建设、改革和剧变</a:t>
            </a:r>
            <a:endParaRPr lang="zh-CN" altLang="en-US">
              <a:solidFill>
                <a:schemeClr val="bg1"/>
              </a:solidFill>
            </a:endParaRPr>
          </a:p>
        </p:txBody>
      </p:sp>
      <p:sp>
        <p:nvSpPr>
          <p:cNvPr id="6" name="矩形 5"/>
          <p:cNvSpPr/>
          <p:nvPr/>
        </p:nvSpPr>
        <p:spPr>
          <a:xfrm>
            <a:off x="396280" y="1329411"/>
            <a:ext cx="10153128" cy="6186309"/>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东欧剧变：</a:t>
            </a:r>
          </a:p>
          <a:p>
            <a:pPr>
              <a:lnSpc>
                <a:spcPct val="150000"/>
              </a:lnSpc>
            </a:pPr>
            <a:r>
              <a:rPr lang="zh-CN" altLang="en-US" sz="2400">
                <a:latin typeface="黑体" pitchFamily="49" charset="-122"/>
                <a:ea typeface="黑体" pitchFamily="49" charset="-122"/>
              </a:rPr>
              <a:t>时间：</a:t>
            </a:r>
          </a:p>
          <a:p>
            <a:pPr>
              <a:lnSpc>
                <a:spcPct val="150000"/>
              </a:lnSpc>
            </a:pPr>
            <a:r>
              <a:rPr lang="en-US" altLang="zh-CN" sz="2400">
                <a:latin typeface="黑体" pitchFamily="49" charset="-122"/>
                <a:ea typeface="黑体" pitchFamily="49" charset="-122"/>
              </a:rPr>
              <a:t>1989-1992</a:t>
            </a:r>
            <a:r>
              <a:rPr lang="zh-CN" altLang="en-US" sz="2400">
                <a:latin typeface="黑体" pitchFamily="49" charset="-122"/>
                <a:ea typeface="黑体" pitchFamily="49" charset="-122"/>
              </a:rPr>
              <a:t>年，东欧各国社会政治经济制度急剧</a:t>
            </a:r>
            <a:r>
              <a:rPr lang="zh-CN" altLang="en-US" sz="2400" smtClean="0">
                <a:latin typeface="黑体" pitchFamily="49" charset="-122"/>
                <a:ea typeface="黑体" pitchFamily="49" charset="-122"/>
              </a:rPr>
              <a:t>变化</a:t>
            </a:r>
            <a:endParaRPr lang="en-US" altLang="zh-CN" sz="2400" smtClean="0">
              <a:latin typeface="黑体" pitchFamily="49" charset="-122"/>
              <a:ea typeface="黑体" pitchFamily="49" charset="-122"/>
            </a:endParaRPr>
          </a:p>
          <a:p>
            <a:pPr>
              <a:lnSpc>
                <a:spcPct val="150000"/>
              </a:lnSpc>
            </a:pPr>
            <a:r>
              <a:rPr lang="zh-CN" altLang="en-US" sz="2400" smtClean="0">
                <a:latin typeface="黑体" pitchFamily="49" charset="-122"/>
                <a:ea typeface="黑体" pitchFamily="49" charset="-122"/>
              </a:rPr>
              <a:t>背景：</a:t>
            </a:r>
            <a:endParaRPr lang="zh-CN" altLang="en-US" sz="2400">
              <a:latin typeface="黑体" pitchFamily="49" charset="-122"/>
              <a:ea typeface="黑体" pitchFamily="49" charset="-122"/>
            </a:endParaRPr>
          </a:p>
          <a:p>
            <a:pPr marL="342900" indent="-342900">
              <a:lnSpc>
                <a:spcPct val="150000"/>
              </a:lnSpc>
              <a:buFont typeface="Arial" pitchFamily="34" charset="0"/>
              <a:buChar char="•"/>
            </a:pPr>
            <a:r>
              <a:rPr lang="zh-CN" altLang="en-US" sz="2400">
                <a:latin typeface="黑体" pitchFamily="49" charset="-122"/>
                <a:ea typeface="黑体" pitchFamily="49" charset="-122"/>
              </a:rPr>
              <a:t>东欧各国的改革都没有突破苏联模式的束缚，到</a:t>
            </a:r>
            <a:r>
              <a:rPr lang="en-US" altLang="zh-CN" sz="2400">
                <a:latin typeface="黑体" pitchFamily="49" charset="-122"/>
                <a:ea typeface="黑体" pitchFamily="49" charset="-122"/>
              </a:rPr>
              <a:t>20</a:t>
            </a:r>
            <a:r>
              <a:rPr lang="zh-CN" altLang="en-US" sz="2400">
                <a:latin typeface="黑体" pitchFamily="49" charset="-122"/>
                <a:ea typeface="黑体" pitchFamily="49" charset="-122"/>
              </a:rPr>
              <a:t>世纪</a:t>
            </a:r>
            <a:r>
              <a:rPr lang="en-US" altLang="zh-CN" sz="2400">
                <a:latin typeface="黑体" pitchFamily="49" charset="-122"/>
                <a:ea typeface="黑体" pitchFamily="49" charset="-122"/>
              </a:rPr>
              <a:t>80</a:t>
            </a:r>
            <a:r>
              <a:rPr lang="zh-CN" altLang="en-US" sz="2400">
                <a:latin typeface="黑体" pitchFamily="49" charset="-122"/>
                <a:ea typeface="黑体" pitchFamily="49" charset="-122"/>
              </a:rPr>
              <a:t>年代，一些东欧国家经济陷入严重困境，政局剧烈动荡；</a:t>
            </a:r>
          </a:p>
          <a:p>
            <a:pPr marL="342900" indent="-342900">
              <a:lnSpc>
                <a:spcPct val="150000"/>
              </a:lnSpc>
              <a:buFont typeface="Arial" pitchFamily="34" charset="0"/>
              <a:buChar char="•"/>
            </a:pPr>
            <a:r>
              <a:rPr lang="zh-CN" altLang="en-US" sz="2400">
                <a:latin typeface="黑体" pitchFamily="49" charset="-122"/>
                <a:ea typeface="黑体" pitchFamily="49" charset="-122"/>
              </a:rPr>
              <a:t>在苏联鼓励东欧改革和西方“和平演变”战略影响下，东欧执政的共产党或工人党领导人迷失了改革的社会主义方向，否定马克思主义指导，否定社会主义制度，抛弃共产党领导地位，实行政治多元化。</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Tree>
    <p:custDataLst>
      <p:tags r:id="rId1"/>
    </p:custDataLst>
  </p:cSld>
  <p:clrMapOvr>
    <a:masterClrMapping/>
  </p:clrMapOvr>
  <p:transition advTm="4626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anim calcmode="lin" valueType="num">
                                      <p:cBhvr additive="base">
                                        <p:cTn id="1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anim calcmode="lin" valueType="num">
                                      <p:cBhvr additive="base">
                                        <p:cTn id="1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1"/>
          <p:cNvPicPr>
            <a:picLocks noChangeAspect="1" noChangeArrowheads="1"/>
          </p:cNvPicPr>
          <p:nvPr/>
        </p:nvPicPr>
        <p:blipFill>
          <a:blip r:embed="rId3"/>
          <a:stretch>
            <a:fillRect/>
          </a:stretch>
        </p:blipFill>
        <p:spPr bwMode="auto">
          <a:xfrm>
            <a:off x="396280" y="1"/>
            <a:ext cx="10457063" cy="6857999"/>
          </a:xfrm>
          <a:prstGeom prst="rect">
            <a:avLst/>
          </a:prstGeom>
          <a:noFill/>
          <a:ln>
            <a:noFill/>
          </a:ln>
          <a:extLst>
            <a:ext uri="{909E8E84-426E-40DD-AFC4-6F175D3DCCD1}">
              <a14:hiddenFill xmlns:a14="http://schemas.microsoft.com/office/drawing/2010/main" xmlns:p15="http://schemas.microsoft.com/office/powerpoint/2012/main" xmlns:p14="http://schemas.microsoft.com/office/powerpoint/2010/main" xmlns="">
                <a:solidFill>
                  <a:srgbClr val="FFFFFF"/>
                </a:solidFill>
              </a14:hiddenFill>
            </a:ext>
            <a:ext uri="{91240B29-F687-4F45-9708-019B960494DF}">
              <a14:hiddenLine xmlns:a14="http://schemas.microsoft.com/office/drawing/2010/main" xmlns:p15="http://schemas.microsoft.com/office/powerpoint/2012/main" xmlns:p14="http://schemas.microsoft.com/office/powerpoint/2010/main" xmlns="" w="9525">
                <a:solidFill>
                  <a:srgbClr val="000000"/>
                </a:solidFill>
                <a:miter lim="800000"/>
                <a:headEnd/>
                <a:tailEnd/>
              </a14:hiddenLine>
            </a:ext>
          </a:extLst>
        </p:spPr>
      </p:pic>
      <p:sp>
        <p:nvSpPr>
          <p:cNvPr id="3" name="文本框 2"/>
          <p:cNvSpPr txBox="1"/>
          <p:nvPr/>
        </p:nvSpPr>
        <p:spPr>
          <a:xfrm>
            <a:off x="0" y="2"/>
            <a:ext cx="7616033" cy="1169551"/>
          </a:xfrm>
          <a:prstGeom prst="rect">
            <a:avLst/>
          </a:prstGeom>
          <a:solidFill>
            <a:schemeClr val="bg1"/>
          </a:solidFill>
        </p:spPr>
        <p:txBody>
          <a:bodyPr wrap="square" rtlCol="0" anchor="t">
            <a:spAutoFit/>
          </a:bodyPr>
          <a:lstStyle/>
          <a:p>
            <a:pPr>
              <a:lnSpc>
                <a:spcPct val="100000"/>
              </a:lnSpc>
            </a:pPr>
            <a:r>
              <a:rPr kumimoji="1" lang="zh-CN" altLang="en-US" sz="2000" b="1">
                <a:latin typeface="黑体" pitchFamily="49" charset="-122"/>
                <a:ea typeface="黑体" pitchFamily="49" charset="-122"/>
                <a:cs typeface="黑体" panose="02010609060101010101" pitchFamily="49" charset="-122"/>
                <a:sym typeface="+mn-ea"/>
              </a:rPr>
              <a:t>波兰变化用了</a:t>
            </a:r>
            <a:r>
              <a:rPr kumimoji="1" lang="en-US" altLang="zh-CN" sz="2000" b="1">
                <a:latin typeface="黑体" pitchFamily="49" charset="-122"/>
                <a:ea typeface="黑体" pitchFamily="49" charset="-122"/>
                <a:cs typeface="黑体" panose="02010609060101010101" pitchFamily="49" charset="-122"/>
                <a:sym typeface="+mn-ea"/>
              </a:rPr>
              <a:t>10</a:t>
            </a:r>
            <a:r>
              <a:rPr kumimoji="1" lang="zh-CN" altLang="en-US" sz="2000" b="1">
                <a:solidFill>
                  <a:srgbClr val="0070C0"/>
                </a:solidFill>
                <a:latin typeface="黑体" pitchFamily="49" charset="-122"/>
                <a:ea typeface="黑体" pitchFamily="49" charset="-122"/>
                <a:cs typeface="黑体" panose="02010609060101010101" pitchFamily="49" charset="-122"/>
                <a:sym typeface="+mn-ea"/>
              </a:rPr>
              <a:t>年</a:t>
            </a:r>
            <a:r>
              <a:rPr kumimoji="1" lang="zh-CN" altLang="en-US" sz="2000" b="1">
                <a:latin typeface="黑体" pitchFamily="49" charset="-122"/>
                <a:ea typeface="黑体" pitchFamily="49" charset="-122"/>
                <a:cs typeface="黑体" panose="02010609060101010101" pitchFamily="49" charset="-122"/>
                <a:sym typeface="+mn-ea"/>
              </a:rPr>
              <a:t>，匈牙利用了</a:t>
            </a:r>
            <a:r>
              <a:rPr kumimoji="1" lang="en-US" altLang="zh-CN" sz="2000" b="1">
                <a:latin typeface="黑体" pitchFamily="49" charset="-122"/>
                <a:ea typeface="黑体" pitchFamily="49" charset="-122"/>
                <a:cs typeface="黑体" panose="02010609060101010101" pitchFamily="49" charset="-122"/>
                <a:sym typeface="+mn-ea"/>
              </a:rPr>
              <a:t>10</a:t>
            </a:r>
            <a:r>
              <a:rPr kumimoji="1" lang="zh-CN" altLang="en-US" sz="2000" b="1">
                <a:latin typeface="黑体" pitchFamily="49" charset="-122"/>
                <a:ea typeface="黑体" pitchFamily="49" charset="-122"/>
                <a:cs typeface="黑体" panose="02010609060101010101" pitchFamily="49" charset="-122"/>
                <a:sym typeface="+mn-ea"/>
              </a:rPr>
              <a:t>个</a:t>
            </a:r>
            <a:r>
              <a:rPr kumimoji="1" lang="zh-CN" altLang="en-US" sz="2000" b="1">
                <a:solidFill>
                  <a:srgbClr val="0070C0"/>
                </a:solidFill>
                <a:latin typeface="黑体" pitchFamily="49" charset="-122"/>
                <a:ea typeface="黑体" pitchFamily="49" charset="-122"/>
                <a:cs typeface="黑体" panose="02010609060101010101" pitchFamily="49" charset="-122"/>
                <a:sym typeface="+mn-ea"/>
              </a:rPr>
              <a:t>月</a:t>
            </a:r>
            <a:r>
              <a:rPr kumimoji="1" lang="zh-CN" altLang="en-US" sz="2000" b="1">
                <a:latin typeface="黑体" pitchFamily="49" charset="-122"/>
                <a:ea typeface="黑体" pitchFamily="49" charset="-122"/>
                <a:cs typeface="黑体" panose="02010609060101010101" pitchFamily="49" charset="-122"/>
                <a:sym typeface="+mn-ea"/>
              </a:rPr>
              <a:t>，民主德国用了</a:t>
            </a:r>
            <a:r>
              <a:rPr kumimoji="1" lang="en-US" altLang="zh-CN" sz="2000" b="1">
                <a:latin typeface="黑体" pitchFamily="49" charset="-122"/>
                <a:ea typeface="黑体" pitchFamily="49" charset="-122"/>
                <a:cs typeface="黑体" panose="02010609060101010101" pitchFamily="49" charset="-122"/>
                <a:sym typeface="+mn-ea"/>
              </a:rPr>
              <a:t>10</a:t>
            </a:r>
            <a:r>
              <a:rPr kumimoji="1" lang="zh-CN" altLang="en-US" sz="2000" b="1">
                <a:solidFill>
                  <a:srgbClr val="0070C0"/>
                </a:solidFill>
                <a:latin typeface="黑体" pitchFamily="49" charset="-122"/>
                <a:ea typeface="黑体" pitchFamily="49" charset="-122"/>
                <a:cs typeface="黑体" panose="02010609060101010101" pitchFamily="49" charset="-122"/>
                <a:sym typeface="+mn-ea"/>
              </a:rPr>
              <a:t>周</a:t>
            </a:r>
            <a:r>
              <a:rPr kumimoji="1" lang="zh-CN" altLang="en-US" sz="2000" b="1">
                <a:latin typeface="黑体" pitchFamily="49" charset="-122"/>
                <a:ea typeface="黑体" pitchFamily="49" charset="-122"/>
                <a:cs typeface="黑体" panose="02010609060101010101" pitchFamily="49" charset="-122"/>
                <a:sym typeface="+mn-ea"/>
              </a:rPr>
              <a:t>，捷克斯洛伐克用了</a:t>
            </a:r>
            <a:r>
              <a:rPr kumimoji="1" lang="en-US" altLang="zh-CN" sz="2000" b="1">
                <a:latin typeface="黑体" pitchFamily="49" charset="-122"/>
                <a:ea typeface="黑体" pitchFamily="49" charset="-122"/>
                <a:cs typeface="黑体" panose="02010609060101010101" pitchFamily="49" charset="-122"/>
                <a:sym typeface="+mn-ea"/>
              </a:rPr>
              <a:t>10</a:t>
            </a:r>
            <a:r>
              <a:rPr kumimoji="1" lang="zh-CN" altLang="en-US" sz="2000" b="1">
                <a:solidFill>
                  <a:srgbClr val="0070C0"/>
                </a:solidFill>
                <a:latin typeface="黑体" pitchFamily="49" charset="-122"/>
                <a:ea typeface="黑体" pitchFamily="49" charset="-122"/>
                <a:cs typeface="黑体" panose="02010609060101010101" pitchFamily="49" charset="-122"/>
                <a:sym typeface="+mn-ea"/>
              </a:rPr>
              <a:t>天</a:t>
            </a:r>
            <a:r>
              <a:rPr kumimoji="1" lang="zh-CN" altLang="en-US" sz="2000" b="1">
                <a:latin typeface="黑体" pitchFamily="49" charset="-122"/>
                <a:ea typeface="黑体" pitchFamily="49" charset="-122"/>
                <a:cs typeface="黑体" panose="02010609060101010101" pitchFamily="49" charset="-122"/>
                <a:sym typeface="+mn-ea"/>
              </a:rPr>
              <a:t>，罗马尼亚仅用了</a:t>
            </a:r>
            <a:r>
              <a:rPr kumimoji="1" lang="en-US" altLang="zh-CN" sz="2000" b="1">
                <a:latin typeface="黑体" pitchFamily="49" charset="-122"/>
                <a:ea typeface="黑体" pitchFamily="49" charset="-122"/>
                <a:cs typeface="黑体" panose="02010609060101010101" pitchFamily="49" charset="-122"/>
                <a:sym typeface="+mn-ea"/>
              </a:rPr>
              <a:t>10</a:t>
            </a:r>
            <a:r>
              <a:rPr kumimoji="1" lang="zh-CN" altLang="en-US" sz="2000" b="1">
                <a:latin typeface="黑体" pitchFamily="49" charset="-122"/>
                <a:ea typeface="黑体" pitchFamily="49" charset="-122"/>
                <a:cs typeface="黑体" panose="02010609060101010101" pitchFamily="49" charset="-122"/>
                <a:sym typeface="+mn-ea"/>
              </a:rPr>
              <a:t>个</a:t>
            </a:r>
            <a:r>
              <a:rPr kumimoji="1" lang="zh-CN" altLang="en-US" sz="2000" b="1">
                <a:solidFill>
                  <a:srgbClr val="0070C0"/>
                </a:solidFill>
                <a:latin typeface="黑体" pitchFamily="49" charset="-122"/>
                <a:ea typeface="黑体" pitchFamily="49" charset="-122"/>
                <a:cs typeface="黑体" panose="02010609060101010101" pitchFamily="49" charset="-122"/>
                <a:sym typeface="+mn-ea"/>
              </a:rPr>
              <a:t>小时</a:t>
            </a:r>
            <a:r>
              <a:rPr kumimoji="1" lang="zh-CN" altLang="en-US" sz="2000" b="1">
                <a:latin typeface="黑体" pitchFamily="49" charset="-122"/>
                <a:ea typeface="黑体" pitchFamily="49" charset="-122"/>
                <a:cs typeface="黑体" panose="02010609060101010101" pitchFamily="49" charset="-122"/>
                <a:sym typeface="+mn-ea"/>
              </a:rPr>
              <a:t>。</a:t>
            </a:r>
            <a:endParaRPr kumimoji="1" lang="en-US" altLang="zh-CN" sz="2000" b="1">
              <a:latin typeface="黑体" pitchFamily="49" charset="-122"/>
              <a:ea typeface="黑体" pitchFamily="49" charset="-122"/>
              <a:cs typeface="黑体" panose="02010609060101010101" pitchFamily="49" charset="-122"/>
            </a:endParaRPr>
          </a:p>
          <a:p>
            <a:pPr algn="r">
              <a:lnSpc>
                <a:spcPct val="150000"/>
              </a:lnSpc>
            </a:pPr>
            <a:r>
              <a:rPr kumimoji="1" lang="en-US" altLang="zh-CN" sz="2000" b="1">
                <a:latin typeface="黑体" pitchFamily="49" charset="-122"/>
                <a:ea typeface="黑体" pitchFamily="49" charset="-122"/>
                <a:cs typeface="黑体" panose="02010609060101010101" pitchFamily="49" charset="-122"/>
                <a:sym typeface="+mn-ea"/>
              </a:rPr>
              <a:t>——</a:t>
            </a:r>
            <a:r>
              <a:rPr kumimoji="1" lang="zh-CN" altLang="en-US" sz="2000" b="1">
                <a:latin typeface="黑体" pitchFamily="49" charset="-122"/>
                <a:ea typeface="黑体" pitchFamily="49" charset="-122"/>
                <a:cs typeface="黑体" panose="02010609060101010101" pitchFamily="49" charset="-122"/>
                <a:sym typeface="+mn-ea"/>
              </a:rPr>
              <a:t>美国</a:t>
            </a:r>
            <a:r>
              <a:rPr kumimoji="1" lang="en-US" altLang="zh-CN" sz="2000" b="1">
                <a:latin typeface="黑体" pitchFamily="49" charset="-122"/>
                <a:ea typeface="黑体" pitchFamily="49" charset="-122"/>
                <a:cs typeface="黑体" panose="02010609060101010101" pitchFamily="49" charset="-122"/>
                <a:sym typeface="+mn-ea"/>
              </a:rPr>
              <a:t>《</a:t>
            </a:r>
            <a:r>
              <a:rPr kumimoji="1" lang="zh-CN" altLang="en-US" sz="2000" b="1">
                <a:latin typeface="黑体" pitchFamily="49" charset="-122"/>
                <a:ea typeface="黑体" pitchFamily="49" charset="-122"/>
                <a:cs typeface="黑体" panose="02010609060101010101" pitchFamily="49" charset="-122"/>
                <a:sym typeface="+mn-ea"/>
              </a:rPr>
              <a:t>时代</a:t>
            </a:r>
            <a:r>
              <a:rPr kumimoji="1" lang="en-US" altLang="zh-CN" sz="2000" b="1">
                <a:latin typeface="黑体" pitchFamily="49" charset="-122"/>
                <a:ea typeface="黑体" pitchFamily="49" charset="-122"/>
                <a:cs typeface="黑体" panose="02010609060101010101" pitchFamily="49" charset="-122"/>
                <a:sym typeface="+mn-ea"/>
              </a:rPr>
              <a:t>》</a:t>
            </a:r>
            <a:r>
              <a:rPr kumimoji="1" lang="zh-CN" altLang="en-US" sz="2000" b="1">
                <a:latin typeface="黑体" pitchFamily="49" charset="-122"/>
                <a:ea typeface="黑体" pitchFamily="49" charset="-122"/>
                <a:cs typeface="黑体" panose="02010609060101010101" pitchFamily="49" charset="-122"/>
                <a:sym typeface="+mn-ea"/>
              </a:rPr>
              <a:t>周刊</a:t>
            </a:r>
          </a:p>
        </p:txBody>
      </p:sp>
    </p:spTree>
    <p:custDataLst>
      <p:tags r:id="rId1"/>
    </p:custDataLst>
  </p:cSld>
  <p:clrMapOvr>
    <a:masterClrMapping/>
  </p:clrMapOvr>
  <p:transition advTm="19691">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三、中国社会主义的发展</a:t>
            </a:r>
            <a:endParaRPr lang="zh-CN" altLang="en-US">
              <a:solidFill>
                <a:schemeClr val="bg1"/>
              </a:solidFill>
            </a:endParaRPr>
          </a:p>
        </p:txBody>
      </p:sp>
      <p:sp>
        <p:nvSpPr>
          <p:cNvPr id="6" name="矩形 5"/>
          <p:cNvSpPr/>
          <p:nvPr/>
        </p:nvSpPr>
        <p:spPr>
          <a:xfrm>
            <a:off x="396280" y="1329411"/>
            <a:ext cx="10153128" cy="4524315"/>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1.</a:t>
            </a:r>
            <a:r>
              <a:rPr lang="zh-CN" altLang="en-US" sz="2400">
                <a:latin typeface="黑体" pitchFamily="49" charset="-122"/>
                <a:ea typeface="黑体" pitchFamily="49" charset="-122"/>
              </a:rPr>
              <a:t>社会主义制度确立、</a:t>
            </a:r>
            <a:r>
              <a:rPr lang="zh-CN" altLang="en-US" sz="2400" smtClean="0">
                <a:latin typeface="黑体" pitchFamily="49" charset="-122"/>
                <a:ea typeface="黑体" pitchFamily="49" charset="-122"/>
              </a:rPr>
              <a:t>建设：</a:t>
            </a:r>
          </a:p>
          <a:p>
            <a:pPr>
              <a:lnSpc>
                <a:spcPct val="150000"/>
              </a:lnSpc>
            </a:pPr>
            <a:r>
              <a:rPr lang="zh-CN" altLang="en-US" sz="2400" smtClean="0">
                <a:latin typeface="黑体" pitchFamily="49" charset="-122"/>
                <a:ea typeface="黑体" pitchFamily="49" charset="-122"/>
              </a:rPr>
              <a:t>过渡时期：</a:t>
            </a:r>
          </a:p>
          <a:p>
            <a:pPr marL="342900" indent="-342900">
              <a:lnSpc>
                <a:spcPct val="150000"/>
              </a:lnSpc>
              <a:buFont typeface="Arial" pitchFamily="34" charset="0"/>
              <a:buChar char="•"/>
            </a:pPr>
            <a:r>
              <a:rPr lang="en-US" altLang="zh-CN" sz="2400" smtClean="0">
                <a:latin typeface="黑体" pitchFamily="49" charset="-122"/>
                <a:ea typeface="黑体" pitchFamily="49" charset="-122"/>
              </a:rPr>
              <a:t>1949</a:t>
            </a:r>
            <a:r>
              <a:rPr lang="zh-CN" altLang="en-US" sz="2400">
                <a:latin typeface="黑体" pitchFamily="49" charset="-122"/>
                <a:ea typeface="黑体" pitchFamily="49" charset="-122"/>
              </a:rPr>
              <a:t>年</a:t>
            </a:r>
            <a:r>
              <a:rPr lang="en-US" altLang="zh-CN" sz="2400">
                <a:latin typeface="黑体" pitchFamily="49" charset="-122"/>
                <a:ea typeface="黑体" pitchFamily="49" charset="-122"/>
              </a:rPr>
              <a:t>10</a:t>
            </a:r>
            <a:r>
              <a:rPr lang="zh-CN" altLang="en-US" sz="2400">
                <a:latin typeface="黑体" pitchFamily="49" charset="-122"/>
                <a:ea typeface="黑体" pitchFamily="49" charset="-122"/>
              </a:rPr>
              <a:t>月</a:t>
            </a:r>
            <a:r>
              <a:rPr lang="en-US" altLang="zh-CN" sz="2400">
                <a:latin typeface="黑体" pitchFamily="49" charset="-122"/>
                <a:ea typeface="黑体" pitchFamily="49" charset="-122"/>
              </a:rPr>
              <a:t>1</a:t>
            </a:r>
            <a:r>
              <a:rPr lang="zh-CN" altLang="en-US" sz="2400">
                <a:latin typeface="黑体" pitchFamily="49" charset="-122"/>
                <a:ea typeface="黑体" pitchFamily="49" charset="-122"/>
              </a:rPr>
              <a:t>日，中华人民共和国成立，开辟了中国历史新纪元</a:t>
            </a:r>
            <a:r>
              <a:rPr lang="zh-CN" altLang="en-US" sz="2400" smtClean="0">
                <a:latin typeface="黑体" pitchFamily="49" charset="-122"/>
                <a:ea typeface="黑体" pitchFamily="49" charset="-122"/>
              </a:rPr>
              <a:t>。</a:t>
            </a:r>
            <a:endParaRPr lang="en-US" altLang="zh-CN" sz="2400" smtClean="0">
              <a:latin typeface="黑体" pitchFamily="49" charset="-122"/>
              <a:ea typeface="黑体" pitchFamily="49" charset="-122"/>
            </a:endParaRPr>
          </a:p>
          <a:p>
            <a:pPr marL="342900" indent="-342900">
              <a:lnSpc>
                <a:spcPct val="150000"/>
              </a:lnSpc>
              <a:buFont typeface="Arial" pitchFamily="34" charset="0"/>
              <a:buChar char="•"/>
            </a:pPr>
            <a:r>
              <a:rPr lang="en-US" altLang="zh-CN" sz="2400" smtClean="0">
                <a:latin typeface="黑体" pitchFamily="49" charset="-122"/>
                <a:ea typeface="黑体" pitchFamily="49" charset="-122"/>
              </a:rPr>
              <a:t>1954</a:t>
            </a:r>
            <a:r>
              <a:rPr lang="zh-CN" altLang="en-US" sz="2400">
                <a:latin typeface="黑体" pitchFamily="49" charset="-122"/>
                <a:ea typeface="黑体" pitchFamily="49" charset="-122"/>
              </a:rPr>
              <a:t>年，第一届全国人民代表大会制定</a:t>
            </a:r>
            <a:r>
              <a:rPr lang="zh-CN" altLang="en-US" sz="2400" smtClean="0">
                <a:latin typeface="黑体" pitchFamily="49" charset="-122"/>
                <a:ea typeface="黑体" pitchFamily="49" charset="-122"/>
              </a:rPr>
              <a:t>了</a:t>
            </a:r>
            <a:r>
              <a:rPr lang="en-US" altLang="zh-CN" sz="2400" smtClean="0">
                <a:latin typeface="黑体" pitchFamily="49" charset="-122"/>
                <a:ea typeface="黑体" pitchFamily="49" charset="-122"/>
              </a:rPr>
              <a:t>《</a:t>
            </a:r>
            <a:r>
              <a:rPr lang="zh-CN" altLang="en-US" sz="2400">
                <a:latin typeface="黑体" pitchFamily="49" charset="-122"/>
                <a:ea typeface="黑体" pitchFamily="49" charset="-122"/>
              </a:rPr>
              <a:t>中华人民共和国宪法</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到</a:t>
            </a:r>
            <a:r>
              <a:rPr lang="en-US" altLang="zh-CN" sz="2400">
                <a:latin typeface="黑体" pitchFamily="49" charset="-122"/>
                <a:ea typeface="黑体" pitchFamily="49" charset="-122"/>
              </a:rPr>
              <a:t>1956</a:t>
            </a:r>
            <a:r>
              <a:rPr lang="zh-CN" altLang="en-US" sz="2400">
                <a:latin typeface="黑体" pitchFamily="49" charset="-122"/>
                <a:ea typeface="黑体" pitchFamily="49" charset="-122"/>
              </a:rPr>
              <a:t>年底，中国基本完成了</a:t>
            </a:r>
            <a:r>
              <a:rPr lang="zh-CN" altLang="en-US" sz="2400" smtClean="0">
                <a:latin typeface="黑体" pitchFamily="49" charset="-122"/>
                <a:ea typeface="黑体" pitchFamily="49" charset="-122"/>
              </a:rPr>
              <a:t>对农业</a:t>
            </a:r>
            <a:r>
              <a:rPr lang="zh-CN" altLang="en-US" sz="2400">
                <a:latin typeface="黑体" pitchFamily="49" charset="-122"/>
                <a:ea typeface="黑体" pitchFamily="49" charset="-122"/>
              </a:rPr>
              <a:t>、手工业和资本主义工商业的社会主义改造，建立起社会主义基本政治、经济制度。</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
        <p:nvSpPr>
          <p:cNvPr id="4" name="矩形 3"/>
          <p:cNvSpPr/>
          <p:nvPr/>
        </p:nvSpPr>
        <p:spPr>
          <a:xfrm>
            <a:off x="612304" y="5373216"/>
            <a:ext cx="10153128" cy="430887"/>
          </a:xfrm>
          <a:prstGeom prst="rect">
            <a:avLst/>
          </a:prstGeom>
        </p:spPr>
        <p:txBody>
          <a:bodyPr wrap="square">
            <a:spAutoFit/>
          </a:bodyPr>
          <a:lstStyle/>
          <a:p>
            <a:r>
              <a:rPr lang="zh-CN" altLang="en-US" sz="2200" smtClean="0">
                <a:solidFill>
                  <a:srgbClr val="FF0000"/>
                </a:solidFill>
                <a:latin typeface="黑体" pitchFamily="49" charset="-122"/>
                <a:ea typeface="黑体" pitchFamily="49" charset="-122"/>
              </a:rPr>
              <a:t>社会主义制度确立</a:t>
            </a:r>
            <a:endParaRPr lang="zh-CN" altLang="en-US" sz="2200">
              <a:latin typeface="黑体" pitchFamily="49" charset="-122"/>
              <a:ea typeface="黑体" pitchFamily="49" charset="-122"/>
            </a:endParaRPr>
          </a:p>
        </p:txBody>
      </p:sp>
    </p:spTree>
    <p:custDataLst>
      <p:tags r:id="rId1"/>
    </p:custDataLst>
  </p:cSld>
  <p:clrMapOvr>
    <a:masterClrMapping/>
  </p:clrMapOvr>
  <p:transition advTm="406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三、中国社会主义的发展</a:t>
            </a:r>
            <a:endParaRPr lang="zh-CN" altLang="en-US">
              <a:solidFill>
                <a:schemeClr val="bg1"/>
              </a:solidFill>
            </a:endParaRPr>
          </a:p>
        </p:txBody>
      </p:sp>
      <p:sp>
        <p:nvSpPr>
          <p:cNvPr id="6" name="矩形 5"/>
          <p:cNvSpPr/>
          <p:nvPr/>
        </p:nvSpPr>
        <p:spPr>
          <a:xfrm>
            <a:off x="396280" y="1329411"/>
            <a:ext cx="10153128" cy="4524315"/>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1.</a:t>
            </a:r>
            <a:r>
              <a:rPr lang="zh-CN" altLang="en-US" sz="2400">
                <a:latin typeface="黑体" pitchFamily="49" charset="-122"/>
                <a:ea typeface="黑体" pitchFamily="49" charset="-122"/>
              </a:rPr>
              <a:t>社会主义制度确立、</a:t>
            </a:r>
            <a:r>
              <a:rPr lang="zh-CN" altLang="en-US" sz="2400" smtClean="0">
                <a:latin typeface="黑体" pitchFamily="49" charset="-122"/>
                <a:ea typeface="黑体" pitchFamily="49" charset="-122"/>
              </a:rPr>
              <a:t>建设：</a:t>
            </a:r>
          </a:p>
          <a:p>
            <a:pPr>
              <a:lnSpc>
                <a:spcPct val="150000"/>
              </a:lnSpc>
            </a:pPr>
            <a:r>
              <a:rPr lang="zh-CN" altLang="en-US" sz="2400" smtClean="0">
                <a:latin typeface="黑体" pitchFamily="49" charset="-122"/>
                <a:ea typeface="黑体" pitchFamily="49" charset="-122"/>
              </a:rPr>
              <a:t>全面、大规模的社会主义建设：</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中共八大：正确分析了社会主要矛盾</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社会主义建设总路线的提出，“大跃进”、人民公社化</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三年经济严重困难、国民经济调整</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“文化大革命”</a:t>
            </a:r>
            <a:endParaRPr lang="en-US" altLang="zh-CN" sz="2400" smtClean="0">
              <a:latin typeface="黑体" pitchFamily="49" charset="-122"/>
              <a:ea typeface="黑体" pitchFamily="49" charset="-122"/>
            </a:endParaRPr>
          </a:p>
          <a:p>
            <a:pPr marL="342900" indent="-342900">
              <a:lnSpc>
                <a:spcPct val="150000"/>
              </a:lnSpc>
              <a:buFont typeface="Arial" pitchFamily="34" charset="0"/>
              <a:buChar char="•"/>
            </a:pPr>
            <a:r>
              <a:rPr lang="zh-CN" altLang="en-US" sz="2400" smtClean="0">
                <a:latin typeface="黑体" pitchFamily="49" charset="-122"/>
                <a:ea typeface="黑体" pitchFamily="49" charset="-122"/>
              </a:rPr>
              <a:t>“两弹一星”等巨大成就</a:t>
            </a:r>
          </a:p>
          <a:p>
            <a:pPr>
              <a:lnSpc>
                <a:spcPct val="150000"/>
              </a:lnSpc>
            </a:pPr>
            <a:endParaRPr lang="zh-CN" altLang="en-US" sz="2400" smtClean="0">
              <a:latin typeface="黑体" pitchFamily="49" charset="-122"/>
              <a:ea typeface="黑体" pitchFamily="49" charset="-122"/>
            </a:endParaRPr>
          </a:p>
        </p:txBody>
      </p:sp>
      <p:sp>
        <p:nvSpPr>
          <p:cNvPr id="4" name="矩形 3"/>
          <p:cNvSpPr/>
          <p:nvPr/>
        </p:nvSpPr>
        <p:spPr>
          <a:xfrm>
            <a:off x="594483" y="5890904"/>
            <a:ext cx="10153128" cy="430887"/>
          </a:xfrm>
          <a:prstGeom prst="rect">
            <a:avLst/>
          </a:prstGeom>
        </p:spPr>
        <p:txBody>
          <a:bodyPr wrap="square">
            <a:spAutoFit/>
          </a:bodyPr>
          <a:lstStyle/>
          <a:p>
            <a:r>
              <a:rPr lang="zh-CN" altLang="en-US" sz="2200" smtClean="0">
                <a:solidFill>
                  <a:srgbClr val="FF0000"/>
                </a:solidFill>
                <a:latin typeface="黑体" pitchFamily="49" charset="-122"/>
                <a:ea typeface="黑体" pitchFamily="49" charset="-122"/>
              </a:rPr>
              <a:t>社会主义建设的探索</a:t>
            </a:r>
            <a:endParaRPr lang="zh-CN" altLang="en-US" sz="2200">
              <a:latin typeface="黑体" pitchFamily="49" charset="-122"/>
              <a:ea typeface="黑体" pitchFamily="49" charset="-122"/>
            </a:endParaRPr>
          </a:p>
        </p:txBody>
      </p:sp>
    </p:spTree>
    <p:custDataLst>
      <p:tags r:id="rId1"/>
    </p:custDataLst>
  </p:cSld>
  <p:clrMapOvr>
    <a:masterClrMapping/>
  </p:clrMapOvr>
  <p:transition advTm="5684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 calcmode="lin" valueType="num">
                                      <p:cBhvr additive="base">
                                        <p:cTn id="2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 calcmode="lin" valueType="num">
                                      <p:cBhvr additive="base">
                                        <p:cTn id="2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三、中国社会主义的发展</a:t>
            </a:r>
            <a:endParaRPr lang="zh-CN" altLang="en-US">
              <a:solidFill>
                <a:schemeClr val="bg1"/>
              </a:solidFill>
            </a:endParaRPr>
          </a:p>
        </p:txBody>
      </p:sp>
      <p:sp>
        <p:nvSpPr>
          <p:cNvPr id="6" name="矩形 5"/>
          <p:cNvSpPr/>
          <p:nvPr/>
        </p:nvSpPr>
        <p:spPr>
          <a:xfrm>
            <a:off x="396280" y="1525420"/>
            <a:ext cx="10153128" cy="1754326"/>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2.</a:t>
            </a:r>
            <a:r>
              <a:rPr lang="zh-CN" altLang="en-US" sz="2400" smtClean="0">
                <a:latin typeface="黑体" pitchFamily="49" charset="-122"/>
                <a:ea typeface="黑体" pitchFamily="49" charset="-122"/>
              </a:rPr>
              <a:t>改革开放与中国特色社会主义建设：</a:t>
            </a:r>
          </a:p>
          <a:p>
            <a:pPr marL="342900" indent="-342900">
              <a:lnSpc>
                <a:spcPct val="150000"/>
              </a:lnSpc>
              <a:buFont typeface="Arial" pitchFamily="34" charset="0"/>
              <a:buChar char="•"/>
            </a:pPr>
            <a:r>
              <a:rPr lang="en-US" altLang="zh-CN" sz="2400" smtClean="0">
                <a:latin typeface="黑体" pitchFamily="49" charset="-122"/>
                <a:ea typeface="黑体" pitchFamily="49" charset="-122"/>
              </a:rPr>
              <a:t>1978</a:t>
            </a:r>
            <a:r>
              <a:rPr lang="zh-CN" altLang="en-US" sz="2400" smtClean="0">
                <a:latin typeface="黑体" pitchFamily="49" charset="-122"/>
                <a:ea typeface="黑体" pitchFamily="49" charset="-122"/>
              </a:rPr>
              <a:t>年十一届三中全会：</a:t>
            </a:r>
          </a:p>
          <a:p>
            <a:pPr>
              <a:lnSpc>
                <a:spcPct val="150000"/>
              </a:lnSpc>
            </a:pPr>
            <a:r>
              <a:rPr lang="zh-CN" altLang="en-US" sz="2400" smtClean="0">
                <a:solidFill>
                  <a:srgbClr val="0070C0"/>
                </a:solidFill>
                <a:latin typeface="黑体" pitchFamily="49" charset="-122"/>
                <a:ea typeface="黑体" pitchFamily="49" charset="-122"/>
              </a:rPr>
              <a:t>开启了改革开放和社会主义现代化建设新时期</a:t>
            </a:r>
          </a:p>
        </p:txBody>
      </p:sp>
    </p:spTree>
  </p:cSld>
  <p:clrMapOvr>
    <a:masterClrMapping/>
  </p:clrMapOvr>
  <p:transition advTm="11199"/>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三、中国社会主义的发展</a:t>
            </a:r>
            <a:endParaRPr lang="zh-CN" altLang="en-US">
              <a:solidFill>
                <a:schemeClr val="bg1"/>
              </a:solidFill>
            </a:endParaRPr>
          </a:p>
        </p:txBody>
      </p:sp>
      <p:sp>
        <p:nvSpPr>
          <p:cNvPr id="5" name="矩形 4"/>
          <p:cNvSpPr/>
          <p:nvPr/>
        </p:nvSpPr>
        <p:spPr>
          <a:xfrm>
            <a:off x="396280" y="1484784"/>
            <a:ext cx="10369152" cy="5078313"/>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从</a:t>
            </a:r>
            <a:r>
              <a:rPr lang="en-US" altLang="zh-CN" sz="2400" smtClean="0">
                <a:latin typeface="黑体" pitchFamily="49" charset="-122"/>
                <a:ea typeface="黑体" pitchFamily="49" charset="-122"/>
              </a:rPr>
              <a:t>1989</a:t>
            </a:r>
            <a:r>
              <a:rPr lang="zh-CN" altLang="en-US" sz="2400" smtClean="0">
                <a:latin typeface="黑体" pitchFamily="49" charset="-122"/>
                <a:ea typeface="黑体" pitchFamily="49" charset="-122"/>
              </a:rPr>
              <a:t>年下半年起，东欧各国长期执政的共产党先后失去执政地位。</a:t>
            </a:r>
            <a:r>
              <a:rPr lang="en-US" altLang="zh-CN" sz="2400" smtClean="0">
                <a:latin typeface="黑体" pitchFamily="49" charset="-122"/>
                <a:ea typeface="黑体" pitchFamily="49" charset="-122"/>
              </a:rPr>
              <a:t>……</a:t>
            </a:r>
            <a:endParaRPr lang="zh-CN" altLang="en-US" sz="2400">
              <a:latin typeface="黑体" pitchFamily="49" charset="-122"/>
              <a:ea typeface="黑体" pitchFamily="49" charset="-122"/>
            </a:endParaRPr>
          </a:p>
          <a:p>
            <a:pPr>
              <a:lnSpc>
                <a:spcPct val="150000"/>
              </a:lnSpc>
            </a:pPr>
            <a:r>
              <a:rPr lang="en-US" altLang="zh-CN" sz="2400" smtClean="0">
                <a:latin typeface="黑体" pitchFamily="49" charset="-122"/>
                <a:ea typeface="黑体" pitchFamily="49" charset="-122"/>
              </a:rPr>
              <a:t>1991</a:t>
            </a:r>
            <a:r>
              <a:rPr lang="zh-CN" altLang="en-US" sz="2400" smtClean="0">
                <a:latin typeface="黑体" pitchFamily="49" charset="-122"/>
                <a:ea typeface="黑体" pitchFamily="49" charset="-122"/>
              </a:rPr>
              <a:t>年底，苏联解体，世界格局发生巨大变化，持续几十年的冷战格局宣告结束。</a:t>
            </a:r>
          </a:p>
          <a:p>
            <a:pPr>
              <a:lnSpc>
                <a:spcPct val="150000"/>
              </a:lnSpc>
            </a:pPr>
            <a:r>
              <a:rPr lang="zh-CN" altLang="en-US" sz="2400" smtClean="0">
                <a:latin typeface="黑体" pitchFamily="49" charset="-122"/>
                <a:ea typeface="黑体" pitchFamily="49" charset="-122"/>
              </a:rPr>
              <a:t>面对复杂的国际局势，邓小平指出：发达国家欺侮落后国家的政策没有变，中国自己要稳住阵脚；帝国主义肯定想要社会主义国家变质，东欧、苏联社会主义国家动乱，中国不能乱，中国肯定要沿着自己选择的社会主义道路走到底。谁也压不垮我们。只要中国不垮，世界上就有五分之一的人口在坚持社会主义。</a:t>
            </a:r>
          </a:p>
          <a:p>
            <a:pPr algn="r">
              <a:lnSpc>
                <a:spcPct val="150000"/>
              </a:lnSpc>
            </a:pP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当代中国研究所：</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新中国</a:t>
            </a:r>
            <a:r>
              <a:rPr lang="en-US" altLang="zh-CN" sz="2400" smtClean="0">
                <a:latin typeface="黑体" pitchFamily="49" charset="-122"/>
                <a:ea typeface="黑体" pitchFamily="49" charset="-122"/>
              </a:rPr>
              <a:t>70</a:t>
            </a:r>
            <a:r>
              <a:rPr lang="zh-CN" altLang="en-US" sz="2400" smtClean="0">
                <a:latin typeface="黑体" pitchFamily="49" charset="-122"/>
                <a:ea typeface="黑体" pitchFamily="49" charset="-122"/>
              </a:rPr>
              <a:t>年</a:t>
            </a:r>
            <a:r>
              <a:rPr lang="en-US" altLang="zh-CN" sz="2400" smtClean="0">
                <a:latin typeface="黑体" pitchFamily="49" charset="-122"/>
                <a:ea typeface="黑体" pitchFamily="49" charset="-122"/>
              </a:rPr>
              <a:t>》</a:t>
            </a:r>
            <a:endParaRPr lang="zh-CN" altLang="en-US" sz="2400" smtClean="0">
              <a:latin typeface="黑体" pitchFamily="49" charset="-122"/>
              <a:ea typeface="黑体" pitchFamily="49" charset="-122"/>
            </a:endParaRPr>
          </a:p>
        </p:txBody>
      </p:sp>
      <p:cxnSp>
        <p:nvCxnSpPr>
          <p:cNvPr id="6" name="直接连接符 2"/>
          <p:cNvCxnSpPr/>
          <p:nvPr/>
        </p:nvCxnSpPr>
        <p:spPr>
          <a:xfrm>
            <a:off x="396280" y="4221088"/>
            <a:ext cx="302433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2"/>
          <p:cNvCxnSpPr/>
          <p:nvPr/>
        </p:nvCxnSpPr>
        <p:spPr>
          <a:xfrm>
            <a:off x="4860776" y="4797152"/>
            <a:ext cx="5544616"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2"/>
          <p:cNvCxnSpPr/>
          <p:nvPr/>
        </p:nvCxnSpPr>
        <p:spPr>
          <a:xfrm>
            <a:off x="3924672" y="5373216"/>
            <a:ext cx="648072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2"/>
          <p:cNvCxnSpPr/>
          <p:nvPr/>
        </p:nvCxnSpPr>
        <p:spPr>
          <a:xfrm>
            <a:off x="396280" y="5877272"/>
            <a:ext cx="151216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4610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三、中国社会主义的发展</a:t>
            </a:r>
            <a:endParaRPr lang="zh-CN" altLang="en-US">
              <a:solidFill>
                <a:schemeClr val="bg1"/>
              </a:solidFill>
            </a:endParaRPr>
          </a:p>
        </p:txBody>
      </p:sp>
      <p:sp>
        <p:nvSpPr>
          <p:cNvPr id="6" name="矩形 5"/>
          <p:cNvSpPr/>
          <p:nvPr/>
        </p:nvSpPr>
        <p:spPr>
          <a:xfrm>
            <a:off x="396280" y="1329411"/>
            <a:ext cx="10153128" cy="3970318"/>
          </a:xfrm>
          <a:prstGeom prst="rect">
            <a:avLst/>
          </a:prstGeom>
        </p:spPr>
        <p:txBody>
          <a:bodyPr wrap="square">
            <a:spAutoFit/>
          </a:bodyPr>
          <a:lstStyle/>
          <a:p>
            <a:pPr>
              <a:lnSpc>
                <a:spcPct val="150000"/>
              </a:lnSpc>
            </a:pPr>
            <a:r>
              <a:rPr lang="en-US" altLang="zh-CN" sz="2400" smtClean="0">
                <a:latin typeface="黑体" pitchFamily="49" charset="-122"/>
                <a:ea typeface="黑体" pitchFamily="49" charset="-122"/>
              </a:rPr>
              <a:t>2.</a:t>
            </a:r>
            <a:r>
              <a:rPr lang="zh-CN" altLang="en-US" sz="2400" smtClean="0">
                <a:latin typeface="黑体" pitchFamily="49" charset="-122"/>
                <a:ea typeface="黑体" pitchFamily="49" charset="-122"/>
              </a:rPr>
              <a:t>改革开放与中国特色社会主义建设：</a:t>
            </a:r>
          </a:p>
          <a:p>
            <a:pPr marL="342900" indent="-342900">
              <a:lnSpc>
                <a:spcPct val="150000"/>
              </a:lnSpc>
              <a:buFont typeface="Arial" pitchFamily="34" charset="0"/>
              <a:buChar char="•"/>
            </a:pPr>
            <a:r>
              <a:rPr lang="en-US" altLang="zh-CN" sz="2400" smtClean="0">
                <a:latin typeface="黑体" pitchFamily="49" charset="-122"/>
                <a:ea typeface="黑体" pitchFamily="49" charset="-122"/>
              </a:rPr>
              <a:t>1990</a:t>
            </a:r>
            <a:r>
              <a:rPr lang="zh-CN" altLang="en-US" sz="2400" smtClean="0">
                <a:latin typeface="黑体" pitchFamily="49" charset="-122"/>
                <a:ea typeface="黑体" pitchFamily="49" charset="-122"/>
              </a:rPr>
              <a:t>年开放上海浦东 </a:t>
            </a:r>
            <a:endParaRPr lang="zh-CN" altLang="en-US" sz="2400">
              <a:latin typeface="黑体" pitchFamily="49" charset="-122"/>
              <a:ea typeface="黑体" pitchFamily="49" charset="-122"/>
            </a:endParaRPr>
          </a:p>
          <a:p>
            <a:pPr marL="342900" indent="-342900">
              <a:lnSpc>
                <a:spcPct val="150000"/>
              </a:lnSpc>
              <a:buFont typeface="Arial" pitchFamily="34" charset="0"/>
              <a:buChar char="•"/>
            </a:pPr>
            <a:r>
              <a:rPr lang="en-US" altLang="zh-CN" sz="2400" smtClean="0">
                <a:latin typeface="黑体" pitchFamily="49" charset="-122"/>
                <a:ea typeface="黑体" pitchFamily="49" charset="-122"/>
              </a:rPr>
              <a:t>1992</a:t>
            </a:r>
            <a:r>
              <a:rPr lang="zh-CN" altLang="en-US" sz="2400" smtClean="0">
                <a:latin typeface="黑体" pitchFamily="49" charset="-122"/>
                <a:ea typeface="黑体" pitchFamily="49" charset="-122"/>
              </a:rPr>
              <a:t>年南方谈话：</a:t>
            </a:r>
          </a:p>
          <a:p>
            <a:pPr marL="342900" indent="-342900">
              <a:lnSpc>
                <a:spcPct val="150000"/>
              </a:lnSpc>
              <a:buFont typeface="Arial" pitchFamily="34" charset="0"/>
              <a:buChar char="•"/>
            </a:pPr>
            <a:r>
              <a:rPr lang="zh-CN" altLang="en-US" sz="2400" smtClean="0">
                <a:solidFill>
                  <a:srgbClr val="0070C0"/>
                </a:solidFill>
                <a:latin typeface="黑体" pitchFamily="49" charset="-122"/>
                <a:ea typeface="黑体" pitchFamily="49" charset="-122"/>
              </a:rPr>
              <a:t>社会主义</a:t>
            </a:r>
            <a:r>
              <a:rPr lang="zh-CN" altLang="en-US" sz="2400">
                <a:solidFill>
                  <a:srgbClr val="0070C0"/>
                </a:solidFill>
                <a:latin typeface="黑体" pitchFamily="49" charset="-122"/>
                <a:ea typeface="黑体" pitchFamily="49" charset="-122"/>
              </a:rPr>
              <a:t>的本质：</a:t>
            </a:r>
            <a:r>
              <a:rPr lang="zh-CN" altLang="en-US" sz="2400" smtClean="0">
                <a:solidFill>
                  <a:srgbClr val="0070C0"/>
                </a:solidFill>
                <a:latin typeface="黑体" pitchFamily="49" charset="-122"/>
                <a:ea typeface="黑体" pitchFamily="49" charset="-122"/>
              </a:rPr>
              <a:t>解放生产力、</a:t>
            </a:r>
            <a:r>
              <a:rPr lang="zh-CN" altLang="en-US" sz="2400">
                <a:solidFill>
                  <a:srgbClr val="0070C0"/>
                </a:solidFill>
                <a:latin typeface="黑体" pitchFamily="49" charset="-122"/>
                <a:ea typeface="黑体" pitchFamily="49" charset="-122"/>
              </a:rPr>
              <a:t>发展生产力，消灭剥削，消除两极分化，</a:t>
            </a:r>
            <a:r>
              <a:rPr lang="zh-CN" altLang="en-US" sz="2400" smtClean="0">
                <a:solidFill>
                  <a:srgbClr val="0070C0"/>
                </a:solidFill>
                <a:latin typeface="黑体" pitchFamily="49" charset="-122"/>
                <a:ea typeface="黑体" pitchFamily="49" charset="-122"/>
              </a:rPr>
              <a:t>最终达到共同</a:t>
            </a:r>
            <a:r>
              <a:rPr lang="zh-CN" altLang="en-US" sz="2400">
                <a:solidFill>
                  <a:srgbClr val="0070C0"/>
                </a:solidFill>
                <a:latin typeface="黑体" pitchFamily="49" charset="-122"/>
                <a:ea typeface="黑体" pitchFamily="49" charset="-122"/>
              </a:rPr>
              <a:t>富裕</a:t>
            </a:r>
            <a:r>
              <a:rPr lang="zh-CN" altLang="en-US" sz="2400" smtClean="0">
                <a:solidFill>
                  <a:srgbClr val="0070C0"/>
                </a:solidFill>
                <a:latin typeface="黑体" pitchFamily="49" charset="-122"/>
                <a:ea typeface="黑体" pitchFamily="49" charset="-122"/>
              </a:rPr>
              <a:t>。</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中共</a:t>
            </a:r>
            <a:r>
              <a:rPr lang="zh-CN" altLang="en-US" sz="2400">
                <a:latin typeface="黑体" pitchFamily="49" charset="-122"/>
                <a:ea typeface="黑体" pitchFamily="49" charset="-122"/>
              </a:rPr>
              <a:t>十四大提出我国经济体制改革的目标是建立社会主义市场经济</a:t>
            </a:r>
            <a:r>
              <a:rPr lang="zh-CN" altLang="en-US" sz="2400" smtClean="0">
                <a:latin typeface="黑体" pitchFamily="49" charset="-122"/>
                <a:ea typeface="黑体" pitchFamily="49" charset="-122"/>
              </a:rPr>
              <a:t>体制</a:t>
            </a:r>
          </a:p>
          <a:p>
            <a:pPr marL="342900" indent="-342900">
              <a:lnSpc>
                <a:spcPct val="150000"/>
              </a:lnSpc>
              <a:buFont typeface="Arial" pitchFamily="34" charset="0"/>
              <a:buChar char="•"/>
            </a:pPr>
            <a:r>
              <a:rPr lang="zh-CN" altLang="en-US" sz="2400" smtClean="0">
                <a:latin typeface="黑体" pitchFamily="49" charset="-122"/>
                <a:ea typeface="黑体" pitchFamily="49" charset="-122"/>
              </a:rPr>
              <a:t>中共十九大：新时代中国特色社会主义道路</a:t>
            </a:r>
          </a:p>
        </p:txBody>
      </p:sp>
      <p:sp>
        <p:nvSpPr>
          <p:cNvPr id="4" name="矩形 3"/>
          <p:cNvSpPr/>
          <p:nvPr/>
        </p:nvSpPr>
        <p:spPr>
          <a:xfrm>
            <a:off x="612304" y="5373216"/>
            <a:ext cx="10153128" cy="430887"/>
          </a:xfrm>
          <a:prstGeom prst="rect">
            <a:avLst/>
          </a:prstGeom>
        </p:spPr>
        <p:txBody>
          <a:bodyPr wrap="square">
            <a:spAutoFit/>
          </a:bodyPr>
          <a:lstStyle/>
          <a:p>
            <a:r>
              <a:rPr lang="zh-CN" altLang="en-US" sz="2200" smtClean="0">
                <a:solidFill>
                  <a:srgbClr val="FF0000"/>
                </a:solidFill>
                <a:latin typeface="黑体" pitchFamily="49" charset="-122"/>
                <a:ea typeface="黑体" pitchFamily="49" charset="-122"/>
              </a:rPr>
              <a:t>中国特色社会主义建设</a:t>
            </a:r>
            <a:endParaRPr lang="zh-CN" altLang="en-US" sz="2200">
              <a:latin typeface="黑体" pitchFamily="49" charset="-122"/>
              <a:ea typeface="黑体" pitchFamily="49" charset="-122"/>
            </a:endParaRPr>
          </a:p>
        </p:txBody>
      </p:sp>
    </p:spTree>
    <p:custDataLst>
      <p:tags r:id="rId1"/>
    </p:custDataLst>
  </p:cSld>
  <p:clrMapOvr>
    <a:masterClrMapping/>
  </p:clrMapOvr>
  <p:transition advTm="42729"/>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additive="base">
                                        <p:cTn id="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 calcmode="lin" valueType="num">
                                      <p:cBhvr additive="base">
                                        <p:cTn id="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 calcmode="lin" valueType="num">
                                      <p:cBhvr additive="base">
                                        <p:cTn id="2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总结</a:t>
            </a:r>
            <a:endParaRPr lang="zh-CN" altLang="en-US">
              <a:solidFill>
                <a:schemeClr val="bg1"/>
              </a:solidFill>
            </a:endParaRPr>
          </a:p>
        </p:txBody>
      </p:sp>
      <p:sp>
        <p:nvSpPr>
          <p:cNvPr id="6" name="矩形 5"/>
          <p:cNvSpPr/>
          <p:nvPr/>
        </p:nvSpPr>
        <p:spPr>
          <a:xfrm>
            <a:off x="396280" y="1329411"/>
            <a:ext cx="10153128" cy="5078313"/>
          </a:xfrm>
          <a:prstGeom prst="rect">
            <a:avLst/>
          </a:prstGeom>
        </p:spPr>
        <p:txBody>
          <a:bodyPr wrap="square">
            <a:spAutoFit/>
          </a:bodyPr>
          <a:lstStyle/>
          <a:p>
            <a:pPr>
              <a:lnSpc>
                <a:spcPct val="150000"/>
              </a:lnSpc>
            </a:pPr>
            <a:r>
              <a:rPr lang="zh-CN" altLang="en-US" sz="2400" smtClean="0">
                <a:latin typeface="黑体" pitchFamily="49" charset="-122"/>
                <a:ea typeface="黑体" pitchFamily="49" charset="-122"/>
              </a:rPr>
              <a:t>封建社会</a:t>
            </a:r>
            <a:r>
              <a:rPr lang="zh-CN" altLang="en-US" sz="2400">
                <a:latin typeface="黑体" pitchFamily="49" charset="-122"/>
                <a:ea typeface="黑体" pitchFamily="49" charset="-122"/>
              </a:rPr>
              <a:t>代替奴隶社会，资本主义代替封建主义，社会主义经历一个长过程发展后必然代替资本主义。这是社会历史发展不可逆转的总趋势，但道路是曲折的。资本主义代替封建主义的几百年间，发生过多少次王朝复辟？所以，从一定意义上说，某种暂时复辟也是难以完全避免的规律性</a:t>
            </a:r>
            <a:r>
              <a:rPr lang="zh-CN" altLang="en-US" sz="2400" smtClean="0">
                <a:latin typeface="黑体" pitchFamily="49" charset="-122"/>
                <a:ea typeface="黑体" pitchFamily="49" charset="-122"/>
              </a:rPr>
              <a:t>现象。一些国家出现严重曲折，社会主义好像被削弱了，但人民</a:t>
            </a:r>
            <a:r>
              <a:rPr lang="zh-CN" altLang="en-US" sz="2400">
                <a:latin typeface="黑体" pitchFamily="49" charset="-122"/>
                <a:ea typeface="黑体" pitchFamily="49" charset="-122"/>
              </a:rPr>
              <a:t>经受锻炼，从中吸取教训，将促进社会主义向着更加健康的方向发展</a:t>
            </a:r>
            <a:r>
              <a:rPr lang="zh-CN" altLang="en-US" sz="2400" smtClean="0">
                <a:latin typeface="黑体" pitchFamily="49" charset="-122"/>
                <a:ea typeface="黑体" pitchFamily="49" charset="-122"/>
              </a:rPr>
              <a:t>。</a:t>
            </a:r>
            <a:endParaRPr lang="zh-CN" altLang="en-US" sz="2400">
              <a:latin typeface="黑体" pitchFamily="49" charset="-122"/>
              <a:ea typeface="黑体" pitchFamily="49" charset="-122"/>
            </a:endParaRPr>
          </a:p>
          <a:p>
            <a:pPr>
              <a:lnSpc>
                <a:spcPct val="150000"/>
              </a:lnSpc>
            </a:pPr>
            <a:r>
              <a:rPr lang="zh-CN" altLang="en-US" sz="2400">
                <a:latin typeface="黑体" pitchFamily="49" charset="-122"/>
                <a:ea typeface="黑体" pitchFamily="49" charset="-122"/>
              </a:rPr>
              <a:t>                              </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邓小平文选</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第</a:t>
            </a:r>
            <a:r>
              <a:rPr lang="en-US" altLang="zh-CN" sz="2400">
                <a:latin typeface="黑体" pitchFamily="49" charset="-122"/>
                <a:ea typeface="黑体" pitchFamily="49" charset="-122"/>
              </a:rPr>
              <a:t>3</a:t>
            </a:r>
            <a:r>
              <a:rPr lang="zh-CN" altLang="en-US" sz="2400">
                <a:latin typeface="黑体" pitchFamily="49" charset="-122"/>
                <a:ea typeface="黑体" pitchFamily="49" charset="-122"/>
              </a:rPr>
              <a:t>卷</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smtClean="0">
              <a:latin typeface="黑体" pitchFamily="49" charset="-122"/>
              <a:ea typeface="黑体" pitchFamily="49" charset="-122"/>
            </a:endParaRPr>
          </a:p>
        </p:txBody>
      </p:sp>
      <p:sp>
        <p:nvSpPr>
          <p:cNvPr id="4" name="矩形 3"/>
          <p:cNvSpPr/>
          <p:nvPr/>
        </p:nvSpPr>
        <p:spPr>
          <a:xfrm>
            <a:off x="612304" y="5373216"/>
            <a:ext cx="10153128" cy="430887"/>
          </a:xfrm>
          <a:prstGeom prst="rect">
            <a:avLst/>
          </a:prstGeom>
        </p:spPr>
        <p:txBody>
          <a:bodyPr wrap="square">
            <a:spAutoFit/>
          </a:bodyPr>
          <a:lstStyle/>
          <a:p>
            <a:r>
              <a:rPr lang="zh-CN" altLang="en-US" sz="2200" smtClean="0">
                <a:solidFill>
                  <a:srgbClr val="FF0000"/>
                </a:solidFill>
                <a:latin typeface="黑体" pitchFamily="49" charset="-122"/>
                <a:ea typeface="黑体" pitchFamily="49" charset="-122"/>
              </a:rPr>
              <a:t>阅读材料，如何正确认识社会主义发展过程中的问题？</a:t>
            </a:r>
            <a:endParaRPr lang="zh-CN" altLang="en-US" sz="2200">
              <a:latin typeface="黑体" pitchFamily="49" charset="-122"/>
              <a:ea typeface="黑体" pitchFamily="49" charset="-122"/>
            </a:endParaRPr>
          </a:p>
        </p:txBody>
      </p:sp>
      <p:cxnSp>
        <p:nvCxnSpPr>
          <p:cNvPr id="7" name="直接连接符 2"/>
          <p:cNvCxnSpPr/>
          <p:nvPr/>
        </p:nvCxnSpPr>
        <p:spPr>
          <a:xfrm>
            <a:off x="4500736" y="2492896"/>
            <a:ext cx="5029144"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2"/>
          <p:cNvCxnSpPr/>
          <p:nvPr/>
        </p:nvCxnSpPr>
        <p:spPr>
          <a:xfrm>
            <a:off x="7309048" y="4149080"/>
            <a:ext cx="2952328"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2"/>
          <p:cNvCxnSpPr/>
          <p:nvPr/>
        </p:nvCxnSpPr>
        <p:spPr>
          <a:xfrm flipV="1">
            <a:off x="612304" y="4653136"/>
            <a:ext cx="6912768" cy="72008"/>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advTm="55778"/>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108248" y="332656"/>
            <a:ext cx="9073008" cy="676495"/>
          </a:xfrm>
          <a:prstGeom prst="rect">
            <a:avLst/>
          </a:prstGeom>
        </p:spPr>
        <p:txBody>
          <a:bodyPr vert="horz" lIns="91440" tIns="45720" rIns="91440" bIns="45720" rtlCol="0" anchor="ctr">
            <a:normAutofit/>
          </a:bodyPr>
          <a:lstStyle>
            <a:lvl1pPr algn="ctr" defTabSz="836930" rtl="0" eaLnBrk="1" latinLnBrk="0" hangingPunct="1">
              <a:lnSpc>
                <a:spcPct val="90000"/>
              </a:lnSpc>
              <a:spcBef>
                <a:spcPct val="0"/>
              </a:spcBef>
              <a:buNone/>
              <a:defRPr sz="2800" kern="1200">
                <a:solidFill>
                  <a:schemeClr val="tx1"/>
                </a:solidFill>
                <a:latin typeface="黑体" pitchFamily="49" charset="-122"/>
                <a:ea typeface="黑体" pitchFamily="49" charset="-122"/>
                <a:cs typeface="+mj-cs"/>
              </a:defRPr>
            </a:lvl1pPr>
          </a:lstStyle>
          <a:p>
            <a:pPr algn="l"/>
            <a:r>
              <a:rPr lang="zh-CN" altLang="en-US" smtClean="0">
                <a:solidFill>
                  <a:schemeClr val="bg1"/>
                </a:solidFill>
              </a:rPr>
              <a:t>总结</a:t>
            </a:r>
            <a:endParaRPr lang="zh-CN" altLang="en-US">
              <a:solidFill>
                <a:schemeClr val="bg1"/>
              </a:solidFill>
            </a:endParaRPr>
          </a:p>
        </p:txBody>
      </p:sp>
      <p:sp>
        <p:nvSpPr>
          <p:cNvPr id="6" name="矩形 5"/>
          <p:cNvSpPr/>
          <p:nvPr/>
        </p:nvSpPr>
        <p:spPr>
          <a:xfrm>
            <a:off x="468288" y="2132856"/>
            <a:ext cx="10153128" cy="3970318"/>
          </a:xfrm>
          <a:prstGeom prst="rect">
            <a:avLst/>
          </a:prstGeom>
        </p:spPr>
        <p:txBody>
          <a:bodyPr wrap="square">
            <a:spAutoFit/>
          </a:bodyPr>
          <a:lstStyle/>
          <a:p>
            <a:pPr marL="457200" indent="-457200">
              <a:lnSpc>
                <a:spcPct val="150000"/>
              </a:lnSpc>
              <a:buFont typeface="+mj-ea"/>
              <a:buAutoNum type="circleNumDbPlain"/>
            </a:pPr>
            <a:r>
              <a:rPr lang="zh-CN" altLang="en-US" sz="2400" smtClean="0">
                <a:latin typeface="黑体" pitchFamily="49" charset="-122"/>
                <a:ea typeface="黑体" pitchFamily="49" charset="-122"/>
              </a:rPr>
              <a:t>社会主义</a:t>
            </a:r>
            <a:r>
              <a:rPr lang="zh-CN" altLang="en-US" sz="2400">
                <a:latin typeface="黑体" pitchFamily="49" charset="-122"/>
                <a:ea typeface="黑体" pitchFamily="49" charset="-122"/>
              </a:rPr>
              <a:t>代替资本主义是人类历史的发展规律和社会发展的总趋势。</a:t>
            </a:r>
          </a:p>
          <a:p>
            <a:pPr marL="457200" indent="-457200">
              <a:lnSpc>
                <a:spcPct val="150000"/>
              </a:lnSpc>
              <a:buFont typeface="+mj-ea"/>
              <a:buAutoNum type="circleNumDbPlain"/>
            </a:pPr>
            <a:r>
              <a:rPr lang="zh-CN" altLang="en-US" sz="2400" smtClean="0">
                <a:latin typeface="黑体" pitchFamily="49" charset="-122"/>
                <a:ea typeface="黑体" pitchFamily="49" charset="-122"/>
              </a:rPr>
              <a:t>社会主义</a:t>
            </a:r>
            <a:r>
              <a:rPr lang="zh-CN" altLang="en-US" sz="2400">
                <a:latin typeface="黑体" pitchFamily="49" charset="-122"/>
                <a:ea typeface="黑体" pitchFamily="49" charset="-122"/>
              </a:rPr>
              <a:t>在发展过程中出现曲折</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也是历史发展规律的一部分</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苏联解体从根本上说是苏联</a:t>
            </a:r>
            <a:r>
              <a:rPr lang="zh-CN" altLang="en-US" sz="2400" smtClean="0">
                <a:latin typeface="黑体" pitchFamily="49" charset="-122"/>
                <a:ea typeface="黑体" pitchFamily="49" charset="-122"/>
              </a:rPr>
              <a:t>模式的</a:t>
            </a:r>
            <a:r>
              <a:rPr lang="zh-CN" altLang="en-US" sz="2400">
                <a:latin typeface="黑体" pitchFamily="49" charset="-122"/>
                <a:ea typeface="黑体" pitchFamily="49" charset="-122"/>
              </a:rPr>
              <a:t>失败，而不是社会主义制度的失败</a:t>
            </a:r>
            <a:r>
              <a:rPr lang="zh-CN" altLang="en-US" sz="2400" smtClean="0">
                <a:latin typeface="黑体" pitchFamily="49" charset="-122"/>
                <a:ea typeface="黑体" pitchFamily="49" charset="-122"/>
              </a:rPr>
              <a:t>；</a:t>
            </a:r>
          </a:p>
          <a:p>
            <a:pPr marL="457200" indent="-457200">
              <a:lnSpc>
                <a:spcPct val="150000"/>
              </a:lnSpc>
              <a:buFont typeface="+mj-ea"/>
              <a:buAutoNum type="circleNumDbPlain"/>
            </a:pPr>
            <a:r>
              <a:rPr lang="zh-CN" altLang="en-US" sz="2400" smtClean="0">
                <a:latin typeface="黑体" pitchFamily="49" charset="-122"/>
                <a:ea typeface="黑体" pitchFamily="49" charset="-122"/>
              </a:rPr>
              <a:t>辩证</a:t>
            </a:r>
            <a:r>
              <a:rPr lang="zh-CN" altLang="en-US" sz="2400">
                <a:latin typeface="黑体" pitchFamily="49" charset="-122"/>
                <a:ea typeface="黑体" pitchFamily="49" charset="-122"/>
              </a:rPr>
              <a:t>看待社会主义发展运程中的挫折</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从中吸取教训</a:t>
            </a:r>
            <a:r>
              <a:rPr lang="en-US" altLang="zh-CN" sz="2400">
                <a:latin typeface="黑体" pitchFamily="49" charset="-122"/>
                <a:ea typeface="黑体" pitchFamily="49" charset="-122"/>
              </a:rPr>
              <a:t>,</a:t>
            </a:r>
            <a:r>
              <a:rPr lang="zh-CN" altLang="en-US" sz="2400">
                <a:latin typeface="黑体" pitchFamily="49" charset="-122"/>
                <a:ea typeface="黑体" pitchFamily="49" charset="-122"/>
              </a:rPr>
              <a:t>促使社会主义更加健康地发展。如中国探索出一条适合中国国情的社会主义建设道路</a:t>
            </a:r>
            <a:r>
              <a:rPr lang="zh-CN" altLang="en-US" sz="2400" smtClean="0">
                <a:latin typeface="黑体" pitchFamily="49" charset="-122"/>
                <a:ea typeface="黑体" pitchFamily="49" charset="-122"/>
              </a:rPr>
              <a:t>。</a:t>
            </a:r>
          </a:p>
          <a:p>
            <a:pPr>
              <a:lnSpc>
                <a:spcPct val="150000"/>
              </a:lnSpc>
            </a:pPr>
            <a:endParaRPr lang="zh-CN" altLang="en-US" sz="2400">
              <a:latin typeface="黑体" pitchFamily="49" charset="-122"/>
              <a:ea typeface="黑体" pitchFamily="49" charset="-122"/>
            </a:endParaRPr>
          </a:p>
          <a:p>
            <a:pPr>
              <a:lnSpc>
                <a:spcPct val="150000"/>
              </a:lnSpc>
            </a:pPr>
            <a:endParaRPr lang="zh-CN" altLang="en-US" sz="2400">
              <a:latin typeface="黑体" pitchFamily="49" charset="-122"/>
              <a:ea typeface="黑体" pitchFamily="49" charset="-122"/>
            </a:endParaRPr>
          </a:p>
        </p:txBody>
      </p:sp>
    </p:spTree>
  </p:cSld>
  <p:clrMapOvr>
    <a:masterClrMapping/>
  </p:clrMapOvr>
  <p:transition advTm="39998"/>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1.7601 Service Pack 1"/>
  <p:tag name="AS_RELEASE_DATE" val="2018.10.10"/>
  <p:tag name="AS_TITLE" val="Aspose.Slides for .NET 4.0 Client Profile"/>
  <p:tag name="AS_VERSION" val="18.10"/>
</p:tagLst>
</file>

<file path=ppt/tags/tag2.xml><?xml version="1.0" encoding="utf-8"?>
<p:tagLst xmlns:a="http://schemas.openxmlformats.org/drawingml/2006/main" xmlns:r="http://schemas.openxmlformats.org/officeDocument/2006/relationships" xmlns:p="http://schemas.openxmlformats.org/presentationml/2006/main">
  <p:tag name="TIMING" val="|6.6|14.4|3.9|5.2|3.9|1.9|4.6"/>
</p:tagLst>
</file>

<file path=ppt/tags/tag3.xml><?xml version="1.0" encoding="utf-8"?>
<p:tagLst xmlns:a="http://schemas.openxmlformats.org/drawingml/2006/main" xmlns:r="http://schemas.openxmlformats.org/officeDocument/2006/relationships" xmlns:p="http://schemas.openxmlformats.org/presentationml/2006/main">
  <p:tag name="TIMING" val="|16.9"/>
</p:tagLst>
</file>

<file path=ppt/tags/tag4.xml><?xml version="1.0" encoding="utf-8"?>
<p:tagLst xmlns:a="http://schemas.openxmlformats.org/drawingml/2006/main" xmlns:r="http://schemas.openxmlformats.org/officeDocument/2006/relationships" xmlns:p="http://schemas.openxmlformats.org/presentationml/2006/main">
  <p:tag name="TIMING" val="|10.7|3.9|23.8|13.2|5.5|10.5|12.3"/>
</p:tagLst>
</file>

<file path=ppt/tags/tag5.xml><?xml version="1.0" encoding="utf-8"?>
<p:tagLst xmlns:a="http://schemas.openxmlformats.org/drawingml/2006/main" xmlns:r="http://schemas.openxmlformats.org/officeDocument/2006/relationships" xmlns:p="http://schemas.openxmlformats.org/presentationml/2006/main">
  <p:tag name="TIMING" val="|4.4|5.8|5.3|1.8|3.4|14.2"/>
</p:tagLst>
</file>

<file path=ppt/tags/tag6.xml><?xml version="1.0" encoding="utf-8"?>
<p:tagLst xmlns:a="http://schemas.openxmlformats.org/drawingml/2006/main" xmlns:r="http://schemas.openxmlformats.org/officeDocument/2006/relationships" xmlns:p="http://schemas.openxmlformats.org/presentationml/2006/main">
  <p:tag name="TIMING" val="|9.3|6.9|5.5|6.6|6.2|4.8|4.7|5.5"/>
</p:tagLst>
</file>

<file path=ppt/tags/tag7.xml><?xml version="1.0" encoding="utf-8"?>
<p:tagLst xmlns:a="http://schemas.openxmlformats.org/drawingml/2006/main" xmlns:r="http://schemas.openxmlformats.org/officeDocument/2006/relationships" xmlns:p="http://schemas.openxmlformats.org/presentationml/2006/main">
  <p:tag name="TIMING" val="|6.1"/>
</p:tagLst>
</file>

<file path=ppt/tags/tag8.xml><?xml version="1.0" encoding="utf-8"?>
<p:tagLst xmlns:a="http://schemas.openxmlformats.org/drawingml/2006/main" xmlns:r="http://schemas.openxmlformats.org/officeDocument/2006/relationships" xmlns:p="http://schemas.openxmlformats.org/presentationml/2006/main">
  <p:tag name="TIMING" val="|21.1|5.4"/>
</p:tagLst>
</file>

<file path=ppt/tags/tag9.xml><?xml version="1.0" encoding="utf-8"?>
<p:tagLst xmlns:a="http://schemas.openxmlformats.org/drawingml/2006/main" xmlns:r="http://schemas.openxmlformats.org/officeDocument/2006/relationships" xmlns:p="http://schemas.openxmlformats.org/presentationml/2006/main">
  <p:tag name="TIMING" val="|21.9"/>
</p:tagLst>
</file>

<file path=ppt/tags/tag10.xml><?xml version="1.0" encoding="utf-8"?>
<p:tagLst xmlns:a="http://schemas.openxmlformats.org/drawingml/2006/main" xmlns:r="http://schemas.openxmlformats.org/officeDocument/2006/relationships" xmlns:p="http://schemas.openxmlformats.org/presentationml/2006/main">
  <p:tag name="TIMING" val="|7.4|1.3|2.7|1.1|7.2|2.6|5.7|16.8|6.7"/>
</p:tagLst>
</file>

<file path=ppt/tags/tag11.xml><?xml version="1.0" encoding="utf-8"?>
<p:tagLst xmlns:a="http://schemas.openxmlformats.org/drawingml/2006/main" xmlns:r="http://schemas.openxmlformats.org/officeDocument/2006/relationships" xmlns:p="http://schemas.openxmlformats.org/presentationml/2006/main">
  <p:tag name="TIMING" val="|6"/>
</p:tagLst>
</file>

<file path=ppt/tags/tag12.xml><?xml version="1.0" encoding="utf-8"?>
<p:tagLst xmlns:a="http://schemas.openxmlformats.org/drawingml/2006/main" xmlns:r="http://schemas.openxmlformats.org/officeDocument/2006/relationships" xmlns:p="http://schemas.openxmlformats.org/presentationml/2006/main">
  <p:tag name="TIMING" val="|4.1|3.1|23.6|5.8"/>
</p:tagLst>
</file>

<file path=ppt/tags/tag13.xml><?xml version="1.0" encoding="utf-8"?>
<p:tagLst xmlns:a="http://schemas.openxmlformats.org/drawingml/2006/main" xmlns:r="http://schemas.openxmlformats.org/officeDocument/2006/relationships" xmlns:p="http://schemas.openxmlformats.org/presentationml/2006/main">
  <p:tag name="TIMING" val="|3.9|1.1|6.3|10|2.1|3.4|8.6"/>
</p:tagLst>
</file>

<file path=ppt/tags/tag14.xml><?xml version="1.0" encoding="utf-8"?>
<p:tagLst xmlns:a="http://schemas.openxmlformats.org/drawingml/2006/main" xmlns:r="http://schemas.openxmlformats.org/officeDocument/2006/relationships" xmlns:p="http://schemas.openxmlformats.org/presentationml/2006/main">
  <p:tag name="TIMING" val="|2|22.2|9.2|5.9"/>
</p:tagLst>
</file>

<file path=ppt/tags/tag15.xml><?xml version="1.0" encoding="utf-8"?>
<p:tagLst xmlns:a="http://schemas.openxmlformats.org/drawingml/2006/main" xmlns:r="http://schemas.openxmlformats.org/officeDocument/2006/relationships" xmlns:p="http://schemas.openxmlformats.org/presentationml/2006/main">
  <p:tag name="KSO_WM_UNIT_TABLE_BEAUTIFY" val="smartTable{bfb2347a-c1fb-4e61-8d8a-a6fb224b4ded}"/>
</p:tagLst>
</file>

<file path=ppt/tags/tag16.xml><?xml version="1.0" encoding="utf-8"?>
<p:tagLst xmlns:a="http://schemas.openxmlformats.org/drawingml/2006/main" xmlns:r="http://schemas.openxmlformats.org/officeDocument/2006/relationships" xmlns:p="http://schemas.openxmlformats.org/presentationml/2006/main">
  <p:tag name="TIMING" val="|23.9"/>
</p:tagLst>
</file>

<file path=ppt/tags/tag17.xml><?xml version="1.0" encoding="utf-8"?>
<p:tagLst xmlns:a="http://schemas.openxmlformats.org/drawingml/2006/main" xmlns:r="http://schemas.openxmlformats.org/officeDocument/2006/relationships" xmlns:p="http://schemas.openxmlformats.org/presentationml/2006/main">
  <p:tag name="TIMING" val="|1.2"/>
</p:tagLst>
</file>

<file path=ppt/tags/tag18.xml><?xml version="1.0" encoding="utf-8"?>
<p:tagLst xmlns:a="http://schemas.openxmlformats.org/drawingml/2006/main" xmlns:r="http://schemas.openxmlformats.org/officeDocument/2006/relationships" xmlns:p="http://schemas.openxmlformats.org/presentationml/2006/main">
  <p:tag name="TIMING" val="|4"/>
</p:tagLst>
</file>

<file path=ppt/tags/tag19.xml><?xml version="1.0" encoding="utf-8"?>
<p:tagLst xmlns:a="http://schemas.openxmlformats.org/drawingml/2006/main" xmlns:r="http://schemas.openxmlformats.org/officeDocument/2006/relationships" xmlns:p="http://schemas.openxmlformats.org/presentationml/2006/main">
  <p:tag name="TIMING" val="|11.4|21.9"/>
</p:tagLst>
</file>

<file path=ppt/tags/tag20.xml><?xml version="1.0" encoding="utf-8"?>
<p:tagLst xmlns:a="http://schemas.openxmlformats.org/drawingml/2006/main" xmlns:r="http://schemas.openxmlformats.org/officeDocument/2006/relationships" xmlns:p="http://schemas.openxmlformats.org/presentationml/2006/main">
  <p:tag name="TIMING" val="|4|9.8"/>
</p:tagLst>
</file>

<file path=ppt/tags/tag21.xml><?xml version="1.0" encoding="utf-8"?>
<p:tagLst xmlns:a="http://schemas.openxmlformats.org/drawingml/2006/main" xmlns:r="http://schemas.openxmlformats.org/officeDocument/2006/relationships" xmlns:p="http://schemas.openxmlformats.org/presentationml/2006/main">
  <p:tag name="TIMING" val="|9"/>
</p:tagLst>
</file>

<file path=ppt/tags/tag22.xml><?xml version="1.0" encoding="utf-8"?>
<p:tagLst xmlns:a="http://schemas.openxmlformats.org/drawingml/2006/main" xmlns:r="http://schemas.openxmlformats.org/officeDocument/2006/relationships" xmlns:p="http://schemas.openxmlformats.org/presentationml/2006/main">
  <p:tag name="TIMING" val="|8.2"/>
</p:tagLst>
</file>

<file path=ppt/tags/tag23.xml><?xml version="1.0" encoding="utf-8"?>
<p:tagLst xmlns:a="http://schemas.openxmlformats.org/drawingml/2006/main" xmlns:r="http://schemas.openxmlformats.org/officeDocument/2006/relationships" xmlns:p="http://schemas.openxmlformats.org/presentationml/2006/main">
  <p:tag name="TIMING" val="|3.7"/>
</p:tagLst>
</file>

<file path=ppt/tags/tag24.xml><?xml version="1.0" encoding="utf-8"?>
<p:tagLst xmlns:a="http://schemas.openxmlformats.org/drawingml/2006/main" xmlns:r="http://schemas.openxmlformats.org/officeDocument/2006/relationships" xmlns:p="http://schemas.openxmlformats.org/presentationml/2006/main">
  <p:tag name="TIMING" val="|8.3|28"/>
</p:tagLst>
</file>

<file path=ppt/tags/tag25.xml><?xml version="1.0" encoding="utf-8"?>
<p:tagLst xmlns:a="http://schemas.openxmlformats.org/drawingml/2006/main" xmlns:r="http://schemas.openxmlformats.org/officeDocument/2006/relationships" xmlns:p="http://schemas.openxmlformats.org/presentationml/2006/main">
  <p:tag name="TIMING" val="|4.1|48.9"/>
</p:tagLst>
</file>

<file path=ppt/tags/tag26.xml><?xml version="1.0" encoding="utf-8"?>
<p:tagLst xmlns:a="http://schemas.openxmlformats.org/drawingml/2006/main" xmlns:r="http://schemas.openxmlformats.org/officeDocument/2006/relationships" xmlns:p="http://schemas.openxmlformats.org/presentationml/2006/main">
  <p:tag name="TIMING" val="|15.2|10.8|5.1|4.4"/>
</p:tagLst>
</file>

<file path=ppt/tags/tag27.xml><?xml version="1.0" encoding="utf-8"?>
<p:tagLst xmlns:a="http://schemas.openxmlformats.org/drawingml/2006/main" xmlns:r="http://schemas.openxmlformats.org/officeDocument/2006/relationships" xmlns:p="http://schemas.openxmlformats.org/presentationml/2006/main">
  <p:tag name="TIMING" val="|1.4|3.1|12.5|7.7|11.3"/>
</p:tagLst>
</file>

<file path=ppt/tags/tag28.xml><?xml version="1.0" encoding="utf-8"?>
<p:tagLst xmlns:a="http://schemas.openxmlformats.org/drawingml/2006/main" xmlns:r="http://schemas.openxmlformats.org/officeDocument/2006/relationships" xmlns:p="http://schemas.openxmlformats.org/presentationml/2006/main">
  <p:tag name="TIMING" val="|23.8|22.5|2.2"/>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沉稳">
  <a:themeElements>
    <a:clrScheme name="沉稳">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沉稳">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Foundry</Template>
  <TotalTime>1</TotalTime>
  <Words>3650</Words>
  <Application>Aspose.Slides for .NET</Application>
  <PresentationFormat>自定义</PresentationFormat>
  <Paragraphs>289</Paragraphs>
  <Slides>37</Slides>
  <Notes>36</Notes>
  <HiddenSlides>0</HiddenSlides>
  <MMClips>0</MMClips>
  <ScaleCrop>false</ScaleCrop>
  <HeadingPairs>
    <vt:vector size="4" baseType="variant">
      <vt:variant>
        <vt:lpstr>主题</vt:lpstr>
      </vt:variant>
      <vt:variant>
        <vt:i4>1</vt:i4>
      </vt:variant>
      <vt:variant>
        <vt:lpstr>幻灯片标题</vt:lpstr>
      </vt:variant>
      <vt:variant>
        <vt:i4>37</vt:i4>
      </vt:variant>
    </vt:vector>
  </HeadingPairs>
  <TitlesOfParts>
    <vt:vector size="38" baseType="lpstr">
      <vt:lpstr>沉稳</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微软用户</dc:creator>
  <cp:lastModifiedBy>常海燕</cp:lastModifiedBy>
  <cp:revision>576</cp:revision>
  <dcterms:created xsi:type="dcterms:W3CDTF">2014-02-08T09:55:00Z</dcterms:created>
  <dcterms:modified xsi:type="dcterms:W3CDTF">2020-06-21T01:08:59Z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