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6" r:id="rId3"/>
    <p:sldId id="259" r:id="rId4"/>
    <p:sldId id="261" r:id="rId5"/>
    <p:sldId id="262" r:id="rId6"/>
    <p:sldId id="263" r:id="rId7"/>
    <p:sldId id="269" r:id="rId8"/>
    <p:sldId id="264" r:id="rId9"/>
    <p:sldId id="270" r:id="rId10"/>
    <p:sldId id="265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6" r:id="rId20"/>
    <p:sldId id="257" r:id="rId21"/>
    <p:sldId id="279" r:id="rId22"/>
    <p:sldId id="267" r:id="rId23"/>
    <p:sldId id="280" r:id="rId24"/>
    <p:sldId id="281" r:id="rId2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8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FDA3F-4C0D-4D39-AABD-1596DE2CBA4F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EA20B-9142-4083-A28B-5891C494F9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6EA20B-9142-4083-A28B-5891C494F9D0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  <a:ln/>
        </p:spPr>
      </p:sp>
      <p:sp>
        <p:nvSpPr>
          <p:cNvPr id="307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ln/>
        </p:spPr>
        <p:txBody>
          <a:bodyPr/>
          <a:lstStyle/>
          <a:p>
            <a:pPr eaLnBrk="1" hangingPunct="1"/>
            <a:endParaRPr lang="zh-CN" altLang="en-US" b="1" dirty="0" smtClean="0">
              <a:solidFill>
                <a:srgbClr val="0000FF"/>
              </a:solidFill>
              <a:latin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8AC76-B82F-4A33-83BD-99E9155F14E7}" type="datetimeFigureOut">
              <a:rPr lang="zh-CN" altLang="en-US" smtClean="0"/>
              <a:pPr/>
              <a:t>2018-11-30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E3CB0-8FAD-4F77-8CAF-98BF74B29BA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548680"/>
            <a:ext cx="8244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美国内战前南北两种经济形式分别是什么？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55576" y="1124744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北方：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15816" y="1196752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资本主义工商业经济；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755576" y="1772816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南方：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059832" y="1844824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奴隶制种植园经济。</a:t>
            </a:r>
            <a:endParaRPr lang="zh-CN" altLang="en-US" sz="2800" dirty="0"/>
          </a:p>
        </p:txBody>
      </p:sp>
      <p:sp>
        <p:nvSpPr>
          <p:cNvPr id="9" name="矩形 8"/>
          <p:cNvSpPr/>
          <p:nvPr/>
        </p:nvSpPr>
        <p:spPr>
          <a:xfrm>
            <a:off x="323528" y="2852936"/>
            <a:ext cx="80283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解放黑人奴隶宣言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1862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9</a:t>
            </a:r>
            <a:r>
              <a:rPr lang="zh-CN" altLang="en-US" sz="2800" b="1" dirty="0" smtClean="0"/>
              <a:t>月）</a:t>
            </a:r>
            <a:r>
              <a:rPr lang="en-US" altLang="zh-CN" sz="2800" b="1" dirty="0" smtClean="0">
                <a:latin typeface="Calibri"/>
              </a:rPr>
              <a:t>②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宅地法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1862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月）</a:t>
            </a:r>
            <a:endParaRPr lang="zh-CN" altLang="en-US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2420888"/>
            <a:ext cx="568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美国内战颁布了哪些文件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?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0" y="3789040"/>
            <a:ext cx="75963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美国内战性质和意义分别是什么？</a:t>
            </a:r>
            <a:endParaRPr lang="zh-CN" altLang="en-US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395536" y="4293096"/>
            <a:ext cx="70199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是美国历史上的第二次资产阶级革命</a:t>
            </a:r>
          </a:p>
        </p:txBody>
      </p:sp>
      <p:sp>
        <p:nvSpPr>
          <p:cNvPr id="13" name="矩形 12"/>
          <p:cNvSpPr/>
          <p:nvPr/>
        </p:nvSpPr>
        <p:spPr>
          <a:xfrm>
            <a:off x="683568" y="4797152"/>
            <a:ext cx="3430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维护了</a:t>
            </a:r>
            <a:r>
              <a:rPr lang="zh-CN" altLang="en-US" sz="2800" b="1" dirty="0" smtClean="0">
                <a:ea typeface="黑体" pitchFamily="49" charset="-122"/>
              </a:rPr>
              <a:t>国家的统一，</a:t>
            </a: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611560" y="5301208"/>
            <a:ext cx="50403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废除了</a:t>
            </a:r>
            <a:r>
              <a:rPr lang="zh-CN" altLang="en-US" sz="2800" b="1" dirty="0" smtClean="0">
                <a:ea typeface="黑体" pitchFamily="49" charset="-122"/>
              </a:rPr>
              <a:t>黑</a:t>
            </a:r>
            <a:r>
              <a:rPr lang="zh-CN" altLang="en-US" sz="2800" b="1" dirty="0">
                <a:ea typeface="黑体" pitchFamily="49" charset="-122"/>
              </a:rPr>
              <a:t>人奴隶制度，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683568" y="5903893"/>
            <a:ext cx="77048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扫清了资</a:t>
            </a:r>
            <a:r>
              <a:rPr lang="zh-CN" altLang="en-US" sz="2800" b="1" dirty="0">
                <a:latin typeface="黑体" pitchFamily="49" charset="-122"/>
                <a:ea typeface="黑体" pitchFamily="49" charset="-122"/>
              </a:rPr>
              <a:t>本主义发展的又一障碍</a:t>
            </a:r>
            <a:r>
              <a:rPr lang="zh-CN" altLang="en-US" sz="2800" b="1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800" b="1" dirty="0" smtClean="0">
                <a:ea typeface="黑体" pitchFamily="49" charset="-122"/>
              </a:rPr>
              <a:t>为以后经济的迅速发展创造了条件。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43808" y="0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复习提问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2" grpId="0" build="p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620688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</a:rPr>
              <a:t>          第</a:t>
            </a:r>
            <a:r>
              <a:rPr lang="en-US" altLang="zh-CN" sz="6000" b="1" dirty="0" smtClean="0">
                <a:solidFill>
                  <a:srgbClr val="FF0000"/>
                </a:solidFill>
              </a:rPr>
              <a:t>4</a:t>
            </a:r>
            <a:r>
              <a:rPr lang="zh-CN" altLang="en-US" sz="6000" b="1" dirty="0" smtClean="0">
                <a:solidFill>
                  <a:srgbClr val="FF0000"/>
                </a:solidFill>
              </a:rPr>
              <a:t>课  </a:t>
            </a:r>
            <a:endParaRPr lang="en-US" altLang="zh-CN" sz="6000" b="1" dirty="0" smtClean="0">
              <a:solidFill>
                <a:srgbClr val="FF0000"/>
              </a:solidFill>
            </a:endParaRPr>
          </a:p>
          <a:p>
            <a:r>
              <a:rPr lang="zh-CN" altLang="en-US" sz="6000" b="1" dirty="0" smtClean="0">
                <a:solidFill>
                  <a:srgbClr val="FF0000"/>
                </a:solidFill>
              </a:rPr>
              <a:t>   日本明治维新</a:t>
            </a:r>
            <a:endParaRPr lang="zh-CN" altLang="en-US" sz="6000" b="1" dirty="0">
              <a:solidFill>
                <a:srgbClr val="FF0000"/>
              </a:solidFill>
            </a:endParaRPr>
          </a:p>
        </p:txBody>
      </p:sp>
      <p:pic>
        <p:nvPicPr>
          <p:cNvPr id="3" name="Picture 3" descr="12"/>
          <p:cNvPicPr>
            <a:picLocks noChangeAspect="1" noChangeArrowheads="1"/>
          </p:cNvPicPr>
          <p:nvPr/>
        </p:nvPicPr>
        <p:blipFill>
          <a:blip r:embed="rId2" cstate="print"/>
          <a:srcRect t="19560" b="8009"/>
          <a:stretch>
            <a:fillRect/>
          </a:stretch>
        </p:blipFill>
        <p:spPr bwMode="auto">
          <a:xfrm>
            <a:off x="2051720" y="2708920"/>
            <a:ext cx="4896544" cy="414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自主学</a:t>
            </a:r>
            <a:r>
              <a:rPr lang="zh-CN" altLang="en-US" sz="2800" dirty="0" smtClean="0">
                <a:solidFill>
                  <a:srgbClr val="FF0000"/>
                </a:solidFill>
              </a:rPr>
              <a:t>习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764704"/>
            <a:ext cx="8964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1.19</a:t>
            </a:r>
            <a:r>
              <a:rPr lang="zh-CN" altLang="en-US" sz="2800" b="1" dirty="0" smtClean="0"/>
              <a:t>世纪中期，日本处于</a:t>
            </a:r>
            <a:r>
              <a:rPr lang="zh-CN" altLang="en-US" sz="2800" b="1" u="sng" dirty="0" smtClean="0"/>
              <a:t>                      </a:t>
            </a:r>
            <a:r>
              <a:rPr lang="zh-CN" altLang="en-US" sz="2800" b="1" dirty="0" smtClean="0"/>
              <a:t>统治之下。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一部分中下级武士采用</a:t>
            </a:r>
            <a:r>
              <a:rPr lang="zh-CN" altLang="en-US" sz="2800" b="1" u="sng" dirty="0" smtClean="0"/>
              <a:t>                                                     </a:t>
            </a:r>
            <a:r>
              <a:rPr lang="zh-CN" altLang="en-US" sz="2800" b="1" dirty="0" smtClean="0"/>
              <a:t>的策略，联合西南强藩和朝廷公卿，发动了</a:t>
            </a:r>
            <a:r>
              <a:rPr lang="zh-CN" altLang="en-US" sz="2800" b="1" u="sng" dirty="0" smtClean="0"/>
              <a:t>    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3.1868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月，倒幕派武装在</a:t>
            </a:r>
            <a:r>
              <a:rPr lang="zh-CN" altLang="en-US" sz="2800" b="1" u="sng" dirty="0" smtClean="0"/>
              <a:t>               </a:t>
            </a:r>
            <a:r>
              <a:rPr lang="zh-CN" altLang="en-US" sz="2800" b="1" dirty="0" smtClean="0"/>
              <a:t>发动</a:t>
            </a:r>
            <a:r>
              <a:rPr lang="zh-CN" altLang="en-US" sz="2800" b="1" u="sng" dirty="0" smtClean="0"/>
              <a:t>                       </a:t>
            </a:r>
            <a:r>
              <a:rPr lang="zh-CN" altLang="en-US" sz="2800" b="1" dirty="0" smtClean="0"/>
              <a:t>政变，拥立</a:t>
            </a:r>
            <a:r>
              <a:rPr lang="en-US" altLang="zh-CN" sz="2800" b="1" dirty="0" smtClean="0"/>
              <a:t>16</a:t>
            </a:r>
            <a:r>
              <a:rPr lang="zh-CN" altLang="en-US" sz="2800" b="1" dirty="0" smtClean="0"/>
              <a:t>岁的睦仁天皇亲政。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4.</a:t>
            </a:r>
            <a:r>
              <a:rPr lang="zh-CN" altLang="en-US" sz="2800" b="1" dirty="0" smtClean="0"/>
              <a:t>从</a:t>
            </a:r>
            <a:r>
              <a:rPr lang="zh-CN" altLang="en-US" sz="2800" b="1" u="sng" dirty="0" smtClean="0"/>
              <a:t>                           </a:t>
            </a:r>
            <a:r>
              <a:rPr lang="zh-CN" altLang="en-US" sz="2800" b="1" dirty="0" smtClean="0"/>
              <a:t>起，明治政府开始实行一系列改革，以</a:t>
            </a:r>
            <a:r>
              <a:rPr lang="zh-CN" altLang="en-US" sz="2800" b="1" u="sng" dirty="0" smtClean="0"/>
              <a:t>               </a:t>
            </a:r>
            <a:r>
              <a:rPr lang="zh-CN" altLang="en-US" sz="2800" b="1" dirty="0" smtClean="0"/>
              <a:t>为榜样，全面改造日本，史称</a:t>
            </a:r>
            <a:r>
              <a:rPr lang="zh-CN" altLang="en-US" sz="2800" b="1" u="sng" dirty="0" smtClean="0"/>
              <a:t>                          </a:t>
            </a:r>
            <a:r>
              <a:rPr lang="zh-CN" altLang="en-US" sz="2800" b="1" dirty="0" smtClean="0"/>
              <a:t>。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5.</a:t>
            </a:r>
            <a:r>
              <a:rPr lang="en-US" altLang="zh-CN" sz="2800" b="1" u="sng" dirty="0" smtClean="0"/>
              <a:t>                                </a:t>
            </a:r>
            <a:r>
              <a:rPr lang="zh-CN" altLang="en-US" sz="2800" b="1" dirty="0" smtClean="0"/>
              <a:t>成为日本历史的重大转折点。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11960" y="76470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德川幕府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3968" y="1124744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挟天子以令诸侯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27776" y="162880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倒幕运动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3608" y="285293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1868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年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3284984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西方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44208" y="321297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明治维新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27584" y="38610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明治维新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16016" y="198884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京都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32240" y="20608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王政复古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日本封建等级示意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6" y="1052736"/>
            <a:ext cx="8893174" cy="5327997"/>
          </a:xfrm>
          <a:prstGeom prst="rect">
            <a:avLst/>
          </a:prstGeom>
          <a:noFill/>
          <a:ln w="762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6" name="矩形标注 9"/>
          <p:cNvSpPr>
            <a:spLocks noChangeArrowheads="1"/>
          </p:cNvSpPr>
          <p:nvPr/>
        </p:nvSpPr>
        <p:spPr bwMode="auto">
          <a:xfrm rot="19333396">
            <a:off x="6845321" y="340661"/>
            <a:ext cx="1945430" cy="799728"/>
          </a:xfrm>
          <a:prstGeom prst="wedgeRectCallout">
            <a:avLst>
              <a:gd name="adj1" fmla="val -90892"/>
              <a:gd name="adj2" fmla="val -23925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名义上的最高统治者</a:t>
            </a:r>
            <a:endParaRPr lang="zh-CN" altLang="en-US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7" name="矩形标注 9"/>
          <p:cNvSpPr>
            <a:spLocks noChangeArrowheads="1"/>
          </p:cNvSpPr>
          <p:nvPr/>
        </p:nvSpPr>
        <p:spPr bwMode="auto">
          <a:xfrm rot="19333396">
            <a:off x="7455858" y="1521533"/>
            <a:ext cx="1616491" cy="799728"/>
          </a:xfrm>
          <a:prstGeom prst="wedgeRectCallout">
            <a:avLst>
              <a:gd name="adj1" fmla="val -90892"/>
              <a:gd name="adj2" fmla="val -23925"/>
            </a:avLst>
          </a:prstGeom>
          <a:solidFill>
            <a:schemeClr val="bg1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</a:rPr>
              <a:t>掌实权</a:t>
            </a:r>
            <a:endParaRPr lang="zh-CN" altLang="en-US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1520" y="476672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德川 幕府统治下的日本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132138" y="6338888"/>
            <a:ext cx="3962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隶书" pitchFamily="49" charset="-122"/>
                <a:ea typeface="黑体" pitchFamily="49" charset="-122"/>
              </a:rPr>
              <a:t>日本封建等级示意图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69269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德川 幕府统治下的日本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899592" y="2132856"/>
            <a:ext cx="20165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对内政策：</a:t>
            </a:r>
            <a:endParaRPr lang="zh-CN" altLang="en-US" sz="2800" b="1" dirty="0">
              <a:solidFill>
                <a:srgbClr val="6A271F"/>
              </a:solidFill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3528" y="1412776"/>
            <a:ext cx="31683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1.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德川幕府政</a:t>
            </a:r>
            <a:r>
              <a:rPr lang="zh-CN" altLang="en-US" sz="2800" b="1" dirty="0">
                <a:solidFill>
                  <a:srgbClr val="FF0000"/>
                </a:solidFill>
              </a:rPr>
              <a:t>策：</a:t>
            </a:r>
            <a:endParaRPr lang="zh-CN" altLang="en-US" sz="2800" b="1" dirty="0">
              <a:solidFill>
                <a:srgbClr val="6A271F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059832" y="2204864"/>
            <a:ext cx="2449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6A271F"/>
                </a:solidFill>
              </a:rPr>
              <a:t>实行封建专制。</a:t>
            </a:r>
            <a:endParaRPr lang="zh-CN" altLang="en-US" sz="2800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3568" y="2924944"/>
            <a:ext cx="2088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66"/>
                </a:solidFill>
                <a:latin typeface="华文行楷" pitchFamily="2" charset="-122"/>
                <a:ea typeface="华文行楷" pitchFamily="2" charset="-122"/>
              </a:rPr>
              <a:t>对</a:t>
            </a:r>
            <a:r>
              <a:rPr lang="zh-CN" altLang="en-US" sz="2800" b="1" dirty="0">
                <a:solidFill>
                  <a:srgbClr val="FF0066"/>
                </a:solidFill>
                <a:latin typeface="华文行楷" pitchFamily="2" charset="-122"/>
                <a:ea typeface="华文行楷" pitchFamily="2" charset="-122"/>
              </a:rPr>
              <a:t>外政策：</a:t>
            </a:r>
            <a:endParaRPr lang="zh-CN" altLang="en-US" sz="2800" b="1" dirty="0">
              <a:solidFill>
                <a:srgbClr val="6A271F"/>
              </a:solidFill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9" name="TextBox 9"/>
          <p:cNvSpPr txBox="1">
            <a:spLocks noChangeArrowheads="1"/>
          </p:cNvSpPr>
          <p:nvPr/>
        </p:nvSpPr>
        <p:spPr bwMode="auto">
          <a:xfrm>
            <a:off x="2843808" y="2996952"/>
            <a:ext cx="3241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6A271F"/>
                </a:solidFill>
                <a:latin typeface="华文行楷" pitchFamily="2" charset="-122"/>
                <a:ea typeface="华文行楷" pitchFamily="2" charset="-122"/>
              </a:rPr>
              <a:t>实行闭关锁国政策。</a:t>
            </a:r>
            <a:endParaRPr lang="zh-CN" altLang="en-US" sz="2800" dirty="0"/>
          </a:p>
        </p:txBody>
      </p:sp>
      <p:sp>
        <p:nvSpPr>
          <p:cNvPr id="10" name="矩形 9"/>
          <p:cNvSpPr/>
          <p:nvPr/>
        </p:nvSpPr>
        <p:spPr>
          <a:xfrm>
            <a:off x="7199784" y="2204864"/>
            <a:ext cx="19442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隶书" pitchFamily="49" charset="-122"/>
              </a:rPr>
              <a:t>幕府统治严重阻碍了资本主义的发展</a:t>
            </a:r>
            <a:endParaRPr lang="zh-CN" altLang="en-US" sz="2800" dirty="0"/>
          </a:p>
        </p:txBody>
      </p:sp>
      <p:sp>
        <p:nvSpPr>
          <p:cNvPr id="11" name="右大括号 10"/>
          <p:cNvSpPr/>
          <p:nvPr/>
        </p:nvSpPr>
        <p:spPr>
          <a:xfrm>
            <a:off x="6372200" y="2420888"/>
            <a:ext cx="648072" cy="1008112"/>
          </a:xfrm>
          <a:prstGeom prst="rightBrac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692696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探究一  德川 幕府统治下的日本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34076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外患：民族危机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1520" y="1916832"/>
            <a:ext cx="8604448" cy="20621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  </a:t>
            </a:r>
            <a:r>
              <a:rPr lang="en-US" altLang="zh-CN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 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1853 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年 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7 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月 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8 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日，</a:t>
            </a: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美国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东印度舰队司令佩里率领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500 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名兵士，乘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4 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艘军舰突然出现在日本的浦贺港，为增加威慑感，他们将</a:t>
            </a:r>
            <a:r>
              <a:rPr lang="en-US" altLang="zh-CN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4 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艘军舰全部涂成黑色，日本人从来没有见过如此巨大的舰船，望着浓烟滚滚，炮口吓人的庞然大物幕府方面不得不接受了美国的国书，这就是所谓的“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黑船事件</a:t>
            </a:r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”。</a:t>
            </a:r>
          </a:p>
        </p:txBody>
      </p:sp>
      <p:pic>
        <p:nvPicPr>
          <p:cNvPr id="7" name="Picture 4" descr="明治维新时期黑船驶抵浦贺港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933056"/>
            <a:ext cx="8568952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250825" y="1341438"/>
            <a:ext cx="709613" cy="1439862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</a:ln>
          <a:effectLst/>
          <a:extLst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内</a:t>
            </a:r>
            <a:endParaRPr lang="en-US" altLang="zh-CN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忧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250825" y="4146550"/>
            <a:ext cx="709613" cy="1512888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</a:ln>
          <a:effectLst/>
          <a:extLst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外</a:t>
            </a:r>
            <a:endParaRPr lang="en-US" altLang="zh-CN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患</a:t>
            </a: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1042988" y="1916113"/>
            <a:ext cx="574675" cy="485775"/>
          </a:xfrm>
          <a:prstGeom prst="rightArrow">
            <a:avLst>
              <a:gd name="adj1" fmla="val 50000"/>
              <a:gd name="adj2" fmla="val 2957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1042988" y="4670425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66" name="Rectangle 6"/>
          <p:cNvSpPr>
            <a:spLocks noChangeArrowheads="1"/>
          </p:cNvSpPr>
          <p:nvPr/>
        </p:nvSpPr>
        <p:spPr bwMode="auto">
          <a:xfrm>
            <a:off x="1835150" y="4365625"/>
            <a:ext cx="3095625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西方列强入侵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1692275" y="1196975"/>
            <a:ext cx="3076575" cy="17541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幕府封建统治严重阻碍了经济发展。</a:t>
            </a:r>
          </a:p>
        </p:txBody>
      </p:sp>
      <p:sp>
        <p:nvSpPr>
          <p:cNvPr id="66568" name="Rectangle 8"/>
          <p:cNvSpPr>
            <a:spLocks noChangeArrowheads="1"/>
          </p:cNvSpPr>
          <p:nvPr/>
        </p:nvSpPr>
        <p:spPr bwMode="auto">
          <a:xfrm>
            <a:off x="5867400" y="1484313"/>
            <a:ext cx="1368425" cy="12239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社会</a:t>
            </a:r>
            <a:endParaRPr lang="en-US" altLang="zh-CN" sz="36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危机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8115300" y="1268413"/>
            <a:ext cx="862013" cy="40338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lang="zh-CN" altLang="en-US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幕府统治危机</a:t>
            </a:r>
          </a:p>
        </p:txBody>
      </p:sp>
      <p:sp>
        <p:nvSpPr>
          <p:cNvPr id="9226" name="AutoShape 10"/>
          <p:cNvSpPr>
            <a:spLocks noChangeArrowheads="1"/>
          </p:cNvSpPr>
          <p:nvPr/>
        </p:nvSpPr>
        <p:spPr bwMode="auto">
          <a:xfrm>
            <a:off x="5003800" y="1844675"/>
            <a:ext cx="720725" cy="485775"/>
          </a:xfrm>
          <a:prstGeom prst="rightArrow">
            <a:avLst>
              <a:gd name="adj1" fmla="val 50000"/>
              <a:gd name="adj2" fmla="val 3709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5076825" y="4672013"/>
            <a:ext cx="760413" cy="485775"/>
          </a:xfrm>
          <a:prstGeom prst="rightArrow">
            <a:avLst>
              <a:gd name="adj1" fmla="val 50000"/>
              <a:gd name="adj2" fmla="val 39134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5940425" y="4365625"/>
            <a:ext cx="1295400" cy="1150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 wrap="none" anchor="ctr"/>
          <a:lstStyle/>
          <a:p>
            <a:pPr algn="ctr">
              <a:defRPr/>
            </a:pPr>
            <a:r>
              <a:rPr lang="zh-CN" altLang="en-US" sz="3600" b="1" dirty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民族</a:t>
            </a:r>
            <a:endParaRPr lang="en-US" altLang="zh-CN" sz="3600" b="1" dirty="0">
              <a:solidFill>
                <a:srgbClr val="0602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defRPr/>
            </a:pPr>
            <a:r>
              <a:rPr lang="zh-CN" altLang="en-US" sz="3600" b="1" dirty="0">
                <a:solidFill>
                  <a:srgbClr val="0602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危机</a:t>
            </a:r>
          </a:p>
        </p:txBody>
      </p:sp>
      <p:sp>
        <p:nvSpPr>
          <p:cNvPr id="66573" name="Text Box 13"/>
          <p:cNvSpPr txBox="1">
            <a:spLocks noChangeArrowheads="1"/>
          </p:cNvSpPr>
          <p:nvPr/>
        </p:nvSpPr>
        <p:spPr bwMode="auto">
          <a:xfrm>
            <a:off x="251520" y="548680"/>
            <a:ext cx="396044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探究二  幕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府统治危机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30" name="AutoShape 14"/>
          <p:cNvSpPr>
            <a:spLocks noChangeArrowheads="1"/>
          </p:cNvSpPr>
          <p:nvPr/>
        </p:nvSpPr>
        <p:spPr bwMode="auto">
          <a:xfrm>
            <a:off x="7308850" y="1844675"/>
            <a:ext cx="615950" cy="504825"/>
          </a:xfrm>
          <a:prstGeom prst="rightArrow">
            <a:avLst>
              <a:gd name="adj1" fmla="val 50000"/>
              <a:gd name="adj2" fmla="val 3050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7308850" y="4654550"/>
            <a:ext cx="617538" cy="503238"/>
          </a:xfrm>
          <a:prstGeom prst="rightArrow">
            <a:avLst>
              <a:gd name="adj1" fmla="val 50000"/>
              <a:gd name="adj2" fmla="val 30678"/>
            </a:avLst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4913313" y="1484313"/>
            <a:ext cx="954087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激化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5003800" y="4311650"/>
            <a:ext cx="101758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</a:p>
        </p:txBody>
      </p:sp>
      <p:sp>
        <p:nvSpPr>
          <p:cNvPr id="66578" name="Text Box 18"/>
          <p:cNvSpPr txBox="1">
            <a:spLocks noChangeArrowheads="1"/>
          </p:cNvSpPr>
          <p:nvPr/>
        </p:nvSpPr>
        <p:spPr bwMode="auto">
          <a:xfrm>
            <a:off x="7235825" y="1412875"/>
            <a:ext cx="13684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导致</a:t>
            </a: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7235825" y="4222750"/>
            <a:ext cx="115093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加剧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6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6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6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nimBg="1"/>
      <p:bldP spid="66563" grpId="0" animBg="1"/>
      <p:bldP spid="9220" grpId="0" animBg="1"/>
      <p:bldP spid="9221" grpId="0" animBg="1"/>
      <p:bldP spid="66566" grpId="0" animBg="1"/>
      <p:bldP spid="66566" grpId="1" animBg="1"/>
      <p:bldP spid="66567" grpId="0" animBg="1"/>
      <p:bldP spid="66568" grpId="0" animBg="1"/>
      <p:bldP spid="66569" grpId="0" animBg="1"/>
      <p:bldP spid="9226" grpId="0" animBg="1"/>
      <p:bldP spid="9227" grpId="0" animBg="1"/>
      <p:bldP spid="66572" grpId="0" animBg="1"/>
      <p:bldP spid="9230" grpId="0" animBg="1"/>
      <p:bldP spid="9231" grpId="0" animBg="1"/>
      <p:bldP spid="66576" grpId="0"/>
      <p:bldP spid="66577" grpId="0"/>
      <p:bldP spid="66578" grpId="0"/>
      <p:bldP spid="665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0" y="620688"/>
            <a:ext cx="34563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探究三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倒幕运动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91683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民族和社会危机：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3284984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一部分中下级武士采用“挟天子以令诸侯”的策略，联合西南强藩和朝廷公卿。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55576" y="1268760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背景：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d"/>
          <p:cNvPicPr>
            <a:picLocks noChangeAspect="1" noChangeArrowheads="1"/>
          </p:cNvPicPr>
          <p:nvPr/>
        </p:nvPicPr>
        <p:blipFill>
          <a:blip r:embed="rId2" cstate="print"/>
          <a:srcRect r="-21" b="14"/>
          <a:stretch>
            <a:fillRect/>
          </a:stretch>
        </p:blipFill>
        <p:spPr bwMode="auto">
          <a:xfrm>
            <a:off x="0" y="1196751"/>
            <a:ext cx="5076825" cy="532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Oval 3"/>
          <p:cNvSpPr>
            <a:spLocks noChangeArrowheads="1"/>
          </p:cNvSpPr>
          <p:nvPr/>
        </p:nvSpPr>
        <p:spPr bwMode="auto">
          <a:xfrm>
            <a:off x="2987824" y="4293096"/>
            <a:ext cx="431800" cy="360363"/>
          </a:xfrm>
          <a:prstGeom prst="ellips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en-US" sz="2400">
              <a:solidFill>
                <a:srgbClr val="FF3300"/>
              </a:solidFill>
              <a:latin typeface="Times New Roman" pitchFamily="18" charset="0"/>
            </a:endParaRPr>
          </a:p>
        </p:txBody>
      </p:sp>
      <p:sp>
        <p:nvSpPr>
          <p:cNvPr id="41988" name="AutoShape 4"/>
          <p:cNvSpPr>
            <a:spLocks noChangeArrowheads="1"/>
          </p:cNvSpPr>
          <p:nvPr/>
        </p:nvSpPr>
        <p:spPr bwMode="auto">
          <a:xfrm>
            <a:off x="3203848" y="3356992"/>
            <a:ext cx="1512888" cy="614362"/>
          </a:xfrm>
          <a:prstGeom prst="wedgeRoundRectCallout">
            <a:avLst>
              <a:gd name="adj1" fmla="val -46014"/>
              <a:gd name="adj2" fmla="val 103486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  <a:ea typeface="华文新魏" pitchFamily="2" charset="-122"/>
              </a:rPr>
              <a:t>东京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kumimoji="1" lang="zh-CN" altLang="en-US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219700" y="1268413"/>
            <a:ext cx="3476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/>
              <a:t>1.</a:t>
            </a:r>
            <a:r>
              <a:rPr lang="zh-CN" altLang="en-US" sz="2800" b="1" dirty="0" smtClean="0"/>
              <a:t>倒</a:t>
            </a:r>
            <a:r>
              <a:rPr lang="zh-CN" altLang="en-US" sz="2800" b="1" dirty="0"/>
              <a:t>幕派的主要组成力量是什么人？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219700" y="3500438"/>
            <a:ext cx="3743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/>
              <a:t>2.</a:t>
            </a:r>
            <a:r>
              <a:rPr lang="zh-CN" altLang="en-US" sz="2800" b="1" dirty="0" smtClean="0"/>
              <a:t>倒</a:t>
            </a:r>
            <a:r>
              <a:rPr lang="zh-CN" altLang="en-US" sz="2800" b="1" dirty="0"/>
              <a:t>幕运动的结果如何？</a:t>
            </a:r>
          </a:p>
        </p:txBody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5651500" y="2636838"/>
            <a:ext cx="25923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</a:rPr>
              <a:t>中下级武士</a:t>
            </a:r>
          </a:p>
        </p:txBody>
      </p:sp>
      <p:sp>
        <p:nvSpPr>
          <p:cNvPr id="41995" name="Text Box 11"/>
          <p:cNvSpPr txBox="1">
            <a:spLocks noChangeArrowheads="1"/>
          </p:cNvSpPr>
          <p:nvPr/>
        </p:nvSpPr>
        <p:spPr bwMode="auto">
          <a:xfrm>
            <a:off x="5219700" y="3644900"/>
            <a:ext cx="370522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zh-CN" altLang="en-US" sz="2800" b="1">
              <a:solidFill>
                <a:srgbClr val="FF0000"/>
              </a:solidFill>
            </a:endParaRPr>
          </a:p>
          <a:p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推翻了幕府统治，成立了以明治天皇为首的新政府，</a:t>
            </a:r>
            <a:r>
              <a:rPr lang="en-US" altLang="zh-CN" sz="2800" b="1">
                <a:solidFill>
                  <a:srgbClr val="FF0000"/>
                </a:solidFill>
              </a:rPr>
              <a:t>1869</a:t>
            </a:r>
            <a:r>
              <a:rPr lang="zh-CN" altLang="en-US" sz="2800" b="1">
                <a:solidFill>
                  <a:srgbClr val="FF0000"/>
                </a:solidFill>
              </a:rPr>
              <a:t>年迁都东京。</a:t>
            </a:r>
          </a:p>
          <a:p>
            <a:r>
              <a:rPr lang="zh-CN" altLang="en-US" sz="2800" b="1">
                <a:solidFill>
                  <a:srgbClr val="FF0000"/>
                </a:solidFill>
              </a:rPr>
              <a:t>       </a:t>
            </a:r>
          </a:p>
          <a:p>
            <a:r>
              <a:rPr lang="zh-CN" altLang="en-US" sz="2800" b="1">
                <a:solidFill>
                  <a:srgbClr val="FF0000"/>
                </a:solidFill>
              </a:rPr>
              <a:t>       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0" y="260648"/>
            <a:ext cx="34563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探究三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倒幕运动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76470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情况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19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nimBg="1"/>
      <p:bldP spid="41988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0" y="620688"/>
            <a:ext cx="34563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探究四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明治维新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0" y="1412776"/>
            <a:ext cx="4283968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1.</a:t>
            </a:r>
            <a:r>
              <a:rPr lang="zh-CN" altLang="en-US" sz="28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明</a:t>
            </a: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治维新的根本原因：</a:t>
            </a:r>
            <a:endParaRPr lang="zh-CN" altLang="en-US" sz="28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39552" y="2492896"/>
            <a:ext cx="81003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 smtClean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幕</a:t>
            </a:r>
            <a:r>
              <a:rPr lang="zh-CN" altLang="en-US" sz="2800" b="1" dirty="0">
                <a:solidFill>
                  <a:srgbClr val="000000"/>
                </a:solidFill>
                <a:latin typeface="隶书" pitchFamily="49" charset="-122"/>
                <a:ea typeface="隶书" pitchFamily="49" charset="-122"/>
              </a:rPr>
              <a:t>府的封建统治严重阻碍了日本资本主义的发展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3573016"/>
            <a:ext cx="15841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</a:rPr>
              <a:t>目的：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2627784" y="3645024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/>
              <a:t>富国强兵</a:t>
            </a: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79512" y="4941168"/>
            <a:ext cx="15456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</a:rPr>
              <a:t>时间：</a:t>
            </a: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699792" y="5013176"/>
            <a:ext cx="127631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/>
              <a:t>1868</a:t>
            </a:r>
            <a:r>
              <a:rPr lang="zh-CN" altLang="en-US" sz="2800" b="1" dirty="0"/>
              <a:t>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1" name="表格 37890"/>
          <p:cNvGraphicFramePr/>
          <p:nvPr/>
        </p:nvGraphicFramePr>
        <p:xfrm>
          <a:off x="250825" y="2043113"/>
          <a:ext cx="8551863" cy="3810000"/>
        </p:xfrm>
        <a:graphic>
          <a:graphicData uri="http://schemas.openxmlformats.org/drawingml/2006/table">
            <a:tbl>
              <a:tblPr/>
              <a:tblGrid>
                <a:gridCol w="2103198"/>
                <a:gridCol w="6448665"/>
              </a:tblGrid>
              <a:tr h="57912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 dirty="0"/>
                        <a:t>政治方面</a:t>
                      </a:r>
                    </a:p>
                  </a:txBody>
                  <a:tcPr marL="91443" marR="91443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ea typeface="楷体_GB2312" panose="02010609030101010101" pitchFamily="1" charset="-122"/>
                        </a:rPr>
                        <a:t>“</a:t>
                      </a:r>
                      <a:r>
                        <a:rPr lang="zh-CN" altLang="en-US" sz="3200" b="1">
                          <a:ea typeface="楷体_GB2312" panose="02010609030101010101" pitchFamily="1" charset="-122"/>
                        </a:rPr>
                        <a:t>废藩置县”，加强中央集权。</a:t>
                      </a:r>
                    </a:p>
                  </a:txBody>
                  <a:tcPr marL="91443" marR="91443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/>
                        <a:t>经济方面</a:t>
                      </a:r>
                    </a:p>
                  </a:txBody>
                  <a:tcPr marL="91443" marR="91443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 dirty="0" smtClean="0">
                          <a:ea typeface="楷体_GB2312" panose="02010609030101010101" pitchFamily="1" charset="-122"/>
                        </a:rPr>
                        <a:t>殖产兴业。允</a:t>
                      </a:r>
                      <a:r>
                        <a:rPr lang="zh-CN" altLang="en-US" sz="3200" b="1" dirty="0">
                          <a:ea typeface="楷体_GB2312" panose="02010609030101010101" pitchFamily="1" charset="-122"/>
                        </a:rPr>
                        <a:t>许土地买卖，引进西方技术，鼓励发展近代工业。</a:t>
                      </a:r>
                    </a:p>
                  </a:txBody>
                  <a:tcPr marL="91443" marR="91443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/>
                        <a:t>社会生活方面</a:t>
                      </a:r>
                    </a:p>
                  </a:txBody>
                  <a:tcPr marL="91443" marR="91443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ea typeface="楷体_GB2312" panose="02010609030101010101" pitchFamily="1" charset="-122"/>
                        </a:rPr>
                        <a:t>提倡“文明开化”，向欧美学习，努力发展教育。</a:t>
                      </a:r>
                    </a:p>
                  </a:txBody>
                  <a:tcPr marL="91443" marR="91443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728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/>
                        <a:t>军事方面</a:t>
                      </a:r>
                    </a:p>
                  </a:txBody>
                  <a:tcPr marL="91443" marR="91443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200" b="1">
                          <a:ea typeface="楷体_GB2312" panose="02010609030101010101" pitchFamily="1" charset="-122"/>
                        </a:rPr>
                        <a:t>实行征兵制，建立一支崇尚“武士道”精神、效忠天皇的军队。</a:t>
                      </a:r>
                    </a:p>
                  </a:txBody>
                  <a:tcPr marL="91443" marR="91443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组合 37907"/>
          <p:cNvGrpSpPr>
            <a:grpSpLocks/>
          </p:cNvGrpSpPr>
          <p:nvPr/>
        </p:nvGrpSpPr>
        <p:grpSpPr bwMode="auto">
          <a:xfrm>
            <a:off x="2411413" y="1701800"/>
            <a:ext cx="6624637" cy="1909763"/>
            <a:chOff x="0" y="0"/>
            <a:chExt cx="4173" cy="1203"/>
          </a:xfrm>
        </p:grpSpPr>
        <p:sp>
          <p:nvSpPr>
            <p:cNvPr id="18456" name="椭圆 37908"/>
            <p:cNvSpPr>
              <a:spLocks noChangeArrowheads="1"/>
            </p:cNvSpPr>
            <p:nvPr/>
          </p:nvSpPr>
          <p:spPr bwMode="auto">
            <a:xfrm>
              <a:off x="0" y="542"/>
              <a:ext cx="4173" cy="661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sz="24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8457" name="文本框 37909"/>
            <p:cNvSpPr txBox="1">
              <a:spLocks noChangeArrowheads="1"/>
            </p:cNvSpPr>
            <p:nvPr/>
          </p:nvSpPr>
          <p:spPr bwMode="auto">
            <a:xfrm>
              <a:off x="399" y="0"/>
              <a:ext cx="3052" cy="35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>
                  <a:solidFill>
                    <a:srgbClr val="CC3300"/>
                  </a:solidFill>
                </a:rPr>
                <a:t>最能体现改革的资本主义性质</a:t>
              </a:r>
            </a:p>
          </p:txBody>
        </p:sp>
      </p:grpSp>
      <p:grpSp>
        <p:nvGrpSpPr>
          <p:cNvPr id="3" name="组合 37910"/>
          <p:cNvGrpSpPr>
            <a:grpSpLocks/>
          </p:cNvGrpSpPr>
          <p:nvPr/>
        </p:nvGrpSpPr>
        <p:grpSpPr bwMode="auto">
          <a:xfrm>
            <a:off x="2192338" y="3355975"/>
            <a:ext cx="3744912" cy="1370013"/>
            <a:chOff x="0" y="0"/>
            <a:chExt cx="2359" cy="863"/>
          </a:xfrm>
        </p:grpSpPr>
        <p:sp>
          <p:nvSpPr>
            <p:cNvPr id="18454" name="椭圆 37911"/>
            <p:cNvSpPr>
              <a:spLocks noChangeArrowheads="1"/>
            </p:cNvSpPr>
            <p:nvPr/>
          </p:nvSpPr>
          <p:spPr bwMode="auto">
            <a:xfrm>
              <a:off x="0" y="318"/>
              <a:ext cx="2359" cy="545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 sz="2400">
                <a:solidFill>
                  <a:srgbClr val="FF0000"/>
                </a:solidFill>
                <a:latin typeface="Times New Roman" pitchFamily="18" charset="0"/>
              </a:endParaRPr>
            </a:p>
          </p:txBody>
        </p:sp>
        <p:sp>
          <p:nvSpPr>
            <p:cNvPr id="18455" name="文本框 37912"/>
            <p:cNvSpPr txBox="1">
              <a:spLocks noChangeArrowheads="1"/>
            </p:cNvSpPr>
            <p:nvPr/>
          </p:nvSpPr>
          <p:spPr bwMode="auto">
            <a:xfrm>
              <a:off x="300" y="0"/>
              <a:ext cx="1708" cy="351"/>
            </a:xfrm>
            <a:prstGeom prst="rect">
              <a:avLst/>
            </a:prstGeom>
            <a:solidFill>
              <a:schemeClr val="accent1"/>
            </a:solidFill>
            <a:ln w="381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>
                  <a:solidFill>
                    <a:srgbClr val="CC3300"/>
                  </a:solidFill>
                </a:rPr>
                <a:t>最有远见的措施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23528" y="105273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内容：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0" y="548680"/>
            <a:ext cx="34563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探究四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明治维新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0" y="700088"/>
            <a:ext cx="7812088" cy="6165850"/>
            <a:chOff x="0" y="700087"/>
            <a:chExt cx="7812360" cy="6165755"/>
          </a:xfrm>
        </p:grpSpPr>
        <p:pic>
          <p:nvPicPr>
            <p:cNvPr id="14343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700087"/>
              <a:ext cx="7812360" cy="61657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矩形 1"/>
            <p:cNvSpPr/>
            <p:nvPr/>
          </p:nvSpPr>
          <p:spPr>
            <a:xfrm>
              <a:off x="827117" y="776286"/>
              <a:ext cx="2243215" cy="708014"/>
            </a:xfrm>
            <a:prstGeom prst="rect">
              <a:avLst/>
            </a:prstGeom>
            <a:solidFill>
              <a:srgbClr val="DDE2E7"/>
            </a:solidFill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4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废藩置县</a:t>
              </a:r>
              <a:endParaRPr lang="zh-CN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144463" y="1628775"/>
            <a:ext cx="5003800" cy="896938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/>
          </a:ex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zh-TW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三府七十二</a:t>
            </a:r>
            <a:r>
              <a:rPr lang="zh-CN" altLang="en-US" sz="5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县</a:t>
            </a: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179512" y="188640"/>
            <a:ext cx="50545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政治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: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废藩置县</a:t>
            </a:r>
            <a:r>
              <a:rPr lang="en-US" altLang="zh-CN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b="1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加强中央集权</a:t>
            </a:r>
            <a:r>
              <a:rPr lang="zh-CN" altLang="en-US" sz="2800" dirty="0">
                <a:solidFill>
                  <a:srgbClr val="0000CC"/>
                </a:solidFill>
                <a:latin typeface="黑体" pitchFamily="49" charset="-122"/>
                <a:ea typeface="黑体" pitchFamily="49" charset="-122"/>
              </a:rPr>
              <a:t> </a:t>
            </a:r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auto">
          <a:xfrm>
            <a:off x="7850188" y="1052513"/>
            <a:ext cx="1042987" cy="4832350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加强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国家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zh-CN" altLang="en-US" sz="4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统一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32240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96863" y="3789363"/>
            <a:ext cx="8667750" cy="2254250"/>
          </a:xfrm>
        </p:spPr>
        <p:txBody>
          <a:bodyPr>
            <a:noAutofit/>
          </a:bodyPr>
          <a:lstStyle/>
          <a:p>
            <a:pPr marL="0" indent="0" eaLnBrk="1" hangingPunct="1">
              <a:spcBef>
                <a:spcPts val="0"/>
              </a:spcBef>
              <a:buFont typeface="Wingdings" panose="05000000000000000000" pitchFamily="2" charset="2"/>
              <a:buNone/>
              <a:defRPr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早在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1867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年，刚刚走上资本主义道路的日本，就以武力强迫朝鲜签订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江华条约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》……1894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年，日本挑起甲午中日战争，加紧控制朝鲜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……1910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年正式吞并朝鲜。</a:t>
            </a:r>
          </a:p>
        </p:txBody>
      </p:sp>
      <p:pic>
        <p:nvPicPr>
          <p:cNvPr id="73731" name="Picture 3" descr="甲午海战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366838"/>
            <a:ext cx="7056438" cy="2422525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7467600" y="1797050"/>
            <a:ext cx="16002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zh-CN" alt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隶书" panose="02010509060101010101" charset="-122"/>
              </a:rPr>
              <a:t>日本海军舰队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0" y="620688"/>
            <a:ext cx="59401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军事</a:t>
            </a:r>
            <a:r>
              <a:rPr 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实行征兵制</a:t>
            </a:r>
            <a:r>
              <a:rPr lang="en-US" altLang="zh-CN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建立新式军队</a:t>
            </a:r>
            <a:endParaRPr lang="en-US" sz="28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3736" name="Rectangle 8"/>
          <p:cNvSpPr>
            <a:spLocks noChangeArrowheads="1"/>
          </p:cNvSpPr>
          <p:nvPr/>
        </p:nvSpPr>
        <p:spPr bwMode="auto">
          <a:xfrm>
            <a:off x="2514600" y="6100763"/>
            <a:ext cx="4792663" cy="76835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黑体" panose="02010609060101010101" pitchFamily="2" charset="-122"/>
              </a:rPr>
              <a:t>对外侵略扩张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561975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4000" b="1" smtClean="0"/>
              <a:t>明治初期的小学课堂</a:t>
            </a:r>
          </a:p>
        </p:txBody>
      </p:sp>
      <p:pic>
        <p:nvPicPr>
          <p:cNvPr id="19459" name="内容占位符 3" descr="6-19明治初期的小学课堂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97000" y="1697038"/>
            <a:ext cx="6350000" cy="4330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90538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4000" b="1" smtClean="0"/>
              <a:t>东京街头有了电灯</a:t>
            </a:r>
          </a:p>
        </p:txBody>
      </p:sp>
      <p:pic>
        <p:nvPicPr>
          <p:cNvPr id="20483" name="内容占位符 3" descr="6-19东京街头有了电灯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11288" y="1600200"/>
            <a:ext cx="6321425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17513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4000" b="1" smtClean="0"/>
              <a:t>日本政府派使团出访欧美</a:t>
            </a:r>
          </a:p>
        </p:txBody>
      </p:sp>
      <p:pic>
        <p:nvPicPr>
          <p:cNvPr id="21507" name="Picture 4" descr="1868年，明治政府求知识于世界，向西方国家学习，积极发展资本主义经济。图为日本政府派使团出访欧美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43063"/>
            <a:ext cx="712879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dd6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850" y="0"/>
            <a:ext cx="9074150" cy="68770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0" y="1196975"/>
            <a:ext cx="15478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noProof="1" smtClean="0">
                <a:solidFill>
                  <a:srgbClr val="FF0000"/>
                </a:solidFill>
              </a:rPr>
              <a:t>5</a:t>
            </a:r>
            <a:r>
              <a:rPr lang="zh-CN" altLang="zh-CN" sz="2800" b="1" noProof="1" smtClean="0">
                <a:solidFill>
                  <a:srgbClr val="FF0000"/>
                </a:solidFill>
              </a:rPr>
              <a:t>.</a:t>
            </a:r>
            <a:r>
              <a:rPr lang="zh-CN" altLang="en-US" sz="2800" b="1" noProof="1">
                <a:solidFill>
                  <a:srgbClr val="FF0000"/>
                </a:solidFill>
              </a:rPr>
              <a:t>性质：</a:t>
            </a:r>
            <a:endParaRPr lang="zh-CN" altLang="zh-CN" sz="2800" b="1" noProof="1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979613" y="1052513"/>
            <a:ext cx="6337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noProof="1"/>
              <a:t>是自上而下资产阶级性质的改革。</a:t>
            </a:r>
            <a:endParaRPr lang="zh-CN" altLang="zh-CN" sz="2800" b="1" noProof="1"/>
          </a:p>
        </p:txBody>
      </p:sp>
      <p:sp>
        <p:nvSpPr>
          <p:cNvPr id="23557" name="TextBox 5"/>
          <p:cNvSpPr txBox="1">
            <a:spLocks noChangeArrowheads="1"/>
          </p:cNvSpPr>
          <p:nvPr/>
        </p:nvSpPr>
        <p:spPr bwMode="auto">
          <a:xfrm>
            <a:off x="0" y="2636838"/>
            <a:ext cx="1295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noProof="1" smtClean="0">
                <a:solidFill>
                  <a:srgbClr val="FF0000"/>
                </a:solidFill>
              </a:rPr>
              <a:t>6</a:t>
            </a:r>
            <a:r>
              <a:rPr lang="zh-CN" altLang="zh-CN" sz="2800" b="1" noProof="1" smtClean="0">
                <a:solidFill>
                  <a:srgbClr val="FF0000"/>
                </a:solidFill>
              </a:rPr>
              <a:t>.</a:t>
            </a:r>
            <a:r>
              <a:rPr lang="zh-CN" altLang="en-US" sz="2800" b="1" noProof="1">
                <a:solidFill>
                  <a:srgbClr val="FF0000"/>
                </a:solidFill>
              </a:rPr>
              <a:t>影响：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9250" y="2636838"/>
            <a:ext cx="7524750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800" b="1" noProof="1"/>
              <a:t>①意义：使日本从一个闭关锁国的封建国家，逐步转变为资本主义国家，摆脱了沦为半殖民地国家的命运，是日本历史重大转折点。</a:t>
            </a:r>
            <a:endParaRPr lang="en-US" altLang="zh-CN" sz="2800" b="1" noProof="1"/>
          </a:p>
          <a:p>
            <a:pPr>
              <a:defRPr/>
            </a:pPr>
            <a:r>
              <a:rPr lang="zh-CN" altLang="en-US" sz="2800" b="1" noProof="1"/>
              <a:t>②局限性：走上了对外侵略扩张的军国主义道路，</a:t>
            </a:r>
            <a:r>
              <a:rPr lang="zh-CN" altLang="en-US" sz="2800" b="1" noProof="1">
                <a:effectLst>
                  <a:outerShdw blurRad="38100" dist="38100" dir="2700000">
                    <a:srgbClr val="C0C0C0"/>
                  </a:outerShdw>
                </a:effectLst>
                <a:sym typeface="Wingdings" panose="05000000000000000000" pitchFamily="2" charset="2"/>
              </a:rPr>
              <a:t>保留大量的封建残余势力</a:t>
            </a:r>
            <a:r>
              <a:rPr lang="zh-CN" altLang="en-US" sz="2800" b="1" noProof="1"/>
              <a:t>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79912" y="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ext Box 13"/>
          <p:cNvSpPr txBox="1">
            <a:spLocks noChangeArrowheads="1"/>
          </p:cNvSpPr>
          <p:nvPr/>
        </p:nvSpPr>
        <p:spPr bwMode="auto">
          <a:xfrm>
            <a:off x="0" y="404664"/>
            <a:ext cx="34563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探究四</a:t>
            </a: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明治维新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Box 1"/>
          <p:cNvSpPr txBox="1"/>
          <p:nvPr/>
        </p:nvSpPr>
        <p:spPr>
          <a:xfrm>
            <a:off x="0" y="764704"/>
            <a:ext cx="94678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探究五  俄</a:t>
            </a: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国、日本改革</a:t>
            </a:r>
            <a:r>
              <a:rPr lang="zh-CN" altLang="en-US" sz="40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成</a:t>
            </a:r>
            <a:r>
              <a:rPr lang="zh-CN" altLang="en-US" sz="40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功</a:t>
            </a:r>
            <a:r>
              <a:rPr lang="zh-CN" altLang="en-US" sz="40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的</a:t>
            </a:r>
            <a:r>
              <a:rPr lang="zh-CN" altLang="en-US" sz="4000" b="1" noProof="1" smtClean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琥珀" panose="02010800040101010101" pitchFamily="2" charset="-122"/>
                <a:ea typeface="华文琥珀" panose="02010800040101010101" pitchFamily="2" charset="-122"/>
                <a:cs typeface="+mn-ea"/>
              </a:rPr>
              <a:t>启示</a:t>
            </a:r>
            <a:endParaRPr lang="zh-CN" altLang="en-US" sz="4000" b="1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060575"/>
            <a:ext cx="8244408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66700" eaLnBrk="0" hangingPunct="0"/>
            <a:r>
              <a:rPr lang="zh-CN" altLang="zh-CN" sz="4000" b="1" dirty="0">
                <a:latin typeface="隶书" pitchFamily="49" charset="-122"/>
                <a:ea typeface="隶书" pitchFamily="49" charset="-122"/>
              </a:rPr>
              <a:t>①</a:t>
            </a:r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要顺应历史潮流进行改革；</a:t>
            </a:r>
            <a:endParaRPr lang="en-US" altLang="zh-CN" sz="4000" b="1" dirty="0">
              <a:latin typeface="隶书" pitchFamily="49" charset="-122"/>
              <a:ea typeface="隶书" pitchFamily="49" charset="-122"/>
            </a:endParaRPr>
          </a:p>
          <a:p>
            <a:pPr indent="266700" eaLnBrk="0" hangingPunct="0"/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②坚持改革开放，善于学习先进文明的长处；</a:t>
            </a:r>
            <a:endParaRPr lang="en-US" altLang="zh-CN" sz="4000" b="1" dirty="0">
              <a:latin typeface="隶书" pitchFamily="49" charset="-122"/>
              <a:ea typeface="隶书" pitchFamily="49" charset="-122"/>
            </a:endParaRPr>
          </a:p>
          <a:p>
            <a:pPr indent="266700" eaLnBrk="0" hangingPunct="0"/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③大力发展教育，培养人才。</a:t>
            </a:r>
            <a:endParaRPr lang="zh-CN" altLang="en-US" sz="4000" dirty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908720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探究六   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17-19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世纪中期，主要资本主义国家走上资本主义道路的方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式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3212976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英、法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91880" y="3212976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资产阶级革命</a:t>
            </a:r>
            <a:endParaRPr lang="zh-CN" altLang="en-US" sz="2800" dirty="0"/>
          </a:p>
        </p:txBody>
      </p:sp>
      <p:sp>
        <p:nvSpPr>
          <p:cNvPr id="5" name="矩形 4"/>
          <p:cNvSpPr/>
          <p:nvPr/>
        </p:nvSpPr>
        <p:spPr>
          <a:xfrm>
            <a:off x="467544" y="4005064"/>
            <a:ext cx="1266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美国：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07904" y="4149080"/>
            <a:ext cx="16273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独立战争</a:t>
            </a:r>
            <a:endParaRPr lang="zh-CN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539552" y="522920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俄国、日本：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91880" y="5229200"/>
            <a:ext cx="27093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资产阶级改革。</a:t>
            </a:r>
            <a:endParaRPr lang="zh-CN" altLang="en-US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合作探究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0" name="右大括号 9"/>
          <p:cNvSpPr/>
          <p:nvPr/>
        </p:nvSpPr>
        <p:spPr>
          <a:xfrm>
            <a:off x="5940152" y="3068960"/>
            <a:ext cx="576064" cy="1584176"/>
          </a:xfrm>
          <a:prstGeom prst="righ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164288" y="3717032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革命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 animBg="1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627784" y="764704"/>
            <a:ext cx="62783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Tahoma" pitchFamily="34" charset="0"/>
                <a:ea typeface="华文细黑" pitchFamily="2" charset="-122"/>
              </a:rPr>
              <a:t>幕府封</a:t>
            </a:r>
            <a:r>
              <a:rPr lang="zh-CN" altLang="en-US" sz="2400" b="1" dirty="0">
                <a:latin typeface="Tahoma" pitchFamily="34" charset="0"/>
                <a:ea typeface="华文细黑" pitchFamily="2" charset="-122"/>
              </a:rPr>
              <a:t>建统</a:t>
            </a:r>
            <a:r>
              <a:rPr lang="zh-CN" altLang="en-US" sz="2400" b="1" dirty="0" smtClean="0">
                <a:latin typeface="Tahoma" pitchFamily="34" charset="0"/>
                <a:ea typeface="华文细黑" pitchFamily="2" charset="-122"/>
              </a:rPr>
              <a:t>治</a:t>
            </a:r>
            <a:r>
              <a:rPr lang="zh-CN" altLang="en-US" sz="2400" b="1" dirty="0" smtClean="0">
                <a:latin typeface="Tahoma" pitchFamily="34" charset="0"/>
                <a:ea typeface="华文细黑" pitchFamily="2" charset="-122"/>
              </a:rPr>
              <a:t>严</a:t>
            </a:r>
            <a:r>
              <a:rPr lang="zh-CN" altLang="en-US" sz="2400" b="1" dirty="0" smtClean="0">
                <a:latin typeface="Tahoma" pitchFamily="34" charset="0"/>
                <a:ea typeface="华文细黑" pitchFamily="2" charset="-122"/>
              </a:rPr>
              <a:t>重阻碍日本资</a:t>
            </a:r>
            <a:r>
              <a:rPr lang="zh-CN" altLang="en-US" sz="2400" b="1" dirty="0">
                <a:latin typeface="Tahoma" pitchFamily="34" charset="0"/>
                <a:ea typeface="华文细黑" pitchFamily="2" charset="-122"/>
              </a:rPr>
              <a:t>本主义发</a:t>
            </a:r>
            <a:r>
              <a:rPr lang="zh-CN" altLang="en-US" sz="2400" b="1" dirty="0" smtClean="0">
                <a:latin typeface="Tahoma" pitchFamily="34" charset="0"/>
                <a:ea typeface="华文细黑" pitchFamily="2" charset="-122"/>
              </a:rPr>
              <a:t>展</a:t>
            </a:r>
            <a:endParaRPr lang="zh-CN" altLang="en-US" sz="2400" b="1" dirty="0">
              <a:latin typeface="Tahoma" pitchFamily="34" charset="0"/>
              <a:ea typeface="华文细黑" pitchFamily="2" charset="-122"/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251520" y="692696"/>
            <a:ext cx="19446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1"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</a:t>
            </a:r>
            <a:r>
              <a:rPr kumimoji="1" lang="zh-CN" altLang="en-US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根本</a:t>
            </a:r>
            <a:r>
              <a:rPr kumimoji="1" lang="zh-CN" altLang="en-US" sz="2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原因</a:t>
            </a:r>
          </a:p>
        </p:txBody>
      </p:sp>
      <p:sp>
        <p:nvSpPr>
          <p:cNvPr id="10" name="Text Box 13"/>
          <p:cNvSpPr txBox="1">
            <a:spLocks noChangeArrowheads="1"/>
          </p:cNvSpPr>
          <p:nvPr/>
        </p:nvSpPr>
        <p:spPr bwMode="auto">
          <a:xfrm>
            <a:off x="3203848" y="0"/>
            <a:ext cx="194421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</a:t>
            </a:r>
            <a:r>
              <a:rPr lang="zh-CN" alt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堂小结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263691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3.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内容：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55776" y="206084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政治</a:t>
            </a:r>
            <a:endParaRPr lang="zh-CN" altLang="en-US" sz="28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55776" y="263691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经济</a:t>
            </a:r>
            <a:endParaRPr lang="zh-CN" altLang="en-US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627784" y="3212976"/>
            <a:ext cx="10801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社</a:t>
            </a:r>
            <a:r>
              <a:rPr lang="zh-CN" altLang="en-US" sz="2800" b="1" dirty="0" smtClean="0"/>
              <a:t>会生活</a:t>
            </a:r>
            <a:endParaRPr lang="zh-CN" altLang="en-US" sz="28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2627784" y="4293096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军事</a:t>
            </a:r>
            <a:endParaRPr lang="zh-CN" altLang="en-US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51520" y="465313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4.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性质：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1520" y="551723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5.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影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响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3528" y="1484784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2.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时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间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：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71800" y="1412776"/>
            <a:ext cx="11160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/>
              <a:t>1868</a:t>
            </a:r>
            <a:r>
              <a:rPr lang="zh-CN" altLang="en-US" sz="2400" b="1" dirty="0" smtClean="0"/>
              <a:t>年</a:t>
            </a:r>
            <a:endParaRPr lang="zh-CN" altLang="en-US" sz="2400" dirty="0"/>
          </a:p>
        </p:txBody>
      </p:sp>
      <p:sp>
        <p:nvSpPr>
          <p:cNvPr id="24" name="矩形 23"/>
          <p:cNvSpPr/>
          <p:nvPr/>
        </p:nvSpPr>
        <p:spPr>
          <a:xfrm>
            <a:off x="4283968" y="2060848"/>
            <a:ext cx="35878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废藩置县；加强中央集权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211960" y="270892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引进西方技术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发展近代企业，允许土地买卖。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283968" y="3717032"/>
            <a:ext cx="4341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</a:rPr>
              <a:t>“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文明开化”，大力发展教育。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99992" y="4293096"/>
            <a:ext cx="42066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实行征兵制，建立近代化军队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123728" y="4797152"/>
            <a:ext cx="45159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自上而下的资产阶级性质的改革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195736" y="5445224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/>
              <a:t>使日本走上了资本主义道路，摆脱了沦为半殖民地的危机。</a:t>
            </a:r>
            <a:endParaRPr lang="zh-CN" altLang="en-US" sz="2400" dirty="0"/>
          </a:p>
        </p:txBody>
      </p:sp>
      <p:sp>
        <p:nvSpPr>
          <p:cNvPr id="30" name="矩形 29"/>
          <p:cNvSpPr/>
          <p:nvPr/>
        </p:nvSpPr>
        <p:spPr>
          <a:xfrm>
            <a:off x="2195736" y="6396335"/>
            <a:ext cx="58224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/>
              <a:t>改革很不彻底，保留了大量的封建残余。</a:t>
            </a:r>
            <a:r>
              <a:rPr lang="zh-CN" altLang="en-US" sz="2400" dirty="0" smtClean="0"/>
              <a:t> </a:t>
            </a:r>
            <a:endParaRPr lang="zh-CN" altLang="en-US" sz="2400" dirty="0"/>
          </a:p>
        </p:txBody>
      </p:sp>
      <p:sp>
        <p:nvSpPr>
          <p:cNvPr id="31" name="左大括号 30"/>
          <p:cNvSpPr/>
          <p:nvPr/>
        </p:nvSpPr>
        <p:spPr>
          <a:xfrm>
            <a:off x="2267744" y="2276872"/>
            <a:ext cx="432048" cy="2016224"/>
          </a:xfrm>
          <a:prstGeom prst="leftBrac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24" grpId="0"/>
      <p:bldP spid="26" grpId="0"/>
      <p:bldP spid="27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95536" y="980728"/>
            <a:ext cx="842493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1.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某校九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(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1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)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班同学对如何评价日本明治维新进行了积极探  讨。下列结论不正确的是</a:t>
            </a:r>
            <a:r>
              <a:rPr kumimoji="0" lang="zh-CN" alt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（       ）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/>
            </a:r>
            <a:b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</a:b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A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．是自上而下的资产阶级改革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  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B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．使日本走上资本主义道路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C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．使日本逐渐强大起来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　　　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D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．彻底铲除了封建制度</a:t>
            </a:r>
          </a:p>
        </p:txBody>
      </p:sp>
      <p:pic>
        <p:nvPicPr>
          <p:cNvPr id="13314" name="Picture 2" descr="http://imgczls.cooco.net.cn/files/down/test/1120/18/01/29/1120180129184157438462.files/image00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7713" y="0"/>
            <a:ext cx="28575" cy="19050"/>
          </a:xfrm>
          <a:prstGeom prst="rect">
            <a:avLst/>
          </a:prstGeom>
          <a:noFill/>
        </p:spPr>
      </p:pic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6444208" y="1412776"/>
            <a:ext cx="720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39552" y="3645024"/>
            <a:ext cx="860444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2.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19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世纪六七十年代，世界历史进程所要解决的主要问题是</a:t>
            </a: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(        )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A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．铲除资本主义道路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  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B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．为资本主义继续发展扫清道路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C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．反对殖民扩展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     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D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．创立科学的社会主义革命理论</a:t>
            </a:r>
          </a:p>
        </p:txBody>
      </p:sp>
      <p:pic>
        <p:nvPicPr>
          <p:cNvPr id="13316" name="Picture 4" descr="http://imgczls.cooco.net.cn/files/down/test/1120/18/01/29/1120180129184157438462.files/image00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0" y="304800"/>
            <a:ext cx="19050" cy="19050"/>
          </a:xfrm>
          <a:prstGeom prst="rect">
            <a:avLst/>
          </a:prstGeom>
          <a:noFill/>
        </p:spPr>
      </p:pic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2051720" y="4077072"/>
            <a:ext cx="720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395536" y="589420"/>
            <a:ext cx="741682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3.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19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世纪中期，首先强迫日本签定不平等条约的是</a:t>
            </a:r>
            <a:r>
              <a:rPr lang="zh-CN" altLang="en-US" sz="2800" b="1" dirty="0" smtClean="0">
                <a:solidFill>
                  <a:srgbClr val="000000"/>
                </a:solidFill>
                <a:latin typeface="Verdana" pitchFamily="34" charset="0"/>
                <a:ea typeface="宋体" pitchFamily="2" charset="-122"/>
                <a:cs typeface="宋体" pitchFamily="2" charset="-122"/>
              </a:rPr>
              <a:t>（           ）</a:t>
            </a:r>
            <a:endParaRPr kumimoji="0" 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A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．美国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B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．英  国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  </a:t>
            </a:r>
            <a:endParaRPr kumimoji="0" lang="en-US" altLang="zh-CN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C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．法国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 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/>
                <a:ea typeface="宋体" pitchFamily="2" charset="-122"/>
                <a:cs typeface="宋体" pitchFamily="2" charset="-122"/>
              </a:rPr>
              <a:t>           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D</a:t>
            </a:r>
            <a:r>
              <a:rPr kumimoji="0" lang="zh-CN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ea typeface="宋体" pitchFamily="2" charset="-122"/>
                <a:cs typeface="宋体" pitchFamily="2" charset="-122"/>
              </a:rPr>
              <a:t>．俄国</a:t>
            </a:r>
          </a:p>
        </p:txBody>
      </p:sp>
      <p:pic>
        <p:nvPicPr>
          <p:cNvPr id="38914" name="Picture 2" descr="http://imgczls.cooco.net.cn/files/down/test/1120/18/01/29/1120180129184157438462.files/image00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25" y="228600"/>
            <a:ext cx="19050" cy="19050"/>
          </a:xfrm>
          <a:prstGeom prst="rect">
            <a:avLst/>
          </a:prstGeom>
          <a:noFill/>
        </p:spPr>
      </p:pic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2267744" y="1052736"/>
            <a:ext cx="720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39552" y="3429000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4.</a:t>
            </a:r>
            <a:r>
              <a:rPr lang="zh-CN" altLang="en-US" sz="2400" b="1" dirty="0" smtClean="0"/>
              <a:t>明</a:t>
            </a:r>
            <a:r>
              <a:rPr lang="zh-CN" altLang="en-US" sz="2400" b="1" dirty="0" smtClean="0"/>
              <a:t>治维新的众多措施中，最具有远见卓识的，今天仍然值得各国重视和学习的是（   ）</a:t>
            </a:r>
          </a:p>
          <a:p>
            <a:r>
              <a:rPr lang="en-US" altLang="zh-CN" sz="2400" b="1" dirty="0" smtClean="0"/>
              <a:t>A.</a:t>
            </a:r>
            <a:r>
              <a:rPr lang="zh-CN" altLang="en-US" sz="2400" b="1" dirty="0" smtClean="0"/>
              <a:t>加强中央集权                    </a:t>
            </a:r>
            <a:r>
              <a:rPr lang="en-US" altLang="zh-CN" sz="2400" b="1" dirty="0" smtClean="0"/>
              <a:t>B.</a:t>
            </a:r>
            <a:r>
              <a:rPr lang="zh-CN" altLang="en-US" sz="2400" b="1" dirty="0" smtClean="0"/>
              <a:t>允许土地买卖    </a:t>
            </a:r>
          </a:p>
          <a:p>
            <a:r>
              <a:rPr lang="en-US" altLang="zh-CN" sz="2400" b="1" dirty="0" smtClean="0"/>
              <a:t>C.</a:t>
            </a:r>
            <a:r>
              <a:rPr lang="zh-CN" altLang="en-US" sz="2400" b="1" dirty="0" smtClean="0"/>
              <a:t>鼓励发展近代工业                  </a:t>
            </a:r>
            <a:r>
              <a:rPr lang="en-US" altLang="zh-CN" sz="2400" b="1" dirty="0" smtClean="0"/>
              <a:t>D.</a:t>
            </a:r>
            <a:r>
              <a:rPr lang="zh-CN" altLang="en-US" sz="2400" b="1" dirty="0" smtClean="0"/>
              <a:t>发展教育，培养人才</a:t>
            </a:r>
            <a:endParaRPr lang="zh-CN" altLang="en-US" sz="2400" b="1" dirty="0"/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499992" y="3645024"/>
            <a:ext cx="7200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107950" y="980728"/>
            <a:ext cx="9036050" cy="1816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latin typeface="Times New Roman" pitchFamily="18" charset="0"/>
                <a:ea typeface="华文新魏" pitchFamily="2" charset="-122"/>
              </a:rPr>
              <a:t>5</a:t>
            </a:r>
            <a:r>
              <a:rPr lang="zh-CN" altLang="en-US" sz="2800" b="1" dirty="0" smtClean="0">
                <a:latin typeface="Times New Roman" pitchFamily="18" charset="0"/>
                <a:ea typeface="华文新魏" pitchFamily="2" charset="-122"/>
              </a:rPr>
              <a:t>、</a:t>
            </a:r>
            <a:r>
              <a:rPr lang="en-US" altLang="zh-CN" sz="2800" b="1" dirty="0">
                <a:latin typeface="Times New Roman" pitchFamily="18" charset="0"/>
                <a:ea typeface="华文新魏" pitchFamily="2" charset="-122"/>
              </a:rPr>
              <a:t>19</a:t>
            </a:r>
            <a:r>
              <a:rPr lang="zh-CN" altLang="en-US" sz="2800" b="1" dirty="0">
                <a:latin typeface="Times New Roman" pitchFamily="18" charset="0"/>
                <a:ea typeface="华文新魏" pitchFamily="2" charset="-122"/>
              </a:rPr>
              <a:t>世纪中期通过改革走上资本主义发展道路的国家是</a:t>
            </a:r>
            <a:r>
              <a:rPr lang="zh-CN" altLang="en-US" sz="2800" b="1" dirty="0">
                <a:latin typeface="Times New Roman" pitchFamily="18" charset="0"/>
              </a:rPr>
              <a:t> </a:t>
            </a:r>
            <a:r>
              <a:rPr lang="zh-CN" altLang="en-US" sz="2800" b="1" dirty="0">
                <a:latin typeface="Times New Roman" pitchFamily="18" charset="0"/>
                <a:ea typeface="华文新魏" pitchFamily="2" charset="-122"/>
              </a:rPr>
              <a:t>（    ）</a:t>
            </a:r>
          </a:p>
          <a:p>
            <a:r>
              <a:rPr lang="zh-CN" altLang="en-US" sz="2800" b="1" dirty="0">
                <a:latin typeface="Times New Roman" pitchFamily="18" charset="0"/>
              </a:rPr>
              <a:t>       ①日本  ②英国  ③法国  ④俄国   </a:t>
            </a:r>
          </a:p>
          <a:p>
            <a:r>
              <a:rPr lang="zh-CN" altLang="en-US" sz="2800" b="1" dirty="0">
                <a:latin typeface="Times New Roman" pitchFamily="18" charset="0"/>
              </a:rPr>
              <a:t> </a:t>
            </a:r>
            <a:r>
              <a:rPr lang="en-US" altLang="zh-CN" sz="2800" b="1" dirty="0">
                <a:latin typeface="Times New Roman" pitchFamily="18" charset="0"/>
              </a:rPr>
              <a:t>A. ①②③④   B. ①③     C. ①④     D. ②③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9552" y="1412776"/>
            <a:ext cx="863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C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1520" y="3573016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6.19</a:t>
            </a:r>
            <a:r>
              <a:rPr lang="zh-CN" altLang="en-US" sz="2800" b="1" dirty="0" smtClean="0"/>
              <a:t>世纪</a:t>
            </a:r>
            <a:r>
              <a:rPr lang="en-US" altLang="zh-CN" sz="2800" b="1" dirty="0" smtClean="0"/>
              <a:t>60</a:t>
            </a:r>
            <a:r>
              <a:rPr lang="zh-CN" altLang="en-US" sz="2800" b="1" dirty="0" smtClean="0"/>
              <a:t>年代，对俄国、日本、美国的资产阶级运动的论述，正确的是（  </a:t>
            </a:r>
            <a:r>
              <a:rPr lang="zh-CN" altLang="en-US" sz="2800" b="1" dirty="0" smtClean="0"/>
              <a:t>     ）</a:t>
            </a:r>
            <a:endParaRPr lang="zh-CN" altLang="en-US" sz="2800" b="1" dirty="0" smtClean="0"/>
          </a:p>
          <a:p>
            <a:r>
              <a:rPr lang="en-US" altLang="zh-CN" sz="2800" b="1" dirty="0" smtClean="0"/>
              <a:t>A.</a:t>
            </a:r>
            <a:r>
              <a:rPr lang="zh-CN" altLang="en-US" sz="2800" b="1" dirty="0" smtClean="0"/>
              <a:t>都走上了资本主义道路                     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B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都是自上而下的资产阶级改革  </a:t>
            </a:r>
          </a:p>
          <a:p>
            <a:r>
              <a:rPr lang="en-US" altLang="zh-CN" sz="2800" b="1" dirty="0" smtClean="0"/>
              <a:t>C.</a:t>
            </a:r>
            <a:r>
              <a:rPr lang="zh-CN" altLang="en-US" sz="2800" b="1" dirty="0" smtClean="0"/>
              <a:t>都保留了大量封建残余                   </a:t>
            </a:r>
            <a:endParaRPr lang="en-US" altLang="zh-CN" sz="2800" b="1" dirty="0" smtClean="0"/>
          </a:p>
          <a:p>
            <a:r>
              <a:rPr lang="en-US" altLang="zh-CN" sz="2800" b="1" dirty="0" smtClean="0"/>
              <a:t>D</a:t>
            </a:r>
            <a:r>
              <a:rPr lang="en-US" altLang="zh-CN" sz="2800" b="1" dirty="0" smtClean="0"/>
              <a:t>.</a:t>
            </a:r>
            <a:r>
              <a:rPr lang="zh-CN" altLang="en-US" sz="2800" b="1" dirty="0" smtClean="0"/>
              <a:t>都促进了本国资本主义的发展</a:t>
            </a:r>
            <a:endParaRPr lang="zh-CN" altLang="en-US" sz="2800" b="1" dirty="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283968" y="3933056"/>
            <a:ext cx="863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</a:rPr>
              <a:t>D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26064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巩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固提高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1695</Words>
  <PresentationFormat>全屏显示(4:3)</PresentationFormat>
  <Paragraphs>190</Paragraphs>
  <Slides>24</Slides>
  <Notes>2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明治初期的小学课堂</vt:lpstr>
      <vt:lpstr>东京街头有了电灯</vt:lpstr>
      <vt:lpstr>日本政府派使团出访欧美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2018-11-26T02:45:54Z</dcterms:created>
  <dcterms:modified xsi:type="dcterms:W3CDTF">2018-11-30T01:33:34Z</dcterms:modified>
</cp:coreProperties>
</file>