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304" r:id="rId3"/>
    <p:sldId id="379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9" r:id="rId13"/>
    <p:sldId id="397" r:id="rId14"/>
    <p:sldId id="390" r:id="rId15"/>
    <p:sldId id="391" r:id="rId16"/>
    <p:sldId id="392" r:id="rId17"/>
    <p:sldId id="393" r:id="rId18"/>
    <p:sldId id="394" r:id="rId19"/>
    <p:sldId id="395" r:id="rId20"/>
    <p:sldId id="358" r:id="rId21"/>
    <p:sldId id="359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87" d="100"/>
          <a:sy n="87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3108" y="1714488"/>
            <a:ext cx="505459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 </a:t>
            </a:r>
            <a:r>
              <a:rPr lang="en-US" altLang="zh-CN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 </a:t>
            </a: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</a:t>
            </a:r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中华民国的创建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清政府土崩瓦解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5007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2910" y="5643578"/>
            <a:ext cx="77867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看图片 ，运用所学知识解读图片。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27784" y="1196752"/>
            <a:ext cx="52670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</a:t>
            </a:r>
            <a:r>
              <a:rPr lang="zh-CN" altLang="en-US" sz="2800" b="1" dirty="0"/>
              <a:t>武昌起义胜利后，形成了全国性的革命浪潮。清政府政权很快土崩瓦解，新的政权随之建立，孙中山成立的中华民国，颁布了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中华民国临时约法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，但是辛亥革命的胜利果实不幸被袁世凯所窃取。这是为什么呢？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70723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一、中华民国的建立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928670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1. </a:t>
            </a:r>
            <a:r>
              <a:rPr lang="zh-CN" altLang="en-US" sz="3200" b="1" dirty="0">
                <a:latin typeface="+mn-ea"/>
              </a:rPr>
              <a:t>中华民</a:t>
            </a:r>
            <a:r>
              <a:rPr lang="zh-CN" altLang="en-US" sz="3200" b="1" dirty="0"/>
              <a:t>国成立的条件</a:t>
            </a:r>
            <a:endParaRPr lang="zh-CN" altLang="en-US" sz="3200" b="1" dirty="0"/>
          </a:p>
        </p:txBody>
      </p:sp>
      <p:sp>
        <p:nvSpPr>
          <p:cNvPr id="4" name="云形标注 3"/>
          <p:cNvSpPr/>
          <p:nvPr/>
        </p:nvSpPr>
        <p:spPr>
          <a:xfrm>
            <a:off x="1428728" y="1643050"/>
            <a:ext cx="6311624" cy="4378238"/>
          </a:xfrm>
          <a:prstGeom prst="cloudCallout">
            <a:avLst>
              <a:gd name="adj1" fmla="val -59679"/>
              <a:gd name="adj2" fmla="val 5772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00298" y="2428868"/>
            <a:ext cx="40719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 中华民国成立时，已经具备哪</a:t>
            </a:r>
            <a:r>
              <a:rPr lang="zh-CN" altLang="en-US" sz="2800" b="1" dirty="0" smtClean="0"/>
              <a:t>些历</a:t>
            </a:r>
            <a:r>
              <a:rPr lang="zh-CN" altLang="en-US" sz="2800" b="1" dirty="0"/>
              <a:t>史条件</a:t>
            </a:r>
            <a:r>
              <a:rPr lang="zh-CN" altLang="en-US" sz="2800" b="1" dirty="0">
                <a:latin typeface="+mn-ea"/>
              </a:rPr>
              <a:t>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（提示：可从政治、思想、组织三个方面分析）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24744"/>
            <a:ext cx="8388424" cy="53333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00162" y="1709928"/>
            <a:ext cx="72152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）政治基础：武昌起义胜利，全国</a:t>
            </a:r>
            <a:r>
              <a:rPr lang="en-US" altLang="zh-CN" sz="2800" b="1" dirty="0">
                <a:latin typeface="+mn-ea"/>
              </a:rPr>
              <a:t>10</a:t>
            </a:r>
            <a:r>
              <a:rPr lang="zh-CN" altLang="en-US" sz="2800" b="1" dirty="0">
                <a:latin typeface="+mn-ea"/>
              </a:rPr>
              <a:t>多个省独立，清政府的统治已经崩溃。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3" name="Picture 3" descr="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082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71600" y="2852936"/>
            <a:ext cx="72152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）思想基础：三民主义给了革命党人舍生忘死、前仆后继进行斗争的巨大精神力量。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4437112"/>
            <a:ext cx="72152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）组织基础：独立各省的代表聚会南京，孙中山被选举为临时大总统。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孙中山与临时参议院议员合影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8578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2" y="6000768"/>
            <a:ext cx="8715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孙中山是如何当上总统的？中华民国又是怎样成立的？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2. </a:t>
            </a:r>
            <a:r>
              <a:rPr lang="zh-CN" altLang="en-US" sz="3200" b="1" dirty="0">
                <a:latin typeface="+mn-ea"/>
              </a:rPr>
              <a:t>中华民国</a:t>
            </a:r>
            <a:r>
              <a:rPr lang="zh-CN" altLang="en-US" sz="3200" b="1" dirty="0"/>
              <a:t>的建立</a:t>
            </a:r>
            <a:endParaRPr lang="zh-CN" alt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1285860"/>
            <a:ext cx="8215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    1911</a:t>
            </a:r>
            <a:r>
              <a:rPr lang="zh-CN" altLang="en-US" sz="2800" b="1" dirty="0">
                <a:latin typeface="+mn-ea"/>
              </a:rPr>
              <a:t>年底，各省代表在南京集会，选举孙中山为中华民国的临时大总统。</a:t>
            </a:r>
            <a:r>
              <a:rPr lang="en-US" altLang="zh-CN" sz="2800" b="1" dirty="0">
                <a:latin typeface="+mn-ea"/>
              </a:rPr>
              <a:t>1912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日，孙中山在南京宣布就职，宣告中华民国的成立。中华民国定都南京，采用五色旗为国旗，改用公历，以中华民国纪元。</a:t>
            </a:r>
            <a:r>
              <a:rPr lang="en-US" altLang="zh-CN" sz="2800" b="1" dirty="0">
                <a:latin typeface="+mn-ea"/>
              </a:rPr>
              <a:t>1912</a:t>
            </a:r>
            <a:r>
              <a:rPr lang="zh-CN" altLang="en-US" sz="2800" b="1" dirty="0">
                <a:latin typeface="+mn-ea"/>
              </a:rPr>
              <a:t>年为民国元年。会议选举黎元洪为副总统，接着成立了临时参议院，以孙中山为首的临时政府在南京成立了。但是政府中也混入了不少立宪派和旧官僚。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7206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00694" y="2357430"/>
            <a:ext cx="2786082" cy="18158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孙中山当选为中华民国临时大总统，</a:t>
            </a:r>
            <a:r>
              <a:rPr lang="en-US" altLang="zh-CN" sz="2800" b="1" dirty="0" smtClean="0">
                <a:latin typeface="+mn-ea"/>
              </a:rPr>
              <a:t>1912</a:t>
            </a:r>
            <a:r>
              <a:rPr lang="zh-CN" altLang="en-US" sz="2800" b="1" dirty="0" smtClean="0">
                <a:latin typeface="+mn-ea"/>
              </a:rPr>
              <a:t>年元旦宣誓就职。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中华民国成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五色旗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785794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袁</a:t>
            </a:r>
            <a:r>
              <a:rPr lang="zh-CN" altLang="en-US" sz="3200" b="1" dirty="0"/>
              <a:t>世凯是怎样窃取辛亥革命的胜利果实的？</a:t>
            </a:r>
            <a:endParaRPr lang="zh-CN" alt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71472" y="1500174"/>
            <a:ext cx="7572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 smtClean="0"/>
              <a:t> </a:t>
            </a: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</a:t>
            </a:r>
            <a:r>
              <a:rPr lang="en-US" altLang="zh-CN" sz="2800" b="1" dirty="0">
                <a:latin typeface="+mn-ea"/>
              </a:rPr>
              <a:t>1912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月</a:t>
            </a:r>
            <a:r>
              <a:rPr lang="en-US" altLang="zh-CN" sz="2800" b="1" dirty="0">
                <a:latin typeface="+mn-ea"/>
              </a:rPr>
              <a:t>12</a:t>
            </a:r>
            <a:r>
              <a:rPr lang="zh-CN" altLang="en-US" sz="2800" b="1" dirty="0">
                <a:latin typeface="+mn-ea"/>
              </a:rPr>
              <a:t>日，在袁世凯软硬兼施的逼迫下，宣统帝下诏退位。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2714620"/>
            <a:ext cx="75009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 smtClean="0"/>
              <a:t> </a:t>
            </a: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）在袁世凯通电声明拥护共和后，临时参议院选举袁世凯为</a:t>
            </a:r>
            <a:r>
              <a:rPr lang="zh-CN" altLang="en-US" sz="2800" b="1" dirty="0"/>
              <a:t>临时大总统。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3857628"/>
            <a:ext cx="75724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</a:t>
            </a:r>
            <a:r>
              <a:rPr lang="zh-CN" altLang="en-US" sz="2800" b="1" dirty="0" smtClean="0"/>
              <a:t> </a:t>
            </a:r>
            <a:r>
              <a:rPr lang="zh-CN" altLang="en-US" sz="2800" b="1" dirty="0" smtClean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）袁世凯以北方秩序不易维持等为借口，不肯南下，迫使临时参议院同意他在北京就职。后临时政府迁往北京，辛亥革命的胜利果实被袁世凯窃取。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2844" y="0"/>
            <a:ext cx="52806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/>
              <a:t>二、袁世凯窃取革命果实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0"/>
            <a:ext cx="9144000" cy="6858000"/>
            <a:chOff x="0" y="0"/>
            <a:chExt cx="9144000" cy="6429396"/>
          </a:xfrm>
        </p:grpSpPr>
        <p:pic>
          <p:nvPicPr>
            <p:cNvPr id="2" name="图片 1" descr="溥仪1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57818" y="0"/>
              <a:ext cx="3786182" cy="4857740"/>
            </a:xfrm>
            <a:prstGeom prst="rect">
              <a:avLst/>
            </a:prstGeom>
          </p:spPr>
        </p:pic>
        <p:pic>
          <p:nvPicPr>
            <p:cNvPr id="3" name="图片 2" descr="溥仪2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357818" cy="6429396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6572264" y="5286388"/>
              <a:ext cx="128588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+mn-ea"/>
                </a:rPr>
                <a:t>溥 仪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75656" y="404664"/>
            <a:ext cx="167866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小结 ：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290" y="1357298"/>
            <a:ext cx="66437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>
                <a:latin typeface="+mn-ea"/>
              </a:rPr>
              <a:t>袁世凯窃取了辛亥革命的胜利果实，也使我们看到了以孙中山为代表的资产阶级的软弱性</a:t>
            </a:r>
            <a:r>
              <a:rPr lang="zh-CN" altLang="en-US" sz="2800" b="1" dirty="0" smtClean="0">
                <a:latin typeface="+mn-ea"/>
              </a:rPr>
              <a:t>和妥</a:t>
            </a:r>
            <a:r>
              <a:rPr lang="zh-CN" altLang="en-US" sz="2800" b="1" dirty="0">
                <a:latin typeface="+mn-ea"/>
              </a:rPr>
              <a:t>协性。但在孙中山担任临时大总统的几个月里，颁布了一部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中华民国临时约法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，从各个方面给中国注入了全新的气息！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49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214290"/>
            <a:ext cx="8929718" cy="6643710"/>
            <a:chOff x="0" y="214290"/>
            <a:chExt cx="8929718" cy="6143669"/>
          </a:xfrm>
        </p:grpSpPr>
        <p:sp>
          <p:nvSpPr>
            <p:cNvPr id="2" name="TextBox 1"/>
            <p:cNvSpPr txBox="1"/>
            <p:nvPr/>
          </p:nvSpPr>
          <p:spPr>
            <a:xfrm>
              <a:off x="214282" y="214290"/>
              <a:ext cx="707236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latin typeface="+mn-ea"/>
                </a:rPr>
                <a:t>三、</a:t>
              </a:r>
              <a:r>
                <a:rPr lang="en-US" altLang="zh-CN" sz="3600" b="1" dirty="0">
                  <a:latin typeface="+mn-ea"/>
                </a:rPr>
                <a:t>《</a:t>
              </a:r>
              <a:r>
                <a:rPr lang="zh-CN" altLang="en-US" sz="3600" b="1" dirty="0">
                  <a:latin typeface="+mn-ea"/>
                </a:rPr>
                <a:t>中华民国临时约法</a:t>
              </a:r>
              <a:r>
                <a:rPr lang="en-US" altLang="zh-CN" sz="3600" b="1" dirty="0">
                  <a:latin typeface="+mn-ea"/>
                </a:rPr>
                <a:t>》</a:t>
              </a:r>
              <a:endParaRPr lang="zh-CN" altLang="en-US" sz="3600" b="1" dirty="0">
                <a:latin typeface="+mn-ea"/>
              </a:endParaRPr>
            </a:p>
          </p:txBody>
        </p:sp>
        <p:pic>
          <p:nvPicPr>
            <p:cNvPr id="3" name="图片 2" descr="中华民国临时约法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142985"/>
              <a:ext cx="8929718" cy="521497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728" y="1357298"/>
            <a:ext cx="692948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主要</a:t>
            </a:r>
            <a:r>
              <a:rPr lang="zh-CN" altLang="en-US" sz="2800" b="1" dirty="0"/>
              <a:t>内容：中华民国的主权属于全体国民；国民不分种族、阶级、宗教信仰，一律平等；国民有人身、居住、言论、出版、集会、结社、宗教信仰及请愿、考试、选举、参政等自由和权利；参议院行使立法权，国务员辅佐临时大总统行使行政权并</a:t>
            </a:r>
            <a:r>
              <a:rPr lang="zh-CN" altLang="en-US" sz="2800" b="1" dirty="0" smtClean="0"/>
              <a:t>负其责</a:t>
            </a:r>
            <a:r>
              <a:rPr lang="zh-CN" altLang="en-US" sz="2800" b="1" dirty="0"/>
              <a:t>任，司法独立等。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71670" y="2000240"/>
            <a:ext cx="50720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性质：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中华民国临时约</a:t>
            </a:r>
            <a:r>
              <a:rPr lang="zh-CN" altLang="en-US" sz="2800" b="1" dirty="0" smtClean="0">
                <a:latin typeface="+mn-ea"/>
              </a:rPr>
              <a:t>法</a:t>
            </a:r>
            <a:r>
              <a:rPr lang="en-US" altLang="zh-CN" sz="2800" b="1" dirty="0" smtClean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具有资产阶级共和国宪法性质。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43042" y="1357298"/>
            <a:ext cx="57864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意义：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中华民国临时约</a:t>
            </a:r>
            <a:r>
              <a:rPr lang="zh-CN" altLang="en-US" sz="2800" b="1" dirty="0" smtClean="0">
                <a:latin typeface="+mn-ea"/>
              </a:rPr>
              <a:t>法</a:t>
            </a:r>
            <a:r>
              <a:rPr lang="en-US" altLang="zh-CN" sz="2800" b="1" dirty="0" smtClean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是中国历史上第一部具有资产阶级共和国宪法性质的重要文件。它肯定了资产阶级民主共和制度和民主自由原则，是辛亥革命的重要成果。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43042" y="1714488"/>
            <a:ext cx="62151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    </a:t>
            </a:r>
            <a:r>
              <a:rPr lang="zh-CN" altLang="en-US" sz="2800" b="1" dirty="0" smtClean="0">
                <a:latin typeface="+mn-ea"/>
              </a:rPr>
              <a:t>在</a:t>
            </a:r>
            <a:r>
              <a:rPr lang="zh-CN" altLang="en-US" sz="2800" b="1" dirty="0">
                <a:latin typeface="+mn-ea"/>
              </a:rPr>
              <a:t>半殖民地半封建社会的中国，资产阶级不可能领导中国革命取得完全的胜利，资产阶级共和国的道路在中国是行不通的。</a:t>
            </a:r>
            <a:endParaRPr lang="en-US" altLang="zh-CN" sz="2800" b="1" dirty="0"/>
          </a:p>
          <a:p>
            <a:r>
              <a:rPr lang="en-US" altLang="zh-CN" sz="3200" b="1" dirty="0"/>
              <a:t>    </a:t>
            </a:r>
            <a:endParaRPr lang="en-US" altLang="zh-CN" sz="3200" b="1" dirty="0"/>
          </a:p>
          <a:p>
            <a:endParaRPr lang="zh-CN" altLang="en-US" sz="3200" b="1" dirty="0"/>
          </a:p>
        </p:txBody>
      </p:sp>
      <p:sp>
        <p:nvSpPr>
          <p:cNvPr id="3" name="矩形 2"/>
          <p:cNvSpPr/>
          <p:nvPr/>
        </p:nvSpPr>
        <p:spPr>
          <a:xfrm>
            <a:off x="1563067" y="571480"/>
            <a:ext cx="15744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小结：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285728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51720" y="1988840"/>
            <a:ext cx="5214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一、中华民国的建立</a:t>
            </a:r>
            <a:endParaRPr lang="zh-CN" alt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051720" y="2924944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二、袁世凯窃取革命果实</a:t>
            </a:r>
            <a:endParaRPr lang="zh-CN" altLang="en-US" sz="32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1720" y="4005064"/>
            <a:ext cx="550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三、</a:t>
            </a:r>
            <a:r>
              <a:rPr lang="en-US" altLang="zh-CN" sz="3200" b="1" dirty="0">
                <a:latin typeface="+mn-ea"/>
              </a:rPr>
              <a:t>《</a:t>
            </a:r>
            <a:r>
              <a:rPr lang="zh-CN" altLang="en-US" sz="3200" b="1" dirty="0">
                <a:latin typeface="+mn-ea"/>
              </a:rPr>
              <a:t>中华民国临时约法</a:t>
            </a:r>
            <a:r>
              <a:rPr lang="en-US" altLang="zh-CN" sz="3200" b="1" dirty="0">
                <a:latin typeface="+mn-ea"/>
              </a:rPr>
              <a:t>》</a:t>
            </a:r>
            <a:endParaRPr lang="zh-CN" altLang="en-US" sz="32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786050" y="2357430"/>
            <a:ext cx="3172664" cy="1200329"/>
          </a:xfrm>
          <a:prstGeom prst="rect">
            <a:avLst/>
          </a:prstGeom>
          <a:noFill/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1201</Words>
  <Application>WPS 演示</Application>
  <PresentationFormat>全屏显示(4:3)</PresentationFormat>
  <Paragraphs>68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华文仿宋</vt:lpstr>
      <vt:lpstr>幼圆</vt:lpstr>
      <vt:lpstr>楷体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347</cp:revision>
  <dcterms:created xsi:type="dcterms:W3CDTF">2017-02-03T10:34:00Z</dcterms:created>
  <dcterms:modified xsi:type="dcterms:W3CDTF">2017-09-26T14:43:32Z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2052-10.1.0.6750</vt:lpwstr>
  </property>
</Properties>
</file>