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9" r:id="rId1"/>
  </p:sldMasterIdLst>
  <p:notesMasterIdLst>
    <p:notesMasterId r:id="rId20"/>
  </p:notesMasterIdLst>
  <p:sldIdLst>
    <p:sldId id="256" r:id="rId2"/>
    <p:sldId id="339" r:id="rId3"/>
    <p:sldId id="357" r:id="rId4"/>
    <p:sldId id="436" r:id="rId5"/>
    <p:sldId id="438" r:id="rId6"/>
    <p:sldId id="384" r:id="rId7"/>
    <p:sldId id="272" r:id="rId8"/>
    <p:sldId id="439" r:id="rId9"/>
    <p:sldId id="440" r:id="rId10"/>
    <p:sldId id="441" r:id="rId11"/>
    <p:sldId id="442" r:id="rId12"/>
    <p:sldId id="443" r:id="rId13"/>
    <p:sldId id="352" r:id="rId14"/>
    <p:sldId id="356" r:id="rId15"/>
    <p:sldId id="444" r:id="rId16"/>
    <p:sldId id="428" r:id="rId17"/>
    <p:sldId id="446" r:id="rId18"/>
    <p:sldId id="445" r:id="rId19"/>
  </p:sldIdLst>
  <p:sldSz cx="24384000" cy="13716000"/>
  <p:notesSz cx="6858000" cy="9144000"/>
  <p:defaultTextStyle>
    <a:lvl1pPr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1pPr>
    <a:lvl2pPr indent="457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2pPr>
    <a:lvl3pPr indent="914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3pPr>
    <a:lvl4pPr indent="1371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4pPr>
    <a:lvl5pPr indent="18288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5pPr>
    <a:lvl6pPr indent="22860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6pPr>
    <a:lvl7pPr indent="2743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7pPr>
    <a:lvl8pPr indent="3200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8pPr>
    <a:lvl9pPr indent="3657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411" userDrawn="1">
          <p15:clr>
            <a:srgbClr val="A4A3A4"/>
          </p15:clr>
        </p15:guide>
        <p15:guide id="2" pos="77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FFFFFF"/>
    <a:srgbClr val="996600"/>
    <a:srgbClr val="CCECFF"/>
    <a:srgbClr val="FFCCFF"/>
    <a:srgbClr val="FFFFCC"/>
    <a:srgbClr val="003399"/>
    <a:srgbClr val="0099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53" autoAdjust="0"/>
    <p:restoredTop sz="88360" autoAdjust="0"/>
  </p:normalViewPr>
  <p:slideViewPr>
    <p:cSldViewPr>
      <p:cViewPr>
        <p:scale>
          <a:sx n="50" d="100"/>
          <a:sy n="50" d="100"/>
        </p:scale>
        <p:origin x="-1116" y="-402"/>
      </p:cViewPr>
      <p:guideLst>
        <p:guide orient="horz" pos="4411"/>
        <p:guide pos="77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7" name="Shape 4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99860355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1pPr>
    <a:lvl2pPr indent="228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2pPr>
    <a:lvl3pPr indent="457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3pPr>
    <a:lvl4pPr indent="685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4pPr>
    <a:lvl5pPr indent="9144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6414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982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9026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8093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0320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1110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3143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4886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9013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55323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410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371600" y="10699805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1016000" y="9706823"/>
            <a:ext cx="22555200" cy="2444750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016000" y="7772400"/>
            <a:ext cx="22555200" cy="1828800"/>
          </a:xfrm>
        </p:spPr>
        <p:txBody>
          <a:bodyPr anchor="b"/>
          <a:lstStyle>
            <a:lvl1pPr marL="0" indent="0" algn="l">
              <a:buNone/>
              <a:defRPr sz="5700">
                <a:solidFill>
                  <a:schemeClr val="tx2">
                    <a:shade val="75000"/>
                  </a:schemeClr>
                </a:solidFill>
              </a:defRPr>
            </a:lvl1pPr>
            <a:lvl2pPr marL="1088547" indent="0" algn="ctr">
              <a:buNone/>
            </a:lvl2pPr>
            <a:lvl3pPr marL="2177095" indent="0" algn="ctr">
              <a:buNone/>
            </a:lvl3pPr>
            <a:lvl4pPr marL="3265642" indent="0" algn="ctr">
              <a:buNone/>
            </a:lvl4pPr>
            <a:lvl5pPr marL="4354190" indent="0" algn="ctr">
              <a:buNone/>
            </a:lvl5pPr>
            <a:lvl6pPr marL="5442737" indent="0" algn="ctr">
              <a:buNone/>
            </a:lvl6pPr>
            <a:lvl7pPr marL="6531285" indent="0" algn="ctr">
              <a:buNone/>
            </a:lvl7pPr>
            <a:lvl8pPr marL="7619832" indent="0" algn="ctr">
              <a:buNone/>
            </a:lvl8pPr>
            <a:lvl9pPr marL="870838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21945600" y="12947904"/>
            <a:ext cx="2023872" cy="493776"/>
          </a:xfrm>
        </p:spPr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9550400" y="152401"/>
            <a:ext cx="7721600" cy="57785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21945600" y="12947904"/>
            <a:ext cx="2023872" cy="493776"/>
          </a:xfrm>
        </p:spPr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371600" y="6889805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1016000" y="3352800"/>
            <a:ext cx="22555200" cy="2438400"/>
          </a:xfrm>
        </p:spPr>
        <p:txBody>
          <a:bodyPr anchor="b"/>
          <a:lstStyle>
            <a:lvl1pPr marL="0" indent="0" algn="r">
              <a:buNone/>
              <a:defRPr sz="48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481267" y="5894171"/>
            <a:ext cx="23164800" cy="2369650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804672" y="914400"/>
            <a:ext cx="23164800" cy="168249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812800" y="3200400"/>
            <a:ext cx="11176000" cy="9448800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12395200" y="3200400"/>
            <a:ext cx="11582400" cy="9448800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812800" y="10820400"/>
            <a:ext cx="22961600" cy="17653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750517" y="1333500"/>
            <a:ext cx="11441483" cy="1279524"/>
          </a:xfrm>
        </p:spPr>
        <p:txBody>
          <a:bodyPr anchor="ctr"/>
          <a:lstStyle>
            <a:lvl1pPr marL="0" indent="0">
              <a:buNone/>
              <a:defRPr sz="43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4800" b="1"/>
            </a:lvl2pPr>
            <a:lvl3pPr>
              <a:buNone/>
              <a:defRPr sz="4300" b="1"/>
            </a:lvl3pPr>
            <a:lvl4pPr>
              <a:buNone/>
              <a:defRPr sz="3800" b="1"/>
            </a:lvl4pPr>
            <a:lvl5pPr>
              <a:buNone/>
              <a:defRPr sz="38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12386735" y="1333500"/>
            <a:ext cx="11445976" cy="1279524"/>
          </a:xfrm>
        </p:spPr>
        <p:txBody>
          <a:bodyPr anchor="ctr"/>
          <a:lstStyle>
            <a:lvl1pPr marL="0" indent="0">
              <a:buNone/>
              <a:defRPr sz="43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4800" b="1"/>
            </a:lvl2pPr>
            <a:lvl3pPr>
              <a:buNone/>
              <a:defRPr sz="4300" b="1"/>
            </a:lvl3pPr>
            <a:lvl4pPr>
              <a:buNone/>
              <a:defRPr sz="3800" b="1"/>
            </a:lvl4pPr>
            <a:lvl5pPr>
              <a:buNone/>
              <a:defRPr sz="38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750517" y="2632075"/>
            <a:ext cx="11441483" cy="788352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12396613" y="2632075"/>
            <a:ext cx="11436096" cy="788352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21945600" y="12954000"/>
            <a:ext cx="2032000" cy="493776"/>
          </a:xfrm>
        </p:spPr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371600" y="12039601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804672" y="914400"/>
            <a:ext cx="23164800" cy="168249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371600" y="11698235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1219200" y="10972800"/>
            <a:ext cx="22555200" cy="1041400"/>
          </a:xfrm>
        </p:spPr>
        <p:txBody>
          <a:bodyPr anchor="ctr"/>
          <a:lstStyle>
            <a:lvl1pPr algn="l">
              <a:buNone/>
              <a:defRPr sz="4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1219201" y="1219200"/>
            <a:ext cx="8022168" cy="9601200"/>
          </a:xfrm>
        </p:spPr>
        <p:txBody>
          <a:bodyPr/>
          <a:lstStyle>
            <a:lvl1pPr marL="0" indent="0">
              <a:buNone/>
              <a:defRPr sz="3300"/>
            </a:lvl1pPr>
            <a:lvl2pPr>
              <a:buNone/>
              <a:defRPr sz="2900"/>
            </a:lvl2pPr>
            <a:lvl3pPr>
              <a:buNone/>
              <a:defRPr sz="2400"/>
            </a:lvl3pPr>
            <a:lvl4pPr>
              <a:buNone/>
              <a:defRPr sz="2100"/>
            </a:lvl4pPr>
            <a:lvl5pPr>
              <a:buNone/>
              <a:defRPr sz="21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9533467" y="1219200"/>
            <a:ext cx="14240933" cy="9601200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9347200" y="1233268"/>
            <a:ext cx="13411200" cy="7315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76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1016000" y="9987520"/>
            <a:ext cx="15646400" cy="1044576"/>
          </a:xfrm>
        </p:spPr>
        <p:txBody>
          <a:bodyPr anchor="ctr"/>
          <a:lstStyle>
            <a:lvl1pPr algn="l">
              <a:buNone/>
              <a:defRPr sz="4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1016000" y="11066436"/>
            <a:ext cx="15646400" cy="1536700"/>
          </a:xfrm>
        </p:spPr>
        <p:txBody>
          <a:bodyPr lIns="261251" tIns="0"/>
          <a:lstStyle>
            <a:lvl1pPr marL="0" indent="0">
              <a:buNone/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8288000" y="1098553"/>
            <a:ext cx="4876800" cy="1170305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9200" y="1098553"/>
            <a:ext cx="16662400" cy="1170305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12/27/2019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872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872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872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3" y="2480"/>
            <a:ext cx="24380825" cy="1371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4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7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3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371600" y="2101797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812800" y="3108325"/>
            <a:ext cx="23164800" cy="9051926"/>
          </a:xfrm>
          <a:prstGeom prst="rect">
            <a:avLst/>
          </a:prstGeom>
        </p:spPr>
        <p:txBody>
          <a:bodyPr vert="horz" lIns="217709" tIns="108855" rIns="217709" bIns="108855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17272000" y="152401"/>
            <a:ext cx="6705600" cy="577850"/>
          </a:xfrm>
          <a:prstGeom prst="rect">
            <a:avLst/>
          </a:prstGeom>
        </p:spPr>
        <p:txBody>
          <a:bodyPr vert="horz" lIns="217709" tIns="108855" rIns="217709" bIns="108855"/>
          <a:lstStyle>
            <a:lvl1pPr algn="l" eaLnBrk="1" latinLnBrk="0" hangingPunct="1">
              <a:defRPr kumimoji="0" sz="2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12/27/2019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8331200" y="152401"/>
            <a:ext cx="8940800" cy="577850"/>
          </a:xfrm>
          <a:prstGeom prst="rect">
            <a:avLst/>
          </a:prstGeom>
        </p:spPr>
        <p:txBody>
          <a:bodyPr vert="horz" lIns="217709" tIns="108855" rIns="217709" bIns="108855"/>
          <a:lstStyle>
            <a:lvl1pPr algn="r" eaLnBrk="1" latinLnBrk="0" hangingPunct="1">
              <a:defRPr kumimoji="0" sz="2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21945600" y="12954001"/>
            <a:ext cx="2032000" cy="488950"/>
          </a:xfrm>
          <a:prstGeom prst="rect">
            <a:avLst/>
          </a:prstGeom>
        </p:spPr>
        <p:txBody>
          <a:bodyPr vert="horz" lIns="217709" tIns="108855" rIns="217709" bIns="108855"/>
          <a:lstStyle>
            <a:lvl1pPr algn="r" eaLnBrk="1" latinLnBrk="0" hangingPunct="1">
              <a:defRPr kumimoji="0" sz="2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812800" y="914400"/>
            <a:ext cx="23164800" cy="1676400"/>
          </a:xfrm>
          <a:prstGeom prst="rect">
            <a:avLst/>
          </a:prstGeom>
        </p:spPr>
        <p:txBody>
          <a:bodyPr vert="horz" lIns="217709" tIns="108855" rIns="217709" bIns="108855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1371600" y="2101797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1371600" y="2115973"/>
            <a:ext cx="23012400" cy="4762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7709" tIns="108855" rIns="217709" bIns="108855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58" r:id="rId20"/>
    <p:sldLayoutId id="2147483657" r:id="rId21"/>
  </p:sldLayoutIdLst>
  <p:txStyles>
    <p:titleStyle>
      <a:lvl1pPr algn="l" rtl="0" eaLnBrk="1" latinLnBrk="0" hangingPunct="1">
        <a:spcBef>
          <a:spcPct val="0"/>
        </a:spcBef>
        <a:buNone/>
        <a:defRPr kumimoji="0" sz="8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816411" indent="-81641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7600" kern="1200">
          <a:solidFill>
            <a:schemeClr val="tx2"/>
          </a:solidFill>
          <a:latin typeface="+mn-lt"/>
          <a:ea typeface="+mn-ea"/>
          <a:cs typeface="+mn-cs"/>
        </a:defRPr>
      </a:lvl1pPr>
      <a:lvl2pPr marL="1768890" indent="-68034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6700" kern="1200">
          <a:solidFill>
            <a:schemeClr val="tx2"/>
          </a:solidFill>
          <a:latin typeface="+mn-lt"/>
          <a:ea typeface="+mn-ea"/>
          <a:cs typeface="+mn-cs"/>
        </a:defRPr>
      </a:lvl2pPr>
      <a:lvl3pPr marL="2721369" indent="-54427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5700" kern="1200">
          <a:solidFill>
            <a:schemeClr val="tx2"/>
          </a:solidFill>
          <a:latin typeface="+mn-lt"/>
          <a:ea typeface="+mn-ea"/>
          <a:cs typeface="+mn-cs"/>
        </a:defRPr>
      </a:lvl3pPr>
      <a:lvl4pPr marL="3809916" indent="-54427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4800" kern="1200">
          <a:solidFill>
            <a:schemeClr val="tx2"/>
          </a:solidFill>
          <a:latin typeface="+mn-lt"/>
          <a:ea typeface="+mn-ea"/>
          <a:cs typeface="+mn-cs"/>
        </a:defRPr>
      </a:lvl4pPr>
      <a:lvl5pPr marL="4898464" indent="-54427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4300" kern="1200">
          <a:solidFill>
            <a:schemeClr val="tx2"/>
          </a:solidFill>
          <a:latin typeface="+mn-lt"/>
          <a:ea typeface="+mn-ea"/>
          <a:cs typeface="+mn-cs"/>
        </a:defRPr>
      </a:lvl5pPr>
      <a:lvl6pPr marL="5987011" indent="-54427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4300" kern="1200">
          <a:solidFill>
            <a:schemeClr val="tx2"/>
          </a:solidFill>
          <a:latin typeface="+mn-lt"/>
          <a:ea typeface="+mn-ea"/>
          <a:cs typeface="+mn-cs"/>
        </a:defRPr>
      </a:lvl6pPr>
      <a:lvl7pPr marL="7075559" indent="-54427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3800" kern="1200">
          <a:solidFill>
            <a:schemeClr val="tx2"/>
          </a:solidFill>
          <a:latin typeface="+mn-lt"/>
          <a:ea typeface="+mn-ea"/>
          <a:cs typeface="+mn-cs"/>
        </a:defRPr>
      </a:lvl7pPr>
      <a:lvl8pPr marL="8164106" indent="-54427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38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9252654" indent="-54427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33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0885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1770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326564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43541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54427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65312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7619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87083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89923" y="5657671"/>
            <a:ext cx="1627894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0" algn="ctr" eaLnBrk="1" hangingPunct="1"/>
            <a:r>
              <a:rPr lang="zh-CN" altLang="en-US" sz="7200" spc="600" dirty="0">
                <a:solidFill>
                  <a:srgbClr val="3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中国特色社会主义道路的开辟与发展</a:t>
            </a:r>
            <a:endParaRPr lang="zh-CN" altLang="zh-CN" sz="7200" spc="600" dirty="0">
              <a:solidFill>
                <a:srgbClr val="3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情境导入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428" y="2435424"/>
            <a:ext cx="10225136" cy="592074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796" y="8058328"/>
            <a:ext cx="10058400" cy="34999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62" y="8627192"/>
            <a:ext cx="19957950" cy="226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2888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D9765B0E-0F45-444C-8FD3-0F85AA004C47}"/>
              </a:ext>
            </a:extLst>
          </p:cNvPr>
          <p:cNvSpPr txBox="1"/>
          <p:nvPr/>
        </p:nvSpPr>
        <p:spPr>
          <a:xfrm>
            <a:off x="9594753" y="1097360"/>
            <a:ext cx="4702584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伟大的历史转折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itchFamily="49" charset="-122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110405" y="2033464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610567" y="253752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237208" y="213741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6066361" y="2137411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CB8E2E97-BB53-4A5B-875D-A0D652C1B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8722" y="3095860"/>
            <a:ext cx="14733095" cy="216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4800" b="1" dirty="0">
                <a:latin typeface="Times New Roman" pitchFamily="18" charset="0"/>
                <a:ea typeface="楷体" panose="02010609060101010101" pitchFamily="49" charset="-122"/>
              </a:rPr>
              <a:t>“凡是毛主席作出的决策，我们都坚决维护；凡是毛主席的指示，我们都始终不渝地遵循。”</a:t>
            </a:r>
            <a:endParaRPr lang="zh-CN" altLang="en-US" sz="4800" dirty="0">
              <a:latin typeface="Times New Roman" pitchFamily="18" charset="0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031" y="5787332"/>
            <a:ext cx="9530381" cy="5271492"/>
          </a:xfrm>
          <a:prstGeom prst="rect">
            <a:avLst/>
          </a:prstGeom>
        </p:spPr>
      </p:pic>
      <p:cxnSp>
        <p:nvCxnSpPr>
          <p:cNvPr id="40" name="直接连接符 39">
            <a:extLst>
              <a:ext uri="{FF2B5EF4-FFF2-40B4-BE49-F238E27FC236}">
                <a16:creationId xmlns="" xmlns:a16="http://schemas.microsoft.com/office/drawing/2014/main" id="{CF7DBD12-F36F-4FD1-969A-41E50DD0352D}"/>
              </a:ext>
            </a:extLst>
          </p:cNvPr>
          <p:cNvCxnSpPr>
            <a:cxnSpLocks/>
          </p:cNvCxnSpPr>
          <p:nvPr/>
        </p:nvCxnSpPr>
        <p:spPr>
          <a:xfrm>
            <a:off x="7573035" y="6641976"/>
            <a:ext cx="7248371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7475529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119165" y="1629611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619327" y="2133667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245968" y="1733558"/>
            <a:ext cx="2194823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4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1978</a:t>
            </a:r>
            <a:endParaRPr kumimoji="0" lang="zh-CN" altLang="en-US" sz="44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5760085" y="1648388"/>
            <a:ext cx="6737019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真理标准问题讨论</a:t>
            </a:r>
            <a:endParaRPr kumimoji="0" lang="zh-CN" altLang="en-US" sz="44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5760086" y="2481792"/>
            <a:ext cx="6737019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十一届三中全会</a:t>
            </a:r>
            <a:endParaRPr kumimoji="0" lang="zh-CN" altLang="en-US" sz="44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783C8E2-8217-49CD-9964-ABFA597FF4A3}"/>
              </a:ext>
            </a:extLst>
          </p:cNvPr>
          <p:cNvSpPr txBox="1"/>
          <p:nvPr/>
        </p:nvSpPr>
        <p:spPr>
          <a:xfrm>
            <a:off x="5760086" y="2924224"/>
            <a:ext cx="13704722" cy="572464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思想路线</a:t>
            </a:r>
            <a:r>
              <a:rPr lang="zh-CN" altLang="en-US" sz="48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：解放思想，实事求是</a:t>
            </a:r>
            <a:endParaRPr lang="en-US" altLang="zh-CN" sz="4800" b="1" dirty="0">
              <a:solidFill>
                <a:schemeClr val="tx1"/>
              </a:solidFill>
              <a:latin typeface="Times New Roman" pitchFamily="18" charset="0"/>
              <a:ea typeface="黑体" pitchFamily="49" charset="-122"/>
            </a:endParaRPr>
          </a:p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政治路线</a:t>
            </a: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：停止“以阶级斗争为纲”的错误口号，工作中心转移到经济建设上</a:t>
            </a:r>
            <a:endParaRPr kumimoji="0" lang="en-US" altLang="zh-CN" sz="48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战略决策</a:t>
            </a:r>
            <a:r>
              <a:rPr lang="zh-CN" altLang="en-US" sz="48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：改革开放</a:t>
            </a:r>
            <a:endParaRPr lang="en-US" altLang="zh-CN" sz="4800" b="1" dirty="0">
              <a:solidFill>
                <a:schemeClr val="tx1"/>
              </a:solidFill>
              <a:latin typeface="Times New Roman" pitchFamily="18" charset="0"/>
              <a:ea typeface="黑体" pitchFamily="49" charset="-122"/>
            </a:endParaRPr>
          </a:p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组织路线</a:t>
            </a:r>
            <a:r>
              <a:rPr lang="zh-CN" altLang="en-US" sz="48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：拨乱反正 恢复党的民主集中制</a:t>
            </a:r>
            <a:endParaRPr lang="en-US" altLang="zh-CN" sz="4800" b="1" dirty="0">
              <a:solidFill>
                <a:schemeClr val="tx1"/>
              </a:solidFill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879D6E5-ACB0-437C-9460-3C5A2A0F23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581" y="8658200"/>
            <a:ext cx="12170656" cy="383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14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图片中国百年史（1894-1994 )(上、下卷）">
            <a:extLst>
              <a:ext uri="{FF2B5EF4-FFF2-40B4-BE49-F238E27FC236}">
                <a16:creationId xmlns="" xmlns:a16="http://schemas.microsoft.com/office/drawing/2014/main" id="{E6AC9C2C-0AF8-40F9-9AF6-C8FBF9C00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382573" y="6026541"/>
            <a:ext cx="7251155" cy="432048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865870" y="1745432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4366032" y="2249488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992673" y="1849379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6954101" y="1839720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6955853" y="2639937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6954101" y="3362917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76F2FB3B-6FCA-432E-8FEA-EE6AE96BCE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0323" y="4525549"/>
            <a:ext cx="6022205" cy="5979795"/>
          </a:xfrm>
          <a:prstGeom prst="rect">
            <a:avLst/>
          </a:prstGeom>
        </p:spPr>
      </p:pic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4343128" y="5029605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4969769" y="4597557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6954101" y="4525549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4366032" y="588746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4992673" y="5487357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6954101" y="5477698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EA3B1551-D44B-4452-A3E8-CC4CE379E1CA}"/>
              </a:ext>
            </a:extLst>
          </p:cNvPr>
          <p:cNvSpPr/>
          <p:nvPr/>
        </p:nvSpPr>
        <p:spPr>
          <a:xfrm>
            <a:off x="5585389" y="6209393"/>
            <a:ext cx="135063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48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宪法在序言中明确：今后国家的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根本任务是集中力量进行社会主义现代化建设</a:t>
            </a:r>
            <a:r>
              <a:rPr lang="zh-CN" altLang="en-US" sz="48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。逐步实现工业、农业、国防和科学技术的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现代化</a:t>
            </a:r>
            <a:r>
              <a:rPr lang="zh-CN" altLang="en-US" sz="48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，把我国建设成为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高度文明、高度民主</a:t>
            </a:r>
            <a:r>
              <a:rPr lang="zh-CN" altLang="en-US" sz="48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的社会主义国家。</a:t>
            </a:r>
          </a:p>
        </p:txBody>
      </p:sp>
    </p:spTree>
    <p:extLst>
      <p:ext uri="{BB962C8B-B14F-4D97-AF65-F5344CB8AC3E}">
        <p14:creationId xmlns:p14="http://schemas.microsoft.com/office/powerpoint/2010/main" val="5991397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5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32" name="TextBox 1">
            <a:extLst>
              <a:ext uri="{FF2B5EF4-FFF2-40B4-BE49-F238E27FC236}">
                <a16:creationId xmlns="" xmlns:a16="http://schemas.microsoft.com/office/drawing/2014/main" id="{AD79A78C-8945-41AC-A11E-09D7D4CA1A65}"/>
              </a:ext>
            </a:extLst>
          </p:cNvPr>
          <p:cNvSpPr txBox="1"/>
          <p:nvPr/>
        </p:nvSpPr>
        <p:spPr>
          <a:xfrm>
            <a:off x="7403282" y="3761656"/>
            <a:ext cx="8208912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一、伟大的历史转折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. 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真理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标准问题讨论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2. 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十一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届三中全会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3. 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拨乱反正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lang="en-US" altLang="zh-CN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4. 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新时期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民主法制建设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95400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C26D7AA-470E-46C5-879F-354C4E390A31}"/>
              </a:ext>
            </a:extLst>
          </p:cNvPr>
          <p:cNvSpPr/>
          <p:nvPr/>
        </p:nvSpPr>
        <p:spPr>
          <a:xfrm>
            <a:off x="2326904" y="2682106"/>
            <a:ext cx="1980220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在中国革命和建设的历史进程中，中国共产党十一届三中全会与遵义会议相比，共同之处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是（       ）</a:t>
            </a:r>
            <a:endParaRPr lang="en-US" altLang="zh-CN" sz="4800" dirty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①</a:t>
            </a: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纠正了党的路线上的“左”倾错误</a:t>
            </a:r>
            <a:endParaRPr lang="en-US" altLang="zh-CN" sz="4800" dirty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②</a:t>
            </a: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促进了马克思主义中国化</a:t>
            </a:r>
            <a:endParaRPr lang="en-US" altLang="zh-CN" sz="4800" dirty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③</a:t>
            </a: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实现了党的工作重心的转移</a:t>
            </a:r>
            <a:endParaRPr lang="en-US" altLang="zh-CN" sz="4800" dirty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④</a:t>
            </a: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形成了党的新领导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核心</a:t>
            </a:r>
            <a:endParaRPr lang="en-US" altLang="zh-CN" sz="4800" dirty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A.</a:t>
            </a:r>
            <a:r>
              <a:rPr lang="zh-CN" altLang="en-US" sz="4800" b="1" dirty="0">
                <a:latin typeface="Times New Roman" pitchFamily="18" charset="0"/>
                <a:ea typeface="黑体" pitchFamily="49" charset="-122"/>
              </a:rPr>
              <a:t>①②③   </a:t>
            </a: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B.②③④   C.①②④   D.</a:t>
            </a:r>
            <a:r>
              <a:rPr lang="zh-CN" altLang="en-US" sz="4800" b="1" dirty="0">
                <a:latin typeface="Times New Roman" pitchFamily="18" charset="0"/>
                <a:ea typeface="黑体" pitchFamily="49" charset="-122"/>
              </a:rPr>
              <a:t>①②③④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B12EBAE-463C-4F26-A87F-7B141C56F42B}"/>
              </a:ext>
            </a:extLst>
          </p:cNvPr>
          <p:cNvSpPr txBox="1"/>
          <p:nvPr/>
        </p:nvSpPr>
        <p:spPr>
          <a:xfrm>
            <a:off x="8087544" y="3693132"/>
            <a:ext cx="1296144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455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374448" y="1701619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874610" y="2205675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501251" y="1805566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6462679" y="1795907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6464431" y="2596124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E8F6290-807C-4491-91AA-A0B9707DCC17}"/>
              </a:ext>
            </a:extLst>
          </p:cNvPr>
          <p:cNvSpPr txBox="1"/>
          <p:nvPr/>
        </p:nvSpPr>
        <p:spPr>
          <a:xfrm>
            <a:off x="10039403" y="953344"/>
            <a:ext cx="4126520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itchFamily="49" charset="-122"/>
                <a:ea typeface="黑体" pitchFamily="49" charset="-122"/>
                <a:sym typeface="Calibri" panose="020F0502020204030204"/>
              </a:rPr>
              <a:t>改革开放进程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6462679" y="3319104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3851706" y="5145703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4478347" y="4745594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6439775" y="4735935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3874610" y="580982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4501251" y="540971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6462679" y="5400052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9250863" y="3325216"/>
            <a:ext cx="8053297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农村改革：家庭联产承包责任制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graphicFrame>
        <p:nvGraphicFramePr>
          <p:cNvPr id="27" name="Group 112">
            <a:extLst>
              <a:ext uri="{FF2B5EF4-FFF2-40B4-BE49-F238E27FC236}">
                <a16:creationId xmlns="" xmlns:a16="http://schemas.microsoft.com/office/drawing/2014/main" id="{F07B71BC-53C8-45EF-A2E8-34F3E4FD33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980419"/>
              </p:ext>
            </p:extLst>
          </p:nvPr>
        </p:nvGraphicFramePr>
        <p:xfrm>
          <a:off x="4901711" y="7003144"/>
          <a:ext cx="14041560" cy="6008680"/>
        </p:xfrm>
        <a:graphic>
          <a:graphicData uri="http://schemas.openxmlformats.org/drawingml/2006/table">
            <a:tbl>
              <a:tblPr/>
              <a:tblGrid>
                <a:gridCol w="18722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240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312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21401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535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 目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内    容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1976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比</a:t>
                      </a: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1956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年下降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5352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吃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人均粮食消费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191.5</a:t>
                      </a:r>
                      <a:r>
                        <a:rPr kumimoji="0" lang="zh-CN" altLang="en-US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公斤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kumimoji="0" lang="zh-CN" altLang="en-US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公斤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5352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人均食用植物油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1.6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公斤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0.95</a:t>
                      </a:r>
                      <a:r>
                        <a:rPr kumimoji="0" lang="zh-CN" altLang="en-US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公斤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612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altLang="en-US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穿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人均棉布消费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7.9</a:t>
                      </a:r>
                      <a:r>
                        <a:rPr kumimoji="0" lang="zh-CN" altLang="en-US" sz="4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米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1.83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米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5352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收 入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全民所有制职工工资比</a:t>
                      </a: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1966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年平均降低</a:t>
                      </a: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4.9%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8414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3">
                  <a:txBody>
                    <a:bodyPr/>
                    <a:lstStyle>
                      <a:lvl1pPr indent="2667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1976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年农民年均收入只有</a:t>
                      </a: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62.8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元，</a:t>
                      </a:r>
                    </a:p>
                    <a:p>
                      <a:pPr marL="0" marR="0" lvl="0" indent="2667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全国尚有</a:t>
                      </a:r>
                      <a:r>
                        <a:rPr kumimoji="0" lang="en-US" altLang="zh-CN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2.5</a:t>
                      </a:r>
                      <a:r>
                        <a:rPr kumimoji="0" lang="zh-CN" altLang="en-US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亿农村人口未解决温饱问题。</a:t>
                      </a:r>
                    </a:p>
                  </a:txBody>
                  <a:tcPr marL="91450" marR="91450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8" name="Text Box 106">
            <a:extLst>
              <a:ext uri="{FF2B5EF4-FFF2-40B4-BE49-F238E27FC236}">
                <a16:creationId xmlns="" xmlns:a16="http://schemas.microsoft.com/office/drawing/2014/main" id="{F61AF576-3003-4285-8010-A8AE2BD5D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050" y="5954995"/>
            <a:ext cx="86612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文革结束时城乡人民生活状况</a:t>
            </a:r>
          </a:p>
        </p:txBody>
      </p:sp>
      <p:sp>
        <p:nvSpPr>
          <p:cNvPr id="29" name="Text Box 6">
            <a:extLst>
              <a:ext uri="{FF2B5EF4-FFF2-40B4-BE49-F238E27FC236}">
                <a16:creationId xmlns="" xmlns:a16="http://schemas.microsoft.com/office/drawing/2014/main" id="{7AA8A301-CCFD-4CE7-B659-E6DA57261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83485" y="6864379"/>
            <a:ext cx="8431063" cy="6186309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华文新魏" pitchFamily="2" charset="-122"/>
              </a:defRPr>
            </a:lvl9pPr>
          </a:lstStyle>
          <a:p>
            <a:pPr algn="just" eaLnBrk="1" hangingPunct="1"/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1978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年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12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月</a:t>
            </a:r>
          </a:p>
          <a:p>
            <a:pPr algn="just" eaLnBrk="1" hangingPunct="1"/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地点  </a:t>
            </a:r>
            <a:r>
              <a:rPr lang="zh-CN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 严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立华家</a:t>
            </a:r>
          </a:p>
          <a:p>
            <a:pPr algn="just" eaLnBrk="1" hangingPunct="1"/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我们分田到户，每户户主签字盖章，如此后能干，每户保证完成每户全年上交和公粮。不在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(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再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)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向国家伸手要钱要粮。如不成，我们干部作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(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坐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)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牢杀头也干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(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甘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)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心，大家社员也保证把我们的小孩养活到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18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楷体" panose="02010609060101010101" pitchFamily="49" charset="-122"/>
              </a:rPr>
              <a:t>岁。</a:t>
            </a:r>
          </a:p>
        </p:txBody>
      </p:sp>
      <p:pic>
        <p:nvPicPr>
          <p:cNvPr id="31" name="Picture 5" descr="xin_263060612103871823831">
            <a:extLst>
              <a:ext uri="{FF2B5EF4-FFF2-40B4-BE49-F238E27FC236}">
                <a16:creationId xmlns="" xmlns:a16="http://schemas.microsoft.com/office/drawing/2014/main" id="{CAE4A120-7F41-43A8-8F65-DC123C4A8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781" y="6930008"/>
            <a:ext cx="6304180" cy="612068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7A677F96-49B2-4326-B86F-E32C9DCBA297}"/>
              </a:ext>
            </a:extLst>
          </p:cNvPr>
          <p:cNvCxnSpPr>
            <a:cxnSpLocks/>
          </p:cNvCxnSpPr>
          <p:nvPr/>
        </p:nvCxnSpPr>
        <p:spPr>
          <a:xfrm>
            <a:off x="13847781" y="10962456"/>
            <a:ext cx="46146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588B7ACC-7FC5-4694-A3FB-D54B62B6BCE5}"/>
              </a:ext>
            </a:extLst>
          </p:cNvPr>
          <p:cNvCxnSpPr>
            <a:cxnSpLocks/>
          </p:cNvCxnSpPr>
          <p:nvPr/>
        </p:nvCxnSpPr>
        <p:spPr>
          <a:xfrm>
            <a:off x="15359949" y="11610528"/>
            <a:ext cx="3675483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2CD52664-BA46-4920-93D5-7108B8943D83}"/>
              </a:ext>
            </a:extLst>
          </p:cNvPr>
          <p:cNvCxnSpPr>
            <a:cxnSpLocks/>
          </p:cNvCxnSpPr>
          <p:nvPr/>
        </p:nvCxnSpPr>
        <p:spPr>
          <a:xfrm>
            <a:off x="12911677" y="12258600"/>
            <a:ext cx="6841163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A02EEBE9-E136-4D57-8717-D2C578FDA2EF}"/>
              </a:ext>
            </a:extLst>
          </p:cNvPr>
          <p:cNvCxnSpPr>
            <a:cxnSpLocks/>
          </p:cNvCxnSpPr>
          <p:nvPr/>
        </p:nvCxnSpPr>
        <p:spPr>
          <a:xfrm>
            <a:off x="12263605" y="8874224"/>
            <a:ext cx="2523347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F2F5D820-35CB-4536-9BC7-63095166E60A}"/>
              </a:ext>
            </a:extLst>
          </p:cNvPr>
          <p:cNvCxnSpPr>
            <a:cxnSpLocks/>
          </p:cNvCxnSpPr>
          <p:nvPr/>
        </p:nvCxnSpPr>
        <p:spPr>
          <a:xfrm>
            <a:off x="16368061" y="9594304"/>
            <a:ext cx="2523347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DE84516B-2726-443D-AB70-9298483BE1A6}"/>
              </a:ext>
            </a:extLst>
          </p:cNvPr>
          <p:cNvCxnSpPr>
            <a:cxnSpLocks/>
          </p:cNvCxnSpPr>
          <p:nvPr/>
        </p:nvCxnSpPr>
        <p:spPr>
          <a:xfrm>
            <a:off x="11543525" y="10242376"/>
            <a:ext cx="7059859" cy="0"/>
          </a:xfrm>
          <a:prstGeom prst="line">
            <a:avLst/>
          </a:prstGeom>
          <a:noFill/>
          <a:ln w="50800" cap="flat">
            <a:solidFill>
              <a:srgbClr val="FF0000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1F674946-35DC-4ADE-A4BD-1CA1FD26DE0C}"/>
              </a:ext>
            </a:extLst>
          </p:cNvPr>
          <p:cNvSpPr/>
          <p:nvPr/>
        </p:nvSpPr>
        <p:spPr>
          <a:xfrm>
            <a:off x="4501251" y="2177480"/>
            <a:ext cx="15182257" cy="44935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chemeClr val="bg1"/>
                </a:solidFill>
                <a:latin typeface="Times New Roman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400" b="1" dirty="0" smtClean="0">
                <a:solidFill>
                  <a:schemeClr val="bg1"/>
                </a:solidFill>
                <a:latin typeface="Times New Roman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400" b="1" dirty="0" smtClean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小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岗村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1979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年卖给国家粮食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12497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公斤，超过政府计划的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7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倍；卖给国家油料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12466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公斤，超过国家规定任务的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80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倍。还有钱，小岗农副产品收入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47000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元，平均每人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400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多元。在当时，对这群“叫花子”来说，这无疑是一座光芒四射的</a:t>
            </a:r>
            <a:r>
              <a:rPr lang="zh-CN" altLang="en-US" sz="4400" b="1" dirty="0" smtClean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金山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898368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29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937878" y="1808467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4438040" y="2312523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5064681" y="1912414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7026109" y="1902755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7027861" y="2702972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7026109" y="3425952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4415136" y="5396567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5041777" y="4996458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7003205" y="4986799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4438040" y="6060684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5064681" y="5660575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7026109" y="5650916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9814293" y="3432064"/>
            <a:ext cx="8053297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农村改革：家庭联产承包责任制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7331CDE7-36F1-4E26-AE8E-00E983D3E14C}"/>
              </a:ext>
            </a:extLst>
          </p:cNvPr>
          <p:cNvCxnSpPr>
            <a:cxnSpLocks/>
          </p:cNvCxnSpPr>
          <p:nvPr/>
        </p:nvCxnSpPr>
        <p:spPr>
          <a:xfrm flipH="1">
            <a:off x="4415136" y="469385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2E2D0D0-8F0F-482F-AC8D-1A38FD9B02DF}"/>
              </a:ext>
            </a:extLst>
          </p:cNvPr>
          <p:cNvSpPr txBox="1"/>
          <p:nvPr/>
        </p:nvSpPr>
        <p:spPr>
          <a:xfrm>
            <a:off x="5041777" y="4293747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1980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AB4283E-33A3-4F18-BB65-B3BB8F011FBB}"/>
              </a:ext>
            </a:extLst>
          </p:cNvPr>
          <p:cNvSpPr txBox="1"/>
          <p:nvPr/>
        </p:nvSpPr>
        <p:spPr>
          <a:xfrm>
            <a:off x="7003205" y="4284088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城市经济体制改革综合试点   设立经济特区</a:t>
            </a:r>
          </a:p>
        </p:txBody>
      </p:sp>
      <p:sp>
        <p:nvSpPr>
          <p:cNvPr id="44" name="TextBox 1">
            <a:extLst>
              <a:ext uri="{FF2B5EF4-FFF2-40B4-BE49-F238E27FC236}">
                <a16:creationId xmlns="" xmlns:a16="http://schemas.microsoft.com/office/drawing/2014/main" id="{DF3B9D9B-56C4-4E80-835B-E6454001E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5420" y="9500805"/>
            <a:ext cx="14830276" cy="34778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深圳市</a:t>
            </a:r>
            <a:r>
              <a:rPr lang="zh-CN" altLang="en-US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外经办把香港</a:t>
            </a:r>
            <a:r>
              <a:rPr lang="en-US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6</a:t>
            </a:r>
            <a:r>
              <a:rPr lang="zh-CN" altLang="en-US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大商会、</a:t>
            </a:r>
            <a:r>
              <a:rPr lang="en-US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5</a:t>
            </a:r>
            <a:r>
              <a:rPr lang="zh-CN" altLang="en-US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大银行、工商界人士、还有无线电视台等传播媒介都请过河来，宣传特区的优惠政策：</a:t>
            </a:r>
            <a:endParaRPr lang="en-US" altLang="zh-CN" sz="4400" b="1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   </a:t>
            </a:r>
            <a:r>
              <a:rPr lang="en-US" altLang="zh-CN" sz="4400" b="1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     </a:t>
            </a:r>
            <a:r>
              <a:rPr lang="zh-CN" altLang="zh-CN" sz="4400" b="1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凡</a:t>
            </a:r>
            <a:r>
              <a:rPr lang="zh-CN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来深圳投资的，一年免税，</a:t>
            </a:r>
            <a:r>
              <a:rPr lang="zh-CN" altLang="en-US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三年</a:t>
            </a:r>
            <a:r>
              <a:rPr lang="zh-CN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免</a:t>
            </a:r>
            <a:r>
              <a:rPr lang="zh-CN" altLang="en-US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半</a:t>
            </a:r>
            <a:r>
              <a:rPr lang="zh-CN" altLang="zh-CN" sz="44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税，还可以免税进口必需的生产资料。深圳的地皮河边上有的是，特别优惠。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461684EF-5707-4411-80CA-8D269109D2AA}"/>
              </a:ext>
            </a:extLst>
          </p:cNvPr>
          <p:cNvSpPr/>
          <p:nvPr/>
        </p:nvSpPr>
        <p:spPr>
          <a:xfrm>
            <a:off x="4987926" y="2534173"/>
            <a:ext cx="14694595" cy="37856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深圳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速度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，是中国大陆形容工程建设速度非常快的一个词，出自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1981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年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10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月～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1982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年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8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月，中冶集团中国一冶在承建深圳国商大厦时，以平均不到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5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天一层楼的速度创造了“深圳速度”。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/>
            <a:r>
              <a:rPr lang="en-US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                                                  ——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百度百科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DB72DCC-471A-44EB-BB1C-8D6F4DA02CDC}"/>
              </a:ext>
            </a:extLst>
          </p:cNvPr>
          <p:cNvSpPr/>
          <p:nvPr/>
        </p:nvSpPr>
        <p:spPr>
          <a:xfrm>
            <a:off x="5061669" y="6488987"/>
            <a:ext cx="14762479" cy="3046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</a:t>
            </a:r>
            <a:r>
              <a:rPr lang="zh-CN" alt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通过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工程招标，第一冶金建筑公司造价最低：每平米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398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元；工期最短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;18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个月。提前一天完工，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奖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励港币一万元；推迟一天完工，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罚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港币一万元。</a:t>
            </a:r>
          </a:p>
          <a:p>
            <a:pPr algn="just"/>
            <a:r>
              <a:rPr lang="en-US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   ——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中共深圳市委宣传部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《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深圳的斯芬克思之谜</a:t>
            </a: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1601702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937878" y="1629611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4438040" y="2133667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5064681" y="1733558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7026109" y="1723899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7027861" y="2524116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7026109" y="3247096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4415136" y="5217711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5041777" y="4817602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7003205" y="4807943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4438040" y="5881828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5064681" y="5481719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7026109" y="5472060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9814293" y="3253208"/>
            <a:ext cx="8053297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</a:rPr>
              <a:t>农村改革：家庭联产承包责任制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7331CDE7-36F1-4E26-AE8E-00E983D3E14C}"/>
              </a:ext>
            </a:extLst>
          </p:cNvPr>
          <p:cNvCxnSpPr>
            <a:cxnSpLocks/>
          </p:cNvCxnSpPr>
          <p:nvPr/>
        </p:nvCxnSpPr>
        <p:spPr>
          <a:xfrm flipH="1">
            <a:off x="4415136" y="451500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2E2D0D0-8F0F-482F-AC8D-1A38FD9B02DF}"/>
              </a:ext>
            </a:extLst>
          </p:cNvPr>
          <p:cNvSpPr txBox="1"/>
          <p:nvPr/>
        </p:nvSpPr>
        <p:spPr>
          <a:xfrm>
            <a:off x="5041777" y="411489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1980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AB4283E-33A3-4F18-BB65-B3BB8F011FBB}"/>
              </a:ext>
            </a:extLst>
          </p:cNvPr>
          <p:cNvSpPr txBox="1"/>
          <p:nvPr/>
        </p:nvSpPr>
        <p:spPr>
          <a:xfrm>
            <a:off x="7003205" y="4105232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城市经济体制改革综合试点   设立经济特区</a:t>
            </a:r>
          </a:p>
        </p:txBody>
      </p:sp>
      <p:pic>
        <p:nvPicPr>
          <p:cNvPr id="27" name="Picture 2" descr="C:\Users\lixf\Desktop\无标题.jpg">
            <a:extLst>
              <a:ext uri="{FF2B5EF4-FFF2-40B4-BE49-F238E27FC236}">
                <a16:creationId xmlns="" xmlns:a16="http://schemas.microsoft.com/office/drawing/2014/main" id="{DC953DA9-9DD5-4980-A8A9-63B890AD4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9038" y="5721550"/>
            <a:ext cx="5616624" cy="724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9AEB9943-A5FE-4D74-89D2-493143E150E6}"/>
              </a:ext>
            </a:extLst>
          </p:cNvPr>
          <p:cNvCxnSpPr>
            <a:cxnSpLocks/>
          </p:cNvCxnSpPr>
          <p:nvPr/>
        </p:nvCxnSpPr>
        <p:spPr>
          <a:xfrm flipH="1">
            <a:off x="4415136" y="700201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15FBE22-CA9F-43E1-BA4D-496BB1F41C89}"/>
              </a:ext>
            </a:extLst>
          </p:cNvPr>
          <p:cNvSpPr txBox="1"/>
          <p:nvPr/>
        </p:nvSpPr>
        <p:spPr>
          <a:xfrm>
            <a:off x="5041777" y="6641976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1984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C04D9B9-AD4F-4082-A4F2-11CC893B737A}"/>
              </a:ext>
            </a:extLst>
          </p:cNvPr>
          <p:cNvSpPr txBox="1"/>
          <p:nvPr/>
        </p:nvSpPr>
        <p:spPr>
          <a:xfrm>
            <a:off x="6983493" y="6641976"/>
            <a:ext cx="4599694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个沿海港口城市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453683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/>
          <p:nvPr/>
        </p:nvCxnSpPr>
        <p:spPr>
          <a:xfrm>
            <a:off x="4160590" y="1745432"/>
            <a:ext cx="0" cy="11089232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660752" y="2249488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287393" y="1849379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5807955" y="1839720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5809707" y="2639937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5807955" y="3362917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3637848" y="5333532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4264489" y="4933423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5785051" y="4923764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3660752" y="5997649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4287393" y="5597540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5807955" y="5587881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8596139" y="3369029"/>
            <a:ext cx="8053297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农村改革：家庭联产承包责任制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7331CDE7-36F1-4E26-AE8E-00E983D3E14C}"/>
              </a:ext>
            </a:extLst>
          </p:cNvPr>
          <p:cNvCxnSpPr>
            <a:cxnSpLocks/>
          </p:cNvCxnSpPr>
          <p:nvPr/>
        </p:nvCxnSpPr>
        <p:spPr>
          <a:xfrm flipH="1">
            <a:off x="3637848" y="4630821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2E2D0D0-8F0F-482F-AC8D-1A38FD9B02DF}"/>
              </a:ext>
            </a:extLst>
          </p:cNvPr>
          <p:cNvSpPr txBox="1"/>
          <p:nvPr/>
        </p:nvSpPr>
        <p:spPr>
          <a:xfrm>
            <a:off x="4264489" y="4230712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1980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AB4283E-33A3-4F18-BB65-B3BB8F011FBB}"/>
              </a:ext>
            </a:extLst>
          </p:cNvPr>
          <p:cNvSpPr txBox="1"/>
          <p:nvPr/>
        </p:nvSpPr>
        <p:spPr>
          <a:xfrm>
            <a:off x="5785051" y="4221053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城市经济体制改革综合试点   设立经济特区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9AEB9943-A5FE-4D74-89D2-493143E150E6}"/>
              </a:ext>
            </a:extLst>
          </p:cNvPr>
          <p:cNvCxnSpPr>
            <a:cxnSpLocks/>
          </p:cNvCxnSpPr>
          <p:nvPr/>
        </p:nvCxnSpPr>
        <p:spPr>
          <a:xfrm flipH="1">
            <a:off x="3637848" y="7431262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15FBE22-CA9F-43E1-BA4D-496BB1F41C89}"/>
              </a:ext>
            </a:extLst>
          </p:cNvPr>
          <p:cNvSpPr txBox="1"/>
          <p:nvPr/>
        </p:nvSpPr>
        <p:spPr>
          <a:xfrm>
            <a:off x="4264489" y="7109708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1984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C04D9B9-AD4F-4082-A4F2-11CC893B737A}"/>
              </a:ext>
            </a:extLst>
          </p:cNvPr>
          <p:cNvSpPr txBox="1"/>
          <p:nvPr/>
        </p:nvSpPr>
        <p:spPr>
          <a:xfrm>
            <a:off x="5785052" y="7100049"/>
            <a:ext cx="4599694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个沿海港口城市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="" xmlns:a16="http://schemas.microsoft.com/office/drawing/2014/main" id="{31E2E7A1-0AFE-4156-AA57-882C6D609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3892" y="5073077"/>
            <a:ext cx="14675122" cy="77615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◆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包产到户姓“社”姓“资”？</a:t>
            </a:r>
          </a:p>
          <a:p>
            <a:pPr marL="0" indent="0" algn="r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这是单干，是倒退，姓</a:t>
            </a:r>
            <a:r>
              <a:rPr lang="zh-CN" altLang="en-US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“资”</a:t>
            </a:r>
            <a:endParaRPr lang="zh-CN" altLang="en-US" sz="4800" b="1" kern="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◆乡镇企业异军突起，生气勃勃，姓“社”姓“资”？</a:t>
            </a:r>
          </a:p>
          <a:p>
            <a:pPr marL="0" indent="0" algn="r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乡镇企业是不正之风之源 ，姓</a:t>
            </a:r>
            <a:r>
              <a:rPr lang="zh-CN" altLang="en-US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“资”</a:t>
            </a:r>
            <a:endParaRPr lang="zh-CN" altLang="en-US" sz="4800" b="1" kern="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◆城市企业改革搞厂长负责制，姓“社”姓“资”？</a:t>
            </a:r>
          </a:p>
          <a:p>
            <a:pPr marL="0" indent="0" algn="r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这是削弱党的领导，姓</a:t>
            </a:r>
            <a:r>
              <a:rPr lang="zh-CN" altLang="en-US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“资”</a:t>
            </a:r>
            <a:endParaRPr lang="zh-CN" altLang="en-US" sz="4800" b="1" kern="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◆市场经济姓“社”姓“资”？</a:t>
            </a:r>
          </a:p>
          <a:p>
            <a:pPr marL="0" indent="0" algn="just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             </a:t>
            </a: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计划经济等于社会主义，市场</a:t>
            </a:r>
            <a:endParaRPr lang="en-US" altLang="zh-CN" sz="4800" b="1" kern="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 algn="just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</a:t>
            </a:r>
            <a:r>
              <a:rPr lang="en-US" altLang="zh-CN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</a:t>
            </a:r>
            <a:r>
              <a:rPr lang="zh-CN" altLang="en-US" sz="4800" b="1" kern="0" dirty="0" smtClean="0">
                <a:latin typeface="Times New Roman" panose="02020603050405020304" pitchFamily="18" charset="0"/>
                <a:ea typeface="楷体" panose="02010609060101010101" pitchFamily="49" charset="-122"/>
              </a:rPr>
              <a:t>经济</a:t>
            </a:r>
            <a:r>
              <a:rPr lang="zh-CN" altLang="en-US" sz="4800" b="1" kern="0" dirty="0">
                <a:latin typeface="Times New Roman" panose="02020603050405020304" pitchFamily="18" charset="0"/>
                <a:ea typeface="楷体" panose="02010609060101010101" pitchFamily="49" charset="-122"/>
              </a:rPr>
              <a:t>等于资本主义，姓“资”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endParaRPr lang="en-US" altLang="zh-CN" sz="4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DC449F4-64E0-4725-99CC-7AEF77E1F961}"/>
              </a:ext>
            </a:extLst>
          </p:cNvPr>
          <p:cNvSpPr txBox="1"/>
          <p:nvPr/>
        </p:nvSpPr>
        <p:spPr>
          <a:xfrm>
            <a:off x="11359639" y="5578222"/>
            <a:ext cx="9473321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中共十二大：建设有中国特色的社会主义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B41EA234-3209-4776-B216-A52D43333B77}"/>
              </a:ext>
            </a:extLst>
          </p:cNvPr>
          <p:cNvCxnSpPr>
            <a:cxnSpLocks/>
          </p:cNvCxnSpPr>
          <p:nvPr/>
        </p:nvCxnSpPr>
        <p:spPr>
          <a:xfrm flipH="1">
            <a:off x="3660752" y="9151725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587F2624-7375-4D66-9137-F5834013203E}"/>
              </a:ext>
            </a:extLst>
          </p:cNvPr>
          <p:cNvSpPr txBox="1"/>
          <p:nvPr/>
        </p:nvSpPr>
        <p:spPr>
          <a:xfrm>
            <a:off x="4287393" y="883017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1987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4A7C3DDF-6C7F-47BF-9FD1-F6C5477101FC}"/>
              </a:ext>
            </a:extLst>
          </p:cNvPr>
          <p:cNvSpPr txBox="1"/>
          <p:nvPr/>
        </p:nvSpPr>
        <p:spPr>
          <a:xfrm>
            <a:off x="5807955" y="8820512"/>
            <a:ext cx="947332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中共十三大：社会主义初级阶段的理论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6279C86E-EA5D-492D-A825-9ADF672ED595}"/>
              </a:ext>
            </a:extLst>
          </p:cNvPr>
          <p:cNvCxnSpPr>
            <a:cxnSpLocks/>
          </p:cNvCxnSpPr>
          <p:nvPr/>
        </p:nvCxnSpPr>
        <p:spPr>
          <a:xfrm flipH="1">
            <a:off x="3637848" y="10814491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CBE02191-FDA6-4846-A9C8-FF3ECCBE95FC}"/>
              </a:ext>
            </a:extLst>
          </p:cNvPr>
          <p:cNvSpPr txBox="1"/>
          <p:nvPr/>
        </p:nvSpPr>
        <p:spPr>
          <a:xfrm>
            <a:off x="4264489" y="10492937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1992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43F2FAC4-CC31-44E8-AEB3-080B8B6F19C5}"/>
              </a:ext>
            </a:extLst>
          </p:cNvPr>
          <p:cNvSpPr txBox="1"/>
          <p:nvPr/>
        </p:nvSpPr>
        <p:spPr>
          <a:xfrm>
            <a:off x="5807955" y="10483278"/>
            <a:ext cx="12160531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南方谈话   中共十四大：建立社会主义市场经济体制</a:t>
            </a:r>
          </a:p>
        </p:txBody>
      </p:sp>
      <p:pic>
        <p:nvPicPr>
          <p:cNvPr id="51" name="Picture 2" descr="图片中国百年卷）">
            <a:extLst>
              <a:ext uri="{FF2B5EF4-FFF2-40B4-BE49-F238E27FC236}">
                <a16:creationId xmlns="" xmlns:a16="http://schemas.microsoft.com/office/drawing/2014/main" id="{200BEC2F-56E4-42EC-AEC7-A4E00C698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285641" y="2023980"/>
            <a:ext cx="6105195" cy="7420003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F57F50AB-9EAB-4F13-8AF6-2EF63EB86396}"/>
              </a:ext>
            </a:extLst>
          </p:cNvPr>
          <p:cNvSpPr/>
          <p:nvPr/>
        </p:nvSpPr>
        <p:spPr>
          <a:xfrm>
            <a:off x="10416650" y="1965013"/>
            <a:ext cx="8927657" cy="74789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社会主义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市场经济在资源配置中起基础性作用，是一种有效的资源配置方式。社会主义市场经济的基本特征是：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/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(1)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坚持公有制的主体地位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是社会主义市场经济的基本标志。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/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(2)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社会主义市场经济以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实现共同富裕为根本目标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。   </a:t>
            </a:r>
            <a:endParaRPr lang="en-US" altLang="zh-CN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/>
            <a:r>
              <a:rPr lang="en-US" altLang="zh-CN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(3)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在社会主义市场经济条件下，国家能够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实行强有力的宏观调控</a:t>
            </a:r>
            <a:r>
              <a:rPr lang="zh-CN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0747813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40" grpId="0"/>
      <p:bldP spid="46" grpId="0"/>
      <p:bldP spid="47" grpId="0"/>
      <p:bldP spid="49" grpId="0"/>
      <p:bldP spid="50" grpId="0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>
            <a:cxnSpLocks/>
          </p:cNvCxnSpPr>
          <p:nvPr/>
        </p:nvCxnSpPr>
        <p:spPr>
          <a:xfrm>
            <a:off x="4016574" y="1457400"/>
            <a:ext cx="103899" cy="12086389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516736" y="196145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143377" y="1561347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1978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5663939" y="1551688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真理标准问题讨论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5665691" y="2351905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十一届三中全会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5663939" y="3074885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拨乱反正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3493832" y="504550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4120473" y="464539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5641035" y="4635732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关于建国以来党的若干历史问题的决议</a:t>
            </a: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3516736" y="5709617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4143377" y="5309508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1982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5663939" y="5299849"/>
            <a:ext cx="6737019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》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8452123" y="3080997"/>
            <a:ext cx="8053297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农村改革：家庭联产承包责任制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7331CDE7-36F1-4E26-AE8E-00E983D3E14C}"/>
              </a:ext>
            </a:extLst>
          </p:cNvPr>
          <p:cNvCxnSpPr>
            <a:cxnSpLocks/>
          </p:cNvCxnSpPr>
          <p:nvPr/>
        </p:nvCxnSpPr>
        <p:spPr>
          <a:xfrm flipH="1">
            <a:off x="3493832" y="4342789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2E2D0D0-8F0F-482F-AC8D-1A38FD9B02DF}"/>
              </a:ext>
            </a:extLst>
          </p:cNvPr>
          <p:cNvSpPr txBox="1"/>
          <p:nvPr/>
        </p:nvSpPr>
        <p:spPr>
          <a:xfrm>
            <a:off x="4120473" y="3942680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1980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AB4283E-33A3-4F18-BB65-B3BB8F011FBB}"/>
              </a:ext>
            </a:extLst>
          </p:cNvPr>
          <p:cNvSpPr txBox="1"/>
          <p:nvPr/>
        </p:nvSpPr>
        <p:spPr>
          <a:xfrm>
            <a:off x="5641035" y="3933021"/>
            <a:ext cx="1086438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城市经济体制改革综合试点   设立经济特区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9AEB9943-A5FE-4D74-89D2-493143E150E6}"/>
              </a:ext>
            </a:extLst>
          </p:cNvPr>
          <p:cNvCxnSpPr>
            <a:cxnSpLocks/>
          </p:cNvCxnSpPr>
          <p:nvPr/>
        </p:nvCxnSpPr>
        <p:spPr>
          <a:xfrm flipH="1">
            <a:off x="3555257" y="685800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15FBE22-CA9F-43E1-BA4D-496BB1F41C89}"/>
              </a:ext>
            </a:extLst>
          </p:cNvPr>
          <p:cNvSpPr txBox="1"/>
          <p:nvPr/>
        </p:nvSpPr>
        <p:spPr>
          <a:xfrm>
            <a:off x="4120473" y="6497960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1984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C04D9B9-AD4F-4082-A4F2-11CC893B737A}"/>
              </a:ext>
            </a:extLst>
          </p:cNvPr>
          <p:cNvSpPr txBox="1"/>
          <p:nvPr/>
        </p:nvSpPr>
        <p:spPr>
          <a:xfrm>
            <a:off x="5641035" y="6497960"/>
            <a:ext cx="4599694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个沿海港口城市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DC449F4-64E0-4725-99CC-7AEF77E1F961}"/>
              </a:ext>
            </a:extLst>
          </p:cNvPr>
          <p:cNvSpPr txBox="1"/>
          <p:nvPr/>
        </p:nvSpPr>
        <p:spPr>
          <a:xfrm>
            <a:off x="11215623" y="5290190"/>
            <a:ext cx="9473321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中共十二大：建设有中国特色的社会主义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B41EA234-3209-4776-B216-A52D43333B77}"/>
              </a:ext>
            </a:extLst>
          </p:cNvPr>
          <p:cNvCxnSpPr>
            <a:cxnSpLocks/>
          </p:cNvCxnSpPr>
          <p:nvPr/>
        </p:nvCxnSpPr>
        <p:spPr>
          <a:xfrm flipH="1">
            <a:off x="3551040" y="7794104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587F2624-7375-4D66-9137-F5834013203E}"/>
              </a:ext>
            </a:extLst>
          </p:cNvPr>
          <p:cNvSpPr txBox="1"/>
          <p:nvPr/>
        </p:nvSpPr>
        <p:spPr>
          <a:xfrm>
            <a:off x="4143377" y="7393804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1987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4A7C3DDF-6C7F-47BF-9FD1-F6C5477101FC}"/>
              </a:ext>
            </a:extLst>
          </p:cNvPr>
          <p:cNvSpPr txBox="1"/>
          <p:nvPr/>
        </p:nvSpPr>
        <p:spPr>
          <a:xfrm>
            <a:off x="5663939" y="7384145"/>
            <a:ext cx="9473325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中共十三大：社会主义初级阶段的理论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6279C86E-EA5D-492D-A825-9ADF672ED595}"/>
              </a:ext>
            </a:extLst>
          </p:cNvPr>
          <p:cNvCxnSpPr>
            <a:cxnSpLocks/>
          </p:cNvCxnSpPr>
          <p:nvPr/>
        </p:nvCxnSpPr>
        <p:spPr>
          <a:xfrm flipH="1">
            <a:off x="3555257" y="916225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CBE02191-FDA6-4846-A9C8-FF3ECCBE95FC}"/>
              </a:ext>
            </a:extLst>
          </p:cNvPr>
          <p:cNvSpPr txBox="1"/>
          <p:nvPr/>
        </p:nvSpPr>
        <p:spPr>
          <a:xfrm>
            <a:off x="4120473" y="8740571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1992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43F2FAC4-CC31-44E8-AEB3-080B8B6F19C5}"/>
              </a:ext>
            </a:extLst>
          </p:cNvPr>
          <p:cNvSpPr txBox="1"/>
          <p:nvPr/>
        </p:nvSpPr>
        <p:spPr>
          <a:xfrm>
            <a:off x="5663939" y="8762147"/>
            <a:ext cx="12160531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南方谈话   中共十四大：建立社会主义市场经济体制</a:t>
            </a:r>
          </a:p>
        </p:txBody>
      </p:sp>
      <p:pic>
        <p:nvPicPr>
          <p:cNvPr id="53" name="Picture 2" descr="教参034">
            <a:extLst>
              <a:ext uri="{FF2B5EF4-FFF2-40B4-BE49-F238E27FC236}">
                <a16:creationId xmlns="" xmlns:a16="http://schemas.microsoft.com/office/drawing/2014/main" id="{3E262703-F0C9-4B16-8FD8-3E17B04AB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1383915" y="1551688"/>
            <a:ext cx="7669429" cy="676714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5CDA1922-3AAB-4C52-AE57-7087B54F9777}"/>
              </a:ext>
            </a:extLst>
          </p:cNvPr>
          <p:cNvCxnSpPr>
            <a:cxnSpLocks/>
          </p:cNvCxnSpPr>
          <p:nvPr/>
        </p:nvCxnSpPr>
        <p:spPr>
          <a:xfrm flipH="1">
            <a:off x="3551040" y="1132249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EE4ABA1B-D87B-450D-8F98-C2DC3471122E}"/>
              </a:ext>
            </a:extLst>
          </p:cNvPr>
          <p:cNvSpPr txBox="1"/>
          <p:nvPr/>
        </p:nvSpPr>
        <p:spPr>
          <a:xfrm>
            <a:off x="4143376" y="10983182"/>
            <a:ext cx="2194823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2001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14EA5D44-A805-4220-B03D-CF89C731E5B0}"/>
              </a:ext>
            </a:extLst>
          </p:cNvPr>
          <p:cNvSpPr txBox="1"/>
          <p:nvPr/>
        </p:nvSpPr>
        <p:spPr>
          <a:xfrm>
            <a:off x="5641035" y="10962456"/>
            <a:ext cx="12160531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中国正式加入世界贸易组织</a:t>
            </a:r>
            <a:endParaRPr kumimoji="0" lang="zh-CN" altLang="en-US" sz="40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pic>
        <p:nvPicPr>
          <p:cNvPr id="55" name="Picture 2">
            <a:extLst>
              <a:ext uri="{FF2B5EF4-FFF2-40B4-BE49-F238E27FC236}">
                <a16:creationId xmlns="" xmlns:a16="http://schemas.microsoft.com/office/drawing/2014/main" id="{8273BAD9-523A-4321-A56F-B4FF60E3E3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93" r="9056" b="6505"/>
          <a:stretch/>
        </p:blipFill>
        <p:spPr bwMode="auto">
          <a:xfrm>
            <a:off x="4292765" y="6512516"/>
            <a:ext cx="7035139" cy="52708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</p:pic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8DABC22C-6094-4565-A55E-FBEE260F1ED2}"/>
              </a:ext>
            </a:extLst>
          </p:cNvPr>
          <p:cNvSpPr/>
          <p:nvPr/>
        </p:nvSpPr>
        <p:spPr>
          <a:xfrm>
            <a:off x="4221168" y="1710437"/>
            <a:ext cx="14382937" cy="104028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ts val="6600"/>
              </a:lnSpc>
            </a:pPr>
            <a:r>
              <a:rPr lang="zh-CN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入世十年 中国经济经历的十大变化</a:t>
            </a:r>
            <a:endParaRPr lang="en-US" altLang="zh-CN" sz="4800" b="1" dirty="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ctr">
              <a:lnSpc>
                <a:spcPts val="66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《</a:t>
            </a:r>
            <a:r>
              <a:rPr lang="zh-CN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国际先驱导报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》2011</a:t>
            </a:r>
            <a:r>
              <a:rPr lang="zh-CN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年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12</a:t>
            </a:r>
            <a:r>
              <a:rPr lang="zh-CN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月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11</a:t>
            </a:r>
            <a:r>
              <a:rPr lang="zh-CN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日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07:00:41</a:t>
            </a:r>
            <a:r>
              <a:rPr lang="zh-CN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　　</a:t>
            </a:r>
            <a:endParaRPr lang="en-US" altLang="zh-CN" sz="4800" b="1" dirty="0">
              <a:solidFill>
                <a:schemeClr val="bg1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algn="just">
              <a:lnSpc>
                <a:spcPts val="6600"/>
              </a:lnSpc>
            </a:pP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en-US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  </a:t>
            </a:r>
            <a:r>
              <a:rPr lang="zh-CN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十年前</a:t>
            </a:r>
            <a:r>
              <a:rPr lang="zh-CN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的此刻，面对加入世界贸易组织的事实，有人欢呼雀跃，将其与申奥成功、中国足球进入世界杯并称为当年的“三大盛事”；有人则忧心忡忡，因为不知道国门洞开之后中国经济将会向何处去，那些劳动密集型企业又将遭遇怎样的冲击。</a:t>
            </a:r>
          </a:p>
          <a:p>
            <a:pPr algn="just">
              <a:lnSpc>
                <a:spcPts val="6600"/>
              </a:lnSpc>
            </a:pPr>
            <a:r>
              <a:rPr lang="zh-CN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　</a:t>
            </a:r>
            <a:r>
              <a:rPr lang="en-US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</a:t>
            </a:r>
            <a:r>
              <a:rPr lang="zh-CN" altLang="zh-CN" sz="4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十年</a:t>
            </a:r>
            <a:r>
              <a:rPr lang="zh-CN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之后，该来的都已经来了，全球化下的中国经济不仅没有垮掉，反而愈发显出一种“与众不同”的气质。十年间，中国经济经历了哪些变化？　　</a:t>
            </a:r>
          </a:p>
          <a:p>
            <a:pPr algn="just">
              <a:lnSpc>
                <a:spcPts val="6600"/>
              </a:lnSpc>
            </a:pPr>
            <a:r>
              <a:rPr lang="zh-CN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　　改变，往往从选择之初就已注定。只是谁也没有料到，中国这十年来的变化步伐会是如此巨大。</a:t>
            </a:r>
          </a:p>
        </p:txBody>
      </p:sp>
    </p:spTree>
    <p:extLst>
      <p:ext uri="{BB962C8B-B14F-4D97-AF65-F5344CB8AC3E}">
        <p14:creationId xmlns:p14="http://schemas.microsoft.com/office/powerpoint/2010/main" val="28811655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4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32" name="TextBox 1">
            <a:extLst>
              <a:ext uri="{FF2B5EF4-FFF2-40B4-BE49-F238E27FC236}">
                <a16:creationId xmlns="" xmlns:a16="http://schemas.microsoft.com/office/drawing/2014/main" id="{AD79A78C-8945-41AC-A11E-09D7D4CA1A65}"/>
              </a:ext>
            </a:extLst>
          </p:cNvPr>
          <p:cNvSpPr txBox="1"/>
          <p:nvPr/>
        </p:nvSpPr>
        <p:spPr>
          <a:xfrm>
            <a:off x="5279232" y="2177480"/>
            <a:ext cx="15121680" cy="9233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二、改革开放进程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1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经济体制改革与对外开放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）农村体制改革：家庭联产承包责任制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）城市体制改革：下放企业自主权</a:t>
            </a: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）对外开放</a:t>
            </a: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2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改革与开放的深化</a:t>
            </a: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）中共十二大、十三大对社会主义建设理论的探索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）南方谈话与中共十四大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）开放力度的加大与加入世界贸易组织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3</a:t>
            </a:r>
            <a:r>
              <a:rPr lang="en-US" altLang="zh-CN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改革开放的成果</a:t>
            </a:r>
            <a:endParaRPr lang="en-US" altLang="zh-CN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84067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3FC7141-E7B7-4464-AEA6-70CD912E6FD3}"/>
              </a:ext>
            </a:extLst>
          </p:cNvPr>
          <p:cNvSpPr/>
          <p:nvPr/>
        </p:nvSpPr>
        <p:spPr>
          <a:xfrm>
            <a:off x="2398912" y="3380119"/>
            <a:ext cx="19586176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改革开放发展到</a:t>
            </a: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世纪</a:t>
            </a:r>
            <a:r>
              <a:rPr lang="en-US" altLang="zh-CN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90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年代，我国在经济体制改革上出现了根本性突破，其表现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是（       ）</a:t>
            </a:r>
            <a:endParaRPr lang="en-US" altLang="zh-CN" sz="4400" dirty="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创建经济特区，发展外向型经济</a:t>
            </a:r>
            <a:endParaRPr lang="en-US" altLang="zh-CN" sz="4400" dirty="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建立、完善社会主义市场经济体制</a:t>
            </a:r>
            <a:endParaRPr lang="en-US" altLang="zh-CN" sz="4400" dirty="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在农村推行家庭联产承包责任制</a:t>
            </a:r>
            <a:endParaRPr lang="en-US" altLang="zh-CN" sz="4400" dirty="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扩大企业自主权，实行政企分开</a:t>
            </a:r>
            <a:endParaRPr lang="en-US" altLang="zh-CN" sz="4400" dirty="0" smtClean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4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B12EBAE-463C-4F26-A87F-7B141C56F42B}"/>
              </a:ext>
            </a:extLst>
          </p:cNvPr>
          <p:cNvSpPr txBox="1"/>
          <p:nvPr/>
        </p:nvSpPr>
        <p:spPr>
          <a:xfrm>
            <a:off x="4945422" y="4269196"/>
            <a:ext cx="1269914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248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cxnSp>
        <p:nvCxnSpPr>
          <p:cNvPr id="30" name="直接箭头连接符 29">
            <a:extLst>
              <a:ext uri="{FF2B5EF4-FFF2-40B4-BE49-F238E27FC236}">
                <a16:creationId xmlns="" xmlns:a16="http://schemas.microsoft.com/office/drawing/2014/main" id="{F6163807-B7DC-4839-93DB-7C5F1F606E61}"/>
              </a:ext>
            </a:extLst>
          </p:cNvPr>
          <p:cNvCxnSpPr>
            <a:cxnSpLocks/>
          </p:cNvCxnSpPr>
          <p:nvPr/>
        </p:nvCxnSpPr>
        <p:spPr>
          <a:xfrm>
            <a:off x="4358651" y="1396347"/>
            <a:ext cx="103899" cy="12086389"/>
          </a:xfrm>
          <a:prstGeom prst="straightConnector1">
            <a:avLst/>
          </a:prstGeom>
          <a:noFill/>
          <a:ln w="76200" cap="flat">
            <a:solidFill>
              <a:srgbClr val="0000FF"/>
            </a:solidFill>
            <a:prstDash val="solid"/>
            <a:bevel/>
            <a:tailEnd type="triangle"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11AC8CD-E28E-4130-A6B2-9B5BC921F8FC}"/>
              </a:ext>
            </a:extLst>
          </p:cNvPr>
          <p:cNvCxnSpPr>
            <a:cxnSpLocks/>
          </p:cNvCxnSpPr>
          <p:nvPr/>
        </p:nvCxnSpPr>
        <p:spPr>
          <a:xfrm flipH="1">
            <a:off x="3858813" y="1900403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36A8C782-E04F-4DBD-8B18-12CC946A351F}"/>
              </a:ext>
            </a:extLst>
          </p:cNvPr>
          <p:cNvSpPr txBox="1"/>
          <p:nvPr/>
        </p:nvSpPr>
        <p:spPr>
          <a:xfrm>
            <a:off x="4485454" y="1500294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1978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247204E-6384-4677-948E-C925A4B02F55}"/>
              </a:ext>
            </a:extLst>
          </p:cNvPr>
          <p:cNvSpPr txBox="1"/>
          <p:nvPr/>
        </p:nvSpPr>
        <p:spPr>
          <a:xfrm>
            <a:off x="6006016" y="1490635"/>
            <a:ext cx="6737019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真理标准问题讨论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CC2031C-CA6B-4E4E-8605-8959DB8994F0}"/>
              </a:ext>
            </a:extLst>
          </p:cNvPr>
          <p:cNvSpPr txBox="1"/>
          <p:nvPr/>
        </p:nvSpPr>
        <p:spPr>
          <a:xfrm>
            <a:off x="10304922" y="1528191"/>
            <a:ext cx="6737019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十一届三中全会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E8F6290-807C-4491-91AA-A0B9707DCC17}"/>
              </a:ext>
            </a:extLst>
          </p:cNvPr>
          <p:cNvSpPr txBox="1"/>
          <p:nvPr/>
        </p:nvSpPr>
        <p:spPr>
          <a:xfrm>
            <a:off x="7574710" y="593304"/>
            <a:ext cx="8302984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ea typeface="黑体" pitchFamily="49" charset="-122"/>
                <a:sym typeface="Calibri" panose="020F0502020204030204"/>
              </a:rPr>
              <a:t>“一国两制”与祖国统一大业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F586C-7F77-4F51-B8C0-1D2848F1F212}"/>
              </a:ext>
            </a:extLst>
          </p:cNvPr>
          <p:cNvSpPr txBox="1"/>
          <p:nvPr/>
        </p:nvSpPr>
        <p:spPr>
          <a:xfrm>
            <a:off x="6006016" y="2161608"/>
            <a:ext cx="6737019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拨乱反正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C7EED1AB-3A64-4FBE-B278-3629D3DC3426}"/>
              </a:ext>
            </a:extLst>
          </p:cNvPr>
          <p:cNvCxnSpPr>
            <a:cxnSpLocks/>
          </p:cNvCxnSpPr>
          <p:nvPr/>
        </p:nvCxnSpPr>
        <p:spPr>
          <a:xfrm flipH="1">
            <a:off x="3835909" y="4552399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437F0E6-345E-45D4-ABA7-2EB011E43C0E}"/>
              </a:ext>
            </a:extLst>
          </p:cNvPr>
          <p:cNvSpPr txBox="1"/>
          <p:nvPr/>
        </p:nvSpPr>
        <p:spPr>
          <a:xfrm>
            <a:off x="4462550" y="4152290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1981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2E9A24C-01B4-4B90-992F-850734F2A121}"/>
              </a:ext>
            </a:extLst>
          </p:cNvPr>
          <p:cNvSpPr txBox="1"/>
          <p:nvPr/>
        </p:nvSpPr>
        <p:spPr>
          <a:xfrm>
            <a:off x="5983112" y="4142631"/>
            <a:ext cx="10864385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关于建国以来党的若干历史问题的决议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E8F15A3B-F072-4C88-B847-672FE24DA2B8}"/>
              </a:ext>
            </a:extLst>
          </p:cNvPr>
          <p:cNvCxnSpPr>
            <a:cxnSpLocks/>
          </p:cNvCxnSpPr>
          <p:nvPr/>
        </p:nvCxnSpPr>
        <p:spPr>
          <a:xfrm flipH="1">
            <a:off x="3858813" y="5216516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FEBB5C8-0E4C-4549-9CD7-2A5D12A20529}"/>
              </a:ext>
            </a:extLst>
          </p:cNvPr>
          <p:cNvSpPr txBox="1"/>
          <p:nvPr/>
        </p:nvSpPr>
        <p:spPr>
          <a:xfrm>
            <a:off x="4485454" y="4816407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1982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28B8A51-43F4-4A88-A540-6C6A18E0A5A2}"/>
              </a:ext>
            </a:extLst>
          </p:cNvPr>
          <p:cNvSpPr txBox="1"/>
          <p:nvPr/>
        </p:nvSpPr>
        <p:spPr>
          <a:xfrm>
            <a:off x="6006016" y="4806748"/>
            <a:ext cx="6737019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中华人民共和国宪法</a:t>
            </a: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》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32FEF06-9D8A-452D-90F0-ED780C0B0EA5}"/>
              </a:ext>
            </a:extLst>
          </p:cNvPr>
          <p:cNvSpPr txBox="1"/>
          <p:nvPr/>
        </p:nvSpPr>
        <p:spPr>
          <a:xfrm>
            <a:off x="8794200" y="2167720"/>
            <a:ext cx="8053297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农村改革：家庭联产承包责任制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7331CDE7-36F1-4E26-AE8E-00E983D3E14C}"/>
              </a:ext>
            </a:extLst>
          </p:cNvPr>
          <p:cNvCxnSpPr>
            <a:cxnSpLocks/>
          </p:cNvCxnSpPr>
          <p:nvPr/>
        </p:nvCxnSpPr>
        <p:spPr>
          <a:xfrm flipH="1">
            <a:off x="3835909" y="3849688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62E2D0D0-8F0F-482F-AC8D-1A38FD9B02DF}"/>
              </a:ext>
            </a:extLst>
          </p:cNvPr>
          <p:cNvSpPr txBox="1"/>
          <p:nvPr/>
        </p:nvSpPr>
        <p:spPr>
          <a:xfrm>
            <a:off x="4462550" y="3449579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1980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AB4283E-33A3-4F18-BB65-B3BB8F011FBB}"/>
              </a:ext>
            </a:extLst>
          </p:cNvPr>
          <p:cNvSpPr txBox="1"/>
          <p:nvPr/>
        </p:nvSpPr>
        <p:spPr>
          <a:xfrm>
            <a:off x="5983112" y="3439920"/>
            <a:ext cx="10864385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城市经济体制改革综合试点   设立经济特区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9AEB9943-A5FE-4D74-89D2-493143E150E6}"/>
              </a:ext>
            </a:extLst>
          </p:cNvPr>
          <p:cNvCxnSpPr>
            <a:cxnSpLocks/>
          </p:cNvCxnSpPr>
          <p:nvPr/>
        </p:nvCxnSpPr>
        <p:spPr>
          <a:xfrm flipH="1">
            <a:off x="3899058" y="6091853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15FBE22-CA9F-43E1-BA4D-496BB1F41C89}"/>
              </a:ext>
            </a:extLst>
          </p:cNvPr>
          <p:cNvSpPr txBox="1"/>
          <p:nvPr/>
        </p:nvSpPr>
        <p:spPr>
          <a:xfrm>
            <a:off x="4462550" y="5770299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1984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C04D9B9-AD4F-4082-A4F2-11CC893B737A}"/>
              </a:ext>
            </a:extLst>
          </p:cNvPr>
          <p:cNvSpPr txBox="1"/>
          <p:nvPr/>
        </p:nvSpPr>
        <p:spPr>
          <a:xfrm>
            <a:off x="5983113" y="5760640"/>
            <a:ext cx="4599694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个沿海港口城市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DC449F4-64E0-4725-99CC-7AEF77E1F961}"/>
              </a:ext>
            </a:extLst>
          </p:cNvPr>
          <p:cNvSpPr txBox="1"/>
          <p:nvPr/>
        </p:nvSpPr>
        <p:spPr>
          <a:xfrm>
            <a:off x="11557700" y="4797089"/>
            <a:ext cx="9473321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中共十二大：建设有中国特色的社会主义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B41EA234-3209-4776-B216-A52D43333B77}"/>
              </a:ext>
            </a:extLst>
          </p:cNvPr>
          <p:cNvCxnSpPr>
            <a:cxnSpLocks/>
          </p:cNvCxnSpPr>
          <p:nvPr/>
        </p:nvCxnSpPr>
        <p:spPr>
          <a:xfrm flipH="1">
            <a:off x="3899058" y="7333815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587F2624-7375-4D66-9137-F5834013203E}"/>
              </a:ext>
            </a:extLst>
          </p:cNvPr>
          <p:cNvSpPr txBox="1"/>
          <p:nvPr/>
        </p:nvSpPr>
        <p:spPr>
          <a:xfrm>
            <a:off x="4485454" y="6983434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1987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4A7C3DDF-6C7F-47BF-9FD1-F6C5477101FC}"/>
              </a:ext>
            </a:extLst>
          </p:cNvPr>
          <p:cNvSpPr txBox="1"/>
          <p:nvPr/>
        </p:nvSpPr>
        <p:spPr>
          <a:xfrm>
            <a:off x="6006016" y="6973775"/>
            <a:ext cx="9473325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中共十三大：社会主义初级阶段的理论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6279C86E-EA5D-492D-A825-9ADF672ED595}"/>
              </a:ext>
            </a:extLst>
          </p:cNvPr>
          <p:cNvCxnSpPr>
            <a:cxnSpLocks/>
          </p:cNvCxnSpPr>
          <p:nvPr/>
        </p:nvCxnSpPr>
        <p:spPr>
          <a:xfrm flipH="1">
            <a:off x="3899058" y="8514184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CBE02191-FDA6-4846-A9C8-FF3ECCBE95FC}"/>
              </a:ext>
            </a:extLst>
          </p:cNvPr>
          <p:cNvSpPr txBox="1"/>
          <p:nvPr/>
        </p:nvSpPr>
        <p:spPr>
          <a:xfrm>
            <a:off x="4462550" y="8163803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1992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43F2FAC4-CC31-44E8-AEB3-080B8B6F19C5}"/>
              </a:ext>
            </a:extLst>
          </p:cNvPr>
          <p:cNvSpPr txBox="1"/>
          <p:nvPr/>
        </p:nvSpPr>
        <p:spPr>
          <a:xfrm>
            <a:off x="6006016" y="8154144"/>
            <a:ext cx="12160531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南方谈话   中共十四大：建立社会主义市场经济体制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5CDA1922-3AAB-4C52-AE57-7087B54F9777}"/>
              </a:ext>
            </a:extLst>
          </p:cNvPr>
          <p:cNvCxnSpPr>
            <a:cxnSpLocks/>
          </p:cNvCxnSpPr>
          <p:nvPr/>
        </p:nvCxnSpPr>
        <p:spPr>
          <a:xfrm flipH="1">
            <a:off x="3971066" y="10779954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EE4ABA1B-D87B-450D-8F98-C2DC3471122E}"/>
              </a:ext>
            </a:extLst>
          </p:cNvPr>
          <p:cNvSpPr txBox="1"/>
          <p:nvPr/>
        </p:nvSpPr>
        <p:spPr>
          <a:xfrm>
            <a:off x="4520475" y="10458400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2001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14EA5D44-A805-4220-B03D-CF89C731E5B0}"/>
              </a:ext>
            </a:extLst>
          </p:cNvPr>
          <p:cNvSpPr txBox="1"/>
          <p:nvPr/>
        </p:nvSpPr>
        <p:spPr>
          <a:xfrm>
            <a:off x="6046870" y="10454035"/>
            <a:ext cx="12160531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中国正式加入世界贸易组织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7A0E8058-C252-46CD-960F-558A4EA418A7}"/>
              </a:ext>
            </a:extLst>
          </p:cNvPr>
          <p:cNvCxnSpPr>
            <a:cxnSpLocks/>
          </p:cNvCxnSpPr>
          <p:nvPr/>
        </p:nvCxnSpPr>
        <p:spPr>
          <a:xfrm flipH="1">
            <a:off x="3835909" y="3200292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E94CF647-55FC-42DA-9BB2-1A02836C67B0}"/>
              </a:ext>
            </a:extLst>
          </p:cNvPr>
          <p:cNvSpPr txBox="1"/>
          <p:nvPr/>
        </p:nvSpPr>
        <p:spPr>
          <a:xfrm>
            <a:off x="4462550" y="2800183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1979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8B88442B-3E7C-4068-8F5E-680288D87C4E}"/>
              </a:ext>
            </a:extLst>
          </p:cNvPr>
          <p:cNvSpPr txBox="1"/>
          <p:nvPr/>
        </p:nvSpPr>
        <p:spPr>
          <a:xfrm>
            <a:off x="5983113" y="2790524"/>
            <a:ext cx="439189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《</a:t>
            </a:r>
            <a:r>
              <a:rPr kumimoji="0" lang="zh-CN" altLang="en-US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告台湾同胞书</a:t>
            </a: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》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pic>
        <p:nvPicPr>
          <p:cNvPr id="56" name="Picture 2">
            <a:extLst>
              <a:ext uri="{FF2B5EF4-FFF2-40B4-BE49-F238E27FC236}">
                <a16:creationId xmlns="" xmlns:a16="http://schemas.microsoft.com/office/drawing/2014/main" id="{26F155BB-D3BC-461E-83C6-F73662467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991468" y="3367266"/>
            <a:ext cx="12452676" cy="8502352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A7A63947-A508-4B8E-A2FD-06E729BDD30B}"/>
              </a:ext>
            </a:extLst>
          </p:cNvPr>
          <p:cNvSpPr txBox="1"/>
          <p:nvPr/>
        </p:nvSpPr>
        <p:spPr>
          <a:xfrm>
            <a:off x="15416160" y="3465468"/>
            <a:ext cx="504166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“一国两制”的提出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59" name="直接连接符 58">
            <a:extLst>
              <a:ext uri="{FF2B5EF4-FFF2-40B4-BE49-F238E27FC236}">
                <a16:creationId xmlns="" xmlns:a16="http://schemas.microsoft.com/office/drawing/2014/main" id="{505A4F58-DDF5-49D1-B92F-78048F5DF5AF}"/>
              </a:ext>
            </a:extLst>
          </p:cNvPr>
          <p:cNvCxnSpPr>
            <a:cxnSpLocks/>
          </p:cNvCxnSpPr>
          <p:nvPr/>
        </p:nvCxnSpPr>
        <p:spPr>
          <a:xfrm flipH="1">
            <a:off x="3971066" y="9594304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5231BDA0-8FF8-4FA3-AB37-CD34B50C352F}"/>
              </a:ext>
            </a:extLst>
          </p:cNvPr>
          <p:cNvSpPr txBox="1"/>
          <p:nvPr/>
        </p:nvSpPr>
        <p:spPr>
          <a:xfrm>
            <a:off x="4521521" y="9280903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1997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1C0B2FEE-66B7-40A4-998E-D913363CCDAA}"/>
              </a:ext>
            </a:extLst>
          </p:cNvPr>
          <p:cNvSpPr txBox="1"/>
          <p:nvPr/>
        </p:nvSpPr>
        <p:spPr>
          <a:xfrm>
            <a:off x="6042084" y="9289032"/>
            <a:ext cx="439189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香港回归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E54C6DB5-A923-4E3F-A1D8-3F7ACD4CEFD5}"/>
              </a:ext>
            </a:extLst>
          </p:cNvPr>
          <p:cNvCxnSpPr>
            <a:cxnSpLocks/>
          </p:cNvCxnSpPr>
          <p:nvPr/>
        </p:nvCxnSpPr>
        <p:spPr>
          <a:xfrm flipH="1">
            <a:off x="3933075" y="1009836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CCE76DB1-8964-471F-997C-B8687F2C78F0}"/>
              </a:ext>
            </a:extLst>
          </p:cNvPr>
          <p:cNvSpPr txBox="1"/>
          <p:nvPr/>
        </p:nvSpPr>
        <p:spPr>
          <a:xfrm>
            <a:off x="4520756" y="9810328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/>
              </a:rPr>
              <a:t>1999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21C5E908-A8E0-4E5F-9307-DA4DA260CB39}"/>
              </a:ext>
            </a:extLst>
          </p:cNvPr>
          <p:cNvSpPr txBox="1"/>
          <p:nvPr/>
        </p:nvSpPr>
        <p:spPr>
          <a:xfrm>
            <a:off x="6063941" y="9810328"/>
            <a:ext cx="439189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澳门回归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3F00E745-90BA-4F56-B1CE-07DB72BCDF71}"/>
              </a:ext>
            </a:extLst>
          </p:cNvPr>
          <p:cNvSpPr txBox="1"/>
          <p:nvPr/>
        </p:nvSpPr>
        <p:spPr>
          <a:xfrm>
            <a:off x="17235750" y="8161725"/>
            <a:ext cx="439189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九二共识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E22810AF-B15F-4FC3-9E39-73D81A6F7809}"/>
              </a:ext>
            </a:extLst>
          </p:cNvPr>
          <p:cNvCxnSpPr>
            <a:cxnSpLocks/>
          </p:cNvCxnSpPr>
          <p:nvPr/>
        </p:nvCxnSpPr>
        <p:spPr>
          <a:xfrm flipH="1">
            <a:off x="3933075" y="11531065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FF3AB16D-BCE2-4ED2-9710-DA365655FCB0}"/>
              </a:ext>
            </a:extLst>
          </p:cNvPr>
          <p:cNvSpPr txBox="1"/>
          <p:nvPr/>
        </p:nvSpPr>
        <p:spPr>
          <a:xfrm>
            <a:off x="4559716" y="11130956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2005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6BC7121C-1D81-4A8C-ADE1-E273688991AF}"/>
              </a:ext>
            </a:extLst>
          </p:cNvPr>
          <p:cNvSpPr txBox="1"/>
          <p:nvPr/>
        </p:nvSpPr>
        <p:spPr>
          <a:xfrm>
            <a:off x="6080279" y="11121297"/>
            <a:ext cx="439189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反分裂国家法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9C21F9B5-58A0-4387-9245-CF16D6C730C7}"/>
              </a:ext>
            </a:extLst>
          </p:cNvPr>
          <p:cNvCxnSpPr>
            <a:cxnSpLocks/>
          </p:cNvCxnSpPr>
          <p:nvPr/>
        </p:nvCxnSpPr>
        <p:spPr>
          <a:xfrm flipH="1">
            <a:off x="3957603" y="12499060"/>
            <a:ext cx="499839" cy="0"/>
          </a:xfrm>
          <a:prstGeom prst="line">
            <a:avLst/>
          </a:prstGeom>
          <a:noFill/>
          <a:ln w="50800" cap="flat">
            <a:solidFill>
              <a:srgbClr val="0000FF"/>
            </a:solidFill>
            <a:prstDash val="solid"/>
            <a:bevel/>
          </a:ln>
          <a:effectLst>
            <a:outerShdw blurRad="76200" dist="38100" dir="5400000" rotWithShape="0">
              <a:srgbClr val="000000">
                <a:alpha val="38000"/>
              </a:srgbClr>
            </a:outerShdw>
          </a:effectLst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</p:cxn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B216777C-3E9C-42B4-A225-4BA1EEB242E6}"/>
              </a:ext>
            </a:extLst>
          </p:cNvPr>
          <p:cNvSpPr txBox="1"/>
          <p:nvPr/>
        </p:nvSpPr>
        <p:spPr>
          <a:xfrm>
            <a:off x="4584244" y="12098951"/>
            <a:ext cx="2194823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2015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chemeClr val="tx1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="" xmlns:a16="http://schemas.microsoft.com/office/drawing/2014/main" id="{1A89931A-3973-4090-8440-10F1D380EC96}"/>
              </a:ext>
            </a:extLst>
          </p:cNvPr>
          <p:cNvSpPr txBox="1"/>
          <p:nvPr/>
        </p:nvSpPr>
        <p:spPr>
          <a:xfrm>
            <a:off x="6104807" y="12089292"/>
            <a:ext cx="6638228" cy="73866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两岸领导人新加坡会面</a:t>
            </a:r>
            <a:endParaRPr kumimoji="0" lang="zh-CN" altLang="en-US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544466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7" grpId="0"/>
      <p:bldP spid="60" grpId="0"/>
      <p:bldP spid="61" grpId="0"/>
      <p:bldP spid="63" grpId="0"/>
      <p:bldP spid="64" grpId="0"/>
      <p:bldP spid="65" grpId="0"/>
      <p:bldP spid="68" grpId="0"/>
      <p:bldP spid="69" grpId="0"/>
      <p:bldP spid="71" grpId="0"/>
      <p:bldP spid="7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D0AEF87-924A-4074-87F2-B85FFE63594E}"/>
              </a:ext>
            </a:extLst>
          </p:cNvPr>
          <p:cNvSpPr/>
          <p:nvPr/>
        </p:nvSpPr>
        <p:spPr>
          <a:xfrm>
            <a:off x="7367464" y="4237251"/>
            <a:ext cx="8519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三、“一国两制”与祖国统一大业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 </a:t>
            </a:r>
            <a:r>
              <a:rPr lang="en-US" altLang="zh-CN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. </a:t>
            </a: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“一国两制”</a:t>
            </a: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理论的提出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lang="en-US" altLang="zh-CN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2. </a:t>
            </a: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港澳</a:t>
            </a: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回归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lang="en-US" altLang="zh-CN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3. </a:t>
            </a:r>
            <a:r>
              <a:rPr lang="zh-CN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海峡</a:t>
            </a: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两岸关系的不断发展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宋体"/>
              </a:rPr>
              <a:t> 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0652433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3FC7141-E7B7-4464-AEA6-70CD912E6FD3}"/>
              </a:ext>
            </a:extLst>
          </p:cNvPr>
          <p:cNvSpPr/>
          <p:nvPr/>
        </p:nvSpPr>
        <p:spPr>
          <a:xfrm>
            <a:off x="2326904" y="2682106"/>
            <a:ext cx="1988482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800" b="1" dirty="0">
                <a:latin typeface="Times New Roman" pitchFamily="18" charset="0"/>
                <a:ea typeface="黑体" pitchFamily="49" charset="-122"/>
              </a:rPr>
              <a:t>1992</a:t>
            </a:r>
            <a:r>
              <a:rPr lang="zh-CN" altLang="en-US" sz="4800" dirty="0">
                <a:latin typeface="Times New Roman" pitchFamily="18" charset="0"/>
                <a:ea typeface="黑体" pitchFamily="49" charset="-122"/>
              </a:rPr>
              <a:t>年，海基会与海协会达成的共识，是两岸关系的一次历史性突破。九二共识的核心主张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是（       ）</a:t>
            </a:r>
            <a:endParaRPr lang="en-US" altLang="zh-CN" sz="4800" dirty="0" smtClean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 smtClean="0">
                <a:latin typeface="Times New Roman" pitchFamily="18" charset="0"/>
                <a:ea typeface="黑体" pitchFamily="49" charset="-122"/>
              </a:rPr>
              <a:t>A. 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两岸实行直接通邮、通航、通商</a:t>
            </a:r>
            <a:endParaRPr lang="en-US" altLang="zh-CN" sz="4800" dirty="0" smtClean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 smtClean="0">
                <a:latin typeface="Times New Roman" pitchFamily="18" charset="0"/>
                <a:ea typeface="黑体" pitchFamily="49" charset="-122"/>
              </a:rPr>
              <a:t>B. 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两岸经济合作、互补、互利</a:t>
            </a:r>
            <a:endParaRPr lang="en-US" altLang="zh-CN" sz="4800" dirty="0" smtClean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 smtClean="0">
                <a:latin typeface="Times New Roman" pitchFamily="18" charset="0"/>
                <a:ea typeface="黑体" pitchFamily="49" charset="-122"/>
              </a:rPr>
              <a:t>C. 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海峡两岸均坚持一个中国原则</a:t>
            </a:r>
            <a:endParaRPr lang="en-US" altLang="zh-CN" sz="4800" dirty="0" smtClean="0">
              <a:latin typeface="Times New Roman" pitchFamily="18" charset="0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 smtClean="0">
                <a:latin typeface="Times New Roman" pitchFamily="18" charset="0"/>
                <a:ea typeface="黑体" pitchFamily="49" charset="-122"/>
              </a:rPr>
              <a:t>D. </a:t>
            </a:r>
            <a:r>
              <a:rPr lang="zh-CN" altLang="en-US" sz="4800" dirty="0" smtClean="0">
                <a:latin typeface="Times New Roman" pitchFamily="18" charset="0"/>
                <a:ea typeface="黑体" pitchFamily="49" charset="-122"/>
              </a:rPr>
              <a:t>反对“台独”，主张台海和平稳定</a:t>
            </a:r>
          </a:p>
          <a:p>
            <a:pPr>
              <a:lnSpc>
                <a:spcPct val="150000"/>
              </a:lnSpc>
            </a:pPr>
            <a:endParaRPr lang="zh-CN" altLang="en-US" sz="4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B12EBAE-463C-4F26-A87F-7B141C56F42B}"/>
              </a:ext>
            </a:extLst>
          </p:cNvPr>
          <p:cNvSpPr txBox="1"/>
          <p:nvPr/>
        </p:nvSpPr>
        <p:spPr>
          <a:xfrm>
            <a:off x="8761846" y="3693132"/>
            <a:ext cx="1269914" cy="129266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US" altLang="zh-CN" sz="4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kumimoji="0" lang="zh-CN" altLang="en-US" sz="48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ea typeface="黑体" pitchFamily="49" charset="-122"/>
              <a:sym typeface="Calibri" panose="020F0502020204030204"/>
            </a:endParaRP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0601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课堂小结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7" name="TextBox 1">
            <a:extLst>
              <a:ext uri="{FF2B5EF4-FFF2-40B4-BE49-F238E27FC236}">
                <a16:creationId xmlns="" xmlns:a16="http://schemas.microsoft.com/office/drawing/2014/main" id="{CF6DBB3D-B648-4469-938F-166A78492931}"/>
              </a:ext>
            </a:extLst>
          </p:cNvPr>
          <p:cNvSpPr txBox="1"/>
          <p:nvPr/>
        </p:nvSpPr>
        <p:spPr>
          <a:xfrm>
            <a:off x="5855296" y="1313384"/>
            <a:ext cx="11809312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一、伟大的历史转折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. 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真理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标准问题讨论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2. 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十一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届三中全会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3. 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拨乱反正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. 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新时期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民主法制建设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二、改革开放进程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  1. 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经济体制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改革与对外开放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（</a:t>
            </a: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）农村体制改革：家庭联产承包责任制</a:t>
            </a:r>
            <a:endParaRPr lang="en-US" altLang="zh-CN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（</a:t>
            </a: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）城市体制改革：下放企业自主权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 （</a:t>
            </a:r>
            <a:r>
              <a: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）</a:t>
            </a:r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黑体" pitchFamily="49" charset="-122"/>
              </a:rPr>
              <a:t>对外开放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562" y="7319612"/>
            <a:ext cx="10058400" cy="349993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312" y="7404196"/>
            <a:ext cx="11184859" cy="543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90649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91439" rIns="91439" bIns="9143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spDef>
    <a:lnDef>
      <a:spPr>
        <a:noFill/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lnDef>
    <a:txDef>
      <a:spPr>
        <a:noFill/>
        <a:ln w="25400" cap="flat">
          <a:noFill/>
          <a:miter lim="400000"/>
        </a:ln>
      </a:spPr>
      <a:bodyPr rot="0" spcFirstLastPara="1" vertOverflow="overflow" horzOverflow="overflow" vert="horz" wrap="square" lIns="91439" tIns="91439" rIns="91439" bIns="9143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9052</TotalTime>
  <Words>1454</Words>
  <Application>Microsoft Office PowerPoint</Application>
  <PresentationFormat>自定义</PresentationFormat>
  <Paragraphs>240</Paragraphs>
  <Slides>18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跋涉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lyc</dc:creator>
  <cp:lastModifiedBy>Windows 用户</cp:lastModifiedBy>
  <cp:revision>582</cp:revision>
  <dcterms:created xsi:type="dcterms:W3CDTF">2019-06-28T08:54:00Z</dcterms:created>
  <dcterms:modified xsi:type="dcterms:W3CDTF">2019-12-27T12:04:18Z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2052-11.1.0.8597</vt:lpwstr>
  </property>
</Properties>
</file>