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tags/tag2.xml" ContentType="application/vnd.openxmlformats-officedocument.presentationml.tags+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notesSlides/notesSlide6.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tags/tag3.xml" ContentType="application/vnd.openxmlformats-officedocument.presentationml.tags+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Default Extension="wav" ContentType="audio/wav"/>
  <Override PartName="/ppt/tags/tag1.xml" ContentType="application/vnd.openxmlformats-officedocument.presentationml.tag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0"/>
  </p:notesMasterIdLst>
  <p:sldIdLst>
    <p:sldId id="292" r:id="rId2"/>
    <p:sldId id="346" r:id="rId3"/>
    <p:sldId id="347" r:id="rId4"/>
    <p:sldId id="348" r:id="rId5"/>
    <p:sldId id="349" r:id="rId6"/>
    <p:sldId id="350" r:id="rId7"/>
    <p:sldId id="351" r:id="rId8"/>
    <p:sldId id="352" r:id="rId9"/>
    <p:sldId id="302" r:id="rId10"/>
    <p:sldId id="331" r:id="rId11"/>
    <p:sldId id="330" r:id="rId12"/>
    <p:sldId id="329" r:id="rId13"/>
    <p:sldId id="332" r:id="rId14"/>
    <p:sldId id="328" r:id="rId15"/>
    <p:sldId id="333" r:id="rId16"/>
    <p:sldId id="335" r:id="rId17"/>
    <p:sldId id="336" r:id="rId18"/>
    <p:sldId id="338" r:id="rId19"/>
    <p:sldId id="307" r:id="rId20"/>
    <p:sldId id="341" r:id="rId21"/>
    <p:sldId id="343" r:id="rId22"/>
    <p:sldId id="342" r:id="rId23"/>
    <p:sldId id="340" r:id="rId24"/>
    <p:sldId id="284" r:id="rId25"/>
    <p:sldId id="344" r:id="rId26"/>
    <p:sldId id="285" r:id="rId27"/>
    <p:sldId id="339" r:id="rId28"/>
    <p:sldId id="293" r:id="rId29"/>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CC"/>
    <a:srgbClr val="006600"/>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84" d="100"/>
          <a:sy n="84" d="100"/>
        </p:scale>
        <p:origin x="-1554" y="-78"/>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0ACE826-8BAB-47C7-85E6-F9BB3511E85B}" type="datetimeFigureOut">
              <a:rPr lang="zh-CN" altLang="en-US" smtClean="0"/>
              <a:pPr/>
              <a:t>2018/11/27</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BBA4D28-B26A-4120-9F32-F72110D2F6BC}" type="slidenum">
              <a:rPr lang="zh-CN" altLang="en-US" smtClean="0"/>
              <a:pPr/>
              <a:t>‹#›</a:t>
            </a:fld>
            <a:endParaRPr lang="zh-CN" altLang="en-US"/>
          </a:p>
        </p:txBody>
      </p:sp>
    </p:spTree>
    <p:extLst>
      <p:ext uri="{BB962C8B-B14F-4D97-AF65-F5344CB8AC3E}">
        <p14:creationId xmlns:p14="http://schemas.microsoft.com/office/powerpoint/2010/main" xmlns="" val="20836238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13315" name="Rectangle 3"/>
          <p:cNvSpPr>
            <a:spLocks noGrp="1" noChangeArrowheads="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endParaRPr lang="zh-CN" alt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21507" name="Rectangle 3"/>
          <p:cNvSpPr>
            <a:spLocks noGrp="1" noChangeArrowheads="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endParaRPr lang="zh-CN" altLang="en-US" smtClean="0"/>
          </a:p>
          <a:p>
            <a:endParaRPr lang="zh-CN" alt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09BE9DA-CCAC-4059-99BD-D65549DAC484}" type="slidenum">
              <a:rPr lang="zh-CN" altLang="en-US" smtClean="0"/>
              <a:pPr/>
              <a:t>14</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33795" name="Rectangle 3"/>
          <p:cNvSpPr>
            <a:spLocks noGrp="1" noChangeArrowheads="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endParaRPr lang="zh-CN" altLang="en-US" smtClean="0"/>
          </a:p>
          <a:p>
            <a:endParaRPr lang="zh-CN" alt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09BE9DA-CCAC-4059-99BD-D65549DAC484}" type="slidenum">
              <a:rPr lang="zh-CN" altLang="en-US" smtClean="0"/>
              <a:pPr/>
              <a:t>23</a:t>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09BE9DA-CCAC-4059-99BD-D65549DAC484}" type="slidenum">
              <a:rPr lang="zh-CN" altLang="en-US" smtClean="0"/>
              <a:pPr/>
              <a:t>27</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05FA5489-208D-45C0-A4E8-216007B492FD}" type="datetimeFigureOut">
              <a:rPr lang="zh-CN" altLang="en-US" smtClean="0"/>
              <a:pPr/>
              <a:t>2018/11/27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07B5385-328E-4EB0-B3C1-F3F5CBBE4350}" type="slidenum">
              <a:rPr lang="zh-CN" altLang="en-US" smtClean="0"/>
              <a:pPr/>
              <a:t>‹#›</a:t>
            </a:fld>
            <a:endParaRPr lang="zh-CN" altLang="en-US"/>
          </a:p>
        </p:txBody>
      </p:sp>
    </p:spTree>
    <p:extLst>
      <p:ext uri="{BB962C8B-B14F-4D97-AF65-F5344CB8AC3E}">
        <p14:creationId xmlns:p14="http://schemas.microsoft.com/office/powerpoint/2010/main" xmlns="" val="11307680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05FA5489-208D-45C0-A4E8-216007B492FD}" type="datetimeFigureOut">
              <a:rPr lang="zh-CN" altLang="en-US" smtClean="0"/>
              <a:pPr/>
              <a:t>2018/11/27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07B5385-328E-4EB0-B3C1-F3F5CBBE4350}" type="slidenum">
              <a:rPr lang="zh-CN" altLang="en-US" smtClean="0"/>
              <a:pPr/>
              <a:t>‹#›</a:t>
            </a:fld>
            <a:endParaRPr lang="zh-CN" altLang="en-US"/>
          </a:p>
        </p:txBody>
      </p:sp>
    </p:spTree>
    <p:extLst>
      <p:ext uri="{BB962C8B-B14F-4D97-AF65-F5344CB8AC3E}">
        <p14:creationId xmlns:p14="http://schemas.microsoft.com/office/powerpoint/2010/main" xmlns="" val="30442155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05FA5489-208D-45C0-A4E8-216007B492FD}" type="datetimeFigureOut">
              <a:rPr lang="zh-CN" altLang="en-US" smtClean="0"/>
              <a:pPr/>
              <a:t>2018/11/27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07B5385-328E-4EB0-B3C1-F3F5CBBE4350}" type="slidenum">
              <a:rPr lang="zh-CN" altLang="en-US" smtClean="0"/>
              <a:pPr/>
              <a:t>‹#›</a:t>
            </a:fld>
            <a:endParaRPr lang="zh-CN" altLang="en-US"/>
          </a:p>
        </p:txBody>
      </p:sp>
    </p:spTree>
    <p:extLst>
      <p:ext uri="{BB962C8B-B14F-4D97-AF65-F5344CB8AC3E}">
        <p14:creationId xmlns:p14="http://schemas.microsoft.com/office/powerpoint/2010/main" xmlns="" val="2676220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05FA5489-208D-45C0-A4E8-216007B492FD}" type="datetimeFigureOut">
              <a:rPr lang="zh-CN" altLang="en-US" smtClean="0"/>
              <a:pPr/>
              <a:t>2018/11/27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07B5385-328E-4EB0-B3C1-F3F5CBBE4350}" type="slidenum">
              <a:rPr lang="zh-CN" altLang="en-US" smtClean="0"/>
              <a:pPr/>
              <a:t>‹#›</a:t>
            </a:fld>
            <a:endParaRPr lang="zh-CN" altLang="en-US"/>
          </a:p>
        </p:txBody>
      </p:sp>
    </p:spTree>
    <p:extLst>
      <p:ext uri="{BB962C8B-B14F-4D97-AF65-F5344CB8AC3E}">
        <p14:creationId xmlns:p14="http://schemas.microsoft.com/office/powerpoint/2010/main" xmlns="" val="31970755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05FA5489-208D-45C0-A4E8-216007B492FD}" type="datetimeFigureOut">
              <a:rPr lang="zh-CN" altLang="en-US" smtClean="0"/>
              <a:pPr/>
              <a:t>2018/11/27</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E07B5385-328E-4EB0-B3C1-F3F5CBBE4350}" type="slidenum">
              <a:rPr lang="zh-CN" altLang="en-US" smtClean="0"/>
              <a:pPr/>
              <a:t>‹#›</a:t>
            </a:fld>
            <a:endParaRPr lang="zh-CN" altLang="en-US"/>
          </a:p>
        </p:txBody>
      </p:sp>
    </p:spTree>
    <p:extLst>
      <p:ext uri="{BB962C8B-B14F-4D97-AF65-F5344CB8AC3E}">
        <p14:creationId xmlns:p14="http://schemas.microsoft.com/office/powerpoint/2010/main" xmlns="" val="23682324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05FA5489-208D-45C0-A4E8-216007B492FD}" type="datetimeFigureOut">
              <a:rPr lang="zh-CN" altLang="en-US" smtClean="0"/>
              <a:pPr/>
              <a:t>2018/11/27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07B5385-328E-4EB0-B3C1-F3F5CBBE4350}" type="slidenum">
              <a:rPr lang="zh-CN" altLang="en-US" smtClean="0"/>
              <a:pPr/>
              <a:t>‹#›</a:t>
            </a:fld>
            <a:endParaRPr lang="zh-CN" altLang="en-US"/>
          </a:p>
        </p:txBody>
      </p:sp>
    </p:spTree>
    <p:extLst>
      <p:ext uri="{BB962C8B-B14F-4D97-AF65-F5344CB8AC3E}">
        <p14:creationId xmlns:p14="http://schemas.microsoft.com/office/powerpoint/2010/main" xmlns="" val="33562053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5FA5489-208D-45C0-A4E8-216007B492FD}" type="datetimeFigureOut">
              <a:rPr lang="zh-CN" altLang="en-US" smtClean="0"/>
              <a:pPr/>
              <a:t>2018/11/27</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E07B5385-328E-4EB0-B3C1-F3F5CBBE4350}" type="slidenum">
              <a:rPr lang="zh-CN" altLang="en-US" smtClean="0"/>
              <a:pPr/>
              <a:t>‹#›</a:t>
            </a:fld>
            <a:endParaRPr lang="zh-CN" altLang="en-US"/>
          </a:p>
        </p:txBody>
      </p:sp>
    </p:spTree>
    <p:extLst>
      <p:ext uri="{BB962C8B-B14F-4D97-AF65-F5344CB8AC3E}">
        <p14:creationId xmlns:p14="http://schemas.microsoft.com/office/powerpoint/2010/main" xmlns="" val="2980412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05FA5489-208D-45C0-A4E8-216007B492FD}" type="datetimeFigureOut">
              <a:rPr lang="zh-CN" altLang="en-US" smtClean="0"/>
              <a:pPr/>
              <a:t>2018/11/27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07B5385-328E-4EB0-B3C1-F3F5CBBE4350}" type="slidenum">
              <a:rPr lang="zh-CN" altLang="en-US" smtClean="0"/>
              <a:pPr/>
              <a:t>‹#›</a:t>
            </a:fld>
            <a:endParaRPr lang="zh-CN" altLang="en-US"/>
          </a:p>
        </p:txBody>
      </p:sp>
    </p:spTree>
    <p:extLst>
      <p:ext uri="{BB962C8B-B14F-4D97-AF65-F5344CB8AC3E}">
        <p14:creationId xmlns:p14="http://schemas.microsoft.com/office/powerpoint/2010/main" xmlns="" val="1649002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05FA5489-208D-45C0-A4E8-216007B492FD}" type="datetimeFigureOut">
              <a:rPr lang="zh-CN" altLang="en-US" smtClean="0"/>
              <a:pPr/>
              <a:t>2018/11/27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07B5385-328E-4EB0-B3C1-F3F5CBBE4350}" type="slidenum">
              <a:rPr lang="zh-CN" altLang="en-US" smtClean="0"/>
              <a:pPr/>
              <a:t>‹#›</a:t>
            </a:fld>
            <a:endParaRPr lang="zh-CN" altLang="en-US"/>
          </a:p>
        </p:txBody>
      </p:sp>
    </p:spTree>
    <p:extLst>
      <p:ext uri="{BB962C8B-B14F-4D97-AF65-F5344CB8AC3E}">
        <p14:creationId xmlns:p14="http://schemas.microsoft.com/office/powerpoint/2010/main" xmlns="" val="5228642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05FA5489-208D-45C0-A4E8-216007B492FD}" type="datetimeFigureOut">
              <a:rPr lang="zh-CN" altLang="en-US" smtClean="0"/>
              <a:pPr/>
              <a:t>2018/11/27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07B5385-328E-4EB0-B3C1-F3F5CBBE4350}" type="slidenum">
              <a:rPr lang="zh-CN" altLang="en-US" smtClean="0"/>
              <a:pPr/>
              <a:t>‹#›</a:t>
            </a:fld>
            <a:endParaRPr lang="zh-CN" altLang="en-US"/>
          </a:p>
        </p:txBody>
      </p:sp>
    </p:spTree>
    <p:extLst>
      <p:ext uri="{BB962C8B-B14F-4D97-AF65-F5344CB8AC3E}">
        <p14:creationId xmlns:p14="http://schemas.microsoft.com/office/powerpoint/2010/main" xmlns="" val="34102767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05FA5489-208D-45C0-A4E8-216007B492FD}" type="datetimeFigureOut">
              <a:rPr lang="zh-CN" altLang="en-US" smtClean="0"/>
              <a:pPr/>
              <a:t>2018/11/27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07B5385-328E-4EB0-B3C1-F3F5CBBE4350}" type="slidenum">
              <a:rPr lang="zh-CN" altLang="en-US" smtClean="0"/>
              <a:pPr/>
              <a:t>‹#›</a:t>
            </a:fld>
            <a:endParaRPr lang="zh-CN" altLang="en-US"/>
          </a:p>
        </p:txBody>
      </p:sp>
    </p:spTree>
    <p:extLst>
      <p:ext uri="{BB962C8B-B14F-4D97-AF65-F5344CB8AC3E}">
        <p14:creationId xmlns:p14="http://schemas.microsoft.com/office/powerpoint/2010/main" xmlns="" val="75465751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仅标题">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a:off x="1143000" y="2405857"/>
            <a:ext cx="6858000" cy="1239838"/>
          </a:xfrm>
        </p:spPr>
        <p:txBody>
          <a:bodyPr anchor="b">
            <a:normAutofit/>
          </a:bodyPr>
          <a:lstStyle>
            <a:lvl1pPr algn="ctr">
              <a:defRPr sz="5400">
                <a:solidFill>
                  <a:schemeClr val="tx2"/>
                </a:solidFill>
              </a:defRPr>
            </a:lvl1pPr>
          </a:lstStyle>
          <a:p>
            <a:r>
              <a:rPr lang="zh-CN" altLang="en-US" dirty="0"/>
              <a:t>单击此处编辑标题</a:t>
            </a:r>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2018/11/27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a:p>
        </p:txBody>
      </p:sp>
      <p:sp>
        <p:nvSpPr>
          <p:cNvPr id="9" name="文本占位符 8"/>
          <p:cNvSpPr>
            <a:spLocks noGrp="1"/>
          </p:cNvSpPr>
          <p:nvPr>
            <p:ph type="body" sz="quarter" idx="13"/>
          </p:nvPr>
        </p:nvSpPr>
        <p:spPr>
          <a:xfrm>
            <a:off x="1143000" y="3806825"/>
            <a:ext cx="6858000" cy="892175"/>
          </a:xfrm>
        </p:spPr>
        <p:txBody>
          <a:bodyPr>
            <a:normAutofit/>
          </a:bodyPr>
          <a:lstStyle>
            <a:lvl1pPr marL="0" indent="0" algn="ctr">
              <a:buNone/>
              <a:defRPr sz="2000">
                <a:solidFill>
                  <a:schemeClr val="tx2"/>
                </a:solidFill>
              </a:defRPr>
            </a:lvl1pPr>
            <a:lvl2pPr marL="457200" indent="0">
              <a:buNone/>
              <a:defRPr/>
            </a:lvl2pPr>
            <a:lvl3pPr marL="914400" indent="0">
              <a:buNone/>
              <a:defRPr/>
            </a:lvl3pPr>
            <a:lvl4pPr marL="1371600" indent="0">
              <a:buNone/>
              <a:defRPr/>
            </a:lvl4pPr>
            <a:lvl5pPr marL="1828800" indent="0">
              <a:buNone/>
              <a:defRPr/>
            </a:lvl5pPr>
          </a:lstStyle>
          <a:p>
            <a:pPr lvl="0"/>
            <a:r>
              <a:rPr lang="zh-CN" altLang="en-US" dirty="0"/>
              <a:t>单击此处编辑母版文本样式</a:t>
            </a:r>
          </a:p>
        </p:txBody>
      </p:sp>
    </p:spTree>
    <p:extLst>
      <p:ext uri="{BB962C8B-B14F-4D97-AF65-F5344CB8AC3E}">
        <p14:creationId xmlns:p14="http://schemas.microsoft.com/office/powerpoint/2010/main" xmlns="" val="66120302"/>
      </p:ext>
    </p:extLst>
  </p:cSld>
  <p:clrMapOvr>
    <a:masterClrMapping/>
  </p:clrMapOvr>
  <p:transition>
    <p:random/>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_仅标题">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a:off x="1143000" y="2405857"/>
            <a:ext cx="6858000" cy="1239838"/>
          </a:xfrm>
        </p:spPr>
        <p:txBody>
          <a:bodyPr anchor="b">
            <a:normAutofit/>
          </a:bodyPr>
          <a:lstStyle>
            <a:lvl1pPr algn="ctr">
              <a:defRPr sz="5400">
                <a:solidFill>
                  <a:schemeClr val="tx2"/>
                </a:solidFill>
              </a:defRPr>
            </a:lvl1pPr>
          </a:lstStyle>
          <a:p>
            <a:r>
              <a:rPr lang="zh-CN" altLang="en-US" dirty="0"/>
              <a:t>单击此处编辑标题</a:t>
            </a:r>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2018/11/27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a:p>
        </p:txBody>
      </p:sp>
      <p:sp>
        <p:nvSpPr>
          <p:cNvPr id="9" name="文本占位符 8"/>
          <p:cNvSpPr>
            <a:spLocks noGrp="1"/>
          </p:cNvSpPr>
          <p:nvPr>
            <p:ph type="body" sz="quarter" idx="13"/>
          </p:nvPr>
        </p:nvSpPr>
        <p:spPr>
          <a:xfrm>
            <a:off x="1143000" y="3806825"/>
            <a:ext cx="6858000" cy="892175"/>
          </a:xfrm>
        </p:spPr>
        <p:txBody>
          <a:bodyPr>
            <a:normAutofit/>
          </a:bodyPr>
          <a:lstStyle>
            <a:lvl1pPr marL="0" indent="0" algn="ctr">
              <a:buNone/>
              <a:defRPr sz="2000">
                <a:solidFill>
                  <a:schemeClr val="tx2"/>
                </a:solidFill>
              </a:defRPr>
            </a:lvl1pPr>
            <a:lvl2pPr marL="457200" indent="0">
              <a:buNone/>
              <a:defRPr/>
            </a:lvl2pPr>
            <a:lvl3pPr marL="914400" indent="0">
              <a:buNone/>
              <a:defRPr/>
            </a:lvl3pPr>
            <a:lvl4pPr marL="1371600" indent="0">
              <a:buNone/>
              <a:defRPr/>
            </a:lvl4pPr>
            <a:lvl5pPr marL="1828800" indent="0">
              <a:buNone/>
              <a:defRPr/>
            </a:lvl5pPr>
          </a:lstStyle>
          <a:p>
            <a:pPr lvl="0"/>
            <a:r>
              <a:rPr lang="zh-CN" altLang="en-US" dirty="0"/>
              <a:t>单击此处编辑母版文本样式</a:t>
            </a:r>
          </a:p>
        </p:txBody>
      </p:sp>
    </p:spTree>
    <p:extLst>
      <p:ext uri="{BB962C8B-B14F-4D97-AF65-F5344CB8AC3E}">
        <p14:creationId xmlns:p14="http://schemas.microsoft.com/office/powerpoint/2010/main" xmlns="" val="1125516943"/>
      </p:ext>
    </p:extLst>
  </p:cSld>
  <p:clrMapOvr>
    <a:masterClrMapping/>
  </p:clrMapOvr>
  <p:transition>
    <p:random/>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5_仅标题">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a:off x="1143000" y="2405857"/>
            <a:ext cx="6858000" cy="1239838"/>
          </a:xfrm>
        </p:spPr>
        <p:txBody>
          <a:bodyPr anchor="b">
            <a:normAutofit/>
          </a:bodyPr>
          <a:lstStyle>
            <a:lvl1pPr algn="ctr">
              <a:defRPr sz="5400">
                <a:solidFill>
                  <a:schemeClr val="tx2"/>
                </a:solidFill>
              </a:defRPr>
            </a:lvl1pPr>
          </a:lstStyle>
          <a:p>
            <a:r>
              <a:rPr lang="zh-CN" altLang="en-US" dirty="0"/>
              <a:t>单击此处编辑标题</a:t>
            </a:r>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2018/11/27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a:p>
        </p:txBody>
      </p:sp>
      <p:sp>
        <p:nvSpPr>
          <p:cNvPr id="9" name="文本占位符 8"/>
          <p:cNvSpPr>
            <a:spLocks noGrp="1"/>
          </p:cNvSpPr>
          <p:nvPr>
            <p:ph type="body" sz="quarter" idx="13"/>
          </p:nvPr>
        </p:nvSpPr>
        <p:spPr>
          <a:xfrm>
            <a:off x="1143000" y="3806825"/>
            <a:ext cx="6858000" cy="892175"/>
          </a:xfrm>
        </p:spPr>
        <p:txBody>
          <a:bodyPr>
            <a:normAutofit/>
          </a:bodyPr>
          <a:lstStyle>
            <a:lvl1pPr marL="0" indent="0" algn="ctr">
              <a:buNone/>
              <a:defRPr sz="2000">
                <a:solidFill>
                  <a:schemeClr val="tx2"/>
                </a:solidFill>
              </a:defRPr>
            </a:lvl1pPr>
            <a:lvl2pPr marL="457200" indent="0">
              <a:buNone/>
              <a:defRPr/>
            </a:lvl2pPr>
            <a:lvl3pPr marL="914400" indent="0">
              <a:buNone/>
              <a:defRPr/>
            </a:lvl3pPr>
            <a:lvl4pPr marL="1371600" indent="0">
              <a:buNone/>
              <a:defRPr/>
            </a:lvl4pPr>
            <a:lvl5pPr marL="1828800" indent="0">
              <a:buNone/>
              <a:defRPr/>
            </a:lvl5pPr>
          </a:lstStyle>
          <a:p>
            <a:pPr lvl="0"/>
            <a:r>
              <a:rPr lang="zh-CN" altLang="en-US" dirty="0"/>
              <a:t>单击此处编辑母版文本样式</a:t>
            </a:r>
          </a:p>
        </p:txBody>
      </p:sp>
    </p:spTree>
    <p:extLst>
      <p:ext uri="{BB962C8B-B14F-4D97-AF65-F5344CB8AC3E}">
        <p14:creationId xmlns:p14="http://schemas.microsoft.com/office/powerpoint/2010/main" xmlns="" val="2870413070"/>
      </p:ext>
    </p:extLst>
  </p:cSld>
  <p:clrMapOvr>
    <a:masterClrMapping/>
  </p:clrMapOvr>
  <p:transition>
    <p:rand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5FA5489-208D-45C0-A4E8-216007B492FD}" type="datetimeFigureOut">
              <a:rPr lang="zh-CN" altLang="en-US" smtClean="0"/>
              <a:pPr/>
              <a:t>2018/11/27</a:t>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07B5385-328E-4EB0-B3C1-F3F5CBBE4350}" type="slidenum">
              <a:rPr lang="zh-CN" altLang="en-US" smtClean="0"/>
              <a:pPr/>
              <a:t>‹#›</a:t>
            </a:fld>
            <a:endParaRPr lang="zh-CN" altLang="en-US"/>
          </a:p>
        </p:txBody>
      </p:sp>
    </p:spTree>
    <p:extLst>
      <p:ext uri="{BB962C8B-B14F-4D97-AF65-F5344CB8AC3E}">
        <p14:creationId xmlns:p14="http://schemas.microsoft.com/office/powerpoint/2010/main" xmlns="" val="28240001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5" r:id="rId12"/>
    <p:sldLayoutId id="2147483666" r:id="rId13"/>
    <p:sldLayoutId id="2147483667" r:id="rId14"/>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hyperlink" Target="http://www.ch.zju.edu.cn/bkkj/20sjdsj/chap4/med-04-2/hb0403.htm" TargetMode="External"/><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hyperlink" Target="http://www.ch.zju.edu.cn/bkkj/20sjdsj/chap4/med-04-2/hb0405.htm" TargetMode="External"/><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2.xml"/><Relationship Id="rId1" Type="http://schemas.openxmlformats.org/officeDocument/2006/relationships/tags" Target="../tags/tag1.xml"/><Relationship Id="rId4" Type="http://schemas.openxmlformats.org/officeDocument/2006/relationships/image" Target="../media/image11.jpeg"/></Relationships>
</file>

<file path=ppt/slides/_rels/slide1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5.xml"/><Relationship Id="rId7" Type="http://schemas.openxmlformats.org/officeDocument/2006/relationships/image" Target="../media/image19.jpeg"/><Relationship Id="rId2" Type="http://schemas.openxmlformats.org/officeDocument/2006/relationships/slideLayout" Target="../slideLayouts/slideLayout14.xml"/><Relationship Id="rId1" Type="http://schemas.openxmlformats.org/officeDocument/2006/relationships/tags" Target="../tags/tag2.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jpe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3.xml"/><Relationship Id="rId1" Type="http://schemas.openxmlformats.org/officeDocument/2006/relationships/tags" Target="../tags/tag3.xml"/></Relationships>
</file>

<file path=ppt/slides/_rels/slide28.xml.rels><?xml version="1.0" encoding="UTF-8" standalone="yes"?>
<Relationships xmlns="http://schemas.openxmlformats.org/package/2006/relationships"><Relationship Id="rId3" Type="http://schemas.openxmlformats.org/officeDocument/2006/relationships/image" Target="../media/image21.gif"/><Relationship Id="rId2" Type="http://schemas.openxmlformats.org/officeDocument/2006/relationships/image" Target="../media/image20.png"/><Relationship Id="rId1" Type="http://schemas.openxmlformats.org/officeDocument/2006/relationships/slideLayout" Target="../slideLayouts/slideLayout7.xml"/><Relationship Id="rId4" Type="http://schemas.openxmlformats.org/officeDocument/2006/relationships/image" Target="../media/image22.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80" name="WordArt 8"/>
          <p:cNvSpPr>
            <a:spLocks noChangeArrowheads="1" noChangeShapeType="1" noTextEdit="1"/>
          </p:cNvSpPr>
          <p:nvPr/>
        </p:nvSpPr>
        <p:spPr bwMode="auto">
          <a:xfrm>
            <a:off x="571472" y="1785926"/>
            <a:ext cx="8208912" cy="936104"/>
          </a:xfrm>
          <a:prstGeom prst="rect">
            <a:avLst/>
          </a:prstGeom>
          <a:extLst>
            <a:ext uri="{AF507438-7753-43E0-B8FC-AC1667EBCBE1}">
              <a14:hiddenEffects xmlns:a14="http://schemas.microsoft.com/office/drawing/2010/main" xmlns="">
                <a:effectLst/>
              </a14:hiddenEffects>
            </a:ext>
          </a:extLst>
        </p:spPr>
        <p:txBody>
          <a:bodyPr wrap="none" fromWordArt="1">
            <a:prstTxWarp prst="textPlain">
              <a:avLst>
                <a:gd name="adj" fmla="val 50000"/>
              </a:avLst>
            </a:prstTxWarp>
          </a:bodyPr>
          <a:lstStyle/>
          <a:p>
            <a:pPr algn="ctr"/>
            <a:r>
              <a:rPr lang="zh-CN" altLang="en-US" sz="3600" b="1" kern="10" dirty="0">
                <a:ln w="28575">
                  <a:solidFill>
                    <a:srgbClr val="FFCC00"/>
                  </a:solidFill>
                  <a:round/>
                  <a:headEnd/>
                  <a:tailEnd/>
                </a:ln>
                <a:solidFill>
                  <a:srgbClr val="0070C0"/>
                </a:solidFill>
                <a:effectLst>
                  <a:outerShdw blurRad="38100" dist="38100" dir="2700000" algn="tl">
                    <a:srgbClr val="000000">
                      <a:alpha val="43137"/>
                    </a:srgbClr>
                  </a:outerShdw>
                </a:effectLst>
                <a:latin typeface="黑体"/>
                <a:ea typeface="黑体"/>
              </a:rPr>
              <a:t>第</a:t>
            </a:r>
            <a:r>
              <a:rPr lang="en-US" altLang="zh-CN" sz="3600" b="1" kern="10" dirty="0">
                <a:ln w="28575">
                  <a:solidFill>
                    <a:srgbClr val="FFCC00"/>
                  </a:solidFill>
                  <a:round/>
                  <a:headEnd/>
                  <a:tailEnd/>
                </a:ln>
                <a:solidFill>
                  <a:srgbClr val="0070C0"/>
                </a:solidFill>
                <a:effectLst>
                  <a:outerShdw blurRad="38100" dist="38100" dir="2700000" algn="tl">
                    <a:srgbClr val="000000">
                      <a:alpha val="43137"/>
                    </a:srgbClr>
                  </a:outerShdw>
                </a:effectLst>
                <a:latin typeface="黑体"/>
                <a:ea typeface="黑体"/>
              </a:rPr>
              <a:t>12</a:t>
            </a:r>
            <a:r>
              <a:rPr lang="zh-CN" altLang="en-US" sz="3600" b="1" kern="10" dirty="0" smtClean="0">
                <a:ln w="28575">
                  <a:solidFill>
                    <a:srgbClr val="FFCC00"/>
                  </a:solidFill>
                  <a:round/>
                  <a:headEnd/>
                  <a:tailEnd/>
                </a:ln>
                <a:solidFill>
                  <a:srgbClr val="0070C0"/>
                </a:solidFill>
                <a:effectLst>
                  <a:outerShdw blurRad="38100" dist="38100" dir="2700000" algn="tl">
                    <a:srgbClr val="000000">
                      <a:alpha val="43137"/>
                    </a:srgbClr>
                  </a:outerShdw>
                </a:effectLst>
                <a:latin typeface="黑体"/>
                <a:ea typeface="黑体"/>
              </a:rPr>
              <a:t>课 亚洲</a:t>
            </a:r>
            <a:r>
              <a:rPr lang="zh-CN" altLang="en-US" sz="3600" b="1" kern="10" dirty="0">
                <a:ln w="28575">
                  <a:solidFill>
                    <a:srgbClr val="FFCC00"/>
                  </a:solidFill>
                  <a:round/>
                  <a:headEnd/>
                  <a:tailEnd/>
                </a:ln>
                <a:solidFill>
                  <a:srgbClr val="0070C0"/>
                </a:solidFill>
                <a:effectLst>
                  <a:outerShdw blurRad="38100" dist="38100" dir="2700000" algn="tl">
                    <a:srgbClr val="000000">
                      <a:alpha val="43137"/>
                    </a:srgbClr>
                  </a:outerShdw>
                </a:effectLst>
                <a:latin typeface="黑体"/>
                <a:ea typeface="黑体"/>
              </a:rPr>
              <a:t>殖民地人民的抗争</a:t>
            </a:r>
          </a:p>
        </p:txBody>
      </p:sp>
    </p:spTree>
    <p:extLst>
      <p:ext uri="{BB962C8B-B14F-4D97-AF65-F5344CB8AC3E}">
        <p14:creationId xmlns:p14="http://schemas.microsoft.com/office/powerpoint/2010/main" xmlns="" val="322460009"/>
      </p:ext>
    </p:extLst>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8" name="Rectangle 6"/>
          <p:cNvSpPr>
            <a:spLocks noChangeArrowheads="1"/>
          </p:cNvSpPr>
          <p:nvPr/>
        </p:nvSpPr>
        <p:spPr bwMode="auto">
          <a:xfrm>
            <a:off x="152400" y="1295400"/>
            <a:ext cx="8713788" cy="4411663"/>
          </a:xfrm>
          <a:prstGeom prst="rect">
            <a:avLst/>
          </a:prstGeom>
          <a:noFill/>
          <a:ln w="9525">
            <a:noFill/>
            <a:miter lim="800000"/>
            <a:headEnd/>
            <a:tailEnd/>
          </a:ln>
          <a:effectLst/>
        </p:spPr>
        <p:txBody>
          <a:bodyPr/>
          <a:lstStyle/>
          <a:p>
            <a:pPr marL="342900" indent="-342900">
              <a:spcBef>
                <a:spcPct val="20000"/>
              </a:spcBef>
            </a:pPr>
            <a:r>
              <a:rPr lang="zh-CN" altLang="en-US" sz="3200" b="1"/>
              <a:t>（</a:t>
            </a:r>
            <a:r>
              <a:rPr lang="en-US" altLang="zh-CN" sz="3200" b="1"/>
              <a:t>1</a:t>
            </a:r>
            <a:r>
              <a:rPr lang="zh-CN" altLang="en-US" sz="3200" b="1"/>
              <a:t>）</a:t>
            </a:r>
            <a:r>
              <a:rPr lang="en-US" altLang="zh-CN" sz="3200" b="1"/>
              <a:t>1885</a:t>
            </a:r>
            <a:r>
              <a:rPr lang="zh-CN" altLang="en-US" sz="3200" b="1"/>
              <a:t>年，印度国民大会党</a:t>
            </a:r>
          </a:p>
          <a:p>
            <a:pPr marL="342900" indent="-342900">
              <a:spcBef>
                <a:spcPct val="20000"/>
              </a:spcBef>
            </a:pPr>
            <a:r>
              <a:rPr lang="zh-CN" altLang="en-US" sz="3200" b="1"/>
              <a:t>（“国大党”）成立</a:t>
            </a:r>
          </a:p>
          <a:p>
            <a:pPr marL="342900" indent="-342900">
              <a:spcBef>
                <a:spcPct val="20000"/>
              </a:spcBef>
            </a:pPr>
            <a:r>
              <a:rPr lang="zh-CN" altLang="en-US" sz="3200" b="1"/>
              <a:t>     </a:t>
            </a:r>
            <a:r>
              <a:rPr lang="zh-CN" altLang="en-US" sz="3200" b="1">
                <a:solidFill>
                  <a:srgbClr val="FF0000"/>
                </a:solidFill>
              </a:rPr>
              <a:t>（一个统一的全国性组织）</a:t>
            </a:r>
          </a:p>
          <a:p>
            <a:pPr marL="342900" indent="-342900">
              <a:spcBef>
                <a:spcPct val="20000"/>
              </a:spcBef>
            </a:pPr>
            <a:endParaRPr lang="zh-CN" altLang="en-US" sz="3200" b="1">
              <a:solidFill>
                <a:srgbClr val="FF0000"/>
              </a:solidFill>
            </a:endParaRPr>
          </a:p>
          <a:p>
            <a:pPr marL="342900" indent="-342900">
              <a:spcBef>
                <a:spcPct val="20000"/>
              </a:spcBef>
            </a:pPr>
            <a:r>
              <a:rPr lang="zh-CN" altLang="en-US" sz="3200" b="1"/>
              <a:t>（</a:t>
            </a:r>
            <a:r>
              <a:rPr lang="en-US" altLang="zh-CN" sz="3200" b="1"/>
              <a:t>2</a:t>
            </a:r>
            <a:r>
              <a:rPr lang="zh-CN" altLang="en-US" sz="3200" b="1"/>
              <a:t>）一战期间，英国的殖民掠夺进一步激化了印度人民与英国殖民者之间的矛盾，在国大党的压力下，英国承诺战后印度将成为帝国内部的一个自治领，但战后反而制定了新的治安法，加强对民族运动的镇压</a:t>
            </a:r>
            <a:endParaRPr lang="zh-CN" altLang="en-US" sz="3200" b="1">
              <a:solidFill>
                <a:srgbClr val="FF0000"/>
              </a:solidFill>
            </a:endParaRPr>
          </a:p>
        </p:txBody>
      </p:sp>
      <p:pic>
        <p:nvPicPr>
          <p:cNvPr id="8199" name="Picture 7"/>
          <p:cNvPicPr>
            <a:picLocks noChangeAspect="1" noChangeArrowheads="1"/>
          </p:cNvPicPr>
          <p:nvPr/>
        </p:nvPicPr>
        <p:blipFill>
          <a:blip r:embed="rId2"/>
          <a:srcRect/>
          <a:stretch>
            <a:fillRect/>
          </a:stretch>
        </p:blipFill>
        <p:spPr bwMode="auto">
          <a:xfrm>
            <a:off x="6172200" y="228600"/>
            <a:ext cx="2535238" cy="3429000"/>
          </a:xfrm>
          <a:prstGeom prst="rect">
            <a:avLst/>
          </a:prstGeom>
          <a:noFill/>
          <a:ln w="57150">
            <a:solidFill>
              <a:srgbClr val="800000"/>
            </a:solidFill>
            <a:miter lim="800000"/>
            <a:headEnd/>
            <a:tailEnd/>
          </a:ln>
        </p:spPr>
      </p:pic>
      <p:sp>
        <p:nvSpPr>
          <p:cNvPr id="5" name="文本框 1"/>
          <p:cNvSpPr txBox="1">
            <a:spLocks noChangeArrowheads="1"/>
          </p:cNvSpPr>
          <p:nvPr/>
        </p:nvSpPr>
        <p:spPr bwMode="auto">
          <a:xfrm>
            <a:off x="0" y="285728"/>
            <a:ext cx="7560840" cy="7064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zh-CN" altLang="en-US" sz="4000" b="1" dirty="0">
                <a:solidFill>
                  <a:srgbClr val="FF0000"/>
                </a:solidFill>
                <a:effectLst>
                  <a:outerShdw blurRad="38100" dist="38100" dir="2700000" algn="tl">
                    <a:srgbClr val="000000">
                      <a:alpha val="43137"/>
                    </a:srgbClr>
                  </a:outerShdw>
                </a:effectLst>
                <a:latin typeface="黑体" pitchFamily="2" charset="-122"/>
                <a:ea typeface="黑体" pitchFamily="2" charset="-122"/>
              </a:rPr>
              <a:t>一、印度的非暴力不合作运动</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1" name="Text Box 5"/>
          <p:cNvSpPr txBox="1">
            <a:spLocks noChangeArrowheads="1"/>
          </p:cNvSpPr>
          <p:nvPr/>
        </p:nvSpPr>
        <p:spPr bwMode="auto">
          <a:xfrm>
            <a:off x="381000" y="457200"/>
            <a:ext cx="8153400" cy="641350"/>
          </a:xfrm>
          <a:prstGeom prst="rect">
            <a:avLst/>
          </a:prstGeom>
          <a:noFill/>
          <a:ln w="9525">
            <a:noFill/>
            <a:miter lim="800000"/>
            <a:headEnd/>
            <a:tailEnd/>
          </a:ln>
        </p:spPr>
        <p:txBody>
          <a:bodyPr>
            <a:spAutoFit/>
          </a:bodyPr>
          <a:lstStyle/>
          <a:p>
            <a:pPr>
              <a:buFont typeface="Arial" pitchFamily="34" charset="0"/>
              <a:buNone/>
            </a:pPr>
            <a:r>
              <a:rPr lang="en-US" altLang="zh-CN" sz="3600" b="1">
                <a:latin typeface="宋体" pitchFamily="2" charset="-122"/>
              </a:rPr>
              <a:t>3</a:t>
            </a:r>
            <a:r>
              <a:rPr lang="zh-CN" altLang="en-US" sz="3600" b="1">
                <a:latin typeface="宋体" pitchFamily="2" charset="-122"/>
              </a:rPr>
              <a:t>、</a:t>
            </a:r>
            <a:r>
              <a:rPr lang="zh-CN" altLang="en-US" sz="3600" b="1"/>
              <a:t>非暴力运动</a:t>
            </a:r>
            <a:r>
              <a:rPr lang="en-US" altLang="zh-CN" sz="3600" b="1"/>
              <a:t>——</a:t>
            </a:r>
            <a:r>
              <a:rPr lang="zh-CN" altLang="en-US" sz="3600" b="1"/>
              <a:t>非暴力不合作运动</a:t>
            </a:r>
            <a:r>
              <a:rPr lang="zh-CN" altLang="en-US" sz="3600"/>
              <a:t> </a:t>
            </a:r>
          </a:p>
        </p:txBody>
      </p:sp>
      <p:sp>
        <p:nvSpPr>
          <p:cNvPr id="9222" name="Text Box 6"/>
          <p:cNvSpPr txBox="1">
            <a:spLocks noChangeArrowheads="1"/>
          </p:cNvSpPr>
          <p:nvPr/>
        </p:nvSpPr>
        <p:spPr bwMode="auto">
          <a:xfrm>
            <a:off x="304800" y="1219200"/>
            <a:ext cx="8153400" cy="641350"/>
          </a:xfrm>
          <a:prstGeom prst="rect">
            <a:avLst/>
          </a:prstGeom>
          <a:noFill/>
          <a:ln w="9525">
            <a:noFill/>
            <a:miter lim="800000"/>
            <a:headEnd/>
            <a:tailEnd/>
          </a:ln>
        </p:spPr>
        <p:txBody>
          <a:bodyPr>
            <a:spAutoFit/>
          </a:bodyPr>
          <a:lstStyle/>
          <a:p>
            <a:pPr>
              <a:buFont typeface="Arial" pitchFamily="34" charset="0"/>
              <a:buNone/>
            </a:pPr>
            <a:r>
              <a:rPr lang="zh-CN" altLang="en-US" sz="3600" b="1">
                <a:latin typeface="宋体" pitchFamily="2" charset="-122"/>
              </a:rPr>
              <a:t>（</a:t>
            </a:r>
            <a:r>
              <a:rPr lang="en-US" altLang="zh-CN" sz="3600" b="1">
                <a:latin typeface="宋体" pitchFamily="2" charset="-122"/>
              </a:rPr>
              <a:t>1</a:t>
            </a:r>
            <a:r>
              <a:rPr lang="zh-CN" altLang="en-US" sz="3600" b="1">
                <a:latin typeface="宋体" pitchFamily="2" charset="-122"/>
              </a:rPr>
              <a:t>）</a:t>
            </a:r>
            <a:r>
              <a:rPr lang="zh-CN" altLang="en-US" sz="3600" b="1"/>
              <a:t>非暴力运动</a:t>
            </a:r>
            <a:endParaRPr lang="zh-CN" altLang="en-US" sz="3600"/>
          </a:p>
        </p:txBody>
      </p:sp>
      <p:sp>
        <p:nvSpPr>
          <p:cNvPr id="9223" name="Text Box 7"/>
          <p:cNvSpPr txBox="1">
            <a:spLocks noChangeArrowheads="1"/>
          </p:cNvSpPr>
          <p:nvPr/>
        </p:nvSpPr>
        <p:spPr bwMode="auto">
          <a:xfrm>
            <a:off x="609600" y="1981200"/>
            <a:ext cx="5410200" cy="579438"/>
          </a:xfrm>
          <a:prstGeom prst="rect">
            <a:avLst/>
          </a:prstGeom>
          <a:noFill/>
          <a:ln w="9525">
            <a:noFill/>
            <a:miter lim="800000"/>
            <a:headEnd/>
            <a:tailEnd/>
          </a:ln>
          <a:effectLst/>
        </p:spPr>
        <p:txBody>
          <a:bodyPr>
            <a:spAutoFit/>
          </a:bodyPr>
          <a:lstStyle/>
          <a:p>
            <a:pPr>
              <a:spcBef>
                <a:spcPct val="50000"/>
              </a:spcBef>
            </a:pPr>
            <a:r>
              <a:rPr lang="zh-CN" altLang="en-US" sz="3200" b="1">
                <a:solidFill>
                  <a:srgbClr val="800000"/>
                </a:solidFill>
                <a:latin typeface="黑体" pitchFamily="49" charset="-122"/>
                <a:ea typeface="黑体" pitchFamily="49" charset="-122"/>
              </a:rPr>
              <a:t>什么是</a:t>
            </a:r>
            <a:r>
              <a:rPr lang="zh-CN" altLang="en-US" sz="3200" b="1">
                <a:solidFill>
                  <a:srgbClr val="800000"/>
                </a:solidFill>
                <a:latin typeface="Arial"/>
                <a:ea typeface="黑体" pitchFamily="49" charset="-122"/>
              </a:rPr>
              <a:t>“</a:t>
            </a:r>
            <a:r>
              <a:rPr lang="zh-CN" altLang="en-US" sz="3200" b="1">
                <a:solidFill>
                  <a:srgbClr val="800000"/>
                </a:solidFill>
                <a:latin typeface="黑体" pitchFamily="49" charset="-122"/>
                <a:ea typeface="黑体" pitchFamily="49" charset="-122"/>
              </a:rPr>
              <a:t>非暴力</a:t>
            </a:r>
            <a:r>
              <a:rPr lang="zh-CN" altLang="en-US" sz="3200" b="1">
                <a:solidFill>
                  <a:srgbClr val="800000"/>
                </a:solidFill>
                <a:latin typeface="Arial"/>
                <a:ea typeface="黑体" pitchFamily="49" charset="-122"/>
              </a:rPr>
              <a:t>”</a:t>
            </a:r>
            <a:r>
              <a:rPr lang="zh-CN" altLang="en-US" sz="3200" b="1">
                <a:solidFill>
                  <a:srgbClr val="800000"/>
                </a:solidFill>
                <a:latin typeface="黑体" pitchFamily="49" charset="-122"/>
                <a:ea typeface="黑体" pitchFamily="49" charset="-122"/>
              </a:rPr>
              <a:t>？</a:t>
            </a:r>
          </a:p>
        </p:txBody>
      </p:sp>
      <p:sp>
        <p:nvSpPr>
          <p:cNvPr id="9224" name="Text Box 8"/>
          <p:cNvSpPr txBox="1">
            <a:spLocks noChangeArrowheads="1"/>
          </p:cNvSpPr>
          <p:nvPr/>
        </p:nvSpPr>
        <p:spPr bwMode="auto">
          <a:xfrm>
            <a:off x="457200" y="2514600"/>
            <a:ext cx="8229600" cy="1066800"/>
          </a:xfrm>
          <a:prstGeom prst="rect">
            <a:avLst/>
          </a:prstGeom>
          <a:noFill/>
          <a:ln w="9525">
            <a:noFill/>
            <a:miter lim="800000"/>
            <a:headEnd/>
            <a:tailEnd/>
          </a:ln>
          <a:effectLst/>
        </p:spPr>
        <p:txBody>
          <a:bodyPr>
            <a:spAutoFit/>
          </a:bodyPr>
          <a:lstStyle/>
          <a:p>
            <a:pPr>
              <a:spcBef>
                <a:spcPct val="50000"/>
              </a:spcBef>
            </a:pPr>
            <a:r>
              <a:rPr lang="en-US" altLang="zh-CN" sz="3200" b="1">
                <a:ea typeface="楷体_GB2312" pitchFamily="49" charset="-122"/>
              </a:rPr>
              <a:t>“</a:t>
            </a:r>
            <a:r>
              <a:rPr lang="zh-CN" altLang="en-US" sz="3200" b="1">
                <a:ea typeface="楷体_GB2312" pitchFamily="49" charset="-122"/>
              </a:rPr>
              <a:t>非暴力”</a:t>
            </a:r>
            <a:r>
              <a:rPr lang="en-US" altLang="zh-CN" sz="3200" b="1">
                <a:ea typeface="楷体_GB2312" pitchFamily="49" charset="-122"/>
              </a:rPr>
              <a:t>——</a:t>
            </a:r>
            <a:r>
              <a:rPr lang="zh-CN" altLang="en-US" sz="3200" b="1">
                <a:ea typeface="楷体_GB2312" pitchFamily="49" charset="-122"/>
              </a:rPr>
              <a:t>就是“以爱的福音代替仇恨，以自我牺牲代替暴力，以灵魂的力量代替野蛮”</a:t>
            </a:r>
          </a:p>
        </p:txBody>
      </p:sp>
      <p:sp>
        <p:nvSpPr>
          <p:cNvPr id="9225" name="Text Box 9"/>
          <p:cNvSpPr txBox="1">
            <a:spLocks noChangeArrowheads="1"/>
          </p:cNvSpPr>
          <p:nvPr/>
        </p:nvSpPr>
        <p:spPr bwMode="auto">
          <a:xfrm>
            <a:off x="685800" y="3581400"/>
            <a:ext cx="4419600" cy="579438"/>
          </a:xfrm>
          <a:prstGeom prst="rect">
            <a:avLst/>
          </a:prstGeom>
          <a:noFill/>
          <a:ln w="9525">
            <a:noFill/>
            <a:miter lim="800000"/>
            <a:headEnd/>
            <a:tailEnd/>
          </a:ln>
          <a:effectLst/>
        </p:spPr>
        <p:txBody>
          <a:bodyPr>
            <a:spAutoFit/>
          </a:bodyPr>
          <a:lstStyle/>
          <a:p>
            <a:pPr>
              <a:spcBef>
                <a:spcPct val="50000"/>
              </a:spcBef>
            </a:pPr>
            <a:r>
              <a:rPr lang="zh-CN" altLang="en-US" sz="3200" b="1">
                <a:solidFill>
                  <a:srgbClr val="800000"/>
                </a:solidFill>
                <a:latin typeface="黑体" pitchFamily="49" charset="-122"/>
                <a:ea typeface="黑体" pitchFamily="49" charset="-122"/>
              </a:rPr>
              <a:t>斗争形式是什么？</a:t>
            </a:r>
          </a:p>
        </p:txBody>
      </p:sp>
      <p:sp>
        <p:nvSpPr>
          <p:cNvPr id="9226" name="Text Box 10"/>
          <p:cNvSpPr txBox="1">
            <a:spLocks noChangeArrowheads="1"/>
          </p:cNvSpPr>
          <p:nvPr/>
        </p:nvSpPr>
        <p:spPr bwMode="auto">
          <a:xfrm>
            <a:off x="609600" y="4114800"/>
            <a:ext cx="7391400" cy="579438"/>
          </a:xfrm>
          <a:prstGeom prst="rect">
            <a:avLst/>
          </a:prstGeom>
          <a:noFill/>
          <a:ln w="9525">
            <a:noFill/>
            <a:miter lim="800000"/>
            <a:headEnd/>
            <a:tailEnd/>
          </a:ln>
          <a:effectLst/>
        </p:spPr>
        <p:txBody>
          <a:bodyPr>
            <a:spAutoFit/>
          </a:bodyPr>
          <a:lstStyle/>
          <a:p>
            <a:pPr>
              <a:spcBef>
                <a:spcPct val="50000"/>
              </a:spcBef>
            </a:pPr>
            <a:r>
              <a:rPr lang="zh-CN" altLang="en-US" sz="3200" b="1">
                <a:ea typeface="楷体_GB2312" pitchFamily="49" charset="-122"/>
              </a:rPr>
              <a:t>以祈祷和绝食等非暴力形式进行斗争</a:t>
            </a:r>
          </a:p>
        </p:txBody>
      </p:sp>
      <p:sp>
        <p:nvSpPr>
          <p:cNvPr id="9227" name="Text Box 11"/>
          <p:cNvSpPr txBox="1">
            <a:spLocks noChangeArrowheads="1"/>
          </p:cNvSpPr>
          <p:nvPr/>
        </p:nvSpPr>
        <p:spPr bwMode="auto">
          <a:xfrm>
            <a:off x="685800" y="4648200"/>
            <a:ext cx="7086600" cy="579438"/>
          </a:xfrm>
          <a:prstGeom prst="rect">
            <a:avLst/>
          </a:prstGeom>
          <a:noFill/>
          <a:ln w="9525">
            <a:noFill/>
            <a:miter lim="800000"/>
            <a:headEnd/>
            <a:tailEnd/>
          </a:ln>
          <a:effectLst/>
        </p:spPr>
        <p:txBody>
          <a:bodyPr>
            <a:spAutoFit/>
          </a:bodyPr>
          <a:lstStyle/>
          <a:p>
            <a:pPr>
              <a:spcBef>
                <a:spcPct val="50000"/>
              </a:spcBef>
            </a:pPr>
            <a:r>
              <a:rPr lang="zh-CN" altLang="en-US" sz="3200" b="1">
                <a:solidFill>
                  <a:srgbClr val="800000"/>
                </a:solidFill>
                <a:latin typeface="黑体" pitchFamily="49" charset="-122"/>
                <a:ea typeface="黑体" pitchFamily="49" charset="-122"/>
              </a:rPr>
              <a:t>非暴力斗争的结果如何？</a:t>
            </a:r>
          </a:p>
        </p:txBody>
      </p:sp>
      <p:sp>
        <p:nvSpPr>
          <p:cNvPr id="9228" name="Text Box 12"/>
          <p:cNvSpPr txBox="1">
            <a:spLocks noChangeArrowheads="1"/>
          </p:cNvSpPr>
          <p:nvPr/>
        </p:nvSpPr>
        <p:spPr bwMode="auto">
          <a:xfrm>
            <a:off x="685800" y="5410200"/>
            <a:ext cx="7772400" cy="579438"/>
          </a:xfrm>
          <a:prstGeom prst="rect">
            <a:avLst/>
          </a:prstGeom>
          <a:noFill/>
          <a:ln w="9525">
            <a:noFill/>
            <a:miter lim="800000"/>
            <a:headEnd/>
            <a:tailEnd/>
          </a:ln>
          <a:effectLst/>
        </p:spPr>
        <p:txBody>
          <a:bodyPr>
            <a:spAutoFit/>
          </a:bodyPr>
          <a:lstStyle/>
          <a:p>
            <a:pPr>
              <a:spcBef>
                <a:spcPct val="50000"/>
              </a:spcBef>
            </a:pPr>
            <a:r>
              <a:rPr lang="zh-CN" altLang="en-US" sz="3200" b="1">
                <a:ea typeface="楷体_GB2312" pitchFamily="49" charset="-122"/>
              </a:rPr>
              <a:t>遭到英国殖民者的血醒镇压</a:t>
            </a:r>
            <a:r>
              <a:rPr lang="en-US" altLang="zh-CN" sz="3200" b="1">
                <a:ea typeface="楷体_GB2312" pitchFamily="49" charset="-122"/>
              </a:rPr>
              <a:t>,</a:t>
            </a:r>
            <a:r>
              <a:rPr lang="zh-CN" altLang="en-US" sz="3200" b="1">
                <a:ea typeface="楷体_GB2312" pitchFamily="49" charset="-122"/>
              </a:rPr>
              <a:t>引发流血惨案</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221"/>
                                        </p:tgtEl>
                                        <p:attrNameLst>
                                          <p:attrName>style.visibility</p:attrName>
                                        </p:attrNameLst>
                                      </p:cBhvr>
                                      <p:to>
                                        <p:strVal val="visible"/>
                                      </p:to>
                                    </p:set>
                                    <p:anim calcmode="lin" valueType="num">
                                      <p:cBhvr additive="base">
                                        <p:cTn id="7" dur="500" fill="hold"/>
                                        <p:tgtEl>
                                          <p:spTgt spid="9221"/>
                                        </p:tgtEl>
                                        <p:attrNameLst>
                                          <p:attrName>ppt_x</p:attrName>
                                        </p:attrNameLst>
                                      </p:cBhvr>
                                      <p:tavLst>
                                        <p:tav tm="0">
                                          <p:val>
                                            <p:strVal val="#ppt_x"/>
                                          </p:val>
                                        </p:tav>
                                        <p:tav tm="100000">
                                          <p:val>
                                            <p:strVal val="#ppt_x"/>
                                          </p:val>
                                        </p:tav>
                                      </p:tavLst>
                                    </p:anim>
                                    <p:anim calcmode="lin" valueType="num">
                                      <p:cBhvr additive="base">
                                        <p:cTn id="8" dur="500" fill="hold"/>
                                        <p:tgtEl>
                                          <p:spTgt spid="922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222"/>
                                        </p:tgtEl>
                                        <p:attrNameLst>
                                          <p:attrName>style.visibility</p:attrName>
                                        </p:attrNameLst>
                                      </p:cBhvr>
                                      <p:to>
                                        <p:strVal val="visible"/>
                                      </p:to>
                                    </p:set>
                                    <p:anim calcmode="lin" valueType="num">
                                      <p:cBhvr additive="base">
                                        <p:cTn id="13" dur="500" fill="hold"/>
                                        <p:tgtEl>
                                          <p:spTgt spid="9222"/>
                                        </p:tgtEl>
                                        <p:attrNameLst>
                                          <p:attrName>ppt_x</p:attrName>
                                        </p:attrNameLst>
                                      </p:cBhvr>
                                      <p:tavLst>
                                        <p:tav tm="0">
                                          <p:val>
                                            <p:strVal val="#ppt_x"/>
                                          </p:val>
                                        </p:tav>
                                        <p:tav tm="100000">
                                          <p:val>
                                            <p:strVal val="#ppt_x"/>
                                          </p:val>
                                        </p:tav>
                                      </p:tavLst>
                                    </p:anim>
                                    <p:anim calcmode="lin" valueType="num">
                                      <p:cBhvr additive="base">
                                        <p:cTn id="14" dur="500" fill="hold"/>
                                        <p:tgtEl>
                                          <p:spTgt spid="922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6" fill="hold" grpId="0" nodeType="clickEffect">
                                  <p:stCondLst>
                                    <p:cond delay="0"/>
                                  </p:stCondLst>
                                  <p:childTnLst>
                                    <p:set>
                                      <p:cBhvr>
                                        <p:cTn id="18" dur="1" fill="hold">
                                          <p:stCondLst>
                                            <p:cond delay="0"/>
                                          </p:stCondLst>
                                        </p:cTn>
                                        <p:tgtEl>
                                          <p:spTgt spid="9223"/>
                                        </p:tgtEl>
                                        <p:attrNameLst>
                                          <p:attrName>style.visibility</p:attrName>
                                        </p:attrNameLst>
                                      </p:cBhvr>
                                      <p:to>
                                        <p:strVal val="visible"/>
                                      </p:to>
                                    </p:set>
                                    <p:animEffect transition="in" filter="barn(inHorizontal)">
                                      <p:cBhvr>
                                        <p:cTn id="19" dur="500"/>
                                        <p:tgtEl>
                                          <p:spTgt spid="9223"/>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1" fill="hold" grpId="0" nodeType="clickEffect">
                                  <p:stCondLst>
                                    <p:cond delay="0"/>
                                  </p:stCondLst>
                                  <p:childTnLst>
                                    <p:set>
                                      <p:cBhvr>
                                        <p:cTn id="23" dur="1" fill="hold">
                                          <p:stCondLst>
                                            <p:cond delay="0"/>
                                          </p:stCondLst>
                                        </p:cTn>
                                        <p:tgtEl>
                                          <p:spTgt spid="9224"/>
                                        </p:tgtEl>
                                        <p:attrNameLst>
                                          <p:attrName>style.visibility</p:attrName>
                                        </p:attrNameLst>
                                      </p:cBhvr>
                                      <p:to>
                                        <p:strVal val="visible"/>
                                      </p:to>
                                    </p:set>
                                    <p:animEffect transition="in" filter="wipe(up)">
                                      <p:cBhvr>
                                        <p:cTn id="24" dur="500"/>
                                        <p:tgtEl>
                                          <p:spTgt spid="9224"/>
                                        </p:tgtEl>
                                      </p:cBhvr>
                                    </p:animEffect>
                                  </p:childTnLst>
                                </p:cTn>
                              </p:par>
                              <p:par>
                                <p:cTn id="25" presetID="16" presetClass="entr" presetSubtype="26" fill="hold" grpId="0" nodeType="withEffect">
                                  <p:stCondLst>
                                    <p:cond delay="0"/>
                                  </p:stCondLst>
                                  <p:childTnLst>
                                    <p:set>
                                      <p:cBhvr>
                                        <p:cTn id="26" dur="1" fill="hold">
                                          <p:stCondLst>
                                            <p:cond delay="0"/>
                                          </p:stCondLst>
                                        </p:cTn>
                                        <p:tgtEl>
                                          <p:spTgt spid="9225"/>
                                        </p:tgtEl>
                                        <p:attrNameLst>
                                          <p:attrName>style.visibility</p:attrName>
                                        </p:attrNameLst>
                                      </p:cBhvr>
                                      <p:to>
                                        <p:strVal val="visible"/>
                                      </p:to>
                                    </p:set>
                                    <p:animEffect transition="in" filter="barn(inHorizontal)">
                                      <p:cBhvr>
                                        <p:cTn id="27" dur="500"/>
                                        <p:tgtEl>
                                          <p:spTgt spid="9225"/>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9226"/>
                                        </p:tgtEl>
                                        <p:attrNameLst>
                                          <p:attrName>style.visibility</p:attrName>
                                        </p:attrNameLst>
                                      </p:cBhvr>
                                      <p:to>
                                        <p:strVal val="visible"/>
                                      </p:to>
                                    </p:set>
                                    <p:animEffect transition="in" filter="blinds(horizontal)">
                                      <p:cBhvr>
                                        <p:cTn id="32" dur="500"/>
                                        <p:tgtEl>
                                          <p:spTgt spid="9226"/>
                                        </p:tgtEl>
                                      </p:cBhvr>
                                    </p:animEffect>
                                  </p:childTnLst>
                                </p:cTn>
                              </p:par>
                              <p:par>
                                <p:cTn id="33" presetID="16" presetClass="entr" presetSubtype="26" fill="hold" grpId="0" nodeType="withEffect">
                                  <p:stCondLst>
                                    <p:cond delay="0"/>
                                  </p:stCondLst>
                                  <p:childTnLst>
                                    <p:set>
                                      <p:cBhvr>
                                        <p:cTn id="34" dur="1" fill="hold">
                                          <p:stCondLst>
                                            <p:cond delay="0"/>
                                          </p:stCondLst>
                                        </p:cTn>
                                        <p:tgtEl>
                                          <p:spTgt spid="9227"/>
                                        </p:tgtEl>
                                        <p:attrNameLst>
                                          <p:attrName>style.visibility</p:attrName>
                                        </p:attrNameLst>
                                      </p:cBhvr>
                                      <p:to>
                                        <p:strVal val="visible"/>
                                      </p:to>
                                    </p:set>
                                    <p:animEffect transition="in" filter="barn(inHorizontal)">
                                      <p:cBhvr>
                                        <p:cTn id="35" dur="500"/>
                                        <p:tgtEl>
                                          <p:spTgt spid="9227"/>
                                        </p:tgtEl>
                                      </p:cBhvr>
                                    </p:animEffect>
                                  </p:childTnLst>
                                </p:cTn>
                              </p:par>
                            </p:childTnLst>
                          </p:cTn>
                        </p:par>
                      </p:childTnLst>
                    </p:cTn>
                  </p:par>
                  <p:par>
                    <p:cTn id="36" fill="hold">
                      <p:stCondLst>
                        <p:cond delay="indefinite"/>
                      </p:stCondLst>
                      <p:childTnLst>
                        <p:par>
                          <p:cTn id="37" fill="hold">
                            <p:stCondLst>
                              <p:cond delay="0"/>
                            </p:stCondLst>
                            <p:childTnLst>
                              <p:par>
                                <p:cTn id="38" presetID="3" presetClass="entr" presetSubtype="10" fill="hold" grpId="0" nodeType="clickEffect">
                                  <p:stCondLst>
                                    <p:cond delay="0"/>
                                  </p:stCondLst>
                                  <p:childTnLst>
                                    <p:set>
                                      <p:cBhvr>
                                        <p:cTn id="39" dur="1" fill="hold">
                                          <p:stCondLst>
                                            <p:cond delay="0"/>
                                          </p:stCondLst>
                                        </p:cTn>
                                        <p:tgtEl>
                                          <p:spTgt spid="9228"/>
                                        </p:tgtEl>
                                        <p:attrNameLst>
                                          <p:attrName>style.visibility</p:attrName>
                                        </p:attrNameLst>
                                      </p:cBhvr>
                                      <p:to>
                                        <p:strVal val="visible"/>
                                      </p:to>
                                    </p:set>
                                    <p:animEffect transition="in" filter="blinds(horizontal)">
                                      <p:cBhvr>
                                        <p:cTn id="40" dur="500"/>
                                        <p:tgtEl>
                                          <p:spTgt spid="92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1" grpId="0" bldLvl="0" autoUpdateAnimBg="0"/>
      <p:bldP spid="9222" grpId="0" bldLvl="0" autoUpdateAnimBg="0"/>
      <p:bldP spid="9223" grpId="0"/>
      <p:bldP spid="9224" grpId="0"/>
      <p:bldP spid="9225" grpId="0"/>
      <p:bldP spid="9226" grpId="0"/>
      <p:bldP spid="9227" grpId="0"/>
      <p:bldP spid="922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8" name="Text Box 4"/>
          <p:cNvSpPr txBox="1">
            <a:spLocks noChangeArrowheads="1"/>
          </p:cNvSpPr>
          <p:nvPr/>
        </p:nvSpPr>
        <p:spPr bwMode="auto">
          <a:xfrm>
            <a:off x="1828800" y="457200"/>
            <a:ext cx="5334000" cy="649288"/>
          </a:xfrm>
          <a:prstGeom prst="rect">
            <a:avLst/>
          </a:prstGeom>
          <a:noFill/>
          <a:ln w="9525">
            <a:solidFill>
              <a:schemeClr val="tx1"/>
            </a:solidFill>
            <a:miter lim="800000"/>
            <a:headEnd/>
            <a:tailEnd/>
          </a:ln>
          <a:effectLst/>
        </p:spPr>
        <p:txBody>
          <a:bodyPr>
            <a:spAutoFit/>
          </a:bodyPr>
          <a:lstStyle/>
          <a:p>
            <a:pPr>
              <a:buFont typeface="Arial" pitchFamily="34" charset="0"/>
              <a:buNone/>
            </a:pPr>
            <a:r>
              <a:rPr lang="zh-CN" altLang="en-US" sz="3200" b="1">
                <a:latin typeface="宋体" pitchFamily="2" charset="-122"/>
              </a:rPr>
              <a:t>甘地早期</a:t>
            </a:r>
            <a:r>
              <a:rPr lang="zh-CN" altLang="en-US" sz="3600" b="1">
                <a:latin typeface="宋体" pitchFamily="2" charset="-122"/>
              </a:rPr>
              <a:t>非暴力</a:t>
            </a:r>
            <a:r>
              <a:rPr lang="zh-CN" altLang="en-US" sz="3200" b="1">
                <a:latin typeface="宋体" pitchFamily="2" charset="-122"/>
              </a:rPr>
              <a:t>思想及实践</a:t>
            </a:r>
            <a:endParaRPr lang="zh-CN" altLang="en-US" sz="2800" b="1">
              <a:solidFill>
                <a:schemeClr val="accent2"/>
              </a:solidFill>
              <a:latin typeface="黑体" pitchFamily="49" charset="-122"/>
              <a:ea typeface="黑体" pitchFamily="49" charset="-122"/>
            </a:endParaRPr>
          </a:p>
        </p:txBody>
      </p:sp>
      <p:sp>
        <p:nvSpPr>
          <p:cNvPr id="11269" name="Text Box 5"/>
          <p:cNvSpPr txBox="1">
            <a:spLocks noChangeArrowheads="1"/>
          </p:cNvSpPr>
          <p:nvPr/>
        </p:nvSpPr>
        <p:spPr bwMode="auto">
          <a:xfrm>
            <a:off x="457200" y="1981200"/>
            <a:ext cx="4419600" cy="1128713"/>
          </a:xfrm>
          <a:prstGeom prst="rect">
            <a:avLst/>
          </a:prstGeom>
          <a:noFill/>
          <a:ln w="9525">
            <a:noFill/>
            <a:miter lim="800000"/>
            <a:headEnd/>
            <a:tailEnd/>
          </a:ln>
          <a:effectLst/>
        </p:spPr>
        <p:txBody>
          <a:bodyPr>
            <a:spAutoFit/>
          </a:bodyPr>
          <a:lstStyle/>
          <a:p>
            <a:pPr>
              <a:buFont typeface="Arial" pitchFamily="34" charset="0"/>
              <a:buNone/>
            </a:pPr>
            <a:r>
              <a:rPr lang="zh-CN" altLang="en-US" sz="2800" b="1">
                <a:solidFill>
                  <a:schemeClr val="hlink"/>
                </a:solidFill>
              </a:rPr>
              <a:t>留学英国</a:t>
            </a:r>
            <a:r>
              <a:rPr lang="en-US" altLang="zh-CN" sz="2800" b="1">
                <a:solidFill>
                  <a:schemeClr val="hlink"/>
                </a:solidFill>
              </a:rPr>
              <a:t>——</a:t>
            </a:r>
            <a:r>
              <a:rPr lang="zh-CN" altLang="en-US" sz="2800" b="1">
                <a:solidFill>
                  <a:schemeClr val="hlink"/>
                </a:solidFill>
              </a:rPr>
              <a:t>南非生活</a:t>
            </a:r>
            <a:r>
              <a:rPr lang="en-US" altLang="zh-CN" sz="3200" b="1">
                <a:solidFill>
                  <a:schemeClr val="hlink"/>
                </a:solidFill>
              </a:rPr>
              <a:t>——</a:t>
            </a:r>
            <a:r>
              <a:rPr lang="zh-CN" altLang="en-US" sz="3600" b="1">
                <a:solidFill>
                  <a:srgbClr val="FF00FF"/>
                </a:solidFill>
              </a:rPr>
              <a:t>非暴力思想</a:t>
            </a:r>
          </a:p>
        </p:txBody>
      </p:sp>
      <p:sp>
        <p:nvSpPr>
          <p:cNvPr id="11270" name="Text Box 6"/>
          <p:cNvSpPr txBox="1">
            <a:spLocks noChangeArrowheads="1"/>
          </p:cNvSpPr>
          <p:nvPr/>
        </p:nvSpPr>
        <p:spPr bwMode="auto">
          <a:xfrm>
            <a:off x="381000" y="3505200"/>
            <a:ext cx="4572000" cy="2227263"/>
          </a:xfrm>
          <a:prstGeom prst="rect">
            <a:avLst/>
          </a:prstGeom>
          <a:noFill/>
          <a:ln w="9525">
            <a:noFill/>
            <a:miter lim="800000"/>
            <a:headEnd/>
            <a:tailEnd/>
          </a:ln>
          <a:effectLst/>
        </p:spPr>
        <p:txBody>
          <a:bodyPr>
            <a:spAutoFit/>
          </a:bodyPr>
          <a:lstStyle/>
          <a:p>
            <a:pPr>
              <a:buFont typeface="Arial" pitchFamily="34" charset="0"/>
              <a:buNone/>
            </a:pPr>
            <a:r>
              <a:rPr lang="zh-CN" altLang="en-US" sz="2800" b="1"/>
              <a:t>非暴力思想的实践：</a:t>
            </a:r>
          </a:p>
          <a:p>
            <a:pPr>
              <a:buFont typeface="Arial" pitchFamily="34" charset="0"/>
              <a:buNone/>
            </a:pPr>
            <a:endParaRPr lang="zh-CN" altLang="en-US" sz="2800" b="1"/>
          </a:p>
          <a:p>
            <a:pPr>
              <a:buFont typeface="Arial" pitchFamily="34" charset="0"/>
              <a:buNone/>
            </a:pPr>
            <a:r>
              <a:rPr lang="en-US" altLang="zh-CN" sz="2800" b="1"/>
              <a:t>1915</a:t>
            </a:r>
            <a:r>
              <a:rPr lang="zh-CN" altLang="en-US" sz="2800" b="1"/>
              <a:t>年：回国</a:t>
            </a:r>
            <a:r>
              <a:rPr lang="en-US" altLang="zh-CN" sz="2800" b="1"/>
              <a:t>——</a:t>
            </a:r>
            <a:r>
              <a:rPr lang="zh-CN" altLang="en-US" sz="2800" b="1"/>
              <a:t>同甘共苦</a:t>
            </a:r>
          </a:p>
          <a:p>
            <a:pPr>
              <a:buFont typeface="Arial" pitchFamily="34" charset="0"/>
              <a:buNone/>
            </a:pPr>
            <a:endParaRPr lang="zh-CN" altLang="en-US" sz="2800" b="1"/>
          </a:p>
          <a:p>
            <a:pPr>
              <a:buFont typeface="Arial" pitchFamily="34" charset="0"/>
              <a:buNone/>
            </a:pPr>
            <a:r>
              <a:rPr lang="en-US" altLang="zh-CN" sz="2800" b="1"/>
              <a:t>1919</a:t>
            </a:r>
            <a:r>
              <a:rPr lang="zh-CN" altLang="en-US" sz="2800" b="1"/>
              <a:t>年：文明的不服从运动</a:t>
            </a:r>
            <a:endParaRPr lang="zh-CN" altLang="en-US" sz="2800"/>
          </a:p>
        </p:txBody>
      </p:sp>
      <p:pic>
        <p:nvPicPr>
          <p:cNvPr id="11273" name="Picture 9" descr="ms04022a"/>
          <p:cNvPicPr>
            <a:picLocks noChangeAspect="1" noChangeArrowheads="1"/>
          </p:cNvPicPr>
          <p:nvPr/>
        </p:nvPicPr>
        <p:blipFill>
          <a:blip r:embed="rId2"/>
          <a:srcRect/>
          <a:stretch>
            <a:fillRect/>
          </a:stretch>
        </p:blipFill>
        <p:spPr bwMode="auto">
          <a:xfrm>
            <a:off x="5410200" y="1447800"/>
            <a:ext cx="2924175" cy="4264025"/>
          </a:xfrm>
          <a:prstGeom prst="rect">
            <a:avLst/>
          </a:prstGeom>
          <a:noFill/>
          <a:ln w="9525">
            <a:noFill/>
            <a:miter lim="800000"/>
            <a:headEnd/>
            <a:tailEnd/>
          </a:ln>
          <a:effectLst/>
        </p:spPr>
      </p:pic>
      <p:sp>
        <p:nvSpPr>
          <p:cNvPr id="11274" name="Text Box 10"/>
          <p:cNvSpPr txBox="1">
            <a:spLocks noChangeArrowheads="1"/>
          </p:cNvSpPr>
          <p:nvPr/>
        </p:nvSpPr>
        <p:spPr bwMode="auto">
          <a:xfrm>
            <a:off x="5181600" y="6019800"/>
            <a:ext cx="3563938" cy="520700"/>
          </a:xfrm>
          <a:prstGeom prst="rect">
            <a:avLst/>
          </a:prstGeom>
          <a:noFill/>
          <a:ln w="9525">
            <a:noFill/>
            <a:miter lim="800000"/>
            <a:headEnd/>
            <a:tailEnd/>
          </a:ln>
          <a:effectLst/>
        </p:spPr>
        <p:txBody>
          <a:bodyPr>
            <a:spAutoFit/>
          </a:bodyPr>
          <a:lstStyle/>
          <a:p>
            <a:pPr>
              <a:spcBef>
                <a:spcPct val="50000"/>
              </a:spcBef>
              <a:buFont typeface="Arial" pitchFamily="34" charset="0"/>
              <a:buNone/>
            </a:pPr>
            <a:r>
              <a:rPr lang="zh-CN" altLang="en-US" sz="2800">
                <a:ea typeface="华文隶书" pitchFamily="2" charset="-122"/>
                <a:hlinkClick r:id="rId3"/>
              </a:rPr>
              <a:t>甘地在进行绝食斗争</a:t>
            </a:r>
            <a:r>
              <a:rPr lang="zh-CN" altLang="en-US"/>
              <a: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268"/>
                                        </p:tgtEl>
                                        <p:attrNameLst>
                                          <p:attrName>style.visibility</p:attrName>
                                        </p:attrNameLst>
                                      </p:cBhvr>
                                      <p:to>
                                        <p:strVal val="visible"/>
                                      </p:to>
                                    </p:set>
                                    <p:anim calcmode="lin" valueType="num">
                                      <p:cBhvr additive="base">
                                        <p:cTn id="7" dur="500" fill="hold"/>
                                        <p:tgtEl>
                                          <p:spTgt spid="11268"/>
                                        </p:tgtEl>
                                        <p:attrNameLst>
                                          <p:attrName>ppt_x</p:attrName>
                                        </p:attrNameLst>
                                      </p:cBhvr>
                                      <p:tavLst>
                                        <p:tav tm="0">
                                          <p:val>
                                            <p:strVal val="#ppt_x"/>
                                          </p:val>
                                        </p:tav>
                                        <p:tav tm="100000">
                                          <p:val>
                                            <p:strVal val="#ppt_x"/>
                                          </p:val>
                                        </p:tav>
                                      </p:tavLst>
                                    </p:anim>
                                    <p:anim calcmode="lin" valueType="num">
                                      <p:cBhvr additive="base">
                                        <p:cTn id="8" dur="500" fill="hold"/>
                                        <p:tgtEl>
                                          <p:spTgt spid="1126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11269"/>
                                        </p:tgtEl>
                                        <p:attrNameLst>
                                          <p:attrName>style.visibility</p:attrName>
                                        </p:attrNameLst>
                                      </p:cBhvr>
                                      <p:to>
                                        <p:strVal val="visible"/>
                                      </p:to>
                                    </p:set>
                                    <p:animEffect transition="in" filter="blinds(horizontal)">
                                      <p:cBhvr>
                                        <p:cTn id="13" dur="500"/>
                                        <p:tgtEl>
                                          <p:spTgt spid="11269"/>
                                        </p:tgtEl>
                                      </p:cBhvr>
                                    </p:animEffect>
                                  </p:childTnLst>
                                </p:cTn>
                              </p:par>
                            </p:childTnLst>
                          </p:cTn>
                        </p:par>
                      </p:childTnLst>
                    </p:cTn>
                  </p:par>
                  <p:par>
                    <p:cTn id="14" fill="hold">
                      <p:stCondLst>
                        <p:cond delay="indefinite"/>
                      </p:stCondLst>
                      <p:childTnLst>
                        <p:par>
                          <p:cTn id="15" fill="hold">
                            <p:stCondLst>
                              <p:cond delay="0"/>
                            </p:stCondLst>
                            <p:childTnLst>
                              <p:par>
                                <p:cTn id="16" presetID="3" presetClass="entr" presetSubtype="10" fill="hold" grpId="0" nodeType="clickEffect">
                                  <p:stCondLst>
                                    <p:cond delay="0"/>
                                  </p:stCondLst>
                                  <p:childTnLst>
                                    <p:set>
                                      <p:cBhvr>
                                        <p:cTn id="17" dur="1" fill="hold">
                                          <p:stCondLst>
                                            <p:cond delay="0"/>
                                          </p:stCondLst>
                                        </p:cTn>
                                        <p:tgtEl>
                                          <p:spTgt spid="11270"/>
                                        </p:tgtEl>
                                        <p:attrNameLst>
                                          <p:attrName>style.visibility</p:attrName>
                                        </p:attrNameLst>
                                      </p:cBhvr>
                                      <p:to>
                                        <p:strVal val="visible"/>
                                      </p:to>
                                    </p:set>
                                    <p:animEffect transition="in" filter="blinds(horizontal)">
                                      <p:cBhvr>
                                        <p:cTn id="18" dur="500"/>
                                        <p:tgtEl>
                                          <p:spTgt spid="112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8" grpId="0" bldLvl="0" animBg="1" autoUpdateAnimBg="0"/>
      <p:bldP spid="11269" grpId="0" autoUpdateAnimBg="0"/>
      <p:bldP spid="11270" grpId="0"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2" name="Text Box 4"/>
          <p:cNvSpPr txBox="1">
            <a:spLocks noChangeArrowheads="1"/>
          </p:cNvSpPr>
          <p:nvPr/>
        </p:nvSpPr>
        <p:spPr bwMode="auto">
          <a:xfrm>
            <a:off x="381000" y="381000"/>
            <a:ext cx="8153400" cy="641350"/>
          </a:xfrm>
          <a:prstGeom prst="rect">
            <a:avLst/>
          </a:prstGeom>
          <a:noFill/>
          <a:ln w="9525">
            <a:noFill/>
            <a:miter lim="800000"/>
            <a:headEnd/>
            <a:tailEnd/>
          </a:ln>
        </p:spPr>
        <p:txBody>
          <a:bodyPr>
            <a:spAutoFit/>
          </a:bodyPr>
          <a:lstStyle/>
          <a:p>
            <a:pPr>
              <a:buFont typeface="Arial" pitchFamily="34" charset="0"/>
              <a:buNone/>
            </a:pPr>
            <a:r>
              <a:rPr lang="zh-CN" altLang="en-US" sz="3600" b="1">
                <a:latin typeface="宋体" pitchFamily="2" charset="-122"/>
              </a:rPr>
              <a:t>（</a:t>
            </a:r>
            <a:r>
              <a:rPr lang="en-US" altLang="zh-CN" sz="3600" b="1">
                <a:latin typeface="宋体" pitchFamily="2" charset="-122"/>
              </a:rPr>
              <a:t>2</a:t>
            </a:r>
            <a:r>
              <a:rPr lang="zh-CN" altLang="en-US" sz="3600" b="1">
                <a:latin typeface="宋体" pitchFamily="2" charset="-122"/>
              </a:rPr>
              <a:t>）</a:t>
            </a:r>
            <a:r>
              <a:rPr lang="zh-CN" altLang="en-US" sz="3600" b="1"/>
              <a:t>非暴力不合作运动</a:t>
            </a:r>
            <a:endParaRPr lang="zh-CN" altLang="en-US" sz="3600"/>
          </a:p>
        </p:txBody>
      </p:sp>
      <p:sp>
        <p:nvSpPr>
          <p:cNvPr id="12294" name="Text Box 6"/>
          <p:cNvSpPr txBox="1">
            <a:spLocks noChangeArrowheads="1"/>
          </p:cNvSpPr>
          <p:nvPr/>
        </p:nvSpPr>
        <p:spPr bwMode="auto">
          <a:xfrm>
            <a:off x="5181600" y="2438400"/>
            <a:ext cx="3733800" cy="3016250"/>
          </a:xfrm>
          <a:prstGeom prst="rect">
            <a:avLst/>
          </a:prstGeom>
          <a:noFill/>
          <a:ln w="9525">
            <a:noFill/>
            <a:miter lim="800000"/>
            <a:headEnd/>
            <a:tailEnd/>
          </a:ln>
          <a:effectLst/>
        </p:spPr>
        <p:txBody>
          <a:bodyPr>
            <a:spAutoFit/>
          </a:bodyPr>
          <a:lstStyle/>
          <a:p>
            <a:pPr>
              <a:spcBef>
                <a:spcPct val="50000"/>
              </a:spcBef>
            </a:pPr>
            <a:r>
              <a:rPr lang="en-US" altLang="zh-CN" sz="3200" b="1">
                <a:ea typeface="楷体_GB2312" pitchFamily="49" charset="-122"/>
              </a:rPr>
              <a:t>        “</a:t>
            </a:r>
            <a:r>
              <a:rPr lang="zh-CN" altLang="en-US" sz="3200" b="1">
                <a:ea typeface="楷体_GB2312" pitchFamily="49" charset="-122"/>
              </a:rPr>
              <a:t>非暴力不合作运动”</a:t>
            </a:r>
            <a:r>
              <a:rPr lang="en-US" altLang="zh-CN" sz="3200" b="1">
                <a:ea typeface="楷体_GB2312" pitchFamily="49" charset="-122"/>
              </a:rPr>
              <a:t>——</a:t>
            </a:r>
            <a:r>
              <a:rPr lang="zh-CN" altLang="en-US" sz="3200" b="1">
                <a:ea typeface="楷体_GB2312" pitchFamily="49" charset="-122"/>
              </a:rPr>
              <a:t>就是取消印度各阶层与英国人合作的运动，是对非“非暴力抵抗运动”的补充和完善。</a:t>
            </a:r>
          </a:p>
        </p:txBody>
      </p:sp>
      <p:pic>
        <p:nvPicPr>
          <p:cNvPr id="12296" name="Picture 8" descr="55"/>
          <p:cNvPicPr>
            <a:picLocks noChangeAspect="1" noChangeArrowheads="1"/>
          </p:cNvPicPr>
          <p:nvPr/>
        </p:nvPicPr>
        <p:blipFill>
          <a:blip r:embed="rId2"/>
          <a:srcRect/>
          <a:stretch>
            <a:fillRect/>
          </a:stretch>
        </p:blipFill>
        <p:spPr bwMode="auto">
          <a:xfrm>
            <a:off x="381000" y="1828800"/>
            <a:ext cx="4762500" cy="3686175"/>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292"/>
                                        </p:tgtEl>
                                        <p:attrNameLst>
                                          <p:attrName>style.visibility</p:attrName>
                                        </p:attrNameLst>
                                      </p:cBhvr>
                                      <p:to>
                                        <p:strVal val="visible"/>
                                      </p:to>
                                    </p:set>
                                    <p:anim calcmode="lin" valueType="num">
                                      <p:cBhvr additive="base">
                                        <p:cTn id="7" dur="500" fill="hold"/>
                                        <p:tgtEl>
                                          <p:spTgt spid="12292"/>
                                        </p:tgtEl>
                                        <p:attrNameLst>
                                          <p:attrName>ppt_x</p:attrName>
                                        </p:attrNameLst>
                                      </p:cBhvr>
                                      <p:tavLst>
                                        <p:tav tm="0">
                                          <p:val>
                                            <p:strVal val="#ppt_x"/>
                                          </p:val>
                                        </p:tav>
                                        <p:tav tm="100000">
                                          <p:val>
                                            <p:strVal val="#ppt_x"/>
                                          </p:val>
                                        </p:tav>
                                      </p:tavLst>
                                    </p:anim>
                                    <p:anim calcmode="lin" valueType="num">
                                      <p:cBhvr additive="base">
                                        <p:cTn id="8" dur="500" fill="hold"/>
                                        <p:tgtEl>
                                          <p:spTgt spid="1229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8" presetClass="entr" presetSubtype="16" fill="hold" grpId="0" nodeType="clickEffect">
                                  <p:stCondLst>
                                    <p:cond delay="0"/>
                                  </p:stCondLst>
                                  <p:childTnLst>
                                    <p:set>
                                      <p:cBhvr>
                                        <p:cTn id="12" dur="1" fill="hold">
                                          <p:stCondLst>
                                            <p:cond delay="0"/>
                                          </p:stCondLst>
                                        </p:cTn>
                                        <p:tgtEl>
                                          <p:spTgt spid="12294"/>
                                        </p:tgtEl>
                                        <p:attrNameLst>
                                          <p:attrName>style.visibility</p:attrName>
                                        </p:attrNameLst>
                                      </p:cBhvr>
                                      <p:to>
                                        <p:strVal val="visible"/>
                                      </p:to>
                                    </p:set>
                                    <p:animEffect transition="in" filter="diamond(in)">
                                      <p:cBhvr>
                                        <p:cTn id="13" dur="2000"/>
                                        <p:tgtEl>
                                          <p:spTgt spid="122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2" grpId="0" bldLvl="0" autoUpdateAnimBg="0"/>
      <p:bldP spid="1229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6" name="Text Box 4"/>
          <p:cNvSpPr txBox="1">
            <a:spLocks noChangeArrowheads="1"/>
          </p:cNvSpPr>
          <p:nvPr/>
        </p:nvSpPr>
        <p:spPr bwMode="auto">
          <a:xfrm>
            <a:off x="1752600" y="381000"/>
            <a:ext cx="5562600" cy="588963"/>
          </a:xfrm>
          <a:prstGeom prst="rect">
            <a:avLst/>
          </a:prstGeom>
          <a:noFill/>
          <a:ln w="9525">
            <a:solidFill>
              <a:schemeClr val="tx1"/>
            </a:solidFill>
            <a:miter lim="800000"/>
            <a:headEnd/>
            <a:tailEnd/>
          </a:ln>
          <a:effectLst/>
        </p:spPr>
        <p:txBody>
          <a:bodyPr>
            <a:spAutoFit/>
          </a:bodyPr>
          <a:lstStyle/>
          <a:p>
            <a:pPr>
              <a:buFont typeface="Arial" pitchFamily="34" charset="0"/>
              <a:buNone/>
            </a:pPr>
            <a:r>
              <a:rPr lang="zh-CN" altLang="en-US" sz="3200" b="1">
                <a:latin typeface="宋体" pitchFamily="2" charset="-122"/>
              </a:rPr>
              <a:t>甘地非暴力不合作思想及实践</a:t>
            </a:r>
            <a:endParaRPr lang="zh-CN" altLang="en-US" sz="2800" b="1">
              <a:solidFill>
                <a:schemeClr val="accent2"/>
              </a:solidFill>
              <a:latin typeface="黑体" pitchFamily="49" charset="-122"/>
              <a:ea typeface="黑体" pitchFamily="49" charset="-122"/>
            </a:endParaRPr>
          </a:p>
        </p:txBody>
      </p:sp>
      <p:sp>
        <p:nvSpPr>
          <p:cNvPr id="13317" name="Text Box 5"/>
          <p:cNvSpPr txBox="1">
            <a:spLocks noChangeArrowheads="1"/>
          </p:cNvSpPr>
          <p:nvPr/>
        </p:nvSpPr>
        <p:spPr bwMode="auto">
          <a:xfrm>
            <a:off x="152400" y="1219200"/>
            <a:ext cx="2068513" cy="946150"/>
          </a:xfrm>
          <a:prstGeom prst="rect">
            <a:avLst/>
          </a:prstGeom>
          <a:noFill/>
          <a:ln w="9525">
            <a:noFill/>
            <a:miter lim="800000"/>
            <a:headEnd/>
            <a:tailEnd/>
          </a:ln>
        </p:spPr>
        <p:txBody>
          <a:bodyPr>
            <a:spAutoFit/>
          </a:bodyPr>
          <a:lstStyle/>
          <a:p>
            <a:pPr>
              <a:buFont typeface="Arial" pitchFamily="34" charset="0"/>
              <a:buNone/>
            </a:pPr>
            <a:r>
              <a:rPr lang="zh-CN" altLang="en-US" sz="2800" b="1">
                <a:ea typeface="楷体_GB2312" pitchFamily="49" charset="-122"/>
              </a:rPr>
              <a:t>英国因何长期统治印度</a:t>
            </a:r>
          </a:p>
        </p:txBody>
      </p:sp>
      <p:sp>
        <p:nvSpPr>
          <p:cNvPr id="13318" name="AutoShape 6"/>
          <p:cNvSpPr>
            <a:spLocks noChangeArrowheads="1"/>
          </p:cNvSpPr>
          <p:nvPr/>
        </p:nvSpPr>
        <p:spPr bwMode="auto">
          <a:xfrm>
            <a:off x="2286000" y="1447800"/>
            <a:ext cx="838200" cy="533400"/>
          </a:xfrm>
          <a:prstGeom prst="rightArrow">
            <a:avLst>
              <a:gd name="adj1" fmla="val 50000"/>
              <a:gd name="adj2" fmla="val 39286"/>
            </a:avLst>
          </a:prstGeom>
          <a:solidFill>
            <a:srgbClr val="FF0000"/>
          </a:solidFill>
          <a:ln w="9525">
            <a:solidFill>
              <a:schemeClr val="tx1"/>
            </a:solidFill>
            <a:miter lim="800000"/>
            <a:headEnd/>
            <a:tailEnd/>
          </a:ln>
          <a:effectLst/>
        </p:spPr>
        <p:txBody>
          <a:bodyPr wrap="none" lIns="90170" tIns="46990" rIns="90170" bIns="46990" anchor="ctr"/>
          <a:lstStyle/>
          <a:p>
            <a:pPr algn="ctr">
              <a:buFont typeface="Arial" pitchFamily="34" charset="0"/>
              <a:buNone/>
            </a:pPr>
            <a:endParaRPr lang="zh-CN" altLang="zh-CN">
              <a:solidFill>
                <a:srgbClr val="FF3300"/>
              </a:solidFill>
            </a:endParaRPr>
          </a:p>
        </p:txBody>
      </p:sp>
      <p:sp>
        <p:nvSpPr>
          <p:cNvPr id="13319" name="Text Box 7"/>
          <p:cNvSpPr txBox="1">
            <a:spLocks noChangeArrowheads="1"/>
          </p:cNvSpPr>
          <p:nvPr/>
        </p:nvSpPr>
        <p:spPr bwMode="auto">
          <a:xfrm>
            <a:off x="3352800" y="1295400"/>
            <a:ext cx="1276350" cy="946150"/>
          </a:xfrm>
          <a:prstGeom prst="rect">
            <a:avLst/>
          </a:prstGeom>
          <a:noFill/>
          <a:ln w="9525">
            <a:noFill/>
            <a:miter lim="800000"/>
            <a:headEnd/>
            <a:tailEnd/>
          </a:ln>
        </p:spPr>
        <p:txBody>
          <a:bodyPr>
            <a:spAutoFit/>
          </a:bodyPr>
          <a:lstStyle/>
          <a:p>
            <a:pPr>
              <a:buFont typeface="Arial" pitchFamily="34" charset="0"/>
              <a:buNone/>
            </a:pPr>
            <a:r>
              <a:rPr lang="zh-CN" altLang="en-US" sz="2800" b="1">
                <a:ea typeface="楷体_GB2312" pitchFamily="49" charset="-122"/>
              </a:rPr>
              <a:t>各阶层的合作</a:t>
            </a:r>
          </a:p>
        </p:txBody>
      </p:sp>
      <p:sp>
        <p:nvSpPr>
          <p:cNvPr id="13320" name="AutoShape 8"/>
          <p:cNvSpPr>
            <a:spLocks noChangeArrowheads="1"/>
          </p:cNvSpPr>
          <p:nvPr/>
        </p:nvSpPr>
        <p:spPr bwMode="auto">
          <a:xfrm>
            <a:off x="4800600" y="1524000"/>
            <a:ext cx="838200" cy="533400"/>
          </a:xfrm>
          <a:prstGeom prst="rightArrow">
            <a:avLst>
              <a:gd name="adj1" fmla="val 50000"/>
              <a:gd name="adj2" fmla="val 39286"/>
            </a:avLst>
          </a:prstGeom>
          <a:solidFill>
            <a:srgbClr val="0000FF"/>
          </a:solidFill>
          <a:ln w="9525">
            <a:solidFill>
              <a:schemeClr val="tx1"/>
            </a:solidFill>
            <a:miter lim="800000"/>
            <a:headEnd/>
            <a:tailEnd/>
          </a:ln>
          <a:effectLst/>
        </p:spPr>
        <p:txBody>
          <a:bodyPr wrap="none" lIns="90170" tIns="46990" rIns="90170" bIns="46990" anchor="ctr"/>
          <a:lstStyle/>
          <a:p>
            <a:pPr algn="ctr">
              <a:buFont typeface="Arial" pitchFamily="34" charset="0"/>
              <a:buNone/>
            </a:pPr>
            <a:endParaRPr lang="zh-CN" altLang="zh-CN">
              <a:solidFill>
                <a:srgbClr val="FF3300"/>
              </a:solidFill>
            </a:endParaRPr>
          </a:p>
        </p:txBody>
      </p:sp>
      <p:sp>
        <p:nvSpPr>
          <p:cNvPr id="13321" name="Text Box 9"/>
          <p:cNvSpPr txBox="1">
            <a:spLocks noChangeArrowheads="1"/>
          </p:cNvSpPr>
          <p:nvPr/>
        </p:nvSpPr>
        <p:spPr bwMode="auto">
          <a:xfrm>
            <a:off x="5791200" y="1371600"/>
            <a:ext cx="2590800" cy="641350"/>
          </a:xfrm>
          <a:prstGeom prst="rect">
            <a:avLst/>
          </a:prstGeom>
          <a:noFill/>
          <a:ln w="9525">
            <a:noFill/>
            <a:miter lim="800000"/>
            <a:headEnd/>
            <a:tailEnd/>
          </a:ln>
        </p:spPr>
        <p:txBody>
          <a:bodyPr>
            <a:spAutoFit/>
          </a:bodyPr>
          <a:lstStyle/>
          <a:p>
            <a:pPr>
              <a:buFont typeface="Arial" pitchFamily="34" charset="0"/>
              <a:buNone/>
            </a:pPr>
            <a:r>
              <a:rPr lang="zh-CN" altLang="en-US" sz="3600" b="1">
                <a:solidFill>
                  <a:srgbClr val="FF00FF"/>
                </a:solidFill>
                <a:ea typeface="楷体_GB2312" pitchFamily="49" charset="-122"/>
              </a:rPr>
              <a:t>不合作策略</a:t>
            </a:r>
          </a:p>
        </p:txBody>
      </p:sp>
      <p:sp>
        <p:nvSpPr>
          <p:cNvPr id="13322" name="Text Box 10"/>
          <p:cNvSpPr txBox="1">
            <a:spLocks noChangeArrowheads="1"/>
          </p:cNvSpPr>
          <p:nvPr/>
        </p:nvSpPr>
        <p:spPr bwMode="auto">
          <a:xfrm>
            <a:off x="228600" y="2438400"/>
            <a:ext cx="5818188" cy="641350"/>
          </a:xfrm>
          <a:prstGeom prst="rect">
            <a:avLst/>
          </a:prstGeom>
          <a:noFill/>
          <a:ln w="9525">
            <a:noFill/>
            <a:miter lim="800000"/>
            <a:headEnd/>
            <a:tailEnd/>
          </a:ln>
        </p:spPr>
        <p:txBody>
          <a:bodyPr>
            <a:spAutoFit/>
          </a:bodyPr>
          <a:lstStyle/>
          <a:p>
            <a:pPr>
              <a:buFont typeface="Arial" pitchFamily="34" charset="0"/>
              <a:buNone/>
            </a:pPr>
            <a:r>
              <a:rPr lang="zh-CN" altLang="en-US" sz="3600" b="1">
                <a:latin typeface="宋体" pitchFamily="2" charset="-122"/>
              </a:rPr>
              <a:t>三次非暴力不合作运动</a:t>
            </a:r>
          </a:p>
        </p:txBody>
      </p:sp>
      <p:sp>
        <p:nvSpPr>
          <p:cNvPr id="13323" name="Text Box 11"/>
          <p:cNvSpPr txBox="1">
            <a:spLocks noChangeArrowheads="1"/>
          </p:cNvSpPr>
          <p:nvPr/>
        </p:nvSpPr>
        <p:spPr bwMode="auto">
          <a:xfrm>
            <a:off x="304800" y="3124200"/>
            <a:ext cx="5257800" cy="1066800"/>
          </a:xfrm>
          <a:prstGeom prst="rect">
            <a:avLst/>
          </a:prstGeom>
          <a:noFill/>
          <a:ln w="9525">
            <a:noFill/>
            <a:miter lim="800000"/>
            <a:headEnd/>
            <a:tailEnd/>
          </a:ln>
          <a:effectLst/>
        </p:spPr>
        <p:txBody>
          <a:bodyPr>
            <a:spAutoFit/>
          </a:bodyPr>
          <a:lstStyle/>
          <a:p>
            <a:pPr>
              <a:spcBef>
                <a:spcPct val="50000"/>
              </a:spcBef>
            </a:pPr>
            <a:r>
              <a:rPr lang="en-US" altLang="zh-CN" sz="3200" b="1">
                <a:ea typeface="楷体_GB2312" pitchFamily="49" charset="-122"/>
              </a:rPr>
              <a:t>①1920</a:t>
            </a:r>
            <a:r>
              <a:rPr lang="zh-CN" altLang="en-US" sz="3200" b="1">
                <a:ea typeface="楷体_GB2312" pitchFamily="49" charset="-122"/>
              </a:rPr>
              <a:t>年，以不合作的态度普遍抵制英货。</a:t>
            </a:r>
          </a:p>
        </p:txBody>
      </p:sp>
      <p:sp>
        <p:nvSpPr>
          <p:cNvPr id="13324" name="Text Box 12"/>
          <p:cNvSpPr txBox="1">
            <a:spLocks noChangeArrowheads="1"/>
          </p:cNvSpPr>
          <p:nvPr/>
        </p:nvSpPr>
        <p:spPr bwMode="auto">
          <a:xfrm>
            <a:off x="304800" y="4267200"/>
            <a:ext cx="5257800" cy="1066800"/>
          </a:xfrm>
          <a:prstGeom prst="rect">
            <a:avLst/>
          </a:prstGeom>
          <a:noFill/>
          <a:ln w="9525">
            <a:noFill/>
            <a:miter lim="800000"/>
            <a:headEnd/>
            <a:tailEnd/>
          </a:ln>
          <a:effectLst/>
        </p:spPr>
        <p:txBody>
          <a:bodyPr>
            <a:spAutoFit/>
          </a:bodyPr>
          <a:lstStyle/>
          <a:p>
            <a:pPr>
              <a:spcBef>
                <a:spcPct val="50000"/>
              </a:spcBef>
            </a:pPr>
            <a:r>
              <a:rPr lang="en-US" altLang="zh-CN" sz="3200" b="1">
                <a:ea typeface="楷体_GB2312" pitchFamily="49" charset="-122"/>
              </a:rPr>
              <a:t>②1930</a:t>
            </a:r>
            <a:r>
              <a:rPr lang="zh-CN" altLang="en-US" sz="3200" b="1">
                <a:ea typeface="楷体_GB2312" pitchFamily="49" charset="-122"/>
              </a:rPr>
              <a:t>年，以不服从的态度抵制英国食盐专营法 </a:t>
            </a:r>
          </a:p>
        </p:txBody>
      </p:sp>
      <p:sp>
        <p:nvSpPr>
          <p:cNvPr id="13325" name="Text Box 13"/>
          <p:cNvSpPr txBox="1">
            <a:spLocks noChangeArrowheads="1"/>
          </p:cNvSpPr>
          <p:nvPr/>
        </p:nvSpPr>
        <p:spPr bwMode="auto">
          <a:xfrm>
            <a:off x="304800" y="5486400"/>
            <a:ext cx="5257800" cy="1066800"/>
          </a:xfrm>
          <a:prstGeom prst="rect">
            <a:avLst/>
          </a:prstGeom>
          <a:noFill/>
          <a:ln w="9525">
            <a:noFill/>
            <a:miter lim="800000"/>
            <a:headEnd/>
            <a:tailEnd/>
          </a:ln>
          <a:effectLst/>
        </p:spPr>
        <p:txBody>
          <a:bodyPr>
            <a:spAutoFit/>
          </a:bodyPr>
          <a:lstStyle/>
          <a:p>
            <a:pPr>
              <a:spcBef>
                <a:spcPct val="50000"/>
              </a:spcBef>
            </a:pPr>
            <a:r>
              <a:rPr lang="en-US" altLang="zh-CN" sz="3200" b="1">
                <a:ea typeface="楷体_GB2312" pitchFamily="49" charset="-122"/>
              </a:rPr>
              <a:t>③1940</a:t>
            </a:r>
            <a:r>
              <a:rPr lang="zh-CN" altLang="en-US" sz="3200" b="1">
                <a:ea typeface="楷体_GB2312" pitchFamily="49" charset="-122"/>
              </a:rPr>
              <a:t>年，要求英国“退出印度”</a:t>
            </a:r>
          </a:p>
        </p:txBody>
      </p:sp>
      <p:pic>
        <p:nvPicPr>
          <p:cNvPr id="13326" name="Picture 14" descr="ms04022c"/>
          <p:cNvPicPr>
            <a:picLocks noChangeAspect="1" noChangeArrowheads="1"/>
          </p:cNvPicPr>
          <p:nvPr/>
        </p:nvPicPr>
        <p:blipFill>
          <a:blip r:embed="rId2"/>
          <a:srcRect/>
          <a:stretch>
            <a:fillRect/>
          </a:stretch>
        </p:blipFill>
        <p:spPr bwMode="auto">
          <a:xfrm>
            <a:off x="5867400" y="2133600"/>
            <a:ext cx="2595563" cy="3733800"/>
          </a:xfrm>
          <a:prstGeom prst="rect">
            <a:avLst/>
          </a:prstGeom>
          <a:noFill/>
          <a:ln w="9525">
            <a:noFill/>
            <a:miter lim="800000"/>
            <a:headEnd/>
            <a:tailEnd/>
          </a:ln>
          <a:effectLst/>
        </p:spPr>
      </p:pic>
      <p:sp>
        <p:nvSpPr>
          <p:cNvPr id="13327" name="Text Box 15"/>
          <p:cNvSpPr txBox="1">
            <a:spLocks noChangeArrowheads="1"/>
          </p:cNvSpPr>
          <p:nvPr/>
        </p:nvSpPr>
        <p:spPr bwMode="auto">
          <a:xfrm>
            <a:off x="4724400" y="6096000"/>
            <a:ext cx="4103688" cy="519113"/>
          </a:xfrm>
          <a:prstGeom prst="rect">
            <a:avLst/>
          </a:prstGeom>
          <a:noFill/>
          <a:ln w="9525">
            <a:noFill/>
            <a:miter lim="800000"/>
            <a:headEnd/>
            <a:tailEnd/>
          </a:ln>
          <a:effectLst/>
        </p:spPr>
        <p:txBody>
          <a:bodyPr>
            <a:spAutoFit/>
          </a:bodyPr>
          <a:lstStyle/>
          <a:p>
            <a:pPr>
              <a:spcBef>
                <a:spcPct val="50000"/>
              </a:spcBef>
              <a:buFont typeface="Arial" pitchFamily="34" charset="0"/>
              <a:buNone/>
            </a:pPr>
            <a:r>
              <a:rPr lang="zh-CN" altLang="en-US" sz="2800">
                <a:ea typeface="华文隶书" pitchFamily="2" charset="-122"/>
                <a:hlinkClick r:id="rId3"/>
              </a:rPr>
              <a:t>甘地领导的抵制英货活动</a:t>
            </a:r>
            <a:r>
              <a:rPr lang="zh-CN" altLang="en-US"/>
              <a: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316"/>
                                        </p:tgtEl>
                                        <p:attrNameLst>
                                          <p:attrName>style.visibility</p:attrName>
                                        </p:attrNameLst>
                                      </p:cBhvr>
                                      <p:to>
                                        <p:strVal val="visible"/>
                                      </p:to>
                                    </p:set>
                                    <p:anim calcmode="lin" valueType="num">
                                      <p:cBhvr additive="base">
                                        <p:cTn id="7" dur="500" fill="hold"/>
                                        <p:tgtEl>
                                          <p:spTgt spid="13316"/>
                                        </p:tgtEl>
                                        <p:attrNameLst>
                                          <p:attrName>ppt_x</p:attrName>
                                        </p:attrNameLst>
                                      </p:cBhvr>
                                      <p:tavLst>
                                        <p:tav tm="0">
                                          <p:val>
                                            <p:strVal val="#ppt_x"/>
                                          </p:val>
                                        </p:tav>
                                        <p:tav tm="100000">
                                          <p:val>
                                            <p:strVal val="#ppt_x"/>
                                          </p:val>
                                        </p:tav>
                                      </p:tavLst>
                                    </p:anim>
                                    <p:anim calcmode="lin" valueType="num">
                                      <p:cBhvr additive="base">
                                        <p:cTn id="8" dur="500" fill="hold"/>
                                        <p:tgtEl>
                                          <p:spTgt spid="1331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3317"/>
                                        </p:tgtEl>
                                        <p:attrNameLst>
                                          <p:attrName>style.visibility</p:attrName>
                                        </p:attrNameLst>
                                      </p:cBhvr>
                                      <p:to>
                                        <p:strVal val="visible"/>
                                      </p:to>
                                    </p:set>
                                    <p:anim calcmode="lin" valueType="num">
                                      <p:cBhvr additive="base">
                                        <p:cTn id="13" dur="500" fill="hold"/>
                                        <p:tgtEl>
                                          <p:spTgt spid="13317"/>
                                        </p:tgtEl>
                                        <p:attrNameLst>
                                          <p:attrName>ppt_x</p:attrName>
                                        </p:attrNameLst>
                                      </p:cBhvr>
                                      <p:tavLst>
                                        <p:tav tm="0">
                                          <p:val>
                                            <p:strVal val="#ppt_x"/>
                                          </p:val>
                                        </p:tav>
                                        <p:tav tm="100000">
                                          <p:val>
                                            <p:strVal val="#ppt_x"/>
                                          </p:val>
                                        </p:tav>
                                      </p:tavLst>
                                    </p:anim>
                                    <p:anim calcmode="lin" valueType="num">
                                      <p:cBhvr additive="base">
                                        <p:cTn id="14" dur="500" fill="hold"/>
                                        <p:tgtEl>
                                          <p:spTgt spid="1331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 presetClass="entr" presetSubtype="16" fill="hold" grpId="0" nodeType="clickEffect">
                                  <p:stCondLst>
                                    <p:cond delay="0"/>
                                  </p:stCondLst>
                                  <p:childTnLst>
                                    <p:set>
                                      <p:cBhvr>
                                        <p:cTn id="18" dur="1" fill="hold">
                                          <p:stCondLst>
                                            <p:cond delay="0"/>
                                          </p:stCondLst>
                                        </p:cTn>
                                        <p:tgtEl>
                                          <p:spTgt spid="13318"/>
                                        </p:tgtEl>
                                        <p:attrNameLst>
                                          <p:attrName>style.visibility</p:attrName>
                                        </p:attrNameLst>
                                      </p:cBhvr>
                                      <p:to>
                                        <p:strVal val="visible"/>
                                      </p:to>
                                    </p:set>
                                    <p:animEffect transition="in" filter="box(in)">
                                      <p:cBhvr>
                                        <p:cTn id="19" dur="500"/>
                                        <p:tgtEl>
                                          <p:spTgt spid="13318"/>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3319"/>
                                        </p:tgtEl>
                                        <p:attrNameLst>
                                          <p:attrName>style.visibility</p:attrName>
                                        </p:attrNameLst>
                                      </p:cBhvr>
                                      <p:to>
                                        <p:strVal val="visible"/>
                                      </p:to>
                                    </p:set>
                                    <p:anim calcmode="lin" valueType="num">
                                      <p:cBhvr additive="base">
                                        <p:cTn id="24" dur="500" fill="hold"/>
                                        <p:tgtEl>
                                          <p:spTgt spid="13319"/>
                                        </p:tgtEl>
                                        <p:attrNameLst>
                                          <p:attrName>ppt_x</p:attrName>
                                        </p:attrNameLst>
                                      </p:cBhvr>
                                      <p:tavLst>
                                        <p:tav tm="0">
                                          <p:val>
                                            <p:strVal val="#ppt_x"/>
                                          </p:val>
                                        </p:tav>
                                        <p:tav tm="100000">
                                          <p:val>
                                            <p:strVal val="#ppt_x"/>
                                          </p:val>
                                        </p:tav>
                                      </p:tavLst>
                                    </p:anim>
                                    <p:anim calcmode="lin" valueType="num">
                                      <p:cBhvr additive="base">
                                        <p:cTn id="25" dur="500" fill="hold"/>
                                        <p:tgtEl>
                                          <p:spTgt spid="13319"/>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 presetClass="entr" presetSubtype="16" fill="hold" grpId="0" nodeType="clickEffect">
                                  <p:stCondLst>
                                    <p:cond delay="0"/>
                                  </p:stCondLst>
                                  <p:childTnLst>
                                    <p:set>
                                      <p:cBhvr>
                                        <p:cTn id="29" dur="1" fill="hold">
                                          <p:stCondLst>
                                            <p:cond delay="0"/>
                                          </p:stCondLst>
                                        </p:cTn>
                                        <p:tgtEl>
                                          <p:spTgt spid="13320"/>
                                        </p:tgtEl>
                                        <p:attrNameLst>
                                          <p:attrName>style.visibility</p:attrName>
                                        </p:attrNameLst>
                                      </p:cBhvr>
                                      <p:to>
                                        <p:strVal val="visible"/>
                                      </p:to>
                                    </p:set>
                                    <p:animEffect transition="in" filter="box(in)">
                                      <p:cBhvr>
                                        <p:cTn id="30" dur="500"/>
                                        <p:tgtEl>
                                          <p:spTgt spid="13320"/>
                                        </p:tgtEl>
                                      </p:cBhvr>
                                    </p:animEffect>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13321"/>
                                        </p:tgtEl>
                                        <p:attrNameLst>
                                          <p:attrName>style.visibility</p:attrName>
                                        </p:attrNameLst>
                                      </p:cBhvr>
                                      <p:to>
                                        <p:strVal val="visible"/>
                                      </p:to>
                                    </p:set>
                                    <p:anim calcmode="lin" valueType="num">
                                      <p:cBhvr additive="base">
                                        <p:cTn id="35" dur="500" fill="hold"/>
                                        <p:tgtEl>
                                          <p:spTgt spid="13321"/>
                                        </p:tgtEl>
                                        <p:attrNameLst>
                                          <p:attrName>ppt_x</p:attrName>
                                        </p:attrNameLst>
                                      </p:cBhvr>
                                      <p:tavLst>
                                        <p:tav tm="0">
                                          <p:val>
                                            <p:strVal val="#ppt_x"/>
                                          </p:val>
                                        </p:tav>
                                        <p:tav tm="100000">
                                          <p:val>
                                            <p:strVal val="#ppt_x"/>
                                          </p:val>
                                        </p:tav>
                                      </p:tavLst>
                                    </p:anim>
                                    <p:anim calcmode="lin" valueType="num">
                                      <p:cBhvr additive="base">
                                        <p:cTn id="36" dur="500" fill="hold"/>
                                        <p:tgtEl>
                                          <p:spTgt spid="13321"/>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13322"/>
                                        </p:tgtEl>
                                        <p:attrNameLst>
                                          <p:attrName>style.visibility</p:attrName>
                                        </p:attrNameLst>
                                      </p:cBhvr>
                                      <p:to>
                                        <p:strVal val="visible"/>
                                      </p:to>
                                    </p:set>
                                    <p:anim calcmode="lin" valueType="num">
                                      <p:cBhvr additive="base">
                                        <p:cTn id="41" dur="500" fill="hold"/>
                                        <p:tgtEl>
                                          <p:spTgt spid="13322"/>
                                        </p:tgtEl>
                                        <p:attrNameLst>
                                          <p:attrName>ppt_x</p:attrName>
                                        </p:attrNameLst>
                                      </p:cBhvr>
                                      <p:tavLst>
                                        <p:tav tm="0">
                                          <p:val>
                                            <p:strVal val="#ppt_x"/>
                                          </p:val>
                                        </p:tav>
                                        <p:tav tm="100000">
                                          <p:val>
                                            <p:strVal val="#ppt_x"/>
                                          </p:val>
                                        </p:tav>
                                      </p:tavLst>
                                    </p:anim>
                                    <p:anim calcmode="lin" valueType="num">
                                      <p:cBhvr additive="base">
                                        <p:cTn id="42" dur="500" fill="hold"/>
                                        <p:tgtEl>
                                          <p:spTgt spid="13322"/>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8" presetClass="entr" presetSubtype="16" fill="hold" grpId="0" nodeType="clickEffect">
                                  <p:stCondLst>
                                    <p:cond delay="0"/>
                                  </p:stCondLst>
                                  <p:childTnLst>
                                    <p:set>
                                      <p:cBhvr>
                                        <p:cTn id="46" dur="1" fill="hold">
                                          <p:stCondLst>
                                            <p:cond delay="0"/>
                                          </p:stCondLst>
                                        </p:cTn>
                                        <p:tgtEl>
                                          <p:spTgt spid="13323"/>
                                        </p:tgtEl>
                                        <p:attrNameLst>
                                          <p:attrName>style.visibility</p:attrName>
                                        </p:attrNameLst>
                                      </p:cBhvr>
                                      <p:to>
                                        <p:strVal val="visible"/>
                                      </p:to>
                                    </p:set>
                                    <p:animEffect transition="in" filter="diamond(in)">
                                      <p:cBhvr>
                                        <p:cTn id="47" dur="2000"/>
                                        <p:tgtEl>
                                          <p:spTgt spid="13323"/>
                                        </p:tgtEl>
                                      </p:cBhvr>
                                    </p:animEffect>
                                  </p:childTnLst>
                                </p:cTn>
                              </p:par>
                            </p:childTnLst>
                          </p:cTn>
                        </p:par>
                      </p:childTnLst>
                    </p:cTn>
                  </p:par>
                  <p:par>
                    <p:cTn id="48" fill="hold">
                      <p:stCondLst>
                        <p:cond delay="indefinite"/>
                      </p:stCondLst>
                      <p:childTnLst>
                        <p:par>
                          <p:cTn id="49" fill="hold">
                            <p:stCondLst>
                              <p:cond delay="0"/>
                            </p:stCondLst>
                            <p:childTnLst>
                              <p:par>
                                <p:cTn id="50" presetID="8" presetClass="entr" presetSubtype="16" fill="hold" grpId="0" nodeType="clickEffect">
                                  <p:stCondLst>
                                    <p:cond delay="0"/>
                                  </p:stCondLst>
                                  <p:childTnLst>
                                    <p:set>
                                      <p:cBhvr>
                                        <p:cTn id="51" dur="1" fill="hold">
                                          <p:stCondLst>
                                            <p:cond delay="0"/>
                                          </p:stCondLst>
                                        </p:cTn>
                                        <p:tgtEl>
                                          <p:spTgt spid="13324"/>
                                        </p:tgtEl>
                                        <p:attrNameLst>
                                          <p:attrName>style.visibility</p:attrName>
                                        </p:attrNameLst>
                                      </p:cBhvr>
                                      <p:to>
                                        <p:strVal val="visible"/>
                                      </p:to>
                                    </p:set>
                                    <p:animEffect transition="in" filter="diamond(in)">
                                      <p:cBhvr>
                                        <p:cTn id="52" dur="2000"/>
                                        <p:tgtEl>
                                          <p:spTgt spid="13324"/>
                                        </p:tgtEl>
                                      </p:cBhvr>
                                    </p:animEffect>
                                  </p:childTnLst>
                                </p:cTn>
                              </p:par>
                            </p:childTnLst>
                          </p:cTn>
                        </p:par>
                      </p:childTnLst>
                    </p:cTn>
                  </p:par>
                  <p:par>
                    <p:cTn id="53" fill="hold">
                      <p:stCondLst>
                        <p:cond delay="indefinite"/>
                      </p:stCondLst>
                      <p:childTnLst>
                        <p:par>
                          <p:cTn id="54" fill="hold">
                            <p:stCondLst>
                              <p:cond delay="0"/>
                            </p:stCondLst>
                            <p:childTnLst>
                              <p:par>
                                <p:cTn id="55" presetID="8" presetClass="entr" presetSubtype="16" fill="hold" grpId="0" nodeType="clickEffect">
                                  <p:stCondLst>
                                    <p:cond delay="0"/>
                                  </p:stCondLst>
                                  <p:childTnLst>
                                    <p:set>
                                      <p:cBhvr>
                                        <p:cTn id="56" dur="1" fill="hold">
                                          <p:stCondLst>
                                            <p:cond delay="0"/>
                                          </p:stCondLst>
                                        </p:cTn>
                                        <p:tgtEl>
                                          <p:spTgt spid="13325"/>
                                        </p:tgtEl>
                                        <p:attrNameLst>
                                          <p:attrName>style.visibility</p:attrName>
                                        </p:attrNameLst>
                                      </p:cBhvr>
                                      <p:to>
                                        <p:strVal val="visible"/>
                                      </p:to>
                                    </p:set>
                                    <p:animEffect transition="in" filter="diamond(in)">
                                      <p:cBhvr>
                                        <p:cTn id="57" dur="2000"/>
                                        <p:tgtEl>
                                          <p:spTgt spid="133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6" grpId="0" bldLvl="0" animBg="1" autoUpdateAnimBg="0"/>
      <p:bldP spid="13317" grpId="0" bldLvl="0" autoUpdateAnimBg="0"/>
      <p:bldP spid="13318" grpId="0" bldLvl="0" animBg="1" autoUpdateAnimBg="0"/>
      <p:bldP spid="13319" grpId="0" bldLvl="0" autoUpdateAnimBg="0"/>
      <p:bldP spid="13320" grpId="0" bldLvl="0" animBg="1" autoUpdateAnimBg="0"/>
      <p:bldP spid="13321" grpId="0" bldLvl="0" autoUpdateAnimBg="0"/>
      <p:bldP spid="13322" grpId="0" bldLvl="0" autoUpdateAnimBg="0"/>
      <p:bldP spid="13323" grpId="0"/>
      <p:bldP spid="13324" grpId="0"/>
      <p:bldP spid="1332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40" name="Rectangle 4"/>
          <p:cNvSpPr>
            <a:spLocks noChangeArrowheads="1"/>
          </p:cNvSpPr>
          <p:nvPr/>
        </p:nvSpPr>
        <p:spPr bwMode="auto">
          <a:xfrm>
            <a:off x="307975" y="381000"/>
            <a:ext cx="8455025" cy="1554163"/>
          </a:xfrm>
          <a:prstGeom prst="rect">
            <a:avLst/>
          </a:prstGeom>
          <a:noFill/>
          <a:ln w="9525">
            <a:noFill/>
            <a:miter lim="800000"/>
            <a:headEnd/>
            <a:tailEnd/>
          </a:ln>
          <a:effectLst/>
        </p:spPr>
        <p:txBody>
          <a:bodyPr>
            <a:spAutoFit/>
          </a:bodyPr>
          <a:lstStyle/>
          <a:p>
            <a:pPr>
              <a:buFont typeface="Arial" pitchFamily="34" charset="0"/>
              <a:buNone/>
            </a:pPr>
            <a:r>
              <a:rPr lang="en-US" altLang="zh-CN" sz="3200" b="1">
                <a:solidFill>
                  <a:srgbClr val="6600FF"/>
                </a:solidFill>
                <a:latin typeface="Times New Roman" pitchFamily="18" charset="0"/>
              </a:rPr>
              <a:t>        </a:t>
            </a:r>
            <a:r>
              <a:rPr lang="zh-CN" altLang="en-US" sz="3200" b="1">
                <a:solidFill>
                  <a:srgbClr val="6600FF"/>
                </a:solidFill>
                <a:latin typeface="Times New Roman" pitchFamily="18" charset="0"/>
              </a:rPr>
              <a:t>简析甘地提出“非暴力”到“非暴力不合作”思想的变化，对推动印度民族解放运动有着怎样的作用？ </a:t>
            </a:r>
            <a:endParaRPr lang="zh-CN" altLang="en-US" sz="4000" b="1">
              <a:solidFill>
                <a:srgbClr val="FF0000"/>
              </a:solidFill>
              <a:latin typeface="Times New Roman" pitchFamily="18" charset="0"/>
              <a:ea typeface="华文中宋" pitchFamily="2" charset="-122"/>
            </a:endParaRPr>
          </a:p>
        </p:txBody>
      </p:sp>
      <p:sp>
        <p:nvSpPr>
          <p:cNvPr id="14341" name="Text Box 5"/>
          <p:cNvSpPr txBox="1">
            <a:spLocks noChangeArrowheads="1"/>
          </p:cNvSpPr>
          <p:nvPr/>
        </p:nvSpPr>
        <p:spPr bwMode="auto">
          <a:xfrm>
            <a:off x="152400" y="2209800"/>
            <a:ext cx="8763000" cy="3081338"/>
          </a:xfrm>
          <a:prstGeom prst="rect">
            <a:avLst/>
          </a:prstGeom>
          <a:noFill/>
          <a:ln w="9525">
            <a:noFill/>
            <a:miter lim="800000"/>
            <a:headEnd/>
            <a:tailEnd/>
          </a:ln>
        </p:spPr>
        <p:txBody>
          <a:bodyPr>
            <a:spAutoFit/>
          </a:bodyPr>
          <a:lstStyle/>
          <a:p>
            <a:pPr>
              <a:buFont typeface="Arial" pitchFamily="34" charset="0"/>
              <a:buNone/>
            </a:pPr>
            <a:r>
              <a:rPr lang="en-US" altLang="zh-CN" sz="2800" b="1">
                <a:latin typeface="楷体_GB2312" pitchFamily="49" charset="-122"/>
                <a:ea typeface="楷体_GB2312" pitchFamily="49" charset="-122"/>
              </a:rPr>
              <a:t>“</a:t>
            </a:r>
            <a:r>
              <a:rPr lang="zh-CN" altLang="en-US" sz="2800" b="1">
                <a:latin typeface="楷体_GB2312" pitchFamily="49" charset="-122"/>
                <a:ea typeface="楷体_GB2312" pitchFamily="49" charset="-122"/>
              </a:rPr>
              <a:t>非暴力”史实主要指</a:t>
            </a:r>
            <a:r>
              <a:rPr lang="en-US" altLang="zh-CN" sz="2800" b="1">
                <a:latin typeface="楷体_GB2312" pitchFamily="49" charset="-122"/>
                <a:ea typeface="楷体_GB2312" pitchFamily="49" charset="-122"/>
              </a:rPr>
              <a:t>1919</a:t>
            </a:r>
            <a:r>
              <a:rPr lang="zh-CN" altLang="en-US" sz="2800" b="1">
                <a:latin typeface="楷体_GB2312" pitchFamily="49" charset="-122"/>
                <a:ea typeface="楷体_GB2312" pitchFamily="49" charset="-122"/>
              </a:rPr>
              <a:t>年反对新治安法的流血惨案；“非暴力不合作”史实主要包括“三次非暴力不合作运动”。从“非暴力”到“非暴力不合作”思想的变化，反映了以甘地为代表的印度民族主义者反抗英国殖民统治的思想认识的深化，这种变化，推动了印度民族解放运动从单纯的形式抵制上升到追求民族独立的目标，对英国在第二次世界大战后交出政权起了关键作用。</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340"/>
                                        </p:tgtEl>
                                        <p:attrNameLst>
                                          <p:attrName>style.visibility</p:attrName>
                                        </p:attrNameLst>
                                      </p:cBhvr>
                                      <p:to>
                                        <p:strVal val="visible"/>
                                      </p:to>
                                    </p:set>
                                    <p:anim calcmode="lin" valueType="num">
                                      <p:cBhvr additive="base">
                                        <p:cTn id="7" dur="500" fill="hold"/>
                                        <p:tgtEl>
                                          <p:spTgt spid="14340"/>
                                        </p:tgtEl>
                                        <p:attrNameLst>
                                          <p:attrName>ppt_x</p:attrName>
                                        </p:attrNameLst>
                                      </p:cBhvr>
                                      <p:tavLst>
                                        <p:tav tm="0">
                                          <p:val>
                                            <p:strVal val="#ppt_x"/>
                                          </p:val>
                                        </p:tav>
                                        <p:tav tm="100000">
                                          <p:val>
                                            <p:strVal val="#ppt_x"/>
                                          </p:val>
                                        </p:tav>
                                      </p:tavLst>
                                    </p:anim>
                                    <p:anim calcmode="lin" valueType="num">
                                      <p:cBhvr additive="base">
                                        <p:cTn id="8" dur="500" fill="hold"/>
                                        <p:tgtEl>
                                          <p:spTgt spid="1434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4341"/>
                                        </p:tgtEl>
                                        <p:attrNameLst>
                                          <p:attrName>style.visibility</p:attrName>
                                        </p:attrNameLst>
                                      </p:cBhvr>
                                      <p:to>
                                        <p:strVal val="visible"/>
                                      </p:to>
                                    </p:set>
                                    <p:anim calcmode="lin" valueType="num">
                                      <p:cBhvr additive="base">
                                        <p:cTn id="13" dur="500" fill="hold"/>
                                        <p:tgtEl>
                                          <p:spTgt spid="14341"/>
                                        </p:tgtEl>
                                        <p:attrNameLst>
                                          <p:attrName>ppt_x</p:attrName>
                                        </p:attrNameLst>
                                      </p:cBhvr>
                                      <p:tavLst>
                                        <p:tav tm="0">
                                          <p:val>
                                            <p:strVal val="#ppt_x"/>
                                          </p:val>
                                        </p:tav>
                                        <p:tav tm="100000">
                                          <p:val>
                                            <p:strVal val="#ppt_x"/>
                                          </p:val>
                                        </p:tav>
                                      </p:tavLst>
                                    </p:anim>
                                    <p:anim calcmode="lin" valueType="num">
                                      <p:cBhvr additive="base">
                                        <p:cTn id="14" dur="500" fill="hold"/>
                                        <p:tgtEl>
                                          <p:spTgt spid="1434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40" grpId="0" bldLvl="0" autoUpdateAnimBg="0"/>
      <p:bldP spid="14341" grpId="0" bldLvl="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4" name="Text Box 4"/>
          <p:cNvSpPr txBox="1">
            <a:spLocks noChangeArrowheads="1"/>
          </p:cNvSpPr>
          <p:nvPr/>
        </p:nvSpPr>
        <p:spPr bwMode="auto">
          <a:xfrm>
            <a:off x="457200" y="1066800"/>
            <a:ext cx="8153400" cy="641350"/>
          </a:xfrm>
          <a:prstGeom prst="rect">
            <a:avLst/>
          </a:prstGeom>
          <a:noFill/>
          <a:ln w="9525">
            <a:noFill/>
            <a:miter lim="800000"/>
            <a:headEnd/>
            <a:tailEnd/>
          </a:ln>
        </p:spPr>
        <p:txBody>
          <a:bodyPr>
            <a:spAutoFit/>
          </a:bodyPr>
          <a:lstStyle/>
          <a:p>
            <a:pPr>
              <a:buFont typeface="Arial" pitchFamily="34" charset="0"/>
              <a:buNone/>
            </a:pPr>
            <a:r>
              <a:rPr lang="zh-CN" altLang="en-US" sz="3600" b="1">
                <a:latin typeface="宋体" pitchFamily="2" charset="-122"/>
              </a:rPr>
              <a:t>（</a:t>
            </a:r>
            <a:r>
              <a:rPr lang="en-US" altLang="zh-CN" sz="3600" b="1">
                <a:latin typeface="宋体" pitchFamily="2" charset="-122"/>
              </a:rPr>
              <a:t>3</a:t>
            </a:r>
            <a:r>
              <a:rPr lang="zh-CN" altLang="en-US" sz="3600" b="1">
                <a:latin typeface="宋体" pitchFamily="2" charset="-122"/>
              </a:rPr>
              <a:t>）</a:t>
            </a:r>
            <a:r>
              <a:rPr lang="zh-CN" altLang="en-US" sz="3600" b="1"/>
              <a:t>非暴力不合作运动的意义</a:t>
            </a:r>
            <a:endParaRPr lang="zh-CN" altLang="en-US" sz="3600"/>
          </a:p>
        </p:txBody>
      </p:sp>
      <p:sp>
        <p:nvSpPr>
          <p:cNvPr id="15365" name="Text Box 5"/>
          <p:cNvSpPr txBox="1">
            <a:spLocks noChangeArrowheads="1"/>
          </p:cNvSpPr>
          <p:nvPr/>
        </p:nvSpPr>
        <p:spPr bwMode="auto">
          <a:xfrm>
            <a:off x="685800" y="2209800"/>
            <a:ext cx="7391400" cy="1739900"/>
          </a:xfrm>
          <a:prstGeom prst="rect">
            <a:avLst/>
          </a:prstGeom>
          <a:noFill/>
          <a:ln w="9525">
            <a:noFill/>
            <a:miter lim="800000"/>
            <a:headEnd/>
            <a:tailEnd/>
          </a:ln>
          <a:effectLst/>
        </p:spPr>
        <p:txBody>
          <a:bodyPr>
            <a:spAutoFit/>
          </a:bodyPr>
          <a:lstStyle/>
          <a:p>
            <a:pPr>
              <a:buFont typeface="Arial" pitchFamily="34" charset="0"/>
              <a:buNone/>
            </a:pPr>
            <a:r>
              <a:rPr lang="en-US" altLang="zh-CN" sz="3600" b="1">
                <a:solidFill>
                  <a:srgbClr val="FF00FF"/>
                </a:solidFill>
              </a:rPr>
              <a:t>        </a:t>
            </a:r>
            <a:r>
              <a:rPr lang="zh-CN" altLang="en-US" sz="3600" b="1">
                <a:solidFill>
                  <a:srgbClr val="FF00FF"/>
                </a:solidFill>
              </a:rPr>
              <a:t>沉重打击了英国殖民当局，为</a:t>
            </a:r>
          </a:p>
          <a:p>
            <a:pPr>
              <a:buFont typeface="Arial" pitchFamily="34" charset="0"/>
              <a:buNone/>
            </a:pPr>
            <a:endParaRPr lang="zh-CN" altLang="en-US" sz="3600" b="1">
              <a:solidFill>
                <a:srgbClr val="FF00FF"/>
              </a:solidFill>
            </a:endParaRPr>
          </a:p>
          <a:p>
            <a:pPr>
              <a:buFont typeface="Arial" pitchFamily="34" charset="0"/>
              <a:buNone/>
            </a:pPr>
            <a:r>
              <a:rPr lang="zh-CN" altLang="en-US" sz="3600" b="1">
                <a:solidFill>
                  <a:srgbClr val="FF00FF"/>
                </a:solidFill>
              </a:rPr>
              <a:t>印度的独立奠定了坚实的基础。</a:t>
            </a:r>
          </a:p>
        </p:txBody>
      </p:sp>
      <p:pic>
        <p:nvPicPr>
          <p:cNvPr id="15366" name="Picture 6" descr="country1035">
            <a:hlinkClick r:id="" action="ppaction://noaction">
              <a:snd r:embed="rId2" name="arrow.wav" builtIn="1"/>
            </a:hlinkClick>
          </p:cNvPr>
          <p:cNvPicPr>
            <a:picLocks noChangeAspect="1" noChangeArrowheads="1"/>
          </p:cNvPicPr>
          <p:nvPr/>
        </p:nvPicPr>
        <p:blipFill>
          <a:blip r:embed="rId3"/>
          <a:srcRect/>
          <a:stretch>
            <a:fillRect/>
          </a:stretch>
        </p:blipFill>
        <p:spPr bwMode="auto">
          <a:xfrm>
            <a:off x="4724400" y="4343400"/>
            <a:ext cx="4038600" cy="22860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364"/>
                                        </p:tgtEl>
                                        <p:attrNameLst>
                                          <p:attrName>style.visibility</p:attrName>
                                        </p:attrNameLst>
                                      </p:cBhvr>
                                      <p:to>
                                        <p:strVal val="visible"/>
                                      </p:to>
                                    </p:set>
                                    <p:anim calcmode="lin" valueType="num">
                                      <p:cBhvr additive="base">
                                        <p:cTn id="7" dur="500" fill="hold"/>
                                        <p:tgtEl>
                                          <p:spTgt spid="15364"/>
                                        </p:tgtEl>
                                        <p:attrNameLst>
                                          <p:attrName>ppt_x</p:attrName>
                                        </p:attrNameLst>
                                      </p:cBhvr>
                                      <p:tavLst>
                                        <p:tav tm="0">
                                          <p:val>
                                            <p:strVal val="#ppt_x"/>
                                          </p:val>
                                        </p:tav>
                                        <p:tav tm="100000">
                                          <p:val>
                                            <p:strVal val="#ppt_x"/>
                                          </p:val>
                                        </p:tav>
                                      </p:tavLst>
                                    </p:anim>
                                    <p:anim calcmode="lin" valueType="num">
                                      <p:cBhvr additive="base">
                                        <p:cTn id="8" dur="500" fill="hold"/>
                                        <p:tgtEl>
                                          <p:spTgt spid="1536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 presetClass="entr" presetSubtype="16" fill="hold" grpId="0" nodeType="clickEffect">
                                  <p:stCondLst>
                                    <p:cond delay="0"/>
                                  </p:stCondLst>
                                  <p:childTnLst>
                                    <p:set>
                                      <p:cBhvr>
                                        <p:cTn id="12" dur="1" fill="hold">
                                          <p:stCondLst>
                                            <p:cond delay="0"/>
                                          </p:stCondLst>
                                        </p:cTn>
                                        <p:tgtEl>
                                          <p:spTgt spid="15365"/>
                                        </p:tgtEl>
                                        <p:attrNameLst>
                                          <p:attrName>style.visibility</p:attrName>
                                        </p:attrNameLst>
                                      </p:cBhvr>
                                      <p:to>
                                        <p:strVal val="visible"/>
                                      </p:to>
                                    </p:set>
                                    <p:animEffect transition="in" filter="box(in)">
                                      <p:cBhvr>
                                        <p:cTn id="13" dur="500"/>
                                        <p:tgtEl>
                                          <p:spTgt spid="153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4" grpId="0" bldLvl="0" autoUpdateAnimBg="0"/>
      <p:bldP spid="15365" grpId="0" bldLvl="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extBox 4"/>
          <p:cNvSpPr txBox="1">
            <a:spLocks noChangeArrowheads="1"/>
          </p:cNvSpPr>
          <p:nvPr/>
        </p:nvSpPr>
        <p:spPr bwMode="auto">
          <a:xfrm>
            <a:off x="847143" y="5683895"/>
            <a:ext cx="2788753" cy="76944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en-US" altLang="zh-CN" sz="4400" b="1" dirty="0" smtClean="0">
                <a:solidFill>
                  <a:srgbClr val="FF0000"/>
                </a:solidFill>
                <a:effectLst>
                  <a:outerShdw blurRad="38100" dist="38100" dir="2700000" algn="tl">
                    <a:srgbClr val="000000">
                      <a:alpha val="43137"/>
                    </a:srgbClr>
                  </a:outerShdw>
                </a:effectLst>
                <a:latin typeface="华文彩云" pitchFamily="2" charset="-122"/>
                <a:ea typeface="华文彩云" pitchFamily="2" charset="-122"/>
              </a:rPr>
              <a:t>3</a:t>
            </a:r>
            <a:r>
              <a:rPr lang="en-US" altLang="zh-CN" sz="4400" b="1" dirty="0">
                <a:solidFill>
                  <a:srgbClr val="FF0000"/>
                </a:solidFill>
                <a:effectLst>
                  <a:outerShdw blurRad="38100" dist="38100" dir="2700000" algn="tl">
                    <a:srgbClr val="000000">
                      <a:alpha val="43137"/>
                    </a:srgbClr>
                  </a:outerShdw>
                </a:effectLst>
                <a:latin typeface="华文彩云" pitchFamily="2" charset="-122"/>
                <a:ea typeface="华文彩云" pitchFamily="2" charset="-122"/>
              </a:rPr>
              <a:t>.</a:t>
            </a:r>
            <a:r>
              <a:rPr lang="zh-CN" altLang="en-US" sz="4400" b="1" dirty="0">
                <a:solidFill>
                  <a:srgbClr val="FF0000"/>
                </a:solidFill>
                <a:effectLst>
                  <a:outerShdw blurRad="38100" dist="38100" dir="2700000" algn="tl">
                    <a:srgbClr val="000000">
                      <a:alpha val="43137"/>
                    </a:srgbClr>
                  </a:outerShdw>
                </a:effectLst>
                <a:latin typeface="华文彩云" pitchFamily="2" charset="-122"/>
                <a:ea typeface="华文彩云" pitchFamily="2" charset="-122"/>
              </a:rPr>
              <a:t>领导人</a:t>
            </a:r>
            <a:r>
              <a:rPr lang="zh-CN" altLang="en-US" sz="4400" b="1" dirty="0" smtClean="0">
                <a:solidFill>
                  <a:srgbClr val="FF0000"/>
                </a:solidFill>
                <a:effectLst>
                  <a:outerShdw blurRad="38100" dist="38100" dir="2700000" algn="tl">
                    <a:srgbClr val="000000">
                      <a:alpha val="43137"/>
                    </a:srgbClr>
                  </a:outerShdw>
                </a:effectLst>
                <a:latin typeface="华文彩云" pitchFamily="2" charset="-122"/>
                <a:ea typeface="华文彩云" pitchFamily="2" charset="-122"/>
              </a:rPr>
              <a:t>：</a:t>
            </a:r>
            <a:endParaRPr lang="zh-CN" altLang="en-US" sz="4400" b="1" dirty="0">
              <a:solidFill>
                <a:srgbClr val="FF0000"/>
              </a:solidFill>
              <a:effectLst>
                <a:outerShdw blurRad="38100" dist="38100" dir="2700000" algn="tl">
                  <a:srgbClr val="000000">
                    <a:alpha val="43137"/>
                  </a:srgbClr>
                </a:outerShdw>
              </a:effectLst>
              <a:latin typeface="华文彩云" pitchFamily="2" charset="-122"/>
              <a:ea typeface="华文彩云" pitchFamily="2" charset="-122"/>
            </a:endParaRPr>
          </a:p>
        </p:txBody>
      </p:sp>
      <p:sp>
        <p:nvSpPr>
          <p:cNvPr id="7" name="TextBox 6"/>
          <p:cNvSpPr txBox="1">
            <a:spLocks noChangeArrowheads="1"/>
          </p:cNvSpPr>
          <p:nvPr/>
        </p:nvSpPr>
        <p:spPr bwMode="auto">
          <a:xfrm>
            <a:off x="3730923" y="5688757"/>
            <a:ext cx="2281237" cy="76944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zh-CN" altLang="en-US" sz="4400" b="1" dirty="0">
                <a:solidFill>
                  <a:srgbClr val="0000CC"/>
                </a:solidFill>
                <a:effectLst>
                  <a:outerShdw blurRad="38100" dist="38100" dir="2700000" algn="tl">
                    <a:srgbClr val="000000">
                      <a:alpha val="43137"/>
                    </a:srgbClr>
                  </a:outerShdw>
                </a:effectLst>
                <a:latin typeface="黑体" pitchFamily="2" charset="-122"/>
                <a:ea typeface="黑体" pitchFamily="2" charset="-122"/>
              </a:rPr>
              <a:t>凯末尔</a:t>
            </a:r>
          </a:p>
        </p:txBody>
      </p:sp>
      <p:sp>
        <p:nvSpPr>
          <p:cNvPr id="17413" name="标题 1"/>
          <p:cNvSpPr>
            <a:spLocks noGrp="1" noChangeArrowheads="1"/>
          </p:cNvSpPr>
          <p:nvPr>
            <p:ph type="title"/>
          </p:nvPr>
        </p:nvSpPr>
        <p:spPr>
          <a:xfrm>
            <a:off x="467544" y="188640"/>
            <a:ext cx="6997030" cy="869032"/>
          </a:xfrm>
        </p:spPr>
        <p:txBody>
          <a:bodyPr>
            <a:normAutofit/>
          </a:bodyPr>
          <a:lstStyle/>
          <a:p>
            <a:pPr algn="l"/>
            <a:r>
              <a:rPr lang="zh-CN" altLang="en-US" b="1" dirty="0" smtClean="0">
                <a:solidFill>
                  <a:srgbClr val="FF0000"/>
                </a:solidFill>
                <a:effectLst>
                  <a:outerShdw blurRad="38100" dist="38100" dir="2700000" algn="tl">
                    <a:srgbClr val="000000">
                      <a:alpha val="43137"/>
                    </a:srgbClr>
                  </a:outerShdw>
                </a:effectLst>
                <a:latin typeface="黑体" pitchFamily="2" charset="-122"/>
                <a:ea typeface="黑体" pitchFamily="2" charset="-122"/>
              </a:rPr>
              <a:t>二、土耳其的凯末尔革命</a:t>
            </a:r>
          </a:p>
        </p:txBody>
      </p:sp>
      <p:sp>
        <p:nvSpPr>
          <p:cNvPr id="2" name="矩形 1"/>
          <p:cNvSpPr/>
          <p:nvPr/>
        </p:nvSpPr>
        <p:spPr>
          <a:xfrm>
            <a:off x="827584" y="1183293"/>
            <a:ext cx="2411238" cy="769441"/>
          </a:xfrm>
          <a:prstGeom prst="rect">
            <a:avLst/>
          </a:prstGeom>
        </p:spPr>
        <p:txBody>
          <a:bodyPr wrap="none">
            <a:spAutoFit/>
          </a:bodyPr>
          <a:lstStyle/>
          <a:p>
            <a:r>
              <a:rPr lang="en-US" altLang="zh-CN" sz="4400" b="1" dirty="0">
                <a:solidFill>
                  <a:srgbClr val="FF0000"/>
                </a:solidFill>
                <a:effectLst>
                  <a:outerShdw blurRad="38100" dist="38100" dir="2700000" algn="tl">
                    <a:srgbClr val="000000">
                      <a:alpha val="43137"/>
                    </a:srgbClr>
                  </a:outerShdw>
                </a:effectLst>
                <a:latin typeface="华文彩云" pitchFamily="2" charset="-122"/>
                <a:ea typeface="华文彩云" pitchFamily="2" charset="-122"/>
              </a:rPr>
              <a:t>1.</a:t>
            </a:r>
            <a:r>
              <a:rPr lang="zh-CN" altLang="en-US" sz="4400" b="1" dirty="0">
                <a:solidFill>
                  <a:srgbClr val="FF0000"/>
                </a:solidFill>
                <a:effectLst>
                  <a:outerShdw blurRad="38100" dist="38100" dir="2700000" algn="tl">
                    <a:srgbClr val="000000">
                      <a:alpha val="43137"/>
                    </a:srgbClr>
                  </a:outerShdw>
                </a:effectLst>
                <a:latin typeface="华文彩云" pitchFamily="2" charset="-122"/>
                <a:ea typeface="华文彩云" pitchFamily="2" charset="-122"/>
              </a:rPr>
              <a:t>背景：</a:t>
            </a:r>
            <a:endParaRPr lang="zh-CN" altLang="en-US" sz="2800" b="1" dirty="0">
              <a:solidFill>
                <a:srgbClr val="FF0000"/>
              </a:solidFill>
              <a:effectLst>
                <a:outerShdw blurRad="38100" dist="38100" dir="2700000" algn="tl">
                  <a:srgbClr val="000000">
                    <a:alpha val="43137"/>
                  </a:srgbClr>
                </a:outerShdw>
              </a:effectLst>
              <a:latin typeface="华文彩云" pitchFamily="2" charset="-122"/>
              <a:ea typeface="华文彩云" pitchFamily="2" charset="-122"/>
            </a:endParaRPr>
          </a:p>
        </p:txBody>
      </p:sp>
      <p:sp>
        <p:nvSpPr>
          <p:cNvPr id="3" name="矩形 2"/>
          <p:cNvSpPr/>
          <p:nvPr/>
        </p:nvSpPr>
        <p:spPr>
          <a:xfrm>
            <a:off x="327844" y="1306503"/>
            <a:ext cx="8492628" cy="2554545"/>
          </a:xfrm>
          <a:prstGeom prst="rect">
            <a:avLst/>
          </a:prstGeom>
        </p:spPr>
        <p:txBody>
          <a:bodyPr wrap="square">
            <a:spAutoFit/>
          </a:bodyPr>
          <a:lstStyle/>
          <a:p>
            <a:pPr lvl="0"/>
            <a:r>
              <a:rPr lang="zh-CN" altLang="en-US" sz="40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rPr>
              <a:t>          一</a:t>
            </a:r>
            <a:r>
              <a:rPr lang="zh-CN" altLang="en-US" sz="4000" b="1" dirty="0">
                <a:solidFill>
                  <a:srgbClr val="0000CC"/>
                </a:solidFill>
                <a:effectLst>
                  <a:outerShdw blurRad="38100" dist="38100" dir="2700000" algn="tl">
                    <a:srgbClr val="000000">
                      <a:alpha val="43137"/>
                    </a:srgbClr>
                  </a:outerShdw>
                </a:effectLst>
                <a:latin typeface="黑体" pitchFamily="2" charset="-122"/>
                <a:ea typeface="黑体" pitchFamily="2" charset="-122"/>
              </a:rPr>
              <a:t>战爆发后，奥斯曼土耳其参加德国一方作战。遭到惨败，土耳其被迫签订</a:t>
            </a:r>
            <a:r>
              <a:rPr lang="en-US" altLang="zh-CN" sz="4000" b="1" dirty="0">
                <a:solidFill>
                  <a:srgbClr val="0000CC"/>
                </a:solidFill>
                <a:effectLst>
                  <a:outerShdw blurRad="38100" dist="38100" dir="2700000" algn="tl">
                    <a:srgbClr val="000000">
                      <a:alpha val="43137"/>
                    </a:srgbClr>
                  </a:outerShdw>
                </a:effectLst>
                <a:latin typeface="黑体" pitchFamily="2" charset="-122"/>
                <a:ea typeface="黑体" pitchFamily="2" charset="-122"/>
              </a:rPr>
              <a:t>《</a:t>
            </a:r>
            <a:r>
              <a:rPr lang="zh-CN" altLang="en-US" sz="4000" b="1" dirty="0">
                <a:solidFill>
                  <a:srgbClr val="0000CC"/>
                </a:solidFill>
                <a:effectLst>
                  <a:outerShdw blurRad="38100" dist="38100" dir="2700000" algn="tl">
                    <a:srgbClr val="000000">
                      <a:alpha val="43137"/>
                    </a:srgbClr>
                  </a:outerShdw>
                </a:effectLst>
                <a:latin typeface="黑体" pitchFamily="2" charset="-122"/>
                <a:ea typeface="黑体" pitchFamily="2" charset="-122"/>
              </a:rPr>
              <a:t>色佛尔条约</a:t>
            </a:r>
            <a:r>
              <a:rPr lang="en-US" altLang="zh-CN" sz="4000" b="1" dirty="0">
                <a:solidFill>
                  <a:srgbClr val="0000CC"/>
                </a:solidFill>
                <a:effectLst>
                  <a:outerShdw blurRad="38100" dist="38100" dir="2700000" algn="tl">
                    <a:srgbClr val="000000">
                      <a:alpha val="43137"/>
                    </a:srgbClr>
                  </a:outerShdw>
                </a:effectLst>
                <a:latin typeface="黑体" pitchFamily="2" charset="-122"/>
                <a:ea typeface="黑体" pitchFamily="2" charset="-122"/>
              </a:rPr>
              <a:t>》</a:t>
            </a:r>
            <a:r>
              <a:rPr lang="zh-CN" altLang="en-US" sz="4000" b="1" dirty="0">
                <a:solidFill>
                  <a:srgbClr val="0000CC"/>
                </a:solidFill>
                <a:effectLst>
                  <a:outerShdw blurRad="38100" dist="38100" dir="2700000" algn="tl">
                    <a:srgbClr val="000000">
                      <a:alpha val="43137"/>
                    </a:srgbClr>
                  </a:outerShdw>
                </a:effectLst>
                <a:latin typeface="黑体" pitchFamily="2" charset="-122"/>
                <a:ea typeface="黑体" pitchFamily="2" charset="-122"/>
              </a:rPr>
              <a:t>；经济已濒临崩溃边缘，民族危亡迫在眉睫。</a:t>
            </a:r>
          </a:p>
        </p:txBody>
      </p:sp>
      <p:sp>
        <p:nvSpPr>
          <p:cNvPr id="4" name="矩形 3"/>
          <p:cNvSpPr/>
          <p:nvPr/>
        </p:nvSpPr>
        <p:spPr>
          <a:xfrm>
            <a:off x="792610" y="4027711"/>
            <a:ext cx="2411238" cy="769441"/>
          </a:xfrm>
          <a:prstGeom prst="rect">
            <a:avLst/>
          </a:prstGeom>
        </p:spPr>
        <p:txBody>
          <a:bodyPr wrap="none">
            <a:spAutoFit/>
          </a:bodyPr>
          <a:lstStyle/>
          <a:p>
            <a:r>
              <a:rPr lang="en-US" altLang="zh-CN" sz="4400" b="1" dirty="0">
                <a:solidFill>
                  <a:srgbClr val="FF0000"/>
                </a:solidFill>
                <a:effectLst>
                  <a:outerShdw blurRad="38100" dist="38100" dir="2700000" algn="tl">
                    <a:srgbClr val="000000">
                      <a:alpha val="43137"/>
                    </a:srgbClr>
                  </a:outerShdw>
                </a:effectLst>
                <a:latin typeface="华文彩云" pitchFamily="2" charset="-122"/>
                <a:ea typeface="华文彩云" pitchFamily="2" charset="-122"/>
              </a:rPr>
              <a:t>2.</a:t>
            </a:r>
            <a:r>
              <a:rPr lang="zh-CN" altLang="en-US" sz="4400" b="1" dirty="0">
                <a:solidFill>
                  <a:srgbClr val="FF0000"/>
                </a:solidFill>
                <a:effectLst>
                  <a:outerShdw blurRad="38100" dist="38100" dir="2700000" algn="tl">
                    <a:srgbClr val="000000">
                      <a:alpha val="43137"/>
                    </a:srgbClr>
                  </a:outerShdw>
                </a:effectLst>
                <a:latin typeface="华文彩云" pitchFamily="2" charset="-122"/>
                <a:ea typeface="华文彩云" pitchFamily="2" charset="-122"/>
              </a:rPr>
              <a:t>目的：</a:t>
            </a:r>
            <a:endParaRPr lang="zh-CN" altLang="en-US" sz="2800" b="1" dirty="0">
              <a:solidFill>
                <a:srgbClr val="FF0000"/>
              </a:solidFill>
              <a:effectLst>
                <a:outerShdw blurRad="38100" dist="38100" dir="2700000" algn="tl">
                  <a:srgbClr val="000000">
                    <a:alpha val="43137"/>
                  </a:srgbClr>
                </a:outerShdw>
              </a:effectLst>
              <a:latin typeface="华文彩云" pitchFamily="2" charset="-122"/>
              <a:ea typeface="华文彩云" pitchFamily="2" charset="-122"/>
            </a:endParaRPr>
          </a:p>
        </p:txBody>
      </p:sp>
      <p:sp>
        <p:nvSpPr>
          <p:cNvPr id="5" name="矩形 4"/>
          <p:cNvSpPr/>
          <p:nvPr/>
        </p:nvSpPr>
        <p:spPr>
          <a:xfrm>
            <a:off x="539552" y="4121785"/>
            <a:ext cx="8064896" cy="1323439"/>
          </a:xfrm>
          <a:prstGeom prst="rect">
            <a:avLst/>
          </a:prstGeom>
        </p:spPr>
        <p:txBody>
          <a:bodyPr wrap="square">
            <a:spAutoFit/>
          </a:bodyPr>
          <a:lstStyle/>
          <a:p>
            <a:pPr lvl="0"/>
            <a:r>
              <a:rPr lang="zh-CN" altLang="en-US" sz="40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rPr>
              <a:t>          为了</a:t>
            </a:r>
            <a:r>
              <a:rPr lang="zh-CN" altLang="en-US" sz="4000" b="1" dirty="0">
                <a:solidFill>
                  <a:srgbClr val="0000CC"/>
                </a:solidFill>
                <a:effectLst>
                  <a:outerShdw blurRad="38100" dist="38100" dir="2700000" algn="tl">
                    <a:srgbClr val="000000">
                      <a:alpha val="43137"/>
                    </a:srgbClr>
                  </a:outerShdw>
                </a:effectLst>
                <a:latin typeface="黑体" pitchFamily="2" charset="-122"/>
                <a:ea typeface="黑体" pitchFamily="2" charset="-122"/>
              </a:rPr>
              <a:t>维护民族独立和领土完整，避免被进一步瓜分。</a:t>
            </a:r>
          </a:p>
        </p:txBody>
      </p:sp>
    </p:spTree>
    <p:extLst>
      <p:ext uri="{BB962C8B-B14F-4D97-AF65-F5344CB8AC3E}">
        <p14:creationId xmlns:p14="http://schemas.microsoft.com/office/powerpoint/2010/main" xmlns="" val="25898065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blinds(horizontal)">
                                      <p:cBhvr>
                                        <p:cTn id="1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3" grpId="0"/>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土耳其图"/>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0" y="0"/>
            <a:ext cx="9144000" cy="69294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32771" name="Text Box 3"/>
          <p:cNvSpPr txBox="1">
            <a:spLocks noChangeArrowheads="1"/>
          </p:cNvSpPr>
          <p:nvPr/>
        </p:nvSpPr>
        <p:spPr bwMode="auto">
          <a:xfrm>
            <a:off x="885825" y="5562600"/>
            <a:ext cx="7540847" cy="769441"/>
          </a:xfrm>
          <a:prstGeom prst="rect">
            <a:avLst/>
          </a:prstGeom>
          <a:solidFill>
            <a:srgbClr val="FF99CC"/>
          </a:solidFill>
          <a:ln>
            <a:noFill/>
          </a:ln>
          <a:effectLst/>
          <a:extLs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defRPr sz="3200">
                <a:solidFill>
                  <a:schemeClr val="tx1"/>
                </a:solidFill>
                <a:latin typeface="Arial" pitchFamily="34" charset="0"/>
                <a:ea typeface="宋体" pitchFamily="2" charset="-122"/>
              </a:defRPr>
            </a:lvl1pPr>
            <a:lvl2pPr>
              <a:defRPr sz="2800">
                <a:solidFill>
                  <a:schemeClr val="tx1"/>
                </a:solidFill>
                <a:latin typeface="Arial" pitchFamily="34" charset="0"/>
                <a:ea typeface="宋体" pitchFamily="2" charset="-122"/>
              </a:defRPr>
            </a:lvl2pPr>
            <a:lvl3pPr>
              <a:defRPr sz="2400">
                <a:solidFill>
                  <a:schemeClr val="tx1"/>
                </a:solidFill>
                <a:latin typeface="Arial" pitchFamily="34" charset="0"/>
                <a:ea typeface="宋体" pitchFamily="2" charset="-122"/>
              </a:defRPr>
            </a:lvl3pPr>
            <a:lvl4pPr>
              <a:defRPr sz="2000">
                <a:solidFill>
                  <a:schemeClr val="tx1"/>
                </a:solidFill>
                <a:latin typeface="Arial" pitchFamily="34" charset="0"/>
                <a:ea typeface="宋体" pitchFamily="2" charset="-122"/>
              </a:defRPr>
            </a:lvl4pPr>
            <a:lvl5pPr>
              <a:defRPr sz="2000">
                <a:solidFill>
                  <a:schemeClr val="tx1"/>
                </a:solidFill>
                <a:latin typeface="Arial" pitchFamily="34" charset="0"/>
                <a:ea typeface="宋体" pitchFamily="2" charset="-122"/>
              </a:defRPr>
            </a:lvl5pPr>
            <a:lvl6pPr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r>
              <a:rPr lang="zh-CN" altLang="en-US" sz="4400" b="1" dirty="0">
                <a:solidFill>
                  <a:srgbClr val="FF0000"/>
                </a:solidFill>
                <a:effectLst>
                  <a:outerShdw blurRad="38100" dist="38100" dir="2700000" algn="tl">
                    <a:srgbClr val="000000">
                      <a:alpha val="43137"/>
                    </a:srgbClr>
                  </a:outerShdw>
                </a:effectLst>
                <a:latin typeface="黑体" pitchFamily="2" charset="-122"/>
                <a:ea typeface="黑体" pitchFamily="2" charset="-122"/>
              </a:rPr>
              <a:t>曾经是地跨欧亚非的封建</a:t>
            </a:r>
            <a:r>
              <a:rPr lang="zh-CN" altLang="en-US" sz="4400" b="1" dirty="0" smtClean="0">
                <a:solidFill>
                  <a:srgbClr val="FF0000"/>
                </a:solidFill>
                <a:effectLst>
                  <a:outerShdw blurRad="38100" dist="38100" dir="2700000" algn="tl">
                    <a:srgbClr val="000000">
                      <a:alpha val="43137"/>
                    </a:srgbClr>
                  </a:outerShdw>
                </a:effectLst>
                <a:latin typeface="黑体" pitchFamily="2" charset="-122"/>
                <a:ea typeface="黑体" pitchFamily="2" charset="-122"/>
              </a:rPr>
              <a:t>帝国</a:t>
            </a:r>
            <a:endParaRPr lang="zh-CN" altLang="en-US" sz="4400" b="1" dirty="0">
              <a:solidFill>
                <a:srgbClr val="FF0000"/>
              </a:solidFill>
              <a:effectLst>
                <a:outerShdw blurRad="38100" dist="38100" dir="2700000" algn="tl">
                  <a:srgbClr val="000000">
                    <a:alpha val="43137"/>
                  </a:srgbClr>
                </a:outerShdw>
              </a:effectLst>
              <a:latin typeface="黑体" pitchFamily="2" charset="-122"/>
              <a:ea typeface="黑体" pitchFamily="2" charset="-122"/>
            </a:endParaRPr>
          </a:p>
        </p:txBody>
      </p:sp>
      <p:sp>
        <p:nvSpPr>
          <p:cNvPr id="4" name="WordArt 3"/>
          <p:cNvSpPr>
            <a:spLocks noChangeArrowheads="1" noChangeShapeType="1" noTextEdit="1"/>
          </p:cNvSpPr>
          <p:nvPr/>
        </p:nvSpPr>
        <p:spPr bwMode="auto">
          <a:xfrm>
            <a:off x="6948264" y="255141"/>
            <a:ext cx="1872208" cy="1445667"/>
          </a:xfrm>
          <a:prstGeom prst="rect">
            <a:avLst/>
          </a:prstGeom>
          <a:solidFill>
            <a:schemeClr val="bg1"/>
          </a:solidFill>
        </p:spPr>
        <p:txBody>
          <a:bodyPr wrap="none" fromWordArt="1">
            <a:prstTxWarp prst="textPlain">
              <a:avLst>
                <a:gd name="adj" fmla="val 50000"/>
              </a:avLst>
            </a:prstTxWarp>
          </a:bodyPr>
          <a:lstStyle/>
          <a:p>
            <a:pPr algn="ctr"/>
            <a:r>
              <a:rPr lang="zh-CN" altLang="en-US" sz="3600" b="1" kern="10" dirty="0" smtClean="0">
                <a:ln w="28575">
                  <a:solidFill>
                    <a:srgbClr val="FF0000"/>
                  </a:solidFill>
                  <a:round/>
                  <a:headEnd/>
                  <a:tailEnd/>
                </a:ln>
                <a:solidFill>
                  <a:srgbClr val="FFFF66"/>
                </a:solidFill>
                <a:effectLst>
                  <a:outerShdw dist="35921" dir="2700000" algn="ctr" rotWithShape="0">
                    <a:srgbClr val="C0C0C0">
                      <a:alpha val="79999"/>
                    </a:srgbClr>
                  </a:outerShdw>
                </a:effectLst>
                <a:latin typeface="宋体"/>
                <a:ea typeface="宋体"/>
              </a:rPr>
              <a:t>知识</a:t>
            </a:r>
            <a:endParaRPr lang="en-US" altLang="zh-CN" sz="3600" b="1" kern="10" dirty="0" smtClean="0">
              <a:ln w="28575">
                <a:solidFill>
                  <a:srgbClr val="FF0000"/>
                </a:solidFill>
                <a:round/>
                <a:headEnd/>
                <a:tailEnd/>
              </a:ln>
              <a:solidFill>
                <a:srgbClr val="FFFF66"/>
              </a:solidFill>
              <a:effectLst>
                <a:outerShdw dist="35921" dir="2700000" algn="ctr" rotWithShape="0">
                  <a:srgbClr val="C0C0C0">
                    <a:alpha val="79999"/>
                  </a:srgbClr>
                </a:outerShdw>
              </a:effectLst>
              <a:latin typeface="宋体"/>
              <a:ea typeface="宋体"/>
            </a:endParaRPr>
          </a:p>
          <a:p>
            <a:pPr algn="ctr"/>
            <a:r>
              <a:rPr lang="zh-CN" altLang="en-US" sz="3600" b="1" kern="10" dirty="0" smtClean="0">
                <a:ln w="28575">
                  <a:solidFill>
                    <a:srgbClr val="FF0000"/>
                  </a:solidFill>
                  <a:round/>
                  <a:headEnd/>
                  <a:tailEnd/>
                </a:ln>
                <a:solidFill>
                  <a:srgbClr val="FFFF66"/>
                </a:solidFill>
                <a:effectLst>
                  <a:outerShdw dist="35921" dir="2700000" algn="ctr" rotWithShape="0">
                    <a:srgbClr val="C0C0C0">
                      <a:alpha val="79999"/>
                    </a:srgbClr>
                  </a:outerShdw>
                </a:effectLst>
                <a:latin typeface="宋体"/>
                <a:ea typeface="宋体"/>
              </a:rPr>
              <a:t>拓展</a:t>
            </a:r>
            <a:endParaRPr lang="zh-CN" altLang="en-US" sz="3600" b="1" kern="10" dirty="0">
              <a:ln w="28575">
                <a:solidFill>
                  <a:srgbClr val="FF0000"/>
                </a:solidFill>
                <a:round/>
                <a:headEnd/>
                <a:tailEnd/>
              </a:ln>
              <a:solidFill>
                <a:srgbClr val="FFFF66"/>
              </a:solidFill>
              <a:effectLst>
                <a:outerShdw dist="35921" dir="2700000" algn="ctr" rotWithShape="0">
                  <a:srgbClr val="C0C0C0">
                    <a:alpha val="79999"/>
                  </a:srgbClr>
                </a:outerShdw>
              </a:effectLst>
              <a:latin typeface="宋体"/>
              <a:ea typeface="宋体"/>
            </a:endParaRPr>
          </a:p>
        </p:txBody>
      </p:sp>
    </p:spTree>
    <p:extLst>
      <p:ext uri="{BB962C8B-B14F-4D97-AF65-F5344CB8AC3E}">
        <p14:creationId xmlns:p14="http://schemas.microsoft.com/office/powerpoint/2010/main" xmlns="" val="222326638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2771"/>
                                        </p:tgtEl>
                                        <p:attrNameLst>
                                          <p:attrName>style.visibility</p:attrName>
                                        </p:attrNameLst>
                                      </p:cBhvr>
                                      <p:to>
                                        <p:strVal val="visible"/>
                                      </p:to>
                                    </p:set>
                                    <p:animEffect transition="in" filter="blinds(horizontal)">
                                      <p:cBhvr>
                                        <p:cTn id="7" dur="500"/>
                                        <p:tgtEl>
                                          <p:spTgt spid="327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1"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52844" y="404664"/>
            <a:ext cx="9104277" cy="594928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52848674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9" name="Picture 3" descr="ls746"/>
          <p:cNvPicPr>
            <a:picLocks noChangeAspect="1" noChangeArrowheads="1"/>
          </p:cNvPicPr>
          <p:nvPr/>
        </p:nvPicPr>
        <p:blipFill>
          <a:blip r:embed="rId2">
            <a:lum bright="-12000" contrast="-18000"/>
            <a:extLst>
              <a:ext uri="{28A0092B-C50C-407E-A947-70E740481C1C}">
                <a14:useLocalDpi xmlns:a14="http://schemas.microsoft.com/office/drawing/2010/main" xmlns="" val="0"/>
              </a:ext>
            </a:extLst>
          </a:blip>
          <a:srcRect/>
          <a:stretch>
            <a:fillRect/>
          </a:stretch>
        </p:blipFill>
        <p:spPr bwMode="auto">
          <a:xfrm>
            <a:off x="734517" y="1731"/>
            <a:ext cx="8425507" cy="687147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4578" name="Text Box 2"/>
          <p:cNvSpPr txBox="1">
            <a:spLocks noChangeArrowheads="1"/>
          </p:cNvSpPr>
          <p:nvPr/>
        </p:nvSpPr>
        <p:spPr bwMode="auto">
          <a:xfrm>
            <a:off x="35496" y="755987"/>
            <a:ext cx="750526" cy="4832092"/>
          </a:xfrm>
          <a:prstGeom prst="rect">
            <a:avLst/>
          </a:prstGeom>
          <a:noFill/>
          <a:ln w="9525">
            <a:noFill/>
            <a:miter lim="800000"/>
            <a:headEnd/>
            <a:tailEnd/>
          </a:ln>
          <a:effectLst/>
        </p:spPr>
        <p:txBody>
          <a:bodyPr wrap="none">
            <a:spAutoFit/>
          </a:bodyPr>
          <a:lstStyle/>
          <a:p>
            <a:pPr>
              <a:defRPr/>
            </a:pPr>
            <a:r>
              <a:rPr lang="zh-CN" altLang="en-US" sz="4400" b="1" dirty="0" smtClean="0">
                <a:effectLst>
                  <a:outerShdw blurRad="38100" dist="38100" dir="2700000" algn="tl">
                    <a:srgbClr val="C0C0C0"/>
                  </a:outerShdw>
                </a:effectLst>
                <a:latin typeface="黑体" pitchFamily="2" charset="-122"/>
                <a:ea typeface="黑体" pitchFamily="2" charset="-122"/>
              </a:rPr>
              <a:t>一</a:t>
            </a:r>
            <a:endParaRPr lang="en-US" altLang="zh-CN" sz="4400" b="1" dirty="0" smtClean="0">
              <a:effectLst>
                <a:outerShdw blurRad="38100" dist="38100" dir="2700000" algn="tl">
                  <a:srgbClr val="C0C0C0"/>
                </a:outerShdw>
              </a:effectLst>
              <a:latin typeface="黑体" pitchFamily="2" charset="-122"/>
              <a:ea typeface="黑体" pitchFamily="2" charset="-122"/>
            </a:endParaRPr>
          </a:p>
          <a:p>
            <a:pPr>
              <a:defRPr/>
            </a:pPr>
            <a:r>
              <a:rPr lang="zh-CN" altLang="en-US" sz="4400" b="1" dirty="0" smtClean="0">
                <a:effectLst>
                  <a:outerShdw blurRad="38100" dist="38100" dir="2700000" algn="tl">
                    <a:srgbClr val="C0C0C0"/>
                  </a:outerShdw>
                </a:effectLst>
                <a:latin typeface="黑体" pitchFamily="2" charset="-122"/>
                <a:ea typeface="黑体" pitchFamily="2" charset="-122"/>
              </a:rPr>
              <a:t>战</a:t>
            </a:r>
            <a:endParaRPr lang="en-US" altLang="zh-CN" sz="4400" b="1" dirty="0" smtClean="0">
              <a:effectLst>
                <a:outerShdw blurRad="38100" dist="38100" dir="2700000" algn="tl">
                  <a:srgbClr val="C0C0C0"/>
                </a:outerShdw>
              </a:effectLst>
              <a:latin typeface="黑体" pitchFamily="2" charset="-122"/>
              <a:ea typeface="黑体" pitchFamily="2" charset="-122"/>
            </a:endParaRPr>
          </a:p>
          <a:p>
            <a:pPr>
              <a:defRPr/>
            </a:pPr>
            <a:r>
              <a:rPr lang="zh-CN" altLang="en-US" sz="4400" b="1" dirty="0" smtClean="0">
                <a:effectLst>
                  <a:outerShdw blurRad="38100" dist="38100" dir="2700000" algn="tl">
                    <a:srgbClr val="C0C0C0"/>
                  </a:outerShdw>
                </a:effectLst>
                <a:latin typeface="黑体" pitchFamily="2" charset="-122"/>
                <a:ea typeface="黑体" pitchFamily="2" charset="-122"/>
              </a:rPr>
              <a:t>时</a:t>
            </a:r>
            <a:endParaRPr lang="en-US" altLang="zh-CN" sz="4400" b="1" dirty="0" smtClean="0">
              <a:effectLst>
                <a:outerShdw blurRad="38100" dist="38100" dir="2700000" algn="tl">
                  <a:srgbClr val="C0C0C0"/>
                </a:outerShdw>
              </a:effectLst>
              <a:latin typeface="黑体" pitchFamily="2" charset="-122"/>
              <a:ea typeface="黑体" pitchFamily="2" charset="-122"/>
            </a:endParaRPr>
          </a:p>
          <a:p>
            <a:pPr>
              <a:defRPr/>
            </a:pPr>
            <a:r>
              <a:rPr lang="zh-CN" altLang="en-US" sz="4400" b="1" dirty="0" smtClean="0">
                <a:effectLst>
                  <a:outerShdw blurRad="38100" dist="38100" dir="2700000" algn="tl">
                    <a:srgbClr val="C0C0C0"/>
                  </a:outerShdw>
                </a:effectLst>
                <a:latin typeface="黑体" pitchFamily="2" charset="-122"/>
                <a:ea typeface="黑体" pitchFamily="2" charset="-122"/>
              </a:rPr>
              <a:t>的</a:t>
            </a:r>
            <a:endParaRPr lang="en-US" altLang="zh-CN" sz="4400" b="1" dirty="0" smtClean="0">
              <a:effectLst>
                <a:outerShdw blurRad="38100" dist="38100" dir="2700000" algn="tl">
                  <a:srgbClr val="C0C0C0"/>
                </a:outerShdw>
              </a:effectLst>
              <a:latin typeface="黑体" pitchFamily="2" charset="-122"/>
              <a:ea typeface="黑体" pitchFamily="2" charset="-122"/>
            </a:endParaRPr>
          </a:p>
          <a:p>
            <a:pPr>
              <a:defRPr/>
            </a:pPr>
            <a:r>
              <a:rPr lang="zh-CN" altLang="en-US" sz="4400" b="1" dirty="0" smtClean="0">
                <a:effectLst>
                  <a:outerShdw blurRad="38100" dist="38100" dir="2700000" algn="tl">
                    <a:srgbClr val="C0C0C0"/>
                  </a:outerShdw>
                </a:effectLst>
                <a:latin typeface="黑体" pitchFamily="2" charset="-122"/>
                <a:ea typeface="黑体" pitchFamily="2" charset="-122"/>
              </a:rPr>
              <a:t>土</a:t>
            </a:r>
            <a:endParaRPr lang="en-US" altLang="zh-CN" sz="4400" b="1" dirty="0" smtClean="0">
              <a:effectLst>
                <a:outerShdw blurRad="38100" dist="38100" dir="2700000" algn="tl">
                  <a:srgbClr val="C0C0C0"/>
                </a:outerShdw>
              </a:effectLst>
              <a:latin typeface="黑体" pitchFamily="2" charset="-122"/>
              <a:ea typeface="黑体" pitchFamily="2" charset="-122"/>
            </a:endParaRPr>
          </a:p>
          <a:p>
            <a:pPr>
              <a:defRPr/>
            </a:pPr>
            <a:r>
              <a:rPr lang="zh-CN" altLang="en-US" sz="4400" b="1" dirty="0" smtClean="0">
                <a:effectLst>
                  <a:outerShdw blurRad="38100" dist="38100" dir="2700000" algn="tl">
                    <a:srgbClr val="C0C0C0"/>
                  </a:outerShdw>
                </a:effectLst>
                <a:latin typeface="黑体" pitchFamily="2" charset="-122"/>
                <a:ea typeface="黑体" pitchFamily="2" charset="-122"/>
              </a:rPr>
              <a:t>耳</a:t>
            </a:r>
            <a:endParaRPr lang="en-US" altLang="zh-CN" sz="4400" b="1" dirty="0" smtClean="0">
              <a:effectLst>
                <a:outerShdw blurRad="38100" dist="38100" dir="2700000" algn="tl">
                  <a:srgbClr val="C0C0C0"/>
                </a:outerShdw>
              </a:effectLst>
              <a:latin typeface="黑体" pitchFamily="2" charset="-122"/>
              <a:ea typeface="黑体" pitchFamily="2" charset="-122"/>
            </a:endParaRPr>
          </a:p>
          <a:p>
            <a:pPr>
              <a:defRPr/>
            </a:pPr>
            <a:r>
              <a:rPr lang="zh-CN" altLang="en-US" sz="4400" b="1" dirty="0" smtClean="0">
                <a:effectLst>
                  <a:outerShdw blurRad="38100" dist="38100" dir="2700000" algn="tl">
                    <a:srgbClr val="C0C0C0"/>
                  </a:outerShdw>
                </a:effectLst>
                <a:latin typeface="黑体" pitchFamily="2" charset="-122"/>
                <a:ea typeface="黑体" pitchFamily="2" charset="-122"/>
              </a:rPr>
              <a:t>其</a:t>
            </a:r>
            <a:endParaRPr lang="zh-CN" altLang="en-US" sz="4400" b="1" dirty="0">
              <a:effectLst>
                <a:outerShdw blurRad="38100" dist="38100" dir="2700000" algn="tl">
                  <a:srgbClr val="C0C0C0"/>
                </a:outerShdw>
              </a:effectLst>
              <a:latin typeface="黑体" pitchFamily="2" charset="-122"/>
              <a:ea typeface="黑体" pitchFamily="2" charset="-122"/>
            </a:endParaRPr>
          </a:p>
        </p:txBody>
      </p:sp>
      <p:sp>
        <p:nvSpPr>
          <p:cNvPr id="6" name="Rectangle 3"/>
          <p:cNvSpPr>
            <a:spLocks noChangeArrowheads="1"/>
          </p:cNvSpPr>
          <p:nvPr/>
        </p:nvSpPr>
        <p:spPr bwMode="auto">
          <a:xfrm>
            <a:off x="1043608" y="2958305"/>
            <a:ext cx="7416800" cy="3178175"/>
          </a:xfrm>
          <a:prstGeom prst="rect">
            <a:avLst/>
          </a:prstGeom>
          <a:solidFill>
            <a:srgbClr val="FFFF00"/>
          </a:solidFill>
          <a:ln w="38100">
            <a:solidFill>
              <a:srgbClr val="000000"/>
            </a:solidFill>
            <a:miter lim="800000"/>
            <a:headEnd/>
            <a:tailEnd/>
          </a:ln>
        </p:spPr>
        <p:txBody>
          <a:bodyPr anchor="ctr">
            <a:spAutoFit/>
          </a:bodyPr>
          <a:lstStyle/>
          <a:p>
            <a:pPr eaLnBrk="1" hangingPunct="1"/>
            <a:r>
              <a:rPr kumimoji="1" lang="zh-CN" altLang="en-US" sz="4000" b="1">
                <a:effectLst>
                  <a:outerShdw blurRad="38100" dist="38100" dir="2700000" algn="tl">
                    <a:srgbClr val="000000">
                      <a:alpha val="43137"/>
                    </a:srgbClr>
                  </a:outerShdw>
                </a:effectLst>
                <a:latin typeface="黑体" pitchFamily="2" charset="-122"/>
                <a:ea typeface="黑体" pitchFamily="2" charset="-122"/>
              </a:rPr>
              <a:t>    十九世纪末二十世纪初，</a:t>
            </a:r>
            <a:r>
              <a:rPr kumimoji="1" lang="zh-CN" altLang="en-US" sz="4000" b="1">
                <a:solidFill>
                  <a:srgbClr val="1303E7"/>
                </a:solidFill>
                <a:effectLst>
                  <a:outerShdw blurRad="38100" dist="38100" dir="2700000" algn="tl">
                    <a:srgbClr val="000000">
                      <a:alpha val="43137"/>
                    </a:srgbClr>
                  </a:outerShdw>
                </a:effectLst>
                <a:latin typeface="黑体" pitchFamily="2" charset="-122"/>
                <a:ea typeface="黑体" pitchFamily="2" charset="-122"/>
              </a:rPr>
              <a:t>土耳其奥斯曼帝国</a:t>
            </a:r>
            <a:r>
              <a:rPr kumimoji="1" lang="zh-CN" altLang="en-US" sz="4000" b="1">
                <a:effectLst>
                  <a:outerShdw blurRad="38100" dist="38100" dir="2700000" algn="tl">
                    <a:srgbClr val="000000">
                      <a:alpha val="43137"/>
                    </a:srgbClr>
                  </a:outerShdw>
                </a:effectLst>
                <a:latin typeface="黑体" pitchFamily="2" charset="-122"/>
                <a:ea typeface="黑体" pitchFamily="2" charset="-122"/>
              </a:rPr>
              <a:t>已日薄西山，沦为西方列强欺凌争夺的</a:t>
            </a:r>
            <a:r>
              <a:rPr kumimoji="1" lang="zh-CN" altLang="en-US" sz="4000" b="1">
                <a:solidFill>
                  <a:srgbClr val="1303E7"/>
                </a:solidFill>
                <a:effectLst>
                  <a:outerShdw blurRad="38100" dist="38100" dir="2700000" algn="tl">
                    <a:srgbClr val="000000">
                      <a:alpha val="43137"/>
                    </a:srgbClr>
                  </a:outerShdw>
                </a:effectLst>
                <a:latin typeface="黑体" pitchFamily="2" charset="-122"/>
                <a:ea typeface="黑体" pitchFamily="2" charset="-122"/>
              </a:rPr>
              <a:t>半殖民地</a:t>
            </a:r>
            <a:r>
              <a:rPr kumimoji="1" lang="zh-CN" altLang="en-US" sz="4000" b="1">
                <a:effectLst>
                  <a:outerShdw blurRad="38100" dist="38100" dir="2700000" algn="tl">
                    <a:srgbClr val="000000">
                      <a:alpha val="43137"/>
                    </a:srgbClr>
                  </a:outerShdw>
                </a:effectLst>
                <a:latin typeface="黑体" pitchFamily="2" charset="-122"/>
                <a:ea typeface="黑体" pitchFamily="2" charset="-122"/>
              </a:rPr>
              <a:t>。一战中，土耳其追随德奥集团而战败，陷入</a:t>
            </a:r>
            <a:r>
              <a:rPr kumimoji="1" lang="zh-CN" altLang="en-US" sz="4000" b="1">
                <a:solidFill>
                  <a:srgbClr val="1303E7"/>
                </a:solidFill>
                <a:effectLst>
                  <a:outerShdw blurRad="38100" dist="38100" dir="2700000" algn="tl">
                    <a:srgbClr val="000000">
                      <a:alpha val="43137"/>
                    </a:srgbClr>
                  </a:outerShdw>
                </a:effectLst>
                <a:latin typeface="黑体" pitchFamily="2" charset="-122"/>
                <a:ea typeface="黑体" pitchFamily="2" charset="-122"/>
              </a:rPr>
              <a:t>空前的危机</a:t>
            </a:r>
            <a:r>
              <a:rPr kumimoji="1" lang="zh-CN" altLang="en-US" sz="4000" b="1">
                <a:effectLst>
                  <a:outerShdw blurRad="38100" dist="38100" dir="2700000" algn="tl">
                    <a:srgbClr val="000000">
                      <a:alpha val="43137"/>
                    </a:srgbClr>
                  </a:outerShdw>
                </a:effectLst>
                <a:latin typeface="黑体" pitchFamily="2" charset="-122"/>
                <a:ea typeface="黑体" pitchFamily="2" charset="-122"/>
              </a:rPr>
              <a:t>。 </a:t>
            </a:r>
          </a:p>
        </p:txBody>
      </p:sp>
    </p:spTree>
    <p:extLst>
      <p:ext uri="{BB962C8B-B14F-4D97-AF65-F5344CB8AC3E}">
        <p14:creationId xmlns:p14="http://schemas.microsoft.com/office/powerpoint/2010/main" xmlns="" val="24844375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ssolv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2"/>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0" y="228600"/>
            <a:ext cx="9144000" cy="6400800"/>
          </a:xfrm>
          <a:prstGeom prst="rect">
            <a:avLst/>
          </a:prstGeom>
          <a:noFill/>
          <a:ln w="9525">
            <a:solidFill>
              <a:schemeClr val="tx1"/>
            </a:solidFill>
            <a:miter lim="800000"/>
            <a:headEnd/>
            <a:tailEnd/>
          </a:ln>
          <a:extLst>
            <a:ext uri="{909E8E84-426E-40DD-AFC4-6F175D3DCCD1}">
              <a14:hiddenFill xmlns:a14="http://schemas.microsoft.com/office/drawing/2010/main" xmlns="">
                <a:solidFill>
                  <a:srgbClr val="FFFFFF"/>
                </a:solidFill>
              </a14:hiddenFill>
            </a:ext>
          </a:extLst>
        </p:spPr>
      </p:pic>
      <p:pic>
        <p:nvPicPr>
          <p:cNvPr id="3" name="Picture 7"/>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1475656" y="17647"/>
            <a:ext cx="5760640" cy="661175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12070347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267175" y="121186"/>
            <a:ext cx="5528961" cy="6494085"/>
          </a:xfrm>
          <a:prstGeom prst="rect">
            <a:avLst/>
          </a:prstGeom>
          <a:noFill/>
        </p:spPr>
        <p:txBody>
          <a:bodyPr wrap="square" rtlCol="0" anchor="t">
            <a:spAutoFit/>
          </a:bodyPr>
          <a:lstStyle/>
          <a:p>
            <a:pPr>
              <a:buNone/>
            </a:pPr>
            <a:r>
              <a:rPr lang="en-US" altLang="zh-CN" sz="3200" b="1" dirty="0">
                <a:effectLst>
                  <a:outerShdw blurRad="38100" dist="38100" dir="2700000" algn="tl">
                    <a:srgbClr val="000000">
                      <a:alpha val="43137"/>
                    </a:srgbClr>
                  </a:outerShdw>
                </a:effectLst>
                <a:latin typeface="黑体" pitchFamily="2" charset="-122"/>
                <a:ea typeface="黑体" pitchFamily="2" charset="-122"/>
                <a:cs typeface="宋体" panose="02010600030101010101" pitchFamily="2" charset="-122"/>
                <a:sym typeface="+mn-ea"/>
              </a:rPr>
              <a:t>  </a:t>
            </a:r>
            <a:r>
              <a:rPr lang="zh-CN" altLang="en-US" sz="3200" b="1" dirty="0" smtClean="0">
                <a:effectLst>
                  <a:outerShdw blurRad="38100" dist="38100" dir="2700000" algn="tl">
                    <a:srgbClr val="000000">
                      <a:alpha val="43137"/>
                    </a:srgbClr>
                  </a:outerShdw>
                </a:effectLst>
                <a:latin typeface="黑体" pitchFamily="2" charset="-122"/>
                <a:ea typeface="黑体" pitchFamily="2" charset="-122"/>
                <a:cs typeface="宋体" panose="02010600030101010101" pitchFamily="2" charset="-122"/>
                <a:sym typeface="+mn-ea"/>
              </a:rPr>
              <a:t>奥</a:t>
            </a:r>
            <a:r>
              <a:rPr lang="zh-CN" altLang="en-US" sz="3200" b="1" dirty="0">
                <a:effectLst>
                  <a:outerShdw blurRad="38100" dist="38100" dir="2700000" algn="tl">
                    <a:srgbClr val="000000">
                      <a:alpha val="43137"/>
                    </a:srgbClr>
                  </a:outerShdw>
                </a:effectLst>
                <a:latin typeface="黑体" pitchFamily="2" charset="-122"/>
                <a:ea typeface="黑体" pitchFamily="2" charset="-122"/>
                <a:cs typeface="宋体" panose="02010600030101010101" pitchFamily="2" charset="-122"/>
                <a:sym typeface="+mn-ea"/>
              </a:rPr>
              <a:t>斯曼帝国在欧洲部分的领土，除伊斯坦布尔以外，大部分归希腊和意大利；黑海海峡交给国际共管。这样奥斯曼帝国就失去了</a:t>
            </a:r>
            <a:r>
              <a:rPr lang="en-US" altLang="zh-CN" sz="3200" b="1" dirty="0">
                <a:effectLst>
                  <a:outerShdw blurRad="38100" dist="38100" dir="2700000" algn="tl">
                    <a:srgbClr val="000000">
                      <a:alpha val="43137"/>
                    </a:srgbClr>
                  </a:outerShdw>
                </a:effectLst>
                <a:latin typeface="黑体" pitchFamily="2" charset="-122"/>
                <a:ea typeface="黑体" pitchFamily="2" charset="-122"/>
                <a:cs typeface="宋体" panose="02010600030101010101" pitchFamily="2" charset="-122"/>
                <a:sym typeface="+mn-ea"/>
              </a:rPr>
              <a:t>4/5</a:t>
            </a:r>
            <a:r>
              <a:rPr lang="zh-CN" altLang="en-US" sz="3200" b="1" dirty="0">
                <a:effectLst>
                  <a:outerShdw blurRad="38100" dist="38100" dir="2700000" algn="tl">
                    <a:srgbClr val="000000">
                      <a:alpha val="43137"/>
                    </a:srgbClr>
                  </a:outerShdw>
                </a:effectLst>
                <a:latin typeface="黑体" pitchFamily="2" charset="-122"/>
                <a:ea typeface="黑体" pitchFamily="2" charset="-122"/>
                <a:cs typeface="宋体" panose="02010600030101010101" pitchFamily="2" charset="-122"/>
                <a:sym typeface="+mn-ea"/>
              </a:rPr>
              <a:t>的</a:t>
            </a:r>
            <a:r>
              <a:rPr lang="zh-CN" altLang="en-US" sz="3200" b="1" dirty="0">
                <a:solidFill>
                  <a:srgbClr val="FF0000"/>
                </a:solidFill>
                <a:effectLst>
                  <a:outerShdw blurRad="38100" dist="38100" dir="2700000" algn="tl">
                    <a:srgbClr val="000000">
                      <a:alpha val="43137"/>
                    </a:srgbClr>
                  </a:outerShdw>
                </a:effectLst>
                <a:latin typeface="黑体" pitchFamily="2" charset="-122"/>
                <a:ea typeface="黑体" pitchFamily="2" charset="-122"/>
                <a:cs typeface="宋体" panose="02010600030101010101" pitchFamily="2" charset="-122"/>
                <a:sym typeface="+mn-ea"/>
              </a:rPr>
              <a:t>领土</a:t>
            </a:r>
            <a:r>
              <a:rPr lang="zh-CN" altLang="en-US" sz="3200" b="1" dirty="0">
                <a:effectLst>
                  <a:outerShdw blurRad="38100" dist="38100" dir="2700000" algn="tl">
                    <a:srgbClr val="000000">
                      <a:alpha val="43137"/>
                    </a:srgbClr>
                  </a:outerShdw>
                </a:effectLst>
                <a:latin typeface="黑体" pitchFamily="2" charset="-122"/>
                <a:ea typeface="黑体" pitchFamily="2" charset="-122"/>
                <a:cs typeface="宋体" panose="02010600030101010101" pitchFamily="2" charset="-122"/>
                <a:sym typeface="+mn-ea"/>
              </a:rPr>
              <a:t>。</a:t>
            </a:r>
            <a:r>
              <a:rPr lang="zh-CN" altLang="en-US" sz="3200" b="1" dirty="0">
                <a:solidFill>
                  <a:srgbClr val="FF0000"/>
                </a:solidFill>
                <a:effectLst>
                  <a:outerShdw blurRad="38100" dist="38100" dir="2700000" algn="tl">
                    <a:srgbClr val="000000">
                      <a:alpha val="43137"/>
                    </a:srgbClr>
                  </a:outerShdw>
                </a:effectLst>
                <a:latin typeface="黑体" pitchFamily="2" charset="-122"/>
                <a:ea typeface="黑体" pitchFamily="2" charset="-122"/>
                <a:cs typeface="宋体" panose="02010600030101010101" pitchFamily="2" charset="-122"/>
                <a:sym typeface="+mn-ea"/>
              </a:rPr>
              <a:t>军队人数</a:t>
            </a:r>
            <a:r>
              <a:rPr lang="zh-CN" altLang="en-US" sz="3200" b="1" dirty="0">
                <a:effectLst>
                  <a:outerShdw blurRad="38100" dist="38100" dir="2700000" algn="tl">
                    <a:srgbClr val="000000">
                      <a:alpha val="43137"/>
                    </a:srgbClr>
                  </a:outerShdw>
                </a:effectLst>
                <a:latin typeface="黑体" pitchFamily="2" charset="-122"/>
                <a:ea typeface="黑体" pitchFamily="2" charset="-122"/>
                <a:cs typeface="宋体" panose="02010600030101010101" pitchFamily="2" charset="-122"/>
                <a:sym typeface="+mn-ea"/>
              </a:rPr>
              <a:t>不超过</a:t>
            </a:r>
            <a:r>
              <a:rPr lang="en-US" altLang="zh-CN" sz="3200" b="1" dirty="0">
                <a:effectLst>
                  <a:outerShdw blurRad="38100" dist="38100" dir="2700000" algn="tl">
                    <a:srgbClr val="000000">
                      <a:alpha val="43137"/>
                    </a:srgbClr>
                  </a:outerShdw>
                </a:effectLst>
                <a:latin typeface="黑体" pitchFamily="2" charset="-122"/>
                <a:ea typeface="黑体" pitchFamily="2" charset="-122"/>
                <a:cs typeface="宋体" panose="02010600030101010101" pitchFamily="2" charset="-122"/>
                <a:sym typeface="+mn-ea"/>
              </a:rPr>
              <a:t>5</a:t>
            </a:r>
            <a:r>
              <a:rPr lang="zh-CN" altLang="en-US" sz="3200" b="1" dirty="0">
                <a:effectLst>
                  <a:outerShdw blurRad="38100" dist="38100" dir="2700000" algn="tl">
                    <a:srgbClr val="000000">
                      <a:alpha val="43137"/>
                    </a:srgbClr>
                  </a:outerShdw>
                </a:effectLst>
                <a:latin typeface="黑体" pitchFamily="2" charset="-122"/>
                <a:ea typeface="黑体" pitchFamily="2" charset="-122"/>
                <a:cs typeface="宋体" panose="02010600030101010101" pitchFamily="2" charset="-122"/>
                <a:sym typeface="+mn-ea"/>
              </a:rPr>
              <a:t>万人，</a:t>
            </a:r>
            <a:r>
              <a:rPr lang="zh-CN" altLang="en-US" sz="3200" b="1" dirty="0">
                <a:solidFill>
                  <a:srgbClr val="FF0000"/>
                </a:solidFill>
                <a:effectLst>
                  <a:outerShdw blurRad="38100" dist="38100" dir="2700000" algn="tl">
                    <a:srgbClr val="000000">
                      <a:alpha val="43137"/>
                    </a:srgbClr>
                  </a:outerShdw>
                </a:effectLst>
                <a:latin typeface="黑体" pitchFamily="2" charset="-122"/>
                <a:ea typeface="黑体" pitchFamily="2" charset="-122"/>
                <a:cs typeface="宋体" panose="02010600030101010101" pitchFamily="2" charset="-122"/>
                <a:sym typeface="+mn-ea"/>
              </a:rPr>
              <a:t>海军</a:t>
            </a:r>
            <a:r>
              <a:rPr lang="zh-CN" altLang="en-US" sz="3200" b="1" dirty="0">
                <a:effectLst>
                  <a:outerShdw blurRad="38100" dist="38100" dir="2700000" algn="tl">
                    <a:srgbClr val="000000">
                      <a:alpha val="43137"/>
                    </a:srgbClr>
                  </a:outerShdw>
                </a:effectLst>
                <a:latin typeface="黑体" pitchFamily="2" charset="-122"/>
                <a:ea typeface="黑体" pitchFamily="2" charset="-122"/>
                <a:cs typeface="宋体" panose="02010600030101010101" pitchFamily="2" charset="-122"/>
                <a:sym typeface="+mn-ea"/>
              </a:rPr>
              <a:t>只准保留</a:t>
            </a:r>
            <a:r>
              <a:rPr lang="en-US" altLang="zh-CN" sz="3200" b="1" dirty="0">
                <a:effectLst>
                  <a:outerShdw blurRad="38100" dist="38100" dir="2700000" algn="tl">
                    <a:srgbClr val="000000">
                      <a:alpha val="43137"/>
                    </a:srgbClr>
                  </a:outerShdw>
                </a:effectLst>
                <a:latin typeface="黑体" pitchFamily="2" charset="-122"/>
                <a:ea typeface="黑体" pitchFamily="2" charset="-122"/>
                <a:cs typeface="宋体" panose="02010600030101010101" pitchFamily="2" charset="-122"/>
                <a:sym typeface="+mn-ea"/>
              </a:rPr>
              <a:t>7</a:t>
            </a:r>
            <a:r>
              <a:rPr lang="zh-CN" altLang="en-US" sz="3200" b="1" dirty="0">
                <a:effectLst>
                  <a:outerShdw blurRad="38100" dist="38100" dir="2700000" algn="tl">
                    <a:srgbClr val="000000">
                      <a:alpha val="43137"/>
                    </a:srgbClr>
                  </a:outerShdw>
                </a:effectLst>
                <a:latin typeface="黑体" pitchFamily="2" charset="-122"/>
                <a:ea typeface="黑体" pitchFamily="2" charset="-122"/>
                <a:cs typeface="宋体" panose="02010600030101010101" pitchFamily="2" charset="-122"/>
                <a:sym typeface="+mn-ea"/>
              </a:rPr>
              <a:t>艘军舰和</a:t>
            </a:r>
            <a:r>
              <a:rPr lang="en-US" altLang="zh-CN" sz="3200" b="1" dirty="0">
                <a:effectLst>
                  <a:outerShdw blurRad="38100" dist="38100" dir="2700000" algn="tl">
                    <a:srgbClr val="000000">
                      <a:alpha val="43137"/>
                    </a:srgbClr>
                  </a:outerShdw>
                </a:effectLst>
                <a:latin typeface="黑体" pitchFamily="2" charset="-122"/>
                <a:ea typeface="黑体" pitchFamily="2" charset="-122"/>
                <a:cs typeface="宋体" panose="02010600030101010101" pitchFamily="2" charset="-122"/>
                <a:sym typeface="+mn-ea"/>
              </a:rPr>
              <a:t>6</a:t>
            </a:r>
            <a:r>
              <a:rPr lang="zh-CN" altLang="en-US" sz="3200" b="1" dirty="0">
                <a:effectLst>
                  <a:outerShdw blurRad="38100" dist="38100" dir="2700000" algn="tl">
                    <a:srgbClr val="000000">
                      <a:alpha val="43137"/>
                    </a:srgbClr>
                  </a:outerShdw>
                </a:effectLst>
                <a:latin typeface="黑体" pitchFamily="2" charset="-122"/>
                <a:ea typeface="黑体" pitchFamily="2" charset="-122"/>
                <a:cs typeface="宋体" panose="02010600030101010101" pitchFamily="2" charset="-122"/>
                <a:sym typeface="+mn-ea"/>
              </a:rPr>
              <a:t>艘鱼雷艇，不得拥有空军和重型武器。英法享有</a:t>
            </a:r>
            <a:r>
              <a:rPr lang="zh-CN" altLang="en-US" sz="3200" b="1" dirty="0">
                <a:solidFill>
                  <a:srgbClr val="FF0000"/>
                </a:solidFill>
                <a:effectLst>
                  <a:outerShdw blurRad="38100" dist="38100" dir="2700000" algn="tl">
                    <a:srgbClr val="000000">
                      <a:alpha val="43137"/>
                    </a:srgbClr>
                  </a:outerShdw>
                </a:effectLst>
                <a:latin typeface="黑体" pitchFamily="2" charset="-122"/>
                <a:ea typeface="黑体" pitchFamily="2" charset="-122"/>
                <a:cs typeface="宋体" panose="02010600030101010101" pitchFamily="2" charset="-122"/>
                <a:sym typeface="+mn-ea"/>
              </a:rPr>
              <a:t>治外法权</a:t>
            </a:r>
            <a:r>
              <a:rPr lang="zh-CN" altLang="en-US" sz="3200" b="1" dirty="0">
                <a:effectLst>
                  <a:outerShdw blurRad="38100" dist="38100" dir="2700000" algn="tl">
                    <a:srgbClr val="000000">
                      <a:alpha val="43137"/>
                    </a:srgbClr>
                  </a:outerShdw>
                </a:effectLst>
                <a:latin typeface="黑体" pitchFamily="2" charset="-122"/>
                <a:ea typeface="黑体" pitchFamily="2" charset="-122"/>
                <a:cs typeface="宋体" panose="02010600030101010101" pitchFamily="2" charset="-122"/>
                <a:sym typeface="+mn-ea"/>
              </a:rPr>
              <a:t>，并对奥斯曼帝国实行</a:t>
            </a:r>
            <a:r>
              <a:rPr lang="zh-CN" altLang="en-US" sz="3200" b="1" dirty="0">
                <a:solidFill>
                  <a:srgbClr val="FF0000"/>
                </a:solidFill>
                <a:effectLst>
                  <a:outerShdw blurRad="38100" dist="38100" dir="2700000" algn="tl">
                    <a:srgbClr val="000000">
                      <a:alpha val="43137"/>
                    </a:srgbClr>
                  </a:outerShdw>
                </a:effectLst>
                <a:latin typeface="黑体" pitchFamily="2" charset="-122"/>
                <a:ea typeface="黑体" pitchFamily="2" charset="-122"/>
                <a:cs typeface="宋体" panose="02010600030101010101" pitchFamily="2" charset="-122"/>
                <a:sym typeface="+mn-ea"/>
              </a:rPr>
              <a:t>财政监督</a:t>
            </a:r>
            <a:r>
              <a:rPr lang="zh-CN" altLang="en-US" sz="3200" b="1" dirty="0" smtClean="0">
                <a:effectLst>
                  <a:outerShdw blurRad="38100" dist="38100" dir="2700000" algn="tl">
                    <a:srgbClr val="000000">
                      <a:alpha val="43137"/>
                    </a:srgbClr>
                  </a:outerShdw>
                </a:effectLst>
                <a:latin typeface="黑体" pitchFamily="2" charset="-122"/>
                <a:ea typeface="黑体" pitchFamily="2" charset="-122"/>
                <a:cs typeface="宋体" panose="02010600030101010101" pitchFamily="2" charset="-122"/>
                <a:sym typeface="+mn-ea"/>
              </a:rPr>
              <a:t>。</a:t>
            </a:r>
            <a:r>
              <a:rPr lang="en-US" altLang="zh-CN" sz="3200" b="1" dirty="0" smtClean="0">
                <a:effectLst>
                  <a:outerShdw blurRad="38100" dist="38100" dir="2700000" algn="tl">
                    <a:srgbClr val="000000">
                      <a:alpha val="43137"/>
                    </a:srgbClr>
                  </a:outerShdw>
                </a:effectLst>
                <a:latin typeface="黑体" pitchFamily="2" charset="-122"/>
                <a:ea typeface="黑体" pitchFamily="2" charset="-122"/>
                <a:cs typeface="宋体" panose="02010600030101010101" pitchFamily="2" charset="-122"/>
                <a:sym typeface="+mn-ea"/>
              </a:rPr>
              <a:t>……</a:t>
            </a:r>
            <a:r>
              <a:rPr lang="zh-CN" altLang="en-US" sz="3200" b="1" dirty="0">
                <a:effectLst>
                  <a:outerShdw blurRad="38100" dist="38100" dir="2700000" algn="tl">
                    <a:srgbClr val="000000">
                      <a:alpha val="43137"/>
                    </a:srgbClr>
                  </a:outerShdw>
                </a:effectLst>
                <a:latin typeface="黑体" pitchFamily="2" charset="-122"/>
                <a:ea typeface="黑体" pitchFamily="2" charset="-122"/>
                <a:cs typeface="宋体" panose="02010600030101010101" pitchFamily="2" charset="-122"/>
                <a:sym typeface="+mn-ea"/>
              </a:rPr>
              <a:t>土耳其政府不得在未经该委员会的同意下举借任何债或外债</a:t>
            </a:r>
            <a:r>
              <a:rPr lang="zh-CN" altLang="en-US" sz="3200" b="1" dirty="0" smtClean="0">
                <a:effectLst>
                  <a:outerShdw blurRad="38100" dist="38100" dir="2700000" algn="tl">
                    <a:srgbClr val="000000">
                      <a:alpha val="43137"/>
                    </a:srgbClr>
                  </a:outerShdw>
                </a:effectLst>
                <a:latin typeface="黑体" pitchFamily="2" charset="-122"/>
                <a:ea typeface="黑体" pitchFamily="2" charset="-122"/>
                <a:cs typeface="宋体" panose="02010600030101010101" pitchFamily="2" charset="-122"/>
                <a:sym typeface="+mn-ea"/>
              </a:rPr>
              <a:t>。</a:t>
            </a:r>
            <a:r>
              <a:rPr lang="en-US" altLang="zh-CN" sz="3200" b="1" dirty="0" smtClean="0">
                <a:effectLst>
                  <a:outerShdw blurRad="38100" dist="38100" dir="2700000" algn="tl">
                    <a:srgbClr val="000000">
                      <a:alpha val="43137"/>
                    </a:srgbClr>
                  </a:outerShdw>
                </a:effectLst>
                <a:latin typeface="黑体" pitchFamily="2" charset="-122"/>
                <a:ea typeface="黑体" pitchFamily="2" charset="-122"/>
                <a:cs typeface="宋体" panose="02010600030101010101" pitchFamily="2" charset="-122"/>
                <a:sym typeface="+mn-ea"/>
              </a:rPr>
              <a:t>…… </a:t>
            </a:r>
          </a:p>
          <a:p>
            <a:pPr algn="r">
              <a:buNone/>
            </a:pPr>
            <a:r>
              <a:rPr lang="en-US" altLang="zh-CN" sz="3200" b="1" dirty="0" smtClean="0">
                <a:effectLst>
                  <a:outerShdw blurRad="38100" dist="38100" dir="2700000" algn="tl">
                    <a:srgbClr val="000000">
                      <a:alpha val="43137"/>
                    </a:srgbClr>
                  </a:outerShdw>
                </a:effectLst>
                <a:latin typeface="黑体" pitchFamily="2" charset="-122"/>
                <a:ea typeface="黑体" pitchFamily="2" charset="-122"/>
                <a:cs typeface="宋体" panose="02010600030101010101" pitchFamily="2" charset="-122"/>
                <a:sym typeface="+mn-ea"/>
              </a:rPr>
              <a:t>——《</a:t>
            </a:r>
            <a:r>
              <a:rPr lang="zh-CN" altLang="en-US" sz="3200" b="1" dirty="0">
                <a:effectLst>
                  <a:outerShdw blurRad="38100" dist="38100" dir="2700000" algn="tl">
                    <a:srgbClr val="000000">
                      <a:alpha val="43137"/>
                    </a:srgbClr>
                  </a:outerShdw>
                </a:effectLst>
                <a:latin typeface="黑体" pitchFamily="2" charset="-122"/>
                <a:ea typeface="黑体" pitchFamily="2" charset="-122"/>
                <a:cs typeface="宋体" panose="02010600030101010101" pitchFamily="2" charset="-122"/>
                <a:sym typeface="+mn-ea"/>
              </a:rPr>
              <a:t>色佛尔条约</a:t>
            </a:r>
            <a:r>
              <a:rPr lang="en-US" altLang="zh-CN" sz="3200" b="1" dirty="0">
                <a:effectLst>
                  <a:outerShdw blurRad="38100" dist="38100" dir="2700000" algn="tl">
                    <a:srgbClr val="000000">
                      <a:alpha val="43137"/>
                    </a:srgbClr>
                  </a:outerShdw>
                </a:effectLst>
                <a:latin typeface="黑体" pitchFamily="2" charset="-122"/>
                <a:ea typeface="黑体" pitchFamily="2" charset="-122"/>
                <a:cs typeface="宋体" panose="02010600030101010101" pitchFamily="2" charset="-122"/>
                <a:sym typeface="+mn-ea"/>
              </a:rPr>
              <a:t>》</a:t>
            </a:r>
            <a:endParaRPr lang="zh-CN" altLang="en-US" sz="3200" dirty="0">
              <a:effectLst>
                <a:outerShdw blurRad="38100" dist="38100" dir="2700000" algn="tl">
                  <a:srgbClr val="000000">
                    <a:alpha val="43137"/>
                  </a:srgbClr>
                </a:outerShdw>
              </a:effectLst>
              <a:latin typeface="黑体" pitchFamily="2" charset="-122"/>
              <a:ea typeface="黑体" pitchFamily="2" charset="-122"/>
              <a:cs typeface="宋体" panose="02010600030101010101" pitchFamily="2" charset="-122"/>
            </a:endParaRPr>
          </a:p>
        </p:txBody>
      </p:sp>
      <p:sp>
        <p:nvSpPr>
          <p:cNvPr id="253958" name="文本框 253957"/>
          <p:cNvSpPr txBox="1"/>
          <p:nvPr/>
        </p:nvSpPr>
        <p:spPr>
          <a:xfrm>
            <a:off x="5969317" y="2996952"/>
            <a:ext cx="3174683" cy="954107"/>
          </a:xfrm>
          <a:prstGeom prst="rect">
            <a:avLst/>
          </a:prstGeom>
          <a:noFill/>
          <a:ln w="9525">
            <a:noFill/>
          </a:ln>
        </p:spPr>
        <p:txBody>
          <a:bodyPr wrap="square">
            <a:spAutoFit/>
          </a:bodyPr>
          <a:lstStyle/>
          <a:p>
            <a:pPr algn="ctr">
              <a:spcBef>
                <a:spcPct val="50000"/>
              </a:spcBef>
              <a:buClr>
                <a:schemeClr val="bg1"/>
              </a:buClr>
            </a:pPr>
            <a:r>
              <a:rPr lang="en-US" altLang="zh-CN" sz="2800" b="1" dirty="0">
                <a:effectLst>
                  <a:outerShdw blurRad="38100" dist="38100" dir="2700000" algn="tl">
                    <a:srgbClr val="000000">
                      <a:alpha val="43137"/>
                    </a:srgbClr>
                  </a:outerShdw>
                </a:effectLst>
                <a:latin typeface="黑体" pitchFamily="2" charset="-122"/>
                <a:ea typeface="黑体" pitchFamily="2" charset="-122"/>
              </a:rPr>
              <a:t>《</a:t>
            </a:r>
            <a:r>
              <a:rPr lang="zh-CN" altLang="en-US" sz="2800" b="1" dirty="0">
                <a:effectLst>
                  <a:outerShdw blurRad="38100" dist="38100" dir="2700000" algn="tl">
                    <a:srgbClr val="000000">
                      <a:alpha val="43137"/>
                    </a:srgbClr>
                  </a:outerShdw>
                </a:effectLst>
                <a:latin typeface="黑体" pitchFamily="2" charset="-122"/>
                <a:ea typeface="黑体" pitchFamily="2" charset="-122"/>
              </a:rPr>
              <a:t>色佛尔条约</a:t>
            </a:r>
            <a:r>
              <a:rPr lang="en-US" altLang="zh-CN" sz="2800" b="1" dirty="0">
                <a:effectLst>
                  <a:outerShdw blurRad="38100" dist="38100" dir="2700000" algn="tl">
                    <a:srgbClr val="000000">
                      <a:alpha val="43137"/>
                    </a:srgbClr>
                  </a:outerShdw>
                </a:effectLst>
                <a:latin typeface="黑体" pitchFamily="2" charset="-122"/>
                <a:ea typeface="黑体" pitchFamily="2" charset="-122"/>
              </a:rPr>
              <a:t>》</a:t>
            </a:r>
            <a:r>
              <a:rPr lang="zh-CN" altLang="en-US" sz="2800" b="1" dirty="0">
                <a:effectLst>
                  <a:outerShdw blurRad="38100" dist="38100" dir="2700000" algn="tl">
                    <a:srgbClr val="000000">
                      <a:alpha val="43137"/>
                    </a:srgbClr>
                  </a:outerShdw>
                </a:effectLst>
                <a:latin typeface="黑体" pitchFamily="2" charset="-122"/>
                <a:ea typeface="黑体" pitchFamily="2" charset="-122"/>
              </a:rPr>
              <a:t>的签订（</a:t>
            </a:r>
            <a:r>
              <a:rPr lang="en-US" altLang="zh-CN" sz="2800" b="1" dirty="0">
                <a:effectLst>
                  <a:outerShdw blurRad="38100" dist="38100" dir="2700000" algn="tl">
                    <a:srgbClr val="000000">
                      <a:alpha val="43137"/>
                    </a:srgbClr>
                  </a:outerShdw>
                </a:effectLst>
                <a:latin typeface="黑体" pitchFamily="2" charset="-122"/>
                <a:ea typeface="黑体" pitchFamily="2" charset="-122"/>
              </a:rPr>
              <a:t>1920</a:t>
            </a:r>
            <a:r>
              <a:rPr lang="zh-CN" altLang="en-US" sz="2800" b="1" dirty="0">
                <a:effectLst>
                  <a:outerShdw blurRad="38100" dist="38100" dir="2700000" algn="tl">
                    <a:srgbClr val="000000">
                      <a:alpha val="43137"/>
                    </a:srgbClr>
                  </a:outerShdw>
                </a:effectLst>
                <a:latin typeface="黑体" pitchFamily="2" charset="-122"/>
                <a:ea typeface="黑体" pitchFamily="2" charset="-122"/>
              </a:rPr>
              <a:t>年）</a:t>
            </a:r>
          </a:p>
        </p:txBody>
      </p:sp>
      <p:pic>
        <p:nvPicPr>
          <p:cNvPr id="3" name="图片 2" descr="色佛尔条约的签订，这个条约使奧圖曼帝国70%以上的领土纷纷变成由欧美列强暗中掌控的“民族独立国家”。令这个本就外强中干的国家在以战后面临雪上加霜的危机。图为希腊总理Eleftherios Venizelos在法国签订《色佛尔条约》"/>
          <p:cNvPicPr>
            <a:picLocks noChangeAspect="1"/>
          </p:cNvPicPr>
          <p:nvPr/>
        </p:nvPicPr>
        <p:blipFill>
          <a:blip r:embed="rId4" cstate="print"/>
          <a:stretch>
            <a:fillRect/>
          </a:stretch>
        </p:blipFill>
        <p:spPr>
          <a:xfrm>
            <a:off x="5944229" y="332656"/>
            <a:ext cx="3175159" cy="2659380"/>
          </a:xfrm>
          <a:prstGeom prst="rect">
            <a:avLst/>
          </a:prstGeom>
          <a:noFill/>
          <a:ln w="9525">
            <a:noFill/>
          </a:ln>
        </p:spPr>
      </p:pic>
      <p:sp>
        <p:nvSpPr>
          <p:cNvPr id="238600" name="文本框 238599"/>
          <p:cNvSpPr txBox="1"/>
          <p:nvPr/>
        </p:nvSpPr>
        <p:spPr>
          <a:xfrm>
            <a:off x="5944228" y="4077072"/>
            <a:ext cx="3054627" cy="2062103"/>
          </a:xfrm>
          <a:prstGeom prst="rect">
            <a:avLst/>
          </a:prstGeom>
          <a:solidFill>
            <a:schemeClr val="tx1"/>
          </a:solidFill>
          <a:ln w="9525">
            <a:noFill/>
          </a:ln>
        </p:spPr>
        <p:txBody>
          <a:bodyPr wrap="square">
            <a:spAutoFit/>
          </a:bodyPr>
          <a:lstStyle/>
          <a:p>
            <a:pPr algn="ctr"/>
            <a:r>
              <a:rPr lang="zh-CN" altLang="en-US" sz="3200" b="1" dirty="0">
                <a:solidFill>
                  <a:srgbClr val="FFFF00"/>
                </a:solidFill>
                <a:effectLst>
                  <a:outerShdw blurRad="38100" dist="38100" dir="2700000" algn="tl">
                    <a:srgbClr val="000000">
                      <a:alpha val="43137"/>
                    </a:srgbClr>
                  </a:outerShdw>
                </a:effectLst>
                <a:latin typeface="黑体" pitchFamily="2" charset="-122"/>
                <a:ea typeface="黑体" pitchFamily="2" charset="-122"/>
              </a:rPr>
              <a:t>一战战败，协约国妄图肢解土耳其，土耳其民族危机空前严重</a:t>
            </a:r>
          </a:p>
        </p:txBody>
      </p:sp>
    </p:spTree>
    <p:custDataLst>
      <p:tags r:id="rId1"/>
    </p:custDataLst>
    <p:extLst>
      <p:ext uri="{BB962C8B-B14F-4D97-AF65-F5344CB8AC3E}">
        <p14:creationId xmlns:p14="http://schemas.microsoft.com/office/powerpoint/2010/main" xmlns="" val="1216837071"/>
      </p:ext>
    </p:extLst>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38600"/>
                                        </p:tgtEl>
                                        <p:attrNameLst>
                                          <p:attrName>style.visibility</p:attrName>
                                        </p:attrNameLst>
                                      </p:cBhvr>
                                      <p:to>
                                        <p:strVal val="visible"/>
                                      </p:to>
                                    </p:set>
                                    <p:anim calcmode="lin" valueType="num">
                                      <p:cBhvr additive="base">
                                        <p:cTn id="7" dur="500" fill="hold"/>
                                        <p:tgtEl>
                                          <p:spTgt spid="238600"/>
                                        </p:tgtEl>
                                        <p:attrNameLst>
                                          <p:attrName>ppt_x</p:attrName>
                                        </p:attrNameLst>
                                      </p:cBhvr>
                                      <p:tavLst>
                                        <p:tav tm="0">
                                          <p:val>
                                            <p:strVal val="#ppt_x"/>
                                          </p:val>
                                        </p:tav>
                                        <p:tav tm="100000">
                                          <p:val>
                                            <p:strVal val="#ppt_x"/>
                                          </p:val>
                                        </p:tav>
                                      </p:tavLst>
                                    </p:anim>
                                    <p:anim calcmode="lin" valueType="num">
                                      <p:cBhvr additive="base">
                                        <p:cTn id="8" dur="500" fill="hold"/>
                                        <p:tgtEl>
                                          <p:spTgt spid="23860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8600" grpId="0" bldLvl="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30" name="Text Box 10"/>
          <p:cNvSpPr txBox="1">
            <a:spLocks noChangeArrowheads="1"/>
          </p:cNvSpPr>
          <p:nvPr/>
        </p:nvSpPr>
        <p:spPr bwMode="auto">
          <a:xfrm>
            <a:off x="148654" y="908720"/>
            <a:ext cx="5719490" cy="563231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sz="2000">
                <a:solidFill>
                  <a:schemeClr val="tx1"/>
                </a:solidFill>
                <a:latin typeface="Arial" pitchFamily="34" charset="0"/>
                <a:ea typeface="宋体" pitchFamily="2" charset="-122"/>
              </a:defRPr>
            </a:lvl1pPr>
            <a:lvl2pPr marL="742950" indent="-285750" eaLnBrk="0" hangingPunct="0">
              <a:defRPr sz="2000">
                <a:solidFill>
                  <a:schemeClr val="tx1"/>
                </a:solidFill>
                <a:latin typeface="Arial" pitchFamily="34" charset="0"/>
                <a:ea typeface="宋体" pitchFamily="2" charset="-122"/>
              </a:defRPr>
            </a:lvl2pPr>
            <a:lvl3pPr marL="1143000" indent="-228600" eaLnBrk="0" hangingPunct="0">
              <a:defRPr sz="2000">
                <a:solidFill>
                  <a:schemeClr val="tx1"/>
                </a:solidFill>
                <a:latin typeface="Arial" pitchFamily="34" charset="0"/>
                <a:ea typeface="宋体" pitchFamily="2" charset="-122"/>
              </a:defRPr>
            </a:lvl3pPr>
            <a:lvl4pPr marL="1600200" indent="-228600" eaLnBrk="0" hangingPunct="0">
              <a:defRPr sz="2000">
                <a:solidFill>
                  <a:schemeClr val="tx1"/>
                </a:solidFill>
                <a:latin typeface="Arial" pitchFamily="34" charset="0"/>
                <a:ea typeface="宋体" pitchFamily="2" charset="-122"/>
              </a:defRPr>
            </a:lvl4pPr>
            <a:lvl5pPr marL="2057400" indent="-228600" eaLnBrk="0" hangingPunct="0">
              <a:defRPr sz="2000">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sz="2000">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sz="2000">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sz="2000">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sz="2000">
                <a:solidFill>
                  <a:schemeClr val="tx1"/>
                </a:solidFill>
                <a:latin typeface="Arial" pitchFamily="34" charset="0"/>
                <a:ea typeface="宋体" pitchFamily="2" charset="-122"/>
              </a:defRPr>
            </a:lvl9pPr>
          </a:lstStyle>
          <a:p>
            <a:pPr eaLnBrk="1" hangingPunct="1">
              <a:buFont typeface="Wingdings" pitchFamily="2" charset="2"/>
              <a:buChar char="Ø"/>
            </a:pPr>
            <a:r>
              <a:rPr lang="zh-CN" altLang="en-US" sz="3600" b="1" dirty="0">
                <a:solidFill>
                  <a:srgbClr val="0000CC"/>
                </a:solidFill>
                <a:effectLst>
                  <a:outerShdw blurRad="38100" dist="38100" dir="2700000" algn="tl">
                    <a:srgbClr val="000000">
                      <a:alpha val="43137"/>
                    </a:srgbClr>
                  </a:outerShdw>
                </a:effectLst>
                <a:latin typeface="黑体" pitchFamily="2" charset="-122"/>
                <a:ea typeface="黑体" pitchFamily="2" charset="-122"/>
              </a:rPr>
              <a:t>从小酷爱军事聪明好学．</a:t>
            </a:r>
          </a:p>
          <a:p>
            <a:pPr eaLnBrk="1" hangingPunct="1">
              <a:buFont typeface="Wingdings" pitchFamily="2" charset="2"/>
              <a:buChar char="Ø"/>
            </a:pPr>
            <a:r>
              <a:rPr lang="zh-CN" altLang="en-US" sz="3600" b="1" dirty="0">
                <a:solidFill>
                  <a:srgbClr val="0000CC"/>
                </a:solidFill>
                <a:effectLst>
                  <a:outerShdw blurRad="38100" dist="38100" dir="2700000" algn="tl">
                    <a:srgbClr val="000000">
                      <a:alpha val="43137"/>
                    </a:srgbClr>
                  </a:outerShdw>
                </a:effectLst>
                <a:latin typeface="黑体" pitchFamily="2" charset="-122"/>
                <a:ea typeface="黑体" pitchFamily="2" charset="-122"/>
              </a:rPr>
              <a:t>一战期间在部队服役凭战功历任师长军长司令但他始终反对土耳其政府追随德国的政策．</a:t>
            </a:r>
          </a:p>
          <a:p>
            <a:pPr eaLnBrk="1" hangingPunct="1">
              <a:buFont typeface="Wingdings" pitchFamily="2" charset="2"/>
              <a:buChar char="Ø"/>
            </a:pPr>
            <a:r>
              <a:rPr lang="en-US" altLang="zh-CN" sz="36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rPr>
              <a:t>1918</a:t>
            </a:r>
            <a:r>
              <a:rPr lang="zh-CN" altLang="en-US" sz="36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rPr>
              <a:t>年</a:t>
            </a:r>
            <a:r>
              <a:rPr lang="zh-CN" altLang="en-US" sz="3600" b="1" dirty="0">
                <a:solidFill>
                  <a:srgbClr val="0000CC"/>
                </a:solidFill>
                <a:effectLst>
                  <a:outerShdw blurRad="38100" dist="38100" dir="2700000" algn="tl">
                    <a:srgbClr val="000000">
                      <a:alpha val="43137"/>
                    </a:srgbClr>
                  </a:outerShdw>
                </a:effectLst>
                <a:latin typeface="黑体" pitchFamily="2" charset="-122"/>
                <a:ea typeface="黑体" pitchFamily="2" charset="-122"/>
              </a:rPr>
              <a:t>民族危亡时刻毅然放弃高官厚禄．</a:t>
            </a:r>
          </a:p>
          <a:p>
            <a:pPr eaLnBrk="1" hangingPunct="1">
              <a:buFont typeface="Wingdings" pitchFamily="2" charset="2"/>
              <a:buChar char="Ø"/>
            </a:pPr>
            <a:r>
              <a:rPr lang="en-US" altLang="zh-CN" sz="36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rPr>
              <a:t>1919</a:t>
            </a:r>
            <a:r>
              <a:rPr lang="zh-CN" altLang="en-US" sz="36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rPr>
              <a:t>年</a:t>
            </a:r>
            <a:r>
              <a:rPr lang="en-US" altLang="zh-CN" sz="36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rPr>
              <a:t>5</a:t>
            </a:r>
            <a:r>
              <a:rPr lang="zh-CN" altLang="en-US" sz="36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rPr>
              <a:t>月</a:t>
            </a:r>
            <a:r>
              <a:rPr lang="zh-CN" altLang="en-US" sz="3600" b="1" dirty="0">
                <a:solidFill>
                  <a:srgbClr val="0000CC"/>
                </a:solidFill>
                <a:effectLst>
                  <a:outerShdw blurRad="38100" dist="38100" dir="2700000" algn="tl">
                    <a:srgbClr val="000000">
                      <a:alpha val="43137"/>
                    </a:srgbClr>
                  </a:outerShdw>
                </a:effectLst>
                <a:latin typeface="黑体" pitchFamily="2" charset="-122"/>
                <a:ea typeface="黑体" pitchFamily="2" charset="-122"/>
              </a:rPr>
              <a:t>来到游击区肩负起民族革命的历史重任，并组织了国民军．</a:t>
            </a:r>
          </a:p>
        </p:txBody>
      </p:sp>
      <p:sp>
        <p:nvSpPr>
          <p:cNvPr id="30727" name="Text Box 16"/>
          <p:cNvSpPr txBox="1">
            <a:spLocks noChangeArrowheads="1"/>
          </p:cNvSpPr>
          <p:nvPr/>
        </p:nvSpPr>
        <p:spPr bwMode="auto">
          <a:xfrm>
            <a:off x="5852244" y="162506"/>
            <a:ext cx="3112244" cy="175432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sz="2000">
                <a:solidFill>
                  <a:schemeClr val="tx1"/>
                </a:solidFill>
                <a:latin typeface="Arial" pitchFamily="34" charset="0"/>
                <a:ea typeface="宋体" pitchFamily="2" charset="-122"/>
              </a:defRPr>
            </a:lvl1pPr>
            <a:lvl2pPr marL="742950" indent="-285750" eaLnBrk="0" hangingPunct="0">
              <a:defRPr sz="2000">
                <a:solidFill>
                  <a:schemeClr val="tx1"/>
                </a:solidFill>
                <a:latin typeface="Arial" pitchFamily="34" charset="0"/>
                <a:ea typeface="宋体" pitchFamily="2" charset="-122"/>
              </a:defRPr>
            </a:lvl2pPr>
            <a:lvl3pPr marL="1143000" indent="-228600" eaLnBrk="0" hangingPunct="0">
              <a:defRPr sz="2000">
                <a:solidFill>
                  <a:schemeClr val="tx1"/>
                </a:solidFill>
                <a:latin typeface="Arial" pitchFamily="34" charset="0"/>
                <a:ea typeface="宋体" pitchFamily="2" charset="-122"/>
              </a:defRPr>
            </a:lvl3pPr>
            <a:lvl4pPr marL="1600200" indent="-228600" eaLnBrk="0" hangingPunct="0">
              <a:defRPr sz="2000">
                <a:solidFill>
                  <a:schemeClr val="tx1"/>
                </a:solidFill>
                <a:latin typeface="Arial" pitchFamily="34" charset="0"/>
                <a:ea typeface="宋体" pitchFamily="2" charset="-122"/>
              </a:defRPr>
            </a:lvl4pPr>
            <a:lvl5pPr marL="2057400" indent="-228600" eaLnBrk="0" hangingPunct="0">
              <a:defRPr sz="2000">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sz="2000">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sz="2000">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sz="2000">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sz="2000">
                <a:solidFill>
                  <a:schemeClr val="tx1"/>
                </a:solidFill>
                <a:latin typeface="Arial" pitchFamily="34" charset="0"/>
                <a:ea typeface="宋体" pitchFamily="2" charset="-122"/>
              </a:defRPr>
            </a:lvl9pPr>
          </a:lstStyle>
          <a:p>
            <a:pPr eaLnBrk="1" hangingPunct="1">
              <a:spcBef>
                <a:spcPct val="50000"/>
              </a:spcBef>
            </a:pPr>
            <a:r>
              <a:rPr lang="en-US" altLang="zh-CN" sz="3600" b="1" dirty="0">
                <a:solidFill>
                  <a:srgbClr val="FF3300"/>
                </a:solidFill>
                <a:effectLst>
                  <a:outerShdw blurRad="38100" dist="38100" dir="2700000" algn="tl">
                    <a:srgbClr val="000000">
                      <a:alpha val="43137"/>
                    </a:srgbClr>
                  </a:outerShdw>
                </a:effectLst>
                <a:latin typeface="黑体" pitchFamily="2" charset="-122"/>
                <a:ea typeface="黑体" pitchFamily="2" charset="-122"/>
              </a:rPr>
              <a:t>“</a:t>
            </a:r>
            <a:r>
              <a:rPr lang="zh-CN" altLang="en-US" sz="3600" b="1" dirty="0">
                <a:solidFill>
                  <a:srgbClr val="FF3300"/>
                </a:solidFill>
                <a:effectLst>
                  <a:outerShdw blurRad="38100" dist="38100" dir="2700000" algn="tl">
                    <a:srgbClr val="000000">
                      <a:alpha val="43137"/>
                    </a:srgbClr>
                  </a:outerShdw>
                </a:effectLst>
                <a:latin typeface="黑体" pitchFamily="2" charset="-122"/>
                <a:ea typeface="黑体" pitchFamily="2" charset="-122"/>
              </a:rPr>
              <a:t>西亚病夫”是在谁的领导下崛起的？</a:t>
            </a:r>
            <a:endParaRPr lang="zh-CN" altLang="en-US" sz="1800" dirty="0">
              <a:solidFill>
                <a:srgbClr val="FF3300"/>
              </a:solidFill>
              <a:effectLst>
                <a:outerShdw blurRad="38100" dist="38100" dir="2700000" algn="tl">
                  <a:srgbClr val="000000">
                    <a:alpha val="43137"/>
                  </a:srgbClr>
                </a:outerShdw>
              </a:effectLst>
              <a:latin typeface="黑体" pitchFamily="2" charset="-122"/>
              <a:ea typeface="黑体" pitchFamily="2" charset="-122"/>
            </a:endParaRPr>
          </a:p>
        </p:txBody>
      </p:sp>
      <p:sp>
        <p:nvSpPr>
          <p:cNvPr id="8" name="WordArt 3"/>
          <p:cNvSpPr>
            <a:spLocks noChangeArrowheads="1" noChangeShapeType="1" noTextEdit="1"/>
          </p:cNvSpPr>
          <p:nvPr/>
        </p:nvSpPr>
        <p:spPr bwMode="auto">
          <a:xfrm>
            <a:off x="395536" y="88900"/>
            <a:ext cx="3889375" cy="647700"/>
          </a:xfrm>
          <a:prstGeom prst="rect">
            <a:avLst/>
          </a:prstGeom>
        </p:spPr>
        <p:txBody>
          <a:bodyPr wrap="none" fromWordArt="1">
            <a:prstTxWarp prst="textPlain">
              <a:avLst>
                <a:gd name="adj" fmla="val 50000"/>
              </a:avLst>
            </a:prstTxWarp>
          </a:bodyPr>
          <a:lstStyle/>
          <a:p>
            <a:pPr algn="ctr"/>
            <a:r>
              <a:rPr lang="zh-CN" altLang="en-US" sz="3600" b="1" kern="10" dirty="0" smtClean="0">
                <a:ln w="28575">
                  <a:solidFill>
                    <a:srgbClr val="FF0000"/>
                  </a:solidFill>
                  <a:round/>
                  <a:headEnd/>
                  <a:tailEnd/>
                </a:ln>
                <a:solidFill>
                  <a:srgbClr val="FFFF66"/>
                </a:solidFill>
                <a:effectLst>
                  <a:outerShdw dist="35921" dir="2700000" algn="ctr" rotWithShape="0">
                    <a:srgbClr val="C0C0C0">
                      <a:alpha val="79999"/>
                    </a:srgbClr>
                  </a:outerShdw>
                </a:effectLst>
                <a:latin typeface="宋体"/>
                <a:ea typeface="宋体"/>
              </a:rPr>
              <a:t>人物扫描</a:t>
            </a:r>
            <a:endParaRPr lang="zh-CN" altLang="en-US" sz="3600" b="1" kern="10" dirty="0">
              <a:ln w="28575">
                <a:solidFill>
                  <a:srgbClr val="FF0000"/>
                </a:solidFill>
                <a:round/>
                <a:headEnd/>
                <a:tailEnd/>
              </a:ln>
              <a:solidFill>
                <a:srgbClr val="FFFF66"/>
              </a:solidFill>
              <a:effectLst>
                <a:outerShdw dist="35921" dir="2700000" algn="ctr" rotWithShape="0">
                  <a:srgbClr val="C0C0C0">
                    <a:alpha val="79999"/>
                  </a:srgbClr>
                </a:outerShdw>
              </a:effectLst>
              <a:latin typeface="宋体"/>
              <a:ea typeface="宋体"/>
            </a:endParaRPr>
          </a:p>
        </p:txBody>
      </p:sp>
      <p:pic>
        <p:nvPicPr>
          <p:cNvPr id="1026" name="Picture 2" descr="https://p1.ssl.qhmsg.com/dr/270_500_/t01905f46800717d8d0.jpg?size=268x321"/>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5876833" y="1916832"/>
            <a:ext cx="3267167" cy="3913287"/>
          </a:xfrm>
          <a:prstGeom prst="rect">
            <a:avLst/>
          </a:prstGeom>
          <a:noFill/>
          <a:extLst>
            <a:ext uri="{909E8E84-426E-40DD-AFC4-6F175D3DCCD1}">
              <a14:hiddenFill xmlns:a14="http://schemas.microsoft.com/office/drawing/2010/main" xmlns="">
                <a:solidFill>
                  <a:srgbClr val="FFFFFF"/>
                </a:solidFill>
              </a14:hiddenFill>
            </a:ext>
          </a:extLst>
        </p:spPr>
      </p:pic>
      <p:sp>
        <p:nvSpPr>
          <p:cNvPr id="5132" name="Text Box 12"/>
          <p:cNvSpPr txBox="1">
            <a:spLocks noChangeArrowheads="1"/>
          </p:cNvSpPr>
          <p:nvPr/>
        </p:nvSpPr>
        <p:spPr bwMode="auto">
          <a:xfrm>
            <a:off x="5924252" y="5085184"/>
            <a:ext cx="3112244" cy="14465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sz="2000">
                <a:solidFill>
                  <a:schemeClr val="tx1"/>
                </a:solidFill>
                <a:latin typeface="Arial" pitchFamily="34" charset="0"/>
                <a:ea typeface="宋体" pitchFamily="2" charset="-122"/>
              </a:defRPr>
            </a:lvl1pPr>
            <a:lvl2pPr marL="742950" indent="-285750" eaLnBrk="0" hangingPunct="0">
              <a:defRPr sz="2000">
                <a:solidFill>
                  <a:schemeClr val="tx1"/>
                </a:solidFill>
                <a:latin typeface="Arial" pitchFamily="34" charset="0"/>
                <a:ea typeface="宋体" pitchFamily="2" charset="-122"/>
              </a:defRPr>
            </a:lvl2pPr>
            <a:lvl3pPr marL="1143000" indent="-228600" eaLnBrk="0" hangingPunct="0">
              <a:defRPr sz="2000">
                <a:solidFill>
                  <a:schemeClr val="tx1"/>
                </a:solidFill>
                <a:latin typeface="Arial" pitchFamily="34" charset="0"/>
                <a:ea typeface="宋体" pitchFamily="2" charset="-122"/>
              </a:defRPr>
            </a:lvl3pPr>
            <a:lvl4pPr marL="1600200" indent="-228600" eaLnBrk="0" hangingPunct="0">
              <a:defRPr sz="2000">
                <a:solidFill>
                  <a:schemeClr val="tx1"/>
                </a:solidFill>
                <a:latin typeface="Arial" pitchFamily="34" charset="0"/>
                <a:ea typeface="宋体" pitchFamily="2" charset="-122"/>
              </a:defRPr>
            </a:lvl4pPr>
            <a:lvl5pPr marL="2057400" indent="-228600" eaLnBrk="0" hangingPunct="0">
              <a:defRPr sz="2000">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sz="2000">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sz="2000">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sz="2000">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sz="2000">
                <a:solidFill>
                  <a:schemeClr val="tx1"/>
                </a:solidFill>
                <a:latin typeface="Arial" pitchFamily="34" charset="0"/>
                <a:ea typeface="宋体" pitchFamily="2" charset="-122"/>
              </a:defRPr>
            </a:lvl9pPr>
          </a:lstStyle>
          <a:p>
            <a:pPr algn="ctr" eaLnBrk="1" hangingPunct="1">
              <a:spcBef>
                <a:spcPct val="50000"/>
              </a:spcBef>
            </a:pPr>
            <a:r>
              <a:rPr lang="zh-CN" altLang="en-US" sz="44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rPr>
              <a:t>凯</a:t>
            </a:r>
            <a:r>
              <a:rPr lang="zh-CN" altLang="en-US" sz="4400" b="1" dirty="0">
                <a:solidFill>
                  <a:srgbClr val="0000CC"/>
                </a:solidFill>
                <a:effectLst>
                  <a:outerShdw blurRad="38100" dist="38100" dir="2700000" algn="tl">
                    <a:srgbClr val="000000">
                      <a:alpha val="43137"/>
                    </a:srgbClr>
                  </a:outerShdw>
                </a:effectLst>
                <a:latin typeface="黑体" pitchFamily="2" charset="-122"/>
                <a:ea typeface="黑体" pitchFamily="2" charset="-122"/>
              </a:rPr>
              <a:t>末</a:t>
            </a:r>
            <a:r>
              <a:rPr lang="zh-CN" altLang="en-US" sz="44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rPr>
              <a:t>尔</a:t>
            </a:r>
            <a:r>
              <a:rPr lang="en-US" altLang="zh-CN" sz="44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rPr>
              <a:t>1881--1938</a:t>
            </a:r>
            <a:endParaRPr lang="zh-CN" altLang="en-US" sz="4400" b="1" dirty="0">
              <a:solidFill>
                <a:srgbClr val="0000CC"/>
              </a:solidFill>
              <a:effectLst>
                <a:outerShdw blurRad="38100" dist="38100" dir="2700000" algn="tl">
                  <a:srgbClr val="000000">
                    <a:alpha val="43137"/>
                  </a:srgbClr>
                </a:outerShdw>
              </a:effectLst>
              <a:latin typeface="黑体" pitchFamily="2" charset="-122"/>
              <a:ea typeface="黑体" pitchFamily="2" charset="-122"/>
            </a:endParaRPr>
          </a:p>
        </p:txBody>
      </p:sp>
    </p:spTree>
    <p:extLst>
      <p:ext uri="{BB962C8B-B14F-4D97-AF65-F5344CB8AC3E}">
        <p14:creationId xmlns:p14="http://schemas.microsoft.com/office/powerpoint/2010/main" xmlns="" val="376145317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5132"/>
                                        </p:tgtEl>
                                        <p:attrNameLst>
                                          <p:attrName>style.visibility</p:attrName>
                                        </p:attrNameLst>
                                      </p:cBhvr>
                                      <p:to>
                                        <p:strVal val="visible"/>
                                      </p:to>
                                    </p:set>
                                    <p:anim calcmode="lin" valueType="num">
                                      <p:cBhvr additive="base">
                                        <p:cTn id="7" dur="500" fill="hold"/>
                                        <p:tgtEl>
                                          <p:spTgt spid="5132"/>
                                        </p:tgtEl>
                                        <p:attrNameLst>
                                          <p:attrName>ppt_x</p:attrName>
                                        </p:attrNameLst>
                                      </p:cBhvr>
                                      <p:tavLst>
                                        <p:tav tm="0">
                                          <p:val>
                                            <p:strVal val="0-#ppt_w/2"/>
                                          </p:val>
                                        </p:tav>
                                        <p:tav tm="100000">
                                          <p:val>
                                            <p:strVal val="#ppt_x"/>
                                          </p:val>
                                        </p:tav>
                                      </p:tavLst>
                                    </p:anim>
                                    <p:anim calcmode="lin" valueType="num">
                                      <p:cBhvr additive="base">
                                        <p:cTn id="8" dur="500" fill="hold"/>
                                        <p:tgtEl>
                                          <p:spTgt spid="5132"/>
                                        </p:tgtEl>
                                        <p:attrNameLst>
                                          <p:attrName>ppt_y</p:attrName>
                                        </p:attrNameLst>
                                      </p:cBhvr>
                                      <p:tavLst>
                                        <p:tav tm="0">
                                          <p:val>
                                            <p:strVal val="#ppt_y"/>
                                          </p:val>
                                        </p:tav>
                                        <p:tav tm="100000">
                                          <p:val>
                                            <p:strVal val="#ppt_y"/>
                                          </p:val>
                                        </p:tav>
                                      </p:tavLst>
                                    </p:anim>
                                  </p:childTnLst>
                                </p:cTn>
                              </p:par>
                            </p:childTnLst>
                          </p:cTn>
                        </p:par>
                        <p:par>
                          <p:cTn id="9" fill="hold" nodeType="withGroup">
                            <p:stCondLst>
                              <p:cond delay="500"/>
                            </p:stCondLst>
                            <p:childTnLst>
                              <p:par>
                                <p:cTn id="10" presetID="12" presetClass="entr" presetSubtype="2" fill="hold" grpId="0" nodeType="afterEffect">
                                  <p:stCondLst>
                                    <p:cond delay="0"/>
                                  </p:stCondLst>
                                  <p:childTnLst>
                                    <p:set>
                                      <p:cBhvr>
                                        <p:cTn id="11" dur="1" fill="hold">
                                          <p:stCondLst>
                                            <p:cond delay="0"/>
                                          </p:stCondLst>
                                        </p:cTn>
                                        <p:tgtEl>
                                          <p:spTgt spid="5130"/>
                                        </p:tgtEl>
                                        <p:attrNameLst>
                                          <p:attrName>style.visibility</p:attrName>
                                        </p:attrNameLst>
                                      </p:cBhvr>
                                      <p:to>
                                        <p:strVal val="visible"/>
                                      </p:to>
                                    </p:set>
                                    <p:animEffect transition="in" filter="slide(fromRight)">
                                      <p:cBhvr>
                                        <p:cTn id="12" dur="500"/>
                                        <p:tgtEl>
                                          <p:spTgt spid="51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30" grpId="0" autoUpdateAnimBg="0"/>
      <p:bldP spid="5132" grpId="0"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a:spLocks noChangeArrowheads="1"/>
          </p:cNvSpPr>
          <p:nvPr/>
        </p:nvSpPr>
        <p:spPr bwMode="auto">
          <a:xfrm>
            <a:off x="737418" y="2204864"/>
            <a:ext cx="7867030" cy="14465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zh-CN" altLang="en-US" sz="44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rPr>
              <a:t>（</a:t>
            </a:r>
            <a:r>
              <a:rPr lang="en-US" altLang="zh-CN" sz="44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rPr>
              <a:t>1</a:t>
            </a:r>
            <a:r>
              <a:rPr lang="zh-CN" altLang="en-US" sz="44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rPr>
              <a:t>）</a:t>
            </a:r>
            <a:r>
              <a:rPr lang="en-US" altLang="zh-CN" sz="44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rPr>
              <a:t>1921</a:t>
            </a:r>
            <a:r>
              <a:rPr lang="zh-CN" altLang="en-US" sz="4400" b="1" dirty="0">
                <a:solidFill>
                  <a:srgbClr val="0000CC"/>
                </a:solidFill>
                <a:effectLst>
                  <a:outerShdw blurRad="38100" dist="38100" dir="2700000" algn="tl">
                    <a:srgbClr val="000000">
                      <a:alpha val="43137"/>
                    </a:srgbClr>
                  </a:outerShdw>
                </a:effectLst>
                <a:latin typeface="黑体" pitchFamily="2" charset="-122"/>
                <a:ea typeface="黑体" pitchFamily="2" charset="-122"/>
              </a:rPr>
              <a:t>年初，凯末尔组建了土耳其国民军</a:t>
            </a:r>
            <a:r>
              <a:rPr lang="zh-CN" altLang="en-US" sz="44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rPr>
              <a:t>。</a:t>
            </a:r>
            <a:endParaRPr lang="en-US" altLang="zh-CN" sz="44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endParaRPr>
          </a:p>
        </p:txBody>
      </p:sp>
      <p:sp>
        <p:nvSpPr>
          <p:cNvPr id="17413" name="标题 1"/>
          <p:cNvSpPr>
            <a:spLocks noGrp="1" noChangeArrowheads="1"/>
          </p:cNvSpPr>
          <p:nvPr>
            <p:ph type="title"/>
          </p:nvPr>
        </p:nvSpPr>
        <p:spPr>
          <a:xfrm>
            <a:off x="467544" y="188640"/>
            <a:ext cx="6997030" cy="869032"/>
          </a:xfrm>
        </p:spPr>
        <p:txBody>
          <a:bodyPr>
            <a:normAutofit/>
          </a:bodyPr>
          <a:lstStyle/>
          <a:p>
            <a:pPr algn="l"/>
            <a:r>
              <a:rPr lang="zh-CN" altLang="en-US" b="1" dirty="0" smtClean="0">
                <a:solidFill>
                  <a:srgbClr val="FF0000"/>
                </a:solidFill>
                <a:effectLst>
                  <a:outerShdw blurRad="38100" dist="38100" dir="2700000" algn="tl">
                    <a:srgbClr val="000000">
                      <a:alpha val="43137"/>
                    </a:srgbClr>
                  </a:outerShdw>
                </a:effectLst>
                <a:latin typeface="黑体" pitchFamily="2" charset="-122"/>
                <a:ea typeface="黑体" pitchFamily="2" charset="-122"/>
              </a:rPr>
              <a:t>二、土耳其的凯末尔革命</a:t>
            </a:r>
          </a:p>
        </p:txBody>
      </p:sp>
      <p:sp>
        <p:nvSpPr>
          <p:cNvPr id="2" name="矩形 1"/>
          <p:cNvSpPr/>
          <p:nvPr/>
        </p:nvSpPr>
        <p:spPr>
          <a:xfrm>
            <a:off x="827584" y="1183293"/>
            <a:ext cx="2411238" cy="769441"/>
          </a:xfrm>
          <a:prstGeom prst="rect">
            <a:avLst/>
          </a:prstGeom>
        </p:spPr>
        <p:txBody>
          <a:bodyPr wrap="none">
            <a:spAutoFit/>
          </a:bodyPr>
          <a:lstStyle/>
          <a:p>
            <a:r>
              <a:rPr lang="en-US" altLang="zh-CN" sz="4400" b="1" dirty="0" smtClean="0">
                <a:solidFill>
                  <a:srgbClr val="FF0000"/>
                </a:solidFill>
                <a:effectLst>
                  <a:outerShdw blurRad="38100" dist="38100" dir="2700000" algn="tl">
                    <a:srgbClr val="000000">
                      <a:alpha val="43137"/>
                    </a:srgbClr>
                  </a:outerShdw>
                </a:effectLst>
                <a:latin typeface="华文彩云" pitchFamily="2" charset="-122"/>
                <a:ea typeface="华文彩云" pitchFamily="2" charset="-122"/>
              </a:rPr>
              <a:t>4.</a:t>
            </a:r>
            <a:r>
              <a:rPr lang="zh-CN" altLang="en-US" sz="4400" b="1" dirty="0" smtClean="0">
                <a:solidFill>
                  <a:srgbClr val="FF0000"/>
                </a:solidFill>
                <a:effectLst>
                  <a:outerShdw blurRad="38100" dist="38100" dir="2700000" algn="tl">
                    <a:srgbClr val="000000">
                      <a:alpha val="43137"/>
                    </a:srgbClr>
                  </a:outerShdw>
                </a:effectLst>
                <a:latin typeface="华文彩云" pitchFamily="2" charset="-122"/>
                <a:ea typeface="华文彩云" pitchFamily="2" charset="-122"/>
              </a:rPr>
              <a:t>过程：</a:t>
            </a:r>
            <a:endParaRPr lang="zh-CN" altLang="en-US" sz="2800" b="1" dirty="0">
              <a:solidFill>
                <a:srgbClr val="FF0000"/>
              </a:solidFill>
              <a:effectLst>
                <a:outerShdw blurRad="38100" dist="38100" dir="2700000" algn="tl">
                  <a:srgbClr val="000000">
                    <a:alpha val="43137"/>
                  </a:srgbClr>
                </a:outerShdw>
              </a:effectLst>
              <a:latin typeface="华文彩云" pitchFamily="2" charset="-122"/>
              <a:ea typeface="华文彩云" pitchFamily="2" charset="-122"/>
            </a:endParaRPr>
          </a:p>
        </p:txBody>
      </p:sp>
      <p:sp>
        <p:nvSpPr>
          <p:cNvPr id="6" name="矩形 5"/>
          <p:cNvSpPr/>
          <p:nvPr/>
        </p:nvSpPr>
        <p:spPr>
          <a:xfrm>
            <a:off x="737418" y="3861048"/>
            <a:ext cx="7867030" cy="2123658"/>
          </a:xfrm>
          <a:prstGeom prst="rect">
            <a:avLst/>
          </a:prstGeom>
        </p:spPr>
        <p:txBody>
          <a:bodyPr wrap="square">
            <a:spAutoFit/>
          </a:bodyPr>
          <a:lstStyle/>
          <a:p>
            <a:pPr lvl="0"/>
            <a:r>
              <a:rPr lang="zh-CN" altLang="en-US" sz="44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rPr>
              <a:t> （</a:t>
            </a:r>
            <a:r>
              <a:rPr lang="en-US" altLang="zh-CN" sz="44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rPr>
              <a:t>2</a:t>
            </a:r>
            <a:r>
              <a:rPr lang="zh-CN" altLang="en-US" sz="44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rPr>
              <a:t>）</a:t>
            </a:r>
            <a:r>
              <a:rPr lang="en-US" altLang="zh-CN" sz="44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rPr>
              <a:t>1922</a:t>
            </a:r>
            <a:r>
              <a:rPr lang="zh-CN" altLang="en-US" sz="4400" b="1" dirty="0">
                <a:solidFill>
                  <a:srgbClr val="0000CC"/>
                </a:solidFill>
                <a:effectLst>
                  <a:outerShdw blurRad="38100" dist="38100" dir="2700000" algn="tl">
                    <a:srgbClr val="000000">
                      <a:alpha val="43137"/>
                    </a:srgbClr>
                  </a:outerShdw>
                </a:effectLst>
                <a:latin typeface="黑体" pitchFamily="2" charset="-122"/>
                <a:ea typeface="黑体" pitchFamily="2" charset="-122"/>
              </a:rPr>
              <a:t>年，国民军打败了由英国装备的希腊军队，迫使协约国与土耳其签订停战协定。</a:t>
            </a:r>
          </a:p>
        </p:txBody>
      </p:sp>
    </p:spTree>
    <p:extLst>
      <p:ext uri="{BB962C8B-B14F-4D97-AF65-F5344CB8AC3E}">
        <p14:creationId xmlns:p14="http://schemas.microsoft.com/office/powerpoint/2010/main" xmlns="" val="64427262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a:spLocks noChangeArrowheads="1"/>
          </p:cNvSpPr>
          <p:nvPr/>
        </p:nvSpPr>
        <p:spPr bwMode="auto">
          <a:xfrm>
            <a:off x="720303" y="1052736"/>
            <a:ext cx="7867030" cy="287194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lnSpc>
                <a:spcPts val="5600"/>
              </a:lnSpc>
            </a:pPr>
            <a:r>
              <a:rPr lang="zh-CN" altLang="en-US" sz="40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rPr>
              <a:t>（</a:t>
            </a:r>
            <a:r>
              <a:rPr lang="en-US" altLang="zh-CN" sz="40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rPr>
              <a:t>3</a:t>
            </a:r>
            <a:r>
              <a:rPr lang="zh-CN" altLang="en-US" sz="40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rPr>
              <a:t>）</a:t>
            </a:r>
            <a:r>
              <a:rPr lang="en-US" altLang="zh-CN" sz="40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rPr>
              <a:t>1923</a:t>
            </a:r>
            <a:r>
              <a:rPr lang="zh-CN" altLang="en-US" sz="4000" b="1" dirty="0">
                <a:solidFill>
                  <a:srgbClr val="0000CC"/>
                </a:solidFill>
                <a:effectLst>
                  <a:outerShdw blurRad="38100" dist="38100" dir="2700000" algn="tl">
                    <a:srgbClr val="000000">
                      <a:alpha val="43137"/>
                    </a:srgbClr>
                  </a:outerShdw>
                </a:effectLst>
                <a:latin typeface="黑体" pitchFamily="2" charset="-122"/>
                <a:ea typeface="黑体" pitchFamily="2" charset="-122"/>
              </a:rPr>
              <a:t>年</a:t>
            </a:r>
            <a:r>
              <a:rPr lang="en-US" altLang="zh-CN" sz="4000" b="1" dirty="0">
                <a:solidFill>
                  <a:srgbClr val="0000CC"/>
                </a:solidFill>
                <a:effectLst>
                  <a:outerShdw blurRad="38100" dist="38100" dir="2700000" algn="tl">
                    <a:srgbClr val="000000">
                      <a:alpha val="43137"/>
                    </a:srgbClr>
                  </a:outerShdw>
                </a:effectLst>
                <a:latin typeface="黑体" pitchFamily="2" charset="-122"/>
                <a:ea typeface="黑体" pitchFamily="2" charset="-122"/>
              </a:rPr>
              <a:t>7</a:t>
            </a:r>
            <a:r>
              <a:rPr lang="zh-CN" altLang="en-US" sz="4000" b="1" dirty="0">
                <a:solidFill>
                  <a:srgbClr val="0000CC"/>
                </a:solidFill>
                <a:effectLst>
                  <a:outerShdw blurRad="38100" dist="38100" dir="2700000" algn="tl">
                    <a:srgbClr val="000000">
                      <a:alpha val="43137"/>
                    </a:srgbClr>
                  </a:outerShdw>
                </a:effectLst>
                <a:latin typeface="黑体" pitchFamily="2" charset="-122"/>
                <a:ea typeface="黑体" pitchFamily="2" charset="-122"/>
              </a:rPr>
              <a:t>月，土耳其与协约国在瑞士的洛桑重新签订了</a:t>
            </a:r>
            <a:r>
              <a:rPr lang="en-US" altLang="zh-CN" sz="40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rPr>
              <a:t>《__________》</a:t>
            </a:r>
            <a:r>
              <a:rPr lang="zh-CN" altLang="en-US" sz="4000" b="1" dirty="0">
                <a:solidFill>
                  <a:srgbClr val="0000CC"/>
                </a:solidFill>
                <a:effectLst>
                  <a:outerShdw blurRad="38100" dist="38100" dir="2700000" algn="tl">
                    <a:srgbClr val="000000">
                      <a:alpha val="43137"/>
                    </a:srgbClr>
                  </a:outerShdw>
                </a:effectLst>
                <a:latin typeface="黑体" pitchFamily="2" charset="-122"/>
                <a:ea typeface="黑体" pitchFamily="2" charset="-122"/>
              </a:rPr>
              <a:t>，保持了土耳其的领土完整和国家主权。</a:t>
            </a:r>
          </a:p>
        </p:txBody>
      </p:sp>
      <p:sp>
        <p:nvSpPr>
          <p:cNvPr id="2" name="矩形 1"/>
          <p:cNvSpPr/>
          <p:nvPr/>
        </p:nvSpPr>
        <p:spPr>
          <a:xfrm>
            <a:off x="467544" y="260648"/>
            <a:ext cx="2411238" cy="769441"/>
          </a:xfrm>
          <a:prstGeom prst="rect">
            <a:avLst/>
          </a:prstGeom>
        </p:spPr>
        <p:txBody>
          <a:bodyPr wrap="none">
            <a:spAutoFit/>
          </a:bodyPr>
          <a:lstStyle/>
          <a:p>
            <a:r>
              <a:rPr lang="en-US" altLang="zh-CN" sz="4400" b="1" dirty="0" smtClean="0">
                <a:solidFill>
                  <a:srgbClr val="FF0000"/>
                </a:solidFill>
                <a:effectLst>
                  <a:outerShdw blurRad="38100" dist="38100" dir="2700000" algn="tl">
                    <a:srgbClr val="000000">
                      <a:alpha val="43137"/>
                    </a:srgbClr>
                  </a:outerShdw>
                </a:effectLst>
                <a:latin typeface="华文彩云" pitchFamily="2" charset="-122"/>
                <a:ea typeface="华文彩云" pitchFamily="2" charset="-122"/>
              </a:rPr>
              <a:t>4.</a:t>
            </a:r>
            <a:r>
              <a:rPr lang="zh-CN" altLang="en-US" sz="4400" b="1" dirty="0" smtClean="0">
                <a:solidFill>
                  <a:srgbClr val="FF0000"/>
                </a:solidFill>
                <a:effectLst>
                  <a:outerShdw blurRad="38100" dist="38100" dir="2700000" algn="tl">
                    <a:srgbClr val="000000">
                      <a:alpha val="43137"/>
                    </a:srgbClr>
                  </a:outerShdw>
                </a:effectLst>
                <a:latin typeface="华文彩云" pitchFamily="2" charset="-122"/>
                <a:ea typeface="华文彩云" pitchFamily="2" charset="-122"/>
              </a:rPr>
              <a:t>过程：</a:t>
            </a:r>
            <a:endParaRPr lang="zh-CN" altLang="en-US" sz="2800" b="1" dirty="0">
              <a:solidFill>
                <a:srgbClr val="FF0000"/>
              </a:solidFill>
              <a:effectLst>
                <a:outerShdw blurRad="38100" dist="38100" dir="2700000" algn="tl">
                  <a:srgbClr val="000000">
                    <a:alpha val="43137"/>
                  </a:srgbClr>
                </a:outerShdw>
              </a:effectLst>
              <a:latin typeface="华文彩云" pitchFamily="2" charset="-122"/>
              <a:ea typeface="华文彩云" pitchFamily="2" charset="-122"/>
            </a:endParaRPr>
          </a:p>
        </p:txBody>
      </p:sp>
      <p:sp>
        <p:nvSpPr>
          <p:cNvPr id="6" name="矩形 5"/>
          <p:cNvSpPr/>
          <p:nvPr/>
        </p:nvSpPr>
        <p:spPr>
          <a:xfrm>
            <a:off x="683568" y="4227533"/>
            <a:ext cx="7867030" cy="2246769"/>
          </a:xfrm>
          <a:prstGeom prst="rect">
            <a:avLst/>
          </a:prstGeom>
        </p:spPr>
        <p:txBody>
          <a:bodyPr wrap="square">
            <a:spAutoFit/>
          </a:bodyPr>
          <a:lstStyle/>
          <a:p>
            <a:pPr lvl="0">
              <a:lnSpc>
                <a:spcPts val="5600"/>
              </a:lnSpc>
            </a:pPr>
            <a:r>
              <a:rPr lang="zh-CN" altLang="en-US" sz="40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rPr>
              <a:t> （</a:t>
            </a:r>
            <a:r>
              <a:rPr lang="en-US" altLang="zh-CN" sz="40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rPr>
              <a:t>4</a:t>
            </a:r>
            <a:r>
              <a:rPr lang="zh-CN" altLang="en-US" sz="40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rPr>
              <a:t>）</a:t>
            </a:r>
            <a:r>
              <a:rPr lang="en-US" altLang="zh-CN" sz="4000" b="1" dirty="0">
                <a:solidFill>
                  <a:srgbClr val="0000CC"/>
                </a:solidFill>
                <a:effectLst>
                  <a:outerShdw blurRad="38100" dist="38100" dir="2700000" algn="tl">
                    <a:srgbClr val="000000">
                      <a:alpha val="43137"/>
                    </a:srgbClr>
                  </a:outerShdw>
                </a:effectLst>
                <a:latin typeface="黑体" pitchFamily="2" charset="-122"/>
                <a:ea typeface="黑体" pitchFamily="2" charset="-122"/>
              </a:rPr>
              <a:t>1923</a:t>
            </a:r>
            <a:r>
              <a:rPr lang="zh-CN" altLang="en-US" sz="4000" b="1" dirty="0">
                <a:solidFill>
                  <a:srgbClr val="0000CC"/>
                </a:solidFill>
                <a:effectLst>
                  <a:outerShdw blurRad="38100" dist="38100" dir="2700000" algn="tl">
                    <a:srgbClr val="000000">
                      <a:alpha val="43137"/>
                    </a:srgbClr>
                  </a:outerShdw>
                </a:effectLst>
                <a:latin typeface="黑体" pitchFamily="2" charset="-122"/>
                <a:ea typeface="黑体" pitchFamily="2" charset="-122"/>
              </a:rPr>
              <a:t>年</a:t>
            </a:r>
            <a:r>
              <a:rPr lang="en-US" altLang="zh-CN" sz="4000" b="1" dirty="0">
                <a:solidFill>
                  <a:srgbClr val="0000CC"/>
                </a:solidFill>
                <a:effectLst>
                  <a:outerShdw blurRad="38100" dist="38100" dir="2700000" algn="tl">
                    <a:srgbClr val="000000">
                      <a:alpha val="43137"/>
                    </a:srgbClr>
                  </a:outerShdw>
                </a:effectLst>
                <a:latin typeface="黑体" pitchFamily="2" charset="-122"/>
                <a:ea typeface="黑体" pitchFamily="2" charset="-122"/>
              </a:rPr>
              <a:t>10</a:t>
            </a:r>
            <a:r>
              <a:rPr lang="zh-CN" altLang="en-US" sz="4000" b="1" dirty="0">
                <a:solidFill>
                  <a:srgbClr val="0000CC"/>
                </a:solidFill>
                <a:effectLst>
                  <a:outerShdw blurRad="38100" dist="38100" dir="2700000" algn="tl">
                    <a:srgbClr val="000000">
                      <a:alpha val="43137"/>
                    </a:srgbClr>
                  </a:outerShdw>
                </a:effectLst>
                <a:latin typeface="黑体" pitchFamily="2" charset="-122"/>
                <a:ea typeface="黑体" pitchFamily="2" charset="-122"/>
              </a:rPr>
              <a:t>月</a:t>
            </a:r>
            <a:r>
              <a:rPr lang="en-US" altLang="zh-CN" sz="4000" b="1" dirty="0">
                <a:solidFill>
                  <a:srgbClr val="0000CC"/>
                </a:solidFill>
                <a:effectLst>
                  <a:outerShdw blurRad="38100" dist="38100" dir="2700000" algn="tl">
                    <a:srgbClr val="000000">
                      <a:alpha val="43137"/>
                    </a:srgbClr>
                  </a:outerShdw>
                </a:effectLst>
                <a:latin typeface="黑体" pitchFamily="2" charset="-122"/>
                <a:ea typeface="黑体" pitchFamily="2" charset="-122"/>
              </a:rPr>
              <a:t>29</a:t>
            </a:r>
            <a:r>
              <a:rPr lang="zh-CN" altLang="en-US" sz="4000" b="1" dirty="0">
                <a:solidFill>
                  <a:srgbClr val="0000CC"/>
                </a:solidFill>
                <a:effectLst>
                  <a:outerShdw blurRad="38100" dist="38100" dir="2700000" algn="tl">
                    <a:srgbClr val="000000">
                      <a:alpha val="43137"/>
                    </a:srgbClr>
                  </a:outerShdw>
                </a:effectLst>
                <a:latin typeface="黑体" pitchFamily="2" charset="-122"/>
                <a:ea typeface="黑体" pitchFamily="2" charset="-122"/>
              </a:rPr>
              <a:t>日，土耳其宣布为共和国</a:t>
            </a:r>
            <a:r>
              <a:rPr lang="zh-CN" altLang="en-US" sz="40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rPr>
              <a:t>，</a:t>
            </a:r>
            <a:r>
              <a:rPr lang="en-US" altLang="zh-CN" sz="40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rPr>
              <a:t>________</a:t>
            </a:r>
            <a:r>
              <a:rPr lang="zh-CN" altLang="en-US" sz="40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rPr>
              <a:t>当选</a:t>
            </a:r>
            <a:r>
              <a:rPr lang="zh-CN" altLang="en-US" sz="4000" b="1" dirty="0">
                <a:solidFill>
                  <a:srgbClr val="0000CC"/>
                </a:solidFill>
                <a:effectLst>
                  <a:outerShdw blurRad="38100" dist="38100" dir="2700000" algn="tl">
                    <a:srgbClr val="000000">
                      <a:alpha val="43137"/>
                    </a:srgbClr>
                  </a:outerShdw>
                </a:effectLst>
                <a:latin typeface="黑体" pitchFamily="2" charset="-122"/>
                <a:ea typeface="黑体" pitchFamily="2" charset="-122"/>
              </a:rPr>
              <a:t>为第一任总统，实施一系列改革措施。</a:t>
            </a:r>
          </a:p>
        </p:txBody>
      </p:sp>
      <p:sp>
        <p:nvSpPr>
          <p:cNvPr id="8" name="TextBox 7"/>
          <p:cNvSpPr txBox="1">
            <a:spLocks noChangeArrowheads="1"/>
          </p:cNvSpPr>
          <p:nvPr/>
        </p:nvSpPr>
        <p:spPr bwMode="auto">
          <a:xfrm>
            <a:off x="1403648" y="2299519"/>
            <a:ext cx="2664296" cy="76944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zh-CN" altLang="en-US" sz="4400" b="1" dirty="0">
                <a:solidFill>
                  <a:srgbClr val="FF0000"/>
                </a:solidFill>
                <a:effectLst>
                  <a:outerShdw blurRad="38100" dist="38100" dir="2700000" algn="tl">
                    <a:srgbClr val="000000">
                      <a:alpha val="43137"/>
                    </a:srgbClr>
                  </a:outerShdw>
                </a:effectLst>
                <a:latin typeface="黑体" pitchFamily="2" charset="-122"/>
                <a:ea typeface="黑体" pitchFamily="2" charset="-122"/>
              </a:rPr>
              <a:t>洛桑条约</a:t>
            </a:r>
          </a:p>
        </p:txBody>
      </p:sp>
      <p:sp>
        <p:nvSpPr>
          <p:cNvPr id="9" name="TextBox 8"/>
          <p:cNvSpPr txBox="1">
            <a:spLocks noChangeArrowheads="1"/>
          </p:cNvSpPr>
          <p:nvPr/>
        </p:nvSpPr>
        <p:spPr bwMode="auto">
          <a:xfrm>
            <a:off x="3942171" y="4797152"/>
            <a:ext cx="2358021" cy="76944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zh-CN" altLang="en-US" sz="4400" b="1" dirty="0">
                <a:solidFill>
                  <a:srgbClr val="FF0000"/>
                </a:solidFill>
                <a:effectLst>
                  <a:outerShdw blurRad="38100" dist="38100" dir="2700000" algn="tl">
                    <a:srgbClr val="000000">
                      <a:alpha val="43137"/>
                    </a:srgbClr>
                  </a:outerShdw>
                </a:effectLst>
                <a:latin typeface="黑体" pitchFamily="2" charset="-122"/>
                <a:ea typeface="黑体" pitchFamily="2" charset="-122"/>
              </a:rPr>
              <a:t>凯末尔</a:t>
            </a:r>
            <a:endParaRPr lang="zh-CN" altLang="en-US" sz="4400" dirty="0">
              <a:solidFill>
                <a:srgbClr val="FF0000"/>
              </a:solidFill>
              <a:effectLst>
                <a:outerShdw blurRad="38100" dist="38100" dir="2700000" algn="tl">
                  <a:srgbClr val="000000">
                    <a:alpha val="43137"/>
                  </a:srgbClr>
                </a:outerShdw>
              </a:effectLst>
              <a:latin typeface="黑体" pitchFamily="2" charset="-122"/>
              <a:ea typeface="黑体" pitchFamily="2" charset="-122"/>
            </a:endParaRPr>
          </a:p>
        </p:txBody>
      </p:sp>
    </p:spTree>
    <p:extLst>
      <p:ext uri="{BB962C8B-B14F-4D97-AF65-F5344CB8AC3E}">
        <p14:creationId xmlns:p14="http://schemas.microsoft.com/office/powerpoint/2010/main" xmlns="" val="239339412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linds(horizont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3" presetClass="entr" presetSubtype="10"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blinds(horizontal)">
                                      <p:cBhvr>
                                        <p:cTn id="2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6" grpId="0"/>
      <p:bldP spid="8" grpId="0"/>
      <p:bldP spid="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539552" y="260648"/>
            <a:ext cx="3539752" cy="769441"/>
          </a:xfrm>
          <a:prstGeom prst="rect">
            <a:avLst/>
          </a:prstGeom>
        </p:spPr>
        <p:txBody>
          <a:bodyPr wrap="none">
            <a:spAutoFit/>
          </a:bodyPr>
          <a:lstStyle/>
          <a:p>
            <a:r>
              <a:rPr lang="en-US" altLang="zh-CN" sz="4400" b="1" dirty="0" smtClean="0">
                <a:solidFill>
                  <a:srgbClr val="FF0000"/>
                </a:solidFill>
                <a:effectLst>
                  <a:outerShdw blurRad="38100" dist="38100" dir="2700000" algn="tl">
                    <a:srgbClr val="000000">
                      <a:alpha val="43137"/>
                    </a:srgbClr>
                  </a:outerShdw>
                </a:effectLst>
                <a:latin typeface="华文彩云" pitchFamily="2" charset="-122"/>
                <a:ea typeface="华文彩云" pitchFamily="2" charset="-122"/>
              </a:rPr>
              <a:t>5.</a:t>
            </a:r>
            <a:r>
              <a:rPr lang="zh-CN" altLang="en-US" sz="4400" b="1" dirty="0">
                <a:solidFill>
                  <a:srgbClr val="FF0000"/>
                </a:solidFill>
                <a:effectLst>
                  <a:outerShdw blurRad="38100" dist="38100" dir="2700000" algn="tl">
                    <a:srgbClr val="000000">
                      <a:alpha val="43137"/>
                    </a:srgbClr>
                  </a:outerShdw>
                </a:effectLst>
                <a:latin typeface="华文彩云" pitchFamily="2" charset="-122"/>
                <a:ea typeface="华文彩云" pitchFamily="2" charset="-122"/>
              </a:rPr>
              <a:t>改革</a:t>
            </a:r>
            <a:r>
              <a:rPr lang="zh-CN" altLang="en-US" sz="4400" b="1" dirty="0" smtClean="0">
                <a:solidFill>
                  <a:srgbClr val="FF0000"/>
                </a:solidFill>
                <a:effectLst>
                  <a:outerShdw blurRad="38100" dist="38100" dir="2700000" algn="tl">
                    <a:srgbClr val="000000">
                      <a:alpha val="43137"/>
                    </a:srgbClr>
                  </a:outerShdw>
                </a:effectLst>
                <a:latin typeface="华文彩云" pitchFamily="2" charset="-122"/>
                <a:ea typeface="华文彩云" pitchFamily="2" charset="-122"/>
              </a:rPr>
              <a:t>措施：</a:t>
            </a:r>
            <a:endParaRPr lang="zh-CN" altLang="en-US" sz="2800" b="1" dirty="0">
              <a:solidFill>
                <a:srgbClr val="FF0000"/>
              </a:solidFill>
              <a:effectLst>
                <a:outerShdw blurRad="38100" dist="38100" dir="2700000" algn="tl">
                  <a:srgbClr val="000000">
                    <a:alpha val="43137"/>
                  </a:srgbClr>
                </a:outerShdw>
              </a:effectLst>
              <a:latin typeface="华文彩云" pitchFamily="2" charset="-122"/>
              <a:ea typeface="华文彩云" pitchFamily="2" charset="-122"/>
            </a:endParaRPr>
          </a:p>
        </p:txBody>
      </p:sp>
      <p:sp>
        <p:nvSpPr>
          <p:cNvPr id="6" name="矩形 5"/>
          <p:cNvSpPr/>
          <p:nvPr/>
        </p:nvSpPr>
        <p:spPr>
          <a:xfrm>
            <a:off x="395536" y="965041"/>
            <a:ext cx="8496944" cy="5632311"/>
          </a:xfrm>
          <a:prstGeom prst="rect">
            <a:avLst/>
          </a:prstGeom>
        </p:spPr>
        <p:txBody>
          <a:bodyPr wrap="square">
            <a:spAutoFit/>
          </a:bodyPr>
          <a:lstStyle/>
          <a:p>
            <a:pPr lvl="0"/>
            <a:r>
              <a:rPr lang="zh-CN" altLang="en-US" sz="40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rPr>
              <a:t>（</a:t>
            </a:r>
            <a:r>
              <a:rPr lang="en-US" altLang="zh-CN" sz="40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rPr>
              <a:t>1</a:t>
            </a:r>
            <a:r>
              <a:rPr lang="zh-CN" altLang="en-US" sz="40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rPr>
              <a:t>）废除</a:t>
            </a:r>
            <a:r>
              <a:rPr lang="zh-CN" altLang="en-US" sz="4000" b="1" dirty="0">
                <a:solidFill>
                  <a:srgbClr val="0000CC"/>
                </a:solidFill>
                <a:effectLst>
                  <a:outerShdw blurRad="38100" dist="38100" dir="2700000" algn="tl">
                    <a:srgbClr val="000000">
                      <a:alpha val="43137"/>
                    </a:srgbClr>
                  </a:outerShdw>
                </a:effectLst>
                <a:latin typeface="黑体" pitchFamily="2" charset="-122"/>
                <a:ea typeface="黑体" pitchFamily="2" charset="-122"/>
              </a:rPr>
              <a:t>政教合一的封建制度，实行政教</a:t>
            </a:r>
            <a:r>
              <a:rPr lang="zh-CN" altLang="en-US" sz="40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rPr>
              <a:t>分离</a:t>
            </a:r>
            <a:r>
              <a:rPr lang="en-US" altLang="zh-CN" sz="40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rPr>
              <a:t>,</a:t>
            </a:r>
            <a:r>
              <a:rPr lang="zh-CN" altLang="en-US" sz="40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rPr>
              <a:t>确立</a:t>
            </a:r>
            <a:r>
              <a:rPr lang="zh-CN" altLang="en-US" sz="4000" b="1" dirty="0">
                <a:solidFill>
                  <a:srgbClr val="0000CC"/>
                </a:solidFill>
                <a:effectLst>
                  <a:outerShdw blurRad="38100" dist="38100" dir="2700000" algn="tl">
                    <a:srgbClr val="000000">
                      <a:alpha val="43137"/>
                    </a:srgbClr>
                  </a:outerShdw>
                </a:effectLst>
                <a:latin typeface="黑体" pitchFamily="2" charset="-122"/>
                <a:ea typeface="黑体" pitchFamily="2" charset="-122"/>
              </a:rPr>
              <a:t>国民议会的立法权；</a:t>
            </a:r>
          </a:p>
          <a:p>
            <a:pPr lvl="0"/>
            <a:r>
              <a:rPr lang="zh-CN" altLang="en-US" sz="40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rPr>
              <a:t>（</a:t>
            </a:r>
            <a:r>
              <a:rPr lang="en-US" altLang="zh-CN" sz="40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rPr>
              <a:t>2</a:t>
            </a:r>
            <a:r>
              <a:rPr lang="zh-CN" altLang="en-US" sz="40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rPr>
              <a:t>）废除</a:t>
            </a:r>
            <a:r>
              <a:rPr lang="zh-CN" altLang="en-US" sz="4000" b="1" dirty="0">
                <a:solidFill>
                  <a:srgbClr val="0000CC"/>
                </a:solidFill>
                <a:effectLst>
                  <a:outerShdw blurRad="38100" dist="38100" dir="2700000" algn="tl">
                    <a:srgbClr val="000000">
                      <a:alpha val="43137"/>
                    </a:srgbClr>
                  </a:outerShdw>
                </a:effectLst>
                <a:latin typeface="黑体" pitchFamily="2" charset="-122"/>
                <a:ea typeface="黑体" pitchFamily="2" charset="-122"/>
              </a:rPr>
              <a:t>男女不平等的规定，提高妇女地位</a:t>
            </a:r>
            <a:r>
              <a:rPr lang="zh-CN" altLang="en-US" sz="40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rPr>
              <a:t>；       （</a:t>
            </a:r>
            <a:r>
              <a:rPr lang="en-US" altLang="zh-CN" sz="40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rPr>
              <a:t>3</a:t>
            </a:r>
            <a:r>
              <a:rPr lang="zh-CN" altLang="en-US" sz="40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rPr>
              <a:t>）效仿</a:t>
            </a:r>
            <a:r>
              <a:rPr lang="zh-CN" altLang="en-US" sz="4000" b="1" dirty="0">
                <a:solidFill>
                  <a:srgbClr val="0000CC"/>
                </a:solidFill>
                <a:effectLst>
                  <a:outerShdw blurRad="38100" dist="38100" dir="2700000" algn="tl">
                    <a:srgbClr val="000000">
                      <a:alpha val="43137"/>
                    </a:srgbClr>
                  </a:outerShdw>
                </a:effectLst>
                <a:latin typeface="黑体" pitchFamily="2" charset="-122"/>
                <a:ea typeface="黑体" pitchFamily="2" charset="-122"/>
              </a:rPr>
              <a:t>苏联，统一实施第一个五年计划；</a:t>
            </a:r>
          </a:p>
          <a:p>
            <a:pPr lvl="0"/>
            <a:r>
              <a:rPr lang="zh-CN" altLang="en-US" sz="40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rPr>
              <a:t>（</a:t>
            </a:r>
            <a:r>
              <a:rPr lang="en-US" altLang="zh-CN" sz="40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rPr>
              <a:t>4</a:t>
            </a:r>
            <a:r>
              <a:rPr lang="zh-CN" altLang="en-US" sz="40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rPr>
              <a:t>）扩大</a:t>
            </a:r>
            <a:r>
              <a:rPr lang="zh-CN" altLang="en-US" sz="4000" b="1" dirty="0">
                <a:solidFill>
                  <a:srgbClr val="0000CC"/>
                </a:solidFill>
                <a:effectLst>
                  <a:outerShdw blurRad="38100" dist="38100" dir="2700000" algn="tl">
                    <a:srgbClr val="000000">
                      <a:alpha val="43137"/>
                    </a:srgbClr>
                  </a:outerShdw>
                </a:effectLst>
                <a:latin typeface="黑体" pitchFamily="2" charset="-122"/>
                <a:ea typeface="黑体" pitchFamily="2" charset="-122"/>
              </a:rPr>
              <a:t>世俗教育，规定学校必须传授西方科学技术；</a:t>
            </a:r>
          </a:p>
          <a:p>
            <a:pPr lvl="0"/>
            <a:r>
              <a:rPr lang="zh-CN" altLang="en-US" sz="40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rPr>
              <a:t>（</a:t>
            </a:r>
            <a:r>
              <a:rPr lang="en-US" altLang="zh-CN" sz="40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rPr>
              <a:t>5</a:t>
            </a:r>
            <a:r>
              <a:rPr lang="zh-CN" altLang="en-US" sz="40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rPr>
              <a:t>）实行</a:t>
            </a:r>
            <a:r>
              <a:rPr lang="zh-CN" altLang="en-US" sz="4000" b="1" dirty="0">
                <a:solidFill>
                  <a:srgbClr val="0000CC"/>
                </a:solidFill>
                <a:effectLst>
                  <a:outerShdw blurRad="38100" dist="38100" dir="2700000" algn="tl">
                    <a:srgbClr val="000000">
                      <a:alpha val="43137"/>
                    </a:srgbClr>
                  </a:outerShdw>
                </a:effectLst>
                <a:latin typeface="黑体" pitchFamily="2" charset="-122"/>
                <a:ea typeface="黑体" pitchFamily="2" charset="-122"/>
              </a:rPr>
              <a:t>文字改革，以拉丁字母替代阿拉伯字母。</a:t>
            </a:r>
          </a:p>
        </p:txBody>
      </p:sp>
    </p:spTree>
    <p:extLst>
      <p:ext uri="{BB962C8B-B14F-4D97-AF65-F5344CB8AC3E}">
        <p14:creationId xmlns:p14="http://schemas.microsoft.com/office/powerpoint/2010/main" xmlns="" val="36285360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extBox 4"/>
          <p:cNvSpPr txBox="1">
            <a:spLocks noChangeArrowheads="1"/>
          </p:cNvSpPr>
          <p:nvPr/>
        </p:nvSpPr>
        <p:spPr bwMode="auto">
          <a:xfrm>
            <a:off x="675903" y="1196752"/>
            <a:ext cx="7856537" cy="521040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lnSpc>
                <a:spcPts val="6800"/>
              </a:lnSpc>
            </a:pPr>
            <a:r>
              <a:rPr lang="zh-CN" altLang="en-US" sz="48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rPr>
              <a:t>  凯</a:t>
            </a:r>
            <a:r>
              <a:rPr lang="zh-CN" altLang="en-US" sz="4800" b="1" dirty="0">
                <a:solidFill>
                  <a:srgbClr val="0000CC"/>
                </a:solidFill>
                <a:effectLst>
                  <a:outerShdw blurRad="38100" dist="38100" dir="2700000" algn="tl">
                    <a:srgbClr val="000000">
                      <a:alpha val="43137"/>
                    </a:srgbClr>
                  </a:outerShdw>
                </a:effectLst>
                <a:latin typeface="黑体" pitchFamily="2" charset="-122"/>
                <a:ea typeface="黑体" pitchFamily="2" charset="-122"/>
              </a:rPr>
              <a:t>末尔革命是第一次世界大战后，殖民地半殖民地国家民族民主革命的一次胜利。它巩固了国家独立，结束了落后的封建统治，使土耳其走上</a:t>
            </a:r>
            <a:r>
              <a:rPr lang="zh-CN" altLang="en-US" sz="48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rPr>
              <a:t>了</a:t>
            </a:r>
            <a:r>
              <a:rPr lang="en-US" altLang="zh-CN" sz="48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rPr>
              <a:t>__________</a:t>
            </a:r>
            <a:r>
              <a:rPr lang="zh-CN" altLang="en-US" sz="48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rPr>
              <a:t>的</a:t>
            </a:r>
            <a:r>
              <a:rPr lang="zh-CN" altLang="en-US" sz="4800" b="1" dirty="0">
                <a:solidFill>
                  <a:srgbClr val="0000CC"/>
                </a:solidFill>
                <a:effectLst>
                  <a:outerShdw blurRad="38100" dist="38100" dir="2700000" algn="tl">
                    <a:srgbClr val="000000">
                      <a:alpha val="43137"/>
                    </a:srgbClr>
                  </a:outerShdw>
                </a:effectLst>
                <a:latin typeface="黑体" pitchFamily="2" charset="-122"/>
                <a:ea typeface="黑体" pitchFamily="2" charset="-122"/>
              </a:rPr>
              <a:t>道路。</a:t>
            </a:r>
          </a:p>
        </p:txBody>
      </p:sp>
      <p:sp>
        <p:nvSpPr>
          <p:cNvPr id="9" name="TextBox 8"/>
          <p:cNvSpPr txBox="1">
            <a:spLocks noChangeArrowheads="1"/>
          </p:cNvSpPr>
          <p:nvPr/>
        </p:nvSpPr>
        <p:spPr bwMode="auto">
          <a:xfrm>
            <a:off x="2699792" y="5373216"/>
            <a:ext cx="3168352" cy="92333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zh-CN" altLang="en-US" sz="5400" b="1" dirty="0">
                <a:solidFill>
                  <a:srgbClr val="FF0000"/>
                </a:solidFill>
                <a:effectLst>
                  <a:outerShdw blurRad="38100" dist="38100" dir="2700000" algn="tl">
                    <a:srgbClr val="000000">
                      <a:alpha val="43137"/>
                    </a:srgbClr>
                  </a:outerShdw>
                </a:effectLst>
                <a:latin typeface="黑体" pitchFamily="2" charset="-122"/>
                <a:ea typeface="黑体" pitchFamily="2" charset="-122"/>
              </a:rPr>
              <a:t>民族复兴</a:t>
            </a:r>
          </a:p>
        </p:txBody>
      </p:sp>
      <p:sp>
        <p:nvSpPr>
          <p:cNvPr id="5" name="矩形 4"/>
          <p:cNvSpPr/>
          <p:nvPr/>
        </p:nvSpPr>
        <p:spPr>
          <a:xfrm>
            <a:off x="539552" y="260648"/>
            <a:ext cx="2614818" cy="830997"/>
          </a:xfrm>
          <a:prstGeom prst="rect">
            <a:avLst/>
          </a:prstGeom>
        </p:spPr>
        <p:txBody>
          <a:bodyPr wrap="none">
            <a:spAutoFit/>
          </a:bodyPr>
          <a:lstStyle/>
          <a:p>
            <a:r>
              <a:rPr lang="en-US" altLang="zh-CN" sz="4800" b="1" dirty="0" smtClean="0">
                <a:solidFill>
                  <a:srgbClr val="FF0000"/>
                </a:solidFill>
                <a:effectLst>
                  <a:outerShdw blurRad="38100" dist="38100" dir="2700000" algn="tl">
                    <a:srgbClr val="000000">
                      <a:alpha val="43137"/>
                    </a:srgbClr>
                  </a:outerShdw>
                </a:effectLst>
                <a:latin typeface="华文彩云" pitchFamily="2" charset="-122"/>
                <a:ea typeface="华文彩云" pitchFamily="2" charset="-122"/>
              </a:rPr>
              <a:t>6.</a:t>
            </a:r>
            <a:r>
              <a:rPr lang="zh-CN" altLang="en-US" sz="4800" b="1" dirty="0">
                <a:solidFill>
                  <a:srgbClr val="FF0000"/>
                </a:solidFill>
                <a:effectLst>
                  <a:outerShdw blurRad="38100" dist="38100" dir="2700000" algn="tl">
                    <a:srgbClr val="000000">
                      <a:alpha val="43137"/>
                    </a:srgbClr>
                  </a:outerShdw>
                </a:effectLst>
                <a:latin typeface="华文彩云" pitchFamily="2" charset="-122"/>
                <a:ea typeface="华文彩云" pitchFamily="2" charset="-122"/>
              </a:rPr>
              <a:t>影响：</a:t>
            </a:r>
            <a:endParaRPr lang="zh-CN" altLang="en-US" sz="3200" b="1" dirty="0">
              <a:solidFill>
                <a:srgbClr val="FF0000"/>
              </a:solidFill>
              <a:effectLst>
                <a:outerShdw blurRad="38100" dist="38100" dir="2700000" algn="tl">
                  <a:srgbClr val="000000">
                    <a:alpha val="43137"/>
                  </a:srgbClr>
                </a:outerShdw>
              </a:effectLst>
              <a:latin typeface="华文彩云" pitchFamily="2" charset="-122"/>
              <a:ea typeface="华文彩云" pitchFamily="2" charset="-122"/>
            </a:endParaRPr>
          </a:p>
        </p:txBody>
      </p:sp>
    </p:spTree>
    <p:extLst>
      <p:ext uri="{BB962C8B-B14F-4D97-AF65-F5344CB8AC3E}">
        <p14:creationId xmlns:p14="http://schemas.microsoft.com/office/powerpoint/2010/main" xmlns="" val="82705886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linds(horizontal)">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2" name="图片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3848091" y="0"/>
            <a:ext cx="5322797" cy="40050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7410" name="TextBox 4"/>
          <p:cNvSpPr txBox="1">
            <a:spLocks noChangeArrowheads="1"/>
          </p:cNvSpPr>
          <p:nvPr/>
        </p:nvSpPr>
        <p:spPr bwMode="auto">
          <a:xfrm>
            <a:off x="321816" y="523701"/>
            <a:ext cx="8138616" cy="5509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en-US" altLang="zh-CN" sz="32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rPr>
              <a:t>1923</a:t>
            </a:r>
            <a:r>
              <a:rPr lang="zh-CN" altLang="en-US" sz="32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rPr>
              <a:t>年</a:t>
            </a:r>
            <a:r>
              <a:rPr lang="en-US" altLang="zh-CN" sz="32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rPr>
              <a:t>7</a:t>
            </a:r>
            <a:r>
              <a:rPr lang="zh-CN" altLang="en-US" sz="32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rPr>
              <a:t>月</a:t>
            </a:r>
            <a:r>
              <a:rPr lang="en-US" altLang="zh-CN" sz="3200" b="1" dirty="0">
                <a:solidFill>
                  <a:srgbClr val="0000CC"/>
                </a:solidFill>
                <a:effectLst>
                  <a:outerShdw blurRad="38100" dist="38100" dir="2700000" algn="tl">
                    <a:srgbClr val="000000">
                      <a:alpha val="43137"/>
                    </a:srgbClr>
                  </a:outerShdw>
                </a:effectLst>
                <a:latin typeface="黑体" pitchFamily="2" charset="-122"/>
                <a:ea typeface="黑体" pitchFamily="2" charset="-122"/>
              </a:rPr>
              <a:t>1923</a:t>
            </a:r>
            <a:r>
              <a:rPr lang="zh-CN" altLang="en-US" sz="3200" b="1" dirty="0">
                <a:solidFill>
                  <a:srgbClr val="0000CC"/>
                </a:solidFill>
                <a:effectLst>
                  <a:outerShdw blurRad="38100" dist="38100" dir="2700000" algn="tl">
                    <a:srgbClr val="000000">
                      <a:alpha val="43137"/>
                    </a:srgbClr>
                  </a:outerShdw>
                </a:effectLst>
                <a:latin typeface="黑体" pitchFamily="2" charset="-122"/>
                <a:ea typeface="黑体" pitchFamily="2" charset="-122"/>
              </a:rPr>
              <a:t>年</a:t>
            </a:r>
            <a:r>
              <a:rPr lang="en-US" altLang="zh-CN" sz="32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rPr>
              <a:t>7</a:t>
            </a:r>
          </a:p>
          <a:p>
            <a:pPr eaLnBrk="1" hangingPunct="1"/>
            <a:r>
              <a:rPr lang="zh-CN" altLang="en-US" sz="32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rPr>
              <a:t>月</a:t>
            </a:r>
            <a:r>
              <a:rPr lang="en-US" altLang="zh-CN" sz="3200" b="1" dirty="0">
                <a:solidFill>
                  <a:srgbClr val="0000CC"/>
                </a:solidFill>
                <a:effectLst>
                  <a:outerShdw blurRad="38100" dist="38100" dir="2700000" algn="tl">
                    <a:srgbClr val="000000">
                      <a:alpha val="43137"/>
                    </a:srgbClr>
                  </a:outerShdw>
                </a:effectLst>
                <a:latin typeface="黑体" pitchFamily="2" charset="-122"/>
                <a:ea typeface="黑体" pitchFamily="2" charset="-122"/>
              </a:rPr>
              <a:t>24</a:t>
            </a:r>
            <a:r>
              <a:rPr lang="zh-CN" altLang="en-US" sz="3200" b="1" dirty="0">
                <a:solidFill>
                  <a:srgbClr val="0000CC"/>
                </a:solidFill>
                <a:effectLst>
                  <a:outerShdw blurRad="38100" dist="38100" dir="2700000" algn="tl">
                    <a:srgbClr val="000000">
                      <a:alpha val="43137"/>
                    </a:srgbClr>
                  </a:outerShdw>
                </a:effectLst>
                <a:latin typeface="黑体" pitchFamily="2" charset="-122"/>
                <a:ea typeface="黑体" pitchFamily="2" charset="-122"/>
              </a:rPr>
              <a:t>日，以英国</a:t>
            </a:r>
            <a:r>
              <a:rPr lang="zh-CN" altLang="en-US" sz="32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rPr>
              <a:t>、</a:t>
            </a:r>
            <a:endParaRPr lang="en-US" altLang="zh-CN" sz="32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endParaRPr>
          </a:p>
          <a:p>
            <a:pPr eaLnBrk="1" hangingPunct="1"/>
            <a:r>
              <a:rPr lang="zh-CN" altLang="en-US" sz="32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rPr>
              <a:t>法国</a:t>
            </a:r>
            <a:r>
              <a:rPr lang="zh-CN" altLang="en-US" sz="3200" b="1" dirty="0">
                <a:solidFill>
                  <a:srgbClr val="0000CC"/>
                </a:solidFill>
                <a:effectLst>
                  <a:outerShdw blurRad="38100" dist="38100" dir="2700000" algn="tl">
                    <a:srgbClr val="000000">
                      <a:alpha val="43137"/>
                    </a:srgbClr>
                  </a:outerShdw>
                </a:effectLst>
                <a:latin typeface="黑体" pitchFamily="2" charset="-122"/>
                <a:ea typeface="黑体" pitchFamily="2" charset="-122"/>
              </a:rPr>
              <a:t>、意大利、</a:t>
            </a:r>
            <a:r>
              <a:rPr lang="zh-CN" altLang="en-US" sz="32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rPr>
              <a:t>日</a:t>
            </a:r>
            <a:endParaRPr lang="en-US" altLang="zh-CN" sz="32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endParaRPr>
          </a:p>
          <a:p>
            <a:pPr eaLnBrk="1" hangingPunct="1"/>
            <a:r>
              <a:rPr lang="zh-CN" altLang="en-US" sz="32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rPr>
              <a:t>本</a:t>
            </a:r>
            <a:r>
              <a:rPr lang="zh-CN" altLang="en-US" sz="3200" b="1" dirty="0">
                <a:solidFill>
                  <a:srgbClr val="0000CC"/>
                </a:solidFill>
                <a:effectLst>
                  <a:outerShdw blurRad="38100" dist="38100" dir="2700000" algn="tl">
                    <a:srgbClr val="000000">
                      <a:alpha val="43137"/>
                    </a:srgbClr>
                  </a:outerShdw>
                </a:effectLst>
                <a:latin typeface="黑体" pitchFamily="2" charset="-122"/>
                <a:ea typeface="黑体" pitchFamily="2" charset="-122"/>
              </a:rPr>
              <a:t>、希腊、</a:t>
            </a:r>
            <a:r>
              <a:rPr lang="zh-CN" altLang="en-US" sz="32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rPr>
              <a:t>罗马尼</a:t>
            </a:r>
            <a:endParaRPr lang="en-US" altLang="zh-CN" sz="32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endParaRPr>
          </a:p>
          <a:p>
            <a:pPr eaLnBrk="1" hangingPunct="1"/>
            <a:r>
              <a:rPr lang="zh-CN" altLang="en-US" sz="32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rPr>
              <a:t>亚</a:t>
            </a:r>
            <a:r>
              <a:rPr lang="zh-CN" altLang="en-US" sz="3200" b="1" dirty="0">
                <a:solidFill>
                  <a:srgbClr val="0000CC"/>
                </a:solidFill>
                <a:effectLst>
                  <a:outerShdw blurRad="38100" dist="38100" dir="2700000" algn="tl">
                    <a:srgbClr val="000000">
                      <a:alpha val="43137"/>
                    </a:srgbClr>
                  </a:outerShdw>
                </a:effectLst>
                <a:latin typeface="黑体" pitchFamily="2" charset="-122"/>
                <a:ea typeface="黑体" pitchFamily="2" charset="-122"/>
              </a:rPr>
              <a:t>、</a:t>
            </a:r>
            <a:r>
              <a:rPr lang="zh-CN" altLang="en-US" sz="32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rPr>
              <a:t>塞尔维亚克罗</a:t>
            </a:r>
            <a:endParaRPr lang="en-US" altLang="zh-CN" sz="32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endParaRPr>
          </a:p>
          <a:p>
            <a:pPr eaLnBrk="1" hangingPunct="1"/>
            <a:r>
              <a:rPr lang="zh-CN" altLang="en-US" sz="32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rPr>
              <a:t>地亚</a:t>
            </a:r>
            <a:r>
              <a:rPr lang="en-US" altLang="zh-CN" sz="32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rPr>
              <a:t>-</a:t>
            </a:r>
            <a:r>
              <a:rPr lang="zh-CN" altLang="en-US" sz="32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rPr>
              <a:t>斯洛文尼亚</a:t>
            </a:r>
            <a:endParaRPr lang="en-US" altLang="zh-CN" sz="32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endParaRPr>
          </a:p>
          <a:p>
            <a:pPr eaLnBrk="1" hangingPunct="1"/>
            <a:r>
              <a:rPr lang="zh-CN" altLang="en-US" sz="32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rPr>
              <a:t>国</a:t>
            </a:r>
            <a:r>
              <a:rPr lang="zh-CN" altLang="en-US" sz="3200" b="1" dirty="0">
                <a:solidFill>
                  <a:srgbClr val="0000CC"/>
                </a:solidFill>
                <a:effectLst>
                  <a:outerShdw blurRad="38100" dist="38100" dir="2700000" algn="tl">
                    <a:srgbClr val="000000">
                      <a:alpha val="43137"/>
                    </a:srgbClr>
                  </a:outerShdw>
                </a:effectLst>
                <a:latin typeface="黑体" pitchFamily="2" charset="-122"/>
                <a:ea typeface="黑体" pitchFamily="2" charset="-122"/>
              </a:rPr>
              <a:t>等</a:t>
            </a:r>
            <a:r>
              <a:rPr lang="en-US" altLang="zh-CN" sz="3200" b="1" dirty="0">
                <a:solidFill>
                  <a:srgbClr val="0000CC"/>
                </a:solidFill>
                <a:effectLst>
                  <a:outerShdw blurRad="38100" dist="38100" dir="2700000" algn="tl">
                    <a:srgbClr val="000000">
                      <a:alpha val="43137"/>
                    </a:srgbClr>
                  </a:outerShdw>
                </a:effectLst>
                <a:latin typeface="黑体" pitchFamily="2" charset="-122"/>
                <a:ea typeface="黑体" pitchFamily="2" charset="-122"/>
              </a:rPr>
              <a:t>7</a:t>
            </a:r>
            <a:r>
              <a:rPr lang="zh-CN" altLang="en-US" sz="3200" b="1" dirty="0">
                <a:solidFill>
                  <a:srgbClr val="0000CC"/>
                </a:solidFill>
                <a:effectLst>
                  <a:outerShdw blurRad="38100" dist="38100" dir="2700000" algn="tl">
                    <a:srgbClr val="000000">
                      <a:alpha val="43137"/>
                    </a:srgbClr>
                  </a:outerShdw>
                </a:effectLst>
                <a:latin typeface="黑体" pitchFamily="2" charset="-122"/>
                <a:ea typeface="黑体" pitchFamily="2" charset="-122"/>
              </a:rPr>
              <a:t>个协约国</a:t>
            </a:r>
            <a:r>
              <a:rPr lang="zh-CN" altLang="en-US" sz="32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rPr>
              <a:t>为</a:t>
            </a:r>
            <a:endParaRPr lang="en-US" altLang="zh-CN" sz="32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endParaRPr>
          </a:p>
          <a:p>
            <a:pPr eaLnBrk="1" hangingPunct="1"/>
            <a:r>
              <a:rPr lang="zh-CN" altLang="en-US" sz="32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rPr>
              <a:t>一方</a:t>
            </a:r>
            <a:r>
              <a:rPr lang="zh-CN" altLang="en-US" sz="3200" b="1" dirty="0">
                <a:solidFill>
                  <a:srgbClr val="0000CC"/>
                </a:solidFill>
                <a:effectLst>
                  <a:outerShdw blurRad="38100" dist="38100" dir="2700000" algn="tl">
                    <a:srgbClr val="000000">
                      <a:alpha val="43137"/>
                    </a:srgbClr>
                  </a:outerShdw>
                </a:effectLst>
                <a:latin typeface="黑体" pitchFamily="2" charset="-122"/>
                <a:ea typeface="黑体" pitchFamily="2" charset="-122"/>
              </a:rPr>
              <a:t>，以土耳其为另一方在瑞士洛桑缔结，次年</a:t>
            </a:r>
            <a:r>
              <a:rPr lang="en-US" altLang="zh-CN" sz="3200" b="1" dirty="0">
                <a:solidFill>
                  <a:srgbClr val="0000CC"/>
                </a:solidFill>
                <a:effectLst>
                  <a:outerShdw blurRad="38100" dist="38100" dir="2700000" algn="tl">
                    <a:srgbClr val="000000">
                      <a:alpha val="43137"/>
                    </a:srgbClr>
                  </a:outerShdw>
                </a:effectLst>
                <a:latin typeface="黑体" pitchFamily="2" charset="-122"/>
                <a:ea typeface="黑体" pitchFamily="2" charset="-122"/>
              </a:rPr>
              <a:t>8</a:t>
            </a:r>
            <a:r>
              <a:rPr lang="zh-CN" altLang="en-US" sz="3200" b="1" dirty="0">
                <a:solidFill>
                  <a:srgbClr val="0000CC"/>
                </a:solidFill>
                <a:effectLst>
                  <a:outerShdw blurRad="38100" dist="38100" dir="2700000" algn="tl">
                    <a:srgbClr val="000000">
                      <a:alpha val="43137"/>
                    </a:srgbClr>
                  </a:outerShdw>
                </a:effectLst>
                <a:latin typeface="黑体" pitchFamily="2" charset="-122"/>
                <a:ea typeface="黑体" pitchFamily="2" charset="-122"/>
              </a:rPr>
              <a:t>月</a:t>
            </a:r>
            <a:r>
              <a:rPr lang="en-US" altLang="zh-CN" sz="3200" b="1" dirty="0">
                <a:solidFill>
                  <a:srgbClr val="0000CC"/>
                </a:solidFill>
                <a:effectLst>
                  <a:outerShdw blurRad="38100" dist="38100" dir="2700000" algn="tl">
                    <a:srgbClr val="000000">
                      <a:alpha val="43137"/>
                    </a:srgbClr>
                  </a:outerShdw>
                </a:effectLst>
                <a:latin typeface="黑体" pitchFamily="2" charset="-122"/>
                <a:ea typeface="黑体" pitchFamily="2" charset="-122"/>
              </a:rPr>
              <a:t>6</a:t>
            </a:r>
            <a:r>
              <a:rPr lang="zh-CN" altLang="en-US" sz="3200" b="1" dirty="0">
                <a:solidFill>
                  <a:srgbClr val="0000CC"/>
                </a:solidFill>
                <a:effectLst>
                  <a:outerShdw blurRad="38100" dist="38100" dir="2700000" algn="tl">
                    <a:srgbClr val="000000">
                      <a:alpha val="43137"/>
                    </a:srgbClr>
                  </a:outerShdw>
                </a:effectLst>
                <a:latin typeface="黑体" pitchFamily="2" charset="-122"/>
                <a:ea typeface="黑体" pitchFamily="2" charset="-122"/>
              </a:rPr>
              <a:t>日生效</a:t>
            </a:r>
            <a:r>
              <a:rPr lang="zh-CN" altLang="en-US" sz="32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rPr>
              <a:t>。土耳其与协约国在瑞士的洛桑重新签订了</a:t>
            </a:r>
            <a:r>
              <a:rPr lang="en-US" altLang="zh-CN" sz="32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rPr>
              <a:t>《</a:t>
            </a:r>
            <a:r>
              <a:rPr lang="zh-CN" altLang="en-US" sz="3200" b="1" dirty="0">
                <a:solidFill>
                  <a:srgbClr val="0000CC"/>
                </a:solidFill>
                <a:effectLst>
                  <a:outerShdw blurRad="38100" dist="38100" dir="2700000" algn="tl">
                    <a:srgbClr val="000000">
                      <a:alpha val="43137"/>
                    </a:srgbClr>
                  </a:outerShdw>
                </a:effectLst>
                <a:latin typeface="黑体" pitchFamily="2" charset="-122"/>
                <a:ea typeface="黑体" pitchFamily="2" charset="-122"/>
              </a:rPr>
              <a:t>洛桑</a:t>
            </a:r>
            <a:r>
              <a:rPr lang="zh-CN" altLang="en-US" sz="32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rPr>
              <a:t>条约</a:t>
            </a:r>
            <a:r>
              <a:rPr lang="en-US" altLang="zh-CN" sz="32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rPr>
              <a:t>》</a:t>
            </a:r>
            <a:r>
              <a:rPr lang="zh-CN" altLang="en-US" sz="32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rPr>
              <a:t>，</a:t>
            </a:r>
            <a:r>
              <a:rPr lang="zh-CN" altLang="en-US" sz="3200" b="1" dirty="0" smtClean="0">
                <a:solidFill>
                  <a:srgbClr val="FF0000"/>
                </a:solidFill>
                <a:effectLst>
                  <a:outerShdw blurRad="38100" dist="38100" dir="2700000" algn="tl">
                    <a:srgbClr val="000000">
                      <a:alpha val="43137"/>
                    </a:srgbClr>
                  </a:outerShdw>
                </a:effectLst>
                <a:latin typeface="黑体" pitchFamily="2" charset="-122"/>
                <a:ea typeface="黑体" pitchFamily="2" charset="-122"/>
              </a:rPr>
              <a:t>保持了土耳其的领土完整和国家主权。</a:t>
            </a:r>
            <a:endParaRPr lang="zh-CN" altLang="en-US" sz="3200" b="1" dirty="0">
              <a:solidFill>
                <a:srgbClr val="FF0000"/>
              </a:solidFill>
              <a:effectLst>
                <a:outerShdw blurRad="38100" dist="38100" dir="2700000" algn="tl">
                  <a:srgbClr val="000000">
                    <a:alpha val="43137"/>
                  </a:srgbClr>
                </a:outerShdw>
              </a:effectLst>
              <a:latin typeface="黑体" pitchFamily="2" charset="-122"/>
              <a:ea typeface="黑体" pitchFamily="2" charset="-122"/>
            </a:endParaRPr>
          </a:p>
        </p:txBody>
      </p:sp>
    </p:spTree>
    <p:extLst>
      <p:ext uri="{BB962C8B-B14F-4D97-AF65-F5344CB8AC3E}">
        <p14:creationId xmlns:p14="http://schemas.microsoft.com/office/powerpoint/2010/main" xmlns="" val="385627660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ChangeArrowheads="1"/>
          </p:cNvSpPr>
          <p:nvPr/>
        </p:nvSpPr>
        <p:spPr bwMode="auto">
          <a:xfrm>
            <a:off x="395536" y="116632"/>
            <a:ext cx="2612528" cy="624786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p>
            <a:pPr eaLnBrk="1" hangingPunct="1"/>
            <a:r>
              <a:rPr lang="en-US" altLang="zh-CN" sz="4000" b="1" dirty="0" smtClean="0">
                <a:solidFill>
                  <a:srgbClr val="0000CC"/>
                </a:solidFill>
                <a:effectLst>
                  <a:outerShdw blurRad="38100" dist="38100" dir="2700000" algn="tl">
                    <a:srgbClr val="000000">
                      <a:alpha val="43137"/>
                    </a:srgbClr>
                  </a:outerShdw>
                </a:effectLst>
                <a:latin typeface="黑体" pitchFamily="2" charset="-122"/>
                <a:ea typeface="黑体" pitchFamily="2" charset="-122"/>
              </a:rPr>
              <a:t>  1923</a:t>
            </a:r>
            <a:r>
              <a:rPr lang="zh-CN" altLang="en-US" sz="4000" b="1" dirty="0">
                <a:solidFill>
                  <a:srgbClr val="0000CC"/>
                </a:solidFill>
                <a:effectLst>
                  <a:outerShdw blurRad="38100" dist="38100" dir="2700000" algn="tl">
                    <a:srgbClr val="000000">
                      <a:alpha val="43137"/>
                    </a:srgbClr>
                  </a:outerShdw>
                </a:effectLst>
                <a:latin typeface="黑体" pitchFamily="2" charset="-122"/>
                <a:ea typeface="黑体" pitchFamily="2" charset="-122"/>
              </a:rPr>
              <a:t>年</a:t>
            </a:r>
            <a:r>
              <a:rPr lang="en-US" altLang="zh-CN" sz="4000" b="1" dirty="0">
                <a:solidFill>
                  <a:srgbClr val="0000CC"/>
                </a:solidFill>
                <a:effectLst>
                  <a:outerShdw blurRad="38100" dist="38100" dir="2700000" algn="tl">
                    <a:srgbClr val="000000">
                      <a:alpha val="43137"/>
                    </a:srgbClr>
                  </a:outerShdw>
                </a:effectLst>
                <a:latin typeface="黑体" pitchFamily="2" charset="-122"/>
                <a:ea typeface="黑体" pitchFamily="2" charset="-122"/>
              </a:rPr>
              <a:t>10</a:t>
            </a:r>
            <a:r>
              <a:rPr lang="zh-CN" altLang="en-US" sz="4000" b="1" dirty="0">
                <a:solidFill>
                  <a:srgbClr val="0000CC"/>
                </a:solidFill>
                <a:effectLst>
                  <a:outerShdw blurRad="38100" dist="38100" dir="2700000" algn="tl">
                    <a:srgbClr val="000000">
                      <a:alpha val="43137"/>
                    </a:srgbClr>
                  </a:outerShdw>
                </a:effectLst>
                <a:latin typeface="黑体" pitchFamily="2" charset="-122"/>
                <a:ea typeface="黑体" pitchFamily="2" charset="-122"/>
              </a:rPr>
              <a:t>月</a:t>
            </a:r>
            <a:r>
              <a:rPr lang="en-US" altLang="zh-CN" sz="4000" b="1" dirty="0">
                <a:solidFill>
                  <a:srgbClr val="0000CC"/>
                </a:solidFill>
                <a:effectLst>
                  <a:outerShdw blurRad="38100" dist="38100" dir="2700000" algn="tl">
                    <a:srgbClr val="000000">
                      <a:alpha val="43137"/>
                    </a:srgbClr>
                  </a:outerShdw>
                </a:effectLst>
                <a:latin typeface="黑体" pitchFamily="2" charset="-122"/>
                <a:ea typeface="黑体" pitchFamily="2" charset="-122"/>
              </a:rPr>
              <a:t>29</a:t>
            </a:r>
            <a:r>
              <a:rPr lang="zh-CN" altLang="en-US" sz="4000" b="1" dirty="0">
                <a:solidFill>
                  <a:srgbClr val="0000CC"/>
                </a:solidFill>
                <a:effectLst>
                  <a:outerShdw blurRad="38100" dist="38100" dir="2700000" algn="tl">
                    <a:srgbClr val="000000">
                      <a:alpha val="43137"/>
                    </a:srgbClr>
                  </a:outerShdw>
                </a:effectLst>
                <a:latin typeface="黑体" pitchFamily="2" charset="-122"/>
                <a:ea typeface="黑体" pitchFamily="2" charset="-122"/>
              </a:rPr>
              <a:t>日，议会通过了建立</a:t>
            </a:r>
            <a:r>
              <a:rPr lang="zh-CN" altLang="en-US" sz="4000" b="1" dirty="0">
                <a:solidFill>
                  <a:srgbClr val="FF0000"/>
                </a:solidFill>
                <a:effectLst>
                  <a:outerShdw blurRad="38100" dist="38100" dir="2700000" algn="tl">
                    <a:srgbClr val="000000">
                      <a:alpha val="43137"/>
                    </a:srgbClr>
                  </a:outerShdw>
                </a:effectLst>
                <a:latin typeface="黑体" pitchFamily="2" charset="-122"/>
                <a:ea typeface="黑体" pitchFamily="2" charset="-122"/>
              </a:rPr>
              <a:t>土耳其共和国</a:t>
            </a:r>
            <a:r>
              <a:rPr lang="zh-CN" altLang="en-US" sz="4000" b="1" dirty="0">
                <a:solidFill>
                  <a:srgbClr val="0000CC"/>
                </a:solidFill>
                <a:effectLst>
                  <a:outerShdw blurRad="38100" dist="38100" dir="2700000" algn="tl">
                    <a:srgbClr val="000000">
                      <a:alpha val="43137"/>
                    </a:srgbClr>
                  </a:outerShdw>
                </a:effectLst>
                <a:latin typeface="黑体" pitchFamily="2" charset="-122"/>
                <a:ea typeface="黑体" pitchFamily="2" charset="-122"/>
              </a:rPr>
              <a:t>的决定，土耳其进入新的历史发展时期。</a:t>
            </a:r>
          </a:p>
        </p:txBody>
      </p:sp>
      <p:grpSp>
        <p:nvGrpSpPr>
          <p:cNvPr id="53253" name="Group 5"/>
          <p:cNvGrpSpPr>
            <a:grpSpLocks/>
          </p:cNvGrpSpPr>
          <p:nvPr/>
        </p:nvGrpSpPr>
        <p:grpSpPr bwMode="auto">
          <a:xfrm>
            <a:off x="2987533" y="0"/>
            <a:ext cx="6207921" cy="4435476"/>
            <a:chOff x="1739" y="1344"/>
            <a:chExt cx="3861" cy="2794"/>
          </a:xfrm>
        </p:grpSpPr>
        <p:pic>
          <p:nvPicPr>
            <p:cNvPr id="32776" name="Picture 6" descr="土耳其人民围着国旗庆祝胜利（1922年10月）"/>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1824" y="1344"/>
              <a:ext cx="3744" cy="244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32777" name="Rectangle 7"/>
            <p:cNvSpPr>
              <a:spLocks noChangeArrowheads="1"/>
            </p:cNvSpPr>
            <p:nvPr/>
          </p:nvSpPr>
          <p:spPr bwMode="auto">
            <a:xfrm>
              <a:off x="1739" y="3731"/>
              <a:ext cx="3861" cy="40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pPr eaLnBrk="1" hangingPunct="1"/>
              <a:r>
                <a:rPr lang="zh-CN" altLang="en-US" sz="3600" b="1" dirty="0">
                  <a:effectLst>
                    <a:outerShdw blurRad="38100" dist="38100" dir="2700000" algn="tl">
                      <a:srgbClr val="000000">
                        <a:alpha val="43137"/>
                      </a:srgbClr>
                    </a:outerShdw>
                  </a:effectLst>
                  <a:latin typeface="黑体" pitchFamily="2" charset="-122"/>
                  <a:ea typeface="黑体" pitchFamily="2" charset="-122"/>
                </a:rPr>
                <a:t>土耳其人民围着国旗庆祝胜利</a:t>
              </a:r>
            </a:p>
          </p:txBody>
        </p:sp>
      </p:grpSp>
      <p:sp>
        <p:nvSpPr>
          <p:cNvPr id="53257" name="WordArt 9"/>
          <p:cNvSpPr>
            <a:spLocks noChangeArrowheads="1" noChangeShapeType="1" noTextEdit="1"/>
          </p:cNvSpPr>
          <p:nvPr/>
        </p:nvSpPr>
        <p:spPr bwMode="auto">
          <a:xfrm>
            <a:off x="2483768" y="4653136"/>
            <a:ext cx="6252071" cy="1872208"/>
          </a:xfrm>
          <a:prstGeom prst="rect">
            <a:avLst/>
          </a:prstGeom>
        </p:spPr>
        <p:txBody>
          <a:bodyPr wrap="none" fromWordArt="1">
            <a:prstTxWarp prst="textCascadeUp">
              <a:avLst>
                <a:gd name="adj" fmla="val 44444"/>
              </a:avLst>
            </a:prstTxWarp>
            <a:scene3d>
              <a:camera prst="legacyPerspectiveFront">
                <a:rot lat="20519994" lon="1080000" rev="0"/>
              </a:camera>
              <a:lightRig rig="legacyHarsh2" dir="b"/>
            </a:scene3d>
            <a:sp3d extrusionH="430200" prstMaterial="legacyMatte">
              <a:extrusionClr>
                <a:srgbClr val="FF6600"/>
              </a:extrusionClr>
            </a:sp3d>
          </a:bodyPr>
          <a:lstStyle/>
          <a:p>
            <a:pPr algn="ctr"/>
            <a:r>
              <a:rPr lang="zh-CN" altLang="en-US" sz="4000" b="1" kern="10" dirty="0">
                <a:ln w="9525">
                  <a:round/>
                  <a:headEnd/>
                  <a:tailEnd/>
                </a:ln>
                <a:gradFill rotWithShape="1">
                  <a:gsLst>
                    <a:gs pos="0">
                      <a:srgbClr val="FFE701"/>
                    </a:gs>
                    <a:gs pos="100000">
                      <a:srgbClr val="FE3E02"/>
                    </a:gs>
                  </a:gsLst>
                  <a:lin ang="5400000" scaled="1"/>
                </a:gradFill>
                <a:latin typeface="宋体"/>
                <a:ea typeface="宋体"/>
              </a:rPr>
              <a:t>资产阶级领导的反帝</a:t>
            </a:r>
          </a:p>
          <a:p>
            <a:pPr algn="ctr"/>
            <a:r>
              <a:rPr lang="zh-CN" altLang="en-US" sz="4000" b="1" kern="10" dirty="0">
                <a:ln w="9525">
                  <a:round/>
                  <a:headEnd/>
                  <a:tailEnd/>
                </a:ln>
                <a:gradFill rotWithShape="1">
                  <a:gsLst>
                    <a:gs pos="0">
                      <a:srgbClr val="FFE701"/>
                    </a:gs>
                    <a:gs pos="100000">
                      <a:srgbClr val="FE3E02"/>
                    </a:gs>
                  </a:gsLst>
                  <a:lin ang="5400000" scaled="1"/>
                </a:gradFill>
                <a:latin typeface="宋体"/>
                <a:ea typeface="宋体"/>
              </a:rPr>
              <a:t>反封建的民族民主革命</a:t>
            </a:r>
          </a:p>
        </p:txBody>
      </p:sp>
    </p:spTree>
    <p:extLst>
      <p:ext uri="{BB962C8B-B14F-4D97-AF65-F5344CB8AC3E}">
        <p14:creationId xmlns:p14="http://schemas.microsoft.com/office/powerpoint/2010/main" xmlns="" val="417570760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53250"/>
                                        </p:tgtEl>
                                        <p:attrNameLst>
                                          <p:attrName>style.visibility</p:attrName>
                                        </p:attrNameLst>
                                      </p:cBhvr>
                                      <p:to>
                                        <p:strVal val="visible"/>
                                      </p:to>
                                    </p:set>
                                    <p:animEffect transition="in" filter="blinds(horizontal)">
                                      <p:cBhvr>
                                        <p:cTn id="7" dur="500"/>
                                        <p:tgtEl>
                                          <p:spTgt spid="5325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53257"/>
                                        </p:tgtEl>
                                        <p:attrNameLst>
                                          <p:attrName>style.visibility</p:attrName>
                                        </p:attrNameLst>
                                      </p:cBhvr>
                                      <p:to>
                                        <p:strVal val="visible"/>
                                      </p:to>
                                    </p:set>
                                    <p:anim to="" calcmode="lin" valueType="num">
                                      <p:cBhvr>
                                        <p:cTn id="12" dur="1" fill="hold"/>
                                        <p:tgtEl>
                                          <p:spTgt spid="53257"/>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0" grpId="0"/>
      <p:bldP spid="53257"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4" name="Text Box 4"/>
          <p:cNvSpPr txBox="1">
            <a:spLocks noChangeArrowheads="1"/>
          </p:cNvSpPr>
          <p:nvPr/>
        </p:nvSpPr>
        <p:spPr bwMode="auto">
          <a:xfrm>
            <a:off x="228600" y="457200"/>
            <a:ext cx="3505200" cy="5214938"/>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76200">
                <a:solidFill>
                  <a:srgbClr val="000080"/>
                </a:solidFill>
                <a:prstDash val="sysDot"/>
                <a:miter lim="800000"/>
                <a:headEnd/>
                <a:tailEnd/>
              </a14:hiddenLine>
            </a:ext>
          </a:extLst>
        </p:spPr>
        <p:txBody>
          <a:bodyPr>
            <a:spAutoFit/>
          </a:bodyPr>
          <a:lstStyle/>
          <a:p>
            <a:pPr>
              <a:spcBef>
                <a:spcPct val="50000"/>
              </a:spcBef>
            </a:pPr>
            <a:r>
              <a:rPr lang="en-US" altLang="zh-CN" sz="3200" b="1" dirty="0">
                <a:ea typeface="黑体" pitchFamily="2" charset="-122"/>
              </a:rPr>
              <a:t>          </a:t>
            </a:r>
            <a:r>
              <a:rPr lang="en-US" altLang="zh-CN" sz="4800" b="1" dirty="0">
                <a:solidFill>
                  <a:srgbClr val="FF0000"/>
                </a:solidFill>
                <a:ea typeface="黑体" pitchFamily="2" charset="-122"/>
              </a:rPr>
              <a:t>1923</a:t>
            </a:r>
            <a:r>
              <a:rPr lang="zh-CN" altLang="en-US" sz="4800" b="1" dirty="0">
                <a:solidFill>
                  <a:srgbClr val="FF0000"/>
                </a:solidFill>
                <a:ea typeface="黑体" pitchFamily="2" charset="-122"/>
              </a:rPr>
              <a:t>年建立了土耳其共和国后，从此，土耳其进入了新的历史发展时期</a:t>
            </a:r>
          </a:p>
        </p:txBody>
      </p:sp>
      <p:pic>
        <p:nvPicPr>
          <p:cNvPr id="15366" name="Picture 2" descr="E:\resource\9s22\01\jpg\03501018.jpg"/>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3810000" y="-25773"/>
            <a:ext cx="5334000" cy="575506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5367" name="TextBox 3"/>
          <p:cNvSpPr txBox="1">
            <a:spLocks noChangeArrowheads="1"/>
          </p:cNvSpPr>
          <p:nvPr/>
        </p:nvSpPr>
        <p:spPr bwMode="auto">
          <a:xfrm>
            <a:off x="815280" y="5733256"/>
            <a:ext cx="8077200" cy="70788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pPr algn="r"/>
            <a:r>
              <a:rPr kumimoji="1" lang="zh-CN" altLang="en-US" sz="4000" b="1" dirty="0" smtClean="0">
                <a:solidFill>
                  <a:srgbClr val="0000FF"/>
                </a:solidFill>
                <a:effectLst>
                  <a:outerShdw blurRad="38100" dist="38100" dir="2700000" algn="tl">
                    <a:srgbClr val="000000">
                      <a:alpha val="43137"/>
                    </a:srgbClr>
                  </a:outerShdw>
                </a:effectLst>
                <a:latin typeface="黑体" pitchFamily="2" charset="-122"/>
                <a:ea typeface="黑体" pitchFamily="2" charset="-122"/>
              </a:rPr>
              <a:t>凯</a:t>
            </a:r>
            <a:r>
              <a:rPr kumimoji="1" lang="zh-CN" altLang="en-US" sz="4000" b="1" dirty="0">
                <a:solidFill>
                  <a:srgbClr val="0000FF"/>
                </a:solidFill>
                <a:effectLst>
                  <a:outerShdw blurRad="38100" dist="38100" dir="2700000" algn="tl">
                    <a:srgbClr val="000000">
                      <a:alpha val="43137"/>
                    </a:srgbClr>
                  </a:outerShdw>
                </a:effectLst>
                <a:latin typeface="黑体" pitchFamily="2" charset="-122"/>
                <a:ea typeface="黑体" pitchFamily="2" charset="-122"/>
              </a:rPr>
              <a:t>末尔当选共和国第一任总统</a:t>
            </a:r>
          </a:p>
        </p:txBody>
      </p:sp>
    </p:spTree>
    <p:extLst>
      <p:ext uri="{BB962C8B-B14F-4D97-AF65-F5344CB8AC3E}">
        <p14:creationId xmlns:p14="http://schemas.microsoft.com/office/powerpoint/2010/main" xmlns="" val="308924226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4" name="图片 53253" descr="000"/>
          <p:cNvPicPr>
            <a:picLocks noChangeAspect="1"/>
          </p:cNvPicPr>
          <p:nvPr/>
        </p:nvPicPr>
        <p:blipFill>
          <a:blip r:embed="rId4" cstate="print"/>
          <a:stretch>
            <a:fillRect/>
          </a:stretch>
        </p:blipFill>
        <p:spPr>
          <a:xfrm>
            <a:off x="6983254" y="12576"/>
            <a:ext cx="2126694" cy="4311264"/>
          </a:xfrm>
          <a:prstGeom prst="rect">
            <a:avLst/>
          </a:prstGeom>
          <a:noFill/>
          <a:ln w="9525">
            <a:noFill/>
          </a:ln>
        </p:spPr>
      </p:pic>
      <p:sp>
        <p:nvSpPr>
          <p:cNvPr id="53253" name="文本框 53252"/>
          <p:cNvSpPr txBox="1"/>
          <p:nvPr/>
        </p:nvSpPr>
        <p:spPr>
          <a:xfrm>
            <a:off x="395536" y="4394562"/>
            <a:ext cx="8424936" cy="2133276"/>
          </a:xfrm>
          <a:prstGeom prst="rect">
            <a:avLst/>
          </a:prstGeom>
          <a:noFill/>
          <a:ln w="9525">
            <a:noFill/>
          </a:ln>
        </p:spPr>
        <p:txBody>
          <a:bodyPr wrap="square">
            <a:spAutoFit/>
          </a:bodyPr>
          <a:lstStyle/>
          <a:p>
            <a:pPr>
              <a:lnSpc>
                <a:spcPts val="4100"/>
              </a:lnSpc>
              <a:buClr>
                <a:schemeClr val="bg1"/>
              </a:buClr>
            </a:pPr>
            <a:r>
              <a:rPr lang="zh-CN" altLang="en-US" sz="3200" b="1" dirty="0" smtClean="0">
                <a:effectLst>
                  <a:outerShdw blurRad="38100" dist="38100" dir="2700000" algn="tl">
                    <a:srgbClr val="000000">
                      <a:alpha val="43137"/>
                    </a:srgbClr>
                  </a:outerShdw>
                </a:effectLst>
                <a:latin typeface="黑体" pitchFamily="2" charset="-122"/>
                <a:ea typeface="黑体" pitchFamily="2" charset="-122"/>
                <a:cs typeface="微软雅黑" panose="020B0503020204020204" charset="-122"/>
              </a:rPr>
              <a:t>凯</a:t>
            </a:r>
            <a:r>
              <a:rPr lang="zh-CN" altLang="en-US" sz="3200" b="1" dirty="0">
                <a:effectLst>
                  <a:outerShdw blurRad="38100" dist="38100" dir="2700000" algn="tl">
                    <a:srgbClr val="000000">
                      <a:alpha val="43137"/>
                    </a:srgbClr>
                  </a:outerShdw>
                </a:effectLst>
                <a:latin typeface="黑体" pitchFamily="2" charset="-122"/>
                <a:ea typeface="黑体" pitchFamily="2" charset="-122"/>
                <a:cs typeface="微软雅黑" panose="020B0503020204020204" charset="-122"/>
              </a:rPr>
              <a:t>末尔执政后不久，发起了一次“帽子革命”。当时土耳其男子都戴一种红色圆筒形毡帽，叫做“</a:t>
            </a:r>
            <a:r>
              <a:rPr lang="zh-CN" altLang="en-US" sz="3200" b="1" dirty="0">
                <a:solidFill>
                  <a:srgbClr val="FF0000"/>
                </a:solidFill>
                <a:effectLst>
                  <a:outerShdw blurRad="38100" dist="38100" dir="2700000" algn="tl">
                    <a:srgbClr val="000000">
                      <a:alpha val="43137"/>
                    </a:srgbClr>
                  </a:outerShdw>
                </a:effectLst>
                <a:latin typeface="黑体" pitchFamily="2" charset="-122"/>
                <a:ea typeface="黑体" pitchFamily="2" charset="-122"/>
                <a:cs typeface="微软雅黑" panose="020B0503020204020204" charset="-122"/>
              </a:rPr>
              <a:t>费兹”</a:t>
            </a:r>
            <a:r>
              <a:rPr lang="zh-CN" altLang="en-US" sz="3200" b="1" dirty="0">
                <a:effectLst>
                  <a:outerShdw blurRad="38100" dist="38100" dir="2700000" algn="tl">
                    <a:srgbClr val="000000">
                      <a:alpha val="43137"/>
                    </a:srgbClr>
                  </a:outerShdw>
                </a:effectLst>
                <a:latin typeface="黑体" pitchFamily="2" charset="-122"/>
                <a:ea typeface="黑体" pitchFamily="2" charset="-122"/>
                <a:cs typeface="微软雅黑" panose="020B0503020204020204" charset="-122"/>
              </a:rPr>
              <a:t>帽，</a:t>
            </a:r>
            <a:r>
              <a:rPr lang="zh-CN" altLang="en-US" sz="3200" b="1" dirty="0">
                <a:solidFill>
                  <a:srgbClr val="FF0000"/>
                </a:solidFill>
                <a:effectLst>
                  <a:outerShdw blurRad="38100" dist="38100" dir="2700000" algn="tl">
                    <a:srgbClr val="000000">
                      <a:alpha val="43137"/>
                    </a:srgbClr>
                  </a:outerShdw>
                </a:effectLst>
                <a:latin typeface="黑体" pitchFamily="2" charset="-122"/>
                <a:ea typeface="黑体" pitchFamily="2" charset="-122"/>
                <a:cs typeface="微软雅黑" panose="020B0503020204020204" charset="-122"/>
              </a:rPr>
              <a:t>具有宗教意义</a:t>
            </a:r>
            <a:r>
              <a:rPr lang="zh-CN" altLang="en-US" sz="3200" b="1" dirty="0">
                <a:effectLst>
                  <a:outerShdw blurRad="38100" dist="38100" dir="2700000" algn="tl">
                    <a:srgbClr val="000000">
                      <a:alpha val="43137"/>
                    </a:srgbClr>
                  </a:outerShdw>
                </a:effectLst>
                <a:latin typeface="黑体" pitchFamily="2" charset="-122"/>
                <a:ea typeface="黑体" pitchFamily="2" charset="-122"/>
                <a:cs typeface="微软雅黑" panose="020B0503020204020204" charset="-122"/>
              </a:rPr>
              <a:t>。凯末尔下令，国民不准再戴费兹帽，而要改戴欧式礼帽。 </a:t>
            </a:r>
          </a:p>
        </p:txBody>
      </p:sp>
      <p:sp>
        <p:nvSpPr>
          <p:cNvPr id="53252" name="文本框 53251"/>
          <p:cNvSpPr txBox="1"/>
          <p:nvPr/>
        </p:nvSpPr>
        <p:spPr>
          <a:xfrm>
            <a:off x="35496" y="3723675"/>
            <a:ext cx="4389290" cy="646331"/>
          </a:xfrm>
          <a:prstGeom prst="rect">
            <a:avLst/>
          </a:prstGeom>
          <a:noFill/>
          <a:ln w="9525">
            <a:noFill/>
          </a:ln>
        </p:spPr>
        <p:txBody>
          <a:bodyPr wrap="square" anchor="t">
            <a:spAutoFit/>
          </a:bodyPr>
          <a:lstStyle/>
          <a:p>
            <a:pPr algn="ctr">
              <a:buClr>
                <a:schemeClr val="bg1"/>
              </a:buClr>
            </a:pPr>
            <a:r>
              <a:rPr lang="zh-CN" altLang="en-US" sz="3600" b="1" dirty="0">
                <a:solidFill>
                  <a:srgbClr val="C00000"/>
                </a:solidFill>
                <a:effectLst>
                  <a:outerShdw blurRad="38100" dist="38100" dir="2700000" algn="tl">
                    <a:srgbClr val="000000">
                      <a:alpha val="43137"/>
                    </a:srgbClr>
                  </a:outerShdw>
                </a:effectLst>
                <a:latin typeface="黑体" pitchFamily="2" charset="-122"/>
                <a:ea typeface="黑体" pitchFamily="2" charset="-122"/>
              </a:rPr>
              <a:t>戴</a:t>
            </a:r>
            <a:r>
              <a:rPr lang="zh-CN" altLang="en-US" sz="3600" b="1" dirty="0" smtClean="0">
                <a:solidFill>
                  <a:srgbClr val="C00000"/>
                </a:solidFill>
                <a:effectLst>
                  <a:outerShdw blurRad="38100" dist="38100" dir="2700000" algn="tl">
                    <a:srgbClr val="000000">
                      <a:alpha val="43137"/>
                    </a:srgbClr>
                  </a:outerShdw>
                </a:effectLst>
                <a:latin typeface="黑体" pitchFamily="2" charset="-122"/>
                <a:ea typeface="黑体" pitchFamily="2" charset="-122"/>
              </a:rPr>
              <a:t>“费兹帽”凯</a:t>
            </a:r>
            <a:r>
              <a:rPr lang="zh-CN" altLang="en-US" sz="3600" b="1" dirty="0">
                <a:solidFill>
                  <a:srgbClr val="C00000"/>
                </a:solidFill>
                <a:effectLst>
                  <a:outerShdw blurRad="38100" dist="38100" dir="2700000" algn="tl">
                    <a:srgbClr val="000000">
                      <a:alpha val="43137"/>
                    </a:srgbClr>
                  </a:outerShdw>
                </a:effectLst>
                <a:latin typeface="黑体" pitchFamily="2" charset="-122"/>
                <a:ea typeface="黑体" pitchFamily="2" charset="-122"/>
              </a:rPr>
              <a:t>末尔</a:t>
            </a:r>
          </a:p>
        </p:txBody>
      </p:sp>
      <p:sp>
        <p:nvSpPr>
          <p:cNvPr id="53251" name="文本框 53250"/>
          <p:cNvSpPr txBox="1"/>
          <p:nvPr/>
        </p:nvSpPr>
        <p:spPr>
          <a:xfrm>
            <a:off x="4548103" y="2298576"/>
            <a:ext cx="2448272" cy="1200329"/>
          </a:xfrm>
          <a:prstGeom prst="rect">
            <a:avLst/>
          </a:prstGeom>
          <a:noFill/>
          <a:ln w="9525">
            <a:noFill/>
          </a:ln>
        </p:spPr>
        <p:txBody>
          <a:bodyPr wrap="square" anchor="t">
            <a:spAutoFit/>
          </a:bodyPr>
          <a:lstStyle/>
          <a:p>
            <a:pPr algn="ctr">
              <a:buClr>
                <a:schemeClr val="bg1"/>
              </a:buClr>
            </a:pPr>
            <a:r>
              <a:rPr lang="zh-CN" altLang="en-US" sz="3600" b="1" dirty="0">
                <a:solidFill>
                  <a:srgbClr val="C00000"/>
                </a:solidFill>
                <a:effectLst>
                  <a:outerShdw blurRad="38100" dist="38100" dir="2700000" algn="tl">
                    <a:srgbClr val="000000">
                      <a:alpha val="43137"/>
                    </a:srgbClr>
                  </a:outerShdw>
                </a:effectLst>
                <a:latin typeface="黑体" pitchFamily="2" charset="-122"/>
                <a:ea typeface="黑体" pitchFamily="2" charset="-122"/>
              </a:rPr>
              <a:t>戴礼帽的凯末尔</a:t>
            </a:r>
          </a:p>
        </p:txBody>
      </p:sp>
      <p:pic>
        <p:nvPicPr>
          <p:cNvPr id="10242" name="Picture 2"/>
          <p:cNvPicPr>
            <a:picLocks noChangeAspect="1" noChangeArrowheads="1"/>
          </p:cNvPicPr>
          <p:nvPr/>
        </p:nvPicPr>
        <p:blipFill>
          <a:blip r:embed="rId5">
            <a:extLst>
              <a:ext uri="{28A0092B-C50C-407E-A947-70E740481C1C}">
                <a14:useLocalDpi xmlns:a14="http://schemas.microsoft.com/office/drawing/2010/main" xmlns="" val="0"/>
              </a:ext>
            </a:extLst>
          </a:blip>
          <a:srcRect/>
          <a:stretch>
            <a:fillRect/>
          </a:stretch>
        </p:blipFill>
        <p:spPr bwMode="auto">
          <a:xfrm>
            <a:off x="0" y="20379"/>
            <a:ext cx="2670418" cy="372616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0243" name="Picture 3"/>
          <p:cNvPicPr>
            <a:picLocks noChangeAspect="1" noChangeArrowheads="1"/>
          </p:cNvPicPr>
          <p:nvPr/>
        </p:nvPicPr>
        <p:blipFill>
          <a:blip r:embed="rId6">
            <a:extLst>
              <a:ext uri="{28A0092B-C50C-407E-A947-70E740481C1C}">
                <a14:useLocalDpi xmlns:a14="http://schemas.microsoft.com/office/drawing/2010/main" xmlns="" val="0"/>
              </a:ext>
            </a:extLst>
          </a:blip>
          <a:srcRect/>
          <a:stretch>
            <a:fillRect/>
          </a:stretch>
        </p:blipFill>
        <p:spPr bwMode="auto">
          <a:xfrm>
            <a:off x="3771419" y="12576"/>
            <a:ext cx="3228975" cy="22860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0245" name="Picture 5" descr="http://p5.so.qhimgs1.com/bdr/_240_/t013b432ee86224f73b.jpg"/>
          <p:cNvPicPr>
            <a:picLocks noChangeAspect="1" noChangeArrowheads="1"/>
          </p:cNvPicPr>
          <p:nvPr/>
        </p:nvPicPr>
        <p:blipFill>
          <a:blip r:embed="rId7">
            <a:extLst>
              <a:ext uri="{28A0092B-C50C-407E-A947-70E740481C1C}">
                <a14:useLocalDpi xmlns:a14="http://schemas.microsoft.com/office/drawing/2010/main" xmlns="" val="0"/>
              </a:ext>
            </a:extLst>
          </a:blip>
          <a:srcRect/>
          <a:stretch>
            <a:fillRect/>
          </a:stretch>
        </p:blipFill>
        <p:spPr bwMode="auto">
          <a:xfrm>
            <a:off x="2695172" y="1474830"/>
            <a:ext cx="1495425" cy="2286001"/>
          </a:xfrm>
          <a:prstGeom prst="rect">
            <a:avLst/>
          </a:prstGeom>
          <a:noFill/>
          <a:extLst>
            <a:ext uri="{909E8E84-426E-40DD-AFC4-6F175D3DCCD1}">
              <a14:hiddenFill xmlns:a14="http://schemas.microsoft.com/office/drawing/2010/main" xmlns="">
                <a:solidFill>
                  <a:srgbClr val="FFFFFF"/>
                </a:solidFill>
              </a14:hiddenFill>
            </a:ext>
          </a:extLst>
        </p:spPr>
      </p:pic>
    </p:spTree>
    <p:custDataLst>
      <p:tags r:id="rId1"/>
    </p:custDataLst>
    <p:extLst>
      <p:ext uri="{BB962C8B-B14F-4D97-AF65-F5344CB8AC3E}">
        <p14:creationId xmlns:p14="http://schemas.microsoft.com/office/powerpoint/2010/main" xmlns="" val="3187399548"/>
      </p:ext>
    </p:extLst>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53254"/>
                                        </p:tgtEl>
                                        <p:attrNameLst>
                                          <p:attrName>style.visibility</p:attrName>
                                        </p:attrNameLst>
                                      </p:cBhvr>
                                      <p:to>
                                        <p:strVal val="visible"/>
                                      </p:to>
                                    </p:set>
                                    <p:animEffect transition="in" filter="randombar(horizontal)">
                                      <p:cBhvr>
                                        <p:cTn id="7" dur="500"/>
                                        <p:tgtEl>
                                          <p:spTgt spid="53254"/>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53253"/>
                                        </p:tgtEl>
                                        <p:attrNameLst>
                                          <p:attrName>style.visibility</p:attrName>
                                        </p:attrNameLst>
                                      </p:cBhvr>
                                      <p:to>
                                        <p:strVal val="visible"/>
                                      </p:to>
                                    </p:set>
                                    <p:animEffect transition="in" filter="randombar(horizontal)">
                                      <p:cBhvr>
                                        <p:cTn id="10" dur="500"/>
                                        <p:tgtEl>
                                          <p:spTgt spid="53253"/>
                                        </p:tgtEl>
                                      </p:cBhvr>
                                    </p:animEffect>
                                  </p:childTnLst>
                                </p:cTn>
                              </p:par>
                              <p:par>
                                <p:cTn id="11" presetID="14" presetClass="entr" presetSubtype="10" fill="hold" grpId="0" nodeType="withEffect">
                                  <p:stCondLst>
                                    <p:cond delay="0"/>
                                  </p:stCondLst>
                                  <p:childTnLst>
                                    <p:set>
                                      <p:cBhvr>
                                        <p:cTn id="12" dur="1" fill="hold">
                                          <p:stCondLst>
                                            <p:cond delay="0"/>
                                          </p:stCondLst>
                                        </p:cTn>
                                        <p:tgtEl>
                                          <p:spTgt spid="53252"/>
                                        </p:tgtEl>
                                        <p:attrNameLst>
                                          <p:attrName>style.visibility</p:attrName>
                                        </p:attrNameLst>
                                      </p:cBhvr>
                                      <p:to>
                                        <p:strVal val="visible"/>
                                      </p:to>
                                    </p:set>
                                    <p:animEffect transition="in" filter="randombar(horizontal)">
                                      <p:cBhvr>
                                        <p:cTn id="13" dur="500"/>
                                        <p:tgtEl>
                                          <p:spTgt spid="53252"/>
                                        </p:tgtEl>
                                      </p:cBhvr>
                                    </p:animEffect>
                                  </p:childTnLst>
                                </p:cTn>
                              </p:par>
                              <p:par>
                                <p:cTn id="14" presetID="14" presetClass="entr" presetSubtype="10" fill="hold" grpId="0" nodeType="withEffect">
                                  <p:stCondLst>
                                    <p:cond delay="0"/>
                                  </p:stCondLst>
                                  <p:childTnLst>
                                    <p:set>
                                      <p:cBhvr>
                                        <p:cTn id="15" dur="1" fill="hold">
                                          <p:stCondLst>
                                            <p:cond delay="0"/>
                                          </p:stCondLst>
                                        </p:cTn>
                                        <p:tgtEl>
                                          <p:spTgt spid="53251"/>
                                        </p:tgtEl>
                                        <p:attrNameLst>
                                          <p:attrName>style.visibility</p:attrName>
                                        </p:attrNameLst>
                                      </p:cBhvr>
                                      <p:to>
                                        <p:strVal val="visible"/>
                                      </p:to>
                                    </p:set>
                                    <p:animEffect transition="in" filter="randombar(horizontal)">
                                      <p:cBhvr>
                                        <p:cTn id="16" dur="500"/>
                                        <p:tgtEl>
                                          <p:spTgt spid="532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3" grpId="0"/>
      <p:bldP spid="53252" grpId="0"/>
      <p:bldP spid="53251"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Text Box 4"/>
          <p:cNvSpPr txBox="1">
            <a:spLocks noChangeArrowheads="1"/>
          </p:cNvSpPr>
          <p:nvPr/>
        </p:nvSpPr>
        <p:spPr bwMode="auto">
          <a:xfrm>
            <a:off x="227806" y="4869160"/>
            <a:ext cx="2113757" cy="76944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38100">
                <a:solidFill>
                  <a:srgbClr val="000000"/>
                </a:solidFill>
                <a:prstDash val="sysDot"/>
                <a:miter lim="800000"/>
                <a:headEnd/>
                <a:tailEnd/>
              </a14:hiddenLine>
            </a:ext>
          </a:extLst>
        </p:spPr>
        <p:txBody>
          <a:bodyPr wrap="squar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pPr algn="ctr"/>
            <a:r>
              <a:rPr lang="zh-CN" altLang="en-US" sz="4400" b="1" dirty="0" smtClean="0">
                <a:solidFill>
                  <a:srgbClr val="CC0000"/>
                </a:solidFill>
                <a:effectLst>
                  <a:outerShdw blurRad="38100" dist="38100" dir="2700000" algn="tl">
                    <a:srgbClr val="000000">
                      <a:alpha val="43137"/>
                    </a:srgbClr>
                  </a:outerShdw>
                </a:effectLst>
                <a:ea typeface="黑体" pitchFamily="2" charset="-122"/>
              </a:rPr>
              <a:t>土耳其</a:t>
            </a:r>
            <a:endParaRPr lang="zh-CN" altLang="en-US" sz="4400" b="1" dirty="0">
              <a:solidFill>
                <a:srgbClr val="CC0000"/>
              </a:solidFill>
              <a:effectLst>
                <a:outerShdw blurRad="38100" dist="38100" dir="2700000" algn="tl">
                  <a:srgbClr val="000000">
                    <a:alpha val="43137"/>
                  </a:srgbClr>
                </a:outerShdw>
              </a:effectLst>
              <a:ea typeface="黑体" pitchFamily="2" charset="-122"/>
            </a:endParaRPr>
          </a:p>
        </p:txBody>
      </p:sp>
      <p:sp>
        <p:nvSpPr>
          <p:cNvPr id="123907" name="Text Box 7"/>
          <p:cNvSpPr txBox="1">
            <a:spLocks noChangeArrowheads="1"/>
          </p:cNvSpPr>
          <p:nvPr/>
        </p:nvSpPr>
        <p:spPr bwMode="auto">
          <a:xfrm>
            <a:off x="2771800" y="836712"/>
            <a:ext cx="2463800" cy="76944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pPr algn="ctr"/>
            <a:r>
              <a:rPr lang="zh-CN" altLang="en-US" sz="4400" b="1" dirty="0">
                <a:solidFill>
                  <a:srgbClr val="0000FF"/>
                </a:solidFill>
                <a:effectLst>
                  <a:outerShdw blurRad="38100" dist="38100" dir="2700000" algn="tl">
                    <a:srgbClr val="C0C0C0"/>
                  </a:outerShdw>
                </a:effectLst>
                <a:ea typeface="黑体" pitchFamily="2" charset="-122"/>
              </a:rPr>
              <a:t>反抗</a:t>
            </a:r>
          </a:p>
        </p:txBody>
      </p:sp>
      <p:sp>
        <p:nvSpPr>
          <p:cNvPr id="123909" name="Text Box 9"/>
          <p:cNvSpPr txBox="1">
            <a:spLocks noChangeArrowheads="1"/>
          </p:cNvSpPr>
          <p:nvPr/>
        </p:nvSpPr>
        <p:spPr bwMode="auto">
          <a:xfrm>
            <a:off x="2772742" y="5373216"/>
            <a:ext cx="5327650" cy="83099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38100">
                <a:solidFill>
                  <a:srgbClr val="000000"/>
                </a:solidFill>
                <a:prstDash val="lgDashDot"/>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pPr algn="ctr"/>
            <a:r>
              <a:rPr lang="zh-CN" altLang="en-US" sz="4800" b="1" dirty="0">
                <a:solidFill>
                  <a:srgbClr val="0000FF"/>
                </a:solidFill>
                <a:effectLst>
                  <a:outerShdw blurRad="38100" dist="38100" dir="2700000" algn="tl">
                    <a:srgbClr val="C0C0C0"/>
                  </a:outerShdw>
                </a:effectLst>
                <a:ea typeface="黑体" pitchFamily="2" charset="-122"/>
              </a:rPr>
              <a:t>凯末尔革命</a:t>
            </a:r>
          </a:p>
        </p:txBody>
      </p:sp>
      <p:sp>
        <p:nvSpPr>
          <p:cNvPr id="123910" name="Text Box 10"/>
          <p:cNvSpPr txBox="1">
            <a:spLocks noChangeArrowheads="1"/>
          </p:cNvSpPr>
          <p:nvPr/>
        </p:nvSpPr>
        <p:spPr bwMode="auto">
          <a:xfrm>
            <a:off x="227806" y="1268413"/>
            <a:ext cx="1776413" cy="762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38100">
                <a:solidFill>
                  <a:srgbClr val="000000"/>
                </a:solidFill>
                <a:prstDash val="sysDot"/>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pPr algn="ctr"/>
            <a:r>
              <a:rPr lang="zh-CN" altLang="en-US" sz="4400" b="1" dirty="0">
                <a:solidFill>
                  <a:srgbClr val="CC0000"/>
                </a:solidFill>
                <a:effectLst>
                  <a:outerShdw blurRad="38100" dist="38100" dir="2700000" algn="tl">
                    <a:srgbClr val="000000">
                      <a:alpha val="43137"/>
                    </a:srgbClr>
                  </a:outerShdw>
                </a:effectLst>
                <a:ea typeface="黑体" pitchFamily="2" charset="-122"/>
              </a:rPr>
              <a:t>印度</a:t>
            </a:r>
          </a:p>
        </p:txBody>
      </p:sp>
      <p:sp>
        <p:nvSpPr>
          <p:cNvPr id="17420" name="Text Box 12"/>
          <p:cNvSpPr txBox="1">
            <a:spLocks noChangeArrowheads="1"/>
          </p:cNvSpPr>
          <p:nvPr/>
        </p:nvSpPr>
        <p:spPr bwMode="auto">
          <a:xfrm>
            <a:off x="6803975" y="1196975"/>
            <a:ext cx="1368425" cy="762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38100">
                <a:solidFill>
                  <a:srgbClr val="000000"/>
                </a:solidFill>
                <a:prstDash val="sysDot"/>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pPr algn="ctr"/>
            <a:r>
              <a:rPr lang="zh-CN" altLang="en-US" sz="4400" b="1" dirty="0">
                <a:solidFill>
                  <a:srgbClr val="800000"/>
                </a:solidFill>
                <a:effectLst>
                  <a:outerShdw blurRad="38100" dist="38100" dir="2700000" algn="tl">
                    <a:srgbClr val="000000">
                      <a:alpha val="43137"/>
                    </a:srgbClr>
                  </a:outerShdw>
                </a:effectLst>
                <a:ea typeface="黑体" pitchFamily="2" charset="-122"/>
              </a:rPr>
              <a:t>英国</a:t>
            </a:r>
          </a:p>
        </p:txBody>
      </p:sp>
      <p:sp>
        <p:nvSpPr>
          <p:cNvPr id="123914" name="Text Box 17"/>
          <p:cNvSpPr txBox="1">
            <a:spLocks noChangeArrowheads="1"/>
          </p:cNvSpPr>
          <p:nvPr/>
        </p:nvSpPr>
        <p:spPr bwMode="auto">
          <a:xfrm>
            <a:off x="1909763" y="1707247"/>
            <a:ext cx="4318421" cy="70788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38100">
                <a:solidFill>
                  <a:srgbClr val="000000"/>
                </a:solidFill>
                <a:prstDash val="sysDot"/>
                <a:miter lim="800000"/>
                <a:headEnd/>
                <a:tailEnd/>
              </a14:hiddenLine>
            </a:ext>
          </a:extLst>
        </p:spPr>
        <p:txBody>
          <a:bodyPr wrap="square">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pPr algn="ctr"/>
            <a:r>
              <a:rPr lang="zh-CN" altLang="en-US" sz="4000" b="1" dirty="0">
                <a:solidFill>
                  <a:srgbClr val="0000FF"/>
                </a:solidFill>
                <a:effectLst>
                  <a:outerShdw blurRad="38100" dist="38100" dir="2700000" algn="tl">
                    <a:srgbClr val="C0C0C0"/>
                  </a:outerShdw>
                </a:effectLst>
                <a:ea typeface="黑体" pitchFamily="2" charset="-122"/>
              </a:rPr>
              <a:t>非暴力不合作运动</a:t>
            </a:r>
          </a:p>
        </p:txBody>
      </p:sp>
      <p:sp>
        <p:nvSpPr>
          <p:cNvPr id="123950" name="Line 46"/>
          <p:cNvSpPr>
            <a:spLocks noChangeShapeType="1"/>
          </p:cNvSpPr>
          <p:nvPr/>
        </p:nvSpPr>
        <p:spPr bwMode="auto">
          <a:xfrm>
            <a:off x="1784052" y="1628775"/>
            <a:ext cx="4804172" cy="10319"/>
          </a:xfrm>
          <a:prstGeom prst="line">
            <a:avLst/>
          </a:prstGeom>
          <a:noFill/>
          <a:ln w="57150">
            <a:solidFill>
              <a:srgbClr val="0000FF"/>
            </a:solidFill>
            <a:round/>
            <a:headEnd/>
            <a:tailEnd type="stealth" w="med" len="lg"/>
          </a:ln>
          <a:extLst>
            <a:ext uri="{909E8E84-426E-40DD-AFC4-6F175D3DCCD1}">
              <a14:hiddenFill xmlns:a14="http://schemas.microsoft.com/office/drawing/2010/main" xmlns="">
                <a:noFill/>
              </a14:hiddenFill>
            </a:ext>
          </a:extLst>
        </p:spPr>
        <p:txBody>
          <a:bodyPr/>
          <a:lstStyle/>
          <a:p>
            <a:endParaRPr lang="zh-CN" altLang="en-US"/>
          </a:p>
        </p:txBody>
      </p:sp>
      <p:sp>
        <p:nvSpPr>
          <p:cNvPr id="2" name="Line 46"/>
          <p:cNvSpPr>
            <a:spLocks noChangeShapeType="1"/>
          </p:cNvSpPr>
          <p:nvPr/>
        </p:nvSpPr>
        <p:spPr bwMode="auto">
          <a:xfrm flipV="1">
            <a:off x="2627311" y="5301208"/>
            <a:ext cx="5712769" cy="0"/>
          </a:xfrm>
          <a:prstGeom prst="line">
            <a:avLst/>
          </a:prstGeom>
          <a:noFill/>
          <a:ln w="57150">
            <a:solidFill>
              <a:srgbClr val="0000FF"/>
            </a:solidFill>
            <a:round/>
            <a:headEnd/>
            <a:tailEnd type="stealth" w="med" len="lg"/>
          </a:ln>
          <a:extLst>
            <a:ext uri="{909E8E84-426E-40DD-AFC4-6F175D3DCCD1}">
              <a14:hiddenFill xmlns:a14="http://schemas.microsoft.com/office/drawing/2010/main" xmlns="">
                <a:noFill/>
              </a14:hiddenFill>
            </a:ext>
          </a:extLst>
        </p:spPr>
        <p:txBody>
          <a:bodyPr/>
          <a:lstStyle/>
          <a:p>
            <a:endParaRPr lang="zh-CN" altLang="en-US"/>
          </a:p>
        </p:txBody>
      </p:sp>
      <p:sp>
        <p:nvSpPr>
          <p:cNvPr id="57347" name="WordArt 3"/>
          <p:cNvSpPr>
            <a:spLocks noChangeArrowheads="1" noChangeShapeType="1" noTextEdit="1"/>
          </p:cNvSpPr>
          <p:nvPr/>
        </p:nvSpPr>
        <p:spPr bwMode="auto">
          <a:xfrm>
            <a:off x="900113" y="88899"/>
            <a:ext cx="3889375" cy="647700"/>
          </a:xfrm>
          <a:prstGeom prst="rect">
            <a:avLst/>
          </a:prstGeom>
        </p:spPr>
        <p:txBody>
          <a:bodyPr wrap="none" fromWordArt="1">
            <a:prstTxWarp prst="textPlain">
              <a:avLst>
                <a:gd name="adj" fmla="val 50000"/>
              </a:avLst>
            </a:prstTxWarp>
          </a:bodyPr>
          <a:lstStyle/>
          <a:p>
            <a:pPr algn="ctr"/>
            <a:r>
              <a:rPr lang="zh-CN" altLang="en-US" sz="3600" b="1" kern="10" dirty="0">
                <a:ln w="28575">
                  <a:solidFill>
                    <a:srgbClr val="FF0000"/>
                  </a:solidFill>
                  <a:round/>
                  <a:headEnd/>
                  <a:tailEnd/>
                </a:ln>
                <a:solidFill>
                  <a:srgbClr val="FFFF66"/>
                </a:solidFill>
                <a:effectLst>
                  <a:outerShdw dist="35921" dir="2700000" algn="ctr" rotWithShape="0">
                    <a:srgbClr val="C0C0C0">
                      <a:alpha val="79999"/>
                    </a:srgbClr>
                  </a:outerShdw>
                </a:effectLst>
                <a:latin typeface="宋体"/>
                <a:ea typeface="宋体"/>
              </a:rPr>
              <a:t>本课小结</a:t>
            </a:r>
          </a:p>
        </p:txBody>
      </p:sp>
      <p:sp>
        <p:nvSpPr>
          <p:cNvPr id="123926" name="Rectangle 22"/>
          <p:cNvSpPr>
            <a:spLocks noChangeArrowheads="1"/>
          </p:cNvSpPr>
          <p:nvPr/>
        </p:nvSpPr>
        <p:spPr bwMode="auto">
          <a:xfrm>
            <a:off x="1042988" y="2660650"/>
            <a:ext cx="6889750" cy="7620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r>
              <a:rPr lang="zh-CN" altLang="en-US" sz="4400" b="1">
                <a:solidFill>
                  <a:srgbClr val="660066"/>
                </a:solidFill>
                <a:effectLst>
                  <a:outerShdw blurRad="38100" dist="38100" dir="2700000" algn="tl">
                    <a:srgbClr val="C0C0C0"/>
                  </a:outerShdw>
                </a:effectLst>
                <a:ea typeface="华文彩云" pitchFamily="2" charset="-122"/>
              </a:rPr>
              <a:t>哪里有压迫，哪里就有反抗</a:t>
            </a:r>
          </a:p>
        </p:txBody>
      </p:sp>
      <p:sp>
        <p:nvSpPr>
          <p:cNvPr id="3" name="矩形 2"/>
          <p:cNvSpPr/>
          <p:nvPr/>
        </p:nvSpPr>
        <p:spPr>
          <a:xfrm>
            <a:off x="2627312" y="3933056"/>
            <a:ext cx="5712768" cy="1323439"/>
          </a:xfrm>
          <a:prstGeom prst="rect">
            <a:avLst/>
          </a:prstGeom>
        </p:spPr>
        <p:txBody>
          <a:bodyPr wrap="square">
            <a:spAutoFit/>
          </a:bodyPr>
          <a:lstStyle/>
          <a:p>
            <a:r>
              <a:rPr lang="zh-CN" altLang="en-US" sz="4000" b="1" dirty="0">
                <a:effectLst>
                  <a:outerShdw blurRad="38100" dist="38100" dir="2700000" algn="tl">
                    <a:srgbClr val="000000">
                      <a:alpha val="43137"/>
                    </a:srgbClr>
                  </a:outerShdw>
                </a:effectLst>
                <a:latin typeface="黑体" pitchFamily="2" charset="-122"/>
                <a:ea typeface="黑体" pitchFamily="2" charset="-122"/>
              </a:rPr>
              <a:t>资产阶级领导的反帝</a:t>
            </a:r>
          </a:p>
          <a:p>
            <a:r>
              <a:rPr lang="zh-CN" altLang="en-US" sz="4000" b="1" dirty="0">
                <a:effectLst>
                  <a:outerShdw blurRad="38100" dist="38100" dir="2700000" algn="tl">
                    <a:srgbClr val="000000">
                      <a:alpha val="43137"/>
                    </a:srgbClr>
                  </a:outerShdw>
                </a:effectLst>
                <a:latin typeface="黑体" pitchFamily="2" charset="-122"/>
                <a:ea typeface="黑体" pitchFamily="2" charset="-122"/>
              </a:rPr>
              <a:t>反封建的民族民主革命</a:t>
            </a:r>
          </a:p>
        </p:txBody>
      </p:sp>
    </p:spTree>
    <p:extLst>
      <p:ext uri="{BB962C8B-B14F-4D97-AF65-F5344CB8AC3E}">
        <p14:creationId xmlns:p14="http://schemas.microsoft.com/office/powerpoint/2010/main" xmlns="" val="90292568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23910"/>
                                        </p:tgtEl>
                                        <p:attrNameLst>
                                          <p:attrName>style.visibility</p:attrName>
                                        </p:attrNameLst>
                                      </p:cBhvr>
                                      <p:to>
                                        <p:strVal val="visible"/>
                                      </p:to>
                                    </p:set>
                                    <p:animEffect transition="in" filter="wipe(left)">
                                      <p:cBhvr>
                                        <p:cTn id="7" dur="500"/>
                                        <p:tgtEl>
                                          <p:spTgt spid="123910"/>
                                        </p:tgtEl>
                                      </p:cBhvr>
                                    </p:animEffect>
                                  </p:childTnLst>
                                </p:cTn>
                              </p:par>
                            </p:childTnLst>
                          </p:cTn>
                        </p:par>
                        <p:par>
                          <p:cTn id="8" fill="hold" nodeType="afterGroup">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23950"/>
                                        </p:tgtEl>
                                        <p:attrNameLst>
                                          <p:attrName>style.visibility</p:attrName>
                                        </p:attrNameLst>
                                      </p:cBhvr>
                                      <p:to>
                                        <p:strVal val="visible"/>
                                      </p:to>
                                    </p:set>
                                    <p:animEffect transition="in" filter="wipe(left)">
                                      <p:cBhvr>
                                        <p:cTn id="11" dur="500"/>
                                        <p:tgtEl>
                                          <p:spTgt spid="123950"/>
                                        </p:tgtEl>
                                      </p:cBhvr>
                                    </p:animEffect>
                                  </p:childTnLst>
                                </p:cTn>
                              </p:par>
                            </p:childTnLst>
                          </p:cTn>
                        </p:par>
                        <p:par>
                          <p:cTn id="12" fill="hold" nodeType="afterGroup">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123907"/>
                                        </p:tgtEl>
                                        <p:attrNameLst>
                                          <p:attrName>style.visibility</p:attrName>
                                        </p:attrNameLst>
                                      </p:cBhvr>
                                      <p:to>
                                        <p:strVal val="visible"/>
                                      </p:to>
                                    </p:set>
                                    <p:animEffect transition="in" filter="wipe(left)">
                                      <p:cBhvr>
                                        <p:cTn id="15" dur="500"/>
                                        <p:tgtEl>
                                          <p:spTgt spid="123907"/>
                                        </p:tgtEl>
                                      </p:cBhvr>
                                    </p:animEffect>
                                  </p:childTnLst>
                                </p:cTn>
                              </p:par>
                            </p:childTnLst>
                          </p:cTn>
                        </p:par>
                        <p:par>
                          <p:cTn id="16" fill="hold" nodeType="afterGroup">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17420"/>
                                        </p:tgtEl>
                                        <p:attrNameLst>
                                          <p:attrName>style.visibility</p:attrName>
                                        </p:attrNameLst>
                                      </p:cBhvr>
                                      <p:to>
                                        <p:strVal val="visible"/>
                                      </p:to>
                                    </p:set>
                                    <p:animEffect transition="in" filter="wipe(left)">
                                      <p:cBhvr>
                                        <p:cTn id="19" dur="500"/>
                                        <p:tgtEl>
                                          <p:spTgt spid="17420"/>
                                        </p:tgtEl>
                                      </p:cBhvr>
                                    </p:animEffect>
                                  </p:childTnLst>
                                </p:cTn>
                              </p:par>
                            </p:childTnLst>
                          </p:cTn>
                        </p:par>
                        <p:par>
                          <p:cTn id="20" fill="hold" nodeType="afterGroup">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123914"/>
                                        </p:tgtEl>
                                        <p:attrNameLst>
                                          <p:attrName>style.visibility</p:attrName>
                                        </p:attrNameLst>
                                      </p:cBhvr>
                                      <p:to>
                                        <p:strVal val="visible"/>
                                      </p:to>
                                    </p:set>
                                    <p:animEffect transition="in" filter="wipe(left)">
                                      <p:cBhvr>
                                        <p:cTn id="23" dur="500"/>
                                        <p:tgtEl>
                                          <p:spTgt spid="123914"/>
                                        </p:tgtEl>
                                      </p:cBhvr>
                                    </p:animEffect>
                                  </p:childTnLst>
                                </p:cTn>
                              </p:par>
                            </p:childTnLst>
                          </p:cTn>
                        </p:par>
                        <p:par>
                          <p:cTn id="24" fill="hold" nodeType="afterGroup">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123906"/>
                                        </p:tgtEl>
                                        <p:attrNameLst>
                                          <p:attrName>style.visibility</p:attrName>
                                        </p:attrNameLst>
                                      </p:cBhvr>
                                      <p:to>
                                        <p:strVal val="visible"/>
                                      </p:to>
                                    </p:set>
                                    <p:animEffect transition="in" filter="wipe(left)">
                                      <p:cBhvr>
                                        <p:cTn id="27" dur="500"/>
                                        <p:tgtEl>
                                          <p:spTgt spid="123906"/>
                                        </p:tgtEl>
                                      </p:cBhvr>
                                    </p:animEffect>
                                  </p:childTnLst>
                                </p:cTn>
                              </p:par>
                            </p:childTnLst>
                          </p:cTn>
                        </p:par>
                        <p:par>
                          <p:cTn id="28" fill="hold">
                            <p:stCondLst>
                              <p:cond delay="3000"/>
                            </p:stCondLst>
                            <p:childTnLst>
                              <p:par>
                                <p:cTn id="29" presetID="22" presetClass="entr" presetSubtype="8" fill="hold" grpId="0" nodeType="afterEffect">
                                  <p:stCondLst>
                                    <p:cond delay="0"/>
                                  </p:stCondLst>
                                  <p:childTnLst>
                                    <p:set>
                                      <p:cBhvr>
                                        <p:cTn id="30" dur="1" fill="hold">
                                          <p:stCondLst>
                                            <p:cond delay="0"/>
                                          </p:stCondLst>
                                        </p:cTn>
                                        <p:tgtEl>
                                          <p:spTgt spid="2"/>
                                        </p:tgtEl>
                                        <p:attrNameLst>
                                          <p:attrName>style.visibility</p:attrName>
                                        </p:attrNameLst>
                                      </p:cBhvr>
                                      <p:to>
                                        <p:strVal val="visible"/>
                                      </p:to>
                                    </p:set>
                                    <p:animEffect transition="in" filter="wipe(left)">
                                      <p:cBhvr>
                                        <p:cTn id="31" dur="500"/>
                                        <p:tgtEl>
                                          <p:spTgt spid="2"/>
                                        </p:tgtEl>
                                      </p:cBhvr>
                                    </p:animEffect>
                                  </p:childTnLst>
                                </p:cTn>
                              </p:par>
                            </p:childTnLst>
                          </p:cTn>
                        </p:par>
                        <p:par>
                          <p:cTn id="32" fill="hold">
                            <p:stCondLst>
                              <p:cond delay="3500"/>
                            </p:stCondLst>
                            <p:childTnLst>
                              <p:par>
                                <p:cTn id="33" presetID="1" presetClass="entr" presetSubtype="0" fill="hold" grpId="0" nodeType="afterEffect">
                                  <p:stCondLst>
                                    <p:cond delay="0"/>
                                  </p:stCondLst>
                                  <p:childTnLst>
                                    <p:set>
                                      <p:cBhvr>
                                        <p:cTn id="34" dur="1" fill="hold">
                                          <p:stCondLst>
                                            <p:cond delay="0"/>
                                          </p:stCondLst>
                                        </p:cTn>
                                        <p:tgtEl>
                                          <p:spTgt spid="3"/>
                                        </p:tgtEl>
                                        <p:attrNameLst>
                                          <p:attrName>style.visibility</p:attrName>
                                        </p:attrNameLst>
                                      </p:cBhvr>
                                      <p:to>
                                        <p:strVal val="visible"/>
                                      </p:to>
                                    </p:set>
                                  </p:childTnLst>
                                </p:cTn>
                              </p:par>
                            </p:childTnLst>
                          </p:cTn>
                        </p:par>
                        <p:par>
                          <p:cTn id="35" fill="hold">
                            <p:stCondLst>
                              <p:cond delay="3500"/>
                            </p:stCondLst>
                            <p:childTnLst>
                              <p:par>
                                <p:cTn id="36" presetID="22" presetClass="entr" presetSubtype="8" fill="hold" grpId="0" nodeType="afterEffect">
                                  <p:stCondLst>
                                    <p:cond delay="0"/>
                                  </p:stCondLst>
                                  <p:childTnLst>
                                    <p:set>
                                      <p:cBhvr>
                                        <p:cTn id="37" dur="1" fill="hold">
                                          <p:stCondLst>
                                            <p:cond delay="0"/>
                                          </p:stCondLst>
                                        </p:cTn>
                                        <p:tgtEl>
                                          <p:spTgt spid="123909"/>
                                        </p:tgtEl>
                                        <p:attrNameLst>
                                          <p:attrName>style.visibility</p:attrName>
                                        </p:attrNameLst>
                                      </p:cBhvr>
                                      <p:to>
                                        <p:strVal val="visible"/>
                                      </p:to>
                                    </p:set>
                                    <p:animEffect transition="in" filter="wipe(left)">
                                      <p:cBhvr>
                                        <p:cTn id="38" dur="500"/>
                                        <p:tgtEl>
                                          <p:spTgt spid="123909"/>
                                        </p:tgtEl>
                                      </p:cBhvr>
                                    </p:animEffect>
                                  </p:childTnLst>
                                </p:cTn>
                              </p:par>
                            </p:childTnLst>
                          </p:cTn>
                        </p:par>
                      </p:childTnLst>
                    </p:cTn>
                  </p:par>
                  <p:par>
                    <p:cTn id="39" fill="hold">
                      <p:stCondLst>
                        <p:cond delay="indefinite"/>
                      </p:stCondLst>
                      <p:childTnLst>
                        <p:par>
                          <p:cTn id="40" fill="hold">
                            <p:stCondLst>
                              <p:cond delay="0"/>
                            </p:stCondLst>
                            <p:childTnLst>
                              <p:par>
                                <p:cTn id="41" presetID="5" presetClass="entr" presetSubtype="10" fill="hold" grpId="0" nodeType="clickEffect">
                                  <p:stCondLst>
                                    <p:cond delay="0"/>
                                  </p:stCondLst>
                                  <p:childTnLst>
                                    <p:set>
                                      <p:cBhvr>
                                        <p:cTn id="42" dur="1" fill="hold">
                                          <p:stCondLst>
                                            <p:cond delay="0"/>
                                          </p:stCondLst>
                                        </p:cTn>
                                        <p:tgtEl>
                                          <p:spTgt spid="123926"/>
                                        </p:tgtEl>
                                        <p:attrNameLst>
                                          <p:attrName>style.visibility</p:attrName>
                                        </p:attrNameLst>
                                      </p:cBhvr>
                                      <p:to>
                                        <p:strVal val="visible"/>
                                      </p:to>
                                    </p:set>
                                    <p:animEffect transition="in" filter="checkerboard(across)">
                                      <p:cBhvr>
                                        <p:cTn id="43" dur="500"/>
                                        <p:tgtEl>
                                          <p:spTgt spid="1239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906" grpId="0"/>
      <p:bldP spid="123907" grpId="0"/>
      <p:bldP spid="123909" grpId="0"/>
      <p:bldP spid="123910" grpId="0"/>
      <p:bldP spid="17420" grpId="0"/>
      <p:bldP spid="123914" grpId="0"/>
      <p:bldP spid="123950" grpId="0" animBg="1"/>
      <p:bldP spid="2" grpId="0" animBg="1"/>
      <p:bldP spid="123926" grpId="0"/>
      <p:bldP spid="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WordArt 24"/>
          <p:cNvSpPr>
            <a:spLocks noChangeArrowheads="1" noChangeShapeType="1" noTextEdit="1"/>
          </p:cNvSpPr>
          <p:nvPr/>
        </p:nvSpPr>
        <p:spPr bwMode="auto">
          <a:xfrm>
            <a:off x="827088" y="115888"/>
            <a:ext cx="4464050" cy="792832"/>
          </a:xfrm>
          <a:prstGeom prst="rect">
            <a:avLst/>
          </a:prstGeom>
        </p:spPr>
        <p:txBody>
          <a:bodyPr wrap="none" fromWordArt="1">
            <a:prstTxWarp prst="textPlain">
              <a:avLst>
                <a:gd name="adj" fmla="val 50000"/>
              </a:avLst>
            </a:prstTxWarp>
          </a:bodyPr>
          <a:lstStyle/>
          <a:p>
            <a:pPr algn="ctr"/>
            <a:r>
              <a:rPr lang="zh-CN" altLang="en-US" sz="3600" kern="10" dirty="0" smtClean="0">
                <a:ln w="9525">
                  <a:solidFill>
                    <a:srgbClr val="FF0000"/>
                  </a:solidFill>
                  <a:round/>
                  <a:headEnd/>
                  <a:tailEnd/>
                </a:ln>
                <a:solidFill>
                  <a:srgbClr val="CC0000"/>
                </a:solidFill>
                <a:effectLst>
                  <a:outerShdw dist="35921" dir="2700000" algn="ctr" rotWithShape="0">
                    <a:srgbClr val="C0C0C0">
                      <a:alpha val="79999"/>
                    </a:srgbClr>
                  </a:outerShdw>
                </a:effectLst>
                <a:latin typeface="华文新魏"/>
                <a:ea typeface="华文新魏"/>
              </a:rPr>
              <a:t>课后活动</a:t>
            </a:r>
            <a:endParaRPr lang="zh-CN" altLang="en-US" sz="3600" kern="10" dirty="0">
              <a:ln w="9525">
                <a:solidFill>
                  <a:srgbClr val="FF0000"/>
                </a:solidFill>
                <a:round/>
                <a:headEnd/>
                <a:tailEnd/>
              </a:ln>
              <a:solidFill>
                <a:srgbClr val="CC0000"/>
              </a:solidFill>
              <a:effectLst>
                <a:outerShdw dist="35921" dir="2700000" algn="ctr" rotWithShape="0">
                  <a:srgbClr val="C0C0C0">
                    <a:alpha val="79999"/>
                  </a:srgbClr>
                </a:outerShdw>
              </a:effectLst>
              <a:latin typeface="华文新魏"/>
              <a:ea typeface="华文新魏"/>
            </a:endParaRPr>
          </a:p>
        </p:txBody>
      </p:sp>
      <p:sp>
        <p:nvSpPr>
          <p:cNvPr id="11" name="Rectangle 7"/>
          <p:cNvSpPr>
            <a:spLocks noChangeArrowheads="1"/>
          </p:cNvSpPr>
          <p:nvPr/>
        </p:nvSpPr>
        <p:spPr bwMode="auto">
          <a:xfrm>
            <a:off x="323528" y="980728"/>
            <a:ext cx="8475087" cy="584775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p>
            <a:pPr>
              <a:spcBef>
                <a:spcPts val="1200"/>
              </a:spcBef>
              <a:defRPr/>
            </a:pPr>
            <a:r>
              <a:rPr kumimoji="1" lang="en-US" altLang="zh-CN" sz="3600" b="1" dirty="0" smtClean="0">
                <a:solidFill>
                  <a:srgbClr val="800000"/>
                </a:solidFill>
                <a:effectLst>
                  <a:outerShdw blurRad="38100" dist="38100" dir="2700000" algn="tl">
                    <a:srgbClr val="C0C0C0"/>
                  </a:outerShdw>
                </a:effectLst>
                <a:latin typeface="黑体" pitchFamily="2" charset="-122"/>
                <a:ea typeface="黑体" pitchFamily="2" charset="-122"/>
              </a:rPr>
              <a:t> 1</a:t>
            </a:r>
            <a:r>
              <a:rPr kumimoji="1" lang="zh-CN" altLang="en-US" sz="3600" b="1" dirty="0" smtClean="0">
                <a:solidFill>
                  <a:srgbClr val="800000"/>
                </a:solidFill>
                <a:effectLst>
                  <a:outerShdw blurRad="38100" dist="38100" dir="2700000" algn="tl">
                    <a:srgbClr val="C0C0C0"/>
                  </a:outerShdw>
                </a:effectLst>
                <a:latin typeface="黑体" pitchFamily="2" charset="-122"/>
                <a:ea typeface="黑体" pitchFamily="2" charset="-122"/>
              </a:rPr>
              <a:t>、判断以下对课文的理解，请在正确选项后的括号内画</a:t>
            </a:r>
            <a:r>
              <a:rPr kumimoji="1" lang="en-US" altLang="zh-CN" sz="3600" b="1" dirty="0" smtClean="0">
                <a:solidFill>
                  <a:srgbClr val="800000"/>
                </a:solidFill>
                <a:effectLst>
                  <a:outerShdw blurRad="38100" dist="38100" dir="2700000" algn="tl">
                    <a:srgbClr val="C0C0C0"/>
                  </a:outerShdw>
                </a:effectLst>
                <a:latin typeface="黑体" pitchFamily="2" charset="-122"/>
                <a:ea typeface="黑体" pitchFamily="2" charset="-122"/>
                <a:cs typeface="Calibri"/>
              </a:rPr>
              <a:t>√</a:t>
            </a:r>
            <a:r>
              <a:rPr kumimoji="1" lang="zh-CN" altLang="en-US" sz="3600" b="1" dirty="0" smtClean="0">
                <a:solidFill>
                  <a:srgbClr val="800000"/>
                </a:solidFill>
                <a:effectLst>
                  <a:outerShdw blurRad="38100" dist="38100" dir="2700000" algn="tl">
                    <a:srgbClr val="C0C0C0"/>
                  </a:outerShdw>
                </a:effectLst>
                <a:latin typeface="黑体" pitchFamily="2" charset="-122"/>
                <a:ea typeface="黑体" pitchFamily="2" charset="-122"/>
              </a:rPr>
              <a:t>，错误的画</a:t>
            </a:r>
            <a:r>
              <a:rPr kumimoji="1" lang="en-US" altLang="zh-CN" sz="3600" b="1" dirty="0">
                <a:solidFill>
                  <a:srgbClr val="800000"/>
                </a:solidFill>
                <a:effectLst>
                  <a:outerShdw blurRad="38100" dist="38100" dir="2700000" algn="tl">
                    <a:srgbClr val="C0C0C0"/>
                  </a:outerShdw>
                </a:effectLst>
                <a:latin typeface="黑体" pitchFamily="2" charset="-122"/>
                <a:ea typeface="黑体" pitchFamily="2" charset="-122"/>
                <a:cs typeface="Calibri"/>
              </a:rPr>
              <a:t>X</a:t>
            </a:r>
            <a:r>
              <a:rPr kumimoji="1" lang="zh-CN" altLang="en-US" sz="3600" b="1" dirty="0" smtClean="0">
                <a:solidFill>
                  <a:srgbClr val="800000"/>
                </a:solidFill>
                <a:effectLst>
                  <a:outerShdw blurRad="38100" dist="38100" dir="2700000" algn="tl">
                    <a:srgbClr val="C0C0C0"/>
                  </a:outerShdw>
                </a:effectLst>
                <a:latin typeface="黑体" pitchFamily="2" charset="-122"/>
                <a:ea typeface="黑体" pitchFamily="2" charset="-122"/>
              </a:rPr>
              <a:t>。</a:t>
            </a:r>
            <a:endParaRPr kumimoji="1" lang="en-US" altLang="zh-CN" sz="3600" b="1" dirty="0" smtClean="0">
              <a:solidFill>
                <a:srgbClr val="800000"/>
              </a:solidFill>
              <a:effectLst>
                <a:outerShdw blurRad="38100" dist="38100" dir="2700000" algn="tl">
                  <a:srgbClr val="C0C0C0"/>
                </a:outerShdw>
              </a:effectLst>
              <a:latin typeface="黑体" pitchFamily="2" charset="-122"/>
              <a:ea typeface="黑体" pitchFamily="2" charset="-122"/>
            </a:endParaRPr>
          </a:p>
          <a:p>
            <a:pPr>
              <a:spcBef>
                <a:spcPts val="1200"/>
              </a:spcBef>
              <a:defRPr/>
            </a:pPr>
            <a:r>
              <a:rPr kumimoji="1" lang="zh-CN" altLang="en-US" sz="3600" b="1" dirty="0" smtClean="0">
                <a:solidFill>
                  <a:srgbClr val="0000CC"/>
                </a:solidFill>
                <a:effectLst>
                  <a:outerShdw blurRad="38100" dist="38100" dir="2700000" algn="tl">
                    <a:srgbClr val="C0C0C0"/>
                  </a:outerShdw>
                </a:effectLst>
                <a:latin typeface="黑体" pitchFamily="2" charset="-122"/>
                <a:ea typeface="黑体" pitchFamily="2" charset="-122"/>
              </a:rPr>
              <a:t>土耳其在第一次世界大战中是协约国成员         </a:t>
            </a:r>
            <a:endParaRPr kumimoji="1" lang="en-US" altLang="zh-CN" sz="3600" b="1" dirty="0" smtClean="0">
              <a:solidFill>
                <a:srgbClr val="0000CC"/>
              </a:solidFill>
              <a:effectLst>
                <a:outerShdw blurRad="38100" dist="38100" dir="2700000" algn="tl">
                  <a:srgbClr val="C0C0C0"/>
                </a:outerShdw>
              </a:effectLst>
              <a:latin typeface="黑体" pitchFamily="2" charset="-122"/>
              <a:ea typeface="黑体" pitchFamily="2" charset="-122"/>
            </a:endParaRPr>
          </a:p>
          <a:p>
            <a:pPr algn="r">
              <a:defRPr/>
            </a:pPr>
            <a:r>
              <a:rPr kumimoji="1" lang="zh-CN" altLang="en-US" sz="3600" b="1" dirty="0" smtClean="0">
                <a:solidFill>
                  <a:srgbClr val="0000CC"/>
                </a:solidFill>
                <a:effectLst>
                  <a:outerShdw blurRad="38100" dist="38100" dir="2700000" algn="tl">
                    <a:srgbClr val="C0C0C0"/>
                  </a:outerShdw>
                </a:effectLst>
                <a:latin typeface="黑体" pitchFamily="2" charset="-122"/>
                <a:ea typeface="黑体" pitchFamily="2" charset="-122"/>
              </a:rPr>
              <a:t>                    （  ）</a:t>
            </a:r>
            <a:endParaRPr kumimoji="1" lang="en-US" altLang="zh-CN" sz="3600" b="1" dirty="0" smtClean="0">
              <a:solidFill>
                <a:srgbClr val="0000CC"/>
              </a:solidFill>
              <a:effectLst>
                <a:outerShdw blurRad="38100" dist="38100" dir="2700000" algn="tl">
                  <a:srgbClr val="C0C0C0"/>
                </a:outerShdw>
              </a:effectLst>
              <a:latin typeface="黑体" pitchFamily="2" charset="-122"/>
              <a:ea typeface="黑体" pitchFamily="2" charset="-122"/>
            </a:endParaRPr>
          </a:p>
          <a:p>
            <a:pPr>
              <a:spcBef>
                <a:spcPts val="1200"/>
              </a:spcBef>
              <a:defRPr/>
            </a:pPr>
            <a:r>
              <a:rPr kumimoji="1" lang="zh-CN" altLang="en-US" sz="3600" b="1" dirty="0" smtClean="0">
                <a:solidFill>
                  <a:srgbClr val="0000CC"/>
                </a:solidFill>
                <a:effectLst>
                  <a:outerShdw blurRad="38100" dist="38100" dir="2700000" algn="tl">
                    <a:srgbClr val="C0C0C0"/>
                  </a:outerShdw>
                </a:effectLst>
                <a:latin typeface="黑体" pitchFamily="2" charset="-122"/>
                <a:ea typeface="黑体" pitchFamily="2" charset="-122"/>
              </a:rPr>
              <a:t>第一次世界大战后土耳其面临沦为殖民地的危险                        （  ）</a:t>
            </a:r>
            <a:endParaRPr kumimoji="1" lang="en-US" altLang="zh-CN" sz="3600" b="1" dirty="0" smtClean="0">
              <a:solidFill>
                <a:srgbClr val="0000CC"/>
              </a:solidFill>
              <a:effectLst>
                <a:outerShdw blurRad="38100" dist="38100" dir="2700000" algn="tl">
                  <a:srgbClr val="C0C0C0"/>
                </a:outerShdw>
              </a:effectLst>
              <a:latin typeface="黑体" pitchFamily="2" charset="-122"/>
              <a:ea typeface="黑体" pitchFamily="2" charset="-122"/>
            </a:endParaRPr>
          </a:p>
          <a:p>
            <a:pPr>
              <a:spcBef>
                <a:spcPts val="1200"/>
              </a:spcBef>
              <a:defRPr/>
            </a:pPr>
            <a:r>
              <a:rPr kumimoji="1" lang="zh-CN" altLang="en-US" sz="3600" b="1" dirty="0" smtClean="0">
                <a:solidFill>
                  <a:srgbClr val="0000CC"/>
                </a:solidFill>
                <a:effectLst>
                  <a:outerShdw blurRad="38100" dist="38100" dir="2700000" algn="tl">
                    <a:srgbClr val="C0C0C0"/>
                  </a:outerShdw>
                </a:effectLst>
                <a:latin typeface="黑体" pitchFamily="2" charset="-122"/>
                <a:ea typeface="黑体" pitchFamily="2" charset="-122"/>
              </a:rPr>
              <a:t>凯末尔革命废除了土耳其封建旧制度（  ）</a:t>
            </a:r>
            <a:endParaRPr kumimoji="1" lang="en-US" altLang="zh-CN" sz="3600" b="1" dirty="0" smtClean="0">
              <a:solidFill>
                <a:srgbClr val="0000CC"/>
              </a:solidFill>
              <a:effectLst>
                <a:outerShdw blurRad="38100" dist="38100" dir="2700000" algn="tl">
                  <a:srgbClr val="C0C0C0"/>
                </a:outerShdw>
              </a:effectLst>
              <a:latin typeface="黑体" pitchFamily="2" charset="-122"/>
              <a:ea typeface="黑体" pitchFamily="2" charset="-122"/>
            </a:endParaRPr>
          </a:p>
          <a:p>
            <a:pPr>
              <a:spcBef>
                <a:spcPts val="1200"/>
              </a:spcBef>
              <a:defRPr/>
            </a:pPr>
            <a:r>
              <a:rPr kumimoji="1" lang="zh-CN" altLang="en-US" sz="3600" b="1" dirty="0">
                <a:solidFill>
                  <a:srgbClr val="0000CC"/>
                </a:solidFill>
                <a:effectLst>
                  <a:outerShdw blurRad="38100" dist="38100" dir="2700000" algn="tl">
                    <a:srgbClr val="C0C0C0"/>
                  </a:outerShdw>
                </a:effectLst>
                <a:latin typeface="黑体" pitchFamily="2" charset="-122"/>
                <a:ea typeface="黑体" pitchFamily="2" charset="-122"/>
              </a:rPr>
              <a:t>凯末尔</a:t>
            </a:r>
            <a:r>
              <a:rPr kumimoji="1" lang="zh-CN" altLang="en-US" sz="3600" b="1" dirty="0" smtClean="0">
                <a:solidFill>
                  <a:srgbClr val="0000CC"/>
                </a:solidFill>
                <a:effectLst>
                  <a:outerShdw blurRad="38100" dist="38100" dir="2700000" algn="tl">
                    <a:srgbClr val="C0C0C0"/>
                  </a:outerShdw>
                </a:effectLst>
                <a:latin typeface="黑体" pitchFamily="2" charset="-122"/>
                <a:ea typeface="黑体" pitchFamily="2" charset="-122"/>
              </a:rPr>
              <a:t>革命使土耳其走上了民族复兴之路</a:t>
            </a:r>
            <a:endParaRPr kumimoji="1" lang="en-US" altLang="zh-CN" sz="3600" b="1" dirty="0" smtClean="0">
              <a:solidFill>
                <a:srgbClr val="0000CC"/>
              </a:solidFill>
              <a:effectLst>
                <a:outerShdw blurRad="38100" dist="38100" dir="2700000" algn="tl">
                  <a:srgbClr val="C0C0C0"/>
                </a:outerShdw>
              </a:effectLst>
              <a:latin typeface="黑体" pitchFamily="2" charset="-122"/>
              <a:ea typeface="黑体" pitchFamily="2" charset="-122"/>
            </a:endParaRPr>
          </a:p>
          <a:p>
            <a:pPr algn="r">
              <a:defRPr/>
            </a:pPr>
            <a:r>
              <a:rPr kumimoji="1" lang="zh-CN" altLang="en-US" sz="3600" b="1" dirty="0" smtClean="0">
                <a:solidFill>
                  <a:srgbClr val="0000CC"/>
                </a:solidFill>
                <a:effectLst>
                  <a:outerShdw blurRad="38100" dist="38100" dir="2700000" algn="tl">
                    <a:srgbClr val="C0C0C0"/>
                  </a:outerShdw>
                </a:effectLst>
                <a:latin typeface="黑体" pitchFamily="2" charset="-122"/>
                <a:ea typeface="黑体" pitchFamily="2" charset="-122"/>
              </a:rPr>
              <a:t>（  ）</a:t>
            </a:r>
            <a:endParaRPr kumimoji="1" lang="en-US" altLang="zh-CN" sz="3600" b="1" dirty="0">
              <a:solidFill>
                <a:srgbClr val="0000CC"/>
              </a:solidFill>
              <a:effectLst>
                <a:outerShdw blurRad="38100" dist="38100" dir="2700000" algn="tl">
                  <a:srgbClr val="C0C0C0"/>
                </a:outerShdw>
              </a:effectLst>
              <a:latin typeface="黑体" pitchFamily="2" charset="-122"/>
              <a:ea typeface="黑体" pitchFamily="2" charset="-122"/>
            </a:endParaRPr>
          </a:p>
        </p:txBody>
      </p:sp>
      <p:sp>
        <p:nvSpPr>
          <p:cNvPr id="3" name="矩形 2"/>
          <p:cNvSpPr/>
          <p:nvPr/>
        </p:nvSpPr>
        <p:spPr>
          <a:xfrm>
            <a:off x="7458702" y="3573016"/>
            <a:ext cx="1215397" cy="1323439"/>
          </a:xfrm>
          <a:prstGeom prst="rect">
            <a:avLst/>
          </a:prstGeom>
        </p:spPr>
        <p:txBody>
          <a:bodyPr wrap="none">
            <a:spAutoFit/>
          </a:bodyPr>
          <a:lstStyle/>
          <a:p>
            <a:r>
              <a:rPr kumimoji="1" lang="en-US" altLang="zh-CN" sz="8000" b="1" dirty="0">
                <a:solidFill>
                  <a:srgbClr val="800000"/>
                </a:solidFill>
                <a:effectLst>
                  <a:outerShdw blurRad="38100" dist="38100" dir="2700000" algn="tl">
                    <a:srgbClr val="C0C0C0"/>
                  </a:outerShdw>
                </a:effectLst>
                <a:latin typeface="黑体" pitchFamily="2" charset="-122"/>
                <a:ea typeface="黑体" pitchFamily="2" charset="-122"/>
                <a:cs typeface="Calibri"/>
              </a:rPr>
              <a:t>√</a:t>
            </a:r>
            <a:endParaRPr lang="zh-CN" altLang="en-US" sz="4000" dirty="0"/>
          </a:p>
        </p:txBody>
      </p:sp>
      <p:sp>
        <p:nvSpPr>
          <p:cNvPr id="12" name="矩形 11"/>
          <p:cNvSpPr/>
          <p:nvPr/>
        </p:nvSpPr>
        <p:spPr>
          <a:xfrm>
            <a:off x="7749091" y="4221088"/>
            <a:ext cx="1215397" cy="1323439"/>
          </a:xfrm>
          <a:prstGeom prst="rect">
            <a:avLst/>
          </a:prstGeom>
        </p:spPr>
        <p:txBody>
          <a:bodyPr wrap="none">
            <a:spAutoFit/>
          </a:bodyPr>
          <a:lstStyle/>
          <a:p>
            <a:r>
              <a:rPr kumimoji="1" lang="en-US" altLang="zh-CN" sz="8000" b="1" dirty="0">
                <a:solidFill>
                  <a:srgbClr val="800000"/>
                </a:solidFill>
                <a:effectLst>
                  <a:outerShdw blurRad="38100" dist="38100" dir="2700000" algn="tl">
                    <a:srgbClr val="C0C0C0"/>
                  </a:outerShdw>
                </a:effectLst>
                <a:latin typeface="黑体" pitchFamily="2" charset="-122"/>
                <a:ea typeface="黑体" pitchFamily="2" charset="-122"/>
                <a:cs typeface="Calibri"/>
              </a:rPr>
              <a:t>√</a:t>
            </a:r>
            <a:endParaRPr lang="zh-CN" altLang="en-US" sz="4000" dirty="0"/>
          </a:p>
        </p:txBody>
      </p:sp>
      <p:sp>
        <p:nvSpPr>
          <p:cNvPr id="13" name="矩形 12"/>
          <p:cNvSpPr/>
          <p:nvPr/>
        </p:nvSpPr>
        <p:spPr>
          <a:xfrm>
            <a:off x="7308304" y="5443530"/>
            <a:ext cx="1215397" cy="1323439"/>
          </a:xfrm>
          <a:prstGeom prst="rect">
            <a:avLst/>
          </a:prstGeom>
        </p:spPr>
        <p:txBody>
          <a:bodyPr wrap="none">
            <a:spAutoFit/>
          </a:bodyPr>
          <a:lstStyle/>
          <a:p>
            <a:r>
              <a:rPr kumimoji="1" lang="en-US" altLang="zh-CN" sz="8000" b="1" dirty="0">
                <a:solidFill>
                  <a:srgbClr val="800000"/>
                </a:solidFill>
                <a:effectLst>
                  <a:outerShdw blurRad="38100" dist="38100" dir="2700000" algn="tl">
                    <a:srgbClr val="C0C0C0"/>
                  </a:outerShdw>
                </a:effectLst>
                <a:latin typeface="黑体" pitchFamily="2" charset="-122"/>
                <a:ea typeface="黑体" pitchFamily="2" charset="-122"/>
                <a:cs typeface="Calibri"/>
              </a:rPr>
              <a:t>√</a:t>
            </a:r>
            <a:endParaRPr lang="zh-CN" altLang="en-US" sz="4000" dirty="0"/>
          </a:p>
        </p:txBody>
      </p:sp>
      <p:sp>
        <p:nvSpPr>
          <p:cNvPr id="14" name="矩形 13"/>
          <p:cNvSpPr/>
          <p:nvPr/>
        </p:nvSpPr>
        <p:spPr>
          <a:xfrm>
            <a:off x="7690632" y="2564904"/>
            <a:ext cx="649537" cy="1200329"/>
          </a:xfrm>
          <a:prstGeom prst="rect">
            <a:avLst/>
          </a:prstGeom>
        </p:spPr>
        <p:txBody>
          <a:bodyPr wrap="none">
            <a:spAutoFit/>
          </a:bodyPr>
          <a:lstStyle/>
          <a:p>
            <a:r>
              <a:rPr kumimoji="1" lang="en-US" altLang="zh-CN" sz="7200" b="1" dirty="0">
                <a:solidFill>
                  <a:srgbClr val="800000"/>
                </a:solidFill>
                <a:effectLst>
                  <a:outerShdw blurRad="38100" dist="38100" dir="2700000" algn="tl">
                    <a:srgbClr val="C0C0C0"/>
                  </a:outerShdw>
                </a:effectLst>
                <a:latin typeface="黑体" pitchFamily="2" charset="-122"/>
                <a:ea typeface="黑体" pitchFamily="2" charset="-122"/>
                <a:cs typeface="Calibri"/>
              </a:rPr>
              <a:t>X</a:t>
            </a:r>
            <a:endParaRPr lang="zh-CN" altLang="en-US" sz="3600" dirty="0"/>
          </a:p>
        </p:txBody>
      </p:sp>
    </p:spTree>
    <p:extLst>
      <p:ext uri="{BB962C8B-B14F-4D97-AF65-F5344CB8AC3E}">
        <p14:creationId xmlns:p14="http://schemas.microsoft.com/office/powerpoint/2010/main" xmlns="" val="4381605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2" grpId="0"/>
      <p:bldP spid="13" grpId="0"/>
      <p:bldP spid="1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8" name="WordArt 4"/>
          <p:cNvSpPr>
            <a:spLocks noChangeArrowheads="1" noChangeShapeType="1" noTextEdit="1"/>
          </p:cNvSpPr>
          <p:nvPr/>
        </p:nvSpPr>
        <p:spPr bwMode="auto">
          <a:xfrm>
            <a:off x="436910" y="130175"/>
            <a:ext cx="3240088" cy="692150"/>
          </a:xfrm>
          <a:prstGeom prst="rect">
            <a:avLst/>
          </a:prstGeom>
          <a:extLst>
            <a:ext uri="{AF507438-7753-43E0-B8FC-AC1667EBCBE1}">
              <a14:hiddenEffects xmlns:a14="http://schemas.microsoft.com/office/drawing/2010/main" xmlns="">
                <a:effectLst/>
              </a14:hiddenEffects>
            </a:ext>
          </a:extLst>
        </p:spPr>
        <p:txBody>
          <a:bodyPr wrap="none" fromWordArt="1">
            <a:prstTxWarp prst="textPlain">
              <a:avLst>
                <a:gd name="adj" fmla="val 50000"/>
              </a:avLst>
            </a:prstTxWarp>
          </a:bodyPr>
          <a:lstStyle/>
          <a:p>
            <a:pPr algn="ctr"/>
            <a:r>
              <a:rPr lang="zh-CN" altLang="en-US" sz="3600" b="1" kern="10" dirty="0" smtClean="0">
                <a:ln w="38100">
                  <a:solidFill>
                    <a:srgbClr val="FF0000"/>
                  </a:solidFill>
                  <a:round/>
                  <a:headEnd/>
                  <a:tailEnd/>
                </a:ln>
                <a:solidFill>
                  <a:srgbClr val="3333CC"/>
                </a:solidFill>
                <a:latin typeface="隶书"/>
                <a:ea typeface="隶书"/>
              </a:rPr>
              <a:t>课后活动</a:t>
            </a:r>
            <a:endParaRPr lang="zh-CN" altLang="en-US" sz="3600" b="1" kern="10" dirty="0">
              <a:ln w="38100">
                <a:solidFill>
                  <a:srgbClr val="FF0000"/>
                </a:solidFill>
                <a:round/>
                <a:headEnd/>
                <a:tailEnd/>
              </a:ln>
              <a:solidFill>
                <a:srgbClr val="3333CC"/>
              </a:solidFill>
              <a:latin typeface="隶书"/>
              <a:ea typeface="隶书"/>
            </a:endParaRPr>
          </a:p>
        </p:txBody>
      </p:sp>
      <p:sp>
        <p:nvSpPr>
          <p:cNvPr id="134149" name="Rectangle 5"/>
          <p:cNvSpPr>
            <a:spLocks noChangeArrowheads="1"/>
          </p:cNvSpPr>
          <p:nvPr/>
        </p:nvSpPr>
        <p:spPr bwMode="auto">
          <a:xfrm>
            <a:off x="398364" y="1052736"/>
            <a:ext cx="8494116" cy="520142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nchor="ctr">
            <a:spAutoFit/>
          </a:bodyPr>
          <a:lstStyle/>
          <a:p>
            <a:r>
              <a:rPr lang="en-US" altLang="zh-CN" sz="4400" b="1" dirty="0">
                <a:effectLst>
                  <a:outerShdw blurRad="38100" dist="38100" dir="2700000" algn="tl">
                    <a:srgbClr val="C0C0C0"/>
                  </a:outerShdw>
                </a:effectLst>
                <a:latin typeface="黑体" pitchFamily="2" charset="-122"/>
                <a:ea typeface="黑体" pitchFamily="2" charset="-122"/>
              </a:rPr>
              <a:t>  </a:t>
            </a:r>
            <a:r>
              <a:rPr lang="en-US" altLang="zh-CN" sz="4400" b="1" dirty="0" smtClean="0">
                <a:effectLst>
                  <a:outerShdw blurRad="38100" dist="38100" dir="2700000" algn="tl">
                    <a:srgbClr val="C0C0C0"/>
                  </a:outerShdw>
                </a:effectLst>
                <a:latin typeface="黑体" pitchFamily="2" charset="-122"/>
                <a:ea typeface="黑体" pitchFamily="2" charset="-122"/>
              </a:rPr>
              <a:t>2</a:t>
            </a:r>
            <a:r>
              <a:rPr lang="zh-CN" altLang="en-US" sz="4400" b="1" dirty="0" smtClean="0">
                <a:effectLst>
                  <a:outerShdw blurRad="38100" dist="38100" dir="2700000" algn="tl">
                    <a:srgbClr val="C0C0C0"/>
                  </a:outerShdw>
                </a:effectLst>
                <a:latin typeface="黑体" pitchFamily="2" charset="-122"/>
                <a:ea typeface="黑体" pitchFamily="2" charset="-122"/>
              </a:rPr>
              <a:t>、阅读甘地的语录：</a:t>
            </a:r>
            <a:endParaRPr lang="en-US" altLang="zh-CN" sz="4400" b="1" dirty="0" smtClean="0">
              <a:effectLst>
                <a:outerShdw blurRad="38100" dist="38100" dir="2700000" algn="tl">
                  <a:srgbClr val="C0C0C0"/>
                </a:outerShdw>
              </a:effectLst>
              <a:latin typeface="黑体" pitchFamily="2" charset="-122"/>
              <a:ea typeface="黑体" pitchFamily="2" charset="-122"/>
            </a:endParaRPr>
          </a:p>
          <a:p>
            <a:r>
              <a:rPr lang="zh-CN" altLang="en-US" sz="3600" b="1" dirty="0" smtClean="0">
                <a:solidFill>
                  <a:srgbClr val="C00000"/>
                </a:solidFill>
                <a:effectLst>
                  <a:outerShdw blurRad="38100" dist="38100" dir="2700000" algn="tl">
                    <a:srgbClr val="C0C0C0"/>
                  </a:outerShdw>
                </a:effectLst>
                <a:latin typeface="隶书" pitchFamily="49" charset="-122"/>
                <a:ea typeface="隶书" pitchFamily="49" charset="-122"/>
              </a:rPr>
              <a:t>“</a:t>
            </a:r>
            <a:r>
              <a:rPr lang="en-US" altLang="zh-CN" sz="3600" b="1" dirty="0" smtClean="0">
                <a:solidFill>
                  <a:srgbClr val="C00000"/>
                </a:solidFill>
                <a:effectLst>
                  <a:outerShdw blurRad="38100" dist="38100" dir="2700000" algn="tl">
                    <a:srgbClr val="C0C0C0"/>
                  </a:outerShdw>
                </a:effectLst>
                <a:latin typeface="隶书" pitchFamily="49" charset="-122"/>
                <a:ea typeface="隶书" pitchFamily="49" charset="-122"/>
              </a:rPr>
              <a:t>9000</a:t>
            </a:r>
            <a:r>
              <a:rPr lang="zh-CN" altLang="en-US" sz="3600" b="1" dirty="0" smtClean="0">
                <a:solidFill>
                  <a:srgbClr val="C00000"/>
                </a:solidFill>
                <a:effectLst>
                  <a:outerShdw blurRad="38100" dist="38100" dir="2700000" algn="tl">
                    <a:srgbClr val="C0C0C0"/>
                  </a:outerShdw>
                </a:effectLst>
                <a:latin typeface="隶书" pitchFamily="49" charset="-122"/>
                <a:ea typeface="隶书" pitchFamily="49" charset="-122"/>
              </a:rPr>
              <a:t>英国官员不可能统治</a:t>
            </a:r>
            <a:r>
              <a:rPr lang="en-US" altLang="zh-CN" sz="3600" b="1" dirty="0" smtClean="0">
                <a:solidFill>
                  <a:srgbClr val="C00000"/>
                </a:solidFill>
                <a:effectLst>
                  <a:outerShdw blurRad="38100" dist="38100" dir="2700000" algn="tl">
                    <a:srgbClr val="C0C0C0"/>
                  </a:outerShdw>
                </a:effectLst>
                <a:latin typeface="隶书" pitchFamily="49" charset="-122"/>
                <a:ea typeface="隶书" pitchFamily="49" charset="-122"/>
              </a:rPr>
              <a:t>2.5</a:t>
            </a:r>
            <a:r>
              <a:rPr lang="zh-CN" altLang="en-US" sz="3600" b="1" dirty="0" smtClean="0">
                <a:solidFill>
                  <a:srgbClr val="C00000"/>
                </a:solidFill>
                <a:effectLst>
                  <a:outerShdw blurRad="38100" dist="38100" dir="2700000" algn="tl">
                    <a:srgbClr val="C0C0C0"/>
                  </a:outerShdw>
                </a:effectLst>
                <a:latin typeface="隶书" pitchFamily="49" charset="-122"/>
                <a:ea typeface="隶书" pitchFamily="49" charset="-122"/>
              </a:rPr>
              <a:t>亿的不合作的印度人。”</a:t>
            </a:r>
            <a:endParaRPr lang="en-US" altLang="zh-CN" sz="3600" b="1" dirty="0" smtClean="0">
              <a:solidFill>
                <a:srgbClr val="C00000"/>
              </a:solidFill>
              <a:effectLst>
                <a:outerShdw blurRad="38100" dist="38100" dir="2700000" algn="tl">
                  <a:srgbClr val="C0C0C0"/>
                </a:outerShdw>
              </a:effectLst>
              <a:latin typeface="隶书" pitchFamily="49" charset="-122"/>
              <a:ea typeface="隶书" pitchFamily="49" charset="-122"/>
            </a:endParaRPr>
          </a:p>
          <a:p>
            <a:r>
              <a:rPr lang="zh-CN" altLang="en-US" sz="3600" b="1" dirty="0" smtClean="0">
                <a:solidFill>
                  <a:srgbClr val="C00000"/>
                </a:solidFill>
                <a:effectLst>
                  <a:outerShdw blurRad="38100" dist="38100" dir="2700000" algn="tl">
                    <a:srgbClr val="C0C0C0"/>
                  </a:outerShdw>
                </a:effectLst>
                <a:latin typeface="隶书" pitchFamily="49" charset="-122"/>
                <a:ea typeface="隶书" pitchFamily="49" charset="-122"/>
              </a:rPr>
              <a:t>“即使最不义的统治，也必须依赖被统治者的合作而继续”</a:t>
            </a:r>
            <a:endParaRPr lang="en-US" altLang="zh-CN" sz="3600" b="1" dirty="0" smtClean="0">
              <a:solidFill>
                <a:srgbClr val="C00000"/>
              </a:solidFill>
              <a:effectLst>
                <a:outerShdw blurRad="38100" dist="38100" dir="2700000" algn="tl">
                  <a:srgbClr val="C0C0C0"/>
                </a:outerShdw>
              </a:effectLst>
              <a:latin typeface="隶书" pitchFamily="49" charset="-122"/>
              <a:ea typeface="隶书" pitchFamily="49" charset="-122"/>
            </a:endParaRPr>
          </a:p>
          <a:p>
            <a:r>
              <a:rPr lang="zh-CN" altLang="en-US" sz="3600" b="1" dirty="0" smtClean="0">
                <a:solidFill>
                  <a:srgbClr val="C00000"/>
                </a:solidFill>
                <a:effectLst>
                  <a:outerShdw blurRad="38100" dist="38100" dir="2700000" algn="tl">
                    <a:srgbClr val="C0C0C0"/>
                  </a:outerShdw>
                </a:effectLst>
                <a:latin typeface="隶书" pitchFamily="49" charset="-122"/>
                <a:ea typeface="隶书" pitchFamily="49" charset="-122"/>
              </a:rPr>
              <a:t>“</a:t>
            </a:r>
            <a:r>
              <a:rPr lang="zh-CN" altLang="en-US" sz="3600" b="1" dirty="0">
                <a:solidFill>
                  <a:srgbClr val="C00000"/>
                </a:solidFill>
                <a:effectLst>
                  <a:outerShdw blurRad="38100" dist="38100" dir="2700000" algn="tl">
                    <a:srgbClr val="C0C0C0"/>
                  </a:outerShdw>
                </a:effectLst>
                <a:latin typeface="隶书" pitchFamily="49" charset="-122"/>
                <a:ea typeface="隶书" pitchFamily="49" charset="-122"/>
              </a:rPr>
              <a:t>以眼还眼，世界只会更盲目。</a:t>
            </a:r>
            <a:r>
              <a:rPr lang="zh-CN" altLang="en-US" sz="3600" b="1" dirty="0" smtClean="0">
                <a:solidFill>
                  <a:srgbClr val="C00000"/>
                </a:solidFill>
                <a:effectLst>
                  <a:outerShdw blurRad="38100" dist="38100" dir="2700000" algn="tl">
                    <a:srgbClr val="C0C0C0"/>
                  </a:outerShdw>
                </a:effectLst>
                <a:latin typeface="隶书" pitchFamily="49" charset="-122"/>
                <a:ea typeface="隶书" pitchFamily="49" charset="-122"/>
              </a:rPr>
              <a:t>”</a:t>
            </a:r>
            <a:endParaRPr lang="en-US" altLang="zh-CN" sz="3600" b="1" dirty="0" smtClean="0">
              <a:solidFill>
                <a:srgbClr val="C00000"/>
              </a:solidFill>
              <a:effectLst>
                <a:outerShdw blurRad="38100" dist="38100" dir="2700000" algn="tl">
                  <a:srgbClr val="C0C0C0"/>
                </a:outerShdw>
              </a:effectLst>
              <a:latin typeface="隶书" pitchFamily="49" charset="-122"/>
              <a:ea typeface="隶书" pitchFamily="49" charset="-122"/>
            </a:endParaRPr>
          </a:p>
          <a:p>
            <a:r>
              <a:rPr lang="zh-CN" altLang="en-US" sz="3600" b="1" dirty="0" smtClean="0">
                <a:solidFill>
                  <a:srgbClr val="C00000"/>
                </a:solidFill>
                <a:effectLst>
                  <a:outerShdw blurRad="38100" dist="38100" dir="2700000" algn="tl">
                    <a:srgbClr val="C0C0C0"/>
                  </a:outerShdw>
                </a:effectLst>
                <a:latin typeface="隶书" pitchFamily="49" charset="-122"/>
                <a:ea typeface="隶书" pitchFamily="49" charset="-122"/>
              </a:rPr>
              <a:t>“报复的本质只是增加了邪恶。因剑得到的亦</a:t>
            </a:r>
            <a:r>
              <a:rPr lang="zh-CN" altLang="en-US" sz="3600" b="1" dirty="0">
                <a:solidFill>
                  <a:srgbClr val="C00000"/>
                </a:solidFill>
                <a:effectLst>
                  <a:outerShdw blurRad="38100" dist="38100" dir="2700000" algn="tl">
                    <a:srgbClr val="C0C0C0"/>
                  </a:outerShdw>
                </a:effectLst>
                <a:latin typeface="隶书" pitchFamily="49" charset="-122"/>
                <a:ea typeface="隶书" pitchFamily="49" charset="-122"/>
              </a:rPr>
              <a:t>将因</a:t>
            </a:r>
            <a:r>
              <a:rPr lang="zh-CN" altLang="en-US" sz="3600" b="1" dirty="0" smtClean="0">
                <a:solidFill>
                  <a:srgbClr val="C00000"/>
                </a:solidFill>
                <a:effectLst>
                  <a:outerShdw blurRad="38100" dist="38100" dir="2700000" algn="tl">
                    <a:srgbClr val="C0C0C0"/>
                  </a:outerShdw>
                </a:effectLst>
                <a:latin typeface="隶书" pitchFamily="49" charset="-122"/>
                <a:ea typeface="隶书" pitchFamily="49" charset="-122"/>
              </a:rPr>
              <a:t>剑失去。”</a:t>
            </a:r>
            <a:endParaRPr lang="en-US" altLang="zh-CN" sz="3600" b="1" dirty="0" smtClean="0">
              <a:solidFill>
                <a:srgbClr val="C00000"/>
              </a:solidFill>
              <a:effectLst>
                <a:outerShdw blurRad="38100" dist="38100" dir="2700000" algn="tl">
                  <a:srgbClr val="C0C0C0"/>
                </a:outerShdw>
              </a:effectLst>
              <a:latin typeface="隶书" pitchFamily="49" charset="-122"/>
              <a:ea typeface="隶书" pitchFamily="49" charset="-122"/>
            </a:endParaRPr>
          </a:p>
          <a:p>
            <a:r>
              <a:rPr lang="zh-CN" altLang="en-US" sz="3600" b="1" dirty="0" smtClean="0">
                <a:solidFill>
                  <a:srgbClr val="0000CC"/>
                </a:solidFill>
                <a:effectLst>
                  <a:outerShdw blurRad="38100" dist="38100" dir="2700000" algn="tl">
                    <a:srgbClr val="C0C0C0"/>
                  </a:outerShdw>
                </a:effectLst>
                <a:latin typeface="黑体" pitchFamily="2" charset="-122"/>
                <a:ea typeface="黑体" pitchFamily="2" charset="-122"/>
              </a:rPr>
              <a:t>和你的同学议论，怎样理解甘地的思想。</a:t>
            </a:r>
            <a:endParaRPr lang="en-US" altLang="zh-CN" sz="3600" b="1" dirty="0">
              <a:solidFill>
                <a:srgbClr val="0000CC"/>
              </a:solidFill>
              <a:effectLst>
                <a:outerShdw blurRad="38100" dist="38100" dir="2700000" algn="tl">
                  <a:srgbClr val="C0C0C0"/>
                </a:outerShdw>
              </a:effectLst>
              <a:latin typeface="黑体" pitchFamily="2" charset="-122"/>
              <a:ea typeface="黑体" pitchFamily="2" charset="-122"/>
            </a:endParaRPr>
          </a:p>
        </p:txBody>
      </p:sp>
    </p:spTree>
    <p:extLst>
      <p:ext uri="{BB962C8B-B14F-4D97-AF65-F5344CB8AC3E}">
        <p14:creationId xmlns:p14="http://schemas.microsoft.com/office/powerpoint/2010/main" xmlns="" val="351317448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1129" name="文本框 261128"/>
          <p:cNvSpPr txBox="1"/>
          <p:nvPr/>
        </p:nvSpPr>
        <p:spPr>
          <a:xfrm>
            <a:off x="405611" y="116632"/>
            <a:ext cx="8414861" cy="2677656"/>
          </a:xfrm>
          <a:prstGeom prst="rect">
            <a:avLst/>
          </a:prstGeom>
          <a:noFill/>
          <a:ln w="9525">
            <a:noFill/>
          </a:ln>
        </p:spPr>
        <p:txBody>
          <a:bodyPr wrap="square" anchor="t">
            <a:spAutoFit/>
          </a:bodyPr>
          <a:lstStyle/>
          <a:p>
            <a:r>
              <a:rPr lang="zh-CN" altLang="en-US" sz="2800" b="1" dirty="0">
                <a:solidFill>
                  <a:schemeClr val="tx1"/>
                </a:solidFill>
                <a:effectLst>
                  <a:outerShdw blurRad="38100" dist="38100" dir="2700000" algn="tl">
                    <a:srgbClr val="000000">
                      <a:alpha val="43137"/>
                    </a:srgbClr>
                  </a:outerShdw>
                </a:effectLst>
                <a:latin typeface="黑体" pitchFamily="2" charset="-122"/>
                <a:ea typeface="黑体" pitchFamily="2" charset="-122"/>
              </a:rPr>
              <a:t>    </a:t>
            </a:r>
            <a:r>
              <a:rPr lang="en-US" altLang="zh-CN" sz="2800" b="1" dirty="0">
                <a:solidFill>
                  <a:schemeClr val="tx1"/>
                </a:solidFill>
                <a:effectLst>
                  <a:outerShdw blurRad="38100" dist="38100" dir="2700000" algn="tl">
                    <a:srgbClr val="000000">
                      <a:alpha val="43137"/>
                    </a:srgbClr>
                  </a:outerShdw>
                </a:effectLst>
                <a:latin typeface="黑体" pitchFamily="2" charset="-122"/>
                <a:ea typeface="黑体" pitchFamily="2" charset="-122"/>
              </a:rPr>
              <a:t>1981</a:t>
            </a:r>
            <a:r>
              <a:rPr lang="zh-CN" altLang="en-US" sz="2800" b="1" dirty="0">
                <a:solidFill>
                  <a:schemeClr val="tx1"/>
                </a:solidFill>
                <a:effectLst>
                  <a:outerShdw blurRad="38100" dist="38100" dir="2700000" algn="tl">
                    <a:srgbClr val="000000">
                      <a:alpha val="43137"/>
                    </a:srgbClr>
                  </a:outerShdw>
                </a:effectLst>
                <a:latin typeface="黑体" pitchFamily="2" charset="-122"/>
                <a:ea typeface="黑体" pitchFamily="2" charset="-122"/>
              </a:rPr>
              <a:t>年是凯末尔诞辰</a:t>
            </a:r>
            <a:r>
              <a:rPr lang="en-US" altLang="zh-CN" sz="2800" b="1" dirty="0">
                <a:solidFill>
                  <a:schemeClr val="tx1"/>
                </a:solidFill>
                <a:effectLst>
                  <a:outerShdw blurRad="38100" dist="38100" dir="2700000" algn="tl">
                    <a:srgbClr val="000000">
                      <a:alpha val="43137"/>
                    </a:srgbClr>
                  </a:outerShdw>
                </a:effectLst>
                <a:latin typeface="黑体" pitchFamily="2" charset="-122"/>
                <a:ea typeface="黑体" pitchFamily="2" charset="-122"/>
              </a:rPr>
              <a:t>100</a:t>
            </a:r>
            <a:r>
              <a:rPr lang="zh-CN" altLang="en-US" sz="2800" b="1" dirty="0">
                <a:solidFill>
                  <a:schemeClr val="tx1"/>
                </a:solidFill>
                <a:effectLst>
                  <a:outerShdw blurRad="38100" dist="38100" dir="2700000" algn="tl">
                    <a:srgbClr val="000000">
                      <a:alpha val="43137"/>
                    </a:srgbClr>
                  </a:outerShdw>
                </a:effectLst>
                <a:latin typeface="黑体" pitchFamily="2" charset="-122"/>
                <a:ea typeface="黑体" pitchFamily="2" charset="-122"/>
              </a:rPr>
              <a:t>周年，联合国教科文组织将这年定为“阿塔图尔克年”，来追思这位伟人。</a:t>
            </a:r>
            <a:r>
              <a:rPr lang="zh-CN" altLang="en-US" sz="2800" b="1" dirty="0">
                <a:solidFill>
                  <a:schemeClr val="tx1"/>
                </a:solidFill>
                <a:effectLst>
                  <a:outerShdw blurRad="38100" dist="38100" dir="2700000" algn="tl">
                    <a:srgbClr val="000000">
                      <a:alpha val="43137"/>
                    </a:srgbClr>
                  </a:outerShdw>
                </a:effectLst>
                <a:latin typeface="黑体" pitchFamily="2" charset="-122"/>
                <a:ea typeface="黑体" pitchFamily="2" charset="-122"/>
                <a:sym typeface="+mn-ea"/>
              </a:rPr>
              <a:t>土耳其有一项特别的规定，任何来访的国家政要，都要首先到凯末尔的墓前敬献花圈。这也是所有来到土耳其访问的外国国家领导人所需要进行的第一项正式活动，来表达对这位土耳其民族英雄的敬意。</a:t>
            </a:r>
          </a:p>
        </p:txBody>
      </p:sp>
      <p:sp>
        <p:nvSpPr>
          <p:cNvPr id="21506" name="文本框 21505"/>
          <p:cNvSpPr txBox="1"/>
          <p:nvPr/>
        </p:nvSpPr>
        <p:spPr>
          <a:xfrm>
            <a:off x="827585" y="2922330"/>
            <a:ext cx="1561286" cy="3046988"/>
          </a:xfrm>
          <a:prstGeom prst="rect">
            <a:avLst/>
          </a:prstGeom>
          <a:solidFill>
            <a:srgbClr val="FFFF00"/>
          </a:solidFill>
          <a:ln w="9525">
            <a:noFill/>
          </a:ln>
        </p:spPr>
        <p:txBody>
          <a:bodyPr wrap="square">
            <a:spAutoFit/>
          </a:bodyPr>
          <a:lstStyle/>
          <a:p>
            <a:pPr algn="ctr"/>
            <a:r>
              <a:rPr lang="zh-CN" altLang="en-US" sz="3600" b="1" dirty="0">
                <a:solidFill>
                  <a:srgbClr val="FF0000"/>
                </a:solidFill>
                <a:effectLst>
                  <a:outerShdw blurRad="38100" dist="38100" dir="2700000" algn="tl">
                    <a:srgbClr val="000000">
                      <a:alpha val="43137"/>
                    </a:srgbClr>
                  </a:outerShdw>
                </a:effectLst>
                <a:latin typeface="黑体" pitchFamily="2" charset="-122"/>
                <a:ea typeface="黑体" pitchFamily="2" charset="-122"/>
              </a:rPr>
              <a:t>孙中山</a:t>
            </a:r>
          </a:p>
          <a:p>
            <a:pPr algn="ctr"/>
            <a:endParaRPr lang="zh-CN" altLang="en-US" sz="1600" b="1" dirty="0">
              <a:solidFill>
                <a:srgbClr val="FF0000"/>
              </a:solidFill>
              <a:effectLst>
                <a:outerShdw blurRad="38100" dist="38100" dir="2700000" algn="tl">
                  <a:srgbClr val="000000">
                    <a:alpha val="43137"/>
                  </a:srgbClr>
                </a:outerShdw>
              </a:effectLst>
              <a:latin typeface="黑体" pitchFamily="2" charset="-122"/>
              <a:ea typeface="黑体" pitchFamily="2" charset="-122"/>
            </a:endParaRPr>
          </a:p>
          <a:p>
            <a:pPr algn="ctr"/>
            <a:r>
              <a:rPr lang="zh-CN" altLang="en-US" sz="3600" b="1" dirty="0">
                <a:solidFill>
                  <a:srgbClr val="FF0000"/>
                </a:solidFill>
                <a:effectLst>
                  <a:outerShdw blurRad="38100" dist="38100" dir="2700000" algn="tl">
                    <a:srgbClr val="000000">
                      <a:alpha val="43137"/>
                    </a:srgbClr>
                  </a:outerShdw>
                </a:effectLst>
                <a:latin typeface="黑体" pitchFamily="2" charset="-122"/>
                <a:ea typeface="黑体" pitchFamily="2" charset="-122"/>
              </a:rPr>
              <a:t>甘地</a:t>
            </a:r>
          </a:p>
          <a:p>
            <a:pPr algn="ctr"/>
            <a:endParaRPr lang="en-US" altLang="zh-CN" sz="3600" b="1" dirty="0" smtClean="0">
              <a:solidFill>
                <a:srgbClr val="FF0000"/>
              </a:solidFill>
              <a:effectLst>
                <a:outerShdw blurRad="38100" dist="38100" dir="2700000" algn="tl">
                  <a:srgbClr val="000000">
                    <a:alpha val="43137"/>
                  </a:srgbClr>
                </a:outerShdw>
              </a:effectLst>
              <a:latin typeface="黑体" pitchFamily="2" charset="-122"/>
              <a:ea typeface="黑体" pitchFamily="2" charset="-122"/>
            </a:endParaRPr>
          </a:p>
          <a:p>
            <a:pPr algn="ctr"/>
            <a:endParaRPr lang="zh-CN" altLang="en-US" sz="2800" b="1" dirty="0">
              <a:solidFill>
                <a:srgbClr val="FF0000"/>
              </a:solidFill>
              <a:effectLst>
                <a:outerShdw blurRad="38100" dist="38100" dir="2700000" algn="tl">
                  <a:srgbClr val="000000">
                    <a:alpha val="43137"/>
                  </a:srgbClr>
                </a:outerShdw>
              </a:effectLst>
              <a:latin typeface="黑体" pitchFamily="2" charset="-122"/>
              <a:ea typeface="黑体" pitchFamily="2" charset="-122"/>
            </a:endParaRPr>
          </a:p>
          <a:p>
            <a:pPr algn="ctr"/>
            <a:r>
              <a:rPr lang="zh-CN" altLang="en-US" sz="3600" b="1" dirty="0">
                <a:solidFill>
                  <a:srgbClr val="FF0000"/>
                </a:solidFill>
                <a:effectLst>
                  <a:outerShdw blurRad="38100" dist="38100" dir="2700000" algn="tl">
                    <a:srgbClr val="000000">
                      <a:alpha val="43137"/>
                    </a:srgbClr>
                  </a:outerShdw>
                </a:effectLst>
                <a:latin typeface="黑体" pitchFamily="2" charset="-122"/>
                <a:ea typeface="黑体" pitchFamily="2" charset="-122"/>
              </a:rPr>
              <a:t>凯末</a:t>
            </a:r>
            <a:r>
              <a:rPr lang="zh-CN" altLang="en-US" sz="3600" b="1" dirty="0" smtClean="0">
                <a:solidFill>
                  <a:srgbClr val="FF0000"/>
                </a:solidFill>
                <a:effectLst>
                  <a:outerShdw blurRad="38100" dist="38100" dir="2700000" algn="tl">
                    <a:srgbClr val="000000">
                      <a:alpha val="43137"/>
                    </a:srgbClr>
                  </a:outerShdw>
                </a:effectLst>
                <a:latin typeface="黑体" pitchFamily="2" charset="-122"/>
                <a:ea typeface="黑体" pitchFamily="2" charset="-122"/>
              </a:rPr>
              <a:t>尔</a:t>
            </a:r>
            <a:endParaRPr lang="zh-CN" altLang="en-US" sz="3600" b="1" dirty="0">
              <a:solidFill>
                <a:srgbClr val="FF0000"/>
              </a:solidFill>
              <a:effectLst>
                <a:outerShdw blurRad="38100" dist="38100" dir="2700000" algn="tl">
                  <a:srgbClr val="000000">
                    <a:alpha val="43137"/>
                  </a:srgbClr>
                </a:outerShdw>
              </a:effectLst>
              <a:latin typeface="黑体" pitchFamily="2" charset="-122"/>
              <a:ea typeface="黑体" pitchFamily="2" charset="-122"/>
            </a:endParaRPr>
          </a:p>
        </p:txBody>
      </p:sp>
      <p:sp>
        <p:nvSpPr>
          <p:cNvPr id="21509" name="文本框 21508"/>
          <p:cNvSpPr txBox="1"/>
          <p:nvPr/>
        </p:nvSpPr>
        <p:spPr>
          <a:xfrm>
            <a:off x="2394028" y="2902010"/>
            <a:ext cx="6570459" cy="3847207"/>
          </a:xfrm>
          <a:prstGeom prst="rect">
            <a:avLst/>
          </a:prstGeom>
          <a:noFill/>
          <a:ln w="9525">
            <a:noFill/>
          </a:ln>
        </p:spPr>
        <p:txBody>
          <a:bodyPr wrap="square">
            <a:spAutoFit/>
          </a:bodyPr>
          <a:lstStyle/>
          <a:p>
            <a:pPr>
              <a:spcBef>
                <a:spcPts val="1200"/>
              </a:spcBef>
            </a:pPr>
            <a:r>
              <a:rPr lang="zh-CN" altLang="en-US" sz="3200" b="1" dirty="0">
                <a:solidFill>
                  <a:schemeClr val="tx1"/>
                </a:solidFill>
                <a:effectLst>
                  <a:outerShdw blurRad="38100" dist="38100" dir="2700000" algn="tl">
                    <a:srgbClr val="000000">
                      <a:alpha val="43137"/>
                    </a:srgbClr>
                  </a:outerShdw>
                </a:effectLst>
                <a:latin typeface="Verdana" panose="020B0604030504040204" pitchFamily="34" charset="0"/>
                <a:ea typeface="黑体" panose="02010609060101010101" charset="-122"/>
              </a:rPr>
              <a:t>领导</a:t>
            </a:r>
            <a:r>
              <a:rPr lang="zh-CN" altLang="en-US" sz="3200" b="1" dirty="0">
                <a:solidFill>
                  <a:srgbClr val="FF0000"/>
                </a:solidFill>
                <a:effectLst>
                  <a:outerShdw blurRad="38100" dist="38100" dir="2700000" algn="tl">
                    <a:srgbClr val="000000">
                      <a:alpha val="43137"/>
                    </a:srgbClr>
                  </a:outerShdw>
                </a:effectLst>
                <a:latin typeface="Verdana" panose="020B0604030504040204" pitchFamily="34" charset="0"/>
                <a:ea typeface="黑体" panose="02010609060101010101" charset="-122"/>
              </a:rPr>
              <a:t>辛亥革命</a:t>
            </a:r>
            <a:r>
              <a:rPr lang="zh-CN" altLang="en-US" sz="3200" b="1" dirty="0">
                <a:solidFill>
                  <a:schemeClr val="tx1"/>
                </a:solidFill>
                <a:effectLst>
                  <a:outerShdw blurRad="38100" dist="38100" dir="2700000" algn="tl">
                    <a:srgbClr val="000000">
                      <a:alpha val="43137"/>
                    </a:srgbClr>
                  </a:outerShdw>
                </a:effectLst>
                <a:latin typeface="Verdana" panose="020B0604030504040204" pitchFamily="34" charset="0"/>
                <a:ea typeface="黑体" panose="02010609060101010101" charset="-122"/>
              </a:rPr>
              <a:t>，推翻封建君主专制；</a:t>
            </a:r>
          </a:p>
          <a:p>
            <a:pPr>
              <a:spcBef>
                <a:spcPts val="1200"/>
              </a:spcBef>
            </a:pPr>
            <a:r>
              <a:rPr lang="zh-CN" altLang="en-US" sz="3200" b="1" dirty="0" smtClean="0">
                <a:solidFill>
                  <a:srgbClr val="0000CC"/>
                </a:solidFill>
                <a:effectLst>
                  <a:outerShdw blurRad="38100" dist="38100" dir="2700000" algn="tl">
                    <a:srgbClr val="000000">
                      <a:alpha val="43137"/>
                    </a:srgbClr>
                  </a:outerShdw>
                </a:effectLst>
                <a:latin typeface="Verdana" panose="020B0604030504040204" pitchFamily="34" charset="0"/>
                <a:ea typeface="黑体" panose="02010609060101010101" charset="-122"/>
              </a:rPr>
              <a:t>领导</a:t>
            </a:r>
            <a:r>
              <a:rPr lang="zh-CN" altLang="en-US" sz="3200" b="1" dirty="0">
                <a:solidFill>
                  <a:srgbClr val="FF0000"/>
                </a:solidFill>
                <a:effectLst>
                  <a:outerShdw blurRad="38100" dist="38100" dir="2700000" algn="tl">
                    <a:srgbClr val="000000">
                      <a:alpha val="43137"/>
                    </a:srgbClr>
                  </a:outerShdw>
                </a:effectLst>
                <a:latin typeface="Verdana" panose="020B0604030504040204" pitchFamily="34" charset="0"/>
                <a:ea typeface="黑体" panose="02010609060101010101" charset="-122"/>
              </a:rPr>
              <a:t>非暴力不合作运动</a:t>
            </a:r>
            <a:r>
              <a:rPr lang="zh-CN" altLang="en-US" sz="3200" b="1" dirty="0">
                <a:solidFill>
                  <a:srgbClr val="0000CC"/>
                </a:solidFill>
                <a:effectLst>
                  <a:outerShdw blurRad="38100" dist="38100" dir="2700000" algn="tl">
                    <a:srgbClr val="000000">
                      <a:alpha val="43137"/>
                    </a:srgbClr>
                  </a:outerShdw>
                </a:effectLst>
                <a:latin typeface="Verdana" panose="020B0604030504040204" pitchFamily="34" charset="0"/>
                <a:ea typeface="黑体" panose="02010609060101010101" charset="-122"/>
              </a:rPr>
              <a:t>，沉重打击英国殖民统治，为印度民族独立奠定基础</a:t>
            </a:r>
          </a:p>
          <a:p>
            <a:pPr>
              <a:spcBef>
                <a:spcPts val="1200"/>
              </a:spcBef>
            </a:pPr>
            <a:r>
              <a:rPr lang="zh-CN" altLang="en-US" sz="3200" b="1" dirty="0">
                <a:solidFill>
                  <a:schemeClr val="tx1"/>
                </a:solidFill>
                <a:effectLst>
                  <a:outerShdw blurRad="38100" dist="38100" dir="2700000" algn="tl">
                    <a:srgbClr val="000000">
                      <a:alpha val="43137"/>
                    </a:srgbClr>
                  </a:outerShdw>
                </a:effectLst>
                <a:latin typeface="Verdana" panose="020B0604030504040204" pitchFamily="34" charset="0"/>
                <a:ea typeface="黑体" panose="02010609060101010101" charset="-122"/>
              </a:rPr>
              <a:t>领导</a:t>
            </a:r>
            <a:r>
              <a:rPr lang="zh-CN" altLang="en-US" sz="3200" b="1" dirty="0">
                <a:solidFill>
                  <a:srgbClr val="FF0000"/>
                </a:solidFill>
                <a:effectLst>
                  <a:outerShdw blurRad="38100" dist="38100" dir="2700000" algn="tl">
                    <a:srgbClr val="000000">
                      <a:alpha val="43137"/>
                    </a:srgbClr>
                  </a:outerShdw>
                </a:effectLst>
                <a:latin typeface="Verdana" panose="020B0604030504040204" pitchFamily="34" charset="0"/>
                <a:ea typeface="黑体" panose="02010609060101010101" charset="-122"/>
              </a:rPr>
              <a:t>土耳其民族独立战争</a:t>
            </a:r>
            <a:r>
              <a:rPr lang="zh-CN" altLang="en-US" sz="3200" b="1" dirty="0">
                <a:solidFill>
                  <a:schemeClr val="tx1"/>
                </a:solidFill>
                <a:effectLst>
                  <a:outerShdw blurRad="38100" dist="38100" dir="2700000" algn="tl">
                    <a:srgbClr val="000000">
                      <a:alpha val="43137"/>
                    </a:srgbClr>
                  </a:outerShdw>
                </a:effectLst>
                <a:latin typeface="Verdana" panose="020B0604030504040204" pitchFamily="34" charset="0"/>
                <a:ea typeface="黑体" panose="02010609060101010101" charset="-122"/>
              </a:rPr>
              <a:t>，实现了民族独立，进行改革，使土耳其走上富强道路</a:t>
            </a:r>
          </a:p>
        </p:txBody>
      </p:sp>
      <p:sp>
        <p:nvSpPr>
          <p:cNvPr id="21510" name="文本框 21509"/>
          <p:cNvSpPr txBox="1"/>
          <p:nvPr/>
        </p:nvSpPr>
        <p:spPr>
          <a:xfrm>
            <a:off x="484192" y="1455460"/>
            <a:ext cx="8336280" cy="1446550"/>
          </a:xfrm>
          <a:prstGeom prst="rect">
            <a:avLst/>
          </a:prstGeom>
          <a:solidFill>
            <a:schemeClr val="bg1"/>
          </a:solidFill>
          <a:ln w="9525">
            <a:noFill/>
          </a:ln>
        </p:spPr>
        <p:txBody>
          <a:bodyPr wrap="square" anchor="t">
            <a:spAutoFit/>
          </a:bodyPr>
          <a:lstStyle/>
          <a:p>
            <a:r>
              <a:rPr lang="zh-CN" altLang="en-US" sz="4400" b="1" dirty="0">
                <a:solidFill>
                  <a:srgbClr val="0000CC"/>
                </a:solidFill>
                <a:effectLst>
                  <a:outerShdw blurRad="38100" dist="38100" dir="2700000" algn="tl">
                    <a:srgbClr val="000000">
                      <a:alpha val="43137"/>
                    </a:srgbClr>
                  </a:outerShdw>
                </a:effectLst>
                <a:latin typeface="黑体" panose="02010609060101010101" charset="-122"/>
                <a:ea typeface="黑体" panose="02010609060101010101" charset="-122"/>
              </a:rPr>
              <a:t>  </a:t>
            </a:r>
            <a:r>
              <a:rPr lang="en-US" altLang="zh-CN" sz="4400" b="1" dirty="0">
                <a:solidFill>
                  <a:srgbClr val="0000CC"/>
                </a:solidFill>
                <a:effectLst>
                  <a:outerShdw blurRad="38100" dist="38100" dir="2700000" algn="tl">
                    <a:srgbClr val="000000">
                      <a:alpha val="43137"/>
                    </a:srgbClr>
                  </a:outerShdw>
                </a:effectLst>
                <a:latin typeface="黑体" panose="02010609060101010101" charset="-122"/>
                <a:ea typeface="黑体" panose="02010609060101010101" charset="-122"/>
              </a:rPr>
              <a:t>20</a:t>
            </a:r>
            <a:r>
              <a:rPr lang="zh-CN" altLang="en-US" sz="4400" b="1" dirty="0">
                <a:solidFill>
                  <a:srgbClr val="0000CC"/>
                </a:solidFill>
                <a:effectLst>
                  <a:outerShdw blurRad="38100" dist="38100" dir="2700000" algn="tl">
                    <a:srgbClr val="000000">
                      <a:alpha val="43137"/>
                    </a:srgbClr>
                  </a:outerShdw>
                </a:effectLst>
                <a:latin typeface="黑体" panose="02010609060101010101" charset="-122"/>
                <a:ea typeface="黑体" panose="02010609060101010101" charset="-122"/>
              </a:rPr>
              <a:t>世纪初，帝国主义加紧对亚洲进行侵略，民族危机加深</a:t>
            </a:r>
          </a:p>
        </p:txBody>
      </p:sp>
      <p:sp>
        <p:nvSpPr>
          <p:cNvPr id="2" name="文本框 1"/>
          <p:cNvSpPr txBox="1"/>
          <p:nvPr/>
        </p:nvSpPr>
        <p:spPr>
          <a:xfrm>
            <a:off x="107504" y="3212976"/>
            <a:ext cx="677108" cy="2679700"/>
          </a:xfrm>
          <a:prstGeom prst="rect">
            <a:avLst/>
          </a:prstGeom>
          <a:noFill/>
        </p:spPr>
        <p:txBody>
          <a:bodyPr vert="eaVert" wrap="square" rtlCol="0">
            <a:spAutoFit/>
          </a:bodyPr>
          <a:lstStyle/>
          <a:p>
            <a:r>
              <a:rPr lang="zh-CN" altLang="en-US" sz="3200" b="1" dirty="0">
                <a:solidFill>
                  <a:srgbClr val="FF0000"/>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rPr>
              <a:t>三位</a:t>
            </a:r>
            <a:r>
              <a:rPr lang="en-US" altLang="zh-CN" sz="3200" b="1" dirty="0">
                <a:solidFill>
                  <a:srgbClr val="FF0000"/>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rPr>
              <a:t>“</a:t>
            </a:r>
            <a:r>
              <a:rPr lang="zh-CN" altLang="en-US" sz="3200" b="1" dirty="0">
                <a:solidFill>
                  <a:srgbClr val="FF0000"/>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rPr>
              <a:t>国父</a:t>
            </a:r>
            <a:r>
              <a:rPr lang="en-US" altLang="zh-CN" sz="3200" b="1" dirty="0">
                <a:solidFill>
                  <a:srgbClr val="FF0000"/>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rPr>
              <a:t>”</a:t>
            </a:r>
          </a:p>
        </p:txBody>
      </p:sp>
    </p:spTree>
    <p:custDataLst>
      <p:tags r:id="rId1"/>
    </p:custDataLst>
    <p:extLst>
      <p:ext uri="{BB962C8B-B14F-4D97-AF65-F5344CB8AC3E}">
        <p14:creationId xmlns:p14="http://schemas.microsoft.com/office/powerpoint/2010/main" xmlns="" val="355112819"/>
      </p:ext>
    </p:extLst>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261129"/>
                                        </p:tgtEl>
                                        <p:attrNameLst>
                                          <p:attrName>style.visibility</p:attrName>
                                        </p:attrNameLst>
                                      </p:cBhvr>
                                      <p:to>
                                        <p:strVal val="visible"/>
                                      </p:to>
                                    </p:set>
                                    <p:animEffect transition="in" filter="wipe(down)">
                                      <p:cBhvr>
                                        <p:cTn id="7" dur="290">
                                          <p:stCondLst>
                                            <p:cond delay="0"/>
                                          </p:stCondLst>
                                        </p:cTn>
                                        <p:tgtEl>
                                          <p:spTgt spid="261129"/>
                                        </p:tgtEl>
                                      </p:cBhvr>
                                    </p:animEffect>
                                    <p:anim calcmode="lin" valueType="num">
                                      <p:cBhvr>
                                        <p:cTn id="8" dur="911" tmFilter="0,0; 0.14,0.36; 0.43,0.73; 0.71,0.91; 1.0,1.0">
                                          <p:stCondLst>
                                            <p:cond delay="0"/>
                                          </p:stCondLst>
                                        </p:cTn>
                                        <p:tgtEl>
                                          <p:spTgt spid="261129"/>
                                        </p:tgtEl>
                                        <p:attrNameLst>
                                          <p:attrName>ppt_x</p:attrName>
                                        </p:attrNameLst>
                                      </p:cBhvr>
                                      <p:tavLst>
                                        <p:tav tm="0">
                                          <p:val>
                                            <p:strVal val="#ppt_x-0.25"/>
                                          </p:val>
                                        </p:tav>
                                        <p:tav tm="100000">
                                          <p:val>
                                            <p:strVal val="#ppt_x"/>
                                          </p:val>
                                        </p:tav>
                                      </p:tavLst>
                                    </p:anim>
                                    <p:anim calcmode="lin" valueType="num">
                                      <p:cBhvr>
                                        <p:cTn id="9" dur="332" tmFilter="0.0,0.0; 0.25,0.07; 0.50,0.2; 0.75,0.467; 1.0,1.0">
                                          <p:stCondLst>
                                            <p:cond delay="0"/>
                                          </p:stCondLst>
                                        </p:cTn>
                                        <p:tgtEl>
                                          <p:spTgt spid="261129"/>
                                        </p:tgtEl>
                                        <p:attrNameLst>
                                          <p:attrName>ppt_y</p:attrName>
                                        </p:attrNameLst>
                                      </p:cBhvr>
                                      <p:tavLst>
                                        <p:tav tm="0" fmla="#ppt_y-sin(pi*$)/3">
                                          <p:val>
                                            <p:fltVal val="0.5"/>
                                          </p:val>
                                        </p:tav>
                                        <p:tav tm="100000">
                                          <p:val>
                                            <p:fltVal val="1"/>
                                          </p:val>
                                        </p:tav>
                                      </p:tavLst>
                                    </p:anim>
                                    <p:anim calcmode="lin" valueType="num">
                                      <p:cBhvr>
                                        <p:cTn id="10" dur="332" tmFilter="0, 0; 0.125,0.2665; 0.25,0.4; 0.375,0.465; 0.5,0.5;  0.625,0.535; 0.75,0.6; 0.875,0.7335; 1,1">
                                          <p:stCondLst>
                                            <p:cond delay="332"/>
                                          </p:stCondLst>
                                        </p:cTn>
                                        <p:tgtEl>
                                          <p:spTgt spid="261129"/>
                                        </p:tgtEl>
                                        <p:attrNameLst>
                                          <p:attrName>ppt_y</p:attrName>
                                        </p:attrNameLst>
                                      </p:cBhvr>
                                      <p:tavLst>
                                        <p:tav tm="0" fmla="#ppt_y-sin(pi*$)/9">
                                          <p:val>
                                            <p:fltVal val="0"/>
                                          </p:val>
                                        </p:tav>
                                        <p:tav tm="100000">
                                          <p:val>
                                            <p:fltVal val="1"/>
                                          </p:val>
                                        </p:tav>
                                      </p:tavLst>
                                    </p:anim>
                                    <p:anim calcmode="lin" valueType="num">
                                      <p:cBhvr>
                                        <p:cTn id="11" dur="166" tmFilter="0, 0; 0.125,0.2665; 0.25,0.4; 0.375,0.465; 0.5,0.5;  0.625,0.535; 0.75,0.6; 0.875,0.7335; 1,1">
                                          <p:stCondLst>
                                            <p:cond delay="662"/>
                                          </p:stCondLst>
                                        </p:cTn>
                                        <p:tgtEl>
                                          <p:spTgt spid="261129"/>
                                        </p:tgtEl>
                                        <p:attrNameLst>
                                          <p:attrName>ppt_y</p:attrName>
                                        </p:attrNameLst>
                                      </p:cBhvr>
                                      <p:tavLst>
                                        <p:tav tm="0" fmla="#ppt_y-sin(pi*$)/27">
                                          <p:val>
                                            <p:fltVal val="0"/>
                                          </p:val>
                                        </p:tav>
                                        <p:tav tm="100000">
                                          <p:val>
                                            <p:fltVal val="1"/>
                                          </p:val>
                                        </p:tav>
                                      </p:tavLst>
                                    </p:anim>
                                    <p:anim calcmode="lin" valueType="num">
                                      <p:cBhvr>
                                        <p:cTn id="12" dur="82" tmFilter="0, 0; 0.125,0.2665; 0.25,0.4; 0.375,0.465; 0.5,0.5;  0.625,0.535; 0.75,0.6; 0.875,0.7335; 1,1">
                                          <p:stCondLst>
                                            <p:cond delay="828"/>
                                          </p:stCondLst>
                                        </p:cTn>
                                        <p:tgtEl>
                                          <p:spTgt spid="261129"/>
                                        </p:tgtEl>
                                        <p:attrNameLst>
                                          <p:attrName>ppt_y</p:attrName>
                                        </p:attrNameLst>
                                      </p:cBhvr>
                                      <p:tavLst>
                                        <p:tav tm="0" fmla="#ppt_y-sin(pi*$)/81">
                                          <p:val>
                                            <p:fltVal val="0"/>
                                          </p:val>
                                        </p:tav>
                                        <p:tav tm="100000">
                                          <p:val>
                                            <p:fltVal val="1"/>
                                          </p:val>
                                        </p:tav>
                                      </p:tavLst>
                                    </p:anim>
                                    <p:animScale>
                                      <p:cBhvr>
                                        <p:cTn id="13" dur="13">
                                          <p:stCondLst>
                                            <p:cond delay="325"/>
                                          </p:stCondLst>
                                        </p:cTn>
                                        <p:tgtEl>
                                          <p:spTgt spid="261129"/>
                                        </p:tgtEl>
                                      </p:cBhvr>
                                      <p:to x="100000" y="60000"/>
                                    </p:animScale>
                                    <p:animScale>
                                      <p:cBhvr>
                                        <p:cTn id="14" dur="83" decel="50000">
                                          <p:stCondLst>
                                            <p:cond delay="338"/>
                                          </p:stCondLst>
                                        </p:cTn>
                                        <p:tgtEl>
                                          <p:spTgt spid="261129"/>
                                        </p:tgtEl>
                                      </p:cBhvr>
                                      <p:to x="100000" y="100000"/>
                                    </p:animScale>
                                    <p:animScale>
                                      <p:cBhvr>
                                        <p:cTn id="15" dur="13">
                                          <p:stCondLst>
                                            <p:cond delay="656"/>
                                          </p:stCondLst>
                                        </p:cTn>
                                        <p:tgtEl>
                                          <p:spTgt spid="261129"/>
                                        </p:tgtEl>
                                      </p:cBhvr>
                                      <p:to x="100000" y="80000"/>
                                    </p:animScale>
                                    <p:animScale>
                                      <p:cBhvr>
                                        <p:cTn id="16" dur="83" decel="50000">
                                          <p:stCondLst>
                                            <p:cond delay="669"/>
                                          </p:stCondLst>
                                        </p:cTn>
                                        <p:tgtEl>
                                          <p:spTgt spid="261129"/>
                                        </p:tgtEl>
                                      </p:cBhvr>
                                      <p:to x="100000" y="100000"/>
                                    </p:animScale>
                                    <p:animScale>
                                      <p:cBhvr>
                                        <p:cTn id="17" dur="13">
                                          <p:stCondLst>
                                            <p:cond delay="821"/>
                                          </p:stCondLst>
                                        </p:cTn>
                                        <p:tgtEl>
                                          <p:spTgt spid="261129"/>
                                        </p:tgtEl>
                                      </p:cBhvr>
                                      <p:to x="100000" y="90000"/>
                                    </p:animScale>
                                    <p:animScale>
                                      <p:cBhvr>
                                        <p:cTn id="18" dur="83" decel="50000">
                                          <p:stCondLst>
                                            <p:cond delay="834"/>
                                          </p:stCondLst>
                                        </p:cTn>
                                        <p:tgtEl>
                                          <p:spTgt spid="261129"/>
                                        </p:tgtEl>
                                      </p:cBhvr>
                                      <p:to x="100000" y="100000"/>
                                    </p:animScale>
                                    <p:animScale>
                                      <p:cBhvr>
                                        <p:cTn id="19" dur="13">
                                          <p:stCondLst>
                                            <p:cond delay="904"/>
                                          </p:stCondLst>
                                        </p:cTn>
                                        <p:tgtEl>
                                          <p:spTgt spid="261129"/>
                                        </p:tgtEl>
                                      </p:cBhvr>
                                      <p:to x="100000" y="95000"/>
                                    </p:animScale>
                                    <p:animScale>
                                      <p:cBhvr>
                                        <p:cTn id="20" dur="83" decel="50000">
                                          <p:stCondLst>
                                            <p:cond delay="917"/>
                                          </p:stCondLst>
                                        </p:cTn>
                                        <p:tgtEl>
                                          <p:spTgt spid="261129"/>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3" presetClass="entr" presetSubtype="10" fill="hold" grpId="0" nodeType="clickEffect">
                                  <p:stCondLst>
                                    <p:cond delay="0"/>
                                  </p:stCondLst>
                                  <p:childTnLst>
                                    <p:set>
                                      <p:cBhvr>
                                        <p:cTn id="24" dur="1" fill="hold">
                                          <p:stCondLst>
                                            <p:cond delay="0"/>
                                          </p:stCondLst>
                                        </p:cTn>
                                        <p:tgtEl>
                                          <p:spTgt spid="21510"/>
                                        </p:tgtEl>
                                        <p:attrNameLst>
                                          <p:attrName>style.visibility</p:attrName>
                                        </p:attrNameLst>
                                      </p:cBhvr>
                                      <p:to>
                                        <p:strVal val="visible"/>
                                      </p:to>
                                    </p:set>
                                    <p:animEffect transition="in" filter="blinds(horizontal)">
                                      <p:cBhvr>
                                        <p:cTn id="25" dur="500"/>
                                        <p:tgtEl>
                                          <p:spTgt spid="21510"/>
                                        </p:tgtEl>
                                      </p:cBhvr>
                                    </p:animEffect>
                                  </p:childTnLst>
                                </p:cTn>
                              </p:par>
                            </p:childTnLst>
                          </p:cTn>
                        </p:par>
                        <p:par>
                          <p:cTn id="26" fill="hold">
                            <p:stCondLst>
                              <p:cond delay="500"/>
                            </p:stCondLst>
                            <p:childTnLst>
                              <p:par>
                                <p:cTn id="27" presetID="12" presetClass="entr" presetSubtype="8" fill="hold" grpId="0" nodeType="afterEffect">
                                  <p:stCondLst>
                                    <p:cond delay="0"/>
                                  </p:stCondLst>
                                  <p:childTnLst>
                                    <p:set>
                                      <p:cBhvr>
                                        <p:cTn id="28" dur="1" fill="hold">
                                          <p:stCondLst>
                                            <p:cond delay="0"/>
                                          </p:stCondLst>
                                        </p:cTn>
                                        <p:tgtEl>
                                          <p:spTgt spid="2"/>
                                        </p:tgtEl>
                                        <p:attrNameLst>
                                          <p:attrName>style.visibility</p:attrName>
                                        </p:attrNameLst>
                                      </p:cBhvr>
                                      <p:to>
                                        <p:strVal val="visible"/>
                                      </p:to>
                                    </p:set>
                                    <p:anim calcmode="lin" valueType="num">
                                      <p:cBhvr additive="base">
                                        <p:cTn id="29" dur="500"/>
                                        <p:tgtEl>
                                          <p:spTgt spid="2"/>
                                        </p:tgtEl>
                                        <p:attrNameLst>
                                          <p:attrName>ppt_x</p:attrName>
                                        </p:attrNameLst>
                                      </p:cBhvr>
                                      <p:tavLst>
                                        <p:tav tm="0">
                                          <p:val>
                                            <p:strVal val="#ppt_x-#ppt_w*1.125000"/>
                                          </p:val>
                                        </p:tav>
                                        <p:tav tm="100000">
                                          <p:val>
                                            <p:strVal val="#ppt_x"/>
                                          </p:val>
                                        </p:tav>
                                      </p:tavLst>
                                    </p:anim>
                                    <p:animEffect transition="in" filter="wipe(right)">
                                      <p:cBhvr>
                                        <p:cTn id="30" dur="500"/>
                                        <p:tgtEl>
                                          <p:spTgt spid="2"/>
                                        </p:tgtEl>
                                      </p:cBhvr>
                                    </p:animEffect>
                                  </p:childTnLst>
                                </p:cTn>
                              </p:par>
                              <p:par>
                                <p:cTn id="31" presetID="12" presetClass="entr" presetSubtype="8" fill="hold" grpId="0" nodeType="withEffect">
                                  <p:stCondLst>
                                    <p:cond delay="0"/>
                                  </p:stCondLst>
                                  <p:childTnLst>
                                    <p:set>
                                      <p:cBhvr>
                                        <p:cTn id="32" dur="1" fill="hold">
                                          <p:stCondLst>
                                            <p:cond delay="0"/>
                                          </p:stCondLst>
                                        </p:cTn>
                                        <p:tgtEl>
                                          <p:spTgt spid="21506"/>
                                        </p:tgtEl>
                                        <p:attrNameLst>
                                          <p:attrName>style.visibility</p:attrName>
                                        </p:attrNameLst>
                                      </p:cBhvr>
                                      <p:to>
                                        <p:strVal val="visible"/>
                                      </p:to>
                                    </p:set>
                                    <p:anim calcmode="lin" valueType="num">
                                      <p:cBhvr additive="base">
                                        <p:cTn id="33" dur="500"/>
                                        <p:tgtEl>
                                          <p:spTgt spid="21506"/>
                                        </p:tgtEl>
                                        <p:attrNameLst>
                                          <p:attrName>ppt_x</p:attrName>
                                        </p:attrNameLst>
                                      </p:cBhvr>
                                      <p:tavLst>
                                        <p:tav tm="0">
                                          <p:val>
                                            <p:strVal val="#ppt_x-#ppt_w*1.125000"/>
                                          </p:val>
                                        </p:tav>
                                        <p:tav tm="100000">
                                          <p:val>
                                            <p:strVal val="#ppt_x"/>
                                          </p:val>
                                        </p:tav>
                                      </p:tavLst>
                                    </p:anim>
                                    <p:animEffect transition="in" filter="wipe(right)">
                                      <p:cBhvr>
                                        <p:cTn id="34" dur="500"/>
                                        <p:tgtEl>
                                          <p:spTgt spid="21506"/>
                                        </p:tgtEl>
                                      </p:cBhvr>
                                    </p:animEffect>
                                  </p:childTnLst>
                                </p:cTn>
                              </p:par>
                            </p:childTnLst>
                          </p:cTn>
                        </p:par>
                      </p:childTnLst>
                    </p:cTn>
                  </p:par>
                  <p:par>
                    <p:cTn id="35" fill="hold">
                      <p:stCondLst>
                        <p:cond delay="indefinite"/>
                      </p:stCondLst>
                      <p:childTnLst>
                        <p:par>
                          <p:cTn id="36" fill="hold">
                            <p:stCondLst>
                              <p:cond delay="0"/>
                            </p:stCondLst>
                            <p:childTnLst>
                              <p:par>
                                <p:cTn id="37" presetID="12" presetClass="entr" presetSubtype="8" fill="hold" grpId="0" nodeType="clickEffect">
                                  <p:stCondLst>
                                    <p:cond delay="0"/>
                                  </p:stCondLst>
                                  <p:childTnLst>
                                    <p:set>
                                      <p:cBhvr>
                                        <p:cTn id="38" dur="1" fill="hold">
                                          <p:stCondLst>
                                            <p:cond delay="0"/>
                                          </p:stCondLst>
                                        </p:cTn>
                                        <p:tgtEl>
                                          <p:spTgt spid="21509"/>
                                        </p:tgtEl>
                                        <p:attrNameLst>
                                          <p:attrName>style.visibility</p:attrName>
                                        </p:attrNameLst>
                                      </p:cBhvr>
                                      <p:to>
                                        <p:strVal val="visible"/>
                                      </p:to>
                                    </p:set>
                                    <p:anim calcmode="lin" valueType="num">
                                      <p:cBhvr additive="base">
                                        <p:cTn id="39" dur="500"/>
                                        <p:tgtEl>
                                          <p:spTgt spid="21509"/>
                                        </p:tgtEl>
                                        <p:attrNameLst>
                                          <p:attrName>ppt_x</p:attrName>
                                        </p:attrNameLst>
                                      </p:cBhvr>
                                      <p:tavLst>
                                        <p:tav tm="0">
                                          <p:val>
                                            <p:strVal val="#ppt_x-#ppt_w*1.125000"/>
                                          </p:val>
                                        </p:tav>
                                        <p:tav tm="100000">
                                          <p:val>
                                            <p:strVal val="#ppt_x"/>
                                          </p:val>
                                        </p:tav>
                                      </p:tavLst>
                                    </p:anim>
                                    <p:animEffect transition="in" filter="wipe(right)">
                                      <p:cBhvr>
                                        <p:cTn id="40" dur="500"/>
                                        <p:tgtEl>
                                          <p:spTgt spid="2150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1129" grpId="0"/>
      <p:bldP spid="21506" grpId="0" animBg="1"/>
      <p:bldP spid="21509" grpId="0"/>
      <p:bldP spid="21510" grpId="0" bldLvl="0" animBg="1"/>
      <p:bldP spid="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3"/>
          <p:cNvSpPr>
            <a:spLocks noGrp="1" noChangeArrowheads="1"/>
          </p:cNvSpPr>
          <p:nvPr>
            <p:ph type="subTitle" idx="4294967295"/>
          </p:nvPr>
        </p:nvSpPr>
        <p:spPr>
          <a:xfrm>
            <a:off x="1371600" y="3886200"/>
            <a:ext cx="6400800" cy="1752600"/>
          </a:xfrm>
        </p:spPr>
        <p:txBody>
          <a:bodyPr/>
          <a:lstStyle/>
          <a:p>
            <a:pPr marL="0" indent="0" algn="ctr" eaLnBrk="1" hangingPunct="1">
              <a:buFontTx/>
              <a:buNone/>
            </a:pPr>
            <a:endParaRPr lang="zh-CN" altLang="zh-CN" smtClean="0"/>
          </a:p>
        </p:txBody>
      </p:sp>
      <p:pic>
        <p:nvPicPr>
          <p:cNvPr id="44035" name="Picture 6" descr="图片87"/>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0" y="0"/>
            <a:ext cx="9251950" cy="68849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44036" name="Picture 7" descr="图45"/>
          <p:cNvPicPr>
            <a:picLocks noChangeAspect="1" noChangeArrowheads="1" noCrop="1"/>
          </p:cNvPicPr>
          <p:nvPr/>
        </p:nvPicPr>
        <p:blipFill>
          <a:blip r:embed="rId3">
            <a:extLst>
              <a:ext uri="{28A0092B-C50C-407E-A947-70E740481C1C}">
                <a14:useLocalDpi xmlns:a14="http://schemas.microsoft.com/office/drawing/2010/main" xmlns="" val="0"/>
              </a:ext>
            </a:extLst>
          </a:blip>
          <a:srcRect/>
          <a:stretch>
            <a:fillRect/>
          </a:stretch>
        </p:blipFill>
        <p:spPr bwMode="auto">
          <a:xfrm>
            <a:off x="3059113" y="1268413"/>
            <a:ext cx="666750" cy="762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44037" name="Picture 12" descr="xinsrc_400901141116859709848"/>
          <p:cNvPicPr>
            <a:picLocks noChangeAspect="1" noChangeArrowheads="1" noCrop="1"/>
          </p:cNvPicPr>
          <p:nvPr/>
        </p:nvPicPr>
        <p:blipFill>
          <a:blip r:embed="rId4">
            <a:extLst>
              <a:ext uri="{28A0092B-C50C-407E-A947-70E740481C1C}">
                <a14:useLocalDpi xmlns:a14="http://schemas.microsoft.com/office/drawing/2010/main" xmlns="" val="0"/>
              </a:ext>
            </a:extLst>
          </a:blip>
          <a:srcRect/>
          <a:stretch>
            <a:fillRect/>
          </a:stretch>
        </p:blipFill>
        <p:spPr bwMode="auto">
          <a:xfrm>
            <a:off x="6804025" y="4941888"/>
            <a:ext cx="1676400" cy="15224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44038" name="WordArt 7"/>
          <p:cNvSpPr>
            <a:spLocks noChangeArrowheads="1" noChangeShapeType="1" noTextEdit="1"/>
          </p:cNvSpPr>
          <p:nvPr/>
        </p:nvSpPr>
        <p:spPr bwMode="auto">
          <a:xfrm>
            <a:off x="4787900" y="765175"/>
            <a:ext cx="3960813" cy="2447925"/>
          </a:xfrm>
          <a:prstGeom prst="rect">
            <a:avLst/>
          </a:prstGeom>
        </p:spPr>
        <p:txBody>
          <a:bodyPr wrap="none" fromWordArt="1">
            <a:prstTxWarp prst="textPlain">
              <a:avLst>
                <a:gd name="adj" fmla="val 50000"/>
              </a:avLst>
            </a:prstTxWarp>
          </a:bodyPr>
          <a:lstStyle/>
          <a:p>
            <a:pPr algn="ctr"/>
            <a:r>
              <a:rPr lang="zh-CN" altLang="en-US" sz="9600" kern="1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华文新魏"/>
                <a:ea typeface="华文新魏"/>
              </a:rPr>
              <a:t>再见</a:t>
            </a:r>
          </a:p>
        </p:txBody>
      </p:sp>
    </p:spTree>
    <p:extLst>
      <p:ext uri="{BB962C8B-B14F-4D97-AF65-F5344CB8AC3E}">
        <p14:creationId xmlns:p14="http://schemas.microsoft.com/office/powerpoint/2010/main" xmlns="" val="217450098"/>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20185039"/>
  <p:tag name="KSO_WM_TAG_VERSION" val="1.0"/>
  <p:tag name="KSO_WM_SLIDE_ID" val="custom20185039_20"/>
  <p:tag name="KSO_WM_SLIDE_INDEX" val="20"/>
  <p:tag name="KSO_WM_SLIDE_ITEM_CNT" val="2"/>
  <p:tag name="KSO_WM_SLIDE_LAYOUT" val="a_f"/>
  <p:tag name="KSO_WM_SLIDE_LAYOUT_CNT" val="1_1"/>
  <p:tag name="KSO_WM_SLIDE_TYPE" val="endPage"/>
  <p:tag name="KSO_WM_BEAUTIFY_FLAG" val="#wm#"/>
</p:tagLst>
</file>

<file path=ppt/tags/tag2.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20185039"/>
  <p:tag name="KSO_WM_TAG_VERSION" val="1.0"/>
  <p:tag name="KSO_WM_SLIDE_ID" val="custom20185039_20"/>
  <p:tag name="KSO_WM_SLIDE_INDEX" val="20"/>
  <p:tag name="KSO_WM_SLIDE_ITEM_CNT" val="2"/>
  <p:tag name="KSO_WM_SLIDE_LAYOUT" val="a_f"/>
  <p:tag name="KSO_WM_SLIDE_LAYOUT_CNT" val="1_1"/>
  <p:tag name="KSO_WM_SLIDE_TYPE" val="endPage"/>
  <p:tag name="KSO_WM_BEAUTIFY_FLAG" val="#wm#"/>
</p:tagLst>
</file>

<file path=ppt/tags/tag3.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20185039"/>
  <p:tag name="KSO_WM_TAG_VERSION" val="1.0"/>
  <p:tag name="KSO_WM_SLIDE_ID" val="custom20185039_20"/>
  <p:tag name="KSO_WM_SLIDE_INDEX" val="20"/>
  <p:tag name="KSO_WM_SLIDE_ITEM_CNT" val="2"/>
  <p:tag name="KSO_WM_SLIDE_LAYOUT" val="a_f"/>
  <p:tag name="KSO_WM_SLIDE_LAYOUT_CNT" val="1_1"/>
  <p:tag name="KSO_WM_SLIDE_TYPE" val="endPage"/>
  <p:tag name="KSO_WM_BEAUTIFY_FLAG" val="#wm#"/>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620</TotalTime>
  <Words>1552</Words>
  <PresentationFormat>全屏显示(4:3)</PresentationFormat>
  <Paragraphs>148</Paragraphs>
  <Slides>28</Slides>
  <Notes>6</Notes>
  <HiddenSlides>0</HiddenSlides>
  <MMClips>0</MMClips>
  <ScaleCrop>false</ScaleCrop>
  <HeadingPairs>
    <vt:vector size="4" baseType="variant">
      <vt:variant>
        <vt:lpstr>主题</vt:lpstr>
      </vt:variant>
      <vt:variant>
        <vt:i4>1</vt:i4>
      </vt:variant>
      <vt:variant>
        <vt:lpstr>幻灯片标题</vt:lpstr>
      </vt:variant>
      <vt:variant>
        <vt:i4>28</vt:i4>
      </vt:variant>
    </vt:vector>
  </HeadingPairs>
  <TitlesOfParts>
    <vt:vector size="29" baseType="lpstr">
      <vt:lpstr>Office 主题​​</vt:lpstr>
      <vt:lpstr>幻灯片 1</vt:lpstr>
      <vt:lpstr>幻灯片 2</vt:lpstr>
      <vt:lpstr>幻灯片 3</vt:lpstr>
      <vt:lpstr>幻灯片 4</vt:lpstr>
      <vt:lpstr>幻灯片 5</vt:lpstr>
      <vt:lpstr>幻灯片 6</vt:lpstr>
      <vt:lpstr>幻灯片 7</vt:lpstr>
      <vt:lpstr>幻灯片 8</vt:lpstr>
      <vt:lpstr>二、土耳其的凯末尔革命</vt:lpstr>
      <vt:lpstr>幻灯片 10</vt:lpstr>
      <vt:lpstr>幻灯片 11</vt:lpstr>
      <vt:lpstr>幻灯片 12</vt:lpstr>
      <vt:lpstr>幻灯片 13</vt:lpstr>
      <vt:lpstr>幻灯片 14</vt:lpstr>
      <vt:lpstr>幻灯片 15</vt:lpstr>
      <vt:lpstr>二、土耳其的凯末尔革命</vt:lpstr>
      <vt:lpstr>幻灯片 17</vt:lpstr>
      <vt:lpstr>幻灯片 18</vt:lpstr>
      <vt:lpstr>幻灯片 19</vt:lpstr>
      <vt:lpstr>幻灯片 20</vt:lpstr>
      <vt:lpstr>幻灯片 21</vt:lpstr>
      <vt:lpstr>幻灯片 22</vt:lpstr>
      <vt:lpstr>幻灯片 23</vt:lpstr>
      <vt:lpstr>幻灯片 24</vt:lpstr>
      <vt:lpstr>幻灯片 25</vt:lpstr>
      <vt:lpstr>幻灯片 26</vt:lpstr>
      <vt:lpstr>幻灯片 27</vt:lpstr>
      <vt:lpstr>幻灯片 28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2018-06-14T02:25:32Z</dcterms:created>
  <dcterms:modified xsi:type="dcterms:W3CDTF">2018-11-26T16:24:01Z</dcterms:modified>
</cp:coreProperties>
</file>