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513" r:id="rId3"/>
    <p:sldId id="529" r:id="rId4"/>
    <p:sldId id="544" r:id="rId5"/>
    <p:sldId id="551" r:id="rId6"/>
    <p:sldId id="550" r:id="rId7"/>
    <p:sldId id="553" r:id="rId8"/>
    <p:sldId id="547" r:id="rId9"/>
    <p:sldId id="552" r:id="rId10"/>
    <p:sldId id="554" r:id="rId11"/>
    <p:sldId id="555" r:id="rId12"/>
    <p:sldId id="559" r:id="rId13"/>
    <p:sldId id="549" r:id="rId14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068">
          <p15:clr>
            <a:srgbClr val="A4A3A4"/>
          </p15:clr>
        </p15:guide>
        <p15:guide id="2" pos="3696">
          <p15:clr>
            <a:srgbClr val="A4A3A4"/>
          </p15:clr>
        </p15:guide>
      </p15:sldGuideLst>
    </p:ext>
  </p:extLst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3981" autoAdjust="0"/>
  </p:normalViewPr>
  <p:slideViewPr>
    <p:cSldViewPr snapToGrid="0">
      <p:cViewPr varScale="1">
        <p:scale>
          <a:sx n="72" d="100"/>
          <a:sy n="72" d="100"/>
        </p:scale>
        <p:origin x="-606" y="-90"/>
      </p:cViewPr>
      <p:guideLst>
        <p:guide orient="horz" pos="2068"/>
        <p:guide pos="369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5592"/>
    </p:cViewPr>
  </p:sorterViewPr>
  <p:notesViewPr>
    <p:cSldViewPr>
      <p:cViewPr>
        <p:scale>
          <a:sx n="1" d="100"/>
          <a:sy n="1" d="100"/>
        </p:scale>
        <p:origin x="0" y="0"/>
      </p:cViewPr>
    </p:cSldViewPr>
  </p:notesViewPr>
  <p:gridSpacing cx="72000" cy="720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9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iagrams/colors1.xml><?xml version="1.0" encoding="utf-8"?>
<dgm:colorsDef xmlns:a="http://schemas.openxmlformats.org/drawingml/2006/main" xmlns:dgm="http://schemas.openxmlformats.org/drawingml/2006/diagram" uniqueId="urn:microsoft.com/office/officeart/2005/8/colors/accent1_2#1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dgm="http://schemas.openxmlformats.org/drawingml/2006/diagram">
  <dgm:ptLst>
    <dgm:pt modelId="{625BD6AD-3FFF-4455-9BBE-F7EAA7C95963}" type="doc">
      <dgm:prSet loTypeId="urn:microsoft.com/office/officeart/2005/8/layout/list1#1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zh-CN" altLang="en-US"/>
        </a:p>
      </dgm:t>
    </dgm:pt>
    <dgm:pt modelId="{4B4764CC-5FB8-4823-9237-783E0FCE7152}" type="parTrans" cxnId="{1CF16014-BE8E-461A-9222-FBF0E5693AAA}">
      <dgm:prSet/>
      <dgm:spPr/>
      <dgm:t>
        <a:bodyPr/>
        <a:lstStyle/>
        <a:p>
          <a:endParaRPr lang="zh-CN" altLang="en-US"/>
        </a:p>
      </dgm:t>
    </dgm:pt>
    <dgm:pt modelId="{03EF8DE0-BD6C-4D0F-9DEB-2C0510767977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/>
            <a:t>亚洲民族民主运动的新高潮</a:t>
          </a:r>
        </a:p>
      </dgm:t>
    </dgm:pt>
    <dgm:pt modelId="{B0D3872E-1DB0-4752-B3B4-C57D9DA6C22D}" type="sibTrans" cxnId="{1CF16014-BE8E-461A-9222-FBF0E5693AAA}">
      <dgm:prSet/>
      <dgm:spPr/>
      <dgm:t>
        <a:bodyPr/>
        <a:lstStyle/>
        <a:p>
          <a:endParaRPr lang="zh-CN" altLang="en-US"/>
        </a:p>
      </dgm:t>
    </dgm:pt>
    <dgm:pt modelId="{DA8043A9-FA7B-4EF4-A837-CF543D78C140}" type="parTrans" cxnId="{8085FABB-93A1-44C2-9CE7-F07EACAFB4C1}">
      <dgm:prSet/>
      <dgm:spPr/>
      <dgm:t>
        <a:bodyPr/>
        <a:lstStyle/>
        <a:p>
          <a:endParaRPr lang="zh-CN" altLang="en-US"/>
        </a:p>
      </dgm:t>
    </dgm:pt>
    <dgm:pt modelId="{1B4A02DF-5C0C-47F9-8E88-F4CE3E9EBE63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>
              <a:solidFill>
                <a:schemeClr val="bg1"/>
              </a:solidFill>
            </a:rPr>
            <a:t>非洲独立意识的觉醒</a:t>
          </a:r>
        </a:p>
      </dgm:t>
    </dgm:pt>
    <dgm:pt modelId="{65591CD6-02DC-4879-9DE7-F2B1666C5407}" type="sibTrans" cxnId="{8085FABB-93A1-44C2-9CE7-F07EACAFB4C1}">
      <dgm:prSet/>
      <dgm:spPr/>
      <dgm:t>
        <a:bodyPr/>
        <a:lstStyle/>
        <a:p>
          <a:endParaRPr lang="zh-CN" altLang="en-US"/>
        </a:p>
      </dgm:t>
    </dgm:pt>
    <dgm:pt modelId="{54F7CA57-8EB7-41D7-BBC2-45EB8A25791B}" type="parTrans" cxnId="{14889E3D-C777-4187-875D-D6E168878A1A}">
      <dgm:prSet/>
      <dgm:spPr/>
      <dgm:t>
        <a:bodyPr/>
        <a:lstStyle/>
        <a:p>
          <a:endParaRPr lang="zh-CN" altLang="en-US"/>
        </a:p>
      </dgm:t>
    </dgm:pt>
    <dgm:pt modelId="{39B19EA5-E007-4E97-9588-499896407889}">
      <dgm:prSet phldrT="[文本]" custT="1"/>
      <dgm:spPr/>
      <dgm:t>
        <a:bodyPr vert="horz" wrap="square"/>
        <a:lstStyle/>
        <a:p>
          <a:pPr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/>
            <a:t>拉丁美洲的民族民主革命与改革</a:t>
          </a:r>
        </a:p>
      </dgm:t>
    </dgm:pt>
    <dgm:pt modelId="{8293E150-3C21-409A-A16B-2C2F3B582BD2}" type="sibTrans" cxnId="{14889E3D-C777-4187-875D-D6E168878A1A}">
      <dgm:prSet/>
      <dgm:spPr/>
      <dgm:t>
        <a:bodyPr/>
        <a:lstStyle/>
        <a:p>
          <a:endParaRPr lang="zh-CN" altLang="en-US"/>
        </a:p>
      </dgm:t>
    </dgm:pt>
    <dgm:pt modelId="{D4F6BC46-2471-4EBE-8229-D0A1096332AB}" type="pres">
      <dgm:prSet presAssocID="{625BD6AD-3FFF-4455-9BBE-F7EAA7C95963}" presName="linear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EDCC325F-3401-449F-84AA-356BEEB73532}" type="pres">
      <dgm:prSet presAssocID="{03EF8DE0-BD6C-4D0F-9DEB-2C0510767977}" presName="parentLin"/>
      <dgm:spPr/>
      <dgm:t>
        <a:bodyPr/>
        <a:lstStyle/>
        <a:p/>
      </dgm:t>
    </dgm:pt>
    <dgm:pt modelId="{70787CC1-09F0-47F3-9BA2-DEE203D43A9B}" type="pres">
      <dgm:prSet presAssocID="{03EF8DE0-BD6C-4D0F-9DEB-2C0510767977}" presName="parentLeftMargin" presStyleLbl="node1" presStyleCnt="3"/>
      <dgm:spPr/>
      <dgm:t>
        <a:bodyPr/>
        <a:lstStyle/>
        <a:p>
          <a:endParaRPr lang="zh-CN" altLang="en-US"/>
        </a:p>
      </dgm:t>
    </dgm:pt>
    <dgm:pt modelId="{BE367A69-6939-45FF-AD8E-BDB46DBE4D99}" type="pres">
      <dgm:prSet presAssocID="{03EF8DE0-BD6C-4D0F-9DEB-2C0510767977}" presName="parentText" presStyleLbl="node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1EFDA1BA-2FD9-4B31-9C5A-699977912D47}" type="pres">
      <dgm:prSet presAssocID="{03EF8DE0-BD6C-4D0F-9DEB-2C0510767977}" presName="negativeSpace"/>
      <dgm:spPr/>
      <dgm:t>
        <a:bodyPr/>
        <a:lstStyle/>
        <a:p/>
      </dgm:t>
    </dgm:pt>
    <dgm:pt modelId="{8390BB32-F81A-448A-8A4C-11D8F1868399}" type="pres">
      <dgm:prSet presAssocID="{03EF8DE0-BD6C-4D0F-9DEB-2C0510767977}" presName="childText" presStyleLbl="conFgAcc1" presStyleCnt="3">
        <dgm:presLayoutVars>
          <dgm:bulletEnabled val="1"/>
        </dgm:presLayoutVars>
      </dgm:prSet>
      <dgm:spPr/>
      <dgm:t>
        <a:bodyPr/>
        <a:lstStyle/>
        <a:p/>
      </dgm:t>
    </dgm:pt>
    <dgm:pt modelId="{DA0B9C52-F24B-4F3E-8809-0FEFEDA10B7A}" type="pres">
      <dgm:prSet presAssocID="{B0D3872E-1DB0-4752-B3B4-C57D9DA6C22D}" presName="spaceBetweenRectangles"/>
      <dgm:spPr/>
      <dgm:t>
        <a:bodyPr/>
        <a:lstStyle/>
        <a:p/>
      </dgm:t>
    </dgm:pt>
    <dgm:pt modelId="{C0706AE0-6B82-4739-9605-971CCF5A1388}" type="pres">
      <dgm:prSet presAssocID="{1B4A02DF-5C0C-47F9-8E88-F4CE3E9EBE63}" presName="parentLin"/>
      <dgm:spPr/>
      <dgm:t>
        <a:bodyPr/>
        <a:lstStyle/>
        <a:p/>
      </dgm:t>
    </dgm:pt>
    <dgm:pt modelId="{06B719C3-6847-4A7C-B1B8-C0573484F504}" type="pres">
      <dgm:prSet presAssocID="{1B4A02DF-5C0C-47F9-8E88-F4CE3E9EBE63}" presName="parentLeftMargin" presStyleLbl="node1" presStyleIdx="1" presStyleCnt="3"/>
      <dgm:spPr/>
      <dgm:t>
        <a:bodyPr/>
        <a:lstStyle/>
        <a:p>
          <a:endParaRPr lang="zh-CN" altLang="en-US"/>
        </a:p>
      </dgm:t>
    </dgm:pt>
    <dgm:pt modelId="{11EF5CAC-0597-43F2-A66D-61FFF84A201E}" type="pres">
      <dgm:prSet presAssocID="{1B4A02DF-5C0C-47F9-8E88-F4CE3E9EBE63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D9A73107-9368-4E30-9FFD-69C0919C10A3}" type="pres">
      <dgm:prSet presAssocID="{1B4A02DF-5C0C-47F9-8E88-F4CE3E9EBE63}" presName="negativeSpace"/>
      <dgm:spPr/>
      <dgm:t>
        <a:bodyPr/>
        <a:lstStyle/>
        <a:p/>
      </dgm:t>
    </dgm:pt>
    <dgm:pt modelId="{11280184-A196-4D56-A082-B09BABC50119}" type="pres">
      <dgm:prSet presAssocID="{1B4A02DF-5C0C-47F9-8E88-F4CE3E9EBE63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/>
      </dgm:t>
    </dgm:pt>
    <dgm:pt modelId="{638D8D7F-B59A-409B-A95F-4310443B8591}" type="pres">
      <dgm:prSet presAssocID="{65591CD6-02DC-4879-9DE7-F2B1666C5407}" presName="spaceBetweenRectangles"/>
      <dgm:spPr/>
      <dgm:t>
        <a:bodyPr/>
        <a:lstStyle/>
        <a:p/>
      </dgm:t>
    </dgm:pt>
    <dgm:pt modelId="{79C3E973-006B-4FCA-8895-99378F77DADC}" type="pres">
      <dgm:prSet presAssocID="{39B19EA5-E007-4E97-9588-499896407889}" presName="parentLin"/>
      <dgm:spPr/>
      <dgm:t>
        <a:bodyPr/>
        <a:lstStyle/>
        <a:p/>
      </dgm:t>
    </dgm:pt>
    <dgm:pt modelId="{4CE6E071-D93B-47D0-A8ED-7A03098CF4DD}" type="pres">
      <dgm:prSet presAssocID="{39B19EA5-E007-4E97-9588-499896407889}" presName="parentLeftMargin" presStyleLbl="node1" presStyleIdx="2" presStyleCnt="3"/>
      <dgm:spPr/>
      <dgm:t>
        <a:bodyPr/>
        <a:lstStyle/>
        <a:p>
          <a:endParaRPr lang="zh-CN" altLang="en-US"/>
        </a:p>
      </dgm:t>
    </dgm:pt>
    <dgm:pt modelId="{B92AA408-A0A6-4E64-8AE5-70122904B7A2}" type="pres">
      <dgm:prSet presAssocID="{39B19EA5-E007-4E97-9588-499896407889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F2FD46C3-D432-46F6-820E-B1E612B8BB7A}" type="pres">
      <dgm:prSet presAssocID="{39B19EA5-E007-4E97-9588-499896407889}" presName="negativeSpace"/>
      <dgm:spPr/>
      <dgm:t>
        <a:bodyPr/>
        <a:lstStyle/>
        <a:p/>
      </dgm:t>
    </dgm:pt>
    <dgm:pt modelId="{D139B7B5-910C-425F-A074-E8A88C558740}" type="pres">
      <dgm:prSet presAssocID="{39B19EA5-E007-4E97-9588-499896407889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/>
      </dgm:t>
    </dgm:pt>
  </dgm:ptLst>
  <dgm:cxnLst>
    <dgm:cxn modelId="{1CF16014-BE8E-461A-9222-FBF0E5693AAA}" srcId="{625BD6AD-3FFF-4455-9BBE-F7EAA7C95963}" destId="{03EF8DE0-BD6C-4D0F-9DEB-2C0510767977}" srcOrd="0" destOrd="0" parTransId="{4B4764CC-5FB8-4823-9237-783E0FCE7152}" sibTransId="{B0D3872E-1DB0-4752-B3B4-C57D9DA6C22D}"/>
    <dgm:cxn modelId="{8085FABB-93A1-44C2-9CE7-F07EACAFB4C1}" srcId="{625BD6AD-3FFF-4455-9BBE-F7EAA7C95963}" destId="{1B4A02DF-5C0C-47F9-8E88-F4CE3E9EBE63}" srcOrd="1" destOrd="0" parTransId="{DA8043A9-FA7B-4EF4-A837-CF543D78C140}" sibTransId="{65591CD6-02DC-4879-9DE7-F2B1666C5407}"/>
    <dgm:cxn modelId="{14889E3D-C777-4187-875D-D6E168878A1A}" srcId="{625BD6AD-3FFF-4455-9BBE-F7EAA7C95963}" destId="{39B19EA5-E007-4E97-9588-499896407889}" srcOrd="2" destOrd="0" parTransId="{54F7CA57-8EB7-41D7-BBC2-45EB8A25791B}" sibTransId="{8293E150-3C21-409A-A16B-2C2F3B582BD2}"/>
    <dgm:cxn modelId="{5F69A76E-E660-4C1F-B385-2FEE70C97895}" type="presOf" srcId="{625BD6AD-3FFF-4455-9BBE-F7EAA7C95963}" destId="{D4F6BC46-2471-4EBE-8229-D0A1096332AB}" srcOrd="0" destOrd="0" presId="urn:microsoft.com/office/officeart/2005/8/layout/list1#1"/>
    <dgm:cxn modelId="{EC1225A3-B1A9-472C-B913-FC7C8D11933B}" type="presParOf" srcId="{D4F6BC46-2471-4EBE-8229-D0A1096332AB}" destId="{EDCC325F-3401-449F-84AA-356BEEB73532}" srcOrd="0" destOrd="0" presId="urn:microsoft.com/office/officeart/2005/8/layout/list1#1"/>
    <dgm:cxn modelId="{A81F2A15-AD05-4000-84E3-5A1A15F4482A}" type="presParOf" srcId="{EDCC325F-3401-449F-84AA-356BEEB73532}" destId="{70787CC1-09F0-47F3-9BA2-DEE203D43A9B}" srcOrd="0" destOrd="0" presId="urn:microsoft.com/office/officeart/2005/8/layout/list1#1"/>
    <dgm:cxn modelId="{74829C2E-B22A-4232-A3CC-06A9913F04FA}" type="presOf" srcId="{03EF8DE0-BD6C-4D0F-9DEB-2C0510767977}" destId="{70787CC1-09F0-47F3-9BA2-DEE203D43A9B}" srcOrd="0" destOrd="0" presId="urn:microsoft.com/office/officeart/2005/8/layout/list1#1"/>
    <dgm:cxn modelId="{A7FE1A64-F93C-41FB-BD13-2DED31E778A8}" type="presParOf" srcId="{EDCC325F-3401-449F-84AA-356BEEB73532}" destId="{BE367A69-6939-45FF-AD8E-BDB46DBE4D99}" srcOrd="1" destOrd="0" presId="urn:microsoft.com/office/officeart/2005/8/layout/list1#1"/>
    <dgm:cxn modelId="{6C9ACDC0-6651-49F5-8EAD-334730F85434}" type="presOf" srcId="{03EF8DE0-BD6C-4D0F-9DEB-2C0510767977}" destId="{BE367A69-6939-45FF-AD8E-BDB46DBE4D99}" srcOrd="1" destOrd="0" presId="urn:microsoft.com/office/officeart/2005/8/layout/list1#1"/>
    <dgm:cxn modelId="{C36602B7-2009-4765-B9A7-813A8A23A812}" type="presParOf" srcId="{D4F6BC46-2471-4EBE-8229-D0A1096332AB}" destId="{1EFDA1BA-2FD9-4B31-9C5A-699977912D47}" srcOrd="1" destOrd="0" presId="urn:microsoft.com/office/officeart/2005/8/layout/list1#1"/>
    <dgm:cxn modelId="{0FA187B5-0919-4902-8836-F2CA2E633111}" type="presParOf" srcId="{D4F6BC46-2471-4EBE-8229-D0A1096332AB}" destId="{8390BB32-F81A-448A-8A4C-11D8F1868399}" srcOrd="2" destOrd="0" presId="urn:microsoft.com/office/officeart/2005/8/layout/list1#1"/>
    <dgm:cxn modelId="{008E899B-2EC9-4FB3-A6AF-C230C03FB383}" type="presParOf" srcId="{D4F6BC46-2471-4EBE-8229-D0A1096332AB}" destId="{DA0B9C52-F24B-4F3E-8809-0FEFEDA10B7A}" srcOrd="3" destOrd="0" presId="urn:microsoft.com/office/officeart/2005/8/layout/list1#1"/>
    <dgm:cxn modelId="{2598A8DA-42D1-4B51-9DA2-9717A1AFADB0}" type="presParOf" srcId="{D4F6BC46-2471-4EBE-8229-D0A1096332AB}" destId="{C0706AE0-6B82-4739-9605-971CCF5A1388}" srcOrd="4" destOrd="0" presId="urn:microsoft.com/office/officeart/2005/8/layout/list1#1"/>
    <dgm:cxn modelId="{3E083349-6C3C-4915-A06B-799BAEC1B6E9}" type="presParOf" srcId="{C0706AE0-6B82-4739-9605-971CCF5A1388}" destId="{06B719C3-6847-4A7C-B1B8-C0573484F504}" srcOrd="0" destOrd="0" presId="urn:microsoft.com/office/officeart/2005/8/layout/list1#1"/>
    <dgm:cxn modelId="{02F8A304-E627-4E1F-88AF-EEDB35416C5E}" type="presOf" srcId="{1B4A02DF-5C0C-47F9-8E88-F4CE3E9EBE63}" destId="{06B719C3-6847-4A7C-B1B8-C0573484F504}" srcOrd="0" destOrd="0" presId="urn:microsoft.com/office/officeart/2005/8/layout/list1#1"/>
    <dgm:cxn modelId="{A763ACA2-D7D0-4F80-A32E-E3091A8803A3}" type="presParOf" srcId="{C0706AE0-6B82-4739-9605-971CCF5A1388}" destId="{11EF5CAC-0597-43F2-A66D-61FFF84A201E}" srcOrd="1" destOrd="0" presId="urn:microsoft.com/office/officeart/2005/8/layout/list1#1"/>
    <dgm:cxn modelId="{70FBE8EC-C29A-4304-8031-BCEE6A55DE48}" type="presOf" srcId="{1B4A02DF-5C0C-47F9-8E88-F4CE3E9EBE63}" destId="{11EF5CAC-0597-43F2-A66D-61FFF84A201E}" srcOrd="1" destOrd="0" presId="urn:microsoft.com/office/officeart/2005/8/layout/list1#1"/>
    <dgm:cxn modelId="{31AC827B-256F-4BA8-AB85-BFA179C241EE}" type="presParOf" srcId="{D4F6BC46-2471-4EBE-8229-D0A1096332AB}" destId="{D9A73107-9368-4E30-9FFD-69C0919C10A3}" srcOrd="5" destOrd="0" presId="urn:microsoft.com/office/officeart/2005/8/layout/list1#1"/>
    <dgm:cxn modelId="{8A1E9A6F-20A8-4BA9-945B-A59B6B98DFAF}" type="presParOf" srcId="{D4F6BC46-2471-4EBE-8229-D0A1096332AB}" destId="{11280184-A196-4D56-A082-B09BABC50119}" srcOrd="6" destOrd="0" presId="urn:microsoft.com/office/officeart/2005/8/layout/list1#1"/>
    <dgm:cxn modelId="{18B2C3F1-89A2-4BC1-B0FD-90B638B16021}" type="presParOf" srcId="{D4F6BC46-2471-4EBE-8229-D0A1096332AB}" destId="{638D8D7F-B59A-409B-A95F-4310443B8591}" srcOrd="7" destOrd="0" presId="urn:microsoft.com/office/officeart/2005/8/layout/list1#1"/>
    <dgm:cxn modelId="{8184B850-04A1-4F63-B026-EEF9BBECF4C9}" type="presParOf" srcId="{D4F6BC46-2471-4EBE-8229-D0A1096332AB}" destId="{79C3E973-006B-4FCA-8895-99378F77DADC}" srcOrd="8" destOrd="0" presId="urn:microsoft.com/office/officeart/2005/8/layout/list1#1"/>
    <dgm:cxn modelId="{BDACA950-581D-4AD8-8FE1-0854DBAF4AD0}" type="presParOf" srcId="{79C3E973-006B-4FCA-8895-99378F77DADC}" destId="{4CE6E071-D93B-47D0-A8ED-7A03098CF4DD}" srcOrd="0" destOrd="0" presId="urn:microsoft.com/office/officeart/2005/8/layout/list1#1"/>
    <dgm:cxn modelId="{6EC2B74E-AD50-48F7-BA3E-B7F4034E495A}" type="presOf" srcId="{39B19EA5-E007-4E97-9588-499896407889}" destId="{4CE6E071-D93B-47D0-A8ED-7A03098CF4DD}" srcOrd="0" destOrd="0" presId="urn:microsoft.com/office/officeart/2005/8/layout/list1#1"/>
    <dgm:cxn modelId="{642C5E60-5388-47E3-A0A6-9B806137DA70}" type="presParOf" srcId="{79C3E973-006B-4FCA-8895-99378F77DADC}" destId="{B92AA408-A0A6-4E64-8AE5-70122904B7A2}" srcOrd="1" destOrd="0" presId="urn:microsoft.com/office/officeart/2005/8/layout/list1#1"/>
    <dgm:cxn modelId="{1588D773-5E91-4547-AF7A-7C6C70C77D0A}" type="presOf" srcId="{39B19EA5-E007-4E97-9588-499896407889}" destId="{B92AA408-A0A6-4E64-8AE5-70122904B7A2}" srcOrd="1" destOrd="0" presId="urn:microsoft.com/office/officeart/2005/8/layout/list1#1"/>
    <dgm:cxn modelId="{A14C01DE-6218-45C1-A360-BB6FED850208}" type="presParOf" srcId="{D4F6BC46-2471-4EBE-8229-D0A1096332AB}" destId="{F2FD46C3-D432-46F6-820E-B1E612B8BB7A}" srcOrd="9" destOrd="0" presId="urn:microsoft.com/office/officeart/2005/8/layout/list1#1"/>
    <dgm:cxn modelId="{B9CDC478-556C-4E9B-9736-248507552984}" type="presParOf" srcId="{D4F6BC46-2471-4EBE-8229-D0A1096332AB}" destId="{D139B7B5-910C-425F-A074-E8A88C558740}" srcOrd="10" destOrd="0" presId="urn:microsoft.com/office/officeart/2005/8/layout/list1#1"/>
  </dgm:cxnLst>
  <dgm:bg/>
  <dgm:whole/>
  <dgm:extLst>
    <a:ext uri="http://schemas.microsoft.com/office/drawing/2008/diagram">
      <dsp:dataModelExt xmlns:dsp="http://schemas.microsoft.com/office/drawing/2008/diagram" relId="rId3" minVer="http://schemas.openxmlformats.org/drawingml/2006/main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="http://schemas.openxmlformats.org/presentationml/2006/main" xmlns:dsp="http://schemas.microsoft.com/office/drawing/2008/diagram">
  <dsp:spTree>
    <dsp:nvGrpSpPr>
      <dsp:cNvPr id="7" name=""/>
      <dsp:cNvGrpSpPr/>
    </dsp:nvGrpSpPr>
    <dsp:grpSpPr/>
    <dsp:sp modelId="{8390BB32-F81A-448A-8A4C-11D8F1868399}">
      <dsp:nvSpPr>
        <dsp:cNvPr id="8" name=""/>
        <dsp:cNvSpPr/>
      </dsp:nvSpPr>
      <dsp:spPr>
        <a:xfrm>
          <a:off x="0" y="528399"/>
          <a:ext cx="7940675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BE367A69-6939-45FF-AD8E-BDB46DBE4D99}">
      <dsp:nvSpPr>
        <dsp:cNvPr id="9" name=""/>
        <dsp:cNvSpPr/>
      </dsp:nvSpPr>
      <dsp:spPr>
        <a:xfrm>
          <a:off x="397033" y="11799"/>
          <a:ext cx="5558472" cy="1033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0097" tIns="0" rIns="210097" bIns="0" numCol="1" spcCol="1270" anchor="ctr" anchorCtr="0">
          <a:noAutofit/>
        </a:bodyPr>
        <a:lstStyle/>
        <a:p>
          <a:pPr lvl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/>
            <a:t>亚洲民族民主运动的新高潮</a:t>
          </a:r>
        </a:p>
      </dsp:txBody>
      <dsp:txXfrm>
        <a:off x="447470" y="62236"/>
        <a:ext cx="5457598" cy="932326"/>
      </dsp:txXfrm>
    </dsp:sp>
    <dsp:sp modelId="{11280184-A196-4D56-A082-B09BABC50119}">
      <dsp:nvSpPr>
        <dsp:cNvPr id="10" name=""/>
        <dsp:cNvSpPr/>
      </dsp:nvSpPr>
      <dsp:spPr>
        <a:xfrm>
          <a:off x="0" y="2116000"/>
          <a:ext cx="7940675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11EF5CAC-0597-43F2-A66D-61FFF84A201E}">
      <dsp:nvSpPr>
        <dsp:cNvPr id="11" name=""/>
        <dsp:cNvSpPr/>
      </dsp:nvSpPr>
      <dsp:spPr>
        <a:xfrm>
          <a:off x="397033" y="1599400"/>
          <a:ext cx="5558472" cy="1033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0097" tIns="0" rIns="210097" bIns="0" numCol="1" spcCol="1270" anchor="ctr" anchorCtr="0">
          <a:noAutofit/>
        </a:bodyPr>
        <a:lstStyle/>
        <a:p>
          <a:pPr lvl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>
              <a:solidFill>
                <a:schemeClr val="bg1"/>
              </a:solidFill>
            </a:rPr>
            <a:t>非洲独立意识的觉醒</a:t>
          </a:r>
        </a:p>
      </dsp:txBody>
      <dsp:txXfrm>
        <a:off x="447470" y="1649837"/>
        <a:ext cx="5457598" cy="932326"/>
      </dsp:txXfrm>
    </dsp:sp>
    <dsp:sp modelId="{D139B7B5-910C-425F-A074-E8A88C558740}">
      <dsp:nvSpPr>
        <dsp:cNvPr id="12" name=""/>
        <dsp:cNvSpPr/>
      </dsp:nvSpPr>
      <dsp:spPr>
        <a:xfrm>
          <a:off x="0" y="3703600"/>
          <a:ext cx="7940675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B92AA408-A0A6-4E64-8AE5-70122904B7A2}">
      <dsp:nvSpPr>
        <dsp:cNvPr id="13" name=""/>
        <dsp:cNvSpPr/>
      </dsp:nvSpPr>
      <dsp:spPr>
        <a:xfrm>
          <a:off x="397033" y="3187000"/>
          <a:ext cx="5558472" cy="1033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0097" tIns="0" rIns="210097" bIns="0" numCol="1" spcCol="1270" anchor="ctr" anchorCtr="0">
          <a:noAutofit/>
        </a:bodyPr>
        <a:lstStyle/>
        <a:p>
          <a:pPr lvl="0" algn="l" defTabSz="12446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/>
            <a:t>拉丁美洲的民族民主革命与改革</a:t>
          </a:r>
        </a:p>
      </dsp:txBody>
      <dsp:txXfrm>
        <a:off x="447470" y="3237437"/>
        <a:ext cx="5457598" cy="932326"/>
      </dsp:txXfrm>
    </dsp:sp>
  </dsp:spTree>
</dsp:drawing>
</file>

<file path=ppt/diagrams/layout1.xml><?xml version="1.0" encoding="utf-8"?>
<dgm:layoutDef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dgm="http://schemas.openxmlformats.org/drawingml/2006/diagram" uniqueId="urn:microsoft.com/office/officeart/2005/8/layout/list1#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nodeHorzAlign" val="l"/>
          <dgm:param type="horzAlign" val="l"/>
        </dgm:alg>
      </dgm:if>
      <dgm:else name="Name2">
        <dgm:alg type="lin">
          <dgm:param type="linDir" val="fromT"/>
          <dgm:param type="vertAlign" val="mid"/>
          <dgm:param type="nodeHorzAlign" val="r"/>
          <dgm:param type="horzAlign" val="r"/>
        </dgm:alg>
      </dgm:else>
    </dgm:choose>
    <dgm:shape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nodeHorzAlign" val="l"/>
              <dgm:param type="horzAlign" val="l"/>
            </dgm:alg>
          </dgm:if>
          <dgm:else name="Name6">
            <dgm:alg type="lin">
              <dgm:param type="linDir" val="fromR"/>
              <dgm:param type="nodeHorzAlign" val="r"/>
              <dgm:param type="horzAlign" val="r"/>
            </dgm:alg>
          </dgm:else>
        </dgm:choose>
        <dgm:shape r:blip="">
          <dgm:adjLst/>
        </dgm:shape>
        <dgm:presOf/>
        <dgm:constrLst/>
        <dgm:ruleLst/>
        <dgm:layoutNode name="parentLeftMargin">
          <dgm:alg type="sp"/>
          <dgm:shape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/>
        </dgm:ruleLst>
      </dgm:layoutNode>
      <dgm:forEach name="Name10" axis="followSib" ptType="sibTrans" cnt="1">
        <dgm:layoutNode name="spaceBetweenRectangles">
          <dgm:alg type="sp"/>
          <dgm:shape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a="http://schemas.openxmlformats.org/drawingml/2006/main" xmlns:dgm="http://schemas.openxmlformats.org/drawingml/2006/diagram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6E4199-3114-43CF-99BF-AEC27E625C13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2E944E-8067-4622-98CF-A371EC662B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02524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6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7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8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/>
              <a:t>后面是</a:t>
            </a:r>
            <a:r>
              <a:rPr lang="en-US" altLang="zh-CN"/>
              <a:t>2018   </a:t>
            </a:r>
            <a:r>
              <a:rPr lang="zh-CN" altLang="en-US"/>
              <a:t>这里是</a:t>
            </a:r>
            <a:r>
              <a:rPr lang="en-US" altLang="zh-CN"/>
              <a:t>2017   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2E944E-8067-4622-98CF-A371EC662BB1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2020-7-2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2.xml" /><Relationship Id="rId3" Type="http://schemas.microsoft.com/office/2007/relationships/diagramDrawing" Target="../diagrams/drawing1.xml" /><Relationship Id="rId4" Type="http://schemas.openxmlformats.org/officeDocument/2006/relationships/diagramData" Target="../diagrams/data1.xml" /><Relationship Id="rId5" Type="http://schemas.openxmlformats.org/officeDocument/2006/relationships/diagramLayout" Target="../diagrams/layout1.xml" /><Relationship Id="rId6" Type="http://schemas.openxmlformats.org/officeDocument/2006/relationships/diagramQuickStyle" Target="../diagrams/quickStyle1.xml" /><Relationship Id="rId7" Type="http://schemas.openxmlformats.org/officeDocument/2006/relationships/diagramColors" Target="../diagrams/colors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3.xml" /><Relationship Id="rId3" Type="http://schemas.openxmlformats.org/officeDocument/2006/relationships/tags" Target="../tags/tag1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tags" Target="../tags/tag2.xml" /><Relationship Id="rId4" Type="http://schemas.openxmlformats.org/officeDocument/2006/relationships/image" Target="../media/image1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Relationship Id="rId3" Type="http://schemas.openxmlformats.org/officeDocument/2006/relationships/tags" Target="../tags/tag3.xml" /><Relationship Id="rId4" Type="http://schemas.openxmlformats.org/officeDocument/2006/relationships/image" Target="../media/image2.png" /><Relationship Id="rId5" Type="http://schemas.openxmlformats.org/officeDocument/2006/relationships/image" Target="../media/image3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6.xml" /><Relationship Id="rId3" Type="http://schemas.openxmlformats.org/officeDocument/2006/relationships/tags" Target="../tags/tag4.xml" /><Relationship Id="rId4" Type="http://schemas.openxmlformats.org/officeDocument/2006/relationships/image" Target="../media/image4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7.xml" /><Relationship Id="rId3" Type="http://schemas.openxmlformats.org/officeDocument/2006/relationships/tags" Target="../tags/tag5.xml" /><Relationship Id="rId4" Type="http://schemas.openxmlformats.org/officeDocument/2006/relationships/image" Target="../media/image5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8.xml" /><Relationship Id="rId3" Type="http://schemas.openxmlformats.org/officeDocument/2006/relationships/image" Target="../media/image6.jpeg" /><Relationship Id="rId4" Type="http://schemas.openxmlformats.org/officeDocument/2006/relationships/image" Target="../media/image7.png" /><Relationship Id="rId5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9.xml" /><Relationship Id="rId3" Type="http://schemas.openxmlformats.org/officeDocument/2006/relationships/tags" Target="../tags/tag6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0.xml" /><Relationship Id="rId3" Type="http://schemas.openxmlformats.org/officeDocument/2006/relationships/tags" Target="../tags/tag7.xml" /><Relationship Id="rId4" Type="http://schemas.openxmlformats.org/officeDocument/2006/relationships/image" Target="../media/image9.jpeg" /><Relationship Id="rId5" Type="http://schemas.openxmlformats.org/officeDocument/2006/relationships/image" Target="../media/image10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1.xml" /><Relationship Id="rId3" Type="http://schemas.openxmlformats.org/officeDocument/2006/relationships/tags" Target="../tags/tag8.xml" /><Relationship Id="rId4" Type="http://schemas.openxmlformats.org/officeDocument/2006/relationships/image" Target="../media/image11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.png" /><Relationship Id="rId3" Type="http://schemas.openxmlformats.org/officeDocument/2006/relationships/image" Target="../media/image13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12" name="直接连接符 11"/>
          <p:cNvCxnSpPr/>
          <p:nvPr/>
        </p:nvCxnSpPr>
        <p:spPr>
          <a:xfrm flipH="1">
            <a:off x="10688902" y="1960707"/>
            <a:ext cx="0" cy="1293668"/>
          </a:xfrm>
          <a:prstGeom prst="line">
            <a:avLst/>
          </a:prstGeom>
          <a:ln w="76200" cmpd="thickThin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组合 23"/>
          <p:cNvGrpSpPr/>
          <p:nvPr/>
        </p:nvGrpSpPr>
        <p:grpSpPr>
          <a:xfrm>
            <a:off x="1528010" y="1809115"/>
            <a:ext cx="8939465" cy="1445260"/>
            <a:chOff x="551951" y="2329059"/>
            <a:chExt cx="8664956" cy="1445585"/>
          </a:xfrm>
        </p:grpSpPr>
        <p:sp>
          <p:nvSpPr>
            <p:cNvPr id="2" name="文本框 1"/>
            <p:cNvSpPr txBox="1"/>
            <p:nvPr/>
          </p:nvSpPr>
          <p:spPr>
            <a:xfrm>
              <a:off x="701760" y="2329059"/>
              <a:ext cx="1302327" cy="14455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zh-CN" sz="4400" b="1">
                  <a:solidFill>
                    <a:srgbClr val="C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历史纲要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551951" y="2433950"/>
              <a:ext cx="8664956" cy="1317481"/>
              <a:chOff x="551951" y="2433950"/>
              <a:chExt cx="8664956" cy="1317481"/>
            </a:xfrm>
          </p:grpSpPr>
          <p:sp>
            <p:nvSpPr>
              <p:cNvPr id="4" name="矩形 3"/>
              <p:cNvSpPr/>
              <p:nvPr/>
            </p:nvSpPr>
            <p:spPr>
              <a:xfrm>
                <a:off x="2382904" y="2675907"/>
                <a:ext cx="6834003" cy="7685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>
                  <a:defRPr/>
                </a:pPr>
                <a:r>
                  <a:rPr lang="zh-CN" altLang="en-US" sz="4400" b="1">
                    <a:solidFill>
                      <a:srgbClr val="0070C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亚非拉民族民主运动的高涨</a:t>
                </a:r>
              </a:p>
            </p:txBody>
          </p:sp>
          <p:cxnSp>
            <p:nvCxnSpPr>
              <p:cNvPr id="7" name="直接连接符 6"/>
              <p:cNvCxnSpPr/>
              <p:nvPr/>
            </p:nvCxnSpPr>
            <p:spPr>
              <a:xfrm flipH="1">
                <a:off x="551951" y="2438396"/>
                <a:ext cx="0" cy="1312718"/>
              </a:xfrm>
              <a:prstGeom prst="line">
                <a:avLst/>
              </a:prstGeom>
              <a:ln w="76200" cmpd="thinThick">
                <a:solidFill>
                  <a:srgbClr val="0070C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" name="直接连接符 13"/>
              <p:cNvCxnSpPr/>
              <p:nvPr/>
            </p:nvCxnSpPr>
            <p:spPr>
              <a:xfrm flipH="1">
                <a:off x="2026321" y="2433950"/>
                <a:ext cx="0" cy="1317481"/>
              </a:xfrm>
              <a:prstGeom prst="line">
                <a:avLst/>
              </a:prstGeom>
              <a:ln w="38100" cmpd="sng"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4" name="图示 3"/>
          <p:cNvGraphicFramePr/>
          <p:nvPr/>
        </p:nvGraphicFramePr>
        <p:xfrm>
          <a:off x="2380615" y="1443355"/>
          <a:ext cx="7940675" cy="4597400"/>
        </p:xfrm>
        <a:graphic>
          <a:graphicData uri="http://schemas.openxmlformats.org/drawingml/2006/diagram">
            <dgm:relIds xmlns:dgm="http://schemas.openxmlformats.org/drawingml/2006/diagram" r:dm="rId4" r:lo="rId5" r:qs="rId6" r:cs="rId7"/>
          </a:graphicData>
        </a:graphic>
      </p:graphicFrame>
      <p:sp>
        <p:nvSpPr>
          <p:cNvPr id="5" name="文本框 4"/>
          <p:cNvSpPr txBox="1"/>
          <p:nvPr/>
        </p:nvSpPr>
        <p:spPr>
          <a:xfrm>
            <a:off x="321310" y="382270"/>
            <a:ext cx="231648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4000" b="1">
                <a:solidFill>
                  <a:srgbClr val="C00000"/>
                </a:solidFill>
              </a:rPr>
              <a:t>主要内容</a:t>
            </a: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-4127" y="1186180"/>
            <a:ext cx="2967355" cy="5715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09550" y="205105"/>
            <a:ext cx="96278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亚洲民族民主运动的新高潮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（概况、印尼民族大起义、印度非暴力不合作运动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9972040" cy="53975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411601933"/>
              </p:ext>
            </p:extLst>
          </p:nvPr>
        </p:nvGraphicFramePr>
        <p:xfrm>
          <a:off x="216535" y="1301115"/>
          <a:ext cx="11759565" cy="44272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903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71081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791972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614045">
                <a:tc gridSpan="3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zh-CN" sz="19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亚洲民族民主运动概况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14045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zh-CN" sz="19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地区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9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主要国家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9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革命概况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77215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700" b="0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东亚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7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中国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7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第一次国共合作。</a:t>
                      </a:r>
                      <a:r>
                        <a:rPr lang="zh-CN" altLang="en-US" sz="17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北伐战争</a:t>
                      </a:r>
                      <a:r>
                        <a:rPr lang="zh-CN" altLang="en-US" sz="17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中，中国收回</a:t>
                      </a:r>
                      <a:r>
                        <a:rPr lang="zh-CN" altLang="en-US" sz="17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汉口、九江</a:t>
                      </a:r>
                      <a:r>
                        <a:rPr lang="zh-CN" altLang="en-US" sz="17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等英租界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77215">
                <a:tc rowSpan="2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700" b="0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东南亚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7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印度尼西亚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7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爆发了</a:t>
                      </a:r>
                      <a:r>
                        <a:rPr lang="zh-CN" altLang="en-US" sz="17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反对荷兰</a:t>
                      </a:r>
                      <a:r>
                        <a:rPr lang="zh-CN" altLang="en-US" sz="17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殖民统治的</a:t>
                      </a:r>
                      <a:r>
                        <a:rPr lang="zh-CN" altLang="en-US" sz="17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民族大起义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577215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7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越南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7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掀起了</a:t>
                      </a:r>
                      <a:r>
                        <a:rPr lang="zh-CN" altLang="en-US" sz="17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反抗法国</a:t>
                      </a:r>
                      <a:r>
                        <a:rPr lang="zh-CN" altLang="en-US" sz="17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殖民统治的斗争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88773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700" b="0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西亚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7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伊拉克、叙利亚、</a:t>
                      </a:r>
                    </a:p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7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黎巴嫩等地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7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爆发了</a:t>
                      </a:r>
                      <a:r>
                        <a:rPr lang="zh-CN" altLang="en-US" sz="17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反对英法</a:t>
                      </a:r>
                      <a:r>
                        <a:rPr lang="zh-CN" altLang="en-US" sz="17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占领的斗争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451485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700" b="0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南亚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7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印度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7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在</a:t>
                      </a:r>
                      <a:r>
                        <a:rPr lang="zh-CN" altLang="en-US" sz="17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甘地</a:t>
                      </a:r>
                      <a:r>
                        <a:rPr lang="zh-CN" altLang="en-US" sz="17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和资产阶级政党</a:t>
                      </a:r>
                      <a:r>
                        <a:rPr lang="zh-CN" altLang="en-US" sz="17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国大党</a:t>
                      </a:r>
                      <a:r>
                        <a:rPr lang="zh-CN" altLang="en-US" sz="17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的领导下，多次发起“</a:t>
                      </a:r>
                      <a:r>
                        <a:rPr lang="zh-CN" altLang="en-US" sz="17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非暴力不合作</a:t>
                      </a:r>
                      <a:r>
                        <a:rPr lang="zh-CN" altLang="en-US" sz="17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”运动</a:t>
                      </a:r>
                    </a:p>
                  </a:txBody>
                  <a:tcPr marL="215900" marR="215900" marT="133350" marB="133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09550" y="205105"/>
            <a:ext cx="96278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亚洲民族民主运动的新高潮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（概况、印尼民族大起义、印度非暴力不合作运动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9972040" cy="53975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885252" y="1082675"/>
          <a:ext cx="4584065" cy="5041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703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94703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1163320">
                <a:tc gridSpan="2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zh-CN" sz="20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印尼民族大起义</a:t>
                      </a:r>
                    </a:p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zh-CN" sz="20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（1926-1927）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9756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0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领导者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0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印尼共产党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60730">
                <a:tc rowSpan="3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0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特点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群众基础广泛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6073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涉及地域范围广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6073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得到外部支持和同情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6073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000" b="0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结果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遭到镇压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4100" name="Picture 4" descr="http://img.ifeng.com/res/200801/0127_3056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31210" y="1080868"/>
            <a:ext cx="2319268" cy="354976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文本框 8"/>
          <p:cNvSpPr txBox="1"/>
          <p:nvPr/>
        </p:nvSpPr>
        <p:spPr>
          <a:xfrm>
            <a:off x="5800725" y="4878070"/>
            <a:ext cx="5607050" cy="12452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pPr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000"/>
              <a:t>        </a:t>
            </a:r>
            <a:r>
              <a:rPr lang="zh-CN" altLang="en-US" sz="2000"/>
              <a:t>1927年，</a:t>
            </a:r>
            <a:r>
              <a:rPr lang="zh-CN" altLang="en-US" sz="2000" b="1">
                <a:solidFill>
                  <a:srgbClr val="C00000"/>
                </a:solidFill>
              </a:rPr>
              <a:t>苏加诺</a:t>
            </a:r>
            <a:r>
              <a:rPr lang="zh-CN" altLang="en-US" sz="2000"/>
              <a:t>成立</a:t>
            </a:r>
            <a:r>
              <a:rPr lang="zh-CN" altLang="en-US" sz="2000" b="1">
                <a:solidFill>
                  <a:srgbClr val="C00000"/>
                </a:solidFill>
              </a:rPr>
              <a:t>印尼民族党</a:t>
            </a:r>
            <a:r>
              <a:rPr lang="zh-CN" altLang="en-US" sz="2000"/>
              <a:t>，采取不合作政策，争取</a:t>
            </a:r>
            <a:r>
              <a:rPr lang="zh-CN" altLang="en-US" sz="2000" b="1">
                <a:solidFill>
                  <a:srgbClr val="C00000"/>
                </a:solidFill>
              </a:rPr>
              <a:t>民族独立</a:t>
            </a:r>
            <a:r>
              <a:rPr lang="zh-CN" altLang="en-US" sz="2000"/>
              <a:t>。</a:t>
            </a:r>
            <a:r>
              <a:rPr lang="zh-CN" altLang="en-US" sz="2000" b="1">
                <a:solidFill>
                  <a:srgbClr val="C00000"/>
                </a:solidFill>
              </a:rPr>
              <a:t>民族资产阶级</a:t>
            </a:r>
            <a:r>
              <a:rPr lang="zh-CN" altLang="en-US" sz="2000"/>
              <a:t>开始掌握独立运动的领导权。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09550" y="205105"/>
            <a:ext cx="96278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亚洲民族民主运动的新高潮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（概况、印尼民族大起义、印度非暴力不合作运动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9972040" cy="53975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3838892" y="1370647"/>
          <a:ext cx="7898765" cy="45761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8646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68973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32257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370840">
                <a:tc gridSpan="3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zh-CN" sz="2400" b="1" spc="6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非暴力不合作</a:t>
                      </a:r>
                      <a:r>
                        <a:rPr lang="zh-CN" altLang="zh-CN" sz="2400" b="1" spc="6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运动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9911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6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领导者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2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6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甘地（</a:t>
                      </a:r>
                      <a:r>
                        <a:rPr lang="en-US" altLang="zh-CN" sz="1800" b="1" spc="6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“</a:t>
                      </a:r>
                      <a:r>
                        <a:rPr lang="zh-CN" altLang="en-US" sz="1800" b="1" spc="6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圣雄</a:t>
                      </a:r>
                      <a:r>
                        <a:rPr lang="en-US" altLang="zh-CN" sz="1800" b="1" spc="6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”</a:t>
                      </a:r>
                      <a:r>
                        <a:rPr lang="zh-CN" altLang="en-US" sz="1800" b="1" spc="6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）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9154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6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主张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2">
                  <a:txBody>
                    <a:bodyPr vert="horz" wrap="square"/>
                    <a:lstStyle/>
                    <a:p>
                      <a:pPr indent="0" algn="l" fontAlgn="auto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6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以</a:t>
                      </a:r>
                      <a:r>
                        <a:rPr lang="zh-CN" altLang="en-US" sz="1800" b="1" spc="6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爱、真理和非暴力</a:t>
                      </a:r>
                      <a:r>
                        <a:rPr lang="zh-CN" altLang="en-US" sz="1800" b="0" spc="6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争取印度自治和独立的思想。</a:t>
                      </a:r>
                    </a:p>
                    <a:p>
                      <a:pPr indent="0" algn="l" fontAlgn="auto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6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通过</a:t>
                      </a:r>
                      <a:r>
                        <a:rPr lang="zh-CN" altLang="en-US" sz="1800" b="1" spc="6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动员群众、运用非暴力不合作策略</a:t>
                      </a:r>
                      <a:r>
                        <a:rPr lang="zh-CN" altLang="en-US" sz="1800" b="0" spc="6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与英印当局进行斗争的思想。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827405">
                <a:tc rowSpan="3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6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阶段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 fontAlgn="auto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6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第一阶段</a:t>
                      </a:r>
                    </a:p>
                    <a:p>
                      <a:pPr indent="0" algn="ctr" fontAlgn="auto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6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1920-1922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 fontAlgn="auto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6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提倡</a:t>
                      </a:r>
                      <a:r>
                        <a:rPr lang="zh-CN" altLang="en-US" sz="1800" b="1" spc="6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“手纺车运动”</a:t>
                      </a:r>
                      <a:r>
                        <a:rPr lang="zh-CN" altLang="en-US" sz="1800" b="0" spc="6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，放弃英国的爵位和封号、抵制法院和立法机关、恢复手工纺织和不买英国布。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7597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 fontAlgn="auto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6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第二阶段</a:t>
                      </a:r>
                    </a:p>
                    <a:p>
                      <a:pPr indent="0" algn="ctr" fontAlgn="auto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6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1930-1934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 fontAlgn="auto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zh-CN" sz="1800" b="0" spc="6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进行</a:t>
                      </a:r>
                      <a:r>
                        <a:rPr lang="zh-CN" altLang="zh-CN" sz="1800" b="1" spc="6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“食盐进军”</a:t>
                      </a:r>
                      <a:r>
                        <a:rPr lang="zh-CN" altLang="zh-CN" sz="1800" b="0" spc="6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运动。</a:t>
                      </a:r>
                      <a:endParaRPr lang="en-US" altLang="zh-CN" sz="1800" b="0" spc="60">
                        <a:solidFill>
                          <a:srgbClr val="404040"/>
                        </a:solidFill>
                        <a:latin typeface="微软雅黑" pitchFamily="34" charset="-122"/>
                        <a:ea typeface="微软雅黑" pitchFamily="34" charset="-122"/>
                        <a:cs typeface="微软雅黑" panose="020b0503020204020204" pitchFamily="34" charset="-122"/>
                      </a:endParaRP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88670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 fontAlgn="auto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6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第三阶段</a:t>
                      </a:r>
                    </a:p>
                    <a:p>
                      <a:pPr indent="0" algn="ctr" fontAlgn="auto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6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1940-1942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 fontAlgn="auto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zh-CN" sz="1800" b="0" spc="6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发动</a:t>
                      </a:r>
                      <a:r>
                        <a:rPr lang="zh-CN" altLang="zh-CN" sz="1800" b="1" spc="6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要求英国 “退出印度”</a:t>
                      </a:r>
                      <a:r>
                        <a:rPr lang="zh-CN" altLang="zh-CN" sz="1800" b="0" spc="6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行动。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6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结果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2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6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遭到镇压，甘地和国大党重要领导人被捕</a:t>
                      </a:r>
                    </a:p>
                  </a:txBody>
                  <a:tcPr marL="25400" marR="25400" marT="6350" marB="635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</a:tbl>
          </a:graphicData>
        </a:graphic>
      </p:graphicFrame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308" y="3745722"/>
            <a:ext cx="2952115" cy="183070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文本框 9"/>
          <p:cNvSpPr txBox="1"/>
          <p:nvPr/>
        </p:nvSpPr>
        <p:spPr>
          <a:xfrm rot="10800000" flipH="1" flipV="1">
            <a:off x="601990" y="5773420"/>
            <a:ext cx="2698750" cy="3987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20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1919</a:t>
            </a:r>
            <a:r>
              <a:rPr lang="zh-CN" altLang="en-US" sz="20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年阿姆利则惨案</a:t>
            </a:r>
          </a:p>
        </p:txBody>
      </p:sp>
      <p:pic>
        <p:nvPicPr>
          <p:cNvPr id="1026" name="Picture 2" descr="http://img.qqzhi.com/upload/img_2_4007482591D901109159_2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2353" y="1038225"/>
            <a:ext cx="1978025" cy="239204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09550" y="205105"/>
            <a:ext cx="106692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非洲独立意识的觉醒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（埃及华夫脱运动、摩洛哥里夫地区的反抗斗争、埃塞尔比亚的抗意斗争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10888980" cy="25400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3924729" y="1200467"/>
          <a:ext cx="7874635" cy="4853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17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118808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5184775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539750">
                <a:tc gridSpan="3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zh-CN" sz="16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埃及华夫脱运动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578485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6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领导人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2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6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扎格鲁尔（华夫脱党）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57885">
                <a:tc rowSpan="2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6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民族独立运动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6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斗争方式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6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游行、示威、罢工、罢课、罢市，以及进行街垒战等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212215">
                <a:tc v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6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结果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 fontAlgn="auto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6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英国作出让步，</a:t>
                      </a:r>
                      <a:r>
                        <a:rPr lang="zh-CN" altLang="en-US" sz="16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承认埃及为独立主权国家</a:t>
                      </a:r>
                      <a:r>
                        <a:rPr lang="zh-CN" altLang="en-US" sz="16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。但</a:t>
                      </a:r>
                      <a:r>
                        <a:rPr lang="zh-CN" altLang="en-US" sz="16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英国保留</a:t>
                      </a:r>
                      <a:r>
                        <a:rPr lang="zh-CN" altLang="en-US" sz="16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在埃及驻军、控制苏伊士运河、领事裁判权等特权。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6073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6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宪政</a:t>
                      </a:r>
                    </a:p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6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运动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gridSpan="2">
                  <a:txBody>
                    <a:bodyPr vert="horz" wrap="square"/>
                    <a:lstStyle/>
                    <a:p>
                      <a:pPr indent="0" algn="l" fontAlgn="auto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6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1922年埃及宣布为君主立宪国家</a:t>
                      </a:r>
                      <a:r>
                        <a:rPr lang="zh-CN" altLang="en-US" sz="160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，颁布宪法。</a:t>
                      </a:r>
                    </a:p>
                    <a:p>
                      <a:pPr indent="0" algn="l" fontAlgn="auto">
                        <a:lnSpc>
                          <a:spcPct val="12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60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随后的护宪运动，</a:t>
                      </a:r>
                      <a:r>
                        <a:rPr lang="zh-CN" altLang="en-US" sz="16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要求英国放弃特权，但未获完全成功</a:t>
                      </a:r>
                      <a:r>
                        <a:rPr lang="zh-CN" altLang="en-US" sz="160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。</a:t>
                      </a:r>
                      <a:endParaRPr lang="zh-CN" altLang="en-US" sz="1600" b="0" spc="130">
                        <a:solidFill>
                          <a:srgbClr val="C00000"/>
                        </a:solidFill>
                        <a:latin typeface="微软雅黑" pitchFamily="34" charset="-122"/>
                        <a:ea typeface="微软雅黑" pitchFamily="34" charset="-122"/>
                        <a:sym typeface="+mn-ea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pic>
        <p:nvPicPr>
          <p:cNvPr id="13" name="图片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923" y="1973601"/>
            <a:ext cx="3329907" cy="324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09550" y="205105"/>
            <a:ext cx="106692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非洲独立意识的觉醒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（埃及华夫脱运动、摩洛哥里夫地区的反抗斗争、埃塞俄比亚的抗意斗争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10888980" cy="25400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759700" y="1921510"/>
          <a:ext cx="4874260" cy="3458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737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01688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797560">
                <a:tc gridSpan="2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zh-CN" sz="20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摩洛哥里夫地区的反抗斗争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1026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0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反抗对象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0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西班牙、法国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6073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领导人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克里姆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6073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过程及</a:t>
                      </a:r>
                    </a:p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结果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8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1923年建立里夫共和国，1926年被扼杀</a:t>
                      </a:r>
                      <a:r>
                        <a:rPr lang="zh-CN" altLang="en-US" sz="18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。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9" name="图片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5475" y="2132330"/>
            <a:ext cx="5068570" cy="25933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矩形 9"/>
          <p:cNvSpPr/>
          <p:nvPr/>
        </p:nvSpPr>
        <p:spPr>
          <a:xfrm>
            <a:off x="7529689" y="5088792"/>
            <a:ext cx="2659702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400">
                <a:solidFill>
                  <a:srgbClr val="000000">
                    <a:lumMod val="75000"/>
                    <a:lumOff val="25000"/>
                  </a:srgbClr>
                </a:solidFill>
                <a:latin typeface="仿宋" panose="02010609060101010101" pitchFamily="49" charset="-122"/>
                <a:ea typeface="仿宋" panose="02010609060101010101" pitchFamily="49" charset="-122"/>
                <a:cs typeface="Times New Roman" panose="02020603050405020304" pitchFamily="18" charset="0"/>
              </a:rPr>
              <a:t>里夫共和国控制区</a:t>
            </a:r>
            <a:endParaRPr lang="zh-CN" altLang="en-US" sz="2400">
              <a:solidFill>
                <a:srgbClr val="000000">
                  <a:lumMod val="75000"/>
                  <a:lumOff val="25000"/>
                </a:srgbClr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09550" y="205105"/>
            <a:ext cx="106692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非洲独立意识的觉醒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（埃及华夫脱运动、摩洛哥里夫地区的反抗斗争、埃塞尔比亚的抗意斗争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10888980" cy="25400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370" y="3411792"/>
            <a:ext cx="3842385" cy="24288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90915" y="1330468"/>
            <a:ext cx="3172460" cy="454280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400" y="3411157"/>
            <a:ext cx="3842385" cy="242951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文本框 11"/>
          <p:cNvSpPr txBox="1"/>
          <p:nvPr/>
        </p:nvSpPr>
        <p:spPr>
          <a:xfrm>
            <a:off x="528972" y="1490980"/>
            <a:ext cx="7906385" cy="124523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t">
            <a:spAutoFit/>
          </a:bodyPr>
          <a:lstStyle/>
          <a:p>
            <a:pPr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1935年，意大利发动侵埃战争。</a:t>
            </a:r>
          </a:p>
          <a:p>
            <a:pPr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1936</a:t>
            </a: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年，埃塞俄比亚皇帝塞拉西斯一世流亡英国。人民坚持游击战争。</a:t>
            </a:r>
          </a:p>
          <a:p>
            <a:pPr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1941年恢复了国家独立。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09550" y="205105"/>
            <a:ext cx="113169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拉丁美洲的民族民主革命与改革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（尼加拉瓜桑地诺的抗美斗争、墨西哥的卡德纳斯改革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11312525" cy="53975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3"/>
            </p:custDataLst>
            <p:extLst>
              <p:ext uri="{D42A27DB-BD31-4B8C-83A1-F6EECF244321}">
                <p14:modId xmlns:p14="http://schemas.microsoft.com/office/powerpoint/2010/main" val="311471722"/>
              </p:ext>
            </p:extLst>
          </p:nvPr>
        </p:nvGraphicFramePr>
        <p:xfrm>
          <a:off x="2433482" y="1194117"/>
          <a:ext cx="7297830" cy="4639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3818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65964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797560">
                <a:tc gridSpan="2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zh-CN" sz="20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拉丁美洲的民族民主革命与改革概况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12700">
                      <a:solidFill>
                        <a:schemeClr val="tx1"/>
                      </a:solidFill>
                      <a:prstDash val="solid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9756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0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国家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0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革命概况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6073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阿根廷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在共产党领导下，举行了反对外国资本的罢工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6073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智利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成立</a:t>
                      </a:r>
                      <a:r>
                        <a:rPr lang="zh-CN" altLang="en-US" sz="18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民族阵线联合政府</a:t>
                      </a:r>
                      <a:r>
                        <a:rPr lang="zh-CN" altLang="en-US" sz="18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，防止法西斯势力上台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6073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尼加拉瓜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桑地诺的抗美斗争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6073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墨西哥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卡德纳斯改革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09550" y="205105"/>
            <a:ext cx="113169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拉丁美洲的民族民主革命与改革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（尼加拉瓜桑地诺的抗美斗争、墨西哥的卡德纳斯改革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11312525" cy="53975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469265" y="1319530"/>
          <a:ext cx="5113655" cy="46517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881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16484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797560">
                <a:tc gridSpan="2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zh-CN" sz="20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桑地诺抗美斗争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1026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0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领导人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0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桑地诺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6073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时间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8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1926-1934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6073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目标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 cap="flat" cmpd="sng" algn="ctr">
                      <a:solidFill>
                        <a:srgbClr val="64646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把美国侵略者赶出国土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 cap="flat" cmpd="sng" algn="ctr">
                      <a:solidFill>
                        <a:srgbClr val="646464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6073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斗争策略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游击战争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6073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结果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 cap="flat" cmpd="sng" algn="ctr">
                      <a:solidFill>
                        <a:srgbClr val="6464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微软雅黑" panose="020b0503020204020204" pitchFamily="34" charset="-122"/>
                        </a:rPr>
                        <a:t>桑地诺遭刺杀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 cap="flat" cmpd="sng" algn="ctr">
                      <a:solidFill>
                        <a:srgbClr val="6464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3074" name="Picture 2" descr="http://www.chinadaily.com.cn/hqjs/2006-11/16/xin_4711031609397668564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76740" y="2170430"/>
            <a:ext cx="2232025" cy="32435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a2.att.hudong.com/28/15/20300001385827143921150570105_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857875" y="2672715"/>
            <a:ext cx="3357245" cy="22383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09550" y="205105"/>
            <a:ext cx="113169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200" b="1">
                <a:solidFill>
                  <a:srgbClr val="C00000"/>
                </a:solidFill>
              </a:rPr>
              <a:t>拉丁美洲的民族民主革命与改革</a:t>
            </a:r>
            <a:r>
              <a:rPr lang="zh-CN" altLang="zh-CN" sz="1600" b="1">
                <a:solidFill>
                  <a:schemeClr val="tx2">
                    <a:lumMod val="75000"/>
                  </a:schemeClr>
                </a:solidFill>
              </a:rPr>
              <a:t>（尼加拉瓜桑地诺的抗美斗争、墨西哥的卡德纳斯改革</a:t>
            </a:r>
            <a:r>
              <a:rPr lang="zh-CN" altLang="en-US" sz="1600" b="1">
                <a:solidFill>
                  <a:schemeClr val="tx2">
                    <a:lumMod val="75000"/>
                  </a:schemeClr>
                </a:solidFill>
              </a:rPr>
              <a:t>）</a:t>
            </a:r>
          </a:p>
        </p:txBody>
      </p:sp>
      <p:cxnSp>
        <p:nvCxnSpPr>
          <p:cNvPr id="3" name="直接连接符 2"/>
          <p:cNvCxnSpPr/>
          <p:nvPr/>
        </p:nvCxnSpPr>
        <p:spPr>
          <a:xfrm>
            <a:off x="4445" y="848995"/>
            <a:ext cx="11312525" cy="53975"/>
          </a:xfrm>
          <a:prstGeom prst="line">
            <a:avLst/>
          </a:prstGeom>
          <a:ln w="60325" cmpd="thickThin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表格 6"/>
          <p:cNvGraphicFramePr>
            <a:graphicFrameLocks noGrp="1"/>
          </p:cNvGraphicFramePr>
          <p:nvPr>
            <p:custDataLst>
              <p:tags r:id="rId3"/>
            </p:custDataLst>
          </p:nvPr>
        </p:nvGraphicFramePr>
        <p:xfrm>
          <a:off x="209550" y="986790"/>
          <a:ext cx="8212455" cy="5297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9288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71957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797560">
                <a:tc gridSpan="2"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zh-CN" sz="20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墨西哥卡德纳斯改革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 vert="horz" wrap="square"/>
                    <a:lstStyle/>
                    <a:p>
                      <a:endParaRPr lang="zh-CN"/>
                    </a:p>
                  </a:txBody>
                  <a:tcPr>
                    <a:lnL w="12700" cmpd="sng">
                      <a:solidFill>
                        <a:schemeClr val="tx1"/>
                      </a:solidFill>
                      <a:prstDash val="solid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9756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0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领导人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2000" b="1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卡德纳斯（总统）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53467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时间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en-US" altLang="zh-CN" sz="18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1934-1940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28575">
                      <a:solidFill>
                        <a:srgbClr val="646464"/>
                      </a:solidFill>
                      <a:prstDash val="solid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78359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对内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推行土地改革</a:t>
                      </a:r>
                      <a:r>
                        <a:rPr lang="zh-CN" altLang="en-US" sz="18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；改组国民革命党；发展教育；限制教会；遏制军人势力；</a:t>
                      </a:r>
                      <a:r>
                        <a:rPr lang="zh-CN" altLang="en-US" sz="18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确立总统一任制度</a:t>
                      </a:r>
                      <a:r>
                        <a:rPr lang="zh-CN" altLang="en-US" sz="18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。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6073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对外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捍卫国家主权和本国资源，将</a:t>
                      </a:r>
                      <a:r>
                        <a:rPr lang="zh-CN" altLang="en-US" sz="1800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石油行业收归国有</a:t>
                      </a:r>
                      <a:r>
                        <a:rPr lang="zh-CN" altLang="en-US" sz="1800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。</a:t>
                      </a:r>
                      <a:endParaRPr lang="zh-CN" altLang="en-US" sz="1800" b="1" spc="130">
                        <a:solidFill>
                          <a:srgbClr val="C00000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9525">
                      <a:solidFill>
                        <a:srgbClr val="646464"/>
                      </a:solidFill>
                      <a:prstDash val="sysDash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760730">
                <a:tc>
                  <a:txBody>
                    <a:bodyPr vert="horz" wrap="square"/>
                    <a:lstStyle/>
                    <a:p>
                      <a:pPr indent="0" algn="ctr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z="1800" b="0" spc="130">
                          <a:solidFill>
                            <a:srgbClr val="646464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意义</a:t>
                      </a: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indent="0" algn="l">
                        <a:lnSpc>
                          <a:spcPct val="12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None/>
                      </a:pPr>
                      <a:r>
                        <a:rPr lang="zh-CN" altLang="en-US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它</a:t>
                      </a:r>
                      <a:r>
                        <a:rPr lang="zh-CN" altLang="en-US" b="1" spc="130">
                          <a:solidFill>
                            <a:srgbClr val="C0000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打击了帝国主义势力和大地产制</a:t>
                      </a:r>
                      <a:r>
                        <a:rPr lang="zh-CN" altLang="en-US" spc="130">
                          <a:solidFill>
                            <a:srgbClr val="404040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+mn-ea"/>
                        </a:rPr>
                        <a:t>，为墨西哥的资产阶级民主制度的确立奠定了基础。</a:t>
                      </a:r>
                      <a:endParaRPr lang="zh-CN" altLang="en-US" sz="1800" b="1" spc="130">
                        <a:solidFill>
                          <a:srgbClr val="C00000"/>
                        </a:solidFill>
                        <a:latin typeface="微软雅黑" pitchFamily="34" charset="-122"/>
                        <a:ea typeface="微软雅黑" pitchFamily="34" charset="-122"/>
                      </a:endParaRPr>
                    </a:p>
                  </a:txBody>
                  <a:tcPr marL="317500" marR="317500" marT="215900" marB="215900" anchor="ctr">
                    <a:lnL w="9525">
                      <a:solidFill>
                        <a:srgbClr val="646464"/>
                      </a:solidFill>
                      <a:prstDash val="sysDash"/>
                    </a:lnL>
                    <a:lnR w="9525">
                      <a:solidFill>
                        <a:srgbClr val="646464"/>
                      </a:solidFill>
                      <a:prstDash val="sysDash"/>
                    </a:lnR>
                    <a:lnT w="9525">
                      <a:solidFill>
                        <a:srgbClr val="646464"/>
                      </a:solidFill>
                      <a:prstDash val="sysDash"/>
                    </a:lnT>
                    <a:lnB w="28575">
                      <a:solidFill>
                        <a:srgbClr val="646464"/>
                      </a:solidFill>
                      <a:prstDash val="soli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1026" name="Picture 2" descr="https://p1.ssl.qhimg.com/t012510b18084b122a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827770" y="1591945"/>
            <a:ext cx="2951480" cy="408559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29100" y="2311400"/>
            <a:ext cx="4794885" cy="1684020"/>
          </a:xfrm>
          <a:prstGeom prst="rect">
            <a:avLst/>
          </a:prstGeom>
        </p:spPr>
      </p:pic>
      <p:pic>
        <p:nvPicPr>
          <p:cNvPr id="5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0477500" y="10236200"/>
            <a:ext cx="368300" cy="4318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UNIT_TABLE_BEAUTIFY" val="smartTable{aed9fe86-18ef-4797-af81-289267fe5a93}"/>
  <p:tag name="TABLE_COLORIDX" val="l"/>
  <p:tag name="TABLE_EMPHASIZE_COLOR" val="6579300"/>
  <p:tag name="TABLE_ONEKEY_SKIN_IDX" val="0"/>
  <p:tag name="TABLE_RECT" val="17.025*82.075*925.95*389.1"/>
  <p:tag name="TABLE_SKINIDX" val="-1"/>
</p:tagLst>
</file>

<file path=ppt/tags/tag2.xml><?xml version="1.0" encoding="utf-8"?>
<p:tagLst xmlns:p="http://schemas.openxmlformats.org/presentationml/2006/main">
  <p:tag name="KSO_WM_UNIT_TABLE_BEAUTIFY" val="smartTable{aed9fe86-18ef-4797-af81-289267fe5a93}"/>
  <p:tag name="TABLE_COLORIDX" val="l"/>
  <p:tag name="TABLE_EMPHASIZE_COLOR" val="6579300"/>
  <p:tag name="TABLE_ONEKEY_SKIN_IDX" val="0"/>
  <p:tag name="TABLE_RECT" val="311.2*79.625*337.6*394"/>
  <p:tag name="TABLE_SKINIDX" val="-1"/>
</p:tagLst>
</file>

<file path=ppt/tags/tag3.xml><?xml version="1.0" encoding="utf-8"?>
<p:tagLst xmlns:p="http://schemas.openxmlformats.org/presentationml/2006/main">
  <p:tag name="KSO_WM_UNIT_TABLE_BEAUTIFY" val="smartTable{aed9fe86-18ef-4797-af81-289267fe5a93}"/>
  <p:tag name="TABLE_COLORIDX" val="l"/>
  <p:tag name="TABLE_EMPHASIZE_COLOR" val="6579300"/>
  <p:tag name="TABLE_ONEKEY_SKIN_IDX" val="0"/>
  <p:tag name="TABLE_RECT" val="33.525*139.025*892.95*275.2"/>
  <p:tag name="TABLE_SKINIDX" val="-1"/>
</p:tagLst>
</file>

<file path=ppt/tags/tag4.xml><?xml version="1.0" encoding="utf-8"?>
<p:tagLst xmlns:p="http://schemas.openxmlformats.org/presentationml/2006/main">
  <p:tag name="KSO_WM_UNIT_TABLE_BEAUTIFY" val="smartTable{aed9fe86-18ef-4797-af81-289267fe5a93}"/>
  <p:tag name="TABLE_COLORIDX" val="l"/>
  <p:tag name="TABLE_EMPHASIZE_COLOR" val="6579300"/>
  <p:tag name="TABLE_ONEKEY_SKIN_IDX" val="0"/>
  <p:tag name="TABLE_RECT" val="198.4*94.025*563.2*365.2"/>
  <p:tag name="TABLE_SKINIDX" val="-1"/>
</p:tagLst>
</file>

<file path=ppt/tags/tag5.xml><?xml version="1.0" encoding="utf-8"?>
<p:tagLst xmlns:p="http://schemas.openxmlformats.org/presentationml/2006/main">
  <p:tag name="KSO_WM_UNIT_TABLE_BEAUTIFY" val="smartTable{f86798f9-77a3-43a1-80d4-cb69e54e5a7b}"/>
  <p:tag name="TABLE_COLORIDX" val="l"/>
  <p:tag name="TABLE_EMPHASIZE_COLOR" val="6579300"/>
  <p:tag name="TABLE_ONEKEY_SKIN_IDX" val="0"/>
  <p:tag name="TABLE_RECT" val="208.9*152.8*542.2*245.4"/>
  <p:tag name="TABLE_SKINIDX" val="-1"/>
</p:tagLst>
</file>

<file path=ppt/tags/tag6.xml><?xml version="1.0" encoding="utf-8"?>
<p:tagLst xmlns:p="http://schemas.openxmlformats.org/presentationml/2006/main">
  <p:tag name="KSO_WM_UNIT_TABLE_BEAUTIFY" val="smartTable{aed9fe86-18ef-4797-af81-289267fe5a93}"/>
  <p:tag name="TABLE_COLORIDX" val="l"/>
  <p:tag name="TABLE_EMPHASIZE_COLOR" val="6579300"/>
  <p:tag name="TABLE_ONEKEY_SKIN_IDX" val="0"/>
  <p:tag name="TABLE_RECT" val="198.4*94.025*563.2*365.2"/>
  <p:tag name="TABLE_SKINIDX" val="-1"/>
</p:tagLst>
</file>

<file path=ppt/tags/tag7.xml><?xml version="1.0" encoding="utf-8"?>
<p:tagLst xmlns:p="http://schemas.openxmlformats.org/presentationml/2006/main">
  <p:tag name="KSO_WM_UNIT_TABLE_BEAUTIFY" val="smartTable{f86798f9-77a3-43a1-80d4-cb69e54e5a7b}"/>
  <p:tag name="TABLE_COLORIDX" val="l"/>
  <p:tag name="TABLE_EMPHASIZE_COLOR" val="6579300"/>
  <p:tag name="TABLE_ONEKEY_SKIN_IDX" val="0"/>
  <p:tag name="TABLE_RECT" val="208.9*152.8*542.2*245.4"/>
  <p:tag name="TABLE_SKINIDX" val="-1"/>
</p:tagLst>
</file>

<file path=ppt/tags/tag8.xml><?xml version="1.0" encoding="utf-8"?>
<p:tagLst xmlns:p="http://schemas.openxmlformats.org/presentationml/2006/main">
  <p:tag name="KSO_WM_UNIT_TABLE_BEAUTIFY" val="smartTable{f86798f9-77a3-43a1-80d4-cb69e54e5a7b}"/>
  <p:tag name="TABLE_COLORIDX" val="l"/>
  <p:tag name="TABLE_EMPHASIZE_COLOR" val="6579300"/>
  <p:tag name="TABLE_ONEKEY_SKIN_IDX" val="0"/>
  <p:tag name="TABLE_RECT" val="195.4*74.45*569.2*391.1"/>
  <p:tag name="TABLE_SKINIDX" val="-1"/>
</p:tagLst>
</file>

<file path=ppt/tags/tag9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Template>A000120140530A73KPBG</Template>
  <Company/>
  <PresentationFormat>自定义</PresentationFormat>
  <Paragraphs>21</Paragraphs>
  <Slides>12</Slides>
  <Notes>11</Notes>
  <TotalTime>4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1">
      <vt:lpstr>Arial</vt:lpstr>
      <vt:lpstr>Calibri Light</vt:lpstr>
      <vt:lpstr>Calibri</vt:lpstr>
      <vt:lpstr>等线 Light</vt:lpstr>
      <vt:lpstr>等线</vt:lpstr>
      <vt:lpstr>微软雅黑</vt:lpstr>
      <vt:lpstr>仿宋</vt:lpstr>
      <vt:lpstr>Times New Roman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20.0500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PowerPoint 演示文稿</dc:title>
  <dc:creator>Administrator</dc:creator>
  <cp:lastModifiedBy>User</cp:lastModifiedBy>
  <cp:revision>528</cp:revision>
  <dcterms:created xsi:type="dcterms:W3CDTF">2015-05-05T08:02:00Z</dcterms:created>
  <dcterms:modified xsi:type="dcterms:W3CDTF">2020-07-02T01:59:16Z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2052-11.1.0.9584</vt:lpwstr>
  </property>
</Properties>
</file>