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ustom.xml" ContentType="application/vnd.openxmlformats-officedocument.custom-properties+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4"/>
  </p:notesMasterIdLst>
  <p:sldIdLst>
    <p:sldId id="911" r:id="rId2"/>
    <p:sldId id="857" r:id="rId3"/>
    <p:sldId id="860" r:id="rId4"/>
    <p:sldId id="879" r:id="rId5"/>
    <p:sldId id="881" r:id="rId6"/>
    <p:sldId id="861" r:id="rId7"/>
    <p:sldId id="862" r:id="rId8"/>
    <p:sldId id="882" r:id="rId9"/>
    <p:sldId id="883" r:id="rId10"/>
    <p:sldId id="884" r:id="rId11"/>
    <p:sldId id="907" r:id="rId12"/>
    <p:sldId id="885" r:id="rId13"/>
    <p:sldId id="867" r:id="rId14"/>
    <p:sldId id="868" r:id="rId15"/>
    <p:sldId id="869" r:id="rId16"/>
    <p:sldId id="870" r:id="rId17"/>
    <p:sldId id="908" r:id="rId18"/>
    <p:sldId id="909" r:id="rId19"/>
    <p:sldId id="910" r:id="rId20"/>
    <p:sldId id="871" r:id="rId21"/>
    <p:sldId id="872" r:id="rId22"/>
    <p:sldId id="875" r:id="rId23"/>
  </p:sldIdLst>
  <p:sldSz cx="11522075" cy="7200900"/>
  <p:notesSz cx="6858000" cy="9144000"/>
  <p:defaultTextStyle>
    <a:defPPr>
      <a:defRPr lang="zh-CN"/>
    </a:defPPr>
    <a:lvl1pPr marL="0" algn="l" defTabSz="1069340" rtl="0" eaLnBrk="1" latinLnBrk="0" hangingPunct="1">
      <a:defRPr sz="2100" kern="1200">
        <a:solidFill>
          <a:schemeClr val="tx1"/>
        </a:solidFill>
        <a:latin typeface="+mn-lt"/>
        <a:ea typeface="+mn-ea"/>
        <a:cs typeface="+mn-cs"/>
      </a:defRPr>
    </a:lvl1pPr>
    <a:lvl2pPr marL="534670" algn="l" defTabSz="1069340" rtl="0" eaLnBrk="1" latinLnBrk="0" hangingPunct="1">
      <a:defRPr sz="2100" kern="1200">
        <a:solidFill>
          <a:schemeClr val="tx1"/>
        </a:solidFill>
        <a:latin typeface="+mn-lt"/>
        <a:ea typeface="+mn-ea"/>
        <a:cs typeface="+mn-cs"/>
      </a:defRPr>
    </a:lvl2pPr>
    <a:lvl3pPr marL="1069975" algn="l" defTabSz="1069340" rtl="0" eaLnBrk="1" latinLnBrk="0" hangingPunct="1">
      <a:defRPr sz="2100" kern="1200">
        <a:solidFill>
          <a:schemeClr val="tx1"/>
        </a:solidFill>
        <a:latin typeface="+mn-lt"/>
        <a:ea typeface="+mn-ea"/>
        <a:cs typeface="+mn-cs"/>
      </a:defRPr>
    </a:lvl3pPr>
    <a:lvl4pPr marL="1604645" algn="l" defTabSz="1069340" rtl="0" eaLnBrk="1" latinLnBrk="0" hangingPunct="1">
      <a:defRPr sz="2100" kern="1200">
        <a:solidFill>
          <a:schemeClr val="tx1"/>
        </a:solidFill>
        <a:latin typeface="+mn-lt"/>
        <a:ea typeface="+mn-ea"/>
        <a:cs typeface="+mn-cs"/>
      </a:defRPr>
    </a:lvl4pPr>
    <a:lvl5pPr marL="2139950" algn="l" defTabSz="1069340" rtl="0" eaLnBrk="1" latinLnBrk="0" hangingPunct="1">
      <a:defRPr sz="2100" kern="1200">
        <a:solidFill>
          <a:schemeClr val="tx1"/>
        </a:solidFill>
        <a:latin typeface="+mn-lt"/>
        <a:ea typeface="+mn-ea"/>
        <a:cs typeface="+mn-cs"/>
      </a:defRPr>
    </a:lvl5pPr>
    <a:lvl6pPr marL="2674620" algn="l" defTabSz="1069340" rtl="0" eaLnBrk="1" latinLnBrk="0" hangingPunct="1">
      <a:defRPr sz="2100" kern="1200">
        <a:solidFill>
          <a:schemeClr val="tx1"/>
        </a:solidFill>
        <a:latin typeface="+mn-lt"/>
        <a:ea typeface="+mn-ea"/>
        <a:cs typeface="+mn-cs"/>
      </a:defRPr>
    </a:lvl6pPr>
    <a:lvl7pPr marL="3209290" algn="l" defTabSz="1069340" rtl="0" eaLnBrk="1" latinLnBrk="0" hangingPunct="1">
      <a:defRPr sz="2100" kern="1200">
        <a:solidFill>
          <a:schemeClr val="tx1"/>
        </a:solidFill>
        <a:latin typeface="+mn-lt"/>
        <a:ea typeface="+mn-ea"/>
        <a:cs typeface="+mn-cs"/>
      </a:defRPr>
    </a:lvl7pPr>
    <a:lvl8pPr marL="3744595" algn="l" defTabSz="1069340" rtl="0" eaLnBrk="1" latinLnBrk="0" hangingPunct="1">
      <a:defRPr sz="2100" kern="1200">
        <a:solidFill>
          <a:schemeClr val="tx1"/>
        </a:solidFill>
        <a:latin typeface="+mn-lt"/>
        <a:ea typeface="+mn-ea"/>
        <a:cs typeface="+mn-cs"/>
      </a:defRPr>
    </a:lvl8pPr>
    <a:lvl9pPr marL="4279265" algn="l" defTabSz="1069340" rtl="0" eaLnBrk="1" latinLnBrk="0" hangingPunct="1">
      <a:defRPr sz="21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660033"/>
    <a:srgbClr val="996600"/>
    <a:srgbClr val="663300"/>
    <a:srgbClr val="800000"/>
    <a:srgbClr val="000000"/>
    <a:srgbClr val="760000"/>
    <a:srgbClr val="DDD9C3"/>
    <a:srgbClr val="1C1C1C"/>
    <a:srgbClr val="990000"/>
    <a:srgbClr val="99330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20699" autoAdjust="0"/>
    <p:restoredTop sz="93966" autoAdjust="0"/>
  </p:normalViewPr>
  <p:slideViewPr>
    <p:cSldViewPr>
      <p:cViewPr varScale="1">
        <p:scale>
          <a:sx n="79" d="100"/>
          <a:sy n="79" d="100"/>
        </p:scale>
        <p:origin x="-870" y="-96"/>
      </p:cViewPr>
      <p:guideLst>
        <p:guide orient="horz" pos="2268"/>
        <p:guide pos="3629"/>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48"/>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9BC03DA-8B7D-447E-9C29-3A60D78EE7F9}" type="datetimeFigureOut">
              <a:rPr lang="zh-CN" altLang="en-US" smtClean="0"/>
              <a:pPr/>
              <a:t>2020/5/31</a:t>
            </a:fld>
            <a:endParaRPr lang="zh-CN" altLang="en-US"/>
          </a:p>
        </p:txBody>
      </p:sp>
      <p:sp>
        <p:nvSpPr>
          <p:cNvPr id="4" name="幻灯片图像占位符 3"/>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1924613-4AE4-47A1-995F-688A24B34954}"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notesStyle>
    <a:lvl1pPr marL="0" algn="l" defTabSz="1069340" rtl="0" eaLnBrk="1" latinLnBrk="0" hangingPunct="1">
      <a:defRPr sz="1400" kern="1200">
        <a:solidFill>
          <a:schemeClr val="tx1"/>
        </a:solidFill>
        <a:latin typeface="+mn-lt"/>
        <a:ea typeface="+mn-ea"/>
        <a:cs typeface="+mn-cs"/>
      </a:defRPr>
    </a:lvl1pPr>
    <a:lvl2pPr marL="534670" algn="l" defTabSz="1069340" rtl="0" eaLnBrk="1" latinLnBrk="0" hangingPunct="1">
      <a:defRPr sz="1400" kern="1200">
        <a:solidFill>
          <a:schemeClr val="tx1"/>
        </a:solidFill>
        <a:latin typeface="+mn-lt"/>
        <a:ea typeface="+mn-ea"/>
        <a:cs typeface="+mn-cs"/>
      </a:defRPr>
    </a:lvl2pPr>
    <a:lvl3pPr marL="1069975" algn="l" defTabSz="1069340" rtl="0" eaLnBrk="1" latinLnBrk="0" hangingPunct="1">
      <a:defRPr sz="1400" kern="1200">
        <a:solidFill>
          <a:schemeClr val="tx1"/>
        </a:solidFill>
        <a:latin typeface="+mn-lt"/>
        <a:ea typeface="+mn-ea"/>
        <a:cs typeface="+mn-cs"/>
      </a:defRPr>
    </a:lvl3pPr>
    <a:lvl4pPr marL="1604645" algn="l" defTabSz="1069340" rtl="0" eaLnBrk="1" latinLnBrk="0" hangingPunct="1">
      <a:defRPr sz="1400" kern="1200">
        <a:solidFill>
          <a:schemeClr val="tx1"/>
        </a:solidFill>
        <a:latin typeface="+mn-lt"/>
        <a:ea typeface="+mn-ea"/>
        <a:cs typeface="+mn-cs"/>
      </a:defRPr>
    </a:lvl4pPr>
    <a:lvl5pPr marL="2139950" algn="l" defTabSz="1069340" rtl="0" eaLnBrk="1" latinLnBrk="0" hangingPunct="1">
      <a:defRPr sz="1400" kern="1200">
        <a:solidFill>
          <a:schemeClr val="tx1"/>
        </a:solidFill>
        <a:latin typeface="+mn-lt"/>
        <a:ea typeface="+mn-ea"/>
        <a:cs typeface="+mn-cs"/>
      </a:defRPr>
    </a:lvl5pPr>
    <a:lvl6pPr marL="2674620" algn="l" defTabSz="1069340" rtl="0" eaLnBrk="1" latinLnBrk="0" hangingPunct="1">
      <a:defRPr sz="1400" kern="1200">
        <a:solidFill>
          <a:schemeClr val="tx1"/>
        </a:solidFill>
        <a:latin typeface="+mn-lt"/>
        <a:ea typeface="+mn-ea"/>
        <a:cs typeface="+mn-cs"/>
      </a:defRPr>
    </a:lvl6pPr>
    <a:lvl7pPr marL="3209290" algn="l" defTabSz="1069340" rtl="0" eaLnBrk="1" latinLnBrk="0" hangingPunct="1">
      <a:defRPr sz="1400" kern="1200">
        <a:solidFill>
          <a:schemeClr val="tx1"/>
        </a:solidFill>
        <a:latin typeface="+mn-lt"/>
        <a:ea typeface="+mn-ea"/>
        <a:cs typeface="+mn-cs"/>
      </a:defRPr>
    </a:lvl7pPr>
    <a:lvl8pPr marL="3744595" algn="l" defTabSz="1069340" rtl="0" eaLnBrk="1" latinLnBrk="0" hangingPunct="1">
      <a:defRPr sz="1400" kern="1200">
        <a:solidFill>
          <a:schemeClr val="tx1"/>
        </a:solidFill>
        <a:latin typeface="+mn-lt"/>
        <a:ea typeface="+mn-ea"/>
        <a:cs typeface="+mn-cs"/>
      </a:defRPr>
    </a:lvl8pPr>
    <a:lvl9pPr marL="4279265" algn="l" defTabSz="1069340" rtl="0" eaLnBrk="1" latinLnBrk="0" hangingPunct="1">
      <a:defRPr sz="14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pPr/>
              <a:t>2</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pPr/>
              <a:t>3</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pPr/>
              <a:t>4</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pPr/>
              <a:t>5</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pPr/>
              <a:t>6</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pPr/>
              <a:t>7</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pPr/>
              <a:t>8</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pPr/>
              <a:t>9</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pPr/>
              <a:t>10</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pPr/>
              <a:t>12</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pPr/>
              <a:t>13</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pPr/>
              <a:t>14</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pPr/>
              <a:t>15</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pPr/>
              <a:t>16</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pPr/>
              <a:t>20</a:t>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pPr/>
              <a:t>21</a:t>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pPr/>
              <a:t>22</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864156" y="2236947"/>
            <a:ext cx="9793764" cy="1543526"/>
          </a:xfrm>
        </p:spPr>
        <p:txBody>
          <a:bodyPr/>
          <a:lstStyle/>
          <a:p>
            <a:r>
              <a:rPr lang="zh-CN" altLang="en-US"/>
              <a:t>单击此处编辑母版标题样式</a:t>
            </a:r>
          </a:p>
        </p:txBody>
      </p:sp>
      <p:sp>
        <p:nvSpPr>
          <p:cNvPr id="3" name="副标题 2"/>
          <p:cNvSpPr>
            <a:spLocks noGrp="1"/>
          </p:cNvSpPr>
          <p:nvPr>
            <p:ph type="subTitle" idx="1"/>
          </p:nvPr>
        </p:nvSpPr>
        <p:spPr>
          <a:xfrm>
            <a:off x="1728311" y="4080510"/>
            <a:ext cx="8065453" cy="1840230"/>
          </a:xfrm>
        </p:spPr>
        <p:txBody>
          <a:bodyPr/>
          <a:lstStyle>
            <a:lvl1pPr marL="0" indent="0" algn="ctr">
              <a:buNone/>
              <a:defRPr>
                <a:solidFill>
                  <a:schemeClr val="tx1">
                    <a:tint val="75000"/>
                  </a:schemeClr>
                </a:solidFill>
              </a:defRPr>
            </a:lvl1pPr>
            <a:lvl2pPr marL="534670" indent="0" algn="ctr">
              <a:buNone/>
              <a:defRPr>
                <a:solidFill>
                  <a:schemeClr val="tx1">
                    <a:tint val="75000"/>
                  </a:schemeClr>
                </a:solidFill>
              </a:defRPr>
            </a:lvl2pPr>
            <a:lvl3pPr marL="1069975" indent="0" algn="ctr">
              <a:buNone/>
              <a:defRPr>
                <a:solidFill>
                  <a:schemeClr val="tx1">
                    <a:tint val="75000"/>
                  </a:schemeClr>
                </a:solidFill>
              </a:defRPr>
            </a:lvl3pPr>
            <a:lvl4pPr marL="1604645" indent="0" algn="ctr">
              <a:buNone/>
              <a:defRPr>
                <a:solidFill>
                  <a:schemeClr val="tx1">
                    <a:tint val="75000"/>
                  </a:schemeClr>
                </a:solidFill>
              </a:defRPr>
            </a:lvl4pPr>
            <a:lvl5pPr marL="2139950" indent="0" algn="ctr">
              <a:buNone/>
              <a:defRPr>
                <a:solidFill>
                  <a:schemeClr val="tx1">
                    <a:tint val="75000"/>
                  </a:schemeClr>
                </a:solidFill>
              </a:defRPr>
            </a:lvl5pPr>
            <a:lvl6pPr marL="2674620" indent="0" algn="ctr">
              <a:buNone/>
              <a:defRPr>
                <a:solidFill>
                  <a:schemeClr val="tx1">
                    <a:tint val="75000"/>
                  </a:schemeClr>
                </a:solidFill>
              </a:defRPr>
            </a:lvl6pPr>
            <a:lvl7pPr marL="3209290" indent="0" algn="ctr">
              <a:buNone/>
              <a:defRPr>
                <a:solidFill>
                  <a:schemeClr val="tx1">
                    <a:tint val="75000"/>
                  </a:schemeClr>
                </a:solidFill>
              </a:defRPr>
            </a:lvl7pPr>
            <a:lvl8pPr marL="3744595" indent="0" algn="ctr">
              <a:buNone/>
              <a:defRPr>
                <a:solidFill>
                  <a:schemeClr val="tx1">
                    <a:tint val="75000"/>
                  </a:schemeClr>
                </a:solidFill>
              </a:defRPr>
            </a:lvl8pPr>
            <a:lvl9pPr marL="4279265"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28C937AB-5291-48FC-9075-9F29944D13C7}" type="datetimeFigureOut">
              <a:rPr lang="zh-CN" altLang="en-US" smtClean="0"/>
              <a:pPr/>
              <a:t>2020/5/31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8A3CECD-E187-45A6-BE7A-E277637993E6}"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28C937AB-5291-48FC-9075-9F29944D13C7}" type="datetimeFigureOut">
              <a:rPr lang="zh-CN" altLang="en-US" smtClean="0"/>
              <a:pPr/>
              <a:t>2020/5/31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8A3CECD-E187-45A6-BE7A-E277637993E6}"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10164" y="4627245"/>
            <a:ext cx="9793764" cy="1430179"/>
          </a:xfrm>
        </p:spPr>
        <p:txBody>
          <a:bodyPr anchor="t"/>
          <a:lstStyle>
            <a:lvl1pPr algn="l">
              <a:defRPr sz="4700" b="1" cap="all"/>
            </a:lvl1pPr>
          </a:lstStyle>
          <a:p>
            <a:r>
              <a:rPr lang="zh-CN" altLang="en-US"/>
              <a:t>单击此处编辑母版标题样式</a:t>
            </a:r>
          </a:p>
        </p:txBody>
      </p:sp>
      <p:sp>
        <p:nvSpPr>
          <p:cNvPr id="3" name="文本占位符 2"/>
          <p:cNvSpPr>
            <a:spLocks noGrp="1"/>
          </p:cNvSpPr>
          <p:nvPr>
            <p:ph type="body" idx="1"/>
          </p:nvPr>
        </p:nvSpPr>
        <p:spPr>
          <a:xfrm>
            <a:off x="910164" y="3052049"/>
            <a:ext cx="9793764" cy="1575196"/>
          </a:xfrm>
        </p:spPr>
        <p:txBody>
          <a:bodyPr anchor="b"/>
          <a:lstStyle>
            <a:lvl1pPr marL="0" indent="0">
              <a:buNone/>
              <a:defRPr sz="2300">
                <a:solidFill>
                  <a:schemeClr val="tx1">
                    <a:tint val="75000"/>
                  </a:schemeClr>
                </a:solidFill>
              </a:defRPr>
            </a:lvl1pPr>
            <a:lvl2pPr marL="534670" indent="0">
              <a:buNone/>
              <a:defRPr sz="2100">
                <a:solidFill>
                  <a:schemeClr val="tx1">
                    <a:tint val="75000"/>
                  </a:schemeClr>
                </a:solidFill>
              </a:defRPr>
            </a:lvl2pPr>
            <a:lvl3pPr marL="1069975" indent="0">
              <a:buNone/>
              <a:defRPr sz="1900">
                <a:solidFill>
                  <a:schemeClr val="tx1">
                    <a:tint val="75000"/>
                  </a:schemeClr>
                </a:solidFill>
              </a:defRPr>
            </a:lvl3pPr>
            <a:lvl4pPr marL="1604645" indent="0">
              <a:buNone/>
              <a:defRPr sz="1600">
                <a:solidFill>
                  <a:schemeClr val="tx1">
                    <a:tint val="75000"/>
                  </a:schemeClr>
                </a:solidFill>
              </a:defRPr>
            </a:lvl4pPr>
            <a:lvl5pPr marL="2139950" indent="0">
              <a:buNone/>
              <a:defRPr sz="1600">
                <a:solidFill>
                  <a:schemeClr val="tx1">
                    <a:tint val="75000"/>
                  </a:schemeClr>
                </a:solidFill>
              </a:defRPr>
            </a:lvl5pPr>
            <a:lvl6pPr marL="2674620" indent="0">
              <a:buNone/>
              <a:defRPr sz="1600">
                <a:solidFill>
                  <a:schemeClr val="tx1">
                    <a:tint val="75000"/>
                  </a:schemeClr>
                </a:solidFill>
              </a:defRPr>
            </a:lvl6pPr>
            <a:lvl7pPr marL="3209290" indent="0">
              <a:buNone/>
              <a:defRPr sz="1600">
                <a:solidFill>
                  <a:schemeClr val="tx1">
                    <a:tint val="75000"/>
                  </a:schemeClr>
                </a:solidFill>
              </a:defRPr>
            </a:lvl7pPr>
            <a:lvl8pPr marL="3744595" indent="0">
              <a:buNone/>
              <a:defRPr sz="1600">
                <a:solidFill>
                  <a:schemeClr val="tx1">
                    <a:tint val="75000"/>
                  </a:schemeClr>
                </a:solidFill>
              </a:defRPr>
            </a:lvl8pPr>
            <a:lvl9pPr marL="4279265"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28C937AB-5291-48FC-9075-9F29944D13C7}" type="datetimeFigureOut">
              <a:rPr lang="zh-CN" altLang="en-US" smtClean="0"/>
              <a:pPr/>
              <a:t>2020/5/31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8A3CECD-E187-45A6-BE7A-E277637993E6}"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726132" y="1763554"/>
            <a:ext cx="6437159" cy="4990624"/>
          </a:xfrm>
        </p:spPr>
        <p:txBody>
          <a:bodyPr/>
          <a:lstStyle>
            <a:lvl1pPr>
              <a:defRPr sz="3300"/>
            </a:lvl1pPr>
            <a:lvl2pPr>
              <a:defRPr sz="2800"/>
            </a:lvl2pPr>
            <a:lvl3pPr>
              <a:defRPr sz="2300"/>
            </a:lvl3pPr>
            <a:lvl4pPr>
              <a:defRPr sz="2100"/>
            </a:lvl4pPr>
            <a:lvl5pPr>
              <a:defRPr sz="2100"/>
            </a:lvl5pPr>
            <a:lvl6pPr>
              <a:defRPr sz="2100"/>
            </a:lvl6pPr>
            <a:lvl7pPr>
              <a:defRPr sz="2100"/>
            </a:lvl7pPr>
            <a:lvl8pPr>
              <a:defRPr sz="2100"/>
            </a:lvl8pPr>
            <a:lvl9pPr>
              <a:defRPr sz="21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7355326" y="1763554"/>
            <a:ext cx="6437159" cy="4990624"/>
          </a:xfrm>
        </p:spPr>
        <p:txBody>
          <a:bodyPr/>
          <a:lstStyle>
            <a:lvl1pPr>
              <a:defRPr sz="3300"/>
            </a:lvl1pPr>
            <a:lvl2pPr>
              <a:defRPr sz="2800"/>
            </a:lvl2pPr>
            <a:lvl3pPr>
              <a:defRPr sz="2300"/>
            </a:lvl3pPr>
            <a:lvl4pPr>
              <a:defRPr sz="2100"/>
            </a:lvl4pPr>
            <a:lvl5pPr>
              <a:defRPr sz="2100"/>
            </a:lvl5pPr>
            <a:lvl6pPr>
              <a:defRPr sz="2100"/>
            </a:lvl6pPr>
            <a:lvl7pPr>
              <a:defRPr sz="2100"/>
            </a:lvl7pPr>
            <a:lvl8pPr>
              <a:defRPr sz="2100"/>
            </a:lvl8pPr>
            <a:lvl9pPr>
              <a:defRPr sz="21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28C937AB-5291-48FC-9075-9F29944D13C7}" type="datetimeFigureOut">
              <a:rPr lang="zh-CN" altLang="en-US" smtClean="0"/>
              <a:pPr/>
              <a:t>2020/5/31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8A3CECD-E187-45A6-BE7A-E277637993E6}"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576104" y="288370"/>
            <a:ext cx="10369868" cy="120015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576104" y="1611869"/>
            <a:ext cx="5090917" cy="671750"/>
          </a:xfrm>
        </p:spPr>
        <p:txBody>
          <a:bodyPr anchor="b"/>
          <a:lstStyle>
            <a:lvl1pPr marL="0" indent="0">
              <a:buNone/>
              <a:defRPr sz="2800" b="1"/>
            </a:lvl1pPr>
            <a:lvl2pPr marL="534670" indent="0">
              <a:buNone/>
              <a:defRPr sz="2300" b="1"/>
            </a:lvl2pPr>
            <a:lvl3pPr marL="1069975" indent="0">
              <a:buNone/>
              <a:defRPr sz="2100" b="1"/>
            </a:lvl3pPr>
            <a:lvl4pPr marL="1604645" indent="0">
              <a:buNone/>
              <a:defRPr sz="1900" b="1"/>
            </a:lvl4pPr>
            <a:lvl5pPr marL="2139950" indent="0">
              <a:buNone/>
              <a:defRPr sz="1900" b="1"/>
            </a:lvl5pPr>
            <a:lvl6pPr marL="2674620" indent="0">
              <a:buNone/>
              <a:defRPr sz="1900" b="1"/>
            </a:lvl6pPr>
            <a:lvl7pPr marL="3209290" indent="0">
              <a:buNone/>
              <a:defRPr sz="1900" b="1"/>
            </a:lvl7pPr>
            <a:lvl8pPr marL="3744595" indent="0">
              <a:buNone/>
              <a:defRPr sz="1900" b="1"/>
            </a:lvl8pPr>
            <a:lvl9pPr marL="4279265" indent="0">
              <a:buNone/>
              <a:defRPr sz="1900" b="1"/>
            </a:lvl9pPr>
          </a:lstStyle>
          <a:p>
            <a:pPr lvl="0"/>
            <a:r>
              <a:rPr lang="zh-CN" altLang="en-US"/>
              <a:t>单击此处编辑母版文本样式</a:t>
            </a:r>
          </a:p>
        </p:txBody>
      </p:sp>
      <p:sp>
        <p:nvSpPr>
          <p:cNvPr id="4" name="内容占位符 3"/>
          <p:cNvSpPr>
            <a:spLocks noGrp="1"/>
          </p:cNvSpPr>
          <p:nvPr>
            <p:ph sz="half" idx="2"/>
          </p:nvPr>
        </p:nvSpPr>
        <p:spPr>
          <a:xfrm>
            <a:off x="576104" y="2283619"/>
            <a:ext cx="5090917" cy="4148852"/>
          </a:xfrm>
        </p:spPr>
        <p:txBody>
          <a:bodyPr/>
          <a:lstStyle>
            <a:lvl1pPr>
              <a:defRPr sz="2800"/>
            </a:lvl1pPr>
            <a:lvl2pPr>
              <a:defRPr sz="2300"/>
            </a:lvl2pPr>
            <a:lvl3pPr>
              <a:defRPr sz="2100"/>
            </a:lvl3pPr>
            <a:lvl4pPr>
              <a:defRPr sz="1900"/>
            </a:lvl4pPr>
            <a:lvl5pPr>
              <a:defRPr sz="1900"/>
            </a:lvl5pPr>
            <a:lvl6pPr>
              <a:defRPr sz="1900"/>
            </a:lvl6pPr>
            <a:lvl7pPr>
              <a:defRPr sz="1900"/>
            </a:lvl7pPr>
            <a:lvl8pPr>
              <a:defRPr sz="1900"/>
            </a:lvl8pPr>
            <a:lvl9pPr>
              <a:defRPr sz="19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5853055" y="1611869"/>
            <a:ext cx="5092917" cy="671750"/>
          </a:xfrm>
        </p:spPr>
        <p:txBody>
          <a:bodyPr anchor="b"/>
          <a:lstStyle>
            <a:lvl1pPr marL="0" indent="0">
              <a:buNone/>
              <a:defRPr sz="2800" b="1"/>
            </a:lvl1pPr>
            <a:lvl2pPr marL="534670" indent="0">
              <a:buNone/>
              <a:defRPr sz="2300" b="1"/>
            </a:lvl2pPr>
            <a:lvl3pPr marL="1069975" indent="0">
              <a:buNone/>
              <a:defRPr sz="2100" b="1"/>
            </a:lvl3pPr>
            <a:lvl4pPr marL="1604645" indent="0">
              <a:buNone/>
              <a:defRPr sz="1900" b="1"/>
            </a:lvl4pPr>
            <a:lvl5pPr marL="2139950" indent="0">
              <a:buNone/>
              <a:defRPr sz="1900" b="1"/>
            </a:lvl5pPr>
            <a:lvl6pPr marL="2674620" indent="0">
              <a:buNone/>
              <a:defRPr sz="1900" b="1"/>
            </a:lvl6pPr>
            <a:lvl7pPr marL="3209290" indent="0">
              <a:buNone/>
              <a:defRPr sz="1900" b="1"/>
            </a:lvl7pPr>
            <a:lvl8pPr marL="3744595" indent="0">
              <a:buNone/>
              <a:defRPr sz="1900" b="1"/>
            </a:lvl8pPr>
            <a:lvl9pPr marL="4279265" indent="0">
              <a:buNone/>
              <a:defRPr sz="1900" b="1"/>
            </a:lvl9pPr>
          </a:lstStyle>
          <a:p>
            <a:pPr lvl="0"/>
            <a:r>
              <a:rPr lang="zh-CN" altLang="en-US"/>
              <a:t>单击此处编辑母版文本样式</a:t>
            </a:r>
          </a:p>
        </p:txBody>
      </p:sp>
      <p:sp>
        <p:nvSpPr>
          <p:cNvPr id="6" name="内容占位符 5"/>
          <p:cNvSpPr>
            <a:spLocks noGrp="1"/>
          </p:cNvSpPr>
          <p:nvPr>
            <p:ph sz="quarter" idx="4"/>
          </p:nvPr>
        </p:nvSpPr>
        <p:spPr>
          <a:xfrm>
            <a:off x="5853055" y="2283619"/>
            <a:ext cx="5092917" cy="4148852"/>
          </a:xfrm>
        </p:spPr>
        <p:txBody>
          <a:bodyPr/>
          <a:lstStyle>
            <a:lvl1pPr>
              <a:defRPr sz="2800"/>
            </a:lvl1pPr>
            <a:lvl2pPr>
              <a:defRPr sz="2300"/>
            </a:lvl2pPr>
            <a:lvl3pPr>
              <a:defRPr sz="2100"/>
            </a:lvl3pPr>
            <a:lvl4pPr>
              <a:defRPr sz="1900"/>
            </a:lvl4pPr>
            <a:lvl5pPr>
              <a:defRPr sz="1900"/>
            </a:lvl5pPr>
            <a:lvl6pPr>
              <a:defRPr sz="1900"/>
            </a:lvl6pPr>
            <a:lvl7pPr>
              <a:defRPr sz="1900"/>
            </a:lvl7pPr>
            <a:lvl8pPr>
              <a:defRPr sz="1900"/>
            </a:lvl8pPr>
            <a:lvl9pPr>
              <a:defRPr sz="19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28C937AB-5291-48FC-9075-9F29944D13C7}" type="datetimeFigureOut">
              <a:rPr lang="zh-CN" altLang="en-US" smtClean="0"/>
              <a:pPr/>
              <a:t>2020/5/31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8A3CECD-E187-45A6-BE7A-E277637993E6}"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28C937AB-5291-48FC-9075-9F29944D13C7}" type="datetimeFigureOut">
              <a:rPr lang="zh-CN" altLang="en-US" smtClean="0"/>
              <a:pPr/>
              <a:t>2020/5/31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8A3CECD-E187-45A6-BE7A-E277637993E6}"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8C937AB-5291-48FC-9075-9F29944D13C7}" type="datetimeFigureOut">
              <a:rPr lang="zh-CN" altLang="en-US" smtClean="0"/>
              <a:pPr/>
              <a:t>2020/5/31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8A3CECD-E187-45A6-BE7A-E277637993E6}"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76105" y="286702"/>
            <a:ext cx="3790683" cy="1220153"/>
          </a:xfrm>
        </p:spPr>
        <p:txBody>
          <a:bodyPr anchor="b"/>
          <a:lstStyle>
            <a:lvl1pPr algn="l">
              <a:defRPr sz="2300" b="1"/>
            </a:lvl1pPr>
          </a:lstStyle>
          <a:p>
            <a:r>
              <a:rPr lang="zh-CN" altLang="en-US"/>
              <a:t>单击此处编辑母版标题样式</a:t>
            </a:r>
          </a:p>
        </p:txBody>
      </p:sp>
      <p:sp>
        <p:nvSpPr>
          <p:cNvPr id="3" name="内容占位符 2"/>
          <p:cNvSpPr>
            <a:spLocks noGrp="1"/>
          </p:cNvSpPr>
          <p:nvPr>
            <p:ph idx="1"/>
          </p:nvPr>
        </p:nvSpPr>
        <p:spPr>
          <a:xfrm>
            <a:off x="4504811" y="286703"/>
            <a:ext cx="6441160" cy="6145769"/>
          </a:xfrm>
        </p:spPr>
        <p:txBody>
          <a:bodyPr/>
          <a:lstStyle>
            <a:lvl1pPr>
              <a:defRPr sz="3700"/>
            </a:lvl1pPr>
            <a:lvl2pPr>
              <a:defRPr sz="3300"/>
            </a:lvl2pPr>
            <a:lvl3pPr>
              <a:defRPr sz="2800"/>
            </a:lvl3pPr>
            <a:lvl4pPr>
              <a:defRPr sz="2300"/>
            </a:lvl4pPr>
            <a:lvl5pPr>
              <a:defRPr sz="2300"/>
            </a:lvl5pPr>
            <a:lvl6pPr>
              <a:defRPr sz="2300"/>
            </a:lvl6pPr>
            <a:lvl7pPr>
              <a:defRPr sz="2300"/>
            </a:lvl7pPr>
            <a:lvl8pPr>
              <a:defRPr sz="2300"/>
            </a:lvl8pPr>
            <a:lvl9pPr>
              <a:defRPr sz="23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576105" y="1506856"/>
            <a:ext cx="3790683" cy="4925616"/>
          </a:xfrm>
        </p:spPr>
        <p:txBody>
          <a:bodyPr/>
          <a:lstStyle>
            <a:lvl1pPr marL="0" indent="0">
              <a:buNone/>
              <a:defRPr sz="1600"/>
            </a:lvl1pPr>
            <a:lvl2pPr marL="534670" indent="0">
              <a:buNone/>
              <a:defRPr sz="1400"/>
            </a:lvl2pPr>
            <a:lvl3pPr marL="1069975" indent="0">
              <a:buNone/>
              <a:defRPr sz="1200"/>
            </a:lvl3pPr>
            <a:lvl4pPr marL="1604645" indent="0">
              <a:buNone/>
              <a:defRPr sz="1100"/>
            </a:lvl4pPr>
            <a:lvl5pPr marL="2139950" indent="0">
              <a:buNone/>
              <a:defRPr sz="1100"/>
            </a:lvl5pPr>
            <a:lvl6pPr marL="2674620" indent="0">
              <a:buNone/>
              <a:defRPr sz="1100"/>
            </a:lvl6pPr>
            <a:lvl7pPr marL="3209290" indent="0">
              <a:buNone/>
              <a:defRPr sz="1100"/>
            </a:lvl7pPr>
            <a:lvl8pPr marL="3744595" indent="0">
              <a:buNone/>
              <a:defRPr sz="1100"/>
            </a:lvl8pPr>
            <a:lvl9pPr marL="4279265" indent="0">
              <a:buNone/>
              <a:defRPr sz="11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28C937AB-5291-48FC-9075-9F29944D13C7}" type="datetimeFigureOut">
              <a:rPr lang="zh-CN" altLang="en-US" smtClean="0"/>
              <a:pPr/>
              <a:t>2020/5/31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8A3CECD-E187-45A6-BE7A-E277637993E6}"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258407" y="5040630"/>
            <a:ext cx="6913245" cy="595075"/>
          </a:xfrm>
        </p:spPr>
        <p:txBody>
          <a:bodyPr anchor="b"/>
          <a:lstStyle>
            <a:lvl1pPr algn="l">
              <a:defRPr sz="2300" b="1"/>
            </a:lvl1pPr>
          </a:lstStyle>
          <a:p>
            <a:r>
              <a:rPr lang="zh-CN" altLang="en-US"/>
              <a:t>单击此处编辑母版标题样式</a:t>
            </a:r>
          </a:p>
        </p:txBody>
      </p:sp>
      <p:sp>
        <p:nvSpPr>
          <p:cNvPr id="3" name="图片占位符 2"/>
          <p:cNvSpPr>
            <a:spLocks noGrp="1"/>
          </p:cNvSpPr>
          <p:nvPr>
            <p:ph type="pic" idx="1"/>
          </p:nvPr>
        </p:nvSpPr>
        <p:spPr>
          <a:xfrm>
            <a:off x="2258407" y="643414"/>
            <a:ext cx="6913245" cy="4320540"/>
          </a:xfrm>
        </p:spPr>
        <p:txBody>
          <a:bodyPr/>
          <a:lstStyle>
            <a:lvl1pPr marL="0" indent="0">
              <a:buNone/>
              <a:defRPr sz="3700"/>
            </a:lvl1pPr>
            <a:lvl2pPr marL="534670" indent="0">
              <a:buNone/>
              <a:defRPr sz="3300"/>
            </a:lvl2pPr>
            <a:lvl3pPr marL="1069975" indent="0">
              <a:buNone/>
              <a:defRPr sz="2800"/>
            </a:lvl3pPr>
            <a:lvl4pPr marL="1604645" indent="0">
              <a:buNone/>
              <a:defRPr sz="2300"/>
            </a:lvl4pPr>
            <a:lvl5pPr marL="2139950" indent="0">
              <a:buNone/>
              <a:defRPr sz="2300"/>
            </a:lvl5pPr>
            <a:lvl6pPr marL="2674620" indent="0">
              <a:buNone/>
              <a:defRPr sz="2300"/>
            </a:lvl6pPr>
            <a:lvl7pPr marL="3209290" indent="0">
              <a:buNone/>
              <a:defRPr sz="2300"/>
            </a:lvl7pPr>
            <a:lvl8pPr marL="3744595" indent="0">
              <a:buNone/>
              <a:defRPr sz="2300"/>
            </a:lvl8pPr>
            <a:lvl9pPr marL="4279265" indent="0">
              <a:buNone/>
              <a:defRPr sz="2300"/>
            </a:lvl9pPr>
          </a:lstStyle>
          <a:p>
            <a:endParaRPr lang="zh-CN" altLang="en-US"/>
          </a:p>
        </p:txBody>
      </p:sp>
      <p:sp>
        <p:nvSpPr>
          <p:cNvPr id="4" name="文本占位符 3"/>
          <p:cNvSpPr>
            <a:spLocks noGrp="1"/>
          </p:cNvSpPr>
          <p:nvPr>
            <p:ph type="body" sz="half" idx="2"/>
          </p:nvPr>
        </p:nvSpPr>
        <p:spPr>
          <a:xfrm>
            <a:off x="2258407" y="5635705"/>
            <a:ext cx="6913245" cy="845105"/>
          </a:xfrm>
        </p:spPr>
        <p:txBody>
          <a:bodyPr/>
          <a:lstStyle>
            <a:lvl1pPr marL="0" indent="0">
              <a:buNone/>
              <a:defRPr sz="1600"/>
            </a:lvl1pPr>
            <a:lvl2pPr marL="534670" indent="0">
              <a:buNone/>
              <a:defRPr sz="1400"/>
            </a:lvl2pPr>
            <a:lvl3pPr marL="1069975" indent="0">
              <a:buNone/>
              <a:defRPr sz="1200"/>
            </a:lvl3pPr>
            <a:lvl4pPr marL="1604645" indent="0">
              <a:buNone/>
              <a:defRPr sz="1100"/>
            </a:lvl4pPr>
            <a:lvl5pPr marL="2139950" indent="0">
              <a:buNone/>
              <a:defRPr sz="1100"/>
            </a:lvl5pPr>
            <a:lvl6pPr marL="2674620" indent="0">
              <a:buNone/>
              <a:defRPr sz="1100"/>
            </a:lvl6pPr>
            <a:lvl7pPr marL="3209290" indent="0">
              <a:buNone/>
              <a:defRPr sz="1100"/>
            </a:lvl7pPr>
            <a:lvl8pPr marL="3744595" indent="0">
              <a:buNone/>
              <a:defRPr sz="1100"/>
            </a:lvl8pPr>
            <a:lvl9pPr marL="4279265" indent="0">
              <a:buNone/>
              <a:defRPr sz="11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28C937AB-5291-48FC-9075-9F29944D13C7}" type="datetimeFigureOut">
              <a:rPr lang="zh-CN" altLang="en-US" smtClean="0"/>
              <a:pPr/>
              <a:t>2020/5/31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8A3CECD-E187-45A6-BE7A-E277637993E6}"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28C937AB-5291-48FC-9075-9F29944D13C7}" type="datetimeFigureOut">
              <a:rPr lang="zh-CN" altLang="en-US" smtClean="0"/>
              <a:pPr/>
              <a:t>2020/5/31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8A3CECD-E187-45A6-BE7A-E277637993E6}"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10525896" y="303372"/>
            <a:ext cx="3266589" cy="6450806"/>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726131" y="303372"/>
            <a:ext cx="9607730" cy="6450806"/>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28C937AB-5291-48FC-9075-9F29944D13C7}" type="datetimeFigureOut">
              <a:rPr lang="zh-CN" altLang="en-US" smtClean="0"/>
              <a:pPr/>
              <a:t>2020/5/31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8A3CECD-E187-45A6-BE7A-E277637993E6}"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576104" y="288370"/>
            <a:ext cx="10369868" cy="1200150"/>
          </a:xfrm>
          <a:prstGeom prst="rect">
            <a:avLst/>
          </a:prstGeom>
        </p:spPr>
        <p:txBody>
          <a:bodyPr vert="horz" lIns="106985" tIns="53492" rIns="106985" bIns="53492" rtlCol="0" anchor="ctr">
            <a:normAutofit/>
          </a:bodyPr>
          <a:lstStyle/>
          <a:p>
            <a:r>
              <a:rPr lang="zh-CN" altLang="en-US"/>
              <a:t>单击此处编辑母版标题样式</a:t>
            </a:r>
          </a:p>
        </p:txBody>
      </p:sp>
      <p:sp>
        <p:nvSpPr>
          <p:cNvPr id="3" name="文本占位符 2"/>
          <p:cNvSpPr>
            <a:spLocks noGrp="1"/>
          </p:cNvSpPr>
          <p:nvPr>
            <p:ph type="body" idx="1"/>
          </p:nvPr>
        </p:nvSpPr>
        <p:spPr>
          <a:xfrm>
            <a:off x="576104" y="1680211"/>
            <a:ext cx="10369868" cy="4752261"/>
          </a:xfrm>
          <a:prstGeom prst="rect">
            <a:avLst/>
          </a:prstGeom>
        </p:spPr>
        <p:txBody>
          <a:bodyPr vert="horz" lIns="106985" tIns="53492" rIns="106985" bIns="53492"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576104" y="6674168"/>
            <a:ext cx="2688484" cy="383381"/>
          </a:xfrm>
          <a:prstGeom prst="rect">
            <a:avLst/>
          </a:prstGeom>
        </p:spPr>
        <p:txBody>
          <a:bodyPr vert="horz" lIns="106985" tIns="53492" rIns="106985" bIns="53492" rtlCol="0" anchor="ctr"/>
          <a:lstStyle>
            <a:lvl1pPr algn="l">
              <a:defRPr sz="1400">
                <a:solidFill>
                  <a:schemeClr val="tx1">
                    <a:tint val="75000"/>
                  </a:schemeClr>
                </a:solidFill>
              </a:defRPr>
            </a:lvl1pPr>
          </a:lstStyle>
          <a:p>
            <a:fld id="{28C937AB-5291-48FC-9075-9F29944D13C7}" type="datetimeFigureOut">
              <a:rPr lang="zh-CN" altLang="en-US" smtClean="0"/>
              <a:pPr/>
              <a:t>2020/5/31</a:t>
            </a:fld>
            <a:endParaRPr lang="zh-CN" altLang="en-US"/>
          </a:p>
        </p:txBody>
      </p:sp>
      <p:sp>
        <p:nvSpPr>
          <p:cNvPr id="5" name="页脚占位符 4"/>
          <p:cNvSpPr>
            <a:spLocks noGrp="1"/>
          </p:cNvSpPr>
          <p:nvPr>
            <p:ph type="ftr" sz="quarter" idx="3"/>
          </p:nvPr>
        </p:nvSpPr>
        <p:spPr>
          <a:xfrm>
            <a:off x="3936709" y="6674168"/>
            <a:ext cx="3648657" cy="383381"/>
          </a:xfrm>
          <a:prstGeom prst="rect">
            <a:avLst/>
          </a:prstGeom>
        </p:spPr>
        <p:txBody>
          <a:bodyPr vert="horz" lIns="106985" tIns="53492" rIns="106985" bIns="53492" rtlCol="0" anchor="ctr"/>
          <a:lstStyle>
            <a:lvl1pPr algn="ctr">
              <a:defRPr sz="14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257487" y="6674168"/>
            <a:ext cx="2688484" cy="383381"/>
          </a:xfrm>
          <a:prstGeom prst="rect">
            <a:avLst/>
          </a:prstGeom>
        </p:spPr>
        <p:txBody>
          <a:bodyPr vert="horz" lIns="106985" tIns="53492" rIns="106985" bIns="53492" rtlCol="0" anchor="ctr"/>
          <a:lstStyle>
            <a:lvl1pPr algn="r">
              <a:defRPr sz="1400">
                <a:solidFill>
                  <a:schemeClr val="tx1">
                    <a:tint val="75000"/>
                  </a:schemeClr>
                </a:solidFill>
              </a:defRPr>
            </a:lvl1pPr>
          </a:lstStyle>
          <a:p>
            <a:fld id="{78A3CECD-E187-45A6-BE7A-E277637993E6}"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1069340" rtl="0" eaLnBrk="1" latinLnBrk="0" hangingPunct="1">
        <a:spcBef>
          <a:spcPct val="0"/>
        </a:spcBef>
        <a:buNone/>
        <a:defRPr sz="5100" kern="1200">
          <a:solidFill>
            <a:schemeClr val="tx1"/>
          </a:solidFill>
          <a:latin typeface="+mj-lt"/>
          <a:ea typeface="+mj-ea"/>
          <a:cs typeface="+mj-cs"/>
        </a:defRPr>
      </a:lvl1pPr>
    </p:titleStyle>
    <p:bodyStyle>
      <a:lvl1pPr marL="401320" indent="-401320" algn="l" defTabSz="1069340"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1pPr>
      <a:lvl2pPr marL="869315" indent="-334645" algn="l" defTabSz="1069340" rtl="0" eaLnBrk="1" latinLnBrk="0" hangingPunct="1">
        <a:spcBef>
          <a:spcPct val="20000"/>
        </a:spcBef>
        <a:buFont typeface="Arial" panose="020B0604020202020204" pitchFamily="34" charset="0"/>
        <a:buChar char="–"/>
        <a:defRPr sz="3300" kern="1200">
          <a:solidFill>
            <a:schemeClr val="tx1"/>
          </a:solidFill>
          <a:latin typeface="+mn-lt"/>
          <a:ea typeface="+mn-ea"/>
          <a:cs typeface="+mn-cs"/>
        </a:defRPr>
      </a:lvl2pPr>
      <a:lvl3pPr marL="1337310" indent="-267335" algn="l" defTabSz="10693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3pPr>
      <a:lvl4pPr marL="1871980" indent="-267335" algn="l" defTabSz="1069340"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4pPr>
      <a:lvl5pPr marL="2407285" indent="-267335" algn="l" defTabSz="1069340"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5pPr>
      <a:lvl6pPr marL="2941955" indent="-267335" algn="l" defTabSz="1069340"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6pPr>
      <a:lvl7pPr marL="3477260" indent="-267335" algn="l" defTabSz="1069340"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7pPr>
      <a:lvl8pPr marL="4011930" indent="-267335" algn="l" defTabSz="1069340"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8pPr>
      <a:lvl9pPr marL="4546600" indent="-267335" algn="l" defTabSz="1069340"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9pPr>
    </p:bodyStyle>
    <p:otherStyle>
      <a:defPPr>
        <a:defRPr lang="zh-CN"/>
      </a:defPPr>
      <a:lvl1pPr marL="0" algn="l" defTabSz="1069340" rtl="0" eaLnBrk="1" latinLnBrk="0" hangingPunct="1">
        <a:defRPr sz="2100" kern="1200">
          <a:solidFill>
            <a:schemeClr val="tx1"/>
          </a:solidFill>
          <a:latin typeface="+mn-lt"/>
          <a:ea typeface="+mn-ea"/>
          <a:cs typeface="+mn-cs"/>
        </a:defRPr>
      </a:lvl1pPr>
      <a:lvl2pPr marL="534670" algn="l" defTabSz="1069340" rtl="0" eaLnBrk="1" latinLnBrk="0" hangingPunct="1">
        <a:defRPr sz="2100" kern="1200">
          <a:solidFill>
            <a:schemeClr val="tx1"/>
          </a:solidFill>
          <a:latin typeface="+mn-lt"/>
          <a:ea typeface="+mn-ea"/>
          <a:cs typeface="+mn-cs"/>
        </a:defRPr>
      </a:lvl2pPr>
      <a:lvl3pPr marL="1069975" algn="l" defTabSz="1069340" rtl="0" eaLnBrk="1" latinLnBrk="0" hangingPunct="1">
        <a:defRPr sz="2100" kern="1200">
          <a:solidFill>
            <a:schemeClr val="tx1"/>
          </a:solidFill>
          <a:latin typeface="+mn-lt"/>
          <a:ea typeface="+mn-ea"/>
          <a:cs typeface="+mn-cs"/>
        </a:defRPr>
      </a:lvl3pPr>
      <a:lvl4pPr marL="1604645" algn="l" defTabSz="1069340" rtl="0" eaLnBrk="1" latinLnBrk="0" hangingPunct="1">
        <a:defRPr sz="2100" kern="1200">
          <a:solidFill>
            <a:schemeClr val="tx1"/>
          </a:solidFill>
          <a:latin typeface="+mn-lt"/>
          <a:ea typeface="+mn-ea"/>
          <a:cs typeface="+mn-cs"/>
        </a:defRPr>
      </a:lvl4pPr>
      <a:lvl5pPr marL="2139950" algn="l" defTabSz="1069340" rtl="0" eaLnBrk="1" latinLnBrk="0" hangingPunct="1">
        <a:defRPr sz="2100" kern="1200">
          <a:solidFill>
            <a:schemeClr val="tx1"/>
          </a:solidFill>
          <a:latin typeface="+mn-lt"/>
          <a:ea typeface="+mn-ea"/>
          <a:cs typeface="+mn-cs"/>
        </a:defRPr>
      </a:lvl5pPr>
      <a:lvl6pPr marL="2674620" algn="l" defTabSz="1069340" rtl="0" eaLnBrk="1" latinLnBrk="0" hangingPunct="1">
        <a:defRPr sz="2100" kern="1200">
          <a:solidFill>
            <a:schemeClr val="tx1"/>
          </a:solidFill>
          <a:latin typeface="+mn-lt"/>
          <a:ea typeface="+mn-ea"/>
          <a:cs typeface="+mn-cs"/>
        </a:defRPr>
      </a:lvl6pPr>
      <a:lvl7pPr marL="3209290" algn="l" defTabSz="1069340" rtl="0" eaLnBrk="1" latinLnBrk="0" hangingPunct="1">
        <a:defRPr sz="2100" kern="1200">
          <a:solidFill>
            <a:schemeClr val="tx1"/>
          </a:solidFill>
          <a:latin typeface="+mn-lt"/>
          <a:ea typeface="+mn-ea"/>
          <a:cs typeface="+mn-cs"/>
        </a:defRPr>
      </a:lvl7pPr>
      <a:lvl8pPr marL="3744595" algn="l" defTabSz="1069340" rtl="0" eaLnBrk="1" latinLnBrk="0" hangingPunct="1">
        <a:defRPr sz="2100" kern="1200">
          <a:solidFill>
            <a:schemeClr val="tx1"/>
          </a:solidFill>
          <a:latin typeface="+mn-lt"/>
          <a:ea typeface="+mn-ea"/>
          <a:cs typeface="+mn-cs"/>
        </a:defRPr>
      </a:lvl8pPr>
      <a:lvl9pPr marL="4279265" algn="l" defTabSz="1069340" rtl="0" eaLnBrk="1" latinLnBrk="0" hangingPunct="1">
        <a:defRPr sz="2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10" Type="http://schemas.openxmlformats.org/officeDocument/2006/relationships/image" Target="../media/image8.png"/><Relationship Id="rId4" Type="http://schemas.openxmlformats.org/officeDocument/2006/relationships/image" Target="../media/image2.jpeg"/><Relationship Id="rId9" Type="http://schemas.openxmlformats.org/officeDocument/2006/relationships/image" Target="../media/image7.png"/></Relationships>
</file>

<file path=ppt/slides/_rels/slide3.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1.png"/><Relationship Id="rId7" Type="http://schemas.openxmlformats.org/officeDocument/2006/relationships/image" Target="../media/image11.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jpeg"/><Relationship Id="rId4" Type="http://schemas.openxmlformats.org/officeDocument/2006/relationships/image" Target="../media/image2.jpeg"/><Relationship Id="rId9" Type="http://schemas.openxmlformats.org/officeDocument/2006/relationships/image" Target="../media/image6.png"/></Relationships>
</file>

<file path=ppt/slides/_rels/slide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13.jpe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jpeg"/><Relationship Id="rId10" Type="http://schemas.openxmlformats.org/officeDocument/2006/relationships/image" Target="../media/image15.jpeg"/><Relationship Id="rId4" Type="http://schemas.openxmlformats.org/officeDocument/2006/relationships/image" Target="../media/image2.jpeg"/><Relationship Id="rId9" Type="http://schemas.openxmlformats.org/officeDocument/2006/relationships/image" Target="../media/image14.jpeg"/></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16.jpe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10.png"/><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17.jpe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jpeg"/><Relationship Id="rId4" Type="http://schemas.openxmlformats.org/officeDocument/2006/relationships/image" Target="../media/image2.jpeg"/></Relationships>
</file>

<file path=ppt/slides/_rels/slide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18.jpe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jpeg"/><Relationship Id="rId4" Type="http://schemas.openxmlformats.org/officeDocument/2006/relationships/image" Target="../media/image2.jpeg"/></Relationships>
</file>

<file path=ppt/slides/_rels/slide8.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png"/><Relationship Id="rId7"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10.png"/><Relationship Id="rId11" Type="http://schemas.openxmlformats.org/officeDocument/2006/relationships/image" Target="../media/image8.png"/><Relationship Id="rId5" Type="http://schemas.openxmlformats.org/officeDocument/2006/relationships/image" Target="../media/image9.jpeg"/><Relationship Id="rId10" Type="http://schemas.openxmlformats.org/officeDocument/2006/relationships/image" Target="../media/image21.jpeg"/><Relationship Id="rId4" Type="http://schemas.openxmlformats.org/officeDocument/2006/relationships/image" Target="../media/image2.jpeg"/><Relationship Id="rId9" Type="http://schemas.openxmlformats.org/officeDocument/2006/relationships/image" Target="../media/image20.jpeg"/></Relationships>
</file>

<file path=ppt/slides/_rels/slide9.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1.png"/><Relationship Id="rId7"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10.png"/><Relationship Id="rId11" Type="http://schemas.openxmlformats.org/officeDocument/2006/relationships/image" Target="../media/image25.jpeg"/><Relationship Id="rId5" Type="http://schemas.openxmlformats.org/officeDocument/2006/relationships/image" Target="../media/image9.jpeg"/><Relationship Id="rId10" Type="http://schemas.openxmlformats.org/officeDocument/2006/relationships/image" Target="../media/image24.jpeg"/><Relationship Id="rId4" Type="http://schemas.openxmlformats.org/officeDocument/2006/relationships/image" Target="../media/image2.jpeg"/><Relationship Id="rId9" Type="http://schemas.openxmlformats.org/officeDocument/2006/relationships/image" Target="../media/image23.jpeg"/></Relationships>
</file>

<file path=ppt/slides/_rels/slide10.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1.png"/><Relationship Id="rId7"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jpeg"/><Relationship Id="rId4" Type="http://schemas.openxmlformats.org/officeDocument/2006/relationships/image" Target="../media/image2.jpeg"/><Relationship Id="rId9" Type="http://schemas.openxmlformats.org/officeDocument/2006/relationships/image" Target="../media/image27.jpeg"/></Relationships>
</file>

<file path=ppt/slides/_rels/slide11.xml.rels><?xml version="1.0" encoding="UTF-8" standalone="yes"?>
<Relationships xmlns="http://schemas.openxmlformats.org/package/2006/relationships"><Relationship Id="rId2" Type="http://schemas.openxmlformats.org/officeDocument/2006/relationships/slide" Target="slide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1.png"/><Relationship Id="rId7"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jpeg"/><Relationship Id="rId4" Type="http://schemas.openxmlformats.org/officeDocument/2006/relationships/image" Target="../media/image2.jpeg"/><Relationship Id="rId9" Type="http://schemas.openxmlformats.org/officeDocument/2006/relationships/image" Target="../media/image29.jpeg"/></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30.jpeg"/><Relationship Id="rId5" Type="http://schemas.openxmlformats.org/officeDocument/2006/relationships/image" Target="../media/image10.png"/><Relationship Id="rId4" Type="http://schemas.openxmlformats.org/officeDocument/2006/relationships/image" Target="../media/image9.jpeg"/></Relationships>
</file>

<file path=ppt/slides/_rels/slide14.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image" Target="../media/image31.jpeg"/><Relationship Id="rId7" Type="http://schemas.openxmlformats.org/officeDocument/2006/relationships/image" Target="../media/image32.jpe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10.png"/><Relationship Id="rId11" Type="http://schemas.openxmlformats.org/officeDocument/2006/relationships/image" Target="../media/image36.jpeg"/><Relationship Id="rId5" Type="http://schemas.openxmlformats.org/officeDocument/2006/relationships/image" Target="../media/image9.jpeg"/><Relationship Id="rId10" Type="http://schemas.openxmlformats.org/officeDocument/2006/relationships/image" Target="../media/image35.jpeg"/><Relationship Id="rId4" Type="http://schemas.openxmlformats.org/officeDocument/2006/relationships/image" Target="../media/image2.jpeg"/><Relationship Id="rId9" Type="http://schemas.openxmlformats.org/officeDocument/2006/relationships/image" Target="../media/image34.jpeg"/></Relationships>
</file>

<file path=ppt/slides/_rels/slide15.xml.rels><?xml version="1.0" encoding="UTF-8" standalone="yes"?>
<Relationships xmlns="http://schemas.openxmlformats.org/package/2006/relationships"><Relationship Id="rId8" Type="http://schemas.openxmlformats.org/officeDocument/2006/relationships/image" Target="../media/image38.jpeg"/><Relationship Id="rId3" Type="http://schemas.openxmlformats.org/officeDocument/2006/relationships/image" Target="../media/image31.jpeg"/><Relationship Id="rId7" Type="http://schemas.openxmlformats.org/officeDocument/2006/relationships/image" Target="../media/image37.jpe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jpeg"/><Relationship Id="rId4" Type="http://schemas.openxmlformats.org/officeDocument/2006/relationships/image" Target="../media/image2.jpeg"/><Relationship Id="rId9" Type="http://schemas.openxmlformats.org/officeDocument/2006/relationships/image" Target="../media/image39.jpeg"/></Relationships>
</file>

<file path=ppt/slides/_rels/slide16.xml.rels><?xml version="1.0" encoding="UTF-8" standalone="yes"?>
<Relationships xmlns="http://schemas.openxmlformats.org/package/2006/relationships"><Relationship Id="rId8" Type="http://schemas.openxmlformats.org/officeDocument/2006/relationships/image" Target="../media/image41.jpeg"/><Relationship Id="rId3" Type="http://schemas.openxmlformats.org/officeDocument/2006/relationships/image" Target="../media/image31.jpeg"/><Relationship Id="rId7" Type="http://schemas.openxmlformats.org/officeDocument/2006/relationships/image" Target="../media/image40.jpe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jpeg"/><Relationship Id="rId4" Type="http://schemas.openxmlformats.org/officeDocument/2006/relationships/image" Target="../media/image2.jpeg"/><Relationship Id="rId9" Type="http://schemas.openxmlformats.org/officeDocument/2006/relationships/image" Target="../media/image42.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43.jpeg"/></Relationships>
</file>

<file path=ppt/slides/_rels/slide20.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44.jpe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jpeg"/><Relationship Id="rId4" Type="http://schemas.openxmlformats.org/officeDocument/2006/relationships/image" Target="../media/image2.jpeg"/></Relationships>
</file>

<file path=ppt/slides/_rels/slide21.xml.rels><?xml version="1.0" encoding="UTF-8" standalone="yes"?>
<Relationships xmlns="http://schemas.openxmlformats.org/package/2006/relationships"><Relationship Id="rId8" Type="http://schemas.openxmlformats.org/officeDocument/2006/relationships/image" Target="../media/image45.jpeg"/><Relationship Id="rId3" Type="http://schemas.openxmlformats.org/officeDocument/2006/relationships/image" Target="../media/image1.png"/><Relationship Id="rId7"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jpeg"/><Relationship Id="rId4" Type="http://schemas.openxmlformats.org/officeDocument/2006/relationships/image" Target="../media/image2.jpeg"/></Relationships>
</file>

<file path=ppt/slides/_rels/slide22.xml.rels><?xml version="1.0" encoding="UTF-8" standalone="yes"?>
<Relationships xmlns="http://schemas.openxmlformats.org/package/2006/relationships"><Relationship Id="rId8" Type="http://schemas.openxmlformats.org/officeDocument/2006/relationships/image" Target="../media/image46.jpeg"/><Relationship Id="rId3" Type="http://schemas.openxmlformats.org/officeDocument/2006/relationships/image" Target="../media/image1.png"/><Relationship Id="rId7"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jpeg"/><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6"/>
          <p:cNvSpPr txBox="1">
            <a:spLocks noGrp="1"/>
          </p:cNvSpPr>
          <p:nvPr>
            <p:ph idx="1"/>
          </p:nvPr>
        </p:nvSpPr>
        <p:spPr>
          <a:xfrm>
            <a:off x="576104" y="1680211"/>
            <a:ext cx="10369868" cy="2342487"/>
          </a:xfrm>
          <a:prstGeom prst="rect">
            <a:avLst/>
          </a:prstGeom>
          <a:noFill/>
        </p:spPr>
        <p:txBody>
          <a:bodyPr wrap="square" rtlCol="0">
            <a:spAutoFit/>
          </a:bodyPr>
          <a:lstStyle/>
          <a:p>
            <a:pPr>
              <a:buNone/>
            </a:pPr>
            <a:r>
              <a:rPr lang="zh-CN" altLang="en-US" sz="6600" b="1" dirty="0" smtClean="0">
                <a:solidFill>
                  <a:srgbClr val="FF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6600" b="1" dirty="0" smtClean="0">
                <a:solidFill>
                  <a:srgbClr val="FF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3</a:t>
            </a:r>
            <a:r>
              <a:rPr lang="zh-CN" altLang="en-US" sz="6600" b="1" dirty="0" smtClean="0">
                <a:solidFill>
                  <a:srgbClr val="FF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土地改革</a:t>
            </a:r>
          </a:p>
          <a:p>
            <a:pPr>
              <a:buNone/>
            </a:pPr>
            <a:endParaRPr lang="zh-CN" altLang="en-US" sz="6600" b="1" dirty="0">
              <a:solidFill>
                <a:srgbClr val="FF0000"/>
              </a:solidFill>
              <a:effectLst>
                <a:glow rad="228600">
                  <a:schemeClr val="accent2">
                    <a:satMod val="175000"/>
                    <a:alpha val="40000"/>
                  </a:schemeClr>
                </a:glow>
                <a:outerShdw blurRad="38100" dist="38100" dir="2700000" algn="tl">
                  <a:srgbClr val="000000">
                    <a:alpha val="43137"/>
                  </a:srgbClr>
                </a:outerShdw>
              </a:effectLst>
              <a:latin typeface="华文新魏" panose="02010800040101010101" pitchFamily="2" charset="-122"/>
              <a:ea typeface="华文新魏"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图片 28"/>
          <p:cNvPicPr>
            <a:picLocks noChangeAspect="1"/>
          </p:cNvPicPr>
          <p:nvPr/>
        </p:nvPicPr>
        <p:blipFill rotWithShape="1">
          <a:blip r:embed="rId3" cstate="print">
            <a:extLst>
              <a:ext uri="{28A0092B-C50C-407E-A947-70E740481C1C}">
                <a14:useLocalDpi xmlns:a14="http://schemas.microsoft.com/office/drawing/2010/main" xmlns="" val="0"/>
              </a:ext>
            </a:extLst>
          </a:blip>
          <a:srcRect l="24814" r="13974" b="25049"/>
          <a:stretch>
            <a:fillRect/>
          </a:stretch>
        </p:blipFill>
        <p:spPr>
          <a:xfrm>
            <a:off x="3903649" y="2028814"/>
            <a:ext cx="6715172" cy="5072098"/>
          </a:xfrm>
          <a:prstGeom prst="roundRect">
            <a:avLst>
              <a:gd name="adj" fmla="val 7678"/>
            </a:avLst>
          </a:prstGeom>
          <a:ln>
            <a:solidFill>
              <a:schemeClr val="bg2">
                <a:lumMod val="50000"/>
              </a:schemeClr>
            </a:solidFill>
          </a:ln>
          <a:effectLst>
            <a:outerShdw blurRad="292100" dist="139700" dir="2700000" algn="tl" rotWithShape="0">
              <a:srgbClr val="333333">
                <a:alpha val="65000"/>
              </a:srgbClr>
            </a:outerShdw>
          </a:effectLst>
        </p:spPr>
      </p:pic>
      <p:sp>
        <p:nvSpPr>
          <p:cNvPr id="55" name="矩形 54"/>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43" name="图片 42" descr="t018d16e110143ea110.jpg"/>
          <p:cNvPicPr>
            <a:picLocks noChangeAspect="1"/>
          </p:cNvPicPr>
          <p:nvPr/>
        </p:nvPicPr>
        <p:blipFill>
          <a:blip r:embed="rId4">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5" name="图片 44" descr="t018d16e110143ea110.jpg"/>
          <p:cNvPicPr>
            <a:picLocks noChangeAspect="1"/>
          </p:cNvPicPr>
          <p:nvPr/>
        </p:nvPicPr>
        <p:blipFill>
          <a:blip r:embed="rId4">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cxnSp>
        <p:nvCxnSpPr>
          <p:cNvPr id="54" name="直接连接符 53"/>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pic>
        <p:nvPicPr>
          <p:cNvPr id="19" name="Picture 10" descr="土地改革前我国广大农民的生活十分贫困。这幅图所反映的正是当时四川什邡县一个农民贫苦生活的情形。身后的草棚就是他们的住处"/>
          <p:cNvPicPr>
            <a:picLocks noChangeAspect="1" noChangeArrowheads="1"/>
          </p:cNvPicPr>
          <p:nvPr/>
        </p:nvPicPr>
        <p:blipFill>
          <a:blip r:embed="rId5"/>
          <a:srcRect l="2157" t="3053" r="2924" b="2306"/>
          <a:stretch>
            <a:fillRect/>
          </a:stretch>
        </p:blipFill>
        <p:spPr bwMode="auto">
          <a:xfrm>
            <a:off x="7475549" y="2230139"/>
            <a:ext cx="2857520" cy="2013253"/>
          </a:xfrm>
          <a:prstGeom prst="roundRect">
            <a:avLst/>
          </a:prstGeom>
          <a:noFill/>
        </p:spPr>
      </p:pic>
      <p:pic>
        <p:nvPicPr>
          <p:cNvPr id="20" name="Picture 11" descr="当时的农村，真是“一穷二白”，一般会议都在田头、村边召开"/>
          <p:cNvPicPr>
            <a:picLocks noChangeAspect="1" noChangeArrowheads="1"/>
          </p:cNvPicPr>
          <p:nvPr/>
        </p:nvPicPr>
        <p:blipFill>
          <a:blip r:embed="rId6"/>
          <a:srcRect t="3409" b="7234"/>
          <a:stretch>
            <a:fillRect/>
          </a:stretch>
        </p:blipFill>
        <p:spPr bwMode="auto">
          <a:xfrm>
            <a:off x="4080923" y="2100252"/>
            <a:ext cx="3323188" cy="4429157"/>
          </a:xfrm>
          <a:prstGeom prst="roundRect">
            <a:avLst>
              <a:gd name="adj" fmla="val 10558"/>
            </a:avLst>
          </a:prstGeom>
          <a:noFill/>
          <a:ln>
            <a:noFill/>
          </a:ln>
        </p:spPr>
      </p:pic>
      <p:sp>
        <p:nvSpPr>
          <p:cNvPr id="21" name="Rectangle 12"/>
          <p:cNvSpPr>
            <a:spLocks noChangeArrowheads="1"/>
          </p:cNvSpPr>
          <p:nvPr/>
        </p:nvSpPr>
        <p:spPr bwMode="auto">
          <a:xfrm>
            <a:off x="4403716" y="6529408"/>
            <a:ext cx="6215105" cy="461665"/>
          </a:xfrm>
          <a:prstGeom prst="rect">
            <a:avLst/>
          </a:prstGeom>
          <a:noFill/>
          <a:ln w="9525">
            <a:noFill/>
            <a:miter lim="800000"/>
          </a:ln>
          <a:effectLst/>
        </p:spPr>
        <p:txBody>
          <a:bodyPr wrap="square">
            <a:spAutoFit/>
          </a:bodyPr>
          <a:lstStyle/>
          <a:p>
            <a:r>
              <a:rPr lang="zh-CN" altLang="en-US" sz="2400" dirty="0">
                <a:latin typeface="华文新魏" panose="02010800040101010101" pitchFamily="2" charset="-122"/>
                <a:ea typeface="华文新魏" panose="02010800040101010101" pitchFamily="2" charset="-122"/>
              </a:rPr>
              <a:t>土地改革前我国广大农民的生活十分</a:t>
            </a:r>
            <a:r>
              <a:rPr lang="zh-CN" altLang="en-US" sz="2400" dirty="0" smtClean="0">
                <a:latin typeface="华文新魏" panose="02010800040101010101" pitchFamily="2" charset="-122"/>
                <a:ea typeface="华文新魏" panose="02010800040101010101" pitchFamily="2" charset="-122"/>
              </a:rPr>
              <a:t>贫困</a:t>
            </a:r>
            <a:endParaRPr lang="zh-CN" altLang="en-US" sz="2400" dirty="0">
              <a:latin typeface="华文新魏" panose="02010800040101010101" pitchFamily="2" charset="-122"/>
              <a:ea typeface="华文新魏" panose="02010800040101010101" pitchFamily="2" charset="-122"/>
            </a:endParaRPr>
          </a:p>
        </p:txBody>
      </p:sp>
      <p:pic>
        <p:nvPicPr>
          <p:cNvPr id="22" name="Picture 14" descr="ww03062207"/>
          <p:cNvPicPr>
            <a:picLocks noChangeAspect="1" noChangeArrowheads="1"/>
          </p:cNvPicPr>
          <p:nvPr/>
        </p:nvPicPr>
        <p:blipFill>
          <a:blip r:embed="rId7"/>
          <a:srcRect/>
          <a:stretch>
            <a:fillRect/>
          </a:stretch>
        </p:blipFill>
        <p:spPr bwMode="auto">
          <a:xfrm>
            <a:off x="7475549" y="4314830"/>
            <a:ext cx="2928958" cy="2196719"/>
          </a:xfrm>
          <a:prstGeom prst="roundRect">
            <a:avLst/>
          </a:prstGeom>
          <a:noFill/>
          <a:ln w="9525">
            <a:noFill/>
            <a:miter lim="800000"/>
            <a:headEnd/>
            <a:tailEnd/>
          </a:ln>
        </p:spPr>
      </p:pic>
      <p:sp>
        <p:nvSpPr>
          <p:cNvPr id="25" name="Rectangle 26"/>
          <p:cNvSpPr>
            <a:spLocks noChangeArrowheads="1"/>
          </p:cNvSpPr>
          <p:nvPr/>
        </p:nvSpPr>
        <p:spPr bwMode="auto">
          <a:xfrm>
            <a:off x="1103251" y="6653238"/>
            <a:ext cx="2317750" cy="519112"/>
          </a:xfrm>
          <a:prstGeom prst="rect">
            <a:avLst/>
          </a:prstGeom>
          <a:noFill/>
          <a:ln w="9525">
            <a:noFill/>
            <a:miter lim="800000"/>
          </a:ln>
          <a:effectLst/>
        </p:spPr>
        <p:txBody>
          <a:bodyPr wrap="none">
            <a:spAutoFit/>
          </a:bodyPr>
          <a:lstStyle/>
          <a:p>
            <a:r>
              <a:rPr lang="zh-CN" altLang="en-US" sz="2800" dirty="0">
                <a:latin typeface="华文琥珀" panose="02010800040101010101" pitchFamily="2" charset="-122"/>
                <a:ea typeface="华文琥珀" panose="02010800040101010101" pitchFamily="2" charset="-122"/>
              </a:rPr>
              <a:t>封建土地制度</a:t>
            </a:r>
          </a:p>
        </p:txBody>
      </p:sp>
      <p:grpSp>
        <p:nvGrpSpPr>
          <p:cNvPr id="26" name="组合 21"/>
          <p:cNvGrpSpPr/>
          <p:nvPr/>
        </p:nvGrpSpPr>
        <p:grpSpPr>
          <a:xfrm>
            <a:off x="-168317" y="600054"/>
            <a:ext cx="2403451" cy="1180384"/>
            <a:chOff x="945803" y="915566"/>
            <a:chExt cx="3143657" cy="1180384"/>
          </a:xfrm>
        </p:grpSpPr>
        <p:pic>
          <p:nvPicPr>
            <p:cNvPr id="27" name="Picture 2" descr="C:\Users\Thinkpad\Desktop\PNG\1_0001_图层-6.png"/>
            <p:cNvPicPr>
              <a:picLocks noChangeAspect="1" noChangeArrowheads="1"/>
            </p:cNvPicPr>
            <p:nvPr/>
          </p:nvPicPr>
          <p:blipFill>
            <a:blip r:embed="rId8" cstate="print">
              <a:extLst>
                <a:ext uri="{28A0092B-C50C-407E-A947-70E740481C1C}">
                  <a14:useLocalDpi xmlns:a14="http://schemas.microsoft.com/office/drawing/2010/main" xmlns="" val="0"/>
                </a:ext>
              </a:extLst>
            </a:blip>
            <a:srcRect/>
            <a:stretch>
              <a:fillRect/>
            </a:stretch>
          </p:blipFill>
          <p:spPr bwMode="auto">
            <a:xfrm>
              <a:off x="945803" y="915566"/>
              <a:ext cx="3143657" cy="1180384"/>
            </a:xfrm>
            <a:prstGeom prst="rect">
              <a:avLst/>
            </a:prstGeom>
            <a:noFill/>
            <a:extLst>
              <a:ext uri="{909E8E84-426E-40DD-AFC4-6F175D3DCCD1}">
                <a14:hiddenFill xmlns:a14="http://schemas.microsoft.com/office/drawing/2010/main" xmlns="">
                  <a:solidFill>
                    <a:srgbClr val="FFFFFF"/>
                  </a:solidFill>
                </a14:hiddenFill>
              </a:ext>
            </a:extLst>
          </p:spPr>
        </p:pic>
        <p:sp>
          <p:nvSpPr>
            <p:cNvPr id="28" name="矩形 27"/>
            <p:cNvSpPr/>
            <p:nvPr/>
          </p:nvSpPr>
          <p:spPr>
            <a:xfrm>
              <a:off x="1379723" y="1085148"/>
              <a:ext cx="1449234" cy="740267"/>
            </a:xfrm>
            <a:prstGeom prst="rect">
              <a:avLst/>
            </a:prstGeom>
          </p:spPr>
          <p:txBody>
            <a:bodyPr wrap="none">
              <a:spAutoFit/>
            </a:bodyPr>
            <a:lstStyle/>
            <a:p>
              <a:pPr algn="ctr">
                <a:lnSpc>
                  <a:spcPct val="125000"/>
                </a:lnSpc>
              </a:pPr>
              <a:r>
                <a:rPr lang="zh-CN" altLang="en-US" sz="3600" b="1" dirty="0" smtClean="0">
                  <a:solidFill>
                    <a:schemeClr val="bg1"/>
                  </a:solidFill>
                  <a:latin typeface="华文新魏" panose="02010800040101010101" pitchFamily="2" charset="-122"/>
                  <a:ea typeface="华文新魏" panose="02010800040101010101" pitchFamily="2" charset="-122"/>
                </a:rPr>
                <a:t>原因</a:t>
              </a:r>
              <a:endParaRPr lang="zh-CN" altLang="en-US" sz="3600" b="1" dirty="0">
                <a:solidFill>
                  <a:schemeClr val="bg1"/>
                </a:solidFill>
                <a:latin typeface="华文新魏" panose="02010800040101010101" pitchFamily="2" charset="-122"/>
                <a:ea typeface="华文新魏" panose="02010800040101010101" pitchFamily="2" charset="-122"/>
              </a:endParaRPr>
            </a:p>
          </p:txBody>
        </p:sp>
      </p:grpSp>
      <p:pic>
        <p:nvPicPr>
          <p:cNvPr id="30" name="Picture 3" descr="E:\课件素材\230.bmp"/>
          <p:cNvPicPr>
            <a:picLocks noChangeAspect="1" noChangeArrowheads="1"/>
          </p:cNvPicPr>
          <p:nvPr/>
        </p:nvPicPr>
        <p:blipFill>
          <a:blip r:embed="rId9"/>
          <a:srcRect/>
          <a:stretch>
            <a:fillRect/>
          </a:stretch>
        </p:blipFill>
        <p:spPr bwMode="auto">
          <a:xfrm>
            <a:off x="188873" y="2032922"/>
            <a:ext cx="3446442" cy="1691358"/>
          </a:xfrm>
          <a:prstGeom prst="roundRect">
            <a:avLst/>
          </a:prstGeom>
          <a:noFill/>
        </p:spPr>
      </p:pic>
      <p:sp>
        <p:nvSpPr>
          <p:cNvPr id="31" name="Rectangle 24"/>
          <p:cNvSpPr>
            <a:spLocks noChangeArrowheads="1"/>
          </p:cNvSpPr>
          <p:nvPr/>
        </p:nvSpPr>
        <p:spPr bwMode="auto">
          <a:xfrm>
            <a:off x="377746" y="2104360"/>
            <a:ext cx="3089252" cy="1384995"/>
          </a:xfrm>
          <a:prstGeom prst="rect">
            <a:avLst/>
          </a:prstGeom>
          <a:noFill/>
          <a:ln w="9525">
            <a:noFill/>
            <a:miter lim="800000"/>
          </a:ln>
          <a:effectLst/>
        </p:spPr>
        <p:txBody>
          <a:bodyPr wrap="square">
            <a:spAutoFit/>
          </a:bodyPr>
          <a:lstStyle/>
          <a:p>
            <a:pPr>
              <a:spcBef>
                <a:spcPct val="20000"/>
              </a:spcBef>
            </a:pPr>
            <a:r>
              <a:rPr lang="zh-CN" altLang="en-US" sz="2800" b="1" dirty="0" smtClean="0">
                <a:solidFill>
                  <a:schemeClr val="bg1"/>
                </a:solidFill>
                <a:latin typeface="华文新魏" panose="02010800040101010101" pitchFamily="2" charset="-122"/>
                <a:ea typeface="华文新魏" panose="02010800040101010101" pitchFamily="2" charset="-122"/>
              </a:rPr>
              <a:t>上述材料，你估计当时大多数人会过着怎么样的生活？</a:t>
            </a:r>
            <a:endParaRPr lang="zh-CN" altLang="en-US" sz="2800" b="1" dirty="0">
              <a:solidFill>
                <a:schemeClr val="bg1"/>
              </a:solidFill>
              <a:latin typeface="华文新魏" panose="02010800040101010101" pitchFamily="2" charset="-122"/>
              <a:ea typeface="华文新魏" panose="02010800040101010101" pitchFamily="2" charset="-122"/>
            </a:endParaRPr>
          </a:p>
        </p:txBody>
      </p:sp>
      <p:grpSp>
        <p:nvGrpSpPr>
          <p:cNvPr id="32" name="Group 26"/>
          <p:cNvGrpSpPr/>
          <p:nvPr/>
        </p:nvGrpSpPr>
        <p:grpSpPr bwMode="auto">
          <a:xfrm>
            <a:off x="492043" y="3708419"/>
            <a:ext cx="2928958" cy="2873381"/>
            <a:chOff x="0" y="0"/>
            <a:chExt cx="2183141" cy="2016125"/>
          </a:xfrm>
        </p:grpSpPr>
        <p:sp>
          <p:nvSpPr>
            <p:cNvPr id="33" name="直接连接符​​ 33"/>
            <p:cNvSpPr>
              <a:spLocks noChangeShapeType="1"/>
            </p:cNvSpPr>
            <p:nvPr/>
          </p:nvSpPr>
          <p:spPr bwMode="auto">
            <a:xfrm>
              <a:off x="583302" y="51772"/>
              <a:ext cx="1400720" cy="1"/>
            </a:xfrm>
            <a:prstGeom prst="line">
              <a:avLst/>
            </a:prstGeom>
            <a:noFill/>
            <a:ln w="6350">
              <a:solidFill>
                <a:srgbClr val="A5A5A5"/>
              </a:solidFill>
              <a:prstDash val="sysDash"/>
              <a:round/>
            </a:ln>
          </p:spPr>
          <p:txBody>
            <a:bodyPr/>
            <a:lstStyle/>
            <a:p>
              <a:endParaRPr lang="zh-CN" altLang="en-US"/>
            </a:p>
          </p:txBody>
        </p:sp>
        <p:sp>
          <p:nvSpPr>
            <p:cNvPr id="34" name="圆角矩形​​ 2"/>
            <p:cNvSpPr>
              <a:spLocks noChangeArrowheads="1"/>
            </p:cNvSpPr>
            <p:nvPr/>
          </p:nvSpPr>
          <p:spPr bwMode="auto">
            <a:xfrm rot="-316478">
              <a:off x="31017" y="789748"/>
              <a:ext cx="2152124" cy="1226377"/>
            </a:xfrm>
            <a:prstGeom prst="roundRect">
              <a:avLst>
                <a:gd name="adj" fmla="val 0"/>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35" name="直接连接符​​ 11"/>
            <p:cNvSpPr>
              <a:spLocks noChangeShapeType="1"/>
            </p:cNvSpPr>
            <p:nvPr/>
          </p:nvSpPr>
          <p:spPr bwMode="auto">
            <a:xfrm flipV="1">
              <a:off x="351927" y="122876"/>
              <a:ext cx="880414" cy="756345"/>
            </a:xfrm>
            <a:prstGeom prst="line">
              <a:avLst/>
            </a:prstGeom>
            <a:noFill/>
            <a:ln w="28575">
              <a:solidFill>
                <a:srgbClr val="7F7F7F"/>
              </a:solidFill>
              <a:round/>
            </a:ln>
          </p:spPr>
          <p:txBody>
            <a:bodyPr/>
            <a:lstStyle/>
            <a:p>
              <a:endParaRPr lang="zh-CN" altLang="en-US"/>
            </a:p>
          </p:txBody>
        </p:sp>
        <p:sp>
          <p:nvSpPr>
            <p:cNvPr id="36" name="直接连接符​​ 13"/>
            <p:cNvSpPr>
              <a:spLocks noChangeShapeType="1"/>
            </p:cNvSpPr>
            <p:nvPr/>
          </p:nvSpPr>
          <p:spPr bwMode="auto">
            <a:xfrm>
              <a:off x="1476901" y="122876"/>
              <a:ext cx="336419" cy="621539"/>
            </a:xfrm>
            <a:prstGeom prst="line">
              <a:avLst/>
            </a:prstGeom>
            <a:noFill/>
            <a:ln w="28575">
              <a:solidFill>
                <a:srgbClr val="7F7F7F"/>
              </a:solidFill>
              <a:round/>
            </a:ln>
          </p:spPr>
          <p:txBody>
            <a:bodyPr/>
            <a:lstStyle/>
            <a:p>
              <a:endParaRPr lang="zh-CN" altLang="en-US"/>
            </a:p>
          </p:txBody>
        </p:sp>
        <p:sp>
          <p:nvSpPr>
            <p:cNvPr id="37" name="椭圆​​ 4"/>
            <p:cNvSpPr>
              <a:spLocks noChangeArrowheads="1"/>
            </p:cNvSpPr>
            <p:nvPr/>
          </p:nvSpPr>
          <p:spPr bwMode="auto">
            <a:xfrm>
              <a:off x="1232341" y="0"/>
              <a:ext cx="244560" cy="244560"/>
            </a:xfrm>
            <a:prstGeom prst="ellipse">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38" name="椭圆​​ 6"/>
            <p:cNvSpPr>
              <a:spLocks noChangeArrowheads="1"/>
            </p:cNvSpPr>
            <p:nvPr/>
          </p:nvSpPr>
          <p:spPr bwMode="auto">
            <a:xfrm>
              <a:off x="1283662" y="51772"/>
              <a:ext cx="141070" cy="141075"/>
            </a:xfrm>
            <a:prstGeom prst="ellipse">
              <a:avLst/>
            </a:prstGeom>
            <a:solidFill>
              <a:srgbClr val="D8D8D8"/>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39" name="同侧圆角矩形 30"/>
            <p:cNvSpPr>
              <a:spLocks noChangeArrowheads="1"/>
            </p:cNvSpPr>
            <p:nvPr/>
          </p:nvSpPr>
          <p:spPr bwMode="auto">
            <a:xfrm rot="-304808">
              <a:off x="0" y="798100"/>
              <a:ext cx="2143772" cy="595293"/>
            </a:xfrm>
            <a:custGeom>
              <a:avLst/>
              <a:gdLst>
                <a:gd name="T0" fmla="*/ 2147483647 w 21600"/>
                <a:gd name="T1" fmla="*/ 0 h 21600"/>
                <a:gd name="T2" fmla="*/ 2147483647 w 21600"/>
                <a:gd name="T3" fmla="*/ 226076572 h 21600"/>
                <a:gd name="T4" fmla="*/ 2147483647 w 21600"/>
                <a:gd name="T5" fmla="*/ 113037900 h 21600"/>
                <a:gd name="T6" fmla="*/ 2147483647 w 21600"/>
                <a:gd name="T7" fmla="*/ 226076572 h 21600"/>
                <a:gd name="T8" fmla="*/ 2147483647 w 21600"/>
                <a:gd name="T9" fmla="*/ 339114473 h 21600"/>
                <a:gd name="T10" fmla="*/ 2147483647 w 21600"/>
                <a:gd name="T11" fmla="*/ 226076572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7817" y="5400"/>
                    <a:pt x="5400" y="7817"/>
                    <a:pt x="5400" y="10800"/>
                  </a:cubicBezTo>
                  <a:lnTo>
                    <a:pt x="0" y="10800"/>
                  </a:lnTo>
                  <a:cubicBezTo>
                    <a:pt x="0" y="4835"/>
                    <a:pt x="4835" y="0"/>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rgbClr val="FFFFFF"/>
            </a:solidFill>
            <a:ln w="9525" cmpd="sng">
              <a:noFill/>
              <a:miter lim="800000"/>
            </a:ln>
          </p:spPr>
          <p:txBody>
            <a:bodyPr anchor="ctr"/>
            <a:lstStyle/>
            <a:p>
              <a:endParaRPr lang="zh-CN" altLang="en-US"/>
            </a:p>
          </p:txBody>
        </p:sp>
        <p:sp>
          <p:nvSpPr>
            <p:cNvPr id="40" name="圆角矩形​​ 3"/>
            <p:cNvSpPr>
              <a:spLocks noChangeArrowheads="1"/>
            </p:cNvSpPr>
            <p:nvPr/>
          </p:nvSpPr>
          <p:spPr bwMode="auto">
            <a:xfrm rot="-316478">
              <a:off x="125262" y="909046"/>
              <a:ext cx="1969599" cy="1011642"/>
            </a:xfrm>
            <a:prstGeom prst="roundRect">
              <a:avLst>
                <a:gd name="adj" fmla="val 0"/>
              </a:avLst>
            </a:prstGeom>
            <a:solidFill>
              <a:schemeClr val="bg2">
                <a:lumMod val="25000"/>
              </a:schemeClr>
            </a:solidFill>
            <a:ln w="19050">
              <a:solidFill>
                <a:srgbClr val="D8D8D8"/>
              </a:solidFill>
              <a:round/>
            </a:ln>
            <a:scene3d>
              <a:camera prst="orthographicFront"/>
              <a:lightRig rig="threePt" dir="t"/>
            </a:scene3d>
            <a:sp3d>
              <a:bevelT/>
            </a:sp3d>
          </p:spPr>
          <p:txBody>
            <a:bodyPr anchor="ctr"/>
            <a:lstStyle/>
            <a:p>
              <a:pPr marL="342900" indent="-342900" algn="ctr"/>
              <a:r>
                <a:rPr lang="zh-CN" altLang="en-US" sz="2400" dirty="0" smtClean="0">
                  <a:solidFill>
                    <a:srgbClr val="760000"/>
                  </a:solidFill>
                  <a:latin typeface="华文新魏" panose="02010800040101010101" pitchFamily="2" charset="-122"/>
                  <a:ea typeface="华文新魏" panose="02010800040101010101" pitchFamily="2" charset="-122"/>
                  <a:sym typeface="Calibri" panose="020F0502020204030204" pitchFamily="34" charset="0"/>
                </a:rPr>
                <a:t>        </a:t>
              </a:r>
              <a:endParaRPr lang="en-US" altLang="zh-CN" sz="2400" dirty="0">
                <a:solidFill>
                  <a:srgbClr val="760000"/>
                </a:solidFill>
                <a:latin typeface="华文新魏" panose="02010800040101010101" pitchFamily="2" charset="-122"/>
                <a:ea typeface="华文新魏" panose="02010800040101010101" pitchFamily="2" charset="-122"/>
                <a:sym typeface="Calibri" panose="020F0502020204030204" pitchFamily="34" charset="0"/>
              </a:endParaRPr>
            </a:p>
          </p:txBody>
        </p:sp>
        <p:sp>
          <p:nvSpPr>
            <p:cNvPr id="41" name="椭圆​​ 8"/>
            <p:cNvSpPr>
              <a:spLocks noChangeArrowheads="1"/>
            </p:cNvSpPr>
            <p:nvPr/>
          </p:nvSpPr>
          <p:spPr bwMode="auto">
            <a:xfrm rot="-316478">
              <a:off x="310917" y="878978"/>
              <a:ext cx="89569" cy="89573"/>
            </a:xfrm>
            <a:prstGeom prst="ellipse">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42" name="椭圆​​ 9"/>
            <p:cNvSpPr>
              <a:spLocks noChangeArrowheads="1"/>
            </p:cNvSpPr>
            <p:nvPr/>
          </p:nvSpPr>
          <p:spPr bwMode="auto">
            <a:xfrm rot="-316478">
              <a:off x="1772360" y="744052"/>
              <a:ext cx="89569" cy="89573"/>
            </a:xfrm>
            <a:prstGeom prst="ellipse">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grpSp>
      <p:sp>
        <p:nvSpPr>
          <p:cNvPr id="47" name="矩形 46"/>
          <p:cNvSpPr/>
          <p:nvPr/>
        </p:nvSpPr>
        <p:spPr>
          <a:xfrm rot="21261051">
            <a:off x="729816" y="5293062"/>
            <a:ext cx="2505033" cy="954107"/>
          </a:xfrm>
          <a:prstGeom prst="rect">
            <a:avLst/>
          </a:prstGeom>
        </p:spPr>
        <p:txBody>
          <a:bodyPr wrap="square">
            <a:spAutoFit/>
          </a:bodyPr>
          <a:lstStyle/>
          <a:p>
            <a:r>
              <a:rPr lang="zh-CN" altLang="en-US" sz="2800" dirty="0" smtClean="0">
                <a:solidFill>
                  <a:schemeClr val="bg1"/>
                </a:solidFill>
                <a:latin typeface="华文新魏" panose="02010800040101010101" pitchFamily="2" charset="-122"/>
                <a:ea typeface="华文新魏" panose="02010800040101010101" pitchFamily="2" charset="-122"/>
              </a:rPr>
              <a:t>过着这种生活的根源在哪里</a:t>
            </a:r>
            <a:r>
              <a:rPr lang="en-US" altLang="zh-CN" sz="2800" dirty="0" smtClean="0">
                <a:solidFill>
                  <a:schemeClr val="bg1"/>
                </a:solidFill>
                <a:latin typeface="华文新魏" panose="02010800040101010101" pitchFamily="2" charset="-122"/>
                <a:ea typeface="华文新魏" panose="02010800040101010101" pitchFamily="2" charset="-122"/>
              </a:rPr>
              <a:t>?</a:t>
            </a:r>
            <a:endParaRPr lang="en-US" altLang="zh-CN" sz="2800" dirty="0">
              <a:solidFill>
                <a:schemeClr val="bg1"/>
              </a:solidFill>
              <a:latin typeface="华文新魏" panose="02010800040101010101" pitchFamily="2" charset="-122"/>
              <a:ea typeface="华文新魏" panose="02010800040101010101" pitchFamily="2" charset="-122"/>
            </a:endParaRPr>
          </a:p>
        </p:txBody>
      </p:sp>
      <p:pic>
        <p:nvPicPr>
          <p:cNvPr id="50" name="图片 49" descr="黑板-空.png"/>
          <p:cNvPicPr/>
          <p:nvPr/>
        </p:nvPicPr>
        <p:blipFill>
          <a:blip r:embed="rId10" cstate="print">
            <a:grayscl/>
          </a:blip>
          <a:srcRect l="23089" t="4956" r="4833" b="20641"/>
          <a:stretch>
            <a:fillRect/>
          </a:stretch>
        </p:blipFill>
        <p:spPr>
          <a:xfrm>
            <a:off x="4117963" y="2100252"/>
            <a:ext cx="6332541" cy="4429156"/>
          </a:xfrm>
          <a:prstGeom prst="rect">
            <a:avLst/>
          </a:prstGeom>
        </p:spPr>
      </p:pic>
      <p:sp>
        <p:nvSpPr>
          <p:cNvPr id="51" name="Rectangle 8"/>
          <p:cNvSpPr>
            <a:spLocks noChangeArrowheads="1"/>
          </p:cNvSpPr>
          <p:nvPr/>
        </p:nvSpPr>
        <p:spPr bwMode="auto">
          <a:xfrm>
            <a:off x="4618029" y="2528880"/>
            <a:ext cx="5715040" cy="3539430"/>
          </a:xfrm>
          <a:prstGeom prst="rect">
            <a:avLst/>
          </a:prstGeom>
          <a:noFill/>
          <a:ln w="9525">
            <a:noFill/>
            <a:miter lim="800000"/>
          </a:ln>
          <a:effectLst/>
        </p:spPr>
        <p:txBody>
          <a:bodyPr wrap="square">
            <a:spAutoFit/>
          </a:bodyPr>
          <a:lstStyle/>
          <a:p>
            <a:r>
              <a:rPr lang="en-US" altLang="zh-CN" sz="3200" b="1" dirty="0">
                <a:solidFill>
                  <a:schemeClr val="bg1"/>
                </a:solidFill>
                <a:latin typeface="华文新魏" panose="02010800040101010101" pitchFamily="2" charset="-122"/>
                <a:ea typeface="华文新魏" panose="02010800040101010101" pitchFamily="2" charset="-122"/>
              </a:rPr>
              <a:t>   </a:t>
            </a:r>
            <a:r>
              <a:rPr lang="en-US" altLang="zh-CN" sz="3200" b="1" dirty="0" smtClean="0">
                <a:solidFill>
                  <a:schemeClr val="bg1"/>
                </a:solidFill>
                <a:latin typeface="华文新魏" panose="02010800040101010101" pitchFamily="2" charset="-122"/>
                <a:ea typeface="华文新魏" panose="02010800040101010101" pitchFamily="2" charset="-122"/>
              </a:rPr>
              <a:t>    </a:t>
            </a:r>
            <a:r>
              <a:rPr lang="zh-CN" altLang="en-US" sz="3200" b="1" dirty="0">
                <a:solidFill>
                  <a:schemeClr val="bg1"/>
                </a:solidFill>
                <a:latin typeface="华文新魏" panose="02010800040101010101" pitchFamily="2" charset="-122"/>
                <a:ea typeface="华文新魏" panose="02010800040101010101" pitchFamily="2" charset="-122"/>
              </a:rPr>
              <a:t>这时的中国，是世界上最穷的国家之一。根据联合国亚太事务委员会的统计， </a:t>
            </a:r>
            <a:r>
              <a:rPr lang="en-US" altLang="zh-CN" sz="3200" b="1" dirty="0">
                <a:solidFill>
                  <a:schemeClr val="bg1"/>
                </a:solidFill>
                <a:latin typeface="华文新魏" panose="02010800040101010101" pitchFamily="2" charset="-122"/>
                <a:ea typeface="华文新魏" panose="02010800040101010101" pitchFamily="2" charset="-122"/>
              </a:rPr>
              <a:t>1949</a:t>
            </a:r>
            <a:r>
              <a:rPr lang="zh-CN" altLang="en-US" sz="3200" b="1" dirty="0">
                <a:solidFill>
                  <a:schemeClr val="bg1"/>
                </a:solidFill>
                <a:latin typeface="华文新魏" panose="02010800040101010101" pitchFamily="2" charset="-122"/>
                <a:ea typeface="华文新魏" panose="02010800040101010101" pitchFamily="2" charset="-122"/>
              </a:rPr>
              <a:t>年中国人均国民收入只有</a:t>
            </a:r>
            <a:r>
              <a:rPr lang="en-US" altLang="zh-CN" sz="3200" b="1" dirty="0">
                <a:solidFill>
                  <a:schemeClr val="bg1"/>
                </a:solidFill>
                <a:latin typeface="华文新魏" panose="02010800040101010101" pitchFamily="2" charset="-122"/>
                <a:ea typeface="华文新魏" panose="02010800040101010101" pitchFamily="2" charset="-122"/>
              </a:rPr>
              <a:t>27</a:t>
            </a:r>
            <a:r>
              <a:rPr lang="zh-CN" altLang="en-US" sz="3200" b="1" dirty="0">
                <a:solidFill>
                  <a:schemeClr val="bg1"/>
                </a:solidFill>
                <a:latin typeface="华文新魏" panose="02010800040101010101" pitchFamily="2" charset="-122"/>
                <a:ea typeface="华文新魏" panose="02010800040101010101" pitchFamily="2" charset="-122"/>
              </a:rPr>
              <a:t>美元。不仅不足印度</a:t>
            </a:r>
            <a:r>
              <a:rPr lang="en-US" altLang="zh-CN" sz="3200" b="1" dirty="0">
                <a:solidFill>
                  <a:schemeClr val="bg1"/>
                </a:solidFill>
                <a:latin typeface="华文新魏" panose="02010800040101010101" pitchFamily="2" charset="-122"/>
                <a:ea typeface="华文新魏" panose="02010800040101010101" pitchFamily="2" charset="-122"/>
              </a:rPr>
              <a:t>57</a:t>
            </a:r>
            <a:r>
              <a:rPr lang="zh-CN" altLang="en-US" sz="3200" b="1" dirty="0">
                <a:solidFill>
                  <a:schemeClr val="bg1"/>
                </a:solidFill>
                <a:latin typeface="华文新魏" panose="02010800040101010101" pitchFamily="2" charset="-122"/>
                <a:ea typeface="华文新魏" panose="02010800040101010101" pitchFamily="2" charset="-122"/>
              </a:rPr>
              <a:t>美元一半，也远远低于当时整个亚洲</a:t>
            </a:r>
            <a:r>
              <a:rPr lang="en-US" altLang="zh-CN" sz="3200" b="1" dirty="0">
                <a:solidFill>
                  <a:schemeClr val="bg1"/>
                </a:solidFill>
                <a:latin typeface="华文新魏" panose="02010800040101010101" pitchFamily="2" charset="-122"/>
                <a:ea typeface="华文新魏" panose="02010800040101010101" pitchFamily="2" charset="-122"/>
              </a:rPr>
              <a:t>44</a:t>
            </a:r>
            <a:r>
              <a:rPr lang="zh-CN" altLang="en-US" sz="3200" b="1" dirty="0">
                <a:solidFill>
                  <a:schemeClr val="bg1"/>
                </a:solidFill>
                <a:latin typeface="华文新魏" panose="02010800040101010101" pitchFamily="2" charset="-122"/>
                <a:ea typeface="华文新魏" panose="02010800040101010101" pitchFamily="2" charset="-122"/>
              </a:rPr>
              <a:t>美元人均收入。 </a:t>
            </a:r>
          </a:p>
        </p:txBody>
      </p:sp>
      <p:sp>
        <p:nvSpPr>
          <p:cNvPr id="52" name="TextBox 51"/>
          <p:cNvSpPr txBox="1"/>
          <p:nvPr/>
        </p:nvSpPr>
        <p:spPr>
          <a:xfrm>
            <a:off x="1974823" y="742930"/>
            <a:ext cx="9547252" cy="584775"/>
          </a:xfrm>
          <a:prstGeom prst="rect">
            <a:avLst/>
          </a:prstGeom>
          <a:noFill/>
        </p:spPr>
        <p:txBody>
          <a:bodyPr wrap="square" rtlCol="0">
            <a:spAutoFit/>
          </a:bodyPr>
          <a:lstStyle/>
          <a:p>
            <a:r>
              <a:rPr lang="zh-CN" altLang="en-US" sz="3200" dirty="0" smtClean="0">
                <a:latin typeface="华文新魏" panose="02010800040101010101" pitchFamily="2" charset="-122"/>
                <a:ea typeface="华文新魏" panose="02010800040101010101" pitchFamily="2" charset="-122"/>
              </a:rPr>
              <a:t>①封建土地制度严重阻碍农村经济和中国社会的发展。</a:t>
            </a:r>
            <a:endParaRPr lang="zh-CN" altLang="en-US" sz="3200" dirty="0">
              <a:latin typeface="华文新魏" panose="02010800040101010101" pitchFamily="2" charset="-122"/>
              <a:ea typeface="华文新魏" panose="02010800040101010101" pitchFamily="2" charset="-122"/>
            </a:endParaRPr>
          </a:p>
        </p:txBody>
      </p:sp>
      <p:sp>
        <p:nvSpPr>
          <p:cNvPr id="53" name="TextBox 52"/>
          <p:cNvSpPr txBox="1"/>
          <p:nvPr/>
        </p:nvSpPr>
        <p:spPr>
          <a:xfrm>
            <a:off x="1903385" y="1314434"/>
            <a:ext cx="9547252" cy="584775"/>
          </a:xfrm>
          <a:prstGeom prst="rect">
            <a:avLst/>
          </a:prstGeom>
          <a:noFill/>
        </p:spPr>
        <p:txBody>
          <a:bodyPr wrap="square" rtlCol="0">
            <a:spAutoFit/>
          </a:bodyPr>
          <a:lstStyle/>
          <a:p>
            <a:r>
              <a:rPr lang="en-US" sz="3200" dirty="0" smtClean="0">
                <a:latin typeface="华文新魏" panose="02010800040101010101" pitchFamily="2" charset="-122"/>
                <a:ea typeface="华文新魏" panose="02010800040101010101" pitchFamily="2" charset="-122"/>
              </a:rPr>
              <a:t> </a:t>
            </a:r>
            <a:r>
              <a:rPr lang="zh-CN" altLang="en-US" sz="3200" dirty="0" smtClean="0">
                <a:latin typeface="华文新魏" panose="02010800040101010101" pitchFamily="2" charset="-122"/>
                <a:ea typeface="华文新魏" panose="02010800040101010101" pitchFamily="2" charset="-122"/>
              </a:rPr>
              <a:t>②广大农民迫切要求进行土地改革，获得土地。</a:t>
            </a:r>
            <a:endParaRPr lang="zh-CN" altLang="en-US" sz="3200" dirty="0">
              <a:latin typeface="华文新魏" panose="02010800040101010101" pitchFamily="2" charset="-122"/>
              <a:ea typeface="华文新魏" panose="02010800040101010101" pitchFamily="2" charset="-122"/>
            </a:endParaRPr>
          </a:p>
        </p:txBody>
      </p:sp>
    </p:spTree>
  </p:cSld>
  <p:clrMapOvr>
    <a:masterClrMapping/>
  </p:clrMapOvr>
  <mc:AlternateContent xmlns:mc="http://schemas.openxmlformats.org/markup-compatibility/2006">
    <mc:Choice xmlns:p14="http://schemas.microsoft.com/office/powerpoint/2010/main" xmlns=""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dissolve">
                                      <p:cBhvr>
                                        <p:cTn id="7" dur="500"/>
                                        <p:tgtEl>
                                          <p:spTgt spid="30"/>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1"/>
                                        </p:tgtEl>
                                        <p:attrNameLst>
                                          <p:attrName>style.visibility</p:attrName>
                                        </p:attrNameLst>
                                      </p:cBhvr>
                                      <p:to>
                                        <p:strVal val="visible"/>
                                      </p:to>
                                    </p:set>
                                    <p:animEffect transition="in" filter="dissolve">
                                      <p:cBhvr>
                                        <p:cTn id="10" dur="500"/>
                                        <p:tgtEl>
                                          <p:spTgt spid="31"/>
                                        </p:tgtEl>
                                      </p:cBhvr>
                                    </p:animEffect>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nodeType="click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dissolve">
                                      <p:cBhvr>
                                        <p:cTn id="15" dur="500"/>
                                        <p:tgtEl>
                                          <p:spTgt spid="29"/>
                                        </p:tgtEl>
                                      </p:cBhvr>
                                    </p:animEffect>
                                  </p:childTnLst>
                                </p:cTn>
                              </p:par>
                              <p:par>
                                <p:cTn id="16" presetID="9" presetClass="entr" presetSubtype="0" fill="hold" nodeType="with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dissolve">
                                      <p:cBhvr>
                                        <p:cTn id="18" dur="500"/>
                                        <p:tgtEl>
                                          <p:spTgt spid="19"/>
                                        </p:tgtEl>
                                      </p:cBhvr>
                                    </p:animEffect>
                                  </p:childTnLst>
                                </p:cTn>
                              </p:par>
                              <p:par>
                                <p:cTn id="19" presetID="9" presetClass="entr" presetSubtype="0" fill="hold" nodeType="withEffect">
                                  <p:stCondLst>
                                    <p:cond delay="0"/>
                                  </p:stCondLst>
                                  <p:childTnLst>
                                    <p:set>
                                      <p:cBhvr>
                                        <p:cTn id="20" dur="1" fill="hold">
                                          <p:stCondLst>
                                            <p:cond delay="0"/>
                                          </p:stCondLst>
                                        </p:cTn>
                                        <p:tgtEl>
                                          <p:spTgt spid="20"/>
                                        </p:tgtEl>
                                        <p:attrNameLst>
                                          <p:attrName>style.visibility</p:attrName>
                                        </p:attrNameLst>
                                      </p:cBhvr>
                                      <p:to>
                                        <p:strVal val="visible"/>
                                      </p:to>
                                    </p:set>
                                    <p:animEffect transition="in" filter="dissolve">
                                      <p:cBhvr>
                                        <p:cTn id="21" dur="500"/>
                                        <p:tgtEl>
                                          <p:spTgt spid="20"/>
                                        </p:tgtEl>
                                      </p:cBhvr>
                                    </p:animEffect>
                                  </p:childTnLst>
                                </p:cTn>
                              </p:par>
                              <p:par>
                                <p:cTn id="22" presetID="9" presetClass="entr" presetSubtype="0" fill="hold" grpId="1" nodeType="withEffect">
                                  <p:stCondLst>
                                    <p:cond delay="0"/>
                                  </p:stCondLst>
                                  <p:childTnLst>
                                    <p:set>
                                      <p:cBhvr>
                                        <p:cTn id="23" dur="1" fill="hold">
                                          <p:stCondLst>
                                            <p:cond delay="0"/>
                                          </p:stCondLst>
                                        </p:cTn>
                                        <p:tgtEl>
                                          <p:spTgt spid="21"/>
                                        </p:tgtEl>
                                        <p:attrNameLst>
                                          <p:attrName>style.visibility</p:attrName>
                                        </p:attrNameLst>
                                      </p:cBhvr>
                                      <p:to>
                                        <p:strVal val="visible"/>
                                      </p:to>
                                    </p:set>
                                    <p:animEffect transition="in" filter="dissolve">
                                      <p:cBhvr>
                                        <p:cTn id="24" dur="500"/>
                                        <p:tgtEl>
                                          <p:spTgt spid="21"/>
                                        </p:tgtEl>
                                      </p:cBhvr>
                                    </p:animEffect>
                                  </p:childTnLst>
                                </p:cTn>
                              </p:par>
                              <p:par>
                                <p:cTn id="25" presetID="9" presetClass="entr" presetSubtype="0" fill="hold" nodeType="with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dissolve">
                                      <p:cBhvr>
                                        <p:cTn id="27" dur="500"/>
                                        <p:tgtEl>
                                          <p:spTgt spid="22"/>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51"/>
                                        </p:tgtEl>
                                        <p:attrNameLst>
                                          <p:attrName>style.visibility</p:attrName>
                                        </p:attrNameLst>
                                      </p:cBhvr>
                                      <p:to>
                                        <p:strVal val="visible"/>
                                      </p:to>
                                    </p:set>
                                    <p:animEffect transition="in" filter="dissolve">
                                      <p:cBhvr>
                                        <p:cTn id="32" dur="500"/>
                                        <p:tgtEl>
                                          <p:spTgt spid="51"/>
                                        </p:tgtEl>
                                      </p:cBhvr>
                                    </p:animEffect>
                                  </p:childTnLst>
                                </p:cTn>
                              </p:par>
                              <p:par>
                                <p:cTn id="33" presetID="9" presetClass="entr" presetSubtype="0" fill="hold" nodeType="withEffect">
                                  <p:stCondLst>
                                    <p:cond delay="0"/>
                                  </p:stCondLst>
                                  <p:childTnLst>
                                    <p:set>
                                      <p:cBhvr>
                                        <p:cTn id="34" dur="1" fill="hold">
                                          <p:stCondLst>
                                            <p:cond delay="0"/>
                                          </p:stCondLst>
                                        </p:cTn>
                                        <p:tgtEl>
                                          <p:spTgt spid="50"/>
                                        </p:tgtEl>
                                        <p:attrNameLst>
                                          <p:attrName>style.visibility</p:attrName>
                                        </p:attrNameLst>
                                      </p:cBhvr>
                                      <p:to>
                                        <p:strVal val="visible"/>
                                      </p:to>
                                    </p:set>
                                    <p:animEffect transition="in" filter="dissolve">
                                      <p:cBhvr>
                                        <p:cTn id="35" dur="500"/>
                                        <p:tgtEl>
                                          <p:spTgt spid="50"/>
                                        </p:tgtEl>
                                      </p:cBhvr>
                                    </p:animEffect>
                                  </p:childTnLst>
                                </p:cTn>
                              </p:par>
                            </p:childTnLst>
                          </p:cTn>
                        </p:par>
                      </p:childTnLst>
                    </p:cTn>
                  </p:par>
                  <p:par>
                    <p:cTn id="36" fill="hold">
                      <p:stCondLst>
                        <p:cond delay="indefinite"/>
                      </p:stCondLst>
                      <p:childTnLst>
                        <p:par>
                          <p:cTn id="37" fill="hold">
                            <p:stCondLst>
                              <p:cond delay="0"/>
                            </p:stCondLst>
                            <p:childTnLst>
                              <p:par>
                                <p:cTn id="38" presetID="4" presetClass="exit" presetSubtype="16" fill="hold" grpId="1" nodeType="clickEffect">
                                  <p:stCondLst>
                                    <p:cond delay="0"/>
                                  </p:stCondLst>
                                  <p:childTnLst>
                                    <p:animEffect transition="out" filter="box(in)">
                                      <p:cBhvr>
                                        <p:cTn id="39" dur="500"/>
                                        <p:tgtEl>
                                          <p:spTgt spid="51"/>
                                        </p:tgtEl>
                                      </p:cBhvr>
                                    </p:animEffect>
                                    <p:set>
                                      <p:cBhvr>
                                        <p:cTn id="40" dur="1" fill="hold">
                                          <p:stCondLst>
                                            <p:cond delay="499"/>
                                          </p:stCondLst>
                                        </p:cTn>
                                        <p:tgtEl>
                                          <p:spTgt spid="51"/>
                                        </p:tgtEl>
                                        <p:attrNameLst>
                                          <p:attrName>style.visibility</p:attrName>
                                        </p:attrNameLst>
                                      </p:cBhvr>
                                      <p:to>
                                        <p:strVal val="hidden"/>
                                      </p:to>
                                    </p:set>
                                  </p:childTnLst>
                                </p:cTn>
                              </p:par>
                              <p:par>
                                <p:cTn id="41" presetID="4" presetClass="exit" presetSubtype="16" fill="hold" nodeType="withEffect">
                                  <p:stCondLst>
                                    <p:cond delay="0"/>
                                  </p:stCondLst>
                                  <p:childTnLst>
                                    <p:animEffect transition="out" filter="box(in)">
                                      <p:cBhvr>
                                        <p:cTn id="42" dur="500"/>
                                        <p:tgtEl>
                                          <p:spTgt spid="50"/>
                                        </p:tgtEl>
                                      </p:cBhvr>
                                    </p:animEffect>
                                    <p:set>
                                      <p:cBhvr>
                                        <p:cTn id="43" dur="1" fill="hold">
                                          <p:stCondLst>
                                            <p:cond delay="499"/>
                                          </p:stCondLst>
                                        </p:cTn>
                                        <p:tgtEl>
                                          <p:spTgt spid="50"/>
                                        </p:tgtEl>
                                        <p:attrNameLst>
                                          <p:attrName>style.visibility</p:attrName>
                                        </p:attrNameLst>
                                      </p:cBhvr>
                                      <p:to>
                                        <p:strVal val="hidden"/>
                                      </p:to>
                                    </p:set>
                                  </p:childTnLst>
                                </p:cTn>
                              </p:par>
                            </p:childTnLst>
                          </p:cTn>
                        </p:par>
                      </p:childTnLst>
                    </p:cTn>
                  </p:par>
                  <p:par>
                    <p:cTn id="44" fill="hold">
                      <p:stCondLst>
                        <p:cond delay="indefinite"/>
                      </p:stCondLst>
                      <p:childTnLst>
                        <p:par>
                          <p:cTn id="45" fill="hold">
                            <p:stCondLst>
                              <p:cond delay="0"/>
                            </p:stCondLst>
                            <p:childTnLst>
                              <p:par>
                                <p:cTn id="46" presetID="9" presetClass="entr" presetSubtype="0" fill="hold" nodeType="clickEffect">
                                  <p:stCondLst>
                                    <p:cond delay="0"/>
                                  </p:stCondLst>
                                  <p:childTnLst>
                                    <p:set>
                                      <p:cBhvr>
                                        <p:cTn id="47" dur="1" fill="hold">
                                          <p:stCondLst>
                                            <p:cond delay="0"/>
                                          </p:stCondLst>
                                        </p:cTn>
                                        <p:tgtEl>
                                          <p:spTgt spid="32"/>
                                        </p:tgtEl>
                                        <p:attrNameLst>
                                          <p:attrName>style.visibility</p:attrName>
                                        </p:attrNameLst>
                                      </p:cBhvr>
                                      <p:to>
                                        <p:strVal val="visible"/>
                                      </p:to>
                                    </p:set>
                                    <p:animEffect transition="in" filter="dissolve">
                                      <p:cBhvr>
                                        <p:cTn id="48" dur="500"/>
                                        <p:tgtEl>
                                          <p:spTgt spid="32"/>
                                        </p:tgtEl>
                                      </p:cBhvr>
                                    </p:animEffect>
                                  </p:childTnLst>
                                </p:cTn>
                              </p:par>
                              <p:par>
                                <p:cTn id="49" presetID="9" presetClass="entr" presetSubtype="0" fill="hold" nodeType="withEffect">
                                  <p:stCondLst>
                                    <p:cond delay="0"/>
                                  </p:stCondLst>
                                  <p:childTnLst>
                                    <p:set>
                                      <p:cBhvr>
                                        <p:cTn id="50" dur="1" fill="hold">
                                          <p:stCondLst>
                                            <p:cond delay="0"/>
                                          </p:stCondLst>
                                        </p:cTn>
                                        <p:tgtEl>
                                          <p:spTgt spid="47"/>
                                        </p:tgtEl>
                                        <p:attrNameLst>
                                          <p:attrName>style.visibility</p:attrName>
                                        </p:attrNameLst>
                                      </p:cBhvr>
                                      <p:to>
                                        <p:strVal val="visible"/>
                                      </p:to>
                                    </p:set>
                                    <p:animEffect transition="in" filter="dissolve">
                                      <p:cBhvr>
                                        <p:cTn id="51" dur="500"/>
                                        <p:tgtEl>
                                          <p:spTgt spid="47"/>
                                        </p:tgtEl>
                                      </p:cBhvr>
                                    </p:animEffect>
                                  </p:childTnLst>
                                </p:cTn>
                              </p:par>
                            </p:childTnLst>
                          </p:cTn>
                        </p:par>
                      </p:childTnLst>
                    </p:cTn>
                  </p:par>
                  <p:par>
                    <p:cTn id="52" fill="hold">
                      <p:stCondLst>
                        <p:cond delay="indefinite"/>
                      </p:stCondLst>
                      <p:childTnLst>
                        <p:par>
                          <p:cTn id="53" fill="hold">
                            <p:stCondLst>
                              <p:cond delay="0"/>
                            </p:stCondLst>
                            <p:childTnLst>
                              <p:par>
                                <p:cTn id="54" presetID="9" presetClass="entr" presetSubtype="0" fill="hold" nodeType="clickEffect">
                                  <p:stCondLst>
                                    <p:cond delay="0"/>
                                  </p:stCondLst>
                                  <p:childTnLst>
                                    <p:set>
                                      <p:cBhvr>
                                        <p:cTn id="55" dur="1" fill="hold">
                                          <p:stCondLst>
                                            <p:cond delay="0"/>
                                          </p:stCondLst>
                                        </p:cTn>
                                        <p:tgtEl>
                                          <p:spTgt spid="25"/>
                                        </p:tgtEl>
                                        <p:attrNameLst>
                                          <p:attrName>style.visibility</p:attrName>
                                        </p:attrNameLst>
                                      </p:cBhvr>
                                      <p:to>
                                        <p:strVal val="visible"/>
                                      </p:to>
                                    </p:set>
                                    <p:animEffect transition="in" filter="dissolve">
                                      <p:cBhvr>
                                        <p:cTn id="56" dur="500"/>
                                        <p:tgtEl>
                                          <p:spTgt spid="25"/>
                                        </p:tgtEl>
                                      </p:cBhvr>
                                    </p:animEffect>
                                  </p:childTnLst>
                                </p:cTn>
                              </p:par>
                            </p:childTnLst>
                          </p:cTn>
                        </p:par>
                      </p:childTnLst>
                    </p:cTn>
                  </p:par>
                  <p:par>
                    <p:cTn id="57" fill="hold">
                      <p:stCondLst>
                        <p:cond delay="indefinite"/>
                      </p:stCondLst>
                      <p:childTnLst>
                        <p:par>
                          <p:cTn id="58" fill="hold">
                            <p:stCondLst>
                              <p:cond delay="0"/>
                            </p:stCondLst>
                            <p:childTnLst>
                              <p:par>
                                <p:cTn id="59" presetID="9" presetClass="entr" presetSubtype="0" fill="hold" grpId="0" nodeType="clickEffect">
                                  <p:stCondLst>
                                    <p:cond delay="0"/>
                                  </p:stCondLst>
                                  <p:childTnLst>
                                    <p:set>
                                      <p:cBhvr>
                                        <p:cTn id="60" dur="1" fill="hold">
                                          <p:stCondLst>
                                            <p:cond delay="0"/>
                                          </p:stCondLst>
                                        </p:cTn>
                                        <p:tgtEl>
                                          <p:spTgt spid="52"/>
                                        </p:tgtEl>
                                        <p:attrNameLst>
                                          <p:attrName>style.visibility</p:attrName>
                                        </p:attrNameLst>
                                      </p:cBhvr>
                                      <p:to>
                                        <p:strVal val="visible"/>
                                      </p:to>
                                    </p:set>
                                    <p:animEffect transition="in" filter="dissolve">
                                      <p:cBhvr>
                                        <p:cTn id="61" dur="500"/>
                                        <p:tgtEl>
                                          <p:spTgt spid="52"/>
                                        </p:tgtEl>
                                      </p:cBhvr>
                                    </p:animEffect>
                                  </p:childTnLst>
                                </p:cTn>
                              </p:par>
                            </p:childTnLst>
                          </p:cTn>
                        </p:par>
                      </p:childTnLst>
                    </p:cTn>
                  </p:par>
                  <p:par>
                    <p:cTn id="62" fill="hold">
                      <p:stCondLst>
                        <p:cond delay="indefinite"/>
                      </p:stCondLst>
                      <p:childTnLst>
                        <p:par>
                          <p:cTn id="63" fill="hold">
                            <p:stCondLst>
                              <p:cond delay="0"/>
                            </p:stCondLst>
                            <p:childTnLst>
                              <p:par>
                                <p:cTn id="64" presetID="9" presetClass="entr" presetSubtype="0" fill="hold" grpId="0" nodeType="clickEffect">
                                  <p:stCondLst>
                                    <p:cond delay="0"/>
                                  </p:stCondLst>
                                  <p:childTnLst>
                                    <p:set>
                                      <p:cBhvr>
                                        <p:cTn id="65" dur="1" fill="hold">
                                          <p:stCondLst>
                                            <p:cond delay="0"/>
                                          </p:stCondLst>
                                        </p:cTn>
                                        <p:tgtEl>
                                          <p:spTgt spid="53"/>
                                        </p:tgtEl>
                                        <p:attrNameLst>
                                          <p:attrName>style.visibility</p:attrName>
                                        </p:attrNameLst>
                                      </p:cBhvr>
                                      <p:to>
                                        <p:strVal val="visible"/>
                                      </p:to>
                                    </p:set>
                                    <p:animEffect transition="in" filter="dissolve">
                                      <p:cBhvr>
                                        <p:cTn id="66"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1"/>
      <p:bldP spid="31" grpId="0"/>
      <p:bldP spid="51" grpId="0"/>
      <p:bldP spid="51" grpId="1"/>
      <p:bldP spid="52" grpId="0"/>
      <p:bldP spid="5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图片 24"/>
          <p:cNvPicPr>
            <a:picLocks noChangeAspect="1"/>
          </p:cNvPicPr>
          <p:nvPr/>
        </p:nvPicPr>
        <p:blipFill rotWithShape="1">
          <a:blip r:embed="rId3" cstate="print">
            <a:extLst>
              <a:ext uri="{28A0092B-C50C-407E-A947-70E740481C1C}">
                <a14:useLocalDpi xmlns:a14="http://schemas.microsoft.com/office/drawing/2010/main" xmlns="" val="0"/>
              </a:ext>
            </a:extLst>
          </a:blip>
          <a:srcRect l="24814" r="13974" b="25049"/>
          <a:stretch>
            <a:fillRect/>
          </a:stretch>
        </p:blipFill>
        <p:spPr>
          <a:xfrm>
            <a:off x="903253" y="1743062"/>
            <a:ext cx="9787006" cy="5000660"/>
          </a:xfrm>
          <a:prstGeom prst="roundRect">
            <a:avLst>
              <a:gd name="adj" fmla="val 7678"/>
            </a:avLst>
          </a:prstGeom>
          <a:ln>
            <a:solidFill>
              <a:schemeClr val="bg2">
                <a:lumMod val="50000"/>
              </a:schemeClr>
            </a:solidFill>
          </a:ln>
          <a:effectLst>
            <a:outerShdw blurRad="292100" dist="139700" dir="2700000" algn="tl" rotWithShape="0">
              <a:srgbClr val="333333">
                <a:alpha val="65000"/>
              </a:srgbClr>
            </a:outerShdw>
          </a:effectLst>
        </p:spPr>
      </p:pic>
      <p:sp>
        <p:nvSpPr>
          <p:cNvPr id="55" name="矩形 54"/>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43" name="图片 42" descr="t018d16e110143ea110.jpg"/>
          <p:cNvPicPr>
            <a:picLocks noChangeAspect="1"/>
          </p:cNvPicPr>
          <p:nvPr/>
        </p:nvPicPr>
        <p:blipFill>
          <a:blip r:embed="rId4">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4" name="图片 43" descr="624f9a79jw1eelyzwvu5xj20b408t75j.jpg"/>
          <p:cNvPicPr>
            <a:picLocks noChangeAspect="1"/>
          </p:cNvPicPr>
          <p:nvPr/>
        </p:nvPicPr>
        <p:blipFill>
          <a:blip r:embed="rId5">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5" name="图片 44" descr="t018d16e110143ea110.jpg"/>
          <p:cNvPicPr>
            <a:picLocks noChangeAspect="1"/>
          </p:cNvPicPr>
          <p:nvPr/>
        </p:nvPicPr>
        <p:blipFill>
          <a:blip r:embed="rId4">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6" name="矩形 45"/>
          <p:cNvSpPr/>
          <p:nvPr/>
        </p:nvSpPr>
        <p:spPr>
          <a:xfrm>
            <a:off x="0" y="0"/>
            <a:ext cx="10776937" cy="704850"/>
          </a:xfrm>
          <a:prstGeom prst="rect">
            <a:avLst/>
          </a:prstGeom>
          <a:blipFill>
            <a:blip r:embed="rId6"/>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8" name="直角三角形 47"/>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9" name="矩形 48"/>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54" name="直接连接符 53"/>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64" name="直角三角形 6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65" name="矩形 6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67" name="图片 66" descr="624f9a79jw1eelyzwvu5xj20b408t75j.jpg"/>
          <p:cNvPicPr>
            <a:picLocks noChangeAspect="1"/>
          </p:cNvPicPr>
          <p:nvPr/>
        </p:nvPicPr>
        <p:blipFill>
          <a:blip r:embed="rId5">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19" name="Picture 4" descr="1950年6月28日，《中华人民共和国土地改革法》颁布，得到农民群众的热烈拥护。"/>
          <p:cNvPicPr>
            <a:picLocks noChangeAspect="1" noChangeArrowheads="1"/>
          </p:cNvPicPr>
          <p:nvPr/>
        </p:nvPicPr>
        <p:blipFill>
          <a:blip r:embed="rId7"/>
          <a:srcRect/>
          <a:stretch>
            <a:fillRect/>
          </a:stretch>
        </p:blipFill>
        <p:spPr bwMode="auto">
          <a:xfrm>
            <a:off x="1260443" y="1941478"/>
            <a:ext cx="5950554" cy="4039029"/>
          </a:xfrm>
          <a:prstGeom prst="roundRect">
            <a:avLst>
              <a:gd name="adj" fmla="val 7984"/>
            </a:avLst>
          </a:prstGeom>
          <a:ln>
            <a:noFill/>
          </a:ln>
          <a:effectLst>
            <a:outerShdw blurRad="292100" dist="139700" dir="2700000" algn="tl" rotWithShape="0">
              <a:srgbClr val="333333">
                <a:alpha val="65000"/>
              </a:srgbClr>
            </a:outerShdw>
          </a:effectLst>
        </p:spPr>
      </p:pic>
      <p:sp>
        <p:nvSpPr>
          <p:cNvPr id="20" name="Rectangle 5"/>
          <p:cNvSpPr>
            <a:spLocks noChangeArrowheads="1"/>
          </p:cNvSpPr>
          <p:nvPr/>
        </p:nvSpPr>
        <p:spPr bwMode="auto">
          <a:xfrm>
            <a:off x="1046129" y="6018630"/>
            <a:ext cx="9929882" cy="510778"/>
          </a:xfrm>
          <a:prstGeom prst="roundRect">
            <a:avLst/>
          </a:prstGeom>
          <a:noFill/>
          <a:ln w="9525">
            <a:noFill/>
            <a:miter lim="800000"/>
          </a:ln>
          <a:effectLst/>
        </p:spPr>
        <p:txBody>
          <a:bodyPr wrap="square">
            <a:spAutoFit/>
          </a:bodyPr>
          <a:lstStyle/>
          <a:p>
            <a:r>
              <a:rPr lang="en-US" altLang="zh-CN" sz="2400" b="1" dirty="0" smtClean="0">
                <a:latin typeface="华文新魏" panose="02010800040101010101" pitchFamily="2" charset="-122"/>
                <a:ea typeface="华文新魏" panose="02010800040101010101" pitchFamily="2" charset="-122"/>
              </a:rPr>
              <a:t>6</a:t>
            </a:r>
            <a:r>
              <a:rPr lang="zh-CN" altLang="en-US" sz="2400" b="1" dirty="0">
                <a:latin typeface="华文新魏" panose="02010800040101010101" pitchFamily="2" charset="-122"/>
                <a:ea typeface="华文新魏" panose="02010800040101010101" pitchFamily="2" charset="-122"/>
              </a:rPr>
              <a:t>月</a:t>
            </a:r>
            <a:r>
              <a:rPr lang="en-US" altLang="zh-CN" sz="2400" b="1" dirty="0">
                <a:latin typeface="华文新魏" panose="02010800040101010101" pitchFamily="2" charset="-122"/>
                <a:ea typeface="华文新魏" panose="02010800040101010101" pitchFamily="2" charset="-122"/>
              </a:rPr>
              <a:t>28</a:t>
            </a:r>
            <a:r>
              <a:rPr lang="zh-CN" altLang="en-US" sz="2400" b="1" dirty="0" smtClean="0">
                <a:latin typeface="华文新魏" panose="02010800040101010101" pitchFamily="2" charset="-122"/>
                <a:ea typeface="华文新魏" panose="02010800040101010101" pitchFamily="2" charset="-122"/>
              </a:rPr>
              <a:t>日</a:t>
            </a:r>
            <a:r>
              <a:rPr lang="en-US" altLang="zh-CN" sz="2400" b="1" dirty="0" smtClean="0">
                <a:latin typeface="华文新魏" panose="02010800040101010101" pitchFamily="2" charset="-122"/>
                <a:ea typeface="华文新魏" panose="02010800040101010101" pitchFamily="2" charset="-122"/>
              </a:rPr>
              <a:t>《</a:t>
            </a:r>
            <a:r>
              <a:rPr lang="zh-CN" altLang="en-US" sz="2400" b="1" dirty="0" smtClean="0">
                <a:latin typeface="华文新魏" panose="02010800040101010101" pitchFamily="2" charset="-122"/>
                <a:ea typeface="华文新魏" panose="02010800040101010101" pitchFamily="2" charset="-122"/>
              </a:rPr>
              <a:t>中华人民共和国</a:t>
            </a:r>
            <a:r>
              <a:rPr lang="zh-CN" altLang="en-US" sz="2400" b="1" dirty="0">
                <a:latin typeface="华文新魏" panose="02010800040101010101" pitchFamily="2" charset="-122"/>
                <a:ea typeface="华文新魏" panose="02010800040101010101" pitchFamily="2" charset="-122"/>
              </a:rPr>
              <a:t>土地改革法</a:t>
            </a:r>
            <a:r>
              <a:rPr lang="en-US" altLang="zh-CN" sz="2400" b="1" dirty="0">
                <a:latin typeface="华文新魏" panose="02010800040101010101" pitchFamily="2" charset="-122"/>
                <a:ea typeface="华文新魏" panose="02010800040101010101" pitchFamily="2" charset="-122"/>
              </a:rPr>
              <a:t>》</a:t>
            </a:r>
            <a:r>
              <a:rPr lang="zh-CN" altLang="en-US" sz="2400" b="1" dirty="0">
                <a:latin typeface="华文新魏" panose="02010800040101010101" pitchFamily="2" charset="-122"/>
                <a:ea typeface="华文新魏" panose="02010800040101010101" pitchFamily="2" charset="-122"/>
              </a:rPr>
              <a:t>颁布</a:t>
            </a:r>
            <a:r>
              <a:rPr lang="zh-CN" altLang="en-US" sz="2400" b="1" dirty="0" smtClean="0">
                <a:latin typeface="华文新魏" panose="02010800040101010101" pitchFamily="2" charset="-122"/>
                <a:ea typeface="华文新魏" panose="02010800040101010101" pitchFamily="2" charset="-122"/>
              </a:rPr>
              <a:t>，得到</a:t>
            </a:r>
            <a:r>
              <a:rPr lang="zh-CN" altLang="en-US" sz="2400" b="1" dirty="0">
                <a:latin typeface="华文新魏" panose="02010800040101010101" pitchFamily="2" charset="-122"/>
                <a:ea typeface="华文新魏" panose="02010800040101010101" pitchFamily="2" charset="-122"/>
              </a:rPr>
              <a:t>农民</a:t>
            </a:r>
            <a:r>
              <a:rPr lang="zh-CN" altLang="en-US" sz="2400" b="1" dirty="0" smtClean="0">
                <a:latin typeface="华文新魏" panose="02010800040101010101" pitchFamily="2" charset="-122"/>
                <a:ea typeface="华文新魏" panose="02010800040101010101" pitchFamily="2" charset="-122"/>
              </a:rPr>
              <a:t>群众热烈拥护</a:t>
            </a:r>
            <a:endParaRPr lang="zh-CN" altLang="en-US" sz="2400" b="1" dirty="0">
              <a:latin typeface="华文新魏" panose="02010800040101010101" pitchFamily="2" charset="-122"/>
              <a:ea typeface="华文新魏" panose="02010800040101010101" pitchFamily="2" charset="-122"/>
            </a:endParaRPr>
          </a:p>
        </p:txBody>
      </p:sp>
      <p:pic>
        <p:nvPicPr>
          <p:cNvPr id="21" name="Picture 16" descr="1950年6月28日，中央人民政府委员会第八次会议通过《中华人民共和国土地改革法》。《南方日报》于三十日在第一版头条全文刊登，番禺农民高兴得围拢起来争相阅读"/>
          <p:cNvPicPr>
            <a:picLocks noChangeAspect="1" noChangeArrowheads="1"/>
          </p:cNvPicPr>
          <p:nvPr/>
        </p:nvPicPr>
        <p:blipFill>
          <a:blip r:embed="rId8"/>
          <a:srcRect b="3164"/>
          <a:stretch>
            <a:fillRect/>
          </a:stretch>
        </p:blipFill>
        <p:spPr bwMode="auto">
          <a:xfrm>
            <a:off x="7546987" y="1954602"/>
            <a:ext cx="2786082" cy="4024340"/>
          </a:xfrm>
          <a:prstGeom prst="roundRect">
            <a:avLst>
              <a:gd name="adj" fmla="val 14859"/>
            </a:avLst>
          </a:prstGeom>
          <a:ln>
            <a:noFill/>
          </a:ln>
          <a:effectLst>
            <a:outerShdw blurRad="292100" dist="139700" dir="2700000" algn="tl" rotWithShape="0">
              <a:srgbClr val="333333">
                <a:alpha val="65000"/>
              </a:srgbClr>
            </a:outerShdw>
          </a:effectLst>
        </p:spPr>
      </p:pic>
      <p:grpSp>
        <p:nvGrpSpPr>
          <p:cNvPr id="22" name="组合 21"/>
          <p:cNvGrpSpPr/>
          <p:nvPr/>
        </p:nvGrpSpPr>
        <p:grpSpPr>
          <a:xfrm>
            <a:off x="-168317" y="600054"/>
            <a:ext cx="3475021" cy="1180384"/>
            <a:chOff x="945803" y="915566"/>
            <a:chExt cx="4545245" cy="1180384"/>
          </a:xfrm>
        </p:grpSpPr>
        <p:pic>
          <p:nvPicPr>
            <p:cNvPr id="23" name="Picture 2" descr="C:\Users\Thinkpad\Desktop\PNG\1_0001_图层-6.png"/>
            <p:cNvPicPr>
              <a:picLocks noChangeAspect="1" noChangeArrowheads="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a:off x="945803" y="915566"/>
              <a:ext cx="4545245" cy="1180384"/>
            </a:xfrm>
            <a:prstGeom prst="rect">
              <a:avLst/>
            </a:prstGeom>
            <a:noFill/>
            <a:extLst>
              <a:ext uri="{909E8E84-426E-40DD-AFC4-6F175D3DCCD1}">
                <a14:hiddenFill xmlns:a14="http://schemas.microsoft.com/office/drawing/2010/main" xmlns="">
                  <a:solidFill>
                    <a:srgbClr val="FFFFFF"/>
                  </a:solidFill>
                </a14:hiddenFill>
              </a:ext>
            </a:extLst>
          </p:spPr>
        </p:pic>
        <p:sp>
          <p:nvSpPr>
            <p:cNvPr id="24" name="矩形 23"/>
            <p:cNvSpPr/>
            <p:nvPr/>
          </p:nvSpPr>
          <p:spPr>
            <a:xfrm>
              <a:off x="1379723" y="1085148"/>
              <a:ext cx="2656926" cy="740267"/>
            </a:xfrm>
            <a:prstGeom prst="rect">
              <a:avLst/>
            </a:prstGeom>
          </p:spPr>
          <p:txBody>
            <a:bodyPr wrap="none">
              <a:spAutoFit/>
            </a:bodyPr>
            <a:lstStyle/>
            <a:p>
              <a:pPr algn="ctr">
                <a:lnSpc>
                  <a:spcPct val="125000"/>
                </a:lnSpc>
              </a:pPr>
              <a:r>
                <a:rPr lang="zh-CN" altLang="en-US" sz="3600" b="1" dirty="0" smtClean="0">
                  <a:solidFill>
                    <a:schemeClr val="bg1"/>
                  </a:solidFill>
                  <a:latin typeface="华文新魏" panose="02010800040101010101" pitchFamily="2" charset="-122"/>
                  <a:ea typeface="华文新魏" panose="02010800040101010101" pitchFamily="2" charset="-122"/>
                </a:rPr>
                <a:t>开始标志</a:t>
              </a:r>
              <a:endParaRPr lang="zh-CN" altLang="en-US" sz="3600" b="1" dirty="0">
                <a:solidFill>
                  <a:schemeClr val="bg1"/>
                </a:solidFill>
                <a:latin typeface="华文新魏" panose="02010800040101010101" pitchFamily="2" charset="-122"/>
                <a:ea typeface="华文新魏" panose="02010800040101010101" pitchFamily="2" charset="-122"/>
              </a:endParaRPr>
            </a:p>
          </p:txBody>
        </p:sp>
      </p:grpSp>
    </p:spTree>
  </p:cSld>
  <p:clrMapOvr>
    <a:masterClrMapping/>
  </p:clrMapOvr>
  <mc:AlternateContent xmlns:mc="http://schemas.openxmlformats.org/markup-compatibility/2006">
    <mc:Choice xmlns:p14="http://schemas.microsoft.com/office/powerpoint/2010/main" xmlns="" Requires="p14">
      <p:transition spd="slow" p14:dur="2000" advTm="0"/>
    </mc:Choice>
    <mc:Fallback>
      <p:transition spd="slow" advTm="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图片 24"/>
          <p:cNvPicPr>
            <a:picLocks noChangeAspect="1"/>
          </p:cNvPicPr>
          <p:nvPr/>
        </p:nvPicPr>
        <p:blipFill rotWithShape="1">
          <a:blip r:embed="rId3" cstate="print">
            <a:extLst>
              <a:ext uri="{28A0092B-C50C-407E-A947-70E740481C1C}">
                <a14:useLocalDpi xmlns:a14="http://schemas.microsoft.com/office/drawing/2010/main" xmlns="" val="0"/>
              </a:ext>
            </a:extLst>
          </a:blip>
          <a:srcRect l="24814" r="13974" b="25049"/>
          <a:stretch>
            <a:fillRect/>
          </a:stretch>
        </p:blipFill>
        <p:spPr>
          <a:xfrm>
            <a:off x="1331881" y="3314698"/>
            <a:ext cx="9286940" cy="2882366"/>
          </a:xfrm>
          <a:prstGeom prst="roundRect">
            <a:avLst>
              <a:gd name="adj" fmla="val 7678"/>
            </a:avLst>
          </a:prstGeom>
          <a:ln>
            <a:solidFill>
              <a:schemeClr val="bg2">
                <a:lumMod val="50000"/>
              </a:schemeClr>
            </a:solidFill>
          </a:ln>
          <a:effectLst>
            <a:outerShdw blurRad="292100" dist="139700" dir="2700000" algn="tl" rotWithShape="0">
              <a:srgbClr val="333333">
                <a:alpha val="65000"/>
              </a:srgbClr>
            </a:outerShdw>
          </a:effectLst>
        </p:spPr>
      </p:pic>
      <p:sp>
        <p:nvSpPr>
          <p:cNvPr id="55" name="矩形 54"/>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43" name="图片 42" descr="t018d16e110143ea110.jpg"/>
          <p:cNvPicPr>
            <a:picLocks noChangeAspect="1"/>
          </p:cNvPicPr>
          <p:nvPr/>
        </p:nvPicPr>
        <p:blipFill>
          <a:blip r:embed="rId4">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4" name="图片 43" descr="624f9a79jw1eelyzwvu5xj20b408t75j.jpg"/>
          <p:cNvPicPr>
            <a:picLocks noChangeAspect="1"/>
          </p:cNvPicPr>
          <p:nvPr/>
        </p:nvPicPr>
        <p:blipFill>
          <a:blip r:embed="rId5">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5" name="图片 44" descr="t018d16e110143ea110.jpg"/>
          <p:cNvPicPr>
            <a:picLocks noChangeAspect="1"/>
          </p:cNvPicPr>
          <p:nvPr/>
        </p:nvPicPr>
        <p:blipFill>
          <a:blip r:embed="rId4">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6" name="矩形 45"/>
          <p:cNvSpPr/>
          <p:nvPr/>
        </p:nvSpPr>
        <p:spPr>
          <a:xfrm>
            <a:off x="0" y="0"/>
            <a:ext cx="10776937" cy="704850"/>
          </a:xfrm>
          <a:prstGeom prst="rect">
            <a:avLst/>
          </a:prstGeom>
          <a:blipFill>
            <a:blip r:embed="rId6"/>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8" name="直角三角形 47"/>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9" name="矩形 48"/>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64" name="直角三角形 6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65" name="矩形 6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67" name="图片 66" descr="624f9a79jw1eelyzwvu5xj20b408t75j.jpg"/>
          <p:cNvPicPr>
            <a:picLocks noChangeAspect="1"/>
          </p:cNvPicPr>
          <p:nvPr/>
        </p:nvPicPr>
        <p:blipFill>
          <a:blip r:embed="rId5">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30" name="矩形 29"/>
          <p:cNvSpPr/>
          <p:nvPr/>
        </p:nvSpPr>
        <p:spPr>
          <a:xfrm>
            <a:off x="1403319" y="3410982"/>
            <a:ext cx="7072362" cy="3046988"/>
          </a:xfrm>
          <a:prstGeom prst="rect">
            <a:avLst/>
          </a:prstGeom>
        </p:spPr>
        <p:txBody>
          <a:bodyPr wrap="square">
            <a:spAutoFit/>
          </a:bodyPr>
          <a:lstStyle/>
          <a:p>
            <a:r>
              <a:rPr lang="zh-CN" altLang="en-US" sz="3200" b="1" dirty="0" smtClean="0">
                <a:latin typeface="华文新魏" panose="02010800040101010101" pitchFamily="2" charset="-122"/>
                <a:ea typeface="华文新魏" panose="02010800040101010101" pitchFamily="2" charset="-122"/>
              </a:rPr>
              <a:t>        废除地主阶级封建剥削的土地所有制，实行农民的土地所有制，借以解放农村生产力，发展农业生产，为新中国的工业化开辟道路。</a:t>
            </a:r>
            <a:endParaRPr lang="en-US" altLang="zh-CN" sz="3200" b="1" dirty="0" smtClean="0">
              <a:latin typeface="华文新魏" panose="02010800040101010101" pitchFamily="2" charset="-122"/>
              <a:ea typeface="华文新魏" panose="02010800040101010101" pitchFamily="2" charset="-122"/>
            </a:endParaRPr>
          </a:p>
          <a:p>
            <a:r>
              <a:rPr lang="en-US" altLang="zh-CN" sz="3200" b="1" dirty="0" smtClean="0">
                <a:latin typeface="华文新魏" panose="02010800040101010101" pitchFamily="2" charset="-122"/>
                <a:ea typeface="华文新魏" panose="02010800040101010101" pitchFamily="2" charset="-122"/>
              </a:rPr>
              <a:t>      ——《</a:t>
            </a:r>
            <a:r>
              <a:rPr lang="zh-CN" altLang="en-US" sz="3200" b="1" dirty="0" smtClean="0">
                <a:latin typeface="华文新魏" panose="02010800040101010101" pitchFamily="2" charset="-122"/>
                <a:ea typeface="华文新魏" panose="02010800040101010101" pitchFamily="2" charset="-122"/>
              </a:rPr>
              <a:t>中华人民共和国土地改革法</a:t>
            </a:r>
            <a:r>
              <a:rPr lang="en-US" altLang="zh-CN" sz="3200" b="1" dirty="0" smtClean="0">
                <a:latin typeface="华文新魏" panose="02010800040101010101" pitchFamily="2" charset="-122"/>
                <a:ea typeface="华文新魏" panose="02010800040101010101" pitchFamily="2" charset="-122"/>
              </a:rPr>
              <a:t>》</a:t>
            </a:r>
            <a:endParaRPr lang="zh-CN" altLang="en-US" sz="3200" b="1" dirty="0" smtClean="0">
              <a:latin typeface="华文新魏" panose="02010800040101010101" pitchFamily="2" charset="-122"/>
              <a:ea typeface="华文新魏" panose="02010800040101010101" pitchFamily="2" charset="-122"/>
            </a:endParaRPr>
          </a:p>
          <a:p>
            <a:endParaRPr lang="zh-CN" altLang="en-US" sz="3200" dirty="0">
              <a:latin typeface="华文新魏" panose="02010800040101010101" pitchFamily="2" charset="-122"/>
              <a:ea typeface="华文新魏" panose="02010800040101010101" pitchFamily="2" charset="-122"/>
            </a:endParaRPr>
          </a:p>
        </p:txBody>
      </p:sp>
      <p:pic>
        <p:nvPicPr>
          <p:cNvPr id="31" name="图片 30" descr="01300542517411139975240649146_s.jpg"/>
          <p:cNvPicPr>
            <a:picLocks noChangeAspect="1"/>
          </p:cNvPicPr>
          <p:nvPr/>
        </p:nvPicPr>
        <p:blipFill>
          <a:blip r:embed="rId7"/>
          <a:stretch>
            <a:fillRect/>
          </a:stretch>
        </p:blipFill>
        <p:spPr>
          <a:xfrm>
            <a:off x="8521401" y="3410982"/>
            <a:ext cx="1811668" cy="2481737"/>
          </a:xfrm>
          <a:prstGeom prst="rect">
            <a:avLst/>
          </a:prstGeom>
          <a:ln>
            <a:noFill/>
          </a:ln>
          <a:effectLst>
            <a:outerShdw blurRad="292100" dist="139700" dir="2700000" algn="tl" rotWithShape="0">
              <a:srgbClr val="333333">
                <a:alpha val="65000"/>
              </a:srgbClr>
            </a:outerShdw>
          </a:effectLst>
        </p:spPr>
      </p:pic>
      <p:grpSp>
        <p:nvGrpSpPr>
          <p:cNvPr id="32" name="组合 31"/>
          <p:cNvGrpSpPr/>
          <p:nvPr/>
        </p:nvGrpSpPr>
        <p:grpSpPr>
          <a:xfrm>
            <a:off x="-168317" y="600054"/>
            <a:ext cx="3475021" cy="1180384"/>
            <a:chOff x="945803" y="915566"/>
            <a:chExt cx="4545245" cy="1180384"/>
          </a:xfrm>
        </p:grpSpPr>
        <p:pic>
          <p:nvPicPr>
            <p:cNvPr id="33" name="Picture 2" descr="C:\Users\Thinkpad\Desktop\PNG\1_0001_图层-6.png"/>
            <p:cNvPicPr>
              <a:picLocks noChangeAspect="1" noChangeArrowheads="1"/>
            </p:cNvPicPr>
            <p:nvPr/>
          </p:nvPicPr>
          <p:blipFill>
            <a:blip r:embed="rId8" cstate="print">
              <a:extLst>
                <a:ext uri="{28A0092B-C50C-407E-A947-70E740481C1C}">
                  <a14:useLocalDpi xmlns:a14="http://schemas.microsoft.com/office/drawing/2010/main" xmlns="" val="0"/>
                </a:ext>
              </a:extLst>
            </a:blip>
            <a:srcRect/>
            <a:stretch>
              <a:fillRect/>
            </a:stretch>
          </p:blipFill>
          <p:spPr bwMode="auto">
            <a:xfrm>
              <a:off x="945803" y="915566"/>
              <a:ext cx="4545245" cy="1180384"/>
            </a:xfrm>
            <a:prstGeom prst="rect">
              <a:avLst/>
            </a:prstGeom>
            <a:noFill/>
            <a:extLst>
              <a:ext uri="{909E8E84-426E-40DD-AFC4-6F175D3DCCD1}">
                <a14:hiddenFill xmlns:a14="http://schemas.microsoft.com/office/drawing/2010/main" xmlns="">
                  <a:solidFill>
                    <a:srgbClr val="FFFFFF"/>
                  </a:solidFill>
                </a14:hiddenFill>
              </a:ext>
            </a:extLst>
          </p:spPr>
        </p:pic>
        <p:sp>
          <p:nvSpPr>
            <p:cNvPr id="34" name="矩形 33"/>
            <p:cNvSpPr/>
            <p:nvPr/>
          </p:nvSpPr>
          <p:spPr>
            <a:xfrm>
              <a:off x="1379723" y="1085148"/>
              <a:ext cx="2656926" cy="740267"/>
            </a:xfrm>
            <a:prstGeom prst="rect">
              <a:avLst/>
            </a:prstGeom>
          </p:spPr>
          <p:txBody>
            <a:bodyPr wrap="none">
              <a:spAutoFit/>
            </a:bodyPr>
            <a:lstStyle/>
            <a:p>
              <a:pPr algn="ctr">
                <a:lnSpc>
                  <a:spcPct val="125000"/>
                </a:lnSpc>
              </a:pPr>
              <a:r>
                <a:rPr lang="zh-CN" altLang="en-US" sz="3600" b="1" dirty="0" smtClean="0">
                  <a:solidFill>
                    <a:schemeClr val="bg1"/>
                  </a:solidFill>
                  <a:latin typeface="华文新魏" panose="02010800040101010101" pitchFamily="2" charset="-122"/>
                  <a:ea typeface="华文新魏" panose="02010800040101010101" pitchFamily="2" charset="-122"/>
                </a:rPr>
                <a:t>开始标志</a:t>
              </a:r>
              <a:endParaRPr lang="zh-CN" altLang="en-US" sz="3600" b="1" dirty="0">
                <a:solidFill>
                  <a:schemeClr val="bg1"/>
                </a:solidFill>
                <a:latin typeface="华文新魏" panose="02010800040101010101" pitchFamily="2" charset="-122"/>
                <a:ea typeface="华文新魏" panose="02010800040101010101" pitchFamily="2" charset="-122"/>
              </a:endParaRPr>
            </a:p>
          </p:txBody>
        </p:sp>
      </p:grpSp>
      <p:grpSp>
        <p:nvGrpSpPr>
          <p:cNvPr id="28" name="组合 27"/>
          <p:cNvGrpSpPr/>
          <p:nvPr/>
        </p:nvGrpSpPr>
        <p:grpSpPr>
          <a:xfrm>
            <a:off x="-1" y="671492"/>
            <a:ext cx="11522076" cy="2103502"/>
            <a:chOff x="-1" y="671492"/>
            <a:chExt cx="11522076" cy="2103502"/>
          </a:xfrm>
        </p:grpSpPr>
        <p:pic>
          <p:nvPicPr>
            <p:cNvPr id="72707" name="Picture 3" descr="E:\课件素材\bizhensizhixiaoguobeijingsucai_5730857.jpg"/>
            <p:cNvPicPr>
              <a:picLocks noChangeAspect="1" noChangeArrowheads="1"/>
            </p:cNvPicPr>
            <p:nvPr/>
          </p:nvPicPr>
          <p:blipFill>
            <a:blip r:embed="rId9"/>
            <a:srcRect t="27748" b="22802"/>
            <a:stretch>
              <a:fillRect/>
            </a:stretch>
          </p:blipFill>
          <p:spPr bwMode="auto">
            <a:xfrm>
              <a:off x="-1" y="1528748"/>
              <a:ext cx="11522075" cy="1214446"/>
            </a:xfrm>
            <a:prstGeom prst="rect">
              <a:avLst/>
            </a:prstGeom>
            <a:noFill/>
          </p:spPr>
        </p:pic>
        <p:sp>
          <p:nvSpPr>
            <p:cNvPr id="70" name="TextBox 69"/>
            <p:cNvSpPr txBox="1"/>
            <p:nvPr/>
          </p:nvSpPr>
          <p:spPr>
            <a:xfrm>
              <a:off x="831815" y="1885938"/>
              <a:ext cx="9547252" cy="584775"/>
            </a:xfrm>
            <a:prstGeom prst="rect">
              <a:avLst/>
            </a:prstGeom>
            <a:noFill/>
          </p:spPr>
          <p:txBody>
            <a:bodyPr wrap="square" rtlCol="0">
              <a:spAutoFit/>
            </a:bodyPr>
            <a:lstStyle/>
            <a:p>
              <a:r>
                <a:rPr lang="en-US" sz="3200" b="1" dirty="0" smtClean="0">
                  <a:solidFill>
                    <a:schemeClr val="bg1"/>
                  </a:solidFill>
                  <a:latin typeface="华文新魏" panose="02010800040101010101" pitchFamily="2" charset="-122"/>
                  <a:ea typeface="华文新魏" panose="02010800040101010101" pitchFamily="2" charset="-122"/>
                </a:rPr>
                <a:t> </a:t>
              </a:r>
              <a:r>
                <a:rPr lang="zh-CN" altLang="en-US" sz="3200" b="1" dirty="0" smtClean="0">
                  <a:solidFill>
                    <a:schemeClr val="bg1"/>
                  </a:solidFill>
                  <a:latin typeface="华文新魏" panose="02010800040101010101" pitchFamily="2" charset="-122"/>
                  <a:ea typeface="华文新魏" panose="02010800040101010101" pitchFamily="2" charset="-122"/>
                </a:rPr>
                <a:t>依据下面材料概括土地改革的目的和内容？</a:t>
              </a:r>
              <a:endParaRPr lang="zh-CN" altLang="en-US" sz="3200" b="1" dirty="0">
                <a:solidFill>
                  <a:schemeClr val="bg1"/>
                </a:solidFill>
                <a:latin typeface="华文新魏" panose="02010800040101010101" pitchFamily="2" charset="-122"/>
                <a:ea typeface="华文新魏" panose="02010800040101010101" pitchFamily="2" charset="-122"/>
              </a:endParaRPr>
            </a:p>
          </p:txBody>
        </p:sp>
        <p:pic>
          <p:nvPicPr>
            <p:cNvPr id="71" name="图片 70" descr="1d42110792244059b4920106db43027b_th.jpeg"/>
            <p:cNvPicPr>
              <a:picLocks noChangeAspect="1"/>
            </p:cNvPicPr>
            <p:nvPr/>
          </p:nvPicPr>
          <p:blipFill>
            <a:blip r:embed="rId10">
              <a:clrChange>
                <a:clrFrom>
                  <a:srgbClr val="FFFFFF"/>
                </a:clrFrom>
                <a:clrTo>
                  <a:srgbClr val="FFFFFF">
                    <a:alpha val="0"/>
                  </a:srgbClr>
                </a:clrTo>
              </a:clrChange>
            </a:blip>
            <a:stretch>
              <a:fillRect/>
            </a:stretch>
          </p:blipFill>
          <p:spPr>
            <a:xfrm>
              <a:off x="9221794" y="671492"/>
              <a:ext cx="2300281" cy="2103502"/>
            </a:xfrm>
            <a:prstGeom prst="rect">
              <a:avLst/>
            </a:prstGeom>
          </p:spPr>
        </p:pic>
      </p:grpSp>
    </p:spTree>
  </p:cSld>
  <p:clrMapOvr>
    <a:masterClrMapping/>
  </p:clrMapOvr>
  <mc:AlternateContent xmlns:mc="http://schemas.openxmlformats.org/markup-compatibility/2006">
    <mc:Choice xmlns:p14="http://schemas.microsoft.com/office/powerpoint/2010/main" xmlns=""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dissolve">
                                      <p:cBhvr>
                                        <p:cTn id="7"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矩形 54"/>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43" name="图片 42" descr="t018d16e110143ea110.jpg"/>
          <p:cNvPicPr>
            <a:picLocks noChangeAspect="1"/>
          </p:cNvPicPr>
          <p:nvPr/>
        </p:nvPicPr>
        <p:blipFill>
          <a:blip r:embed="rId3">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4" name="图片 43" descr="624f9a79jw1eelyzwvu5xj20b408t75j.jpg"/>
          <p:cNvPicPr>
            <a:picLocks noChangeAspect="1"/>
          </p:cNvPicPr>
          <p:nvPr/>
        </p:nvPicPr>
        <p:blipFill>
          <a:blip r:embed="rId4">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5" name="图片 44" descr="t018d16e110143ea110.jpg"/>
          <p:cNvPicPr>
            <a:picLocks noChangeAspect="1"/>
          </p:cNvPicPr>
          <p:nvPr/>
        </p:nvPicPr>
        <p:blipFill>
          <a:blip r:embed="rId3">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6" name="矩形 45"/>
          <p:cNvSpPr/>
          <p:nvPr/>
        </p:nvSpPr>
        <p:spPr>
          <a:xfrm>
            <a:off x="0" y="0"/>
            <a:ext cx="10776937" cy="704850"/>
          </a:xfrm>
          <a:prstGeom prst="rect">
            <a:avLst/>
          </a:prstGeom>
          <a:blipFill>
            <a:blip r:embed="rId5"/>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8" name="直角三角形 47"/>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9" name="矩形 48"/>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54" name="直接连接符 53"/>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64" name="直角三角形 6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65" name="矩形 6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67" name="图片 66" descr="624f9a79jw1eelyzwvu5xj20b408t75j.jpg"/>
          <p:cNvPicPr>
            <a:picLocks noChangeAspect="1"/>
          </p:cNvPicPr>
          <p:nvPr/>
        </p:nvPicPr>
        <p:blipFill>
          <a:blip r:embed="rId4">
            <a:clrChange>
              <a:clrFrom>
                <a:srgbClr val="FFFFFF"/>
              </a:clrFrom>
              <a:clrTo>
                <a:srgbClr val="FFFFFF">
                  <a:alpha val="0"/>
                </a:srgbClr>
              </a:clrTo>
            </a:clrChange>
          </a:blip>
          <a:stretch>
            <a:fillRect/>
          </a:stretch>
        </p:blipFill>
        <p:spPr>
          <a:xfrm>
            <a:off x="9547251" y="0"/>
            <a:ext cx="1714512" cy="814368"/>
          </a:xfrm>
          <a:prstGeom prst="rect">
            <a:avLst/>
          </a:prstGeom>
        </p:spPr>
      </p:pic>
      <p:grpSp>
        <p:nvGrpSpPr>
          <p:cNvPr id="4" name="组合 21"/>
          <p:cNvGrpSpPr/>
          <p:nvPr/>
        </p:nvGrpSpPr>
        <p:grpSpPr>
          <a:xfrm>
            <a:off x="-168317" y="600054"/>
            <a:ext cx="2403451" cy="1180384"/>
            <a:chOff x="945803" y="915566"/>
            <a:chExt cx="3143657" cy="1180384"/>
          </a:xfrm>
        </p:grpSpPr>
        <p:pic>
          <p:nvPicPr>
            <p:cNvPr id="27" name="Picture 2" descr="C:\Users\Thinkpad\Desktop\PNG\1_0001_图层-6.png"/>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945803" y="915566"/>
              <a:ext cx="3143657" cy="1180384"/>
            </a:xfrm>
            <a:prstGeom prst="rect">
              <a:avLst/>
            </a:prstGeom>
            <a:noFill/>
            <a:extLst>
              <a:ext uri="{909E8E84-426E-40DD-AFC4-6F175D3DCCD1}">
                <a14:hiddenFill xmlns:a14="http://schemas.microsoft.com/office/drawing/2010/main" xmlns="">
                  <a:solidFill>
                    <a:srgbClr val="FFFFFF"/>
                  </a:solidFill>
                </a14:hiddenFill>
              </a:ext>
            </a:extLst>
          </p:spPr>
        </p:pic>
        <p:sp>
          <p:nvSpPr>
            <p:cNvPr id="28" name="矩形 27"/>
            <p:cNvSpPr/>
            <p:nvPr/>
          </p:nvSpPr>
          <p:spPr>
            <a:xfrm>
              <a:off x="1379723" y="1085148"/>
              <a:ext cx="1449234" cy="740267"/>
            </a:xfrm>
            <a:prstGeom prst="rect">
              <a:avLst/>
            </a:prstGeom>
          </p:spPr>
          <p:txBody>
            <a:bodyPr wrap="none">
              <a:spAutoFit/>
            </a:bodyPr>
            <a:lstStyle/>
            <a:p>
              <a:pPr algn="ctr">
                <a:lnSpc>
                  <a:spcPct val="125000"/>
                </a:lnSpc>
              </a:pPr>
              <a:r>
                <a:rPr lang="zh-CN" altLang="en-US" sz="3600" b="1" dirty="0" smtClean="0">
                  <a:solidFill>
                    <a:schemeClr val="bg1"/>
                  </a:solidFill>
                  <a:latin typeface="华文新魏" panose="02010800040101010101" pitchFamily="2" charset="-122"/>
                  <a:ea typeface="华文新魏" panose="02010800040101010101" pitchFamily="2" charset="-122"/>
                </a:rPr>
                <a:t>过程</a:t>
              </a:r>
              <a:endParaRPr lang="zh-CN" altLang="en-US" sz="3600" b="1" dirty="0">
                <a:solidFill>
                  <a:schemeClr val="bg1"/>
                </a:solidFill>
                <a:latin typeface="华文新魏" panose="02010800040101010101" pitchFamily="2" charset="-122"/>
                <a:ea typeface="华文新魏" panose="02010800040101010101" pitchFamily="2" charset="-122"/>
              </a:endParaRPr>
            </a:p>
          </p:txBody>
        </p:sp>
      </p:grpSp>
      <p:sp>
        <p:nvSpPr>
          <p:cNvPr id="29" name="TextBox 28"/>
          <p:cNvSpPr txBox="1"/>
          <p:nvPr/>
        </p:nvSpPr>
        <p:spPr>
          <a:xfrm>
            <a:off x="1974823" y="742930"/>
            <a:ext cx="9547252" cy="1569660"/>
          </a:xfrm>
          <a:prstGeom prst="rect">
            <a:avLst/>
          </a:prstGeom>
          <a:noFill/>
        </p:spPr>
        <p:txBody>
          <a:bodyPr wrap="square" rtlCol="0">
            <a:spAutoFit/>
          </a:bodyPr>
          <a:lstStyle/>
          <a:p>
            <a:r>
              <a:rPr lang="zh-CN" altLang="en-US" sz="3200" dirty="0" smtClean="0">
                <a:latin typeface="华文新魏" panose="02010800040101010101" pitchFamily="2" charset="-122"/>
                <a:ea typeface="华文新魏" panose="02010800040101010101" pitchFamily="2" charset="-122"/>
              </a:rPr>
              <a:t>全国分批进行土地改革，没收地主土地，分给无地</a:t>
            </a:r>
            <a:endParaRPr lang="en-US" altLang="zh-CN" sz="3200" dirty="0" smtClean="0">
              <a:latin typeface="华文新魏" panose="02010800040101010101" pitchFamily="2" charset="-122"/>
              <a:ea typeface="华文新魏" panose="02010800040101010101" pitchFamily="2" charset="-122"/>
            </a:endParaRPr>
          </a:p>
          <a:p>
            <a:r>
              <a:rPr lang="zh-CN" altLang="en-US" sz="3200" dirty="0" smtClean="0">
                <a:latin typeface="华文新魏" panose="02010800040101010101" pitchFamily="2" charset="-122"/>
                <a:ea typeface="华文新魏" panose="02010800040101010101" pitchFamily="2" charset="-122"/>
              </a:rPr>
              <a:t>或少地的农民耕种；同时也分给地主一份，让他们自己耕种，自食其力。</a:t>
            </a:r>
            <a:endParaRPr lang="zh-CN" altLang="en-US" sz="3200" dirty="0">
              <a:latin typeface="华文新魏" panose="02010800040101010101" pitchFamily="2" charset="-122"/>
              <a:ea typeface="华文新魏" panose="02010800040101010101" pitchFamily="2" charset="-122"/>
            </a:endParaRPr>
          </a:p>
        </p:txBody>
      </p:sp>
      <p:pic>
        <p:nvPicPr>
          <p:cNvPr id="30" name="图片 29" descr="01300000417383124714622579838.jpg"/>
          <p:cNvPicPr>
            <a:picLocks noChangeAspect="1"/>
          </p:cNvPicPr>
          <p:nvPr/>
        </p:nvPicPr>
        <p:blipFill>
          <a:blip r:embed="rId7">
            <a:clrChange>
              <a:clrFrom>
                <a:srgbClr val="00000F"/>
              </a:clrFrom>
              <a:clrTo>
                <a:srgbClr val="00000F">
                  <a:alpha val="0"/>
                </a:srgbClr>
              </a:clrTo>
            </a:clrChange>
          </a:blip>
          <a:stretch>
            <a:fillRect/>
          </a:stretch>
        </p:blipFill>
        <p:spPr>
          <a:xfrm>
            <a:off x="2832079" y="2314566"/>
            <a:ext cx="7072362" cy="4692240"/>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dissolve">
                                      <p:cBhvr>
                                        <p:cTn id="7"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图片 30"/>
          <p:cNvPicPr>
            <a:picLocks noChangeAspect="1"/>
          </p:cNvPicPr>
          <p:nvPr/>
        </p:nvPicPr>
        <p:blipFill rotWithShape="1">
          <a:blip r:embed="rId3" cstate="print">
            <a:extLst>
              <a:ext uri="{28A0092B-C50C-407E-A947-70E740481C1C}">
                <a14:useLocalDpi xmlns:a14="http://schemas.microsoft.com/office/drawing/2010/main" xmlns="" val="0"/>
              </a:ext>
            </a:extLst>
          </a:blip>
          <a:srcRect l="24814" r="13974" b="25049"/>
          <a:stretch>
            <a:fillRect/>
          </a:stretch>
        </p:blipFill>
        <p:spPr>
          <a:xfrm>
            <a:off x="1117567" y="1957376"/>
            <a:ext cx="9644130" cy="4672020"/>
          </a:xfrm>
          <a:prstGeom prst="roundRect">
            <a:avLst>
              <a:gd name="adj" fmla="val 7678"/>
            </a:avLst>
          </a:prstGeom>
          <a:ln>
            <a:solidFill>
              <a:schemeClr val="bg2">
                <a:lumMod val="50000"/>
              </a:schemeClr>
            </a:solidFill>
          </a:ln>
          <a:effectLst>
            <a:outerShdw blurRad="292100" dist="139700" dir="2700000" algn="tl" rotWithShape="0">
              <a:srgbClr val="333333">
                <a:alpha val="65000"/>
              </a:srgbClr>
            </a:outerShdw>
          </a:effectLst>
        </p:spPr>
      </p:pic>
      <p:sp>
        <p:nvSpPr>
          <p:cNvPr id="55" name="矩形 54"/>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43" name="图片 42" descr="t018d16e110143ea110.jpg"/>
          <p:cNvPicPr>
            <a:picLocks noChangeAspect="1"/>
          </p:cNvPicPr>
          <p:nvPr/>
        </p:nvPicPr>
        <p:blipFill>
          <a:blip r:embed="rId4">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4" name="图片 43" descr="624f9a79jw1eelyzwvu5xj20b408t75j.jpg"/>
          <p:cNvPicPr>
            <a:picLocks noChangeAspect="1"/>
          </p:cNvPicPr>
          <p:nvPr/>
        </p:nvPicPr>
        <p:blipFill>
          <a:blip r:embed="rId5">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5" name="图片 44" descr="t018d16e110143ea110.jpg"/>
          <p:cNvPicPr>
            <a:picLocks noChangeAspect="1"/>
          </p:cNvPicPr>
          <p:nvPr/>
        </p:nvPicPr>
        <p:blipFill>
          <a:blip r:embed="rId4">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6" name="矩形 45"/>
          <p:cNvSpPr/>
          <p:nvPr/>
        </p:nvSpPr>
        <p:spPr>
          <a:xfrm>
            <a:off x="0" y="0"/>
            <a:ext cx="10776937" cy="704850"/>
          </a:xfrm>
          <a:prstGeom prst="rect">
            <a:avLst/>
          </a:prstGeom>
          <a:blipFill>
            <a:blip r:embed="rId6"/>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8" name="直角三角形 47"/>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9" name="矩形 48"/>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54" name="直接连接符 53"/>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64" name="直角三角形 6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65" name="矩形 6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67" name="图片 66" descr="624f9a79jw1eelyzwvu5xj20b408t75j.jpg"/>
          <p:cNvPicPr>
            <a:picLocks noChangeAspect="1"/>
          </p:cNvPicPr>
          <p:nvPr/>
        </p:nvPicPr>
        <p:blipFill>
          <a:blip r:embed="rId5">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20" name="Picture 16" descr="u=763644374,2274613965&amp;fm=23&amp;gp=0"/>
          <p:cNvPicPr>
            <a:picLocks noChangeAspect="1" noChangeArrowheads="1"/>
          </p:cNvPicPr>
          <p:nvPr/>
        </p:nvPicPr>
        <p:blipFill>
          <a:blip r:embed="rId7"/>
          <a:srcRect/>
          <a:stretch>
            <a:fillRect/>
          </a:stretch>
        </p:blipFill>
        <p:spPr bwMode="auto">
          <a:xfrm>
            <a:off x="4046525" y="2100252"/>
            <a:ext cx="6572296" cy="3849554"/>
          </a:xfrm>
          <a:prstGeom prst="roundRect">
            <a:avLst>
              <a:gd name="adj" fmla="val 8353"/>
            </a:avLst>
          </a:prstGeom>
          <a:noFill/>
        </p:spPr>
      </p:pic>
      <p:sp>
        <p:nvSpPr>
          <p:cNvPr id="22" name="Rectangle 19"/>
          <p:cNvSpPr>
            <a:spLocks noChangeArrowheads="1"/>
          </p:cNvSpPr>
          <p:nvPr/>
        </p:nvSpPr>
        <p:spPr bwMode="auto">
          <a:xfrm>
            <a:off x="4332277" y="6029342"/>
            <a:ext cx="6143668" cy="461665"/>
          </a:xfrm>
          <a:prstGeom prst="rect">
            <a:avLst/>
          </a:prstGeom>
          <a:noFill/>
          <a:ln w="9525">
            <a:noFill/>
            <a:miter lim="800000"/>
          </a:ln>
          <a:effectLst/>
        </p:spPr>
        <p:txBody>
          <a:bodyPr wrap="square" rIns="42849" anchor="ctr">
            <a:spAutoFit/>
          </a:bodyPr>
          <a:lstStyle/>
          <a:p>
            <a:pPr fontAlgn="t"/>
            <a:r>
              <a:rPr lang="zh-CN" altLang="en-US" sz="2400" b="1" dirty="0">
                <a:latin typeface="华文新魏" panose="02010800040101010101" pitchFamily="2" charset="-122"/>
                <a:ea typeface="华文新魏" panose="02010800040101010101" pitchFamily="2" charset="-122"/>
              </a:rPr>
              <a:t>土改工作团深入群众发动农民参加土地改革 </a:t>
            </a:r>
          </a:p>
        </p:txBody>
      </p:sp>
      <p:grpSp>
        <p:nvGrpSpPr>
          <p:cNvPr id="26" name="组合 21"/>
          <p:cNvGrpSpPr/>
          <p:nvPr/>
        </p:nvGrpSpPr>
        <p:grpSpPr>
          <a:xfrm>
            <a:off x="-168317" y="600054"/>
            <a:ext cx="2403451" cy="1180384"/>
            <a:chOff x="945803" y="915566"/>
            <a:chExt cx="3143657" cy="1180384"/>
          </a:xfrm>
        </p:grpSpPr>
        <p:pic>
          <p:nvPicPr>
            <p:cNvPr id="27" name="Picture 2" descr="C:\Users\Thinkpad\Desktop\PNG\1_0001_图层-6.png"/>
            <p:cNvPicPr>
              <a:picLocks noChangeAspect="1" noChangeArrowheads="1"/>
            </p:cNvPicPr>
            <p:nvPr/>
          </p:nvPicPr>
          <p:blipFill>
            <a:blip r:embed="rId8" cstate="print">
              <a:extLst>
                <a:ext uri="{28A0092B-C50C-407E-A947-70E740481C1C}">
                  <a14:useLocalDpi xmlns:a14="http://schemas.microsoft.com/office/drawing/2010/main" xmlns="" val="0"/>
                </a:ext>
              </a:extLst>
            </a:blip>
            <a:srcRect/>
            <a:stretch>
              <a:fillRect/>
            </a:stretch>
          </p:blipFill>
          <p:spPr bwMode="auto">
            <a:xfrm>
              <a:off x="945803" y="915566"/>
              <a:ext cx="3143657" cy="1180384"/>
            </a:xfrm>
            <a:prstGeom prst="rect">
              <a:avLst/>
            </a:prstGeom>
            <a:noFill/>
            <a:extLst>
              <a:ext uri="{909E8E84-426E-40DD-AFC4-6F175D3DCCD1}">
                <a14:hiddenFill xmlns:a14="http://schemas.microsoft.com/office/drawing/2010/main" xmlns="">
                  <a:solidFill>
                    <a:srgbClr val="FFFFFF"/>
                  </a:solidFill>
                </a14:hiddenFill>
              </a:ext>
            </a:extLst>
          </p:spPr>
        </p:pic>
        <p:sp>
          <p:nvSpPr>
            <p:cNvPr id="28" name="矩形 27"/>
            <p:cNvSpPr/>
            <p:nvPr/>
          </p:nvSpPr>
          <p:spPr>
            <a:xfrm>
              <a:off x="1379723" y="1085148"/>
              <a:ext cx="1449234" cy="740267"/>
            </a:xfrm>
            <a:prstGeom prst="rect">
              <a:avLst/>
            </a:prstGeom>
          </p:spPr>
          <p:txBody>
            <a:bodyPr wrap="none">
              <a:spAutoFit/>
            </a:bodyPr>
            <a:lstStyle/>
            <a:p>
              <a:pPr algn="ctr">
                <a:lnSpc>
                  <a:spcPct val="125000"/>
                </a:lnSpc>
              </a:pPr>
              <a:r>
                <a:rPr lang="zh-CN" altLang="en-US" sz="3600" b="1" dirty="0" smtClean="0">
                  <a:solidFill>
                    <a:schemeClr val="bg1"/>
                  </a:solidFill>
                  <a:latin typeface="华文新魏" panose="02010800040101010101" pitchFamily="2" charset="-122"/>
                  <a:ea typeface="华文新魏" panose="02010800040101010101" pitchFamily="2" charset="-122"/>
                </a:rPr>
                <a:t>过程</a:t>
              </a:r>
              <a:endParaRPr lang="zh-CN" altLang="en-US" sz="3600" b="1" dirty="0">
                <a:solidFill>
                  <a:schemeClr val="bg1"/>
                </a:solidFill>
                <a:latin typeface="华文新魏" panose="02010800040101010101" pitchFamily="2" charset="-122"/>
                <a:ea typeface="华文新魏" panose="02010800040101010101" pitchFamily="2" charset="-122"/>
              </a:endParaRPr>
            </a:p>
          </p:txBody>
        </p:sp>
      </p:grpSp>
      <p:sp>
        <p:nvSpPr>
          <p:cNvPr id="33" name="Rectangle 16"/>
          <p:cNvSpPr>
            <a:spLocks noChangeArrowheads="1"/>
          </p:cNvSpPr>
          <p:nvPr/>
        </p:nvSpPr>
        <p:spPr bwMode="auto">
          <a:xfrm>
            <a:off x="1189005" y="2457442"/>
            <a:ext cx="2643206" cy="3539430"/>
          </a:xfrm>
          <a:prstGeom prst="rect">
            <a:avLst/>
          </a:prstGeom>
          <a:noFill/>
          <a:ln w="9525">
            <a:noFill/>
            <a:miter lim="800000"/>
          </a:ln>
          <a:effectLst/>
        </p:spPr>
        <p:txBody>
          <a:bodyPr wrap="square" anchor="ctr">
            <a:spAutoFit/>
          </a:bodyPr>
          <a:lstStyle/>
          <a:p>
            <a:r>
              <a:rPr lang="en-US" altLang="zh-CN" sz="3200" b="1" dirty="0">
                <a:latin typeface="华文新魏" panose="02010800040101010101" pitchFamily="2" charset="-122"/>
                <a:ea typeface="华文新魏" panose="02010800040101010101" pitchFamily="2" charset="-122"/>
              </a:rPr>
              <a:t>   </a:t>
            </a:r>
            <a:r>
              <a:rPr lang="en-US" altLang="zh-CN" sz="3200" b="1" dirty="0" smtClean="0">
                <a:latin typeface="华文新魏" panose="02010800040101010101" pitchFamily="2" charset="-122"/>
                <a:ea typeface="华文新魏" panose="02010800040101010101" pitchFamily="2" charset="-122"/>
              </a:rPr>
              <a:t>    </a:t>
            </a:r>
            <a:r>
              <a:rPr lang="zh-CN" altLang="en-US" sz="3200" b="1" dirty="0" smtClean="0">
                <a:latin typeface="华文新魏" panose="02010800040101010101" pitchFamily="2" charset="-122"/>
                <a:ea typeface="华文新魏" panose="02010800040101010101" pitchFamily="2" charset="-122"/>
              </a:rPr>
              <a:t>土地改革</a:t>
            </a:r>
            <a:r>
              <a:rPr lang="zh-CN" altLang="en-US" sz="3200" b="1" dirty="0">
                <a:latin typeface="华文新魏" panose="02010800040101010101" pitchFamily="2" charset="-122"/>
                <a:ea typeface="华文新魏" panose="02010800040101010101" pitchFamily="2" charset="-122"/>
              </a:rPr>
              <a:t>每期一般经历了</a:t>
            </a:r>
            <a:r>
              <a:rPr lang="zh-CN" altLang="en-US" sz="3200" b="1" dirty="0">
                <a:solidFill>
                  <a:srgbClr val="C00000"/>
                </a:solidFill>
                <a:latin typeface="华文新魏" panose="02010800040101010101" pitchFamily="2" charset="-122"/>
                <a:ea typeface="华文新魏" panose="02010800040101010101" pitchFamily="2" charset="-122"/>
              </a:rPr>
              <a:t>发动群众</a:t>
            </a:r>
            <a:r>
              <a:rPr lang="zh-CN" altLang="en-US" sz="3200" b="1" dirty="0">
                <a:latin typeface="华文新魏" panose="02010800040101010101" pitchFamily="2" charset="-122"/>
                <a:ea typeface="华文新魏" panose="02010800040101010101" pitchFamily="2" charset="-122"/>
              </a:rPr>
              <a:t>、划分阶级、没收和分配土地、复查总结等阶段。</a:t>
            </a:r>
          </a:p>
        </p:txBody>
      </p:sp>
    </p:spTree>
  </p:cSld>
  <p:clrMapOvr>
    <a:masterClrMapping/>
  </p:clrMapOvr>
  <mc:AlternateContent xmlns:mc="http://schemas.openxmlformats.org/markup-compatibility/2006">
    <mc:Choice xmlns:p14="http://schemas.microsoft.com/office/powerpoint/2010/main" xmlns=""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dissolve">
                                      <p:cBhvr>
                                        <p:cTn id="7" dur="500"/>
                                        <p:tgtEl>
                                          <p:spTgt spid="31"/>
                                        </p:tgtEl>
                                      </p:cBhvr>
                                    </p:animEffect>
                                  </p:childTnLst>
                                </p:cTn>
                              </p:par>
                              <p:par>
                                <p:cTn id="8" presetID="9" presetClass="entr" presetSubtype="0" fill="hold"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dissolve">
                                      <p:cBhvr>
                                        <p:cTn id="10" dur="500"/>
                                        <p:tgtEl>
                                          <p:spTgt spid="20"/>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dissolve">
                                      <p:cBhvr>
                                        <p:cTn id="13" dur="500"/>
                                        <p:tgtEl>
                                          <p:spTgt spid="22"/>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33"/>
                                        </p:tgtEl>
                                        <p:attrNameLst>
                                          <p:attrName>style.visibility</p:attrName>
                                        </p:attrNameLst>
                                      </p:cBhvr>
                                      <p:to>
                                        <p:strVal val="visible"/>
                                      </p:to>
                                    </p:set>
                                    <p:animEffect transition="in" filter="dissolve">
                                      <p:cBhvr>
                                        <p:cTn id="16"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3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图片 25"/>
          <p:cNvPicPr>
            <a:picLocks noChangeAspect="1"/>
          </p:cNvPicPr>
          <p:nvPr/>
        </p:nvPicPr>
        <p:blipFill rotWithShape="1">
          <a:blip r:embed="rId3" cstate="print">
            <a:extLst>
              <a:ext uri="{28A0092B-C50C-407E-A947-70E740481C1C}">
                <a14:useLocalDpi xmlns:a14="http://schemas.microsoft.com/office/drawing/2010/main" xmlns="" val="0"/>
              </a:ext>
            </a:extLst>
          </a:blip>
          <a:srcRect l="24814" r="13974" b="25049"/>
          <a:stretch>
            <a:fillRect/>
          </a:stretch>
        </p:blipFill>
        <p:spPr>
          <a:xfrm>
            <a:off x="1117567" y="2171690"/>
            <a:ext cx="9286940" cy="4500594"/>
          </a:xfrm>
          <a:prstGeom prst="roundRect">
            <a:avLst>
              <a:gd name="adj" fmla="val 7678"/>
            </a:avLst>
          </a:prstGeom>
          <a:ln>
            <a:solidFill>
              <a:schemeClr val="bg2">
                <a:lumMod val="50000"/>
              </a:schemeClr>
            </a:solidFill>
          </a:ln>
          <a:effectLst>
            <a:outerShdw blurRad="292100" dist="139700" dir="2700000" algn="tl" rotWithShape="0">
              <a:srgbClr val="333333">
                <a:alpha val="65000"/>
              </a:srgbClr>
            </a:outerShdw>
          </a:effectLst>
        </p:spPr>
      </p:pic>
      <p:sp>
        <p:nvSpPr>
          <p:cNvPr id="27" name="Rectangle 16"/>
          <p:cNvSpPr>
            <a:spLocks noChangeArrowheads="1"/>
          </p:cNvSpPr>
          <p:nvPr/>
        </p:nvSpPr>
        <p:spPr bwMode="auto">
          <a:xfrm>
            <a:off x="1260443" y="2457442"/>
            <a:ext cx="2643206" cy="3539430"/>
          </a:xfrm>
          <a:prstGeom prst="rect">
            <a:avLst/>
          </a:prstGeom>
          <a:noFill/>
          <a:ln w="9525">
            <a:noFill/>
            <a:miter lim="800000"/>
          </a:ln>
          <a:effectLst/>
        </p:spPr>
        <p:txBody>
          <a:bodyPr wrap="square" anchor="ctr">
            <a:spAutoFit/>
          </a:bodyPr>
          <a:lstStyle/>
          <a:p>
            <a:r>
              <a:rPr lang="en-US" altLang="zh-CN" sz="3200" b="1" dirty="0">
                <a:latin typeface="华文新魏" panose="02010800040101010101" pitchFamily="2" charset="-122"/>
                <a:ea typeface="华文新魏" panose="02010800040101010101" pitchFamily="2" charset="-122"/>
              </a:rPr>
              <a:t>   </a:t>
            </a:r>
            <a:r>
              <a:rPr lang="en-US" altLang="zh-CN" sz="3200" b="1" dirty="0" smtClean="0">
                <a:latin typeface="华文新魏" panose="02010800040101010101" pitchFamily="2" charset="-122"/>
                <a:ea typeface="华文新魏" panose="02010800040101010101" pitchFamily="2" charset="-122"/>
              </a:rPr>
              <a:t>    </a:t>
            </a:r>
            <a:r>
              <a:rPr lang="zh-CN" altLang="en-US" sz="3200" b="1" dirty="0" smtClean="0">
                <a:latin typeface="华文新魏" panose="02010800040101010101" pitchFamily="2" charset="-122"/>
                <a:ea typeface="华文新魏" panose="02010800040101010101" pitchFamily="2" charset="-122"/>
              </a:rPr>
              <a:t>土地改革</a:t>
            </a:r>
            <a:r>
              <a:rPr lang="zh-CN" altLang="en-US" sz="3200" b="1" dirty="0">
                <a:latin typeface="华文新魏" panose="02010800040101010101" pitchFamily="2" charset="-122"/>
                <a:ea typeface="华文新魏" panose="02010800040101010101" pitchFamily="2" charset="-122"/>
              </a:rPr>
              <a:t>每期一般经历了发动群众、</a:t>
            </a:r>
            <a:r>
              <a:rPr lang="zh-CN" altLang="en-US" sz="3200" b="1" dirty="0">
                <a:solidFill>
                  <a:srgbClr val="C000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划分阶级</a:t>
            </a:r>
            <a:r>
              <a:rPr lang="zh-CN" altLang="en-US" sz="3200" b="1" dirty="0">
                <a:latin typeface="华文新魏" panose="02010800040101010101" pitchFamily="2" charset="-122"/>
                <a:ea typeface="华文新魏" panose="02010800040101010101" pitchFamily="2" charset="-122"/>
              </a:rPr>
              <a:t>、没收和分配土地、复查总结等阶段。</a:t>
            </a:r>
          </a:p>
        </p:txBody>
      </p:sp>
      <p:sp>
        <p:nvSpPr>
          <p:cNvPr id="55" name="矩形 54"/>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43" name="图片 42" descr="t018d16e110143ea110.jpg"/>
          <p:cNvPicPr>
            <a:picLocks noChangeAspect="1"/>
          </p:cNvPicPr>
          <p:nvPr/>
        </p:nvPicPr>
        <p:blipFill>
          <a:blip r:embed="rId4">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4" name="图片 43" descr="624f9a79jw1eelyzwvu5xj20b408t75j.jpg"/>
          <p:cNvPicPr>
            <a:picLocks noChangeAspect="1"/>
          </p:cNvPicPr>
          <p:nvPr/>
        </p:nvPicPr>
        <p:blipFill>
          <a:blip r:embed="rId5">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5" name="图片 44" descr="t018d16e110143ea110.jpg"/>
          <p:cNvPicPr>
            <a:picLocks noChangeAspect="1"/>
          </p:cNvPicPr>
          <p:nvPr/>
        </p:nvPicPr>
        <p:blipFill>
          <a:blip r:embed="rId4">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6" name="矩形 45"/>
          <p:cNvSpPr/>
          <p:nvPr/>
        </p:nvSpPr>
        <p:spPr>
          <a:xfrm>
            <a:off x="0" y="0"/>
            <a:ext cx="10776937" cy="704850"/>
          </a:xfrm>
          <a:prstGeom prst="rect">
            <a:avLst/>
          </a:prstGeom>
          <a:blipFill>
            <a:blip r:embed="rId6"/>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8" name="直角三角形 47"/>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9" name="矩形 48"/>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54" name="直接连接符 53"/>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64" name="直角三角形 6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65" name="矩形 6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67" name="图片 66" descr="624f9a79jw1eelyzwvu5xj20b408t75j.jpg"/>
          <p:cNvPicPr>
            <a:picLocks noChangeAspect="1"/>
          </p:cNvPicPr>
          <p:nvPr/>
        </p:nvPicPr>
        <p:blipFill>
          <a:blip r:embed="rId5">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19" name="Picture 5" descr="划分阶级成份是土改的主要步骤之一，这是江苏省林隐乡第5村公布的阶级划分榜"/>
          <p:cNvPicPr>
            <a:picLocks noChangeAspect="1" noChangeArrowheads="1"/>
          </p:cNvPicPr>
          <p:nvPr/>
        </p:nvPicPr>
        <p:blipFill>
          <a:blip r:embed="rId7"/>
          <a:srcRect/>
          <a:stretch>
            <a:fillRect/>
          </a:stretch>
        </p:blipFill>
        <p:spPr bwMode="auto">
          <a:xfrm>
            <a:off x="4189401" y="2386004"/>
            <a:ext cx="5857916" cy="3310026"/>
          </a:xfrm>
          <a:prstGeom prst="rect">
            <a:avLst/>
          </a:prstGeom>
          <a:ln>
            <a:noFill/>
          </a:ln>
          <a:effectLst>
            <a:outerShdw blurRad="292100" dist="139700" dir="2700000" algn="tl" rotWithShape="0">
              <a:srgbClr val="333333">
                <a:alpha val="65000"/>
              </a:srgbClr>
            </a:outerShdw>
          </a:effectLst>
        </p:spPr>
      </p:pic>
      <p:sp>
        <p:nvSpPr>
          <p:cNvPr id="20" name="Rectangle 6"/>
          <p:cNvSpPr>
            <a:spLocks noChangeArrowheads="1"/>
          </p:cNvSpPr>
          <p:nvPr/>
        </p:nvSpPr>
        <p:spPr bwMode="auto">
          <a:xfrm>
            <a:off x="4189401" y="5698411"/>
            <a:ext cx="5929354" cy="830997"/>
          </a:xfrm>
          <a:prstGeom prst="rect">
            <a:avLst/>
          </a:prstGeom>
          <a:noFill/>
          <a:ln w="9525">
            <a:noFill/>
            <a:miter lim="800000"/>
          </a:ln>
          <a:effectLst/>
        </p:spPr>
        <p:txBody>
          <a:bodyPr wrap="square">
            <a:spAutoFit/>
          </a:bodyPr>
          <a:lstStyle/>
          <a:p>
            <a:r>
              <a:rPr lang="zh-CN" altLang="en-US" sz="2400" b="1" dirty="0">
                <a:latin typeface="华文新魏" panose="02010800040101010101" pitchFamily="2" charset="-122"/>
                <a:ea typeface="华文新魏" panose="02010800040101010101" pitchFamily="2" charset="-122"/>
              </a:rPr>
              <a:t>划分阶级成份是土改的主要步骤之一</a:t>
            </a:r>
            <a:r>
              <a:rPr lang="zh-CN" altLang="en-US" sz="2400" b="1" dirty="0" smtClean="0">
                <a:latin typeface="华文新魏" panose="02010800040101010101" pitchFamily="2" charset="-122"/>
                <a:ea typeface="华文新魏" panose="02010800040101010101" pitchFamily="2" charset="-122"/>
              </a:rPr>
              <a:t>，这</a:t>
            </a:r>
            <a:r>
              <a:rPr lang="zh-CN" altLang="en-US" sz="2400" b="1" dirty="0">
                <a:latin typeface="华文新魏" panose="02010800040101010101" pitchFamily="2" charset="-122"/>
                <a:ea typeface="华文新魏" panose="02010800040101010101" pitchFamily="2" charset="-122"/>
              </a:rPr>
              <a:t>是江苏省林隐乡第</a:t>
            </a:r>
            <a:r>
              <a:rPr lang="en-US" altLang="zh-CN" sz="2400" b="1" dirty="0">
                <a:latin typeface="华文新魏" panose="02010800040101010101" pitchFamily="2" charset="-122"/>
                <a:ea typeface="华文新魏" panose="02010800040101010101" pitchFamily="2" charset="-122"/>
              </a:rPr>
              <a:t>5</a:t>
            </a:r>
            <a:r>
              <a:rPr lang="zh-CN" altLang="en-US" sz="2400" b="1" dirty="0">
                <a:latin typeface="华文新魏" panose="02010800040101010101" pitchFamily="2" charset="-122"/>
                <a:ea typeface="华文新魏" panose="02010800040101010101" pitchFamily="2" charset="-122"/>
              </a:rPr>
              <a:t>村公布的阶级划分榜</a:t>
            </a:r>
          </a:p>
        </p:txBody>
      </p:sp>
      <p:grpSp>
        <p:nvGrpSpPr>
          <p:cNvPr id="22" name="组合 21"/>
          <p:cNvGrpSpPr/>
          <p:nvPr/>
        </p:nvGrpSpPr>
        <p:grpSpPr>
          <a:xfrm>
            <a:off x="-168317" y="600054"/>
            <a:ext cx="2403451" cy="1180384"/>
            <a:chOff x="945803" y="915566"/>
            <a:chExt cx="3143657" cy="1180384"/>
          </a:xfrm>
        </p:grpSpPr>
        <p:pic>
          <p:nvPicPr>
            <p:cNvPr id="23" name="Picture 2" descr="C:\Users\Thinkpad\Desktop\PNG\1_0001_图层-6.png"/>
            <p:cNvPicPr>
              <a:picLocks noChangeAspect="1" noChangeArrowheads="1"/>
            </p:cNvPicPr>
            <p:nvPr/>
          </p:nvPicPr>
          <p:blipFill>
            <a:blip r:embed="rId8" cstate="print">
              <a:extLst>
                <a:ext uri="{28A0092B-C50C-407E-A947-70E740481C1C}">
                  <a14:useLocalDpi xmlns:a14="http://schemas.microsoft.com/office/drawing/2010/main" xmlns="" val="0"/>
                </a:ext>
              </a:extLst>
            </a:blip>
            <a:srcRect/>
            <a:stretch>
              <a:fillRect/>
            </a:stretch>
          </p:blipFill>
          <p:spPr bwMode="auto">
            <a:xfrm>
              <a:off x="945803" y="915566"/>
              <a:ext cx="3143657" cy="1180384"/>
            </a:xfrm>
            <a:prstGeom prst="rect">
              <a:avLst/>
            </a:prstGeom>
            <a:noFill/>
            <a:extLst>
              <a:ext uri="{909E8E84-426E-40DD-AFC4-6F175D3DCCD1}">
                <a14:hiddenFill xmlns:a14="http://schemas.microsoft.com/office/drawing/2010/main" xmlns="">
                  <a:solidFill>
                    <a:srgbClr val="FFFFFF"/>
                  </a:solidFill>
                </a14:hiddenFill>
              </a:ext>
            </a:extLst>
          </p:spPr>
        </p:pic>
        <p:sp>
          <p:nvSpPr>
            <p:cNvPr id="24" name="矩形 23"/>
            <p:cNvSpPr/>
            <p:nvPr/>
          </p:nvSpPr>
          <p:spPr>
            <a:xfrm>
              <a:off x="1379723" y="1085148"/>
              <a:ext cx="1449234" cy="740267"/>
            </a:xfrm>
            <a:prstGeom prst="rect">
              <a:avLst/>
            </a:prstGeom>
          </p:spPr>
          <p:txBody>
            <a:bodyPr wrap="none">
              <a:spAutoFit/>
            </a:bodyPr>
            <a:lstStyle/>
            <a:p>
              <a:pPr algn="ctr">
                <a:lnSpc>
                  <a:spcPct val="125000"/>
                </a:lnSpc>
              </a:pPr>
              <a:r>
                <a:rPr lang="zh-CN" altLang="en-US" sz="3600" b="1" dirty="0" smtClean="0">
                  <a:solidFill>
                    <a:schemeClr val="bg1"/>
                  </a:solidFill>
                  <a:latin typeface="华文新魏" panose="02010800040101010101" pitchFamily="2" charset="-122"/>
                  <a:ea typeface="华文新魏" panose="02010800040101010101" pitchFamily="2" charset="-122"/>
                </a:rPr>
                <a:t>过程</a:t>
              </a:r>
              <a:endParaRPr lang="zh-CN" altLang="en-US" sz="3600" b="1" dirty="0">
                <a:solidFill>
                  <a:schemeClr val="bg1"/>
                </a:solidFill>
                <a:latin typeface="华文新魏" panose="02010800040101010101" pitchFamily="2" charset="-122"/>
                <a:ea typeface="华文新魏" panose="02010800040101010101" pitchFamily="2" charset="-122"/>
              </a:endParaRPr>
            </a:p>
          </p:txBody>
        </p:sp>
      </p:grpSp>
    </p:spTree>
  </p:cSld>
  <p:clrMapOvr>
    <a:masterClrMapping/>
  </p:clrMapOvr>
  <mc:AlternateContent xmlns:mc="http://schemas.openxmlformats.org/markup-compatibility/2006">
    <mc:Choice xmlns:p14="http://schemas.microsoft.com/office/powerpoint/2010/main" xmlns=""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dissolve">
                                      <p:cBhvr>
                                        <p:cTn id="7" dur="500"/>
                                        <p:tgtEl>
                                          <p:spTgt spid="26"/>
                                        </p:tgtEl>
                                      </p:cBhvr>
                                    </p:animEffect>
                                  </p:childTnLst>
                                </p:cTn>
                              </p:par>
                              <p:par>
                                <p:cTn id="8" presetID="9" presetClass="entr" presetSubtype="0" fill="hold" grpId="0" nodeType="withEffect">
                                  <p:stCondLst>
                                    <p:cond delay="0"/>
                                  </p:stCondLst>
                                  <p:childTnLst>
                                    <p:set>
                                      <p:cBhvr>
                                        <p:cTn id="9" dur="1" fill="hold">
                                          <p:stCondLst>
                                            <p:cond delay="0"/>
                                          </p:stCondLst>
                                        </p:cTn>
                                        <p:tgtEl>
                                          <p:spTgt spid="27"/>
                                        </p:tgtEl>
                                        <p:attrNameLst>
                                          <p:attrName>style.visibility</p:attrName>
                                        </p:attrNameLst>
                                      </p:cBhvr>
                                      <p:to>
                                        <p:strVal val="visible"/>
                                      </p:to>
                                    </p:set>
                                    <p:animEffect transition="in" filter="dissolve">
                                      <p:cBhvr>
                                        <p:cTn id="10" dur="500"/>
                                        <p:tgtEl>
                                          <p:spTgt spid="27"/>
                                        </p:tgtEl>
                                      </p:cBhvr>
                                    </p:animEffect>
                                  </p:childTnLst>
                                </p:cTn>
                              </p:par>
                              <p:par>
                                <p:cTn id="11" presetID="9" presetClass="entr" presetSubtype="0" fill="hold"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dissolve">
                                      <p:cBhvr>
                                        <p:cTn id="13" dur="500"/>
                                        <p:tgtEl>
                                          <p:spTgt spid="19"/>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dissolve">
                                      <p:cBhvr>
                                        <p:cTn id="16"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图片 25"/>
          <p:cNvPicPr>
            <a:picLocks noChangeAspect="1"/>
          </p:cNvPicPr>
          <p:nvPr/>
        </p:nvPicPr>
        <p:blipFill rotWithShape="1">
          <a:blip r:embed="rId3" cstate="print">
            <a:extLst>
              <a:ext uri="{28A0092B-C50C-407E-A947-70E740481C1C}">
                <a14:useLocalDpi xmlns:a14="http://schemas.microsoft.com/office/drawing/2010/main" xmlns="" val="0"/>
              </a:ext>
            </a:extLst>
          </a:blip>
          <a:srcRect l="24814" r="13974" b="25049"/>
          <a:stretch>
            <a:fillRect/>
          </a:stretch>
        </p:blipFill>
        <p:spPr>
          <a:xfrm>
            <a:off x="1117567" y="1457310"/>
            <a:ext cx="9715568" cy="5286412"/>
          </a:xfrm>
          <a:prstGeom prst="roundRect">
            <a:avLst>
              <a:gd name="adj" fmla="val 7678"/>
            </a:avLst>
          </a:prstGeom>
          <a:ln>
            <a:solidFill>
              <a:schemeClr val="bg2">
                <a:lumMod val="50000"/>
              </a:schemeClr>
            </a:solidFill>
          </a:ln>
          <a:effectLst>
            <a:outerShdw blurRad="292100" dist="139700" dir="2700000" algn="tl" rotWithShape="0">
              <a:srgbClr val="333333">
                <a:alpha val="65000"/>
              </a:srgbClr>
            </a:outerShdw>
          </a:effectLst>
        </p:spPr>
      </p:pic>
      <p:sp>
        <p:nvSpPr>
          <p:cNvPr id="27" name="Rectangle 16"/>
          <p:cNvSpPr>
            <a:spLocks noChangeArrowheads="1"/>
          </p:cNvSpPr>
          <p:nvPr/>
        </p:nvSpPr>
        <p:spPr bwMode="auto">
          <a:xfrm>
            <a:off x="1189005" y="2457442"/>
            <a:ext cx="2643206" cy="3539430"/>
          </a:xfrm>
          <a:prstGeom prst="rect">
            <a:avLst/>
          </a:prstGeom>
          <a:noFill/>
          <a:ln w="9525">
            <a:noFill/>
            <a:miter lim="800000"/>
          </a:ln>
          <a:effectLst/>
        </p:spPr>
        <p:txBody>
          <a:bodyPr wrap="square" anchor="ctr">
            <a:spAutoFit/>
          </a:bodyPr>
          <a:lstStyle/>
          <a:p>
            <a:r>
              <a:rPr lang="en-US" altLang="zh-CN" sz="3200" b="1" dirty="0">
                <a:latin typeface="华文新魏" panose="02010800040101010101" pitchFamily="2" charset="-122"/>
                <a:ea typeface="华文新魏" panose="02010800040101010101" pitchFamily="2" charset="-122"/>
              </a:rPr>
              <a:t>   </a:t>
            </a:r>
            <a:r>
              <a:rPr lang="en-US" altLang="zh-CN" sz="3200" b="1" dirty="0" smtClean="0">
                <a:latin typeface="华文新魏" panose="02010800040101010101" pitchFamily="2" charset="-122"/>
                <a:ea typeface="华文新魏" panose="02010800040101010101" pitchFamily="2" charset="-122"/>
              </a:rPr>
              <a:t>    </a:t>
            </a:r>
            <a:r>
              <a:rPr lang="zh-CN" altLang="en-US" sz="3200" b="1" dirty="0" smtClean="0">
                <a:latin typeface="华文新魏" panose="02010800040101010101" pitchFamily="2" charset="-122"/>
                <a:ea typeface="华文新魏" panose="02010800040101010101" pitchFamily="2" charset="-122"/>
              </a:rPr>
              <a:t>土地改革</a:t>
            </a:r>
            <a:r>
              <a:rPr lang="zh-CN" altLang="en-US" sz="3200" b="1" dirty="0">
                <a:latin typeface="华文新魏" panose="02010800040101010101" pitchFamily="2" charset="-122"/>
                <a:ea typeface="华文新魏" panose="02010800040101010101" pitchFamily="2" charset="-122"/>
              </a:rPr>
              <a:t>每期一般经历了发动群众、划分阶级、</a:t>
            </a:r>
            <a:r>
              <a:rPr lang="zh-CN" altLang="en-US" sz="3200" b="1" dirty="0">
                <a:solidFill>
                  <a:srgbClr val="C00000"/>
                </a:solidFill>
                <a:latin typeface="华文新魏" panose="02010800040101010101" pitchFamily="2" charset="-122"/>
                <a:ea typeface="华文新魏" panose="02010800040101010101" pitchFamily="2" charset="-122"/>
              </a:rPr>
              <a:t>没收和分配土地</a:t>
            </a:r>
            <a:r>
              <a:rPr lang="zh-CN" altLang="en-US" sz="3200" b="1" dirty="0">
                <a:latin typeface="华文新魏" panose="02010800040101010101" pitchFamily="2" charset="-122"/>
                <a:ea typeface="华文新魏" panose="02010800040101010101" pitchFamily="2" charset="-122"/>
              </a:rPr>
              <a:t>、复查总结等阶段。</a:t>
            </a:r>
          </a:p>
        </p:txBody>
      </p:sp>
      <p:sp>
        <p:nvSpPr>
          <p:cNvPr id="55" name="矩形 54"/>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43" name="图片 42" descr="t018d16e110143ea110.jpg"/>
          <p:cNvPicPr>
            <a:picLocks noChangeAspect="1"/>
          </p:cNvPicPr>
          <p:nvPr/>
        </p:nvPicPr>
        <p:blipFill>
          <a:blip r:embed="rId4">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4" name="图片 43" descr="624f9a79jw1eelyzwvu5xj20b408t75j.jpg"/>
          <p:cNvPicPr>
            <a:picLocks noChangeAspect="1"/>
          </p:cNvPicPr>
          <p:nvPr/>
        </p:nvPicPr>
        <p:blipFill>
          <a:blip r:embed="rId5">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5" name="图片 44" descr="t018d16e110143ea110.jpg"/>
          <p:cNvPicPr>
            <a:picLocks noChangeAspect="1"/>
          </p:cNvPicPr>
          <p:nvPr/>
        </p:nvPicPr>
        <p:blipFill>
          <a:blip r:embed="rId4">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6" name="矩形 45"/>
          <p:cNvSpPr/>
          <p:nvPr/>
        </p:nvSpPr>
        <p:spPr>
          <a:xfrm>
            <a:off x="0" y="0"/>
            <a:ext cx="10776937" cy="704850"/>
          </a:xfrm>
          <a:prstGeom prst="rect">
            <a:avLst/>
          </a:prstGeom>
          <a:blipFill>
            <a:blip r:embed="rId6"/>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8" name="直角三角形 47"/>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9" name="矩形 48"/>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54" name="直接连接符 53"/>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64" name="直角三角形 6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65" name="矩形 6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67" name="图片 66" descr="624f9a79jw1eelyzwvu5xj20b408t75j.jpg"/>
          <p:cNvPicPr>
            <a:picLocks noChangeAspect="1"/>
          </p:cNvPicPr>
          <p:nvPr/>
        </p:nvPicPr>
        <p:blipFill>
          <a:blip r:embed="rId5">
            <a:clrChange>
              <a:clrFrom>
                <a:srgbClr val="FFFFFF"/>
              </a:clrFrom>
              <a:clrTo>
                <a:srgbClr val="FFFFFF">
                  <a:alpha val="0"/>
                </a:srgbClr>
              </a:clrTo>
            </a:clrChange>
          </a:blip>
          <a:stretch>
            <a:fillRect/>
          </a:stretch>
        </p:blipFill>
        <p:spPr>
          <a:xfrm>
            <a:off x="9547251" y="0"/>
            <a:ext cx="1714512" cy="814368"/>
          </a:xfrm>
          <a:prstGeom prst="rect">
            <a:avLst/>
          </a:prstGeom>
        </p:spPr>
      </p:pic>
      <p:grpSp>
        <p:nvGrpSpPr>
          <p:cNvPr id="4" name="组合 21"/>
          <p:cNvGrpSpPr/>
          <p:nvPr/>
        </p:nvGrpSpPr>
        <p:grpSpPr>
          <a:xfrm>
            <a:off x="-168317" y="600054"/>
            <a:ext cx="2403451" cy="1180384"/>
            <a:chOff x="945803" y="915566"/>
            <a:chExt cx="3143657" cy="1180384"/>
          </a:xfrm>
        </p:grpSpPr>
        <p:pic>
          <p:nvPicPr>
            <p:cNvPr id="23" name="Picture 2" descr="C:\Users\Thinkpad\Desktop\PNG\1_0001_图层-6.png"/>
            <p:cNvPicPr>
              <a:picLocks noChangeAspect="1" noChangeArrowheads="1"/>
            </p:cNvPicPr>
            <p:nvPr/>
          </p:nvPicPr>
          <p:blipFill>
            <a:blip r:embed="rId7" cstate="print">
              <a:extLst>
                <a:ext uri="{28A0092B-C50C-407E-A947-70E740481C1C}">
                  <a14:useLocalDpi xmlns:a14="http://schemas.microsoft.com/office/drawing/2010/main" xmlns="" val="0"/>
                </a:ext>
              </a:extLst>
            </a:blip>
            <a:srcRect/>
            <a:stretch>
              <a:fillRect/>
            </a:stretch>
          </p:blipFill>
          <p:spPr bwMode="auto">
            <a:xfrm>
              <a:off x="945803" y="915566"/>
              <a:ext cx="3143657" cy="1180384"/>
            </a:xfrm>
            <a:prstGeom prst="rect">
              <a:avLst/>
            </a:prstGeom>
            <a:noFill/>
            <a:extLst>
              <a:ext uri="{909E8E84-426E-40DD-AFC4-6F175D3DCCD1}">
                <a14:hiddenFill xmlns:a14="http://schemas.microsoft.com/office/drawing/2010/main" xmlns="">
                  <a:solidFill>
                    <a:srgbClr val="FFFFFF"/>
                  </a:solidFill>
                </a14:hiddenFill>
              </a:ext>
            </a:extLst>
          </p:spPr>
        </p:pic>
        <p:sp>
          <p:nvSpPr>
            <p:cNvPr id="24" name="矩形 23"/>
            <p:cNvSpPr/>
            <p:nvPr/>
          </p:nvSpPr>
          <p:spPr>
            <a:xfrm>
              <a:off x="1379723" y="1085148"/>
              <a:ext cx="1449234" cy="740267"/>
            </a:xfrm>
            <a:prstGeom prst="rect">
              <a:avLst/>
            </a:prstGeom>
          </p:spPr>
          <p:txBody>
            <a:bodyPr wrap="none">
              <a:spAutoFit/>
            </a:bodyPr>
            <a:lstStyle/>
            <a:p>
              <a:pPr algn="ctr">
                <a:lnSpc>
                  <a:spcPct val="125000"/>
                </a:lnSpc>
              </a:pPr>
              <a:r>
                <a:rPr lang="zh-CN" altLang="en-US" sz="3600" b="1" dirty="0" smtClean="0">
                  <a:solidFill>
                    <a:schemeClr val="bg1"/>
                  </a:solidFill>
                  <a:latin typeface="华文新魏" panose="02010800040101010101" pitchFamily="2" charset="-122"/>
                  <a:ea typeface="华文新魏" panose="02010800040101010101" pitchFamily="2" charset="-122"/>
                </a:rPr>
                <a:t>过程</a:t>
              </a:r>
              <a:endParaRPr lang="zh-CN" altLang="en-US" sz="3600" b="1" dirty="0">
                <a:solidFill>
                  <a:schemeClr val="bg1"/>
                </a:solidFill>
                <a:latin typeface="华文新魏" panose="02010800040101010101" pitchFamily="2" charset="-122"/>
                <a:ea typeface="华文新魏" panose="02010800040101010101" pitchFamily="2" charset="-122"/>
              </a:endParaRPr>
            </a:p>
          </p:txBody>
        </p:sp>
      </p:grpSp>
      <p:pic>
        <p:nvPicPr>
          <p:cNvPr id="28" name="Picture 4" descr="北京郊区的农民开会斗争地主"/>
          <p:cNvPicPr>
            <a:picLocks noChangeAspect="1" noChangeArrowheads="1"/>
          </p:cNvPicPr>
          <p:nvPr/>
        </p:nvPicPr>
        <p:blipFill>
          <a:blip r:embed="rId8"/>
          <a:srcRect/>
          <a:stretch>
            <a:fillRect/>
          </a:stretch>
        </p:blipFill>
        <p:spPr bwMode="auto">
          <a:xfrm>
            <a:off x="3975087" y="1743062"/>
            <a:ext cx="3352147" cy="4402486"/>
          </a:xfrm>
          <a:prstGeom prst="rect">
            <a:avLst/>
          </a:prstGeom>
          <a:ln>
            <a:noFill/>
          </a:ln>
          <a:effectLst>
            <a:outerShdw blurRad="292100" dist="139700" dir="2700000" algn="tl" rotWithShape="0">
              <a:srgbClr val="333333">
                <a:alpha val="65000"/>
              </a:srgbClr>
            </a:outerShdw>
          </a:effectLst>
        </p:spPr>
      </p:pic>
      <p:sp>
        <p:nvSpPr>
          <p:cNvPr id="29" name="Rectangle 5"/>
          <p:cNvSpPr>
            <a:spLocks noChangeArrowheads="1"/>
          </p:cNvSpPr>
          <p:nvPr/>
        </p:nvSpPr>
        <p:spPr bwMode="auto">
          <a:xfrm>
            <a:off x="4260839" y="6143646"/>
            <a:ext cx="2879725" cy="457200"/>
          </a:xfrm>
          <a:prstGeom prst="rect">
            <a:avLst/>
          </a:prstGeom>
          <a:noFill/>
          <a:ln w="9525">
            <a:noFill/>
            <a:miter lim="800000"/>
          </a:ln>
          <a:effectLst/>
        </p:spPr>
        <p:txBody>
          <a:bodyPr>
            <a:spAutoFit/>
          </a:bodyPr>
          <a:lstStyle/>
          <a:p>
            <a:r>
              <a:rPr lang="zh-CN" altLang="en-US" sz="2400" b="1" dirty="0">
                <a:latin typeface="华文新魏" panose="02010800040101010101" pitchFamily="2" charset="-122"/>
                <a:ea typeface="华文新魏" panose="02010800040101010101" pitchFamily="2" charset="-122"/>
              </a:rPr>
              <a:t>农民开会斗争地主</a:t>
            </a:r>
          </a:p>
        </p:txBody>
      </p:sp>
      <p:pic>
        <p:nvPicPr>
          <p:cNvPr id="30" name="Picture 21" descr="在大会上控诉地主的妇女。"/>
          <p:cNvPicPr>
            <a:picLocks noChangeAspect="1" noChangeArrowheads="1"/>
          </p:cNvPicPr>
          <p:nvPr/>
        </p:nvPicPr>
        <p:blipFill>
          <a:blip r:embed="rId9"/>
          <a:srcRect/>
          <a:stretch>
            <a:fillRect/>
          </a:stretch>
        </p:blipFill>
        <p:spPr bwMode="auto">
          <a:xfrm>
            <a:off x="7475549" y="3984099"/>
            <a:ext cx="3000396" cy="2188119"/>
          </a:xfrm>
          <a:prstGeom prst="rect">
            <a:avLst/>
          </a:prstGeom>
          <a:ln>
            <a:noFill/>
          </a:ln>
          <a:effectLst>
            <a:outerShdw blurRad="292100" dist="139700" dir="2700000" algn="tl" rotWithShape="0">
              <a:srgbClr val="333333">
                <a:alpha val="65000"/>
              </a:srgbClr>
            </a:outerShdw>
          </a:effectLst>
        </p:spPr>
      </p:pic>
      <p:pic>
        <p:nvPicPr>
          <p:cNvPr id="31" name="Picture 22" descr="村民对地主展开控诉和清算。"/>
          <p:cNvPicPr>
            <a:picLocks noChangeAspect="1" noChangeArrowheads="1"/>
          </p:cNvPicPr>
          <p:nvPr/>
        </p:nvPicPr>
        <p:blipFill>
          <a:blip r:embed="rId10">
            <a:clrChange>
              <a:clrFrom>
                <a:srgbClr val="F3F3F3"/>
              </a:clrFrom>
              <a:clrTo>
                <a:srgbClr val="F3F3F3">
                  <a:alpha val="0"/>
                </a:srgbClr>
              </a:clrTo>
            </a:clrChange>
          </a:blip>
          <a:srcRect/>
          <a:stretch>
            <a:fillRect/>
          </a:stretch>
        </p:blipFill>
        <p:spPr bwMode="auto">
          <a:xfrm>
            <a:off x="7475549" y="1528748"/>
            <a:ext cx="2983745" cy="2127248"/>
          </a:xfrm>
          <a:prstGeom prst="rect">
            <a:avLst/>
          </a:prstGeom>
          <a:ln>
            <a:noFill/>
          </a:ln>
          <a:effectLst>
            <a:outerShdw blurRad="292100" dist="139700" dir="2700000" algn="tl" rotWithShape="0">
              <a:srgbClr val="333333">
                <a:alpha val="65000"/>
              </a:srgbClr>
            </a:outerShdw>
          </a:effectLst>
        </p:spPr>
      </p:pic>
      <p:sp>
        <p:nvSpPr>
          <p:cNvPr id="32" name="Rectangle 23"/>
          <p:cNvSpPr>
            <a:spLocks noChangeArrowheads="1"/>
          </p:cNvSpPr>
          <p:nvPr/>
        </p:nvSpPr>
        <p:spPr bwMode="auto">
          <a:xfrm>
            <a:off x="7598234" y="6172218"/>
            <a:ext cx="2877711" cy="415498"/>
          </a:xfrm>
          <a:prstGeom prst="rect">
            <a:avLst/>
          </a:prstGeom>
          <a:noFill/>
          <a:ln w="9525">
            <a:noFill/>
            <a:miter lim="800000"/>
          </a:ln>
          <a:effectLst/>
        </p:spPr>
        <p:txBody>
          <a:bodyPr wrap="none">
            <a:spAutoFit/>
          </a:bodyPr>
          <a:lstStyle/>
          <a:p>
            <a:r>
              <a:rPr lang="zh-CN" altLang="en-US" dirty="0">
                <a:latin typeface="华文新魏" panose="02010800040101010101" pitchFamily="2" charset="-122"/>
                <a:ea typeface="华文新魏" panose="02010800040101010101" pitchFamily="2" charset="-122"/>
              </a:rPr>
              <a:t>大会上控诉地主的妇女</a:t>
            </a:r>
          </a:p>
        </p:txBody>
      </p:sp>
      <p:sp>
        <p:nvSpPr>
          <p:cNvPr id="33" name="Rectangle 24"/>
          <p:cNvSpPr>
            <a:spLocks noChangeArrowheads="1"/>
          </p:cNvSpPr>
          <p:nvPr/>
        </p:nvSpPr>
        <p:spPr bwMode="auto">
          <a:xfrm>
            <a:off x="7332673" y="3613580"/>
            <a:ext cx="3416320" cy="415498"/>
          </a:xfrm>
          <a:prstGeom prst="rect">
            <a:avLst/>
          </a:prstGeom>
          <a:noFill/>
          <a:ln w="9525">
            <a:noFill/>
            <a:miter lim="800000"/>
          </a:ln>
          <a:effectLst/>
        </p:spPr>
        <p:txBody>
          <a:bodyPr wrap="none">
            <a:spAutoFit/>
          </a:bodyPr>
          <a:lstStyle/>
          <a:p>
            <a:r>
              <a:rPr lang="zh-CN" altLang="en-US" dirty="0">
                <a:latin typeface="华文新魏" panose="02010800040101010101" pitchFamily="2" charset="-122"/>
                <a:ea typeface="华文新魏" panose="02010800040101010101" pitchFamily="2" charset="-122"/>
              </a:rPr>
              <a:t>村民对地主展开控诉和清算</a:t>
            </a:r>
          </a:p>
        </p:txBody>
      </p:sp>
      <p:sp>
        <p:nvSpPr>
          <p:cNvPr id="34" name="Rectangle 20"/>
          <p:cNvSpPr>
            <a:spLocks noChangeArrowheads="1"/>
          </p:cNvSpPr>
          <p:nvPr/>
        </p:nvSpPr>
        <p:spPr bwMode="auto">
          <a:xfrm rot="1475096">
            <a:off x="9332937" y="1200072"/>
            <a:ext cx="1860550" cy="762000"/>
          </a:xfrm>
          <a:prstGeom prst="rect">
            <a:avLst/>
          </a:prstGeom>
          <a:noFill/>
          <a:ln w="9525">
            <a:noFill/>
            <a:miter lim="800000"/>
          </a:ln>
          <a:effectLst/>
        </p:spPr>
        <p:txBody>
          <a:bodyPr wrap="none">
            <a:spAutoFit/>
          </a:bodyPr>
          <a:lstStyle/>
          <a:p>
            <a:r>
              <a:rPr lang="zh-CN" altLang="en-US" sz="4400" b="1" dirty="0">
                <a:solidFill>
                  <a:srgbClr val="660033"/>
                </a:solidFill>
                <a:effectLst>
                  <a:glow rad="228600">
                    <a:schemeClr val="accent2">
                      <a:satMod val="175000"/>
                      <a:alpha val="40000"/>
                    </a:schemeClr>
                  </a:glow>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斗地主</a:t>
            </a:r>
          </a:p>
        </p:txBody>
      </p:sp>
      <p:pic>
        <p:nvPicPr>
          <p:cNvPr id="36" name="图片 35" descr="黑板-空.png"/>
          <p:cNvPicPr/>
          <p:nvPr/>
        </p:nvPicPr>
        <p:blipFill>
          <a:blip r:embed="rId11" cstate="print">
            <a:grayscl/>
          </a:blip>
          <a:srcRect l="23089" t="4956" r="4833" b="20641"/>
          <a:stretch>
            <a:fillRect/>
          </a:stretch>
        </p:blipFill>
        <p:spPr>
          <a:xfrm>
            <a:off x="4475153" y="1957376"/>
            <a:ext cx="5618161" cy="3571900"/>
          </a:xfrm>
          <a:prstGeom prst="rect">
            <a:avLst/>
          </a:prstGeom>
        </p:spPr>
      </p:pic>
      <p:sp>
        <p:nvSpPr>
          <p:cNvPr id="35" name="Rectangle 19"/>
          <p:cNvSpPr>
            <a:spLocks noChangeArrowheads="1"/>
          </p:cNvSpPr>
          <p:nvPr/>
        </p:nvSpPr>
        <p:spPr bwMode="auto">
          <a:xfrm>
            <a:off x="4832343" y="2494430"/>
            <a:ext cx="5000659" cy="2677656"/>
          </a:xfrm>
          <a:prstGeom prst="rect">
            <a:avLst/>
          </a:prstGeom>
          <a:noFill/>
          <a:ln w="9525">
            <a:noFill/>
            <a:miter lim="800000"/>
          </a:ln>
          <a:effectLst/>
        </p:spPr>
        <p:txBody>
          <a:bodyPr wrap="square" anchor="ctr">
            <a:spAutoFit/>
          </a:bodyPr>
          <a:lstStyle/>
          <a:p>
            <a:r>
              <a:rPr lang="zh-CN" altLang="en-US" sz="2800" dirty="0">
                <a:solidFill>
                  <a:schemeClr val="bg1"/>
                </a:solidFill>
                <a:latin typeface="华文新魏" panose="02010800040101010101" pitchFamily="2" charset="-122"/>
                <a:ea typeface="华文新魏" panose="02010800040101010101" pitchFamily="2" charset="-122"/>
              </a:rPr>
              <a:t>将地主在乡村中的权威彻底打倒，通过分配地主家产给贫苦农民，实现了农民“翻身”。“斗地主”的整个过程主要分为划成分确定斗争对象、访苦、引苦、诉苦、算账等。</a:t>
            </a:r>
          </a:p>
        </p:txBody>
      </p:sp>
    </p:spTree>
  </p:cSld>
  <p:clrMapOvr>
    <a:masterClrMapping/>
  </p:clrMapOvr>
  <mc:AlternateContent xmlns:mc="http://schemas.openxmlformats.org/markup-compatibility/2006">
    <mc:Choice xmlns:p14="http://schemas.microsoft.com/office/powerpoint/2010/main" xmlns=""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dissolve">
                                      <p:cBhvr>
                                        <p:cTn id="7" dur="500"/>
                                        <p:tgtEl>
                                          <p:spTgt spid="26"/>
                                        </p:tgtEl>
                                      </p:cBhvr>
                                    </p:animEffect>
                                  </p:childTnLst>
                                </p:cTn>
                              </p:par>
                              <p:par>
                                <p:cTn id="8" presetID="9" presetClass="entr" presetSubtype="0" fill="hold" grpId="0" nodeType="withEffect">
                                  <p:stCondLst>
                                    <p:cond delay="0"/>
                                  </p:stCondLst>
                                  <p:childTnLst>
                                    <p:set>
                                      <p:cBhvr>
                                        <p:cTn id="9" dur="1" fill="hold">
                                          <p:stCondLst>
                                            <p:cond delay="0"/>
                                          </p:stCondLst>
                                        </p:cTn>
                                        <p:tgtEl>
                                          <p:spTgt spid="27"/>
                                        </p:tgtEl>
                                        <p:attrNameLst>
                                          <p:attrName>style.visibility</p:attrName>
                                        </p:attrNameLst>
                                      </p:cBhvr>
                                      <p:to>
                                        <p:strVal val="visible"/>
                                      </p:to>
                                    </p:set>
                                    <p:animEffect transition="in" filter="dissolve">
                                      <p:cBhvr>
                                        <p:cTn id="10" dur="500"/>
                                        <p:tgtEl>
                                          <p:spTgt spid="27"/>
                                        </p:tgtEl>
                                      </p:cBhvr>
                                    </p:animEffect>
                                  </p:childTnLst>
                                </p:cTn>
                              </p:par>
                              <p:par>
                                <p:cTn id="11" presetID="9" presetClass="entr" presetSubtype="0" fill="hold" nodeType="withEffect">
                                  <p:stCondLst>
                                    <p:cond delay="0"/>
                                  </p:stCondLst>
                                  <p:childTnLst>
                                    <p:set>
                                      <p:cBhvr>
                                        <p:cTn id="12" dur="1" fill="hold">
                                          <p:stCondLst>
                                            <p:cond delay="0"/>
                                          </p:stCondLst>
                                        </p:cTn>
                                        <p:tgtEl>
                                          <p:spTgt spid="28"/>
                                        </p:tgtEl>
                                        <p:attrNameLst>
                                          <p:attrName>style.visibility</p:attrName>
                                        </p:attrNameLst>
                                      </p:cBhvr>
                                      <p:to>
                                        <p:strVal val="visible"/>
                                      </p:to>
                                    </p:set>
                                    <p:animEffect transition="in" filter="dissolve">
                                      <p:cBhvr>
                                        <p:cTn id="13" dur="500"/>
                                        <p:tgtEl>
                                          <p:spTgt spid="28"/>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29"/>
                                        </p:tgtEl>
                                        <p:attrNameLst>
                                          <p:attrName>style.visibility</p:attrName>
                                        </p:attrNameLst>
                                      </p:cBhvr>
                                      <p:to>
                                        <p:strVal val="visible"/>
                                      </p:to>
                                    </p:set>
                                    <p:animEffect transition="in" filter="dissolve">
                                      <p:cBhvr>
                                        <p:cTn id="16" dur="500"/>
                                        <p:tgtEl>
                                          <p:spTgt spid="29"/>
                                        </p:tgtEl>
                                      </p:cBhvr>
                                    </p:animEffect>
                                  </p:childTnLst>
                                </p:cTn>
                              </p:par>
                              <p:par>
                                <p:cTn id="17" presetID="9" presetClass="entr" presetSubtype="0" fill="hold" nodeType="withEffect">
                                  <p:stCondLst>
                                    <p:cond delay="0"/>
                                  </p:stCondLst>
                                  <p:childTnLst>
                                    <p:set>
                                      <p:cBhvr>
                                        <p:cTn id="18" dur="1" fill="hold">
                                          <p:stCondLst>
                                            <p:cond delay="0"/>
                                          </p:stCondLst>
                                        </p:cTn>
                                        <p:tgtEl>
                                          <p:spTgt spid="30"/>
                                        </p:tgtEl>
                                        <p:attrNameLst>
                                          <p:attrName>style.visibility</p:attrName>
                                        </p:attrNameLst>
                                      </p:cBhvr>
                                      <p:to>
                                        <p:strVal val="visible"/>
                                      </p:to>
                                    </p:set>
                                    <p:animEffect transition="in" filter="dissolve">
                                      <p:cBhvr>
                                        <p:cTn id="19" dur="500"/>
                                        <p:tgtEl>
                                          <p:spTgt spid="30"/>
                                        </p:tgtEl>
                                      </p:cBhvr>
                                    </p:animEffect>
                                  </p:childTnLst>
                                </p:cTn>
                              </p:par>
                              <p:par>
                                <p:cTn id="20" presetID="9" presetClass="entr" presetSubtype="0" fill="hold" nodeType="withEffect">
                                  <p:stCondLst>
                                    <p:cond delay="0"/>
                                  </p:stCondLst>
                                  <p:childTnLst>
                                    <p:set>
                                      <p:cBhvr>
                                        <p:cTn id="21" dur="1" fill="hold">
                                          <p:stCondLst>
                                            <p:cond delay="0"/>
                                          </p:stCondLst>
                                        </p:cTn>
                                        <p:tgtEl>
                                          <p:spTgt spid="31"/>
                                        </p:tgtEl>
                                        <p:attrNameLst>
                                          <p:attrName>style.visibility</p:attrName>
                                        </p:attrNameLst>
                                      </p:cBhvr>
                                      <p:to>
                                        <p:strVal val="visible"/>
                                      </p:to>
                                    </p:set>
                                    <p:animEffect transition="in" filter="dissolve">
                                      <p:cBhvr>
                                        <p:cTn id="22" dur="500"/>
                                        <p:tgtEl>
                                          <p:spTgt spid="31"/>
                                        </p:tgtEl>
                                      </p:cBhvr>
                                    </p:animEffect>
                                  </p:childTnLst>
                                </p:cTn>
                              </p:par>
                              <p:par>
                                <p:cTn id="23" presetID="9" presetClass="entr" presetSubtype="0" fill="hold" grpId="0" nodeType="withEffect">
                                  <p:stCondLst>
                                    <p:cond delay="0"/>
                                  </p:stCondLst>
                                  <p:childTnLst>
                                    <p:set>
                                      <p:cBhvr>
                                        <p:cTn id="24" dur="1" fill="hold">
                                          <p:stCondLst>
                                            <p:cond delay="0"/>
                                          </p:stCondLst>
                                        </p:cTn>
                                        <p:tgtEl>
                                          <p:spTgt spid="32"/>
                                        </p:tgtEl>
                                        <p:attrNameLst>
                                          <p:attrName>style.visibility</p:attrName>
                                        </p:attrNameLst>
                                      </p:cBhvr>
                                      <p:to>
                                        <p:strVal val="visible"/>
                                      </p:to>
                                    </p:set>
                                    <p:animEffect transition="in" filter="dissolve">
                                      <p:cBhvr>
                                        <p:cTn id="25" dur="500"/>
                                        <p:tgtEl>
                                          <p:spTgt spid="32"/>
                                        </p:tgtEl>
                                      </p:cBhvr>
                                    </p:animEffect>
                                  </p:childTnLst>
                                </p:cTn>
                              </p:par>
                              <p:par>
                                <p:cTn id="26" presetID="9" presetClass="entr" presetSubtype="0" fill="hold" grpId="0"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dissolve">
                                      <p:cBhvr>
                                        <p:cTn id="28" dur="500"/>
                                        <p:tgtEl>
                                          <p:spTgt spid="33"/>
                                        </p:tgtEl>
                                      </p:cBhvr>
                                    </p:animEffect>
                                  </p:childTnLst>
                                </p:cTn>
                              </p:par>
                            </p:childTnLst>
                          </p:cTn>
                        </p:par>
                      </p:childTnLst>
                    </p:cTn>
                  </p:par>
                  <p:par>
                    <p:cTn id="29" fill="hold">
                      <p:stCondLst>
                        <p:cond delay="indefinite"/>
                      </p:stCondLst>
                      <p:childTnLst>
                        <p:par>
                          <p:cTn id="30" fill="hold">
                            <p:stCondLst>
                              <p:cond delay="0"/>
                            </p:stCondLst>
                            <p:childTnLst>
                              <p:par>
                                <p:cTn id="31" presetID="9" presetClass="entr" presetSubtype="0" fill="hold" grpId="0" nodeType="clickEffect">
                                  <p:stCondLst>
                                    <p:cond delay="0"/>
                                  </p:stCondLst>
                                  <p:childTnLst>
                                    <p:set>
                                      <p:cBhvr>
                                        <p:cTn id="32" dur="1" fill="hold">
                                          <p:stCondLst>
                                            <p:cond delay="0"/>
                                          </p:stCondLst>
                                        </p:cTn>
                                        <p:tgtEl>
                                          <p:spTgt spid="34"/>
                                        </p:tgtEl>
                                        <p:attrNameLst>
                                          <p:attrName>style.visibility</p:attrName>
                                        </p:attrNameLst>
                                      </p:cBhvr>
                                      <p:to>
                                        <p:strVal val="visible"/>
                                      </p:to>
                                    </p:set>
                                    <p:animEffect transition="in" filter="dissolve">
                                      <p:cBhvr>
                                        <p:cTn id="33" dur="500"/>
                                        <p:tgtEl>
                                          <p:spTgt spid="34"/>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1" fill="hold" grpId="0" nodeType="clickEffect">
                                  <p:stCondLst>
                                    <p:cond delay="0"/>
                                  </p:stCondLst>
                                  <p:childTnLst>
                                    <p:set>
                                      <p:cBhvr>
                                        <p:cTn id="37" dur="1" fill="hold">
                                          <p:stCondLst>
                                            <p:cond delay="0"/>
                                          </p:stCondLst>
                                        </p:cTn>
                                        <p:tgtEl>
                                          <p:spTgt spid="35"/>
                                        </p:tgtEl>
                                        <p:attrNameLst>
                                          <p:attrName>style.visibility</p:attrName>
                                        </p:attrNameLst>
                                      </p:cBhvr>
                                      <p:to>
                                        <p:strVal val="visible"/>
                                      </p:to>
                                    </p:set>
                                    <p:animEffect transition="in" filter="wipe(up)">
                                      <p:cBhvr>
                                        <p:cTn id="38" dur="500"/>
                                        <p:tgtEl>
                                          <p:spTgt spid="35"/>
                                        </p:tgtEl>
                                      </p:cBhvr>
                                    </p:animEffect>
                                  </p:childTnLst>
                                </p:cTn>
                              </p:par>
                              <p:par>
                                <p:cTn id="39" presetID="9" presetClass="entr" presetSubtype="0" fill="hold" nodeType="withEffect">
                                  <p:stCondLst>
                                    <p:cond delay="0"/>
                                  </p:stCondLst>
                                  <p:childTnLst>
                                    <p:set>
                                      <p:cBhvr>
                                        <p:cTn id="40" dur="1" fill="hold">
                                          <p:stCondLst>
                                            <p:cond delay="0"/>
                                          </p:stCondLst>
                                        </p:cTn>
                                        <p:tgtEl>
                                          <p:spTgt spid="36"/>
                                        </p:tgtEl>
                                        <p:attrNameLst>
                                          <p:attrName>style.visibility</p:attrName>
                                        </p:attrNameLst>
                                      </p:cBhvr>
                                      <p:to>
                                        <p:strVal val="visible"/>
                                      </p:to>
                                    </p:set>
                                    <p:animEffect transition="in" filter="dissolve">
                                      <p:cBhvr>
                                        <p:cTn id="41" dur="500"/>
                                        <p:tgtEl>
                                          <p:spTgt spid="36"/>
                                        </p:tgtEl>
                                      </p:cBhvr>
                                    </p:animEffect>
                                  </p:childTnLst>
                                </p:cTn>
                              </p:par>
                            </p:childTnLst>
                          </p:cTn>
                        </p:par>
                      </p:childTnLst>
                    </p:cTn>
                  </p:par>
                  <p:par>
                    <p:cTn id="42" fill="hold">
                      <p:stCondLst>
                        <p:cond delay="indefinite"/>
                      </p:stCondLst>
                      <p:childTnLst>
                        <p:par>
                          <p:cTn id="43" fill="hold">
                            <p:stCondLst>
                              <p:cond delay="0"/>
                            </p:stCondLst>
                            <p:childTnLst>
                              <p:par>
                                <p:cTn id="44" presetID="4" presetClass="exit" presetSubtype="16" fill="hold" grpId="1" nodeType="clickEffect">
                                  <p:stCondLst>
                                    <p:cond delay="0"/>
                                  </p:stCondLst>
                                  <p:childTnLst>
                                    <p:animEffect transition="out" filter="box(in)">
                                      <p:cBhvr>
                                        <p:cTn id="45" dur="500"/>
                                        <p:tgtEl>
                                          <p:spTgt spid="35"/>
                                        </p:tgtEl>
                                      </p:cBhvr>
                                    </p:animEffect>
                                    <p:set>
                                      <p:cBhvr>
                                        <p:cTn id="46" dur="1" fill="hold">
                                          <p:stCondLst>
                                            <p:cond delay="499"/>
                                          </p:stCondLst>
                                        </p:cTn>
                                        <p:tgtEl>
                                          <p:spTgt spid="35"/>
                                        </p:tgtEl>
                                        <p:attrNameLst>
                                          <p:attrName>style.visibility</p:attrName>
                                        </p:attrNameLst>
                                      </p:cBhvr>
                                      <p:to>
                                        <p:strVal val="hidden"/>
                                      </p:to>
                                    </p:set>
                                  </p:childTnLst>
                                </p:cTn>
                              </p:par>
                              <p:par>
                                <p:cTn id="47" presetID="4" presetClass="exit" presetSubtype="16" fill="hold" nodeType="withEffect">
                                  <p:stCondLst>
                                    <p:cond delay="0"/>
                                  </p:stCondLst>
                                  <p:childTnLst>
                                    <p:animEffect transition="out" filter="box(in)">
                                      <p:cBhvr>
                                        <p:cTn id="48" dur="500"/>
                                        <p:tgtEl>
                                          <p:spTgt spid="36"/>
                                        </p:tgtEl>
                                      </p:cBhvr>
                                    </p:animEffect>
                                    <p:set>
                                      <p:cBhvr>
                                        <p:cTn id="49" dur="1" fill="hold">
                                          <p:stCondLst>
                                            <p:cond delay="499"/>
                                          </p:stCondLst>
                                        </p:cTn>
                                        <p:tgtEl>
                                          <p:spTgt spid="3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9" grpId="0"/>
      <p:bldP spid="32" grpId="0"/>
      <p:bldP spid="33" grpId="0"/>
      <p:bldP spid="34" grpId="0"/>
      <p:bldP spid="35" grpId="0"/>
      <p:bldP spid="35" grpId="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图片 25"/>
          <p:cNvPicPr>
            <a:picLocks noChangeAspect="1"/>
          </p:cNvPicPr>
          <p:nvPr/>
        </p:nvPicPr>
        <p:blipFill rotWithShape="1">
          <a:blip r:embed="rId3" cstate="print">
            <a:extLst>
              <a:ext uri="{28A0092B-C50C-407E-A947-70E740481C1C}">
                <a14:useLocalDpi xmlns:a14="http://schemas.microsoft.com/office/drawing/2010/main" xmlns="" val="0"/>
              </a:ext>
            </a:extLst>
          </a:blip>
          <a:srcRect l="24814" r="13974" b="25049"/>
          <a:stretch>
            <a:fillRect/>
          </a:stretch>
        </p:blipFill>
        <p:spPr>
          <a:xfrm>
            <a:off x="974691" y="1457310"/>
            <a:ext cx="9858444" cy="5529276"/>
          </a:xfrm>
          <a:prstGeom prst="roundRect">
            <a:avLst>
              <a:gd name="adj" fmla="val 7678"/>
            </a:avLst>
          </a:prstGeom>
          <a:ln>
            <a:solidFill>
              <a:schemeClr val="bg2">
                <a:lumMod val="50000"/>
              </a:schemeClr>
            </a:solidFill>
          </a:ln>
          <a:effectLst>
            <a:outerShdw blurRad="292100" dist="139700" dir="2700000" algn="tl" rotWithShape="0">
              <a:srgbClr val="333333">
                <a:alpha val="65000"/>
              </a:srgbClr>
            </a:outerShdw>
          </a:effectLst>
        </p:spPr>
      </p:pic>
      <p:sp>
        <p:nvSpPr>
          <p:cNvPr id="27" name="Rectangle 16"/>
          <p:cNvSpPr>
            <a:spLocks noChangeArrowheads="1"/>
          </p:cNvSpPr>
          <p:nvPr/>
        </p:nvSpPr>
        <p:spPr bwMode="auto">
          <a:xfrm>
            <a:off x="974691" y="2143140"/>
            <a:ext cx="2643206" cy="3539430"/>
          </a:xfrm>
          <a:prstGeom prst="rect">
            <a:avLst/>
          </a:prstGeom>
          <a:noFill/>
          <a:ln w="9525">
            <a:noFill/>
            <a:miter lim="800000"/>
          </a:ln>
          <a:effectLst/>
        </p:spPr>
        <p:txBody>
          <a:bodyPr wrap="square" anchor="ctr">
            <a:spAutoFit/>
          </a:bodyPr>
          <a:lstStyle/>
          <a:p>
            <a:r>
              <a:rPr lang="en-US" altLang="zh-CN" sz="3200" b="1" dirty="0">
                <a:latin typeface="华文新魏" panose="02010800040101010101" pitchFamily="2" charset="-122"/>
                <a:ea typeface="华文新魏" panose="02010800040101010101" pitchFamily="2" charset="-122"/>
              </a:rPr>
              <a:t>   </a:t>
            </a:r>
            <a:r>
              <a:rPr lang="en-US" altLang="zh-CN" sz="3200" b="1" dirty="0" smtClean="0">
                <a:latin typeface="华文新魏" panose="02010800040101010101" pitchFamily="2" charset="-122"/>
                <a:ea typeface="华文新魏" panose="02010800040101010101" pitchFamily="2" charset="-122"/>
              </a:rPr>
              <a:t>    </a:t>
            </a:r>
            <a:r>
              <a:rPr lang="zh-CN" altLang="en-US" sz="3200" b="1" dirty="0" smtClean="0">
                <a:latin typeface="华文新魏" panose="02010800040101010101" pitchFamily="2" charset="-122"/>
                <a:ea typeface="华文新魏" panose="02010800040101010101" pitchFamily="2" charset="-122"/>
              </a:rPr>
              <a:t>土地改革</a:t>
            </a:r>
            <a:r>
              <a:rPr lang="zh-CN" altLang="en-US" sz="3200" b="1" dirty="0">
                <a:latin typeface="华文新魏" panose="02010800040101010101" pitchFamily="2" charset="-122"/>
                <a:ea typeface="华文新魏" panose="02010800040101010101" pitchFamily="2" charset="-122"/>
              </a:rPr>
              <a:t>每期一般经历了发动群众、划分阶级、</a:t>
            </a:r>
            <a:r>
              <a:rPr lang="zh-CN" altLang="en-US" sz="3200" b="1" dirty="0">
                <a:solidFill>
                  <a:srgbClr val="C00000"/>
                </a:solidFill>
                <a:latin typeface="华文新魏" panose="02010800040101010101" pitchFamily="2" charset="-122"/>
                <a:ea typeface="华文新魏" panose="02010800040101010101" pitchFamily="2" charset="-122"/>
              </a:rPr>
              <a:t>没收和分配土地</a:t>
            </a:r>
            <a:r>
              <a:rPr lang="zh-CN" altLang="en-US" sz="3200" b="1" dirty="0">
                <a:latin typeface="华文新魏" panose="02010800040101010101" pitchFamily="2" charset="-122"/>
                <a:ea typeface="华文新魏" panose="02010800040101010101" pitchFamily="2" charset="-122"/>
              </a:rPr>
              <a:t>、复查总结等阶段。</a:t>
            </a:r>
          </a:p>
        </p:txBody>
      </p:sp>
      <p:sp>
        <p:nvSpPr>
          <p:cNvPr id="55" name="矩形 54"/>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43" name="图片 42" descr="t018d16e110143ea110.jpg"/>
          <p:cNvPicPr>
            <a:picLocks noChangeAspect="1"/>
          </p:cNvPicPr>
          <p:nvPr/>
        </p:nvPicPr>
        <p:blipFill>
          <a:blip r:embed="rId4">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4" name="图片 43" descr="624f9a79jw1eelyzwvu5xj20b408t75j.jpg"/>
          <p:cNvPicPr>
            <a:picLocks noChangeAspect="1"/>
          </p:cNvPicPr>
          <p:nvPr/>
        </p:nvPicPr>
        <p:blipFill>
          <a:blip r:embed="rId5">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5" name="图片 44" descr="t018d16e110143ea110.jpg"/>
          <p:cNvPicPr>
            <a:picLocks noChangeAspect="1"/>
          </p:cNvPicPr>
          <p:nvPr/>
        </p:nvPicPr>
        <p:blipFill>
          <a:blip r:embed="rId4">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6" name="矩形 45"/>
          <p:cNvSpPr/>
          <p:nvPr/>
        </p:nvSpPr>
        <p:spPr>
          <a:xfrm>
            <a:off x="0" y="0"/>
            <a:ext cx="10776937" cy="704850"/>
          </a:xfrm>
          <a:prstGeom prst="rect">
            <a:avLst/>
          </a:prstGeom>
          <a:blipFill>
            <a:blip r:embed="rId6"/>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8" name="直角三角形 47"/>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9" name="矩形 48"/>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54" name="直接连接符 53"/>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64" name="直角三角形 6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65" name="矩形 6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67" name="图片 66" descr="624f9a79jw1eelyzwvu5xj20b408t75j.jpg"/>
          <p:cNvPicPr>
            <a:picLocks noChangeAspect="1"/>
          </p:cNvPicPr>
          <p:nvPr/>
        </p:nvPicPr>
        <p:blipFill>
          <a:blip r:embed="rId5">
            <a:clrChange>
              <a:clrFrom>
                <a:srgbClr val="FFFFFF"/>
              </a:clrFrom>
              <a:clrTo>
                <a:srgbClr val="FFFFFF">
                  <a:alpha val="0"/>
                </a:srgbClr>
              </a:clrTo>
            </a:clrChange>
          </a:blip>
          <a:stretch>
            <a:fillRect/>
          </a:stretch>
        </p:blipFill>
        <p:spPr>
          <a:xfrm>
            <a:off x="9547251" y="0"/>
            <a:ext cx="1714512" cy="814368"/>
          </a:xfrm>
          <a:prstGeom prst="rect">
            <a:avLst/>
          </a:prstGeom>
        </p:spPr>
      </p:pic>
      <p:grpSp>
        <p:nvGrpSpPr>
          <p:cNvPr id="4" name="组合 21"/>
          <p:cNvGrpSpPr/>
          <p:nvPr/>
        </p:nvGrpSpPr>
        <p:grpSpPr>
          <a:xfrm>
            <a:off x="-168317" y="600054"/>
            <a:ext cx="2403451" cy="1180384"/>
            <a:chOff x="945803" y="915566"/>
            <a:chExt cx="3143657" cy="1180384"/>
          </a:xfrm>
        </p:grpSpPr>
        <p:pic>
          <p:nvPicPr>
            <p:cNvPr id="23" name="Picture 2" descr="C:\Users\Thinkpad\Desktop\PNG\1_0001_图层-6.png"/>
            <p:cNvPicPr>
              <a:picLocks noChangeAspect="1" noChangeArrowheads="1"/>
            </p:cNvPicPr>
            <p:nvPr/>
          </p:nvPicPr>
          <p:blipFill>
            <a:blip r:embed="rId7" cstate="print">
              <a:extLst>
                <a:ext uri="{28A0092B-C50C-407E-A947-70E740481C1C}">
                  <a14:useLocalDpi xmlns:a14="http://schemas.microsoft.com/office/drawing/2010/main" xmlns="" val="0"/>
                </a:ext>
              </a:extLst>
            </a:blip>
            <a:srcRect/>
            <a:stretch>
              <a:fillRect/>
            </a:stretch>
          </p:blipFill>
          <p:spPr bwMode="auto">
            <a:xfrm>
              <a:off x="945803" y="915566"/>
              <a:ext cx="3143657" cy="1180384"/>
            </a:xfrm>
            <a:prstGeom prst="rect">
              <a:avLst/>
            </a:prstGeom>
            <a:noFill/>
            <a:extLst>
              <a:ext uri="{909E8E84-426E-40DD-AFC4-6F175D3DCCD1}">
                <a14:hiddenFill xmlns:a14="http://schemas.microsoft.com/office/drawing/2010/main" xmlns="">
                  <a:solidFill>
                    <a:srgbClr val="FFFFFF"/>
                  </a:solidFill>
                </a14:hiddenFill>
              </a:ext>
            </a:extLst>
          </p:spPr>
        </p:pic>
        <p:sp>
          <p:nvSpPr>
            <p:cNvPr id="24" name="矩形 23"/>
            <p:cNvSpPr/>
            <p:nvPr/>
          </p:nvSpPr>
          <p:spPr>
            <a:xfrm>
              <a:off x="1379723" y="1085148"/>
              <a:ext cx="1449234" cy="740267"/>
            </a:xfrm>
            <a:prstGeom prst="rect">
              <a:avLst/>
            </a:prstGeom>
          </p:spPr>
          <p:txBody>
            <a:bodyPr wrap="none">
              <a:spAutoFit/>
            </a:bodyPr>
            <a:lstStyle/>
            <a:p>
              <a:pPr algn="ctr">
                <a:lnSpc>
                  <a:spcPct val="125000"/>
                </a:lnSpc>
              </a:pPr>
              <a:r>
                <a:rPr lang="zh-CN" altLang="en-US" sz="3600" b="1" dirty="0" smtClean="0">
                  <a:solidFill>
                    <a:schemeClr val="bg1"/>
                  </a:solidFill>
                  <a:latin typeface="华文新魏" panose="02010800040101010101" pitchFamily="2" charset="-122"/>
                  <a:ea typeface="华文新魏" panose="02010800040101010101" pitchFamily="2" charset="-122"/>
                </a:rPr>
                <a:t>过程</a:t>
              </a:r>
              <a:endParaRPr lang="zh-CN" altLang="en-US" sz="3600" b="1" dirty="0">
                <a:solidFill>
                  <a:schemeClr val="bg1"/>
                </a:solidFill>
                <a:latin typeface="华文新魏" panose="02010800040101010101" pitchFamily="2" charset="-122"/>
                <a:ea typeface="华文新魏" panose="02010800040101010101" pitchFamily="2" charset="-122"/>
              </a:endParaRPr>
            </a:p>
          </p:txBody>
        </p:sp>
      </p:grpSp>
      <p:pic>
        <p:nvPicPr>
          <p:cNvPr id="37" name="Picture 7" descr="土地改革时，农民正在拔除地主立的界碑"/>
          <p:cNvPicPr>
            <a:picLocks noChangeAspect="1" noChangeArrowheads="1"/>
          </p:cNvPicPr>
          <p:nvPr/>
        </p:nvPicPr>
        <p:blipFill>
          <a:blip r:embed="rId8"/>
          <a:srcRect/>
          <a:stretch>
            <a:fillRect/>
          </a:stretch>
        </p:blipFill>
        <p:spPr bwMode="auto">
          <a:xfrm>
            <a:off x="3832212" y="1571636"/>
            <a:ext cx="3234546" cy="2357454"/>
          </a:xfrm>
          <a:prstGeom prst="roundRect">
            <a:avLst/>
          </a:prstGeom>
          <a:noFill/>
          <a:ln w="15875">
            <a:noFill/>
            <a:miter lim="800000"/>
            <a:headEnd/>
            <a:tailEnd/>
          </a:ln>
        </p:spPr>
      </p:pic>
      <p:sp>
        <p:nvSpPr>
          <p:cNvPr id="38" name="Rectangle 8"/>
          <p:cNvSpPr>
            <a:spLocks noChangeArrowheads="1"/>
          </p:cNvSpPr>
          <p:nvPr/>
        </p:nvSpPr>
        <p:spPr bwMode="auto">
          <a:xfrm>
            <a:off x="3546459" y="3857652"/>
            <a:ext cx="3929090" cy="461665"/>
          </a:xfrm>
          <a:prstGeom prst="rect">
            <a:avLst/>
          </a:prstGeom>
          <a:noFill/>
          <a:ln w="9525">
            <a:noFill/>
            <a:miter lim="800000"/>
          </a:ln>
          <a:effectLst/>
        </p:spPr>
        <p:txBody>
          <a:bodyPr wrap="square">
            <a:spAutoFit/>
          </a:bodyPr>
          <a:lstStyle/>
          <a:p>
            <a:r>
              <a:rPr lang="zh-CN" altLang="en-US" sz="2400" b="1" dirty="0" smtClean="0">
                <a:latin typeface="华文新魏" panose="02010800040101010101" pitchFamily="2" charset="-122"/>
                <a:ea typeface="华文新魏" panose="02010800040101010101" pitchFamily="2" charset="-122"/>
              </a:rPr>
              <a:t>农民</a:t>
            </a:r>
            <a:r>
              <a:rPr lang="zh-CN" altLang="en-US" sz="2400" b="1" dirty="0">
                <a:latin typeface="华文新魏" panose="02010800040101010101" pitchFamily="2" charset="-122"/>
                <a:ea typeface="华文新魏" panose="02010800040101010101" pitchFamily="2" charset="-122"/>
              </a:rPr>
              <a:t>正在拔除地主立的界碑</a:t>
            </a:r>
          </a:p>
        </p:txBody>
      </p:sp>
      <p:pic>
        <p:nvPicPr>
          <p:cNvPr id="39" name="Picture 19" descr="湖南岳阳农民烧地契"/>
          <p:cNvPicPr>
            <a:picLocks noChangeAspect="1" noChangeArrowheads="1"/>
          </p:cNvPicPr>
          <p:nvPr/>
        </p:nvPicPr>
        <p:blipFill>
          <a:blip r:embed="rId9"/>
          <a:srcRect/>
          <a:stretch>
            <a:fillRect/>
          </a:stretch>
        </p:blipFill>
        <p:spPr bwMode="auto">
          <a:xfrm>
            <a:off x="7332673" y="1591223"/>
            <a:ext cx="3387722" cy="2337867"/>
          </a:xfrm>
          <a:prstGeom prst="roundRect">
            <a:avLst/>
          </a:prstGeom>
          <a:noFill/>
          <a:ln w="9525">
            <a:noFill/>
            <a:miter lim="800000"/>
            <a:headEnd/>
            <a:tailEnd/>
          </a:ln>
        </p:spPr>
      </p:pic>
      <p:sp>
        <p:nvSpPr>
          <p:cNvPr id="40" name="Rectangle 20"/>
          <p:cNvSpPr>
            <a:spLocks noChangeArrowheads="1"/>
          </p:cNvSpPr>
          <p:nvPr/>
        </p:nvSpPr>
        <p:spPr bwMode="auto">
          <a:xfrm>
            <a:off x="7661313" y="3857652"/>
            <a:ext cx="3671888" cy="461665"/>
          </a:xfrm>
          <a:prstGeom prst="rect">
            <a:avLst/>
          </a:prstGeom>
          <a:noFill/>
          <a:ln w="9525">
            <a:noFill/>
            <a:miter lim="800000"/>
          </a:ln>
          <a:effectLst/>
        </p:spPr>
        <p:txBody>
          <a:bodyPr>
            <a:spAutoFit/>
          </a:bodyPr>
          <a:lstStyle/>
          <a:p>
            <a:r>
              <a:rPr lang="zh-CN" altLang="en-US" sz="2400" b="1" dirty="0">
                <a:latin typeface="华文新魏" panose="02010800040101010101" pitchFamily="2" charset="-122"/>
                <a:ea typeface="华文新魏" panose="02010800040101010101" pitchFamily="2" charset="-122"/>
              </a:rPr>
              <a:t>湖南岳阳农民烧地契</a:t>
            </a:r>
          </a:p>
        </p:txBody>
      </p:sp>
      <p:pic>
        <p:nvPicPr>
          <p:cNvPr id="41" name="Picture 4" descr="农民丈量分配土地"/>
          <p:cNvPicPr>
            <a:picLocks noChangeAspect="1" noChangeArrowheads="1"/>
          </p:cNvPicPr>
          <p:nvPr/>
        </p:nvPicPr>
        <p:blipFill>
          <a:blip r:embed="rId10"/>
          <a:srcRect/>
          <a:stretch>
            <a:fillRect/>
          </a:stretch>
        </p:blipFill>
        <p:spPr bwMode="auto">
          <a:xfrm>
            <a:off x="3832211" y="4286280"/>
            <a:ext cx="3286148" cy="2238203"/>
          </a:xfrm>
          <a:prstGeom prst="roundRect">
            <a:avLst/>
          </a:prstGeom>
          <a:noFill/>
          <a:ln w="9525">
            <a:noFill/>
            <a:miter lim="800000"/>
            <a:headEnd/>
            <a:tailEnd/>
          </a:ln>
        </p:spPr>
      </p:pic>
      <p:sp>
        <p:nvSpPr>
          <p:cNvPr id="42" name="Rectangle 5"/>
          <p:cNvSpPr>
            <a:spLocks noChangeArrowheads="1"/>
          </p:cNvSpPr>
          <p:nvPr/>
        </p:nvSpPr>
        <p:spPr bwMode="auto">
          <a:xfrm>
            <a:off x="4089412" y="6438923"/>
            <a:ext cx="3171823" cy="461665"/>
          </a:xfrm>
          <a:prstGeom prst="rect">
            <a:avLst/>
          </a:prstGeom>
          <a:noFill/>
          <a:ln w="9525">
            <a:noFill/>
            <a:miter lim="800000"/>
          </a:ln>
          <a:effectLst/>
        </p:spPr>
        <p:txBody>
          <a:bodyPr wrap="square">
            <a:spAutoFit/>
          </a:bodyPr>
          <a:lstStyle/>
          <a:p>
            <a:r>
              <a:rPr lang="zh-CN" altLang="en-US" sz="2400" b="1" dirty="0">
                <a:latin typeface="华文新魏" panose="02010800040101010101" pitchFamily="2" charset="-122"/>
                <a:ea typeface="华文新魏" panose="02010800040101010101" pitchFamily="2" charset="-122"/>
              </a:rPr>
              <a:t>农民丈量分配土地</a:t>
            </a:r>
          </a:p>
        </p:txBody>
      </p:sp>
      <p:pic>
        <p:nvPicPr>
          <p:cNvPr id="47" name="Picture 17" descr="j"/>
          <p:cNvPicPr>
            <a:picLocks noChangeAspect="1" noChangeArrowheads="1"/>
          </p:cNvPicPr>
          <p:nvPr/>
        </p:nvPicPr>
        <p:blipFill>
          <a:blip r:embed="rId11"/>
          <a:srcRect/>
          <a:stretch>
            <a:fillRect/>
          </a:stretch>
        </p:blipFill>
        <p:spPr bwMode="auto">
          <a:xfrm>
            <a:off x="7261235" y="4214842"/>
            <a:ext cx="3456562" cy="2214578"/>
          </a:xfrm>
          <a:prstGeom prst="roundRect">
            <a:avLst/>
          </a:prstGeom>
          <a:noFill/>
        </p:spPr>
      </p:pic>
      <p:sp>
        <p:nvSpPr>
          <p:cNvPr id="50" name="Rectangle 16"/>
          <p:cNvSpPr>
            <a:spLocks noChangeArrowheads="1"/>
          </p:cNvSpPr>
          <p:nvPr/>
        </p:nvSpPr>
        <p:spPr bwMode="auto">
          <a:xfrm>
            <a:off x="7404111" y="6429420"/>
            <a:ext cx="3093796" cy="369332"/>
          </a:xfrm>
          <a:prstGeom prst="rect">
            <a:avLst/>
          </a:prstGeom>
          <a:noFill/>
          <a:ln w="9525" algn="ctr">
            <a:noFill/>
            <a:miter lim="800000"/>
          </a:ln>
          <a:effectLst/>
        </p:spPr>
        <p:txBody>
          <a:bodyPr wrap="none" lIns="0" tIns="0" rIns="0" bIns="0">
            <a:spAutoFit/>
          </a:bodyPr>
          <a:lstStyle/>
          <a:p>
            <a:pPr algn="ctr"/>
            <a:r>
              <a:rPr kumimoji="1" lang="zh-CN" altLang="en-US" sz="2400" b="1" dirty="0">
                <a:latin typeface="华文新魏" panose="02010800040101010101" pitchFamily="2" charset="-122"/>
                <a:ea typeface="华文新魏" panose="02010800040101010101" pitchFamily="2" charset="-122"/>
              </a:rPr>
              <a:t>土地改革中农民埋界桩</a:t>
            </a:r>
          </a:p>
        </p:txBody>
      </p:sp>
    </p:spTree>
  </p:cSld>
  <p:clrMapOvr>
    <a:masterClrMapping/>
  </p:clrMapOvr>
  <mc:AlternateContent xmlns:mc="http://schemas.openxmlformats.org/markup-compatibility/2006">
    <mc:Choice xmlns:p14="http://schemas.microsoft.com/office/powerpoint/2010/main" xmlns=""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dissolve">
                                      <p:cBhvr>
                                        <p:cTn id="7" dur="500"/>
                                        <p:tgtEl>
                                          <p:spTgt spid="26"/>
                                        </p:tgtEl>
                                      </p:cBhvr>
                                    </p:animEffect>
                                  </p:childTnLst>
                                </p:cTn>
                              </p:par>
                              <p:par>
                                <p:cTn id="8" presetID="9" presetClass="entr" presetSubtype="0" fill="hold" grpId="0" nodeType="withEffect">
                                  <p:stCondLst>
                                    <p:cond delay="0"/>
                                  </p:stCondLst>
                                  <p:childTnLst>
                                    <p:set>
                                      <p:cBhvr>
                                        <p:cTn id="9" dur="1" fill="hold">
                                          <p:stCondLst>
                                            <p:cond delay="0"/>
                                          </p:stCondLst>
                                        </p:cTn>
                                        <p:tgtEl>
                                          <p:spTgt spid="27"/>
                                        </p:tgtEl>
                                        <p:attrNameLst>
                                          <p:attrName>style.visibility</p:attrName>
                                        </p:attrNameLst>
                                      </p:cBhvr>
                                      <p:to>
                                        <p:strVal val="visible"/>
                                      </p:to>
                                    </p:set>
                                    <p:animEffect transition="in" filter="dissolve">
                                      <p:cBhvr>
                                        <p:cTn id="10" dur="500"/>
                                        <p:tgtEl>
                                          <p:spTgt spid="27"/>
                                        </p:tgtEl>
                                      </p:cBhvr>
                                    </p:animEffect>
                                  </p:childTnLst>
                                </p:cTn>
                              </p:par>
                              <p:par>
                                <p:cTn id="11" presetID="9" presetClass="entr" presetSubtype="0" fill="hold" nodeType="withEffect">
                                  <p:stCondLst>
                                    <p:cond delay="0"/>
                                  </p:stCondLst>
                                  <p:childTnLst>
                                    <p:set>
                                      <p:cBhvr>
                                        <p:cTn id="12" dur="1" fill="hold">
                                          <p:stCondLst>
                                            <p:cond delay="0"/>
                                          </p:stCondLst>
                                        </p:cTn>
                                        <p:tgtEl>
                                          <p:spTgt spid="37"/>
                                        </p:tgtEl>
                                        <p:attrNameLst>
                                          <p:attrName>style.visibility</p:attrName>
                                        </p:attrNameLst>
                                      </p:cBhvr>
                                      <p:to>
                                        <p:strVal val="visible"/>
                                      </p:to>
                                    </p:set>
                                    <p:animEffect transition="in" filter="dissolve">
                                      <p:cBhvr>
                                        <p:cTn id="13" dur="500"/>
                                        <p:tgtEl>
                                          <p:spTgt spid="37"/>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dissolve">
                                      <p:cBhvr>
                                        <p:cTn id="16" dur="500"/>
                                        <p:tgtEl>
                                          <p:spTgt spid="38"/>
                                        </p:tgtEl>
                                      </p:cBhvr>
                                    </p:animEffect>
                                  </p:childTnLst>
                                </p:cTn>
                              </p:par>
                              <p:par>
                                <p:cTn id="17" presetID="9" presetClass="entr" presetSubtype="0" fill="hold" nodeType="withEffect">
                                  <p:stCondLst>
                                    <p:cond delay="0"/>
                                  </p:stCondLst>
                                  <p:childTnLst>
                                    <p:set>
                                      <p:cBhvr>
                                        <p:cTn id="18" dur="1" fill="hold">
                                          <p:stCondLst>
                                            <p:cond delay="0"/>
                                          </p:stCondLst>
                                        </p:cTn>
                                        <p:tgtEl>
                                          <p:spTgt spid="39"/>
                                        </p:tgtEl>
                                        <p:attrNameLst>
                                          <p:attrName>style.visibility</p:attrName>
                                        </p:attrNameLst>
                                      </p:cBhvr>
                                      <p:to>
                                        <p:strVal val="visible"/>
                                      </p:to>
                                    </p:set>
                                    <p:animEffect transition="in" filter="dissolve">
                                      <p:cBhvr>
                                        <p:cTn id="19" dur="500"/>
                                        <p:tgtEl>
                                          <p:spTgt spid="39"/>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40"/>
                                        </p:tgtEl>
                                        <p:attrNameLst>
                                          <p:attrName>style.visibility</p:attrName>
                                        </p:attrNameLst>
                                      </p:cBhvr>
                                      <p:to>
                                        <p:strVal val="visible"/>
                                      </p:to>
                                    </p:set>
                                    <p:animEffect transition="in" filter="dissolve">
                                      <p:cBhvr>
                                        <p:cTn id="22" dur="500"/>
                                        <p:tgtEl>
                                          <p:spTgt spid="40"/>
                                        </p:tgtEl>
                                      </p:cBhvr>
                                    </p:animEffect>
                                  </p:childTnLst>
                                </p:cTn>
                              </p:par>
                              <p:par>
                                <p:cTn id="23" presetID="9" presetClass="entr" presetSubtype="0" fill="hold" nodeType="withEffect">
                                  <p:stCondLst>
                                    <p:cond delay="0"/>
                                  </p:stCondLst>
                                  <p:childTnLst>
                                    <p:set>
                                      <p:cBhvr>
                                        <p:cTn id="24" dur="1" fill="hold">
                                          <p:stCondLst>
                                            <p:cond delay="0"/>
                                          </p:stCondLst>
                                        </p:cTn>
                                        <p:tgtEl>
                                          <p:spTgt spid="41"/>
                                        </p:tgtEl>
                                        <p:attrNameLst>
                                          <p:attrName>style.visibility</p:attrName>
                                        </p:attrNameLst>
                                      </p:cBhvr>
                                      <p:to>
                                        <p:strVal val="visible"/>
                                      </p:to>
                                    </p:set>
                                    <p:animEffect transition="in" filter="dissolve">
                                      <p:cBhvr>
                                        <p:cTn id="25" dur="500"/>
                                        <p:tgtEl>
                                          <p:spTgt spid="41"/>
                                        </p:tgtEl>
                                      </p:cBhvr>
                                    </p:animEffect>
                                  </p:childTnLst>
                                </p:cTn>
                              </p:par>
                              <p:par>
                                <p:cTn id="26" presetID="9" presetClass="entr" presetSubtype="0" fill="hold" grpId="0" nodeType="with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dissolve">
                                      <p:cBhvr>
                                        <p:cTn id="28" dur="500"/>
                                        <p:tgtEl>
                                          <p:spTgt spid="42"/>
                                        </p:tgtEl>
                                      </p:cBhvr>
                                    </p:animEffect>
                                  </p:childTnLst>
                                </p:cTn>
                              </p:par>
                              <p:par>
                                <p:cTn id="29" presetID="9" presetClass="entr" presetSubtype="0" fill="hold" nodeType="withEffect">
                                  <p:stCondLst>
                                    <p:cond delay="0"/>
                                  </p:stCondLst>
                                  <p:childTnLst>
                                    <p:set>
                                      <p:cBhvr>
                                        <p:cTn id="30" dur="1" fill="hold">
                                          <p:stCondLst>
                                            <p:cond delay="0"/>
                                          </p:stCondLst>
                                        </p:cTn>
                                        <p:tgtEl>
                                          <p:spTgt spid="47"/>
                                        </p:tgtEl>
                                        <p:attrNameLst>
                                          <p:attrName>style.visibility</p:attrName>
                                        </p:attrNameLst>
                                      </p:cBhvr>
                                      <p:to>
                                        <p:strVal val="visible"/>
                                      </p:to>
                                    </p:set>
                                    <p:animEffect transition="in" filter="dissolve">
                                      <p:cBhvr>
                                        <p:cTn id="31" dur="500"/>
                                        <p:tgtEl>
                                          <p:spTgt spid="47"/>
                                        </p:tgtEl>
                                      </p:cBhvr>
                                    </p:animEffect>
                                  </p:childTnLst>
                                </p:cTn>
                              </p:par>
                              <p:par>
                                <p:cTn id="32" presetID="9" presetClass="entr" presetSubtype="0" fill="hold" grpId="0" nodeType="withEffect">
                                  <p:stCondLst>
                                    <p:cond delay="0"/>
                                  </p:stCondLst>
                                  <p:childTnLst>
                                    <p:set>
                                      <p:cBhvr>
                                        <p:cTn id="33" dur="1" fill="hold">
                                          <p:stCondLst>
                                            <p:cond delay="0"/>
                                          </p:stCondLst>
                                        </p:cTn>
                                        <p:tgtEl>
                                          <p:spTgt spid="50"/>
                                        </p:tgtEl>
                                        <p:attrNameLst>
                                          <p:attrName>style.visibility</p:attrName>
                                        </p:attrNameLst>
                                      </p:cBhvr>
                                      <p:to>
                                        <p:strVal val="visible"/>
                                      </p:to>
                                    </p:set>
                                    <p:animEffect transition="in" filter="dissolve">
                                      <p:cBhvr>
                                        <p:cTn id="34"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38" grpId="0"/>
      <p:bldP spid="40" grpId="0"/>
      <p:bldP spid="42" grpId="0"/>
      <p:bldP spid="5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图片 25"/>
          <p:cNvPicPr>
            <a:picLocks noChangeAspect="1"/>
          </p:cNvPicPr>
          <p:nvPr/>
        </p:nvPicPr>
        <p:blipFill rotWithShape="1">
          <a:blip r:embed="rId3" cstate="print">
            <a:extLst>
              <a:ext uri="{28A0092B-C50C-407E-A947-70E740481C1C}">
                <a14:useLocalDpi xmlns:a14="http://schemas.microsoft.com/office/drawing/2010/main" xmlns="" val="0"/>
              </a:ext>
            </a:extLst>
          </a:blip>
          <a:srcRect l="24814" r="13974" b="25049"/>
          <a:stretch>
            <a:fillRect/>
          </a:stretch>
        </p:blipFill>
        <p:spPr>
          <a:xfrm>
            <a:off x="2046261" y="1457310"/>
            <a:ext cx="7143800" cy="5529276"/>
          </a:xfrm>
          <a:prstGeom prst="roundRect">
            <a:avLst>
              <a:gd name="adj" fmla="val 7678"/>
            </a:avLst>
          </a:prstGeom>
          <a:ln>
            <a:solidFill>
              <a:schemeClr val="bg2">
                <a:lumMod val="50000"/>
              </a:schemeClr>
            </a:solidFill>
          </a:ln>
          <a:effectLst>
            <a:outerShdw blurRad="292100" dist="139700" dir="2700000" algn="tl" rotWithShape="0">
              <a:srgbClr val="333333">
                <a:alpha val="65000"/>
              </a:srgbClr>
            </a:outerShdw>
          </a:effectLst>
        </p:spPr>
      </p:pic>
      <p:sp>
        <p:nvSpPr>
          <p:cNvPr id="27" name="Rectangle 16"/>
          <p:cNvSpPr>
            <a:spLocks noChangeArrowheads="1"/>
          </p:cNvSpPr>
          <p:nvPr/>
        </p:nvSpPr>
        <p:spPr bwMode="auto">
          <a:xfrm>
            <a:off x="2474889" y="2275598"/>
            <a:ext cx="2643206" cy="3539430"/>
          </a:xfrm>
          <a:prstGeom prst="rect">
            <a:avLst/>
          </a:prstGeom>
          <a:noFill/>
          <a:ln w="9525">
            <a:noFill/>
            <a:miter lim="800000"/>
          </a:ln>
          <a:effectLst/>
        </p:spPr>
        <p:txBody>
          <a:bodyPr wrap="square" anchor="ctr">
            <a:spAutoFit/>
          </a:bodyPr>
          <a:lstStyle/>
          <a:p>
            <a:r>
              <a:rPr lang="en-US" altLang="zh-CN" sz="3200" b="1" dirty="0">
                <a:latin typeface="华文新魏" panose="02010800040101010101" pitchFamily="2" charset="-122"/>
                <a:ea typeface="华文新魏" panose="02010800040101010101" pitchFamily="2" charset="-122"/>
              </a:rPr>
              <a:t>   </a:t>
            </a:r>
            <a:r>
              <a:rPr lang="en-US" altLang="zh-CN" sz="3200" b="1" dirty="0" smtClean="0">
                <a:latin typeface="华文新魏" panose="02010800040101010101" pitchFamily="2" charset="-122"/>
                <a:ea typeface="华文新魏" panose="02010800040101010101" pitchFamily="2" charset="-122"/>
              </a:rPr>
              <a:t>    </a:t>
            </a:r>
            <a:r>
              <a:rPr lang="zh-CN" altLang="en-US" sz="3200" b="1" dirty="0" smtClean="0">
                <a:latin typeface="华文新魏" panose="02010800040101010101" pitchFamily="2" charset="-122"/>
                <a:ea typeface="华文新魏" panose="02010800040101010101" pitchFamily="2" charset="-122"/>
              </a:rPr>
              <a:t>土地改革</a:t>
            </a:r>
            <a:r>
              <a:rPr lang="zh-CN" altLang="en-US" sz="3200" b="1" dirty="0">
                <a:latin typeface="华文新魏" panose="02010800040101010101" pitchFamily="2" charset="-122"/>
                <a:ea typeface="华文新魏" panose="02010800040101010101" pitchFamily="2" charset="-122"/>
              </a:rPr>
              <a:t>每期一般经历了发动群众、划分阶级、没收和分配土地、</a:t>
            </a:r>
            <a:r>
              <a:rPr lang="zh-CN" altLang="en-US" sz="3200" b="1" dirty="0">
                <a:solidFill>
                  <a:srgbClr val="C00000"/>
                </a:solidFill>
                <a:latin typeface="华文新魏" panose="02010800040101010101" pitchFamily="2" charset="-122"/>
                <a:ea typeface="华文新魏" panose="02010800040101010101" pitchFamily="2" charset="-122"/>
              </a:rPr>
              <a:t>复查总结</a:t>
            </a:r>
            <a:r>
              <a:rPr lang="zh-CN" altLang="en-US" sz="3200" b="1" dirty="0">
                <a:latin typeface="华文新魏" panose="02010800040101010101" pitchFamily="2" charset="-122"/>
                <a:ea typeface="华文新魏" panose="02010800040101010101" pitchFamily="2" charset="-122"/>
              </a:rPr>
              <a:t>等阶段。</a:t>
            </a:r>
          </a:p>
        </p:txBody>
      </p:sp>
      <p:sp>
        <p:nvSpPr>
          <p:cNvPr id="55" name="矩形 54"/>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43" name="图片 42" descr="t018d16e110143ea110.jpg"/>
          <p:cNvPicPr>
            <a:picLocks noChangeAspect="1"/>
          </p:cNvPicPr>
          <p:nvPr/>
        </p:nvPicPr>
        <p:blipFill>
          <a:blip r:embed="rId4">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4" name="图片 43" descr="624f9a79jw1eelyzwvu5xj20b408t75j.jpg"/>
          <p:cNvPicPr>
            <a:picLocks noChangeAspect="1"/>
          </p:cNvPicPr>
          <p:nvPr/>
        </p:nvPicPr>
        <p:blipFill>
          <a:blip r:embed="rId5">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5" name="图片 44" descr="t018d16e110143ea110.jpg"/>
          <p:cNvPicPr>
            <a:picLocks noChangeAspect="1"/>
          </p:cNvPicPr>
          <p:nvPr/>
        </p:nvPicPr>
        <p:blipFill>
          <a:blip r:embed="rId4">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6" name="矩形 45"/>
          <p:cNvSpPr/>
          <p:nvPr/>
        </p:nvSpPr>
        <p:spPr>
          <a:xfrm>
            <a:off x="0" y="0"/>
            <a:ext cx="10776937" cy="704850"/>
          </a:xfrm>
          <a:prstGeom prst="rect">
            <a:avLst/>
          </a:prstGeom>
          <a:blipFill>
            <a:blip r:embed="rId6"/>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8" name="直角三角形 47"/>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9" name="矩形 48"/>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54" name="直接连接符 53"/>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64" name="直角三角形 6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65" name="矩形 6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67" name="图片 66" descr="624f9a79jw1eelyzwvu5xj20b408t75j.jpg"/>
          <p:cNvPicPr>
            <a:picLocks noChangeAspect="1"/>
          </p:cNvPicPr>
          <p:nvPr/>
        </p:nvPicPr>
        <p:blipFill>
          <a:blip r:embed="rId5">
            <a:clrChange>
              <a:clrFrom>
                <a:srgbClr val="FFFFFF"/>
              </a:clrFrom>
              <a:clrTo>
                <a:srgbClr val="FFFFFF">
                  <a:alpha val="0"/>
                </a:srgbClr>
              </a:clrTo>
            </a:clrChange>
          </a:blip>
          <a:stretch>
            <a:fillRect/>
          </a:stretch>
        </p:blipFill>
        <p:spPr>
          <a:xfrm>
            <a:off x="9547251" y="0"/>
            <a:ext cx="1714512" cy="814368"/>
          </a:xfrm>
          <a:prstGeom prst="rect">
            <a:avLst/>
          </a:prstGeom>
        </p:spPr>
      </p:pic>
      <p:grpSp>
        <p:nvGrpSpPr>
          <p:cNvPr id="4" name="组合 21"/>
          <p:cNvGrpSpPr/>
          <p:nvPr/>
        </p:nvGrpSpPr>
        <p:grpSpPr>
          <a:xfrm>
            <a:off x="-168317" y="600054"/>
            <a:ext cx="2403451" cy="1180384"/>
            <a:chOff x="945803" y="915566"/>
            <a:chExt cx="3143657" cy="1180384"/>
          </a:xfrm>
        </p:grpSpPr>
        <p:pic>
          <p:nvPicPr>
            <p:cNvPr id="23" name="Picture 2" descr="C:\Users\Thinkpad\Desktop\PNG\1_0001_图层-6.png"/>
            <p:cNvPicPr>
              <a:picLocks noChangeAspect="1" noChangeArrowheads="1"/>
            </p:cNvPicPr>
            <p:nvPr/>
          </p:nvPicPr>
          <p:blipFill>
            <a:blip r:embed="rId7" cstate="print">
              <a:extLst>
                <a:ext uri="{28A0092B-C50C-407E-A947-70E740481C1C}">
                  <a14:useLocalDpi xmlns:a14="http://schemas.microsoft.com/office/drawing/2010/main" xmlns="" val="0"/>
                </a:ext>
              </a:extLst>
            </a:blip>
            <a:srcRect/>
            <a:stretch>
              <a:fillRect/>
            </a:stretch>
          </p:blipFill>
          <p:spPr bwMode="auto">
            <a:xfrm>
              <a:off x="945803" y="915566"/>
              <a:ext cx="3143657" cy="1180384"/>
            </a:xfrm>
            <a:prstGeom prst="rect">
              <a:avLst/>
            </a:prstGeom>
            <a:noFill/>
            <a:extLst>
              <a:ext uri="{909E8E84-426E-40DD-AFC4-6F175D3DCCD1}">
                <a14:hiddenFill xmlns:a14="http://schemas.microsoft.com/office/drawing/2010/main" xmlns="">
                  <a:solidFill>
                    <a:srgbClr val="FFFFFF"/>
                  </a:solidFill>
                </a14:hiddenFill>
              </a:ext>
            </a:extLst>
          </p:spPr>
        </p:pic>
        <p:sp>
          <p:nvSpPr>
            <p:cNvPr id="24" name="矩形 23"/>
            <p:cNvSpPr/>
            <p:nvPr/>
          </p:nvSpPr>
          <p:spPr>
            <a:xfrm>
              <a:off x="1379723" y="1085148"/>
              <a:ext cx="1449234" cy="740267"/>
            </a:xfrm>
            <a:prstGeom prst="rect">
              <a:avLst/>
            </a:prstGeom>
          </p:spPr>
          <p:txBody>
            <a:bodyPr wrap="none">
              <a:spAutoFit/>
            </a:bodyPr>
            <a:lstStyle/>
            <a:p>
              <a:pPr algn="ctr">
                <a:lnSpc>
                  <a:spcPct val="125000"/>
                </a:lnSpc>
              </a:pPr>
              <a:r>
                <a:rPr lang="zh-CN" altLang="en-US" sz="3600" b="1" dirty="0" smtClean="0">
                  <a:solidFill>
                    <a:schemeClr val="bg1"/>
                  </a:solidFill>
                  <a:latin typeface="华文新魏" panose="02010800040101010101" pitchFamily="2" charset="-122"/>
                  <a:ea typeface="华文新魏" panose="02010800040101010101" pitchFamily="2" charset="-122"/>
                </a:rPr>
                <a:t>过程</a:t>
              </a:r>
              <a:endParaRPr lang="zh-CN" altLang="en-US" sz="3600" b="1" dirty="0">
                <a:solidFill>
                  <a:schemeClr val="bg1"/>
                </a:solidFill>
                <a:latin typeface="华文新魏" panose="02010800040101010101" pitchFamily="2" charset="-122"/>
                <a:ea typeface="华文新魏" panose="02010800040101010101" pitchFamily="2" charset="-122"/>
              </a:endParaRPr>
            </a:p>
          </p:txBody>
        </p:sp>
      </p:grpSp>
      <p:pic>
        <p:nvPicPr>
          <p:cNvPr id="32" name="Picture 4" descr="四川金堂县贫农分到了土地"/>
          <p:cNvPicPr>
            <a:picLocks noChangeAspect="1" noChangeArrowheads="1"/>
          </p:cNvPicPr>
          <p:nvPr/>
        </p:nvPicPr>
        <p:blipFill>
          <a:blip r:embed="rId8"/>
          <a:srcRect/>
          <a:stretch>
            <a:fillRect/>
          </a:stretch>
        </p:blipFill>
        <p:spPr bwMode="auto">
          <a:xfrm>
            <a:off x="5260972" y="1600186"/>
            <a:ext cx="3429024" cy="2335077"/>
          </a:xfrm>
          <a:prstGeom prst="roundRect">
            <a:avLst/>
          </a:prstGeom>
          <a:ln>
            <a:noFill/>
          </a:ln>
          <a:effectLst>
            <a:outerShdw blurRad="292100" dist="139700" dir="2700000" algn="tl" rotWithShape="0">
              <a:srgbClr val="333333">
                <a:alpha val="65000"/>
              </a:srgbClr>
            </a:outerShdw>
          </a:effectLst>
        </p:spPr>
      </p:pic>
      <p:sp>
        <p:nvSpPr>
          <p:cNvPr id="33" name="Rectangle 5"/>
          <p:cNvSpPr>
            <a:spLocks noChangeArrowheads="1"/>
          </p:cNvSpPr>
          <p:nvPr/>
        </p:nvSpPr>
        <p:spPr bwMode="auto">
          <a:xfrm>
            <a:off x="5260971" y="6386532"/>
            <a:ext cx="3643338" cy="461665"/>
          </a:xfrm>
          <a:prstGeom prst="rect">
            <a:avLst/>
          </a:prstGeom>
          <a:noFill/>
          <a:ln w="9525">
            <a:noFill/>
            <a:miter lim="800000"/>
          </a:ln>
          <a:effectLst/>
        </p:spPr>
        <p:txBody>
          <a:bodyPr wrap="square">
            <a:spAutoFit/>
          </a:bodyPr>
          <a:lstStyle/>
          <a:p>
            <a:r>
              <a:rPr lang="zh-CN" altLang="en-US" sz="2400" b="1" dirty="0" smtClean="0">
                <a:latin typeface="华文新魏" panose="02010800040101010101" pitchFamily="2" charset="-122"/>
                <a:ea typeface="华文新魏" panose="02010800040101010101" pitchFamily="2" charset="-122"/>
              </a:rPr>
              <a:t>农民</a:t>
            </a:r>
            <a:r>
              <a:rPr lang="zh-CN" altLang="en-US" sz="2400" b="1" dirty="0">
                <a:latin typeface="华文新魏" panose="02010800040101010101" pitchFamily="2" charset="-122"/>
                <a:ea typeface="华文新魏" panose="02010800040101010101" pitchFamily="2" charset="-122"/>
              </a:rPr>
              <a:t>分到了土地和农具</a:t>
            </a:r>
          </a:p>
        </p:txBody>
      </p:sp>
      <p:pic>
        <p:nvPicPr>
          <p:cNvPr id="34" name="Picture 17" descr="土改农民分得农具"/>
          <p:cNvPicPr>
            <a:picLocks noChangeAspect="1" noChangeArrowheads="1"/>
          </p:cNvPicPr>
          <p:nvPr/>
        </p:nvPicPr>
        <p:blipFill>
          <a:blip r:embed="rId9"/>
          <a:srcRect/>
          <a:stretch>
            <a:fillRect/>
          </a:stretch>
        </p:blipFill>
        <p:spPr bwMode="auto">
          <a:xfrm>
            <a:off x="5236205" y="4100516"/>
            <a:ext cx="3453790" cy="2286016"/>
          </a:xfrm>
          <a:prstGeom prst="roundRect">
            <a:avLst/>
          </a:prstGeom>
          <a:ln>
            <a:noFill/>
          </a:ln>
          <a:effectLst>
            <a:outerShdw blurRad="292100" dist="139700" dir="2700000" algn="tl" rotWithShape="0">
              <a:srgbClr val="333333">
                <a:alpha val="65000"/>
              </a:srgbClr>
            </a:outerShdw>
          </a:effectLst>
        </p:spPr>
      </p:pic>
    </p:spTree>
  </p:cSld>
  <p:clrMapOvr>
    <a:masterClrMapping/>
  </p:clrMapOvr>
  <mc:AlternateContent xmlns:mc="http://schemas.openxmlformats.org/markup-compatibility/2006">
    <mc:Choice xmlns:p14="http://schemas.microsoft.com/office/powerpoint/2010/main" xmlns=""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dissolve">
                                      <p:cBhvr>
                                        <p:cTn id="7" dur="500"/>
                                        <p:tgtEl>
                                          <p:spTgt spid="26"/>
                                        </p:tgtEl>
                                      </p:cBhvr>
                                    </p:animEffect>
                                  </p:childTnLst>
                                </p:cTn>
                              </p:par>
                              <p:par>
                                <p:cTn id="8" presetID="9" presetClass="entr" presetSubtype="0" fill="hold" grpId="0" nodeType="withEffect">
                                  <p:stCondLst>
                                    <p:cond delay="0"/>
                                  </p:stCondLst>
                                  <p:childTnLst>
                                    <p:set>
                                      <p:cBhvr>
                                        <p:cTn id="9" dur="1" fill="hold">
                                          <p:stCondLst>
                                            <p:cond delay="0"/>
                                          </p:stCondLst>
                                        </p:cTn>
                                        <p:tgtEl>
                                          <p:spTgt spid="27"/>
                                        </p:tgtEl>
                                        <p:attrNameLst>
                                          <p:attrName>style.visibility</p:attrName>
                                        </p:attrNameLst>
                                      </p:cBhvr>
                                      <p:to>
                                        <p:strVal val="visible"/>
                                      </p:to>
                                    </p:set>
                                    <p:animEffect transition="in" filter="dissolve">
                                      <p:cBhvr>
                                        <p:cTn id="10" dur="500"/>
                                        <p:tgtEl>
                                          <p:spTgt spid="27"/>
                                        </p:tgtEl>
                                      </p:cBhvr>
                                    </p:animEffect>
                                  </p:childTnLst>
                                </p:cTn>
                              </p:par>
                              <p:par>
                                <p:cTn id="11" presetID="9" presetClass="entr" presetSubtype="0" fill="hold" nodeType="with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dissolve">
                                      <p:cBhvr>
                                        <p:cTn id="13" dur="500"/>
                                        <p:tgtEl>
                                          <p:spTgt spid="32"/>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33"/>
                                        </p:tgtEl>
                                        <p:attrNameLst>
                                          <p:attrName>style.visibility</p:attrName>
                                        </p:attrNameLst>
                                      </p:cBhvr>
                                      <p:to>
                                        <p:strVal val="visible"/>
                                      </p:to>
                                    </p:set>
                                    <p:animEffect transition="in" filter="dissolve">
                                      <p:cBhvr>
                                        <p:cTn id="16" dur="500"/>
                                        <p:tgtEl>
                                          <p:spTgt spid="33"/>
                                        </p:tgtEl>
                                      </p:cBhvr>
                                    </p:animEffect>
                                  </p:childTnLst>
                                </p:cTn>
                              </p:par>
                              <p:par>
                                <p:cTn id="17" presetID="9" presetClass="entr" presetSubtype="0" fill="hold" nodeType="withEffect">
                                  <p:stCondLst>
                                    <p:cond delay="0"/>
                                  </p:stCondLst>
                                  <p:childTnLst>
                                    <p:set>
                                      <p:cBhvr>
                                        <p:cTn id="18" dur="1" fill="hold">
                                          <p:stCondLst>
                                            <p:cond delay="0"/>
                                          </p:stCondLst>
                                        </p:cTn>
                                        <p:tgtEl>
                                          <p:spTgt spid="34"/>
                                        </p:tgtEl>
                                        <p:attrNameLst>
                                          <p:attrName>style.visibility</p:attrName>
                                        </p:attrNameLst>
                                      </p:cBhvr>
                                      <p:to>
                                        <p:strVal val="visible"/>
                                      </p:to>
                                    </p:set>
                                    <p:animEffect transition="in" filter="dissolve">
                                      <p:cBhvr>
                                        <p:cTn id="19"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3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2738" name="标题 372737"/>
          <p:cNvSpPr>
            <a:spLocks noGrp="1"/>
          </p:cNvSpPr>
          <p:nvPr>
            <p:ph type="title"/>
          </p:nvPr>
        </p:nvSpPr>
        <p:spPr>
          <a:xfrm>
            <a:off x="960438" y="500063"/>
            <a:ext cx="8641080" cy="1440180"/>
          </a:xfrm>
        </p:spPr>
        <p:txBody>
          <a:bodyPr anchor="ctr"/>
          <a:lstStyle/>
          <a:p>
            <a:r>
              <a:rPr lang="zh-CN" altLang="en-US" sz="5670" b="1" dirty="0">
                <a:solidFill>
                  <a:srgbClr val="FF0000"/>
                </a:solidFill>
              </a:rPr>
              <a:t>土地改革经过：</a:t>
            </a:r>
            <a:endParaRPr lang="zh-CN" altLang="en-US" sz="5670" b="1">
              <a:solidFill>
                <a:srgbClr val="FF0000"/>
              </a:solidFill>
            </a:endParaRPr>
          </a:p>
        </p:txBody>
      </p:sp>
      <p:sp>
        <p:nvSpPr>
          <p:cNvPr id="372739" name="文本占位符 372738"/>
          <p:cNvSpPr>
            <a:spLocks noGrp="1"/>
          </p:cNvSpPr>
          <p:nvPr>
            <p:ph type="body" idx="1"/>
          </p:nvPr>
        </p:nvSpPr>
        <p:spPr>
          <a:xfrm>
            <a:off x="960438" y="2088595"/>
            <a:ext cx="9601200" cy="831770"/>
          </a:xfrm>
        </p:spPr>
        <p:txBody>
          <a:bodyPr>
            <a:normAutofit fontScale="92500"/>
          </a:bodyPr>
          <a:lstStyle/>
          <a:p>
            <a:pPr>
              <a:buNone/>
            </a:pPr>
            <a:r>
              <a:rPr lang="en-US" altLang="zh-CN" b="1" dirty="0">
                <a:latin typeface="黑体" panose="02010609060101010101" pitchFamily="49" charset="-122"/>
                <a:ea typeface="黑体" panose="02010609060101010101" pitchFamily="49" charset="-122"/>
              </a:rPr>
              <a:t>1</a:t>
            </a:r>
            <a:r>
              <a:rPr lang="zh-CN" altLang="en-US" b="1" dirty="0">
                <a:latin typeface="黑体" panose="02010609060101010101" pitchFamily="49" charset="-122"/>
                <a:ea typeface="黑体" panose="02010609060101010101" pitchFamily="49" charset="-122"/>
              </a:rPr>
              <a:t>、</a:t>
            </a:r>
            <a:r>
              <a:rPr lang="zh-CN" altLang="x-none" b="1" dirty="0">
                <a:latin typeface="黑体" panose="02010609060101010101" pitchFamily="49" charset="-122"/>
                <a:ea typeface="黑体" panose="02010609060101010101" pitchFamily="49" charset="-122"/>
              </a:rPr>
              <a:t>1950年</a:t>
            </a:r>
            <a:r>
              <a:rPr lang="zh-CN" altLang="x-none" b="1" dirty="0">
                <a:solidFill>
                  <a:srgbClr val="FF0000"/>
                </a:solidFill>
                <a:latin typeface="黑体" panose="02010609060101010101" pitchFamily="49" charset="-122"/>
                <a:ea typeface="黑体" panose="02010609060101010101" pitchFamily="49" charset="-122"/>
              </a:rPr>
              <a:t>颁布</a:t>
            </a:r>
            <a:r>
              <a:rPr lang="en-US" altLang="x-none" b="1">
                <a:latin typeface="黑体" panose="02010609060101010101" pitchFamily="49" charset="-122"/>
                <a:ea typeface="黑体" panose="02010609060101010101" pitchFamily="49" charset="-122"/>
              </a:rPr>
              <a:t>《</a:t>
            </a:r>
            <a:r>
              <a:rPr lang="zh-CN" altLang="x-none" b="1" dirty="0">
                <a:latin typeface="黑体" panose="02010609060101010101" pitchFamily="49" charset="-122"/>
                <a:ea typeface="黑体" panose="02010609060101010101" pitchFamily="49" charset="-122"/>
              </a:rPr>
              <a:t>中华人民共和国土地改革法</a:t>
            </a:r>
            <a:r>
              <a:rPr lang="en-US" altLang="x-none" b="1">
                <a:latin typeface="黑体" panose="02010609060101010101" pitchFamily="49" charset="-122"/>
                <a:ea typeface="黑体" panose="02010609060101010101" pitchFamily="49" charset="-122"/>
              </a:rPr>
              <a:t>》</a:t>
            </a:r>
            <a:endParaRPr lang="zh-CN" altLang="en-US" b="1">
              <a:latin typeface="黑体" panose="02010609060101010101" pitchFamily="49" charset="-122"/>
              <a:ea typeface="黑体" panose="02010609060101010101" pitchFamily="49" charset="-122"/>
            </a:endParaRPr>
          </a:p>
        </p:txBody>
      </p:sp>
      <p:sp>
        <p:nvSpPr>
          <p:cNvPr id="372740" name="文本框 372739"/>
          <p:cNvSpPr txBox="1"/>
          <p:nvPr/>
        </p:nvSpPr>
        <p:spPr>
          <a:xfrm>
            <a:off x="960438" y="3373755"/>
            <a:ext cx="9412844" cy="672465"/>
          </a:xfrm>
          <a:prstGeom prst="rect">
            <a:avLst/>
          </a:prstGeom>
          <a:noFill/>
          <a:ln w="9525">
            <a:noFill/>
          </a:ln>
        </p:spPr>
        <p:txBody>
          <a:bodyPr>
            <a:spAutoFit/>
          </a:bodyPr>
          <a:lstStyle/>
          <a:p>
            <a:pPr>
              <a:spcBef>
                <a:spcPct val="50000"/>
              </a:spcBef>
            </a:pPr>
            <a:r>
              <a:rPr lang="en-US" altLang="zh-CN" sz="3780" b="1" dirty="0">
                <a:latin typeface="黑体" panose="02010609060101010101" pitchFamily="49" charset="-122"/>
                <a:ea typeface="黑体" panose="02010609060101010101" pitchFamily="49" charset="-122"/>
              </a:rPr>
              <a:t>2</a:t>
            </a:r>
            <a:r>
              <a:rPr lang="zh-CN" altLang="en-US" sz="3780" b="1" dirty="0">
                <a:latin typeface="黑体" panose="02010609060101010101" pitchFamily="49" charset="-122"/>
                <a:ea typeface="黑体" panose="02010609060101010101" pitchFamily="49" charset="-122"/>
              </a:rPr>
              <a:t>、</a:t>
            </a:r>
            <a:r>
              <a:rPr lang="zh-CN" altLang="x-none" sz="3780" b="1" dirty="0">
                <a:latin typeface="黑体" panose="02010609060101010101" pitchFamily="49" charset="-122"/>
                <a:ea typeface="黑体" panose="02010609060101010101" pitchFamily="49" charset="-122"/>
              </a:rPr>
              <a:t>1950年冬，全国</a:t>
            </a:r>
            <a:r>
              <a:rPr lang="zh-CN" altLang="x-none" sz="3780" b="1" dirty="0">
                <a:solidFill>
                  <a:srgbClr val="FF0000"/>
                </a:solidFill>
                <a:latin typeface="黑体" panose="02010609060101010101" pitchFamily="49" charset="-122"/>
                <a:ea typeface="黑体" panose="02010609060101010101" pitchFamily="49" charset="-122"/>
              </a:rPr>
              <a:t>分批进行</a:t>
            </a:r>
            <a:r>
              <a:rPr lang="zh-CN" altLang="x-none" sz="3780" b="1" dirty="0">
                <a:latin typeface="黑体" panose="02010609060101010101" pitchFamily="49" charset="-122"/>
                <a:ea typeface="黑体" panose="02010609060101010101" pitchFamily="49" charset="-122"/>
              </a:rPr>
              <a:t>土地改革</a:t>
            </a:r>
            <a:endParaRPr lang="zh-CN" altLang="x-none" sz="3780" b="1" dirty="0">
              <a:latin typeface="黑体" panose="02010609060101010101" pitchFamily="49" charset="-122"/>
              <a:ea typeface="黑体" panose="02010609060101010101" pitchFamily="49" charset="-122"/>
              <a:hlinkClick r:id="rId2" action="ppaction://hlinksldjump"/>
            </a:endParaRPr>
          </a:p>
        </p:txBody>
      </p:sp>
      <p:sp>
        <p:nvSpPr>
          <p:cNvPr id="372741" name="文本框 372740"/>
          <p:cNvSpPr txBox="1"/>
          <p:nvPr/>
        </p:nvSpPr>
        <p:spPr>
          <a:xfrm>
            <a:off x="960438" y="4960620"/>
            <a:ext cx="9601200" cy="1318895"/>
          </a:xfrm>
          <a:prstGeom prst="rect">
            <a:avLst/>
          </a:prstGeom>
          <a:noFill/>
          <a:ln w="9525">
            <a:noFill/>
          </a:ln>
        </p:spPr>
        <p:txBody>
          <a:bodyPr>
            <a:spAutoFit/>
          </a:bodyPr>
          <a:lstStyle/>
          <a:p>
            <a:pPr>
              <a:spcBef>
                <a:spcPct val="50000"/>
              </a:spcBef>
            </a:pPr>
            <a:r>
              <a:rPr lang="en-US" altLang="zh-CN" sz="3780" b="1" dirty="0">
                <a:latin typeface="黑体" panose="02010609060101010101" pitchFamily="49" charset="-122"/>
                <a:ea typeface="黑体" panose="02010609060101010101" pitchFamily="49" charset="-122"/>
              </a:rPr>
              <a:t>3</a:t>
            </a:r>
            <a:r>
              <a:rPr lang="zh-CN" altLang="en-US" sz="3780" b="1" dirty="0">
                <a:latin typeface="黑体" panose="02010609060101010101" pitchFamily="49" charset="-122"/>
                <a:ea typeface="黑体" panose="02010609060101010101" pitchFamily="49" charset="-122"/>
              </a:rPr>
              <a:t>、</a:t>
            </a:r>
            <a:r>
              <a:rPr lang="zh-CN" altLang="x-none" sz="3780" b="1" dirty="0">
                <a:latin typeface="黑体" panose="02010609060101010101" pitchFamily="49" charset="-122"/>
                <a:ea typeface="黑体" panose="02010609060101010101" pitchFamily="49" charset="-122"/>
              </a:rPr>
              <a:t>1952年底，全国大陆</a:t>
            </a:r>
            <a:r>
              <a:rPr lang="zh-CN" altLang="x-none" sz="4200" b="1" dirty="0">
                <a:solidFill>
                  <a:schemeClr val="bg2"/>
                </a:solidFill>
                <a:latin typeface="黑体" panose="02010609060101010101" pitchFamily="49" charset="-122"/>
                <a:ea typeface="黑体" panose="02010609060101010101" pitchFamily="49" charset="-122"/>
              </a:rPr>
              <a:t>基本</a:t>
            </a:r>
            <a:r>
              <a:rPr lang="zh-CN" altLang="x-none" sz="3780" b="1" dirty="0">
                <a:solidFill>
                  <a:srgbClr val="FF0000"/>
                </a:solidFill>
                <a:latin typeface="黑体" panose="02010609060101010101" pitchFamily="49" charset="-122"/>
                <a:ea typeface="黑体" panose="02010609060101010101" pitchFamily="49" charset="-122"/>
              </a:rPr>
              <a:t>完成</a:t>
            </a:r>
            <a:r>
              <a:rPr lang="zh-CN" altLang="x-none" sz="3780" b="1" dirty="0">
                <a:latin typeface="黑体" panose="02010609060101010101" pitchFamily="49" charset="-122"/>
                <a:ea typeface="黑体" panose="02010609060101010101" pitchFamily="49" charset="-122"/>
              </a:rPr>
              <a:t>土地改革</a:t>
            </a:r>
            <a:r>
              <a:rPr lang="zh-CN" altLang="en-US" sz="3780" b="1" dirty="0">
                <a:latin typeface="黑体" panose="02010609060101010101" pitchFamily="49" charset="-122"/>
                <a:ea typeface="黑体" panose="02010609060101010101" pitchFamily="49" charset="-122"/>
              </a:rPr>
              <a:t>（</a:t>
            </a:r>
            <a:r>
              <a:rPr lang="zh-CN" altLang="en-US" sz="3780" b="1" dirty="0">
                <a:solidFill>
                  <a:srgbClr val="FF0000"/>
                </a:solidFill>
                <a:latin typeface="黑体" panose="02010609060101010101" pitchFamily="49" charset="-122"/>
                <a:ea typeface="黑体" panose="02010609060101010101" pitchFamily="49" charset="-122"/>
              </a:rPr>
              <a:t>除部分少数民族外</a:t>
            </a:r>
            <a:r>
              <a:rPr lang="zh-CN" altLang="en-US" sz="3780" b="1" dirty="0">
                <a:latin typeface="黑体" panose="02010609060101010101" pitchFamily="49" charset="-122"/>
                <a:ea typeface="黑体" panose="02010609060101010101" pitchFamily="49" charset="-122"/>
              </a:rPr>
              <a:t>）</a:t>
            </a:r>
            <a:endParaRPr lang="en-US" altLang="x-none" sz="3780" b="1">
              <a:latin typeface="黑体" panose="02010609060101010101" pitchFamily="49" charset="-122"/>
              <a:ea typeface="黑体" panose="02010609060101010101" pitchFamily="49" charset="-122"/>
              <a:hlinkClick r:id="rId2" action="ppaction://hlinksldjump"/>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72739">
                                            <p:txEl>
                                              <p:pRg st="0" end="0"/>
                                            </p:txEl>
                                          </p:spTgt>
                                        </p:tgtEl>
                                        <p:attrNameLst>
                                          <p:attrName>style.visibility</p:attrName>
                                        </p:attrNameLst>
                                      </p:cBhvr>
                                      <p:to>
                                        <p:strVal val="visible"/>
                                      </p:to>
                                    </p:set>
                                    <p:animEffect transition="in" filter="blinds(horizontal)">
                                      <p:cBhvr>
                                        <p:cTn id="7" dur="500"/>
                                        <p:tgtEl>
                                          <p:spTgt spid="37273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372740"/>
                                        </p:tgtEl>
                                        <p:attrNameLst>
                                          <p:attrName>style.visibility</p:attrName>
                                        </p:attrNameLst>
                                      </p:cBhvr>
                                      <p:to>
                                        <p:strVal val="visible"/>
                                      </p:to>
                                    </p:set>
                                    <p:animEffect transition="in" filter="box(in)">
                                      <p:cBhvr>
                                        <p:cTn id="12" dur="500"/>
                                        <p:tgtEl>
                                          <p:spTgt spid="372740"/>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372741"/>
                                        </p:tgtEl>
                                        <p:attrNameLst>
                                          <p:attrName>style.visibility</p:attrName>
                                        </p:attrNameLst>
                                      </p:cBhvr>
                                      <p:to>
                                        <p:strVal val="visible"/>
                                      </p:to>
                                    </p:set>
                                    <p:animEffect transition="in" filter="box(in)">
                                      <p:cBhvr>
                                        <p:cTn id="17" dur="500"/>
                                        <p:tgtEl>
                                          <p:spTgt spid="3727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2739" grpId="0" build="p"/>
      <p:bldP spid="372740" grpId="0"/>
      <p:bldP spid="37274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图片 25"/>
          <p:cNvPicPr>
            <a:picLocks noChangeAspect="1"/>
          </p:cNvPicPr>
          <p:nvPr/>
        </p:nvPicPr>
        <p:blipFill rotWithShape="1">
          <a:blip r:embed="rId3" cstate="print">
            <a:extLst>
              <a:ext uri="{28A0092B-C50C-407E-A947-70E740481C1C}">
                <a14:useLocalDpi xmlns:a14="http://schemas.microsoft.com/office/drawing/2010/main" xmlns="" val="0"/>
              </a:ext>
            </a:extLst>
          </a:blip>
          <a:srcRect l="24814" r="13974" b="25049"/>
          <a:stretch>
            <a:fillRect/>
          </a:stretch>
        </p:blipFill>
        <p:spPr>
          <a:xfrm>
            <a:off x="474625" y="2214578"/>
            <a:ext cx="10644262" cy="4314830"/>
          </a:xfrm>
          <a:prstGeom prst="roundRect">
            <a:avLst>
              <a:gd name="adj" fmla="val 7678"/>
            </a:avLst>
          </a:prstGeom>
          <a:ln>
            <a:solidFill>
              <a:schemeClr val="bg2">
                <a:lumMod val="50000"/>
              </a:schemeClr>
            </a:solidFill>
          </a:ln>
          <a:effectLst>
            <a:outerShdw blurRad="292100" dist="139700" dir="2700000" algn="tl" rotWithShape="0">
              <a:srgbClr val="333333">
                <a:alpha val="65000"/>
              </a:srgbClr>
            </a:outerShdw>
          </a:effectLst>
        </p:spPr>
      </p:pic>
      <p:sp>
        <p:nvSpPr>
          <p:cNvPr id="27" name="Rectangle 16"/>
          <p:cNvSpPr>
            <a:spLocks noChangeArrowheads="1"/>
          </p:cNvSpPr>
          <p:nvPr/>
        </p:nvSpPr>
        <p:spPr bwMode="auto">
          <a:xfrm>
            <a:off x="2260575" y="885806"/>
            <a:ext cx="9144064" cy="1077218"/>
          </a:xfrm>
          <a:prstGeom prst="rect">
            <a:avLst/>
          </a:prstGeom>
          <a:noFill/>
          <a:ln w="9525">
            <a:noFill/>
            <a:miter lim="800000"/>
          </a:ln>
          <a:effectLst/>
        </p:spPr>
        <p:txBody>
          <a:bodyPr wrap="square" anchor="ctr">
            <a:spAutoFit/>
          </a:bodyPr>
          <a:lstStyle/>
          <a:p>
            <a:r>
              <a:rPr lang="zh-CN" altLang="en-US" sz="3200" b="1" dirty="0" smtClean="0">
                <a:latin typeface="华文新魏" panose="02010800040101010101" pitchFamily="2" charset="-122"/>
                <a:ea typeface="华文新魏" panose="02010800040101010101" pitchFamily="2" charset="-122"/>
              </a:rPr>
              <a:t>到</a:t>
            </a:r>
            <a:r>
              <a:rPr lang="en-US" sz="3200" b="1" dirty="0" smtClean="0">
                <a:solidFill>
                  <a:srgbClr val="800000"/>
                </a:solidFill>
                <a:latin typeface="华文新魏" panose="02010800040101010101" pitchFamily="2" charset="-122"/>
                <a:ea typeface="华文新魏" panose="02010800040101010101" pitchFamily="2" charset="-122"/>
              </a:rPr>
              <a:t>1952</a:t>
            </a:r>
            <a:r>
              <a:rPr lang="zh-CN" altLang="en-US" sz="3200" b="1" dirty="0" smtClean="0">
                <a:solidFill>
                  <a:srgbClr val="800000"/>
                </a:solidFill>
                <a:latin typeface="华文新魏" panose="02010800040101010101" pitchFamily="2" charset="-122"/>
                <a:ea typeface="华文新魏" panose="02010800040101010101" pitchFamily="2" charset="-122"/>
              </a:rPr>
              <a:t>年</a:t>
            </a:r>
            <a:r>
              <a:rPr lang="zh-CN" altLang="en-US" sz="3200" b="1" dirty="0" smtClean="0">
                <a:latin typeface="华文新魏" panose="02010800040101010101" pitchFamily="2" charset="-122"/>
                <a:ea typeface="华文新魏" panose="02010800040101010101" pitchFamily="2" charset="-122"/>
              </a:rPr>
              <a:t>底，除部分少数民族地区外，全国</a:t>
            </a:r>
            <a:r>
              <a:rPr lang="zh-CN" altLang="en-US" sz="3200" b="1" dirty="0" smtClean="0">
                <a:solidFill>
                  <a:srgbClr val="800000"/>
                </a:solidFill>
                <a:latin typeface="华文新魏" panose="02010800040101010101" pitchFamily="2" charset="-122"/>
                <a:ea typeface="华文新魏" panose="02010800040101010101" pitchFamily="2" charset="-122"/>
              </a:rPr>
              <a:t>大陆</a:t>
            </a:r>
            <a:r>
              <a:rPr lang="zh-CN" altLang="en-US" sz="3200" b="1" dirty="0" smtClean="0">
                <a:latin typeface="华文新魏" panose="02010800040101010101" pitchFamily="2" charset="-122"/>
                <a:ea typeface="华文新魏" panose="02010800040101010101" pitchFamily="2" charset="-122"/>
              </a:rPr>
              <a:t>基本上完成了土地改革。</a:t>
            </a:r>
            <a:endParaRPr lang="zh-CN" altLang="en-US" sz="3200" b="1" dirty="0">
              <a:latin typeface="华文新魏" panose="02010800040101010101" pitchFamily="2" charset="-122"/>
              <a:ea typeface="华文新魏" panose="02010800040101010101" pitchFamily="2" charset="-122"/>
            </a:endParaRPr>
          </a:p>
        </p:txBody>
      </p:sp>
      <p:sp>
        <p:nvSpPr>
          <p:cNvPr id="55" name="矩形 54"/>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43" name="图片 42" descr="t018d16e110143ea110.jpg"/>
          <p:cNvPicPr>
            <a:picLocks noChangeAspect="1"/>
          </p:cNvPicPr>
          <p:nvPr/>
        </p:nvPicPr>
        <p:blipFill>
          <a:blip r:embed="rId4">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4" name="图片 43" descr="624f9a79jw1eelyzwvu5xj20b408t75j.jpg"/>
          <p:cNvPicPr>
            <a:picLocks noChangeAspect="1"/>
          </p:cNvPicPr>
          <p:nvPr/>
        </p:nvPicPr>
        <p:blipFill>
          <a:blip r:embed="rId5">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5" name="图片 44" descr="t018d16e110143ea110.jpg"/>
          <p:cNvPicPr>
            <a:picLocks noChangeAspect="1"/>
          </p:cNvPicPr>
          <p:nvPr/>
        </p:nvPicPr>
        <p:blipFill>
          <a:blip r:embed="rId4">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6" name="矩形 45"/>
          <p:cNvSpPr/>
          <p:nvPr/>
        </p:nvSpPr>
        <p:spPr>
          <a:xfrm>
            <a:off x="0" y="0"/>
            <a:ext cx="10776937" cy="704850"/>
          </a:xfrm>
          <a:prstGeom prst="rect">
            <a:avLst/>
          </a:prstGeom>
          <a:blipFill>
            <a:blip r:embed="rId6"/>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8" name="直角三角形 47"/>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9" name="矩形 48"/>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54" name="直接连接符 53"/>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64" name="直角三角形 6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65" name="矩形 6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67" name="图片 66" descr="624f9a79jw1eelyzwvu5xj20b408t75j.jpg"/>
          <p:cNvPicPr>
            <a:picLocks noChangeAspect="1"/>
          </p:cNvPicPr>
          <p:nvPr/>
        </p:nvPicPr>
        <p:blipFill>
          <a:blip r:embed="rId5">
            <a:clrChange>
              <a:clrFrom>
                <a:srgbClr val="FFFFFF"/>
              </a:clrFrom>
              <a:clrTo>
                <a:srgbClr val="FFFFFF">
                  <a:alpha val="0"/>
                </a:srgbClr>
              </a:clrTo>
            </a:clrChange>
          </a:blip>
          <a:stretch>
            <a:fillRect/>
          </a:stretch>
        </p:blipFill>
        <p:spPr>
          <a:xfrm>
            <a:off x="9547251" y="0"/>
            <a:ext cx="1714512" cy="814368"/>
          </a:xfrm>
          <a:prstGeom prst="rect">
            <a:avLst/>
          </a:prstGeom>
        </p:spPr>
      </p:pic>
      <p:grpSp>
        <p:nvGrpSpPr>
          <p:cNvPr id="4" name="组合 21"/>
          <p:cNvGrpSpPr/>
          <p:nvPr/>
        </p:nvGrpSpPr>
        <p:grpSpPr>
          <a:xfrm>
            <a:off x="-168317" y="600054"/>
            <a:ext cx="2403451" cy="1180384"/>
            <a:chOff x="945803" y="915566"/>
            <a:chExt cx="3143657" cy="1180384"/>
          </a:xfrm>
        </p:grpSpPr>
        <p:pic>
          <p:nvPicPr>
            <p:cNvPr id="23" name="Picture 2" descr="C:\Users\Thinkpad\Desktop\PNG\1_0001_图层-6.png"/>
            <p:cNvPicPr>
              <a:picLocks noChangeAspect="1" noChangeArrowheads="1"/>
            </p:cNvPicPr>
            <p:nvPr/>
          </p:nvPicPr>
          <p:blipFill>
            <a:blip r:embed="rId7" cstate="print">
              <a:extLst>
                <a:ext uri="{28A0092B-C50C-407E-A947-70E740481C1C}">
                  <a14:useLocalDpi xmlns:a14="http://schemas.microsoft.com/office/drawing/2010/main" xmlns="" val="0"/>
                </a:ext>
              </a:extLst>
            </a:blip>
            <a:srcRect/>
            <a:stretch>
              <a:fillRect/>
            </a:stretch>
          </p:blipFill>
          <p:spPr bwMode="auto">
            <a:xfrm>
              <a:off x="945803" y="915566"/>
              <a:ext cx="3143657" cy="1180384"/>
            </a:xfrm>
            <a:prstGeom prst="rect">
              <a:avLst/>
            </a:prstGeom>
            <a:noFill/>
            <a:extLst>
              <a:ext uri="{909E8E84-426E-40DD-AFC4-6F175D3DCCD1}">
                <a14:hiddenFill xmlns:a14="http://schemas.microsoft.com/office/drawing/2010/main" xmlns="">
                  <a:solidFill>
                    <a:srgbClr val="FFFFFF"/>
                  </a:solidFill>
                </a14:hiddenFill>
              </a:ext>
            </a:extLst>
          </p:spPr>
        </p:pic>
        <p:sp>
          <p:nvSpPr>
            <p:cNvPr id="24" name="矩形 23"/>
            <p:cNvSpPr/>
            <p:nvPr/>
          </p:nvSpPr>
          <p:spPr>
            <a:xfrm>
              <a:off x="1379723" y="1085148"/>
              <a:ext cx="1449234" cy="740267"/>
            </a:xfrm>
            <a:prstGeom prst="rect">
              <a:avLst/>
            </a:prstGeom>
          </p:spPr>
          <p:txBody>
            <a:bodyPr wrap="none">
              <a:spAutoFit/>
            </a:bodyPr>
            <a:lstStyle/>
            <a:p>
              <a:pPr algn="ctr">
                <a:lnSpc>
                  <a:spcPct val="125000"/>
                </a:lnSpc>
              </a:pPr>
              <a:r>
                <a:rPr lang="zh-CN" altLang="en-US" sz="3600" b="1" dirty="0" smtClean="0">
                  <a:solidFill>
                    <a:schemeClr val="bg1"/>
                  </a:solidFill>
                  <a:latin typeface="华文新魏" panose="02010800040101010101" pitchFamily="2" charset="-122"/>
                  <a:ea typeface="华文新魏" panose="02010800040101010101" pitchFamily="2" charset="-122"/>
                </a:rPr>
                <a:t>结果</a:t>
              </a:r>
              <a:endParaRPr lang="zh-CN" altLang="en-US" sz="3600" b="1" dirty="0">
                <a:solidFill>
                  <a:schemeClr val="bg1"/>
                </a:solidFill>
                <a:latin typeface="华文新魏" panose="02010800040101010101" pitchFamily="2" charset="-122"/>
                <a:ea typeface="华文新魏" panose="02010800040101010101" pitchFamily="2" charset="-122"/>
              </a:endParaRPr>
            </a:p>
          </p:txBody>
        </p:sp>
      </p:grpSp>
      <p:sp>
        <p:nvSpPr>
          <p:cNvPr id="28" name="Rectangle 16"/>
          <p:cNvSpPr>
            <a:spLocks noChangeArrowheads="1"/>
          </p:cNvSpPr>
          <p:nvPr/>
        </p:nvSpPr>
        <p:spPr bwMode="auto">
          <a:xfrm>
            <a:off x="474625" y="2357454"/>
            <a:ext cx="3214710" cy="3970318"/>
          </a:xfrm>
          <a:prstGeom prst="rect">
            <a:avLst/>
          </a:prstGeom>
          <a:noFill/>
          <a:ln w="9525">
            <a:noFill/>
            <a:miter lim="800000"/>
          </a:ln>
          <a:effectLst/>
        </p:spPr>
        <p:txBody>
          <a:bodyPr wrap="square" anchor="ctr">
            <a:spAutoFit/>
          </a:bodyPr>
          <a:lstStyle/>
          <a:p>
            <a:r>
              <a:rPr lang="zh-CN" altLang="en-US" sz="2800" dirty="0" smtClean="0">
                <a:latin typeface="华文新魏" panose="02010800040101010101" pitchFamily="2" charset="-122"/>
                <a:ea typeface="华文新魏" panose="02010800040101010101" pitchFamily="2" charset="-122"/>
              </a:rPr>
              <a:t>        约</a:t>
            </a:r>
            <a:r>
              <a:rPr lang="en-US" altLang="zh-CN" sz="2800" dirty="0" smtClean="0">
                <a:latin typeface="华文新魏" panose="02010800040101010101" pitchFamily="2" charset="-122"/>
                <a:ea typeface="华文新魏" panose="02010800040101010101" pitchFamily="2" charset="-122"/>
              </a:rPr>
              <a:t>3</a:t>
            </a:r>
            <a:r>
              <a:rPr lang="zh-CN" altLang="en-US" sz="2800" dirty="0" smtClean="0">
                <a:latin typeface="华文新魏" panose="02010800040101010101" pitchFamily="2" charset="-122"/>
                <a:ea typeface="华文新魏" panose="02010800040101010101" pitchFamily="2" charset="-122"/>
              </a:rPr>
              <a:t>亿无地少地的农民，分到了约</a:t>
            </a:r>
            <a:r>
              <a:rPr lang="en-US" altLang="zh-CN" sz="2800" dirty="0" smtClean="0">
                <a:latin typeface="华文新魏" panose="02010800040101010101" pitchFamily="2" charset="-122"/>
                <a:ea typeface="华文新魏" panose="02010800040101010101" pitchFamily="2" charset="-122"/>
              </a:rPr>
              <a:t>7</a:t>
            </a:r>
            <a:r>
              <a:rPr lang="zh-CN" altLang="en-US" sz="2800" dirty="0" smtClean="0">
                <a:latin typeface="华文新魏" panose="02010800040101010101" pitchFamily="2" charset="-122"/>
                <a:ea typeface="华文新魏" panose="02010800040101010101" pitchFamily="2" charset="-122"/>
              </a:rPr>
              <a:t>亿亩土地和大量的农具、牲畜和房屋；每年需向地主缴纳的</a:t>
            </a:r>
            <a:r>
              <a:rPr lang="en-US" altLang="zh-CN" sz="2800" dirty="0" smtClean="0">
                <a:latin typeface="华文新魏" panose="02010800040101010101" pitchFamily="2" charset="-122"/>
                <a:ea typeface="华文新魏" panose="02010800040101010101" pitchFamily="2" charset="-122"/>
              </a:rPr>
              <a:t>300</a:t>
            </a:r>
            <a:r>
              <a:rPr lang="zh-CN" altLang="en-US" sz="2800" dirty="0" smtClean="0">
                <a:latin typeface="华文新魏" panose="02010800040101010101" pitchFamily="2" charset="-122"/>
                <a:ea typeface="华文新魏" panose="02010800040101010101" pitchFamily="2" charset="-122"/>
              </a:rPr>
              <a:t>多亿千克粮食的地租也被免除。农民真正获得解放。</a:t>
            </a:r>
            <a:endParaRPr lang="zh-CN" altLang="en-US" sz="2800" dirty="0">
              <a:latin typeface="华文新魏" panose="02010800040101010101" pitchFamily="2" charset="-122"/>
              <a:ea typeface="华文新魏" panose="02010800040101010101" pitchFamily="2" charset="-122"/>
            </a:endParaRPr>
          </a:p>
        </p:txBody>
      </p:sp>
      <p:pic>
        <p:nvPicPr>
          <p:cNvPr id="29" name="图片 28" descr="F200908061112112191031964.jpg"/>
          <p:cNvPicPr>
            <a:picLocks noChangeAspect="1"/>
          </p:cNvPicPr>
          <p:nvPr/>
        </p:nvPicPr>
        <p:blipFill>
          <a:blip r:embed="rId8"/>
          <a:stretch>
            <a:fillRect/>
          </a:stretch>
        </p:blipFill>
        <p:spPr>
          <a:xfrm>
            <a:off x="3510740" y="2428892"/>
            <a:ext cx="2893239" cy="3857652"/>
          </a:xfrm>
          <a:prstGeom prst="roundRect">
            <a:avLst>
              <a:gd name="adj" fmla="val 12980"/>
            </a:avLst>
          </a:prstGeom>
          <a:ln>
            <a:noFill/>
          </a:ln>
          <a:effectLst>
            <a:outerShdw blurRad="292100" dist="139700" dir="2700000" algn="tl" rotWithShape="0">
              <a:srgbClr val="333333">
                <a:alpha val="65000"/>
              </a:srgbClr>
            </a:outerShdw>
          </a:effectLst>
        </p:spPr>
      </p:pic>
      <p:pic>
        <p:nvPicPr>
          <p:cNvPr id="30" name="图片 29" descr="MAIN201411261408000565946211360.jpg"/>
          <p:cNvPicPr>
            <a:picLocks noChangeAspect="1"/>
          </p:cNvPicPr>
          <p:nvPr/>
        </p:nvPicPr>
        <p:blipFill>
          <a:blip r:embed="rId9"/>
          <a:srcRect r="9572"/>
          <a:stretch>
            <a:fillRect/>
          </a:stretch>
        </p:blipFill>
        <p:spPr>
          <a:xfrm>
            <a:off x="6546855" y="2428892"/>
            <a:ext cx="4441521" cy="3786214"/>
          </a:xfrm>
          <a:prstGeom prst="roundRect">
            <a:avLst>
              <a:gd name="adj" fmla="val 9422"/>
            </a:avLst>
          </a:prstGeom>
          <a:ln>
            <a:noFill/>
          </a:ln>
          <a:effectLst>
            <a:outerShdw blurRad="292100" dist="139700" dir="2700000" algn="tl" rotWithShape="0">
              <a:srgbClr val="333333">
                <a:alpha val="65000"/>
              </a:srgbClr>
            </a:outerShdw>
          </a:effectLst>
        </p:spPr>
      </p:pic>
    </p:spTree>
  </p:cSld>
  <p:clrMapOvr>
    <a:masterClrMapping/>
  </p:clrMapOvr>
  <mc:AlternateContent xmlns:mc="http://schemas.openxmlformats.org/markup-compatibility/2006">
    <mc:Choice xmlns:p14="http://schemas.microsoft.com/office/powerpoint/2010/main" xmlns=""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dissolve">
                                      <p:cBhvr>
                                        <p:cTn id="7" dur="500"/>
                                        <p:tgtEl>
                                          <p:spTgt spid="27"/>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dissolve">
                                      <p:cBhvr>
                                        <p:cTn id="12" dur="500"/>
                                        <p:tgtEl>
                                          <p:spTgt spid="26"/>
                                        </p:tgtEl>
                                      </p:cBhvr>
                                    </p:animEffect>
                                  </p:childTnLst>
                                </p:cTn>
                              </p:par>
                              <p:par>
                                <p:cTn id="13" presetID="9" presetClass="entr" presetSubtype="0" fill="hold" grpId="0" nodeType="with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dissolve">
                                      <p:cBhvr>
                                        <p:cTn id="15" dur="500"/>
                                        <p:tgtEl>
                                          <p:spTgt spid="28"/>
                                        </p:tgtEl>
                                      </p:cBhvr>
                                    </p:animEffect>
                                  </p:childTnLst>
                                </p:cTn>
                              </p:par>
                              <p:par>
                                <p:cTn id="16" presetID="9" presetClass="entr" presetSubtype="0" fill="hold" nodeType="withEffect">
                                  <p:stCondLst>
                                    <p:cond delay="0"/>
                                  </p:stCondLst>
                                  <p:childTnLst>
                                    <p:set>
                                      <p:cBhvr>
                                        <p:cTn id="17" dur="1" fill="hold">
                                          <p:stCondLst>
                                            <p:cond delay="0"/>
                                          </p:stCondLst>
                                        </p:cTn>
                                        <p:tgtEl>
                                          <p:spTgt spid="29"/>
                                        </p:tgtEl>
                                        <p:attrNameLst>
                                          <p:attrName>style.visibility</p:attrName>
                                        </p:attrNameLst>
                                      </p:cBhvr>
                                      <p:to>
                                        <p:strVal val="visible"/>
                                      </p:to>
                                    </p:set>
                                    <p:animEffect transition="in" filter="dissolve">
                                      <p:cBhvr>
                                        <p:cTn id="18" dur="500"/>
                                        <p:tgtEl>
                                          <p:spTgt spid="29"/>
                                        </p:tgtEl>
                                      </p:cBhvr>
                                    </p:animEffect>
                                  </p:childTnLst>
                                </p:cTn>
                              </p:par>
                              <p:par>
                                <p:cTn id="19" presetID="9" presetClass="entr" presetSubtype="0" fill="hold" nodeType="withEffect">
                                  <p:stCondLst>
                                    <p:cond delay="0"/>
                                  </p:stCondLst>
                                  <p:childTnLst>
                                    <p:set>
                                      <p:cBhvr>
                                        <p:cTn id="20" dur="1" fill="hold">
                                          <p:stCondLst>
                                            <p:cond delay="0"/>
                                          </p:stCondLst>
                                        </p:cTn>
                                        <p:tgtEl>
                                          <p:spTgt spid="30"/>
                                        </p:tgtEl>
                                        <p:attrNameLst>
                                          <p:attrName>style.visibility</p:attrName>
                                        </p:attrNameLst>
                                      </p:cBhvr>
                                      <p:to>
                                        <p:strVal val="visible"/>
                                      </p:to>
                                    </p:set>
                                    <p:animEffect transition="in" filter="dissolve">
                                      <p:cBhvr>
                                        <p:cTn id="21"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矩形 54"/>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43" name="图片 42" descr="t018d16e110143ea110.jpg"/>
          <p:cNvPicPr>
            <a:picLocks noChangeAspect="1"/>
          </p:cNvPicPr>
          <p:nvPr/>
        </p:nvPicPr>
        <p:blipFill>
          <a:blip r:embed="rId3">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4" name="图片 43" descr="624f9a79jw1eelyzwvu5xj20b408t75j.jpg"/>
          <p:cNvPicPr>
            <a:picLocks noChangeAspect="1"/>
          </p:cNvPicPr>
          <p:nvPr/>
        </p:nvPicPr>
        <p:blipFill>
          <a:blip r:embed="rId4">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5" name="图片 44" descr="t018d16e110143ea110.jpg"/>
          <p:cNvPicPr>
            <a:picLocks noChangeAspect="1"/>
          </p:cNvPicPr>
          <p:nvPr/>
        </p:nvPicPr>
        <p:blipFill>
          <a:blip r:embed="rId3">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6" name="矩形 45"/>
          <p:cNvSpPr/>
          <p:nvPr/>
        </p:nvSpPr>
        <p:spPr>
          <a:xfrm>
            <a:off x="0" y="0"/>
            <a:ext cx="10776937" cy="704850"/>
          </a:xfrm>
          <a:prstGeom prst="rect">
            <a:avLst/>
          </a:prstGeom>
          <a:blipFill>
            <a:blip r:embed="rId5"/>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8" name="直角三角形 47"/>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9" name="矩形 48"/>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54" name="直接连接符 53"/>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64" name="直角三角形 6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65" name="矩形 6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67" name="图片 66" descr="624f9a79jw1eelyzwvu5xj20b408t75j.jpg"/>
          <p:cNvPicPr>
            <a:picLocks noChangeAspect="1"/>
          </p:cNvPicPr>
          <p:nvPr/>
        </p:nvPicPr>
        <p:blipFill>
          <a:blip r:embed="rId4">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19" name="Picture 6" descr="土地改革"/>
          <p:cNvPicPr>
            <a:picLocks noChangeAspect="1" noChangeArrowheads="1"/>
          </p:cNvPicPr>
          <p:nvPr/>
        </p:nvPicPr>
        <p:blipFill>
          <a:blip r:embed="rId6"/>
          <a:srcRect/>
          <a:stretch>
            <a:fillRect/>
          </a:stretch>
        </p:blipFill>
        <p:spPr bwMode="auto">
          <a:xfrm>
            <a:off x="1974823" y="885806"/>
            <a:ext cx="7848600" cy="5970587"/>
          </a:xfrm>
          <a:prstGeom prst="rect">
            <a:avLst/>
          </a:prstGeom>
          <a:noFill/>
          <a:ln w="28575">
            <a:solidFill>
              <a:srgbClr val="800000"/>
            </a:solid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slow" p14:dur="2000" advTm="0"/>
    </mc:Choice>
    <mc:Fallback>
      <p:transition spd="slow" advTm="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Picture 104" descr="未命名"/>
          <p:cNvPicPr>
            <a:picLocks noChangeAspect="1" noChangeArrowheads="1"/>
          </p:cNvPicPr>
          <p:nvPr/>
        </p:nvPicPr>
        <p:blipFill>
          <a:blip r:embed="rId3"/>
          <a:srcRect b="6909"/>
          <a:stretch>
            <a:fillRect/>
          </a:stretch>
        </p:blipFill>
        <p:spPr bwMode="auto">
          <a:xfrm>
            <a:off x="-1" y="742930"/>
            <a:ext cx="11522075" cy="2506452"/>
          </a:xfrm>
          <a:prstGeom prst="rect">
            <a:avLst/>
          </a:prstGeom>
          <a:ln>
            <a:noFill/>
          </a:ln>
          <a:effectLst>
            <a:outerShdw blurRad="292100" dist="139700" dir="2700000" algn="tl" rotWithShape="0">
              <a:srgbClr val="333333">
                <a:alpha val="65000"/>
              </a:srgbClr>
            </a:outerShdw>
          </a:effectLst>
        </p:spPr>
      </p:pic>
      <p:sp>
        <p:nvSpPr>
          <p:cNvPr id="55" name="矩形 54"/>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43" name="图片 42" descr="t018d16e110143ea110.jpg"/>
          <p:cNvPicPr>
            <a:picLocks noChangeAspect="1"/>
          </p:cNvPicPr>
          <p:nvPr/>
        </p:nvPicPr>
        <p:blipFill>
          <a:blip r:embed="rId4">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4" name="图片 43" descr="624f9a79jw1eelyzwvu5xj20b408t75j.jpg"/>
          <p:cNvPicPr>
            <a:picLocks noChangeAspect="1"/>
          </p:cNvPicPr>
          <p:nvPr/>
        </p:nvPicPr>
        <p:blipFill>
          <a:blip r:embed="rId5">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5" name="图片 44" descr="t018d16e110143ea110.jpg"/>
          <p:cNvPicPr>
            <a:picLocks noChangeAspect="1"/>
          </p:cNvPicPr>
          <p:nvPr/>
        </p:nvPicPr>
        <p:blipFill>
          <a:blip r:embed="rId4">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6" name="矩形 45"/>
          <p:cNvSpPr/>
          <p:nvPr/>
        </p:nvSpPr>
        <p:spPr>
          <a:xfrm>
            <a:off x="0" y="0"/>
            <a:ext cx="10776937" cy="704850"/>
          </a:xfrm>
          <a:prstGeom prst="rect">
            <a:avLst/>
          </a:prstGeom>
          <a:blipFill>
            <a:blip r:embed="rId6"/>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8" name="直角三角形 47"/>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9" name="矩形 48"/>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54" name="直接连接符 53"/>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64" name="直角三角形 6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65" name="矩形 6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67" name="图片 66" descr="624f9a79jw1eelyzwvu5xj20b408t75j.jpg"/>
          <p:cNvPicPr>
            <a:picLocks noChangeAspect="1"/>
          </p:cNvPicPr>
          <p:nvPr/>
        </p:nvPicPr>
        <p:blipFill>
          <a:blip r:embed="rId5">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19" name="Rectangle 92"/>
          <p:cNvSpPr>
            <a:spLocks noChangeArrowheads="1"/>
          </p:cNvSpPr>
          <p:nvPr/>
        </p:nvSpPr>
        <p:spPr bwMode="auto">
          <a:xfrm>
            <a:off x="0" y="3209925"/>
            <a:ext cx="649287" cy="4031873"/>
          </a:xfrm>
          <a:prstGeom prst="rect">
            <a:avLst/>
          </a:prstGeom>
          <a:noFill/>
          <a:ln w="9525">
            <a:noFill/>
            <a:miter lim="800000"/>
          </a:ln>
          <a:effectLst/>
        </p:spPr>
        <p:txBody>
          <a:bodyPr anchor="ctr">
            <a:spAutoFit/>
          </a:bodyPr>
          <a:lstStyle/>
          <a:p>
            <a:r>
              <a:rPr lang="zh-CN" altLang="en-US" sz="3200" b="1" dirty="0">
                <a:solidFill>
                  <a:srgbClr val="333300"/>
                </a:solidFill>
                <a:effectLst>
                  <a:glow rad="228600">
                    <a:schemeClr val="accent2">
                      <a:satMod val="175000"/>
                      <a:alpha val="40000"/>
                    </a:schemeClr>
                  </a:glow>
                  <a:outerShdw blurRad="38100" dist="38100" dir="2700000" algn="tl">
                    <a:srgbClr val="C0C0C0"/>
                  </a:outerShdw>
                </a:effectLst>
                <a:latin typeface="华文新魏" panose="02010800040101010101" pitchFamily="2" charset="-122"/>
                <a:ea typeface="华文新魏" panose="02010800040101010101" pitchFamily="2" charset="-122"/>
              </a:rPr>
              <a:t>旧西藏封建农奴制</a:t>
            </a:r>
          </a:p>
        </p:txBody>
      </p:sp>
      <p:pic>
        <p:nvPicPr>
          <p:cNvPr id="20" name="Picture 93" descr="日喀则景隆庄园的农奴们在一天劳役之后，用粗糙的食物充饥。"/>
          <p:cNvPicPr>
            <a:picLocks noChangeAspect="1" noChangeArrowheads="1"/>
          </p:cNvPicPr>
          <p:nvPr/>
        </p:nvPicPr>
        <p:blipFill>
          <a:blip r:embed="rId7"/>
          <a:srcRect/>
          <a:stretch>
            <a:fillRect/>
          </a:stretch>
        </p:blipFill>
        <p:spPr bwMode="auto">
          <a:xfrm>
            <a:off x="831814" y="3671888"/>
            <a:ext cx="2992438" cy="2322513"/>
          </a:xfrm>
          <a:prstGeom prst="rect">
            <a:avLst/>
          </a:prstGeom>
          <a:ln w="38100">
            <a:solidFill>
              <a:schemeClr val="bg2">
                <a:lumMod val="90000"/>
              </a:schemeClr>
            </a:solidFill>
          </a:ln>
          <a:effectLst>
            <a:outerShdw blurRad="292100" dist="139700" dir="2700000" algn="tl" rotWithShape="0">
              <a:srgbClr val="333333">
                <a:alpha val="65000"/>
              </a:srgbClr>
            </a:outerShdw>
          </a:effectLst>
        </p:spPr>
      </p:pic>
      <p:sp>
        <p:nvSpPr>
          <p:cNvPr id="21" name="Rectangle 94"/>
          <p:cNvSpPr>
            <a:spLocks noChangeArrowheads="1"/>
          </p:cNvSpPr>
          <p:nvPr/>
        </p:nvSpPr>
        <p:spPr bwMode="auto">
          <a:xfrm>
            <a:off x="760377" y="5400676"/>
            <a:ext cx="3079689" cy="584775"/>
          </a:xfrm>
          <a:prstGeom prst="rect">
            <a:avLst/>
          </a:prstGeom>
          <a:noFill/>
          <a:ln w="9525">
            <a:noFill/>
            <a:miter lim="800000"/>
          </a:ln>
          <a:effectLst/>
        </p:spPr>
        <p:txBody>
          <a:bodyPr wrap="none">
            <a:spAutoFit/>
          </a:bodyPr>
          <a:lstStyle/>
          <a:p>
            <a:r>
              <a:rPr lang="zh-CN" altLang="en-US" sz="1600" b="1">
                <a:solidFill>
                  <a:srgbClr val="FFFF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日喀则景隆庄园的农奴们在一</a:t>
            </a:r>
          </a:p>
          <a:p>
            <a:r>
              <a:rPr lang="zh-CN" altLang="en-US" sz="1600" b="1">
                <a:solidFill>
                  <a:srgbClr val="FFFF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天劳役之后，用粗糙的食物充饥</a:t>
            </a:r>
          </a:p>
        </p:txBody>
      </p:sp>
      <p:pic>
        <p:nvPicPr>
          <p:cNvPr id="29" name="Picture 105" descr="农奴们住的房子破乱不堪"/>
          <p:cNvPicPr>
            <a:picLocks noChangeAspect="1" noChangeArrowheads="1"/>
          </p:cNvPicPr>
          <p:nvPr/>
        </p:nvPicPr>
        <p:blipFill>
          <a:blip r:embed="rId8"/>
          <a:srcRect/>
          <a:stretch>
            <a:fillRect/>
          </a:stretch>
        </p:blipFill>
        <p:spPr bwMode="auto">
          <a:xfrm>
            <a:off x="3046393" y="4494203"/>
            <a:ext cx="2376487" cy="2298700"/>
          </a:xfrm>
          <a:prstGeom prst="rect">
            <a:avLst/>
          </a:prstGeom>
          <a:ln w="38100">
            <a:solidFill>
              <a:schemeClr val="bg2">
                <a:lumMod val="90000"/>
              </a:schemeClr>
            </a:solidFill>
          </a:ln>
          <a:effectLst>
            <a:outerShdw blurRad="292100" dist="139700" dir="2700000" algn="tl" rotWithShape="0">
              <a:srgbClr val="333333">
                <a:alpha val="65000"/>
              </a:srgbClr>
            </a:outerShdw>
          </a:effectLst>
        </p:spPr>
      </p:pic>
      <p:sp>
        <p:nvSpPr>
          <p:cNvPr id="30" name="Rectangle 106"/>
          <p:cNvSpPr>
            <a:spLocks noChangeArrowheads="1"/>
          </p:cNvSpPr>
          <p:nvPr/>
        </p:nvSpPr>
        <p:spPr bwMode="auto">
          <a:xfrm>
            <a:off x="3046393" y="6462703"/>
            <a:ext cx="2459328" cy="338554"/>
          </a:xfrm>
          <a:prstGeom prst="rect">
            <a:avLst/>
          </a:prstGeom>
          <a:noFill/>
          <a:ln w="9525">
            <a:noFill/>
            <a:miter lim="800000"/>
          </a:ln>
          <a:effectLst/>
        </p:spPr>
        <p:txBody>
          <a:bodyPr wrap="none">
            <a:spAutoFit/>
          </a:bodyPr>
          <a:lstStyle/>
          <a:p>
            <a:r>
              <a:rPr lang="zh-CN" altLang="en-US" sz="1600" b="1">
                <a:solidFill>
                  <a:srgbClr val="FFFF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农奴们住的房子破乱不堪</a:t>
            </a:r>
          </a:p>
        </p:txBody>
      </p:sp>
      <p:pic>
        <p:nvPicPr>
          <p:cNvPr id="22" name="Picture 95" descr="　农奴老了，生活无依无靠，往往沦为乞丐，沿街乞讨度日。"/>
          <p:cNvPicPr>
            <a:picLocks noChangeAspect="1" noChangeArrowheads="1"/>
          </p:cNvPicPr>
          <p:nvPr/>
        </p:nvPicPr>
        <p:blipFill>
          <a:blip r:embed="rId9"/>
          <a:srcRect/>
          <a:stretch>
            <a:fillRect/>
          </a:stretch>
        </p:blipFill>
        <p:spPr bwMode="auto">
          <a:xfrm>
            <a:off x="4410089" y="3736976"/>
            <a:ext cx="3351212" cy="2257425"/>
          </a:xfrm>
          <a:prstGeom prst="rect">
            <a:avLst/>
          </a:prstGeom>
          <a:ln w="38100">
            <a:solidFill>
              <a:schemeClr val="bg2">
                <a:lumMod val="90000"/>
              </a:schemeClr>
            </a:solidFill>
          </a:ln>
          <a:effectLst>
            <a:outerShdw blurRad="292100" dist="139700" dir="2700000" algn="tl" rotWithShape="0">
              <a:srgbClr val="333333">
                <a:alpha val="65000"/>
              </a:srgbClr>
            </a:outerShdw>
          </a:effectLst>
        </p:spPr>
      </p:pic>
      <p:sp>
        <p:nvSpPr>
          <p:cNvPr id="23" name="Rectangle 96"/>
          <p:cNvSpPr>
            <a:spLocks noChangeArrowheads="1"/>
          </p:cNvSpPr>
          <p:nvPr/>
        </p:nvSpPr>
        <p:spPr bwMode="auto">
          <a:xfrm>
            <a:off x="4554551" y="5392738"/>
            <a:ext cx="2872902" cy="584775"/>
          </a:xfrm>
          <a:prstGeom prst="rect">
            <a:avLst/>
          </a:prstGeom>
          <a:noFill/>
          <a:ln w="9525">
            <a:noFill/>
            <a:miter lim="800000"/>
          </a:ln>
          <a:effectLst/>
        </p:spPr>
        <p:txBody>
          <a:bodyPr wrap="none">
            <a:spAutoFit/>
          </a:bodyPr>
          <a:lstStyle/>
          <a:p>
            <a:r>
              <a:rPr lang="zh-CN" altLang="en-US" sz="1600" b="1">
                <a:solidFill>
                  <a:srgbClr val="FFFF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农奴老了，生活无依无靠，往</a:t>
            </a:r>
          </a:p>
          <a:p>
            <a:r>
              <a:rPr lang="zh-CN" altLang="en-US" sz="1600" b="1">
                <a:solidFill>
                  <a:srgbClr val="FFFF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往沦为乞丐，沿街乞讨度日</a:t>
            </a:r>
          </a:p>
        </p:txBody>
      </p:sp>
      <p:pic>
        <p:nvPicPr>
          <p:cNvPr id="26" name="Picture 99" descr="无力支付差祖和高利贷的农奴逃进拉萨，形成一处处乞丐村，这是拉萨鲁普乞丐村一角。"/>
          <p:cNvPicPr>
            <a:picLocks noChangeAspect="1" noChangeArrowheads="1"/>
          </p:cNvPicPr>
          <p:nvPr/>
        </p:nvPicPr>
        <p:blipFill>
          <a:blip r:embed="rId10"/>
          <a:srcRect/>
          <a:stretch>
            <a:fillRect/>
          </a:stretch>
        </p:blipFill>
        <p:spPr bwMode="auto">
          <a:xfrm>
            <a:off x="6548442" y="4538670"/>
            <a:ext cx="2736850" cy="2312987"/>
          </a:xfrm>
          <a:prstGeom prst="rect">
            <a:avLst/>
          </a:prstGeom>
          <a:ln w="38100">
            <a:solidFill>
              <a:schemeClr val="bg2">
                <a:lumMod val="90000"/>
              </a:schemeClr>
            </a:solidFill>
          </a:ln>
          <a:effectLst>
            <a:outerShdw blurRad="292100" dist="139700" dir="2700000" algn="tl" rotWithShape="0">
              <a:srgbClr val="333333">
                <a:alpha val="65000"/>
              </a:srgbClr>
            </a:outerShdw>
          </a:effectLst>
        </p:spPr>
      </p:pic>
      <p:sp>
        <p:nvSpPr>
          <p:cNvPr id="27" name="Rectangle 100"/>
          <p:cNvSpPr>
            <a:spLocks noChangeArrowheads="1"/>
          </p:cNvSpPr>
          <p:nvPr/>
        </p:nvSpPr>
        <p:spPr bwMode="auto">
          <a:xfrm>
            <a:off x="6475417" y="6018220"/>
            <a:ext cx="3024188" cy="825500"/>
          </a:xfrm>
          <a:prstGeom prst="rect">
            <a:avLst/>
          </a:prstGeom>
          <a:noFill/>
          <a:ln w="9525">
            <a:noFill/>
            <a:miter lim="800000"/>
          </a:ln>
          <a:effectLst/>
        </p:spPr>
        <p:txBody>
          <a:bodyPr>
            <a:spAutoFit/>
          </a:bodyPr>
          <a:lstStyle/>
          <a:p>
            <a:r>
              <a:rPr lang="zh-CN" altLang="en-US" sz="1600" b="1">
                <a:solidFill>
                  <a:srgbClr val="FFFF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无力支付房祖和高利贷的农奴逃进拉萨，形成一处处乞丐村，这是拉萨鲁普乞丐村一角</a:t>
            </a:r>
          </a:p>
        </p:txBody>
      </p:sp>
      <p:pic>
        <p:nvPicPr>
          <p:cNvPr id="24" name="Picture 97" descr="牧民布德在诉说被挖眼的经过"/>
          <p:cNvPicPr>
            <a:picLocks noChangeAspect="1" noChangeArrowheads="1"/>
          </p:cNvPicPr>
          <p:nvPr/>
        </p:nvPicPr>
        <p:blipFill>
          <a:blip r:embed="rId11"/>
          <a:srcRect/>
          <a:stretch>
            <a:fillRect/>
          </a:stretch>
        </p:blipFill>
        <p:spPr bwMode="auto">
          <a:xfrm>
            <a:off x="8956713" y="3680838"/>
            <a:ext cx="2305050" cy="2292350"/>
          </a:xfrm>
          <a:prstGeom prst="rect">
            <a:avLst/>
          </a:prstGeom>
          <a:ln w="38100">
            <a:solidFill>
              <a:schemeClr val="bg2">
                <a:lumMod val="90000"/>
              </a:schemeClr>
            </a:solidFill>
          </a:ln>
          <a:effectLst>
            <a:outerShdw blurRad="292100" dist="139700" dir="2700000" algn="tl" rotWithShape="0">
              <a:srgbClr val="333333">
                <a:alpha val="65000"/>
              </a:srgbClr>
            </a:outerShdw>
          </a:effectLst>
        </p:spPr>
      </p:pic>
      <p:sp>
        <p:nvSpPr>
          <p:cNvPr id="25" name="Rectangle 98"/>
          <p:cNvSpPr>
            <a:spLocks noChangeArrowheads="1"/>
          </p:cNvSpPr>
          <p:nvPr/>
        </p:nvSpPr>
        <p:spPr bwMode="auto">
          <a:xfrm>
            <a:off x="9174201" y="5409626"/>
            <a:ext cx="1632178" cy="584775"/>
          </a:xfrm>
          <a:prstGeom prst="rect">
            <a:avLst/>
          </a:prstGeom>
          <a:noFill/>
          <a:ln w="9525">
            <a:noFill/>
            <a:miter lim="800000"/>
          </a:ln>
          <a:effectLst/>
        </p:spPr>
        <p:txBody>
          <a:bodyPr wrap="none">
            <a:spAutoFit/>
          </a:bodyPr>
          <a:lstStyle/>
          <a:p>
            <a:r>
              <a:rPr lang="zh-CN" altLang="en-US" sz="1600" b="1">
                <a:solidFill>
                  <a:srgbClr val="FFFF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牧民布德在诉说</a:t>
            </a:r>
          </a:p>
          <a:p>
            <a:r>
              <a:rPr lang="zh-CN" altLang="en-US" sz="1600" b="1">
                <a:solidFill>
                  <a:srgbClr val="FFFF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被挖眼的经过</a:t>
            </a:r>
          </a:p>
        </p:txBody>
      </p:sp>
    </p:spTree>
  </p:cSld>
  <p:clrMapOvr>
    <a:masterClrMapping/>
  </p:clrMapOvr>
  <mc:AlternateContent xmlns:mc="http://schemas.openxmlformats.org/markup-compatibility/2006">
    <mc:Choice xmlns:p14="http://schemas.microsoft.com/office/powerpoint/2010/main" xmlns=""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dissolve">
                                      <p:cBhvr>
                                        <p:cTn id="7" dur="500"/>
                                        <p:tgtEl>
                                          <p:spTgt spid="20"/>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dissolve">
                                      <p:cBhvr>
                                        <p:cTn id="11" dur="500"/>
                                        <p:tgtEl>
                                          <p:spTgt spid="21"/>
                                        </p:tgtEl>
                                      </p:cBhvr>
                                    </p:animEffect>
                                  </p:childTnLst>
                                </p:cTn>
                              </p:par>
                            </p:childTnLst>
                          </p:cTn>
                        </p:par>
                      </p:childTnLst>
                    </p:cTn>
                  </p:par>
                  <p:par>
                    <p:cTn id="12" fill="hold">
                      <p:stCondLst>
                        <p:cond delay="indefinite"/>
                      </p:stCondLst>
                      <p:childTnLst>
                        <p:par>
                          <p:cTn id="13" fill="hold">
                            <p:stCondLst>
                              <p:cond delay="0"/>
                            </p:stCondLst>
                            <p:childTnLst>
                              <p:par>
                                <p:cTn id="14" presetID="9" presetClass="entr" presetSubtype="0" fill="hold" nodeType="clickEffect">
                                  <p:stCondLst>
                                    <p:cond delay="0"/>
                                  </p:stCondLst>
                                  <p:childTnLst>
                                    <p:set>
                                      <p:cBhvr>
                                        <p:cTn id="15" dur="1" fill="hold">
                                          <p:stCondLst>
                                            <p:cond delay="0"/>
                                          </p:stCondLst>
                                        </p:cTn>
                                        <p:tgtEl>
                                          <p:spTgt spid="29"/>
                                        </p:tgtEl>
                                        <p:attrNameLst>
                                          <p:attrName>style.visibility</p:attrName>
                                        </p:attrNameLst>
                                      </p:cBhvr>
                                      <p:to>
                                        <p:strVal val="visible"/>
                                      </p:to>
                                    </p:set>
                                    <p:animEffect transition="in" filter="dissolve">
                                      <p:cBhvr>
                                        <p:cTn id="16" dur="500"/>
                                        <p:tgtEl>
                                          <p:spTgt spid="29"/>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30"/>
                                        </p:tgtEl>
                                        <p:attrNameLst>
                                          <p:attrName>style.visibility</p:attrName>
                                        </p:attrNameLst>
                                      </p:cBhvr>
                                      <p:to>
                                        <p:strVal val="visible"/>
                                      </p:to>
                                    </p:set>
                                    <p:animEffect transition="in" filter="dissolve">
                                      <p:cBhvr>
                                        <p:cTn id="19" dur="500"/>
                                        <p:tgtEl>
                                          <p:spTgt spid="30"/>
                                        </p:tgtEl>
                                      </p:cBhvr>
                                    </p:animEffect>
                                  </p:childTnLst>
                                </p:cTn>
                              </p:par>
                            </p:childTnLst>
                          </p:cTn>
                        </p:par>
                      </p:childTnLst>
                    </p:cTn>
                  </p:par>
                  <p:par>
                    <p:cTn id="20" fill="hold">
                      <p:stCondLst>
                        <p:cond delay="indefinite"/>
                      </p:stCondLst>
                      <p:childTnLst>
                        <p:par>
                          <p:cTn id="21" fill="hold">
                            <p:stCondLst>
                              <p:cond delay="0"/>
                            </p:stCondLst>
                            <p:childTnLst>
                              <p:par>
                                <p:cTn id="22" presetID="9" presetClass="entr" presetSubtype="0" fill="hold" nodeType="click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dissolve">
                                      <p:cBhvr>
                                        <p:cTn id="24" dur="500"/>
                                        <p:tgtEl>
                                          <p:spTgt spid="22"/>
                                        </p:tgtEl>
                                      </p:cBhvr>
                                    </p:animEffect>
                                  </p:childTnLst>
                                </p:cTn>
                              </p:par>
                            </p:childTnLst>
                          </p:cTn>
                        </p:par>
                        <p:par>
                          <p:cTn id="25" fill="hold">
                            <p:stCondLst>
                              <p:cond delay="500"/>
                            </p:stCondLst>
                            <p:childTnLst>
                              <p:par>
                                <p:cTn id="26" presetID="9" presetClass="entr" presetSubtype="0" fill="hold" grpId="0" nodeType="after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dissolve">
                                      <p:cBhvr>
                                        <p:cTn id="28" dur="500"/>
                                        <p:tgtEl>
                                          <p:spTgt spid="23"/>
                                        </p:tgtEl>
                                      </p:cBhvr>
                                    </p:animEffect>
                                  </p:childTnLst>
                                </p:cTn>
                              </p:par>
                            </p:childTnLst>
                          </p:cTn>
                        </p:par>
                      </p:childTnLst>
                    </p:cTn>
                  </p:par>
                  <p:par>
                    <p:cTn id="29" fill="hold">
                      <p:stCondLst>
                        <p:cond delay="indefinite"/>
                      </p:stCondLst>
                      <p:childTnLst>
                        <p:par>
                          <p:cTn id="30" fill="hold">
                            <p:stCondLst>
                              <p:cond delay="0"/>
                            </p:stCondLst>
                            <p:childTnLst>
                              <p:par>
                                <p:cTn id="31" presetID="9" presetClass="entr" presetSubtype="0" fill="hold" nodeType="click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dissolve">
                                      <p:cBhvr>
                                        <p:cTn id="33" dur="500"/>
                                        <p:tgtEl>
                                          <p:spTgt spid="26"/>
                                        </p:tgtEl>
                                      </p:cBhvr>
                                    </p:animEffect>
                                  </p:childTnLst>
                                </p:cTn>
                              </p:par>
                            </p:childTnLst>
                          </p:cTn>
                        </p:par>
                        <p:par>
                          <p:cTn id="34" fill="hold">
                            <p:stCondLst>
                              <p:cond delay="500"/>
                            </p:stCondLst>
                            <p:childTnLst>
                              <p:par>
                                <p:cTn id="35" presetID="9" presetClass="entr" presetSubtype="0" fill="hold" grpId="0" nodeType="after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dissolve">
                                      <p:cBhvr>
                                        <p:cTn id="37" dur="500"/>
                                        <p:tgtEl>
                                          <p:spTgt spid="27"/>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nodeType="clickEffect">
                                  <p:stCondLst>
                                    <p:cond delay="0"/>
                                  </p:stCondLst>
                                  <p:childTnLst>
                                    <p:set>
                                      <p:cBhvr>
                                        <p:cTn id="41" dur="1" fill="hold">
                                          <p:stCondLst>
                                            <p:cond delay="0"/>
                                          </p:stCondLst>
                                        </p:cTn>
                                        <p:tgtEl>
                                          <p:spTgt spid="24"/>
                                        </p:tgtEl>
                                        <p:attrNameLst>
                                          <p:attrName>style.visibility</p:attrName>
                                        </p:attrNameLst>
                                      </p:cBhvr>
                                      <p:to>
                                        <p:strVal val="visible"/>
                                      </p:to>
                                    </p:set>
                                    <p:animEffect transition="in" filter="dissolve">
                                      <p:cBhvr>
                                        <p:cTn id="42" dur="500"/>
                                        <p:tgtEl>
                                          <p:spTgt spid="24"/>
                                        </p:tgtEl>
                                      </p:cBhvr>
                                    </p:animEffect>
                                  </p:childTnLst>
                                </p:cTn>
                              </p:par>
                            </p:childTnLst>
                          </p:cTn>
                        </p:par>
                        <p:par>
                          <p:cTn id="43" fill="hold">
                            <p:stCondLst>
                              <p:cond delay="500"/>
                            </p:stCondLst>
                            <p:childTnLst>
                              <p:par>
                                <p:cTn id="44" presetID="9" presetClass="entr" presetSubtype="0" fill="hold" grpId="0" nodeType="afterEffect">
                                  <p:stCondLst>
                                    <p:cond delay="0"/>
                                  </p:stCondLst>
                                  <p:childTnLst>
                                    <p:set>
                                      <p:cBhvr>
                                        <p:cTn id="45" dur="1" fill="hold">
                                          <p:stCondLst>
                                            <p:cond delay="0"/>
                                          </p:stCondLst>
                                        </p:cTn>
                                        <p:tgtEl>
                                          <p:spTgt spid="25"/>
                                        </p:tgtEl>
                                        <p:attrNameLst>
                                          <p:attrName>style.visibility</p:attrName>
                                        </p:attrNameLst>
                                      </p:cBhvr>
                                      <p:to>
                                        <p:strVal val="visible"/>
                                      </p:to>
                                    </p:set>
                                    <p:animEffect transition="in" filter="dissolve">
                                      <p:cBhvr>
                                        <p:cTn id="46"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30" grpId="0"/>
      <p:bldP spid="23" grpId="0"/>
      <p:bldP spid="27" grpId="0"/>
      <p:bldP spid="2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104" descr="未命名"/>
          <p:cNvPicPr>
            <a:picLocks noChangeAspect="1" noChangeArrowheads="1"/>
          </p:cNvPicPr>
          <p:nvPr/>
        </p:nvPicPr>
        <p:blipFill>
          <a:blip r:embed="rId3"/>
          <a:srcRect b="6909"/>
          <a:stretch>
            <a:fillRect/>
          </a:stretch>
        </p:blipFill>
        <p:spPr bwMode="auto">
          <a:xfrm>
            <a:off x="-1" y="742930"/>
            <a:ext cx="11522075" cy="2506452"/>
          </a:xfrm>
          <a:prstGeom prst="rect">
            <a:avLst/>
          </a:prstGeom>
          <a:ln>
            <a:noFill/>
          </a:ln>
          <a:effectLst>
            <a:outerShdw blurRad="292100" dist="139700" dir="2700000" algn="tl" rotWithShape="0">
              <a:srgbClr val="333333">
                <a:alpha val="65000"/>
              </a:srgbClr>
            </a:outerShdw>
          </a:effectLst>
        </p:spPr>
      </p:pic>
      <p:sp>
        <p:nvSpPr>
          <p:cNvPr id="55" name="矩形 54"/>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43" name="图片 42" descr="t018d16e110143ea110.jpg"/>
          <p:cNvPicPr>
            <a:picLocks noChangeAspect="1"/>
          </p:cNvPicPr>
          <p:nvPr/>
        </p:nvPicPr>
        <p:blipFill>
          <a:blip r:embed="rId4">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4" name="图片 43" descr="624f9a79jw1eelyzwvu5xj20b408t75j.jpg"/>
          <p:cNvPicPr>
            <a:picLocks noChangeAspect="1"/>
          </p:cNvPicPr>
          <p:nvPr/>
        </p:nvPicPr>
        <p:blipFill>
          <a:blip r:embed="rId5">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5" name="图片 44" descr="t018d16e110143ea110.jpg"/>
          <p:cNvPicPr>
            <a:picLocks noChangeAspect="1"/>
          </p:cNvPicPr>
          <p:nvPr/>
        </p:nvPicPr>
        <p:blipFill>
          <a:blip r:embed="rId4">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6" name="矩形 45"/>
          <p:cNvSpPr/>
          <p:nvPr/>
        </p:nvSpPr>
        <p:spPr>
          <a:xfrm>
            <a:off x="0" y="0"/>
            <a:ext cx="10776937" cy="704850"/>
          </a:xfrm>
          <a:prstGeom prst="rect">
            <a:avLst/>
          </a:prstGeom>
          <a:blipFill>
            <a:blip r:embed="rId6"/>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8" name="直角三角形 47"/>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9" name="矩形 48"/>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54" name="直接连接符 53"/>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64" name="直角三角形 6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65" name="矩形 6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67" name="图片 66" descr="624f9a79jw1eelyzwvu5xj20b408t75j.jpg"/>
          <p:cNvPicPr>
            <a:picLocks noChangeAspect="1"/>
          </p:cNvPicPr>
          <p:nvPr/>
        </p:nvPicPr>
        <p:blipFill>
          <a:blip r:embed="rId5">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20" name="Rectangle 8"/>
          <p:cNvSpPr>
            <a:spLocks noChangeArrowheads="1"/>
          </p:cNvSpPr>
          <p:nvPr/>
        </p:nvSpPr>
        <p:spPr bwMode="auto">
          <a:xfrm>
            <a:off x="6788367" y="6386532"/>
            <a:ext cx="4544834" cy="400110"/>
          </a:xfrm>
          <a:prstGeom prst="rect">
            <a:avLst/>
          </a:prstGeom>
          <a:noFill/>
          <a:ln w="9525">
            <a:noFill/>
            <a:miter lim="800000"/>
          </a:ln>
          <a:effectLst/>
        </p:spPr>
        <p:txBody>
          <a:bodyPr wrap="none">
            <a:spAutoFit/>
          </a:bodyPr>
          <a:lstStyle/>
          <a:p>
            <a:r>
              <a:rPr lang="zh-CN" altLang="en-US" sz="2000" dirty="0" smtClean="0">
                <a:latin typeface="华文新魏" panose="02010800040101010101" pitchFamily="2" charset="-122"/>
                <a:ea typeface="华文新魏" panose="02010800040101010101" pitchFamily="2" charset="-122"/>
              </a:rPr>
              <a:t>西藏</a:t>
            </a:r>
            <a:r>
              <a:rPr lang="zh-CN" altLang="en-US" sz="2000" dirty="0">
                <a:latin typeface="华文新魏" panose="02010800040101010101" pitchFamily="2" charset="-122"/>
                <a:ea typeface="华文新魏" panose="02010800040101010101" pitchFamily="2" charset="-122"/>
              </a:rPr>
              <a:t>达孜县的农奴正在焚烧地契、债约</a:t>
            </a:r>
          </a:p>
        </p:txBody>
      </p:sp>
      <p:pic>
        <p:nvPicPr>
          <p:cNvPr id="22" name="Picture 10" descr="nt090226026"/>
          <p:cNvPicPr>
            <a:picLocks noChangeAspect="1" noChangeArrowheads="1"/>
          </p:cNvPicPr>
          <p:nvPr/>
        </p:nvPicPr>
        <p:blipFill>
          <a:blip r:embed="rId7">
            <a:clrChange>
              <a:clrFrom>
                <a:srgbClr val="FFFFFF"/>
              </a:clrFrom>
              <a:clrTo>
                <a:srgbClr val="FFFFFF">
                  <a:alpha val="0"/>
                </a:srgbClr>
              </a:clrTo>
            </a:clrChange>
          </a:blip>
          <a:srcRect/>
          <a:stretch>
            <a:fillRect/>
          </a:stretch>
        </p:blipFill>
        <p:spPr bwMode="auto">
          <a:xfrm>
            <a:off x="8966200" y="1242996"/>
            <a:ext cx="2555875" cy="1320800"/>
          </a:xfrm>
          <a:prstGeom prst="rect">
            <a:avLst/>
          </a:prstGeom>
          <a:noFill/>
        </p:spPr>
      </p:pic>
      <p:pic>
        <p:nvPicPr>
          <p:cNvPr id="25" name="图片 24" descr="W020090306842385935428.jpg"/>
          <p:cNvPicPr>
            <a:picLocks noChangeAspect="1"/>
          </p:cNvPicPr>
          <p:nvPr/>
        </p:nvPicPr>
        <p:blipFill>
          <a:blip r:embed="rId8"/>
          <a:stretch>
            <a:fillRect/>
          </a:stretch>
        </p:blipFill>
        <p:spPr>
          <a:xfrm>
            <a:off x="6931243" y="3457574"/>
            <a:ext cx="4357684" cy="2708600"/>
          </a:xfrm>
          <a:prstGeom prst="rect">
            <a:avLst/>
          </a:prstGeom>
          <a:ln>
            <a:noFill/>
          </a:ln>
          <a:effectLst>
            <a:outerShdw blurRad="292100" dist="139700" dir="2700000" algn="tl" rotWithShape="0">
              <a:srgbClr val="333333">
                <a:alpha val="65000"/>
              </a:srgbClr>
            </a:outerShdw>
          </a:effectLst>
        </p:spPr>
      </p:pic>
      <p:pic>
        <p:nvPicPr>
          <p:cNvPr id="27" name="图片 26" descr="W020090306842385938010.jpg"/>
          <p:cNvPicPr>
            <a:picLocks noChangeAspect="1"/>
          </p:cNvPicPr>
          <p:nvPr/>
        </p:nvPicPr>
        <p:blipFill>
          <a:blip r:embed="rId9"/>
          <a:srcRect b="9029"/>
          <a:stretch>
            <a:fillRect/>
          </a:stretch>
        </p:blipFill>
        <p:spPr>
          <a:xfrm>
            <a:off x="2644963" y="3457574"/>
            <a:ext cx="3857652" cy="2706791"/>
          </a:xfrm>
          <a:prstGeom prst="rect">
            <a:avLst/>
          </a:prstGeom>
          <a:ln>
            <a:noFill/>
          </a:ln>
          <a:effectLst>
            <a:outerShdw blurRad="292100" dist="139700" dir="2700000" algn="tl" rotWithShape="0">
              <a:srgbClr val="333333">
                <a:alpha val="65000"/>
              </a:srgbClr>
            </a:outerShdw>
          </a:effectLst>
        </p:spPr>
      </p:pic>
      <p:sp>
        <p:nvSpPr>
          <p:cNvPr id="28" name="矩形 27"/>
          <p:cNvSpPr/>
          <p:nvPr/>
        </p:nvSpPr>
        <p:spPr>
          <a:xfrm>
            <a:off x="2546327" y="6315094"/>
            <a:ext cx="4187644" cy="707886"/>
          </a:xfrm>
          <a:prstGeom prst="rect">
            <a:avLst/>
          </a:prstGeom>
        </p:spPr>
        <p:txBody>
          <a:bodyPr wrap="square">
            <a:spAutoFit/>
          </a:bodyPr>
          <a:lstStyle/>
          <a:p>
            <a:r>
              <a:rPr lang="zh-CN" altLang="en-US" sz="2000" dirty="0" smtClean="0">
                <a:latin typeface="华文新魏" panose="02010800040101010101" pitchFamily="2" charset="-122"/>
                <a:ea typeface="华文新魏" panose="02010800040101010101" pitchFamily="2" charset="-122"/>
              </a:rPr>
              <a:t>农奴们将寺庙所有高利贷、卖身等文书契据，投入熊熊烈火化为灰烬。</a:t>
            </a:r>
            <a:endParaRPr lang="zh-CN" altLang="en-US" sz="2000" dirty="0">
              <a:latin typeface="华文新魏" panose="02010800040101010101" pitchFamily="2" charset="-122"/>
              <a:ea typeface="华文新魏" panose="02010800040101010101" pitchFamily="2" charset="-122"/>
            </a:endParaRPr>
          </a:p>
        </p:txBody>
      </p:sp>
      <p:sp>
        <p:nvSpPr>
          <p:cNvPr id="26" name="矩形 25"/>
          <p:cNvSpPr/>
          <p:nvPr/>
        </p:nvSpPr>
        <p:spPr>
          <a:xfrm>
            <a:off x="117435" y="3529012"/>
            <a:ext cx="2286016" cy="3477875"/>
          </a:xfrm>
          <a:prstGeom prst="rect">
            <a:avLst/>
          </a:prstGeom>
          <a:solidFill>
            <a:schemeClr val="accent2">
              <a:lumMod val="50000"/>
            </a:schemeClr>
          </a:solidFill>
          <a:ln w="6350">
            <a:solidFill>
              <a:schemeClr val="tx1"/>
            </a:solidFill>
          </a:ln>
        </p:spPr>
        <p:txBody>
          <a:bodyPr wrap="square">
            <a:spAutoFit/>
          </a:bodyPr>
          <a:lstStyle/>
          <a:p>
            <a:r>
              <a:rPr lang="en-US" altLang="zh-CN" sz="2000" dirty="0" smtClean="0">
                <a:solidFill>
                  <a:schemeClr val="bg1"/>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         1959</a:t>
            </a:r>
            <a:r>
              <a:rPr lang="zh-CN" altLang="en-US" sz="2000" dirty="0" smtClean="0">
                <a:solidFill>
                  <a:schemeClr val="bg1"/>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年西藏地区进行了民主改革，中心任务是把</a:t>
            </a:r>
            <a:r>
              <a:rPr lang="zh-CN" altLang="en-US" sz="2000" dirty="0" smtClean="0">
                <a:solidFill>
                  <a:srgbClr val="FFFF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封建农奴主土地所有制</a:t>
            </a:r>
            <a:r>
              <a:rPr lang="zh-CN" altLang="en-US" sz="2000" dirty="0" smtClean="0">
                <a:solidFill>
                  <a:schemeClr val="bg1"/>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改变为</a:t>
            </a:r>
            <a:r>
              <a:rPr lang="zh-CN" altLang="en-US" sz="2000" dirty="0" smtClean="0">
                <a:solidFill>
                  <a:srgbClr val="FFFF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农民土地所有制</a:t>
            </a:r>
            <a:r>
              <a:rPr lang="zh-CN" altLang="en-US" sz="2000" dirty="0" smtClean="0">
                <a:solidFill>
                  <a:schemeClr val="bg1"/>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，彻底消灭封建农奴制度。经过近两年时间，西藏地区完成了以</a:t>
            </a:r>
            <a:r>
              <a:rPr lang="zh-CN" altLang="en-US" sz="2000" dirty="0" smtClean="0">
                <a:solidFill>
                  <a:srgbClr val="FFFF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土地改革</a:t>
            </a:r>
            <a:r>
              <a:rPr lang="zh-CN" altLang="en-US" sz="2000" dirty="0" smtClean="0">
                <a:solidFill>
                  <a:schemeClr val="bg1"/>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为中心的</a:t>
            </a:r>
            <a:r>
              <a:rPr lang="zh-CN" altLang="en-US" sz="2000" dirty="0" smtClean="0">
                <a:solidFill>
                  <a:srgbClr val="FFFF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民主改革</a:t>
            </a:r>
            <a:r>
              <a:rPr lang="zh-CN" altLang="en-US" sz="2000" dirty="0" smtClean="0">
                <a:solidFill>
                  <a:schemeClr val="bg1"/>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a:t>
            </a:r>
            <a:endParaRPr lang="zh-CN" altLang="en-US" sz="2000" dirty="0">
              <a:solidFill>
                <a:schemeClr val="bg1"/>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endParaRPr>
          </a:p>
        </p:txBody>
      </p:sp>
    </p:spTree>
  </p:cSld>
  <p:clrMapOvr>
    <a:masterClrMapping/>
  </p:clrMapOvr>
  <mc:AlternateContent xmlns:mc="http://schemas.openxmlformats.org/markup-compatibility/2006">
    <mc:Choice xmlns:p14="http://schemas.microsoft.com/office/powerpoint/2010/main" xmlns=""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dissolve">
                                      <p:cBhvr>
                                        <p:cTn id="7" dur="500"/>
                                        <p:tgtEl>
                                          <p:spTgt spid="20"/>
                                        </p:tgtEl>
                                      </p:cBhvr>
                                    </p:animEffect>
                                  </p:childTnLst>
                                </p:cTn>
                              </p:par>
                              <p:par>
                                <p:cTn id="8" presetID="9" presetClass="entr" presetSubtype="0" fill="hold" nodeType="withEffect">
                                  <p:stCondLst>
                                    <p:cond delay="0"/>
                                  </p:stCondLst>
                                  <p:childTnLst>
                                    <p:set>
                                      <p:cBhvr>
                                        <p:cTn id="9" dur="1" fill="hold">
                                          <p:stCondLst>
                                            <p:cond delay="0"/>
                                          </p:stCondLst>
                                        </p:cTn>
                                        <p:tgtEl>
                                          <p:spTgt spid="25"/>
                                        </p:tgtEl>
                                        <p:attrNameLst>
                                          <p:attrName>style.visibility</p:attrName>
                                        </p:attrNameLst>
                                      </p:cBhvr>
                                      <p:to>
                                        <p:strVal val="visible"/>
                                      </p:to>
                                    </p:set>
                                    <p:animEffect transition="in" filter="dissolve">
                                      <p:cBhvr>
                                        <p:cTn id="10" dur="500"/>
                                        <p:tgtEl>
                                          <p:spTgt spid="25"/>
                                        </p:tgtEl>
                                      </p:cBhvr>
                                    </p:animEffect>
                                  </p:childTnLst>
                                </p:cTn>
                              </p:par>
                              <p:par>
                                <p:cTn id="11" presetID="9" presetClass="entr" presetSubtype="0" fill="hold" nodeType="with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dissolve">
                                      <p:cBhvr>
                                        <p:cTn id="13" dur="500"/>
                                        <p:tgtEl>
                                          <p:spTgt spid="27"/>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28"/>
                                        </p:tgtEl>
                                        <p:attrNameLst>
                                          <p:attrName>style.visibility</p:attrName>
                                        </p:attrNameLst>
                                      </p:cBhvr>
                                      <p:to>
                                        <p:strVal val="visible"/>
                                      </p:to>
                                    </p:set>
                                    <p:animEffect transition="in" filter="dissolve">
                                      <p:cBhvr>
                                        <p:cTn id="16" dur="500"/>
                                        <p:tgtEl>
                                          <p:spTgt spid="28"/>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dissolve">
                                      <p:cBhvr>
                                        <p:cTn id="19"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8" grpId="0"/>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04" descr="未命名"/>
          <p:cNvPicPr>
            <a:picLocks noChangeAspect="1" noChangeArrowheads="1"/>
          </p:cNvPicPr>
          <p:nvPr/>
        </p:nvPicPr>
        <p:blipFill>
          <a:blip r:embed="rId3"/>
          <a:srcRect b="6909"/>
          <a:stretch>
            <a:fillRect/>
          </a:stretch>
        </p:blipFill>
        <p:spPr bwMode="auto">
          <a:xfrm>
            <a:off x="-1" y="742930"/>
            <a:ext cx="11522075" cy="2506452"/>
          </a:xfrm>
          <a:prstGeom prst="rect">
            <a:avLst/>
          </a:prstGeom>
          <a:ln>
            <a:noFill/>
          </a:ln>
          <a:effectLst>
            <a:outerShdw blurRad="292100" dist="139700" dir="2700000" algn="tl" rotWithShape="0">
              <a:srgbClr val="333333">
                <a:alpha val="65000"/>
              </a:srgbClr>
            </a:outerShdw>
          </a:effectLst>
        </p:spPr>
      </p:pic>
      <p:sp>
        <p:nvSpPr>
          <p:cNvPr id="55" name="矩形 54"/>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43" name="图片 42" descr="t018d16e110143ea110.jpg"/>
          <p:cNvPicPr>
            <a:picLocks noChangeAspect="1"/>
          </p:cNvPicPr>
          <p:nvPr/>
        </p:nvPicPr>
        <p:blipFill>
          <a:blip r:embed="rId4">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4" name="图片 43" descr="624f9a79jw1eelyzwvu5xj20b408t75j.jpg"/>
          <p:cNvPicPr>
            <a:picLocks noChangeAspect="1"/>
          </p:cNvPicPr>
          <p:nvPr/>
        </p:nvPicPr>
        <p:blipFill>
          <a:blip r:embed="rId5">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5" name="图片 44" descr="t018d16e110143ea110.jpg"/>
          <p:cNvPicPr>
            <a:picLocks noChangeAspect="1"/>
          </p:cNvPicPr>
          <p:nvPr/>
        </p:nvPicPr>
        <p:blipFill>
          <a:blip r:embed="rId4">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6" name="矩形 45"/>
          <p:cNvSpPr/>
          <p:nvPr/>
        </p:nvSpPr>
        <p:spPr>
          <a:xfrm>
            <a:off x="0" y="0"/>
            <a:ext cx="10776937" cy="704850"/>
          </a:xfrm>
          <a:prstGeom prst="rect">
            <a:avLst/>
          </a:prstGeom>
          <a:blipFill>
            <a:blip r:embed="rId6"/>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8" name="直角三角形 47"/>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9" name="矩形 48"/>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54" name="直接连接符 53"/>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64" name="直角三角形 6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65" name="矩形 6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67" name="图片 66" descr="624f9a79jw1eelyzwvu5xj20b408t75j.jpg"/>
          <p:cNvPicPr>
            <a:picLocks noChangeAspect="1"/>
          </p:cNvPicPr>
          <p:nvPr/>
        </p:nvPicPr>
        <p:blipFill>
          <a:blip r:embed="rId5">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19" name="Rectangle 5"/>
          <p:cNvSpPr>
            <a:spLocks noChangeArrowheads="1"/>
          </p:cNvSpPr>
          <p:nvPr/>
        </p:nvSpPr>
        <p:spPr bwMode="auto">
          <a:xfrm>
            <a:off x="5495925" y="814368"/>
            <a:ext cx="6085320" cy="584775"/>
          </a:xfrm>
          <a:prstGeom prst="rect">
            <a:avLst/>
          </a:prstGeom>
          <a:noFill/>
          <a:ln w="9525">
            <a:noFill/>
            <a:miter lim="800000"/>
          </a:ln>
          <a:effectLst/>
        </p:spPr>
        <p:txBody>
          <a:bodyPr wrap="none" anchor="ctr">
            <a:spAutoFit/>
          </a:bodyPr>
          <a:lstStyle/>
          <a:p>
            <a:r>
              <a:rPr lang="zh-CN" altLang="en-US" sz="3200" dirty="0">
                <a:solidFill>
                  <a:schemeClr val="bg1"/>
                </a:solidFill>
                <a:latin typeface="华文琥珀" panose="02010800040101010101" pitchFamily="2" charset="-122"/>
                <a:ea typeface="华文琥珀" panose="02010800040101010101" pitchFamily="2" charset="-122"/>
              </a:rPr>
              <a:t>今日西藏：不断延伸的幸福之路 </a:t>
            </a:r>
          </a:p>
        </p:txBody>
      </p:sp>
      <p:sp>
        <p:nvSpPr>
          <p:cNvPr id="21" name="Rectangle 7"/>
          <p:cNvSpPr>
            <a:spLocks noChangeArrowheads="1"/>
          </p:cNvSpPr>
          <p:nvPr/>
        </p:nvSpPr>
        <p:spPr bwMode="auto">
          <a:xfrm>
            <a:off x="831815" y="6567809"/>
            <a:ext cx="10215634" cy="461665"/>
          </a:xfrm>
          <a:prstGeom prst="rect">
            <a:avLst/>
          </a:prstGeom>
          <a:noFill/>
          <a:ln w="9525">
            <a:noFill/>
            <a:miter lim="800000"/>
          </a:ln>
          <a:effectLst/>
        </p:spPr>
        <p:txBody>
          <a:bodyPr wrap="square">
            <a:spAutoFit/>
          </a:bodyPr>
          <a:lstStyle/>
          <a:p>
            <a:r>
              <a:rPr lang="en-US" altLang="zh-CN" sz="2400" b="1" dirty="0" smtClean="0">
                <a:latin typeface="华文新魏" panose="02010800040101010101" pitchFamily="2" charset="-122"/>
                <a:ea typeface="华文新魏" panose="02010800040101010101" pitchFamily="2" charset="-122"/>
              </a:rPr>
              <a:t>2009</a:t>
            </a:r>
            <a:r>
              <a:rPr lang="zh-CN" altLang="en-US" sz="2400" b="1" dirty="0">
                <a:latin typeface="华文新魏" panose="02010800040101010101" pitchFamily="2" charset="-122"/>
                <a:ea typeface="华文新魏" panose="02010800040101010101" pitchFamily="2" charset="-122"/>
              </a:rPr>
              <a:t>年，西藏人口平均寿命已由</a:t>
            </a:r>
            <a:r>
              <a:rPr lang="en-US" altLang="zh-CN" sz="2400" b="1" dirty="0">
                <a:latin typeface="华文新魏" panose="02010800040101010101" pitchFamily="2" charset="-122"/>
                <a:ea typeface="华文新魏" panose="02010800040101010101" pitchFamily="2" charset="-122"/>
              </a:rPr>
              <a:t>1959</a:t>
            </a:r>
            <a:r>
              <a:rPr lang="zh-CN" altLang="en-US" sz="2400" b="1" dirty="0">
                <a:latin typeface="华文新魏" panose="02010800040101010101" pitchFamily="2" charset="-122"/>
                <a:ea typeface="华文新魏" panose="02010800040101010101" pitchFamily="2" charset="-122"/>
              </a:rPr>
              <a:t>年民主改革前的</a:t>
            </a:r>
            <a:r>
              <a:rPr lang="en-US" altLang="zh-CN" sz="2400" b="1" dirty="0">
                <a:latin typeface="华文新魏" panose="02010800040101010101" pitchFamily="2" charset="-122"/>
                <a:ea typeface="华文新魏" panose="02010800040101010101" pitchFamily="2" charset="-122"/>
              </a:rPr>
              <a:t>35.5</a:t>
            </a:r>
            <a:r>
              <a:rPr lang="zh-CN" altLang="en-US" sz="2400" b="1" dirty="0" smtClean="0">
                <a:latin typeface="华文新魏" panose="02010800040101010101" pitchFamily="2" charset="-122"/>
                <a:ea typeface="华文新魏" panose="02010800040101010101" pitchFamily="2" charset="-122"/>
              </a:rPr>
              <a:t>岁提高</a:t>
            </a:r>
            <a:r>
              <a:rPr lang="zh-CN" altLang="en-US" sz="2400" b="1" dirty="0">
                <a:latin typeface="华文新魏" panose="02010800040101010101" pitchFamily="2" charset="-122"/>
                <a:ea typeface="华文新魏" panose="02010800040101010101" pitchFamily="2" charset="-122"/>
              </a:rPr>
              <a:t>到</a:t>
            </a:r>
            <a:r>
              <a:rPr lang="en-US" altLang="zh-CN" sz="2400" b="1" dirty="0">
                <a:latin typeface="华文新魏" panose="02010800040101010101" pitchFamily="2" charset="-122"/>
                <a:ea typeface="华文新魏" panose="02010800040101010101" pitchFamily="2" charset="-122"/>
              </a:rPr>
              <a:t>67</a:t>
            </a:r>
            <a:r>
              <a:rPr lang="zh-CN" altLang="en-US" sz="2400" b="1" dirty="0" smtClean="0">
                <a:latin typeface="华文新魏" panose="02010800040101010101" pitchFamily="2" charset="-122"/>
                <a:ea typeface="华文新魏" panose="02010800040101010101" pitchFamily="2" charset="-122"/>
              </a:rPr>
              <a:t>岁。</a:t>
            </a:r>
            <a:endParaRPr lang="en-US" altLang="zh-CN" sz="2400" b="1" dirty="0">
              <a:latin typeface="华文新魏" panose="02010800040101010101" pitchFamily="2" charset="-122"/>
              <a:ea typeface="华文新魏" panose="02010800040101010101" pitchFamily="2" charset="-122"/>
            </a:endParaRPr>
          </a:p>
        </p:txBody>
      </p:sp>
      <p:pic>
        <p:nvPicPr>
          <p:cNvPr id="27" name="图片 26" descr="t01b485b8122f96842a.jpg"/>
          <p:cNvPicPr>
            <a:picLocks noChangeAspect="1"/>
          </p:cNvPicPr>
          <p:nvPr/>
        </p:nvPicPr>
        <p:blipFill>
          <a:blip r:embed="rId7"/>
          <a:stretch>
            <a:fillRect/>
          </a:stretch>
        </p:blipFill>
        <p:spPr>
          <a:xfrm>
            <a:off x="117435" y="3814764"/>
            <a:ext cx="3611557" cy="2476496"/>
          </a:xfrm>
          <a:prstGeom prst="rect">
            <a:avLst/>
          </a:prstGeom>
          <a:ln>
            <a:noFill/>
          </a:ln>
          <a:effectLst>
            <a:outerShdw blurRad="292100" dist="139700" dir="2700000" algn="tl" rotWithShape="0">
              <a:srgbClr val="333333">
                <a:alpha val="65000"/>
              </a:srgbClr>
            </a:outerShdw>
          </a:effectLst>
        </p:spPr>
      </p:pic>
      <p:pic>
        <p:nvPicPr>
          <p:cNvPr id="28" name="图片 27" descr="001aa0ba3c6a0afcc36e09.jpg"/>
          <p:cNvPicPr>
            <a:picLocks noChangeAspect="1"/>
          </p:cNvPicPr>
          <p:nvPr/>
        </p:nvPicPr>
        <p:blipFill>
          <a:blip r:embed="rId8"/>
          <a:stretch>
            <a:fillRect/>
          </a:stretch>
        </p:blipFill>
        <p:spPr>
          <a:xfrm>
            <a:off x="3832211" y="3814218"/>
            <a:ext cx="3786214" cy="2491329"/>
          </a:xfrm>
          <a:prstGeom prst="rect">
            <a:avLst/>
          </a:prstGeom>
          <a:ln>
            <a:noFill/>
          </a:ln>
          <a:effectLst>
            <a:outerShdw blurRad="292100" dist="139700" dir="2700000" algn="tl" rotWithShape="0">
              <a:srgbClr val="333333">
                <a:alpha val="65000"/>
              </a:srgbClr>
            </a:outerShdw>
          </a:effectLst>
        </p:spPr>
      </p:pic>
      <p:pic>
        <p:nvPicPr>
          <p:cNvPr id="29" name="图片 28" descr="131563888.jpg"/>
          <p:cNvPicPr>
            <a:picLocks noChangeAspect="1"/>
          </p:cNvPicPr>
          <p:nvPr/>
        </p:nvPicPr>
        <p:blipFill>
          <a:blip r:embed="rId9" cstate="print"/>
          <a:srcRect r="6233"/>
          <a:stretch>
            <a:fillRect/>
          </a:stretch>
        </p:blipFill>
        <p:spPr>
          <a:xfrm>
            <a:off x="7689863" y="3814764"/>
            <a:ext cx="3571900" cy="2506781"/>
          </a:xfrm>
          <a:prstGeom prst="rect">
            <a:avLst/>
          </a:prstGeom>
          <a:ln>
            <a:noFill/>
          </a:ln>
          <a:effectLst>
            <a:outerShdw blurRad="292100" dist="139700" dir="2700000" algn="tl" rotWithShape="0">
              <a:srgbClr val="333333">
                <a:alpha val="65000"/>
              </a:srgbClr>
            </a:outerShdw>
          </a:effectLst>
        </p:spPr>
      </p:pic>
    </p:spTree>
  </p:cSld>
  <p:clrMapOvr>
    <a:masterClrMapping/>
  </p:clrMapOvr>
  <mc:AlternateContent xmlns:mc="http://schemas.openxmlformats.org/markup-compatibility/2006">
    <mc:Choice xmlns:p14="http://schemas.microsoft.com/office/powerpoint/2010/main" xmlns="" Requires="p14">
      <p:transition spd="slow" p14:dur="2000" advTm="0"/>
    </mc:Choice>
    <mc:Fallback>
      <p:transition spd="slow" advTm="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3762" name="组合 373761"/>
          <p:cNvGrpSpPr/>
          <p:nvPr/>
        </p:nvGrpSpPr>
        <p:grpSpPr>
          <a:xfrm>
            <a:off x="960438" y="576739"/>
            <a:ext cx="9337834" cy="5607368"/>
            <a:chOff x="0" y="0"/>
            <a:chExt cx="5184" cy="3364"/>
          </a:xfrm>
        </p:grpSpPr>
        <p:sp>
          <p:nvSpPr>
            <p:cNvPr id="373763" name="矩形 373762"/>
            <p:cNvSpPr/>
            <p:nvPr/>
          </p:nvSpPr>
          <p:spPr>
            <a:xfrm>
              <a:off x="3110" y="2443"/>
              <a:ext cx="1296" cy="921"/>
            </a:xfrm>
            <a:prstGeom prst="rect">
              <a:avLst/>
            </a:prstGeom>
            <a:noFill/>
            <a:ln w="9525">
              <a:noFill/>
            </a:ln>
          </p:spPr>
          <p:txBody>
            <a:bodyPr/>
            <a:lstStyle>
              <a:lvl1pPr marL="342900" lvl="0" indent="-34290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Char char="n"/>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bg2"/>
                </a:buClr>
                <a:buSzPct val="65000"/>
                <a:buFont typeface="Wingdings" panose="05000000000000000000" pitchFamily="2" charset="2"/>
                <a:buChar char="n"/>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sz="2940" dirty="0"/>
            </a:p>
          </p:txBody>
        </p:sp>
        <p:sp>
          <p:nvSpPr>
            <p:cNvPr id="373764" name="矩形 373763"/>
            <p:cNvSpPr/>
            <p:nvPr/>
          </p:nvSpPr>
          <p:spPr>
            <a:xfrm>
              <a:off x="1776" y="2443"/>
              <a:ext cx="1334" cy="921"/>
            </a:xfrm>
            <a:prstGeom prst="rect">
              <a:avLst/>
            </a:prstGeom>
            <a:noFill/>
            <a:ln w="9525">
              <a:noFill/>
            </a:ln>
          </p:spPr>
          <p:txBody>
            <a:bodyPr/>
            <a:lstStyle>
              <a:lvl1pPr marL="342900" lvl="0" indent="-34290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Char char="n"/>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bg2"/>
                </a:buClr>
                <a:buSzPct val="65000"/>
                <a:buFont typeface="Wingdings" panose="05000000000000000000" pitchFamily="2" charset="2"/>
                <a:buChar char="n"/>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sz="2940" dirty="0"/>
            </a:p>
          </p:txBody>
        </p:sp>
        <p:sp>
          <p:nvSpPr>
            <p:cNvPr id="373765" name="矩形 373764"/>
            <p:cNvSpPr/>
            <p:nvPr/>
          </p:nvSpPr>
          <p:spPr>
            <a:xfrm>
              <a:off x="868" y="2443"/>
              <a:ext cx="908" cy="921"/>
            </a:xfrm>
            <a:prstGeom prst="rect">
              <a:avLst/>
            </a:prstGeom>
            <a:noFill/>
            <a:ln w="9525">
              <a:noFill/>
            </a:ln>
          </p:spPr>
          <p:txBody>
            <a:bodyPr/>
            <a:lstStyle>
              <a:lvl1pPr marL="342900" lvl="0" indent="-34290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Char char="n"/>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bg2"/>
                </a:buClr>
                <a:buSzPct val="65000"/>
                <a:buFont typeface="Wingdings" panose="05000000000000000000" pitchFamily="2" charset="2"/>
                <a:buChar char="n"/>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sz="2940" dirty="0"/>
            </a:p>
          </p:txBody>
        </p:sp>
        <p:sp>
          <p:nvSpPr>
            <p:cNvPr id="373766" name="矩形 373765"/>
            <p:cNvSpPr/>
            <p:nvPr/>
          </p:nvSpPr>
          <p:spPr>
            <a:xfrm>
              <a:off x="0" y="2443"/>
              <a:ext cx="868" cy="921"/>
            </a:xfrm>
            <a:prstGeom prst="rect">
              <a:avLst/>
            </a:prstGeom>
            <a:noFill/>
            <a:ln w="9525">
              <a:noFill/>
            </a:ln>
          </p:spPr>
          <p:txBody>
            <a:bodyPr/>
            <a:lstStyle>
              <a:lvl1pPr marL="342900" lvl="0" indent="-34290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Char char="n"/>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bg2"/>
                </a:buClr>
                <a:buSzPct val="65000"/>
                <a:buFont typeface="Wingdings" panose="05000000000000000000" pitchFamily="2" charset="2"/>
                <a:buChar char="n"/>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sz="2940" b="1" dirty="0"/>
            </a:p>
          </p:txBody>
        </p:sp>
        <p:sp>
          <p:nvSpPr>
            <p:cNvPr id="373767" name="矩形 373766"/>
            <p:cNvSpPr/>
            <p:nvPr/>
          </p:nvSpPr>
          <p:spPr>
            <a:xfrm>
              <a:off x="3110" y="1471"/>
              <a:ext cx="1296" cy="972"/>
            </a:xfrm>
            <a:prstGeom prst="rect">
              <a:avLst/>
            </a:prstGeom>
            <a:noFill/>
            <a:ln w="9525">
              <a:noFill/>
            </a:ln>
          </p:spPr>
          <p:txBody>
            <a:bodyPr/>
            <a:lstStyle>
              <a:lvl1pPr marL="342900" lvl="0" indent="-34290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Char char="n"/>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bg2"/>
                </a:buClr>
                <a:buSzPct val="65000"/>
                <a:buFont typeface="Wingdings" panose="05000000000000000000" pitchFamily="2" charset="2"/>
                <a:buChar char="n"/>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sz="2940" dirty="0"/>
            </a:p>
          </p:txBody>
        </p:sp>
        <p:sp>
          <p:nvSpPr>
            <p:cNvPr id="373768" name="矩形 373767"/>
            <p:cNvSpPr/>
            <p:nvPr/>
          </p:nvSpPr>
          <p:spPr>
            <a:xfrm>
              <a:off x="1776" y="1471"/>
              <a:ext cx="1334" cy="972"/>
            </a:xfrm>
            <a:prstGeom prst="rect">
              <a:avLst/>
            </a:prstGeom>
            <a:noFill/>
            <a:ln w="9525">
              <a:noFill/>
            </a:ln>
          </p:spPr>
          <p:txBody>
            <a:bodyPr/>
            <a:lstStyle>
              <a:lvl1pPr marL="342900" lvl="0" indent="-34290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Char char="n"/>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bg2"/>
                </a:buClr>
                <a:buSzPct val="65000"/>
                <a:buFont typeface="Wingdings" panose="05000000000000000000" pitchFamily="2" charset="2"/>
                <a:buChar char="n"/>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sz="2940" dirty="0"/>
            </a:p>
          </p:txBody>
        </p:sp>
        <p:sp>
          <p:nvSpPr>
            <p:cNvPr id="373769" name="矩形 373768"/>
            <p:cNvSpPr/>
            <p:nvPr/>
          </p:nvSpPr>
          <p:spPr>
            <a:xfrm>
              <a:off x="868" y="1471"/>
              <a:ext cx="908" cy="972"/>
            </a:xfrm>
            <a:prstGeom prst="rect">
              <a:avLst/>
            </a:prstGeom>
            <a:noFill/>
            <a:ln w="9525">
              <a:noFill/>
            </a:ln>
          </p:spPr>
          <p:txBody>
            <a:bodyPr/>
            <a:lstStyle>
              <a:lvl1pPr marL="342900" lvl="0" indent="-34290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Char char="n"/>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bg2"/>
                </a:buClr>
                <a:buSzPct val="65000"/>
                <a:buFont typeface="Wingdings" panose="05000000000000000000" pitchFamily="2" charset="2"/>
                <a:buChar char="n"/>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sz="2940" dirty="0"/>
            </a:p>
          </p:txBody>
        </p:sp>
        <p:sp>
          <p:nvSpPr>
            <p:cNvPr id="373770" name="矩形 373769"/>
            <p:cNvSpPr/>
            <p:nvPr/>
          </p:nvSpPr>
          <p:spPr>
            <a:xfrm>
              <a:off x="0" y="1471"/>
              <a:ext cx="868" cy="972"/>
            </a:xfrm>
            <a:prstGeom prst="rect">
              <a:avLst/>
            </a:prstGeom>
            <a:noFill/>
            <a:ln w="9525">
              <a:noFill/>
            </a:ln>
          </p:spPr>
          <p:txBody>
            <a:bodyPr/>
            <a:lstStyle>
              <a:lvl1pPr marL="342900" lvl="0" indent="-34290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Char char="n"/>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bg2"/>
                </a:buClr>
                <a:buSzPct val="65000"/>
                <a:buFont typeface="Wingdings" panose="05000000000000000000" pitchFamily="2" charset="2"/>
                <a:buChar char="n"/>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2940" b="1">
                  <a:solidFill>
                    <a:srgbClr val="00B050"/>
                  </a:solidFill>
                  <a:ea typeface="黑体" panose="02010609060101010101" pitchFamily="49" charset="-122"/>
                </a:rPr>
                <a:t>封建</a:t>
              </a:r>
            </a:p>
            <a:p>
              <a:pPr marL="0" lvl="0" indent="0" algn="ctr">
                <a:buNone/>
              </a:pPr>
              <a:r>
                <a:rPr lang="zh-CN" altLang="en-US" sz="2935" b="1">
                  <a:solidFill>
                    <a:srgbClr val="00B050"/>
                  </a:solidFill>
                  <a:ea typeface="黑体" panose="02010609060101010101" pitchFamily="49" charset="-122"/>
                  <a:sym typeface="+mn-ea"/>
                </a:rPr>
                <a:t>土地所有制</a:t>
              </a:r>
            </a:p>
            <a:p>
              <a:pPr marL="0" lvl="0" indent="0" algn="ctr">
                <a:buNone/>
              </a:pPr>
              <a:r>
                <a:rPr lang="zh-CN" altLang="en-US" sz="2935" b="1">
                  <a:solidFill>
                    <a:schemeClr val="bg2"/>
                  </a:solidFill>
                  <a:ea typeface="黑体" panose="02010609060101010101" pitchFamily="49" charset="-122"/>
                  <a:sym typeface="+mn-ea"/>
                </a:rPr>
                <a:t>土地</a:t>
              </a:r>
              <a:endParaRPr lang="zh-CN" altLang="en-US" sz="2935" b="1">
                <a:solidFill>
                  <a:schemeClr val="bg2"/>
                </a:solidFill>
                <a:ea typeface="黑体" panose="02010609060101010101" pitchFamily="49" charset="-122"/>
              </a:endParaRPr>
            </a:p>
            <a:p>
              <a:pPr marL="0" lvl="0" indent="0">
                <a:buNone/>
              </a:pPr>
              <a:r>
                <a:rPr lang="zh-CN" altLang="en-US" sz="2935" b="1">
                  <a:solidFill>
                    <a:schemeClr val="bg2"/>
                  </a:solidFill>
                  <a:ea typeface="黑体" panose="02010609060101010101" pitchFamily="49" charset="-122"/>
                  <a:sym typeface="+mn-ea"/>
                </a:rPr>
                <a:t>所有制</a:t>
              </a:r>
              <a:r>
                <a:rPr lang="zh-CN" altLang="en-US" sz="2940" b="1">
                  <a:solidFill>
                    <a:schemeClr val="bg2"/>
                  </a:solidFill>
                  <a:ea typeface="黑体" panose="02010609060101010101" pitchFamily="49" charset="-122"/>
                </a:rPr>
                <a:t>土地</a:t>
              </a:r>
            </a:p>
            <a:p>
              <a:pPr marL="0" lvl="0" indent="0">
                <a:buNone/>
              </a:pPr>
              <a:r>
                <a:rPr lang="zh-CN" altLang="en-US" sz="2940" b="1">
                  <a:solidFill>
                    <a:schemeClr val="bg2"/>
                  </a:solidFill>
                  <a:ea typeface="黑体" panose="02010609060101010101" pitchFamily="49" charset="-122"/>
                </a:rPr>
                <a:t>所有制</a:t>
              </a:r>
            </a:p>
          </p:txBody>
        </p:sp>
        <p:sp>
          <p:nvSpPr>
            <p:cNvPr id="373771" name="矩形 373770"/>
            <p:cNvSpPr/>
            <p:nvPr/>
          </p:nvSpPr>
          <p:spPr>
            <a:xfrm>
              <a:off x="4406" y="499"/>
              <a:ext cx="778" cy="2865"/>
            </a:xfrm>
            <a:prstGeom prst="rect">
              <a:avLst/>
            </a:prstGeom>
            <a:noFill/>
            <a:ln w="9525">
              <a:noFill/>
            </a:ln>
          </p:spPr>
          <p:txBody>
            <a:bodyPr/>
            <a:lstStyle>
              <a:lvl1pPr marL="342900" lvl="0" indent="-34290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Char char="n"/>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bg2"/>
                </a:buClr>
                <a:buSzPct val="65000"/>
                <a:buFont typeface="Wingdings" panose="05000000000000000000" pitchFamily="2" charset="2"/>
                <a:buChar char="n"/>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sz="2940" dirty="0"/>
            </a:p>
          </p:txBody>
        </p:sp>
        <p:sp>
          <p:nvSpPr>
            <p:cNvPr id="373772" name="矩形 373771"/>
            <p:cNvSpPr/>
            <p:nvPr/>
          </p:nvSpPr>
          <p:spPr>
            <a:xfrm>
              <a:off x="3110" y="499"/>
              <a:ext cx="1296" cy="972"/>
            </a:xfrm>
            <a:prstGeom prst="rect">
              <a:avLst/>
            </a:prstGeom>
            <a:noFill/>
            <a:ln w="9525">
              <a:noFill/>
            </a:ln>
          </p:spPr>
          <p:txBody>
            <a:bodyPr/>
            <a:lstStyle>
              <a:lvl1pPr marL="342900" lvl="0" indent="-34290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Char char="n"/>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bg2"/>
                </a:buClr>
                <a:buSzPct val="65000"/>
                <a:buFont typeface="Wingdings" panose="05000000000000000000" pitchFamily="2" charset="2"/>
                <a:buChar char="n"/>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en-US" altLang="zh-CN" sz="2940" b="1"/>
            </a:p>
            <a:p>
              <a:pPr marL="0" lvl="0" indent="0" algn="ctr">
                <a:buNone/>
              </a:pPr>
              <a:r>
                <a:rPr lang="zh-CN" altLang="en-US" sz="3360" b="1">
                  <a:ea typeface="黑体" panose="02010609060101010101" pitchFamily="49" charset="-122"/>
                </a:rPr>
                <a:t>产品分配</a:t>
              </a:r>
            </a:p>
          </p:txBody>
        </p:sp>
        <p:sp>
          <p:nvSpPr>
            <p:cNvPr id="373773" name="矩形 373772"/>
            <p:cNvSpPr/>
            <p:nvPr/>
          </p:nvSpPr>
          <p:spPr>
            <a:xfrm>
              <a:off x="1776" y="499"/>
              <a:ext cx="1334" cy="972"/>
            </a:xfrm>
            <a:prstGeom prst="rect">
              <a:avLst/>
            </a:prstGeom>
            <a:noFill/>
            <a:ln w="9525">
              <a:noFill/>
            </a:ln>
          </p:spPr>
          <p:txBody>
            <a:bodyPr/>
            <a:lstStyle>
              <a:lvl1pPr marL="342900" lvl="0" indent="-34290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Char char="n"/>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bg2"/>
                </a:buClr>
                <a:buSzPct val="65000"/>
                <a:buFont typeface="Wingdings" panose="05000000000000000000" pitchFamily="2" charset="2"/>
                <a:buChar char="n"/>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endParaRPr lang="en-US" altLang="zh-CN" sz="2940" b="1"/>
            </a:p>
            <a:p>
              <a:pPr marL="0" lvl="0" indent="0" algn="ctr">
                <a:buNone/>
              </a:pPr>
              <a:endParaRPr lang="en-US" altLang="zh-CN" sz="2940" b="1"/>
            </a:p>
            <a:p>
              <a:pPr marL="0" lvl="0" indent="0">
                <a:buNone/>
              </a:pPr>
              <a:endParaRPr lang="en-US" altLang="zh-CN" sz="2940" b="1"/>
            </a:p>
          </p:txBody>
        </p:sp>
        <p:sp>
          <p:nvSpPr>
            <p:cNvPr id="373774" name="矩形 373773"/>
            <p:cNvSpPr/>
            <p:nvPr/>
          </p:nvSpPr>
          <p:spPr>
            <a:xfrm>
              <a:off x="868" y="499"/>
              <a:ext cx="908" cy="972"/>
            </a:xfrm>
            <a:prstGeom prst="rect">
              <a:avLst/>
            </a:prstGeom>
            <a:noFill/>
            <a:ln w="9525">
              <a:noFill/>
            </a:ln>
          </p:spPr>
          <p:txBody>
            <a:bodyPr/>
            <a:lstStyle>
              <a:lvl1pPr marL="342900" lvl="0" indent="-34290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Char char="n"/>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bg2"/>
                </a:buClr>
                <a:buSzPct val="65000"/>
                <a:buFont typeface="Wingdings" panose="05000000000000000000" pitchFamily="2" charset="2"/>
                <a:buChar char="n"/>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sz="2940" dirty="0"/>
            </a:p>
          </p:txBody>
        </p:sp>
        <p:sp>
          <p:nvSpPr>
            <p:cNvPr id="373775" name="矩形 373774"/>
            <p:cNvSpPr/>
            <p:nvPr/>
          </p:nvSpPr>
          <p:spPr>
            <a:xfrm>
              <a:off x="4406" y="0"/>
              <a:ext cx="778" cy="499"/>
            </a:xfrm>
            <a:prstGeom prst="rect">
              <a:avLst/>
            </a:prstGeom>
            <a:noFill/>
            <a:ln w="9525">
              <a:noFill/>
            </a:ln>
          </p:spPr>
          <p:txBody>
            <a:bodyPr/>
            <a:lstStyle>
              <a:lvl1pPr marL="342900" lvl="0" indent="-34290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Char char="n"/>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bg2"/>
                </a:buClr>
                <a:buSzPct val="65000"/>
                <a:buFont typeface="Wingdings" panose="05000000000000000000" pitchFamily="2" charset="2"/>
                <a:buChar char="n"/>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sz="2940" dirty="0"/>
            </a:p>
          </p:txBody>
        </p:sp>
        <p:sp>
          <p:nvSpPr>
            <p:cNvPr id="373776" name="矩形 373775"/>
            <p:cNvSpPr/>
            <p:nvPr/>
          </p:nvSpPr>
          <p:spPr>
            <a:xfrm>
              <a:off x="868" y="0"/>
              <a:ext cx="3538" cy="499"/>
            </a:xfrm>
            <a:prstGeom prst="rect">
              <a:avLst/>
            </a:prstGeom>
            <a:noFill/>
            <a:ln w="9525">
              <a:noFill/>
            </a:ln>
          </p:spPr>
          <p:txBody>
            <a:bodyPr/>
            <a:lstStyle>
              <a:lvl1pPr marL="342900" lvl="0" indent="-34290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Char char="n"/>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bg2"/>
                </a:buClr>
                <a:buSzPct val="65000"/>
                <a:buFont typeface="Wingdings" panose="05000000000000000000" pitchFamily="2" charset="2"/>
                <a:buChar char="n"/>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sz="2940" dirty="0"/>
            </a:p>
          </p:txBody>
        </p:sp>
        <p:sp>
          <p:nvSpPr>
            <p:cNvPr id="373777" name="矩形 373776"/>
            <p:cNvSpPr/>
            <p:nvPr/>
          </p:nvSpPr>
          <p:spPr>
            <a:xfrm>
              <a:off x="0" y="0"/>
              <a:ext cx="868" cy="1471"/>
            </a:xfrm>
            <a:prstGeom prst="rect">
              <a:avLst/>
            </a:prstGeom>
            <a:noFill/>
            <a:ln w="9525">
              <a:noFill/>
            </a:ln>
          </p:spPr>
          <p:txBody>
            <a:bodyPr/>
            <a:lstStyle>
              <a:lvl1pPr marL="342900" lvl="0" indent="-34290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Char char="n"/>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bg2"/>
                </a:buClr>
                <a:buSzPct val="65000"/>
                <a:buFont typeface="Wingdings" panose="05000000000000000000" pitchFamily="2" charset="2"/>
                <a:buChar char="n"/>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sz="2940" dirty="0"/>
            </a:p>
          </p:txBody>
        </p:sp>
        <p:sp>
          <p:nvSpPr>
            <p:cNvPr id="373778" name="直接连接符 373777"/>
            <p:cNvSpPr/>
            <p:nvPr/>
          </p:nvSpPr>
          <p:spPr>
            <a:xfrm>
              <a:off x="0" y="0"/>
              <a:ext cx="5184" cy="0"/>
            </a:xfrm>
            <a:prstGeom prst="line">
              <a:avLst/>
            </a:prstGeom>
            <a:ln w="28575" cap="sq" cmpd="sng">
              <a:solidFill>
                <a:schemeClr val="tx1"/>
              </a:solidFill>
              <a:prstDash val="solid"/>
              <a:headEnd type="none" w="med" len="med"/>
              <a:tailEnd type="none" w="med" len="med"/>
            </a:ln>
          </p:spPr>
        </p:sp>
        <p:sp>
          <p:nvSpPr>
            <p:cNvPr id="373779" name="直接连接符 373778"/>
            <p:cNvSpPr/>
            <p:nvPr/>
          </p:nvSpPr>
          <p:spPr>
            <a:xfrm>
              <a:off x="0" y="1471"/>
              <a:ext cx="4406" cy="0"/>
            </a:xfrm>
            <a:prstGeom prst="line">
              <a:avLst/>
            </a:prstGeom>
            <a:ln w="12700" cap="flat" cmpd="sng">
              <a:solidFill>
                <a:schemeClr val="tx1"/>
              </a:solidFill>
              <a:prstDash val="solid"/>
              <a:headEnd type="none" w="med" len="med"/>
              <a:tailEnd type="none" w="med" len="med"/>
            </a:ln>
          </p:spPr>
        </p:sp>
        <p:sp>
          <p:nvSpPr>
            <p:cNvPr id="373780" name="直接连接符 373779"/>
            <p:cNvSpPr/>
            <p:nvPr/>
          </p:nvSpPr>
          <p:spPr>
            <a:xfrm>
              <a:off x="0" y="2443"/>
              <a:ext cx="4406" cy="0"/>
            </a:xfrm>
            <a:prstGeom prst="line">
              <a:avLst/>
            </a:prstGeom>
            <a:ln w="12700" cap="flat" cmpd="sng">
              <a:solidFill>
                <a:schemeClr val="tx1"/>
              </a:solidFill>
              <a:prstDash val="solid"/>
              <a:headEnd type="none" w="med" len="med"/>
              <a:tailEnd type="none" w="med" len="med"/>
            </a:ln>
          </p:spPr>
        </p:sp>
        <p:sp>
          <p:nvSpPr>
            <p:cNvPr id="373781" name="直接连接符 373780"/>
            <p:cNvSpPr/>
            <p:nvPr/>
          </p:nvSpPr>
          <p:spPr>
            <a:xfrm>
              <a:off x="0" y="3364"/>
              <a:ext cx="5184" cy="0"/>
            </a:xfrm>
            <a:prstGeom prst="line">
              <a:avLst/>
            </a:prstGeom>
            <a:ln w="28575" cap="sq" cmpd="sng">
              <a:solidFill>
                <a:schemeClr val="tx1"/>
              </a:solidFill>
              <a:prstDash val="solid"/>
              <a:headEnd type="none" w="med" len="med"/>
              <a:tailEnd type="none" w="med" len="med"/>
            </a:ln>
          </p:spPr>
        </p:sp>
        <p:sp>
          <p:nvSpPr>
            <p:cNvPr id="373782" name="直接连接符 373781"/>
            <p:cNvSpPr/>
            <p:nvPr/>
          </p:nvSpPr>
          <p:spPr>
            <a:xfrm>
              <a:off x="0" y="0"/>
              <a:ext cx="0" cy="3364"/>
            </a:xfrm>
            <a:prstGeom prst="line">
              <a:avLst/>
            </a:prstGeom>
            <a:ln w="28575" cap="sq" cmpd="sng">
              <a:solidFill>
                <a:schemeClr val="tx1"/>
              </a:solidFill>
              <a:prstDash val="solid"/>
              <a:headEnd type="none" w="med" len="med"/>
              <a:tailEnd type="none" w="med" len="med"/>
            </a:ln>
          </p:spPr>
        </p:sp>
        <p:sp>
          <p:nvSpPr>
            <p:cNvPr id="373783" name="直接连接符 373782"/>
            <p:cNvSpPr/>
            <p:nvPr/>
          </p:nvSpPr>
          <p:spPr>
            <a:xfrm>
              <a:off x="868" y="0"/>
              <a:ext cx="0" cy="3364"/>
            </a:xfrm>
            <a:prstGeom prst="line">
              <a:avLst/>
            </a:prstGeom>
            <a:ln w="12700" cap="flat" cmpd="sng">
              <a:solidFill>
                <a:schemeClr val="tx1"/>
              </a:solidFill>
              <a:prstDash val="solid"/>
              <a:headEnd type="none" w="med" len="med"/>
              <a:tailEnd type="none" w="med" len="med"/>
            </a:ln>
          </p:spPr>
        </p:sp>
        <p:sp>
          <p:nvSpPr>
            <p:cNvPr id="373784" name="直接连接符 373783"/>
            <p:cNvSpPr/>
            <p:nvPr/>
          </p:nvSpPr>
          <p:spPr>
            <a:xfrm>
              <a:off x="4406" y="0"/>
              <a:ext cx="0" cy="3364"/>
            </a:xfrm>
            <a:prstGeom prst="line">
              <a:avLst/>
            </a:prstGeom>
            <a:ln w="12700" cap="flat" cmpd="sng">
              <a:solidFill>
                <a:schemeClr val="tx1"/>
              </a:solidFill>
              <a:prstDash val="solid"/>
              <a:headEnd type="none" w="med" len="med"/>
              <a:tailEnd type="none" w="med" len="med"/>
            </a:ln>
          </p:spPr>
        </p:sp>
        <p:sp>
          <p:nvSpPr>
            <p:cNvPr id="373785" name="直接连接符 373784"/>
            <p:cNvSpPr/>
            <p:nvPr/>
          </p:nvSpPr>
          <p:spPr>
            <a:xfrm>
              <a:off x="5184" y="0"/>
              <a:ext cx="0" cy="3364"/>
            </a:xfrm>
            <a:prstGeom prst="line">
              <a:avLst/>
            </a:prstGeom>
            <a:ln w="28575" cap="sq" cmpd="sng">
              <a:solidFill>
                <a:schemeClr val="tx1"/>
              </a:solidFill>
              <a:prstDash val="solid"/>
              <a:headEnd type="none" w="med" len="med"/>
              <a:tailEnd type="none" w="med" len="med"/>
            </a:ln>
          </p:spPr>
        </p:sp>
        <p:sp>
          <p:nvSpPr>
            <p:cNvPr id="373786" name="直接连接符 373785"/>
            <p:cNvSpPr/>
            <p:nvPr/>
          </p:nvSpPr>
          <p:spPr>
            <a:xfrm>
              <a:off x="1776" y="499"/>
              <a:ext cx="0" cy="2865"/>
            </a:xfrm>
            <a:prstGeom prst="line">
              <a:avLst/>
            </a:prstGeom>
            <a:ln w="12700" cap="flat" cmpd="sng">
              <a:solidFill>
                <a:schemeClr val="tx1"/>
              </a:solidFill>
              <a:prstDash val="solid"/>
              <a:headEnd type="none" w="med" len="med"/>
              <a:tailEnd type="none" w="med" len="med"/>
            </a:ln>
          </p:spPr>
        </p:sp>
        <p:sp>
          <p:nvSpPr>
            <p:cNvPr id="373787" name="直接连接符 373786"/>
            <p:cNvSpPr/>
            <p:nvPr/>
          </p:nvSpPr>
          <p:spPr>
            <a:xfrm>
              <a:off x="3110" y="499"/>
              <a:ext cx="0" cy="2865"/>
            </a:xfrm>
            <a:prstGeom prst="line">
              <a:avLst/>
            </a:prstGeom>
            <a:ln w="12700" cap="flat" cmpd="sng">
              <a:solidFill>
                <a:schemeClr val="tx1"/>
              </a:solidFill>
              <a:prstDash val="solid"/>
              <a:headEnd type="none" w="med" len="med"/>
              <a:tailEnd type="none" w="med" len="med"/>
            </a:ln>
          </p:spPr>
        </p:sp>
        <p:sp>
          <p:nvSpPr>
            <p:cNvPr id="373788" name="直接连接符 373787"/>
            <p:cNvSpPr/>
            <p:nvPr/>
          </p:nvSpPr>
          <p:spPr>
            <a:xfrm>
              <a:off x="868" y="499"/>
              <a:ext cx="4316" cy="0"/>
            </a:xfrm>
            <a:prstGeom prst="line">
              <a:avLst/>
            </a:prstGeom>
            <a:ln w="12700" cap="flat" cmpd="sng">
              <a:solidFill>
                <a:schemeClr val="tx1"/>
              </a:solidFill>
              <a:prstDash val="solid"/>
              <a:headEnd type="none" w="med" len="med"/>
              <a:tailEnd type="none" w="med" len="med"/>
            </a:ln>
          </p:spPr>
        </p:sp>
      </p:grpSp>
      <p:sp>
        <p:nvSpPr>
          <p:cNvPr id="373789" name="文本框 373788"/>
          <p:cNvSpPr txBox="1"/>
          <p:nvPr/>
        </p:nvSpPr>
        <p:spPr>
          <a:xfrm>
            <a:off x="1070134" y="4692650"/>
            <a:ext cx="1588532" cy="1447165"/>
          </a:xfrm>
          <a:prstGeom prst="rect">
            <a:avLst/>
          </a:prstGeom>
          <a:noFill/>
          <a:ln w="9525">
            <a:noFill/>
          </a:ln>
        </p:spPr>
        <p:txBody>
          <a:bodyPr>
            <a:spAutoFit/>
          </a:bodyPr>
          <a:lstStyle/>
          <a:p>
            <a:pPr algn="ctr"/>
            <a:r>
              <a:rPr lang="zh-CN" altLang="x-none" sz="2940" b="1" dirty="0">
                <a:solidFill>
                  <a:srgbClr val="00B050"/>
                </a:solidFill>
                <a:latin typeface="Times New Roman" panose="02020603050405020304" pitchFamily="18" charset="0"/>
                <a:ea typeface="黑体" panose="02010609060101010101" pitchFamily="49" charset="-122"/>
              </a:rPr>
              <a:t>农民</a:t>
            </a:r>
          </a:p>
          <a:p>
            <a:pPr algn="ctr"/>
            <a:r>
              <a:rPr lang="zh-CN" altLang="x-none" sz="2940" b="1" dirty="0">
                <a:solidFill>
                  <a:srgbClr val="00B050"/>
                </a:solidFill>
                <a:latin typeface="Times New Roman" panose="02020603050405020304" pitchFamily="18" charset="0"/>
                <a:ea typeface="黑体" panose="02010609060101010101" pitchFamily="49" charset="-122"/>
              </a:rPr>
              <a:t>土地</a:t>
            </a:r>
          </a:p>
          <a:p>
            <a:pPr algn="ctr"/>
            <a:r>
              <a:rPr lang="zh-CN" altLang="x-none" sz="2940" b="1" dirty="0">
                <a:solidFill>
                  <a:srgbClr val="00B050"/>
                </a:solidFill>
                <a:latin typeface="Times New Roman" panose="02020603050405020304" pitchFamily="18" charset="0"/>
                <a:ea typeface="黑体" panose="02010609060101010101" pitchFamily="49" charset="-122"/>
              </a:rPr>
              <a:t>所有</a:t>
            </a:r>
            <a:r>
              <a:rPr lang="zh-CN" altLang="x-none" sz="2940" b="1" dirty="0">
                <a:solidFill>
                  <a:schemeClr val="bg2"/>
                </a:solidFill>
                <a:latin typeface="Times New Roman" panose="02020603050405020304" pitchFamily="18" charset="0"/>
                <a:ea typeface="黑体" panose="02010609060101010101" pitchFamily="49" charset="-122"/>
              </a:rPr>
              <a:t>制</a:t>
            </a:r>
          </a:p>
        </p:txBody>
      </p:sp>
      <p:sp>
        <p:nvSpPr>
          <p:cNvPr id="373790" name="文本框 373789"/>
          <p:cNvSpPr txBox="1"/>
          <p:nvPr/>
        </p:nvSpPr>
        <p:spPr>
          <a:xfrm>
            <a:off x="2660650" y="3147060"/>
            <a:ext cx="1361837" cy="1254125"/>
          </a:xfrm>
          <a:prstGeom prst="rect">
            <a:avLst/>
          </a:prstGeom>
          <a:noFill/>
          <a:ln w="9525">
            <a:noFill/>
          </a:ln>
        </p:spPr>
        <p:txBody>
          <a:bodyPr>
            <a:spAutoFit/>
          </a:bodyPr>
          <a:lstStyle/>
          <a:p>
            <a:pPr>
              <a:spcBef>
                <a:spcPct val="50000"/>
              </a:spcBef>
            </a:pPr>
            <a:r>
              <a:rPr lang="zh-CN" altLang="x-none" sz="3780" b="1" dirty="0">
                <a:solidFill>
                  <a:srgbClr val="FF0000"/>
                </a:solidFill>
                <a:latin typeface="Times New Roman" panose="02020603050405020304" pitchFamily="18" charset="0"/>
              </a:rPr>
              <a:t>地主阶级</a:t>
            </a:r>
          </a:p>
        </p:txBody>
      </p:sp>
      <p:sp>
        <p:nvSpPr>
          <p:cNvPr id="373791" name="文本框 373790"/>
          <p:cNvSpPr txBox="1"/>
          <p:nvPr/>
        </p:nvSpPr>
        <p:spPr>
          <a:xfrm>
            <a:off x="2660650" y="5037296"/>
            <a:ext cx="1513523" cy="672465"/>
          </a:xfrm>
          <a:prstGeom prst="rect">
            <a:avLst/>
          </a:prstGeom>
          <a:noFill/>
          <a:ln w="9525">
            <a:noFill/>
          </a:ln>
        </p:spPr>
        <p:txBody>
          <a:bodyPr>
            <a:spAutoFit/>
          </a:bodyPr>
          <a:lstStyle/>
          <a:p>
            <a:pPr>
              <a:spcBef>
                <a:spcPct val="50000"/>
              </a:spcBef>
            </a:pPr>
            <a:r>
              <a:rPr lang="zh-CN" altLang="x-none" sz="3780" b="1" dirty="0">
                <a:solidFill>
                  <a:srgbClr val="FF0000"/>
                </a:solidFill>
                <a:latin typeface="Times New Roman" panose="02020603050405020304" pitchFamily="18" charset="0"/>
              </a:rPr>
              <a:t>农民</a:t>
            </a:r>
          </a:p>
        </p:txBody>
      </p:sp>
      <p:sp>
        <p:nvSpPr>
          <p:cNvPr id="373792" name="文本框 373791"/>
          <p:cNvSpPr txBox="1"/>
          <p:nvPr/>
        </p:nvSpPr>
        <p:spPr>
          <a:xfrm>
            <a:off x="4172506" y="3373755"/>
            <a:ext cx="2646998" cy="542925"/>
          </a:xfrm>
          <a:prstGeom prst="rect">
            <a:avLst/>
          </a:prstGeom>
          <a:noFill/>
          <a:ln w="9525">
            <a:noFill/>
          </a:ln>
        </p:spPr>
        <p:txBody>
          <a:bodyPr>
            <a:spAutoFit/>
          </a:bodyPr>
          <a:lstStyle/>
          <a:p>
            <a:pPr>
              <a:spcBef>
                <a:spcPct val="50000"/>
              </a:spcBef>
            </a:pPr>
            <a:r>
              <a:rPr lang="zh-CN" altLang="x-none" sz="2940" b="1" dirty="0">
                <a:solidFill>
                  <a:srgbClr val="FF0000"/>
                </a:solidFill>
                <a:latin typeface="Times New Roman" panose="02020603050405020304" pitchFamily="18" charset="0"/>
                <a:ea typeface="黑体" panose="02010609060101010101" pitchFamily="49" charset="-122"/>
              </a:rPr>
              <a:t>剥削与被剥削</a:t>
            </a:r>
          </a:p>
        </p:txBody>
      </p:sp>
      <p:sp>
        <p:nvSpPr>
          <p:cNvPr id="373793" name="文本框 373792"/>
          <p:cNvSpPr txBox="1"/>
          <p:nvPr/>
        </p:nvSpPr>
        <p:spPr>
          <a:xfrm>
            <a:off x="4159806" y="5069602"/>
            <a:ext cx="2191940" cy="607695"/>
          </a:xfrm>
          <a:prstGeom prst="rect">
            <a:avLst/>
          </a:prstGeom>
          <a:noFill/>
          <a:ln w="9525">
            <a:noFill/>
          </a:ln>
        </p:spPr>
        <p:txBody>
          <a:bodyPr>
            <a:spAutoFit/>
          </a:bodyPr>
          <a:lstStyle/>
          <a:p>
            <a:pPr algn="ctr"/>
            <a:r>
              <a:rPr lang="zh-CN" altLang="x-none" sz="3360" b="1" dirty="0">
                <a:solidFill>
                  <a:srgbClr val="FF0000"/>
                </a:solidFill>
                <a:latin typeface="Times New Roman" panose="02020603050405020304" pitchFamily="18" charset="0"/>
              </a:rPr>
              <a:t>平等</a:t>
            </a:r>
          </a:p>
        </p:txBody>
      </p:sp>
      <p:sp>
        <p:nvSpPr>
          <p:cNvPr id="373794" name="文本框 373793"/>
          <p:cNvSpPr txBox="1"/>
          <p:nvPr/>
        </p:nvSpPr>
        <p:spPr>
          <a:xfrm>
            <a:off x="6592809" y="3276680"/>
            <a:ext cx="2268616" cy="995045"/>
          </a:xfrm>
          <a:prstGeom prst="rect">
            <a:avLst/>
          </a:prstGeom>
          <a:noFill/>
          <a:ln w="9525">
            <a:noFill/>
          </a:ln>
        </p:spPr>
        <p:txBody>
          <a:bodyPr>
            <a:spAutoFit/>
          </a:bodyPr>
          <a:lstStyle/>
          <a:p>
            <a:pPr>
              <a:spcBef>
                <a:spcPct val="50000"/>
              </a:spcBef>
            </a:pPr>
            <a:r>
              <a:rPr lang="zh-CN" altLang="x-none" sz="2940" b="1" dirty="0">
                <a:solidFill>
                  <a:srgbClr val="FF0000"/>
                </a:solidFill>
                <a:latin typeface="Times New Roman" panose="02020603050405020304" pitchFamily="18" charset="0"/>
                <a:ea typeface="黑体" panose="02010609060101010101" pitchFamily="49" charset="-122"/>
              </a:rPr>
              <a:t>占有绝大部分劳动成果</a:t>
            </a:r>
          </a:p>
        </p:txBody>
      </p:sp>
      <p:sp>
        <p:nvSpPr>
          <p:cNvPr id="373795" name="文本框 373794"/>
          <p:cNvSpPr txBox="1"/>
          <p:nvPr/>
        </p:nvSpPr>
        <p:spPr>
          <a:xfrm>
            <a:off x="6592809" y="4811316"/>
            <a:ext cx="1965245" cy="1124585"/>
          </a:xfrm>
          <a:prstGeom prst="rect">
            <a:avLst/>
          </a:prstGeom>
          <a:noFill/>
          <a:ln w="9525">
            <a:noFill/>
          </a:ln>
        </p:spPr>
        <p:txBody>
          <a:bodyPr>
            <a:spAutoFit/>
          </a:bodyPr>
          <a:lstStyle/>
          <a:p>
            <a:pPr algn="ctr"/>
            <a:r>
              <a:rPr lang="zh-CN" altLang="x-none" sz="3360" b="1" dirty="0">
                <a:solidFill>
                  <a:srgbClr val="FF0000"/>
                </a:solidFill>
                <a:latin typeface="Times New Roman" panose="02020603050405020304" pitchFamily="18" charset="0"/>
                <a:ea typeface="黑体" panose="02010609060101010101" pitchFamily="49" charset="-122"/>
              </a:rPr>
              <a:t>自己占有</a:t>
            </a:r>
          </a:p>
          <a:p>
            <a:pPr algn="ctr"/>
            <a:r>
              <a:rPr lang="zh-CN" altLang="x-none" sz="3360" b="1" dirty="0">
                <a:solidFill>
                  <a:srgbClr val="FF0000"/>
                </a:solidFill>
                <a:latin typeface="Times New Roman" panose="02020603050405020304" pitchFamily="18" charset="0"/>
                <a:ea typeface="黑体" panose="02010609060101010101" pitchFamily="49" charset="-122"/>
              </a:rPr>
              <a:t>劳动成果</a:t>
            </a:r>
          </a:p>
        </p:txBody>
      </p:sp>
      <p:sp>
        <p:nvSpPr>
          <p:cNvPr id="373796" name="文本框 373795"/>
          <p:cNvSpPr txBox="1"/>
          <p:nvPr/>
        </p:nvSpPr>
        <p:spPr>
          <a:xfrm>
            <a:off x="9011444" y="1861900"/>
            <a:ext cx="908447" cy="4162425"/>
          </a:xfrm>
          <a:prstGeom prst="rect">
            <a:avLst/>
          </a:prstGeom>
          <a:noFill/>
          <a:ln w="9525">
            <a:noFill/>
          </a:ln>
        </p:spPr>
        <p:txBody>
          <a:bodyPr>
            <a:spAutoFit/>
          </a:bodyPr>
          <a:lstStyle/>
          <a:p>
            <a:pPr>
              <a:spcBef>
                <a:spcPct val="50000"/>
              </a:spcBef>
            </a:pPr>
            <a:r>
              <a:rPr lang="zh-CN" altLang="x-none" sz="3780" b="1" dirty="0">
                <a:latin typeface="Times New Roman" panose="02020603050405020304" pitchFamily="18" charset="0"/>
              </a:rPr>
              <a:t>土地归私人所有</a:t>
            </a:r>
          </a:p>
        </p:txBody>
      </p:sp>
      <p:sp>
        <p:nvSpPr>
          <p:cNvPr id="373797" name="文本框 373796"/>
          <p:cNvSpPr txBox="1"/>
          <p:nvPr/>
        </p:nvSpPr>
        <p:spPr>
          <a:xfrm>
            <a:off x="4022487" y="726758"/>
            <a:ext cx="2116931" cy="607695"/>
          </a:xfrm>
          <a:prstGeom prst="rect">
            <a:avLst/>
          </a:prstGeom>
          <a:noFill/>
          <a:ln w="9525">
            <a:noFill/>
          </a:ln>
        </p:spPr>
        <p:txBody>
          <a:bodyPr>
            <a:spAutoFit/>
          </a:bodyPr>
          <a:lstStyle/>
          <a:p>
            <a:pPr>
              <a:spcBef>
                <a:spcPct val="50000"/>
              </a:spcBef>
            </a:pPr>
            <a:r>
              <a:rPr lang="zh-CN" altLang="x-none" sz="3360" b="1" dirty="0">
                <a:latin typeface="Times New Roman" panose="02020603050405020304" pitchFamily="18" charset="0"/>
                <a:ea typeface="黑体" panose="02010609060101010101" pitchFamily="49" charset="-122"/>
              </a:rPr>
              <a:t>不同点</a:t>
            </a:r>
          </a:p>
        </p:txBody>
      </p:sp>
      <p:sp>
        <p:nvSpPr>
          <p:cNvPr id="373798" name="文本框 373797"/>
          <p:cNvSpPr txBox="1"/>
          <p:nvPr/>
        </p:nvSpPr>
        <p:spPr>
          <a:xfrm>
            <a:off x="8784749" y="651749"/>
            <a:ext cx="1776889" cy="607695"/>
          </a:xfrm>
          <a:prstGeom prst="rect">
            <a:avLst/>
          </a:prstGeom>
          <a:noFill/>
          <a:ln w="9525">
            <a:noFill/>
          </a:ln>
        </p:spPr>
        <p:txBody>
          <a:bodyPr>
            <a:spAutoFit/>
          </a:bodyPr>
          <a:lstStyle/>
          <a:p>
            <a:pPr algn="ctr">
              <a:spcBef>
                <a:spcPct val="50000"/>
              </a:spcBef>
            </a:pPr>
            <a:r>
              <a:rPr lang="zh-CN" altLang="x-none" sz="3360" b="1" dirty="0">
                <a:latin typeface="Times New Roman" panose="02020603050405020304" pitchFamily="18" charset="0"/>
                <a:ea typeface="黑体" panose="02010609060101010101" pitchFamily="49" charset="-122"/>
              </a:rPr>
              <a:t>相同点</a:t>
            </a:r>
          </a:p>
        </p:txBody>
      </p:sp>
      <p:sp>
        <p:nvSpPr>
          <p:cNvPr id="373799" name="文本框 373798"/>
          <p:cNvSpPr txBox="1"/>
          <p:nvPr/>
        </p:nvSpPr>
        <p:spPr>
          <a:xfrm>
            <a:off x="2585641" y="1635205"/>
            <a:ext cx="1588531" cy="1124585"/>
          </a:xfrm>
          <a:prstGeom prst="rect">
            <a:avLst/>
          </a:prstGeom>
          <a:noFill/>
          <a:ln w="9525">
            <a:noFill/>
          </a:ln>
        </p:spPr>
        <p:txBody>
          <a:bodyPr>
            <a:spAutoFit/>
          </a:bodyPr>
          <a:lstStyle/>
          <a:p>
            <a:pPr algn="ctr"/>
            <a:r>
              <a:rPr lang="zh-CN" altLang="x-none" sz="3360" b="1" dirty="0">
                <a:latin typeface="Times New Roman" panose="02020603050405020304" pitchFamily="18" charset="0"/>
                <a:ea typeface="黑体" panose="02010609060101010101" pitchFamily="49" charset="-122"/>
              </a:rPr>
              <a:t>土地</a:t>
            </a:r>
          </a:p>
          <a:p>
            <a:r>
              <a:rPr lang="zh-CN" altLang="x-none" sz="3360" b="1" dirty="0">
                <a:latin typeface="Times New Roman" panose="02020603050405020304" pitchFamily="18" charset="0"/>
                <a:ea typeface="黑体" panose="02010609060101010101" pitchFamily="49" charset="-122"/>
              </a:rPr>
              <a:t>占有者</a:t>
            </a:r>
          </a:p>
        </p:txBody>
      </p:sp>
      <p:sp>
        <p:nvSpPr>
          <p:cNvPr id="373800" name="文本框 373799"/>
          <p:cNvSpPr txBox="1"/>
          <p:nvPr/>
        </p:nvSpPr>
        <p:spPr>
          <a:xfrm>
            <a:off x="1828880" y="651749"/>
            <a:ext cx="605075" cy="1124585"/>
          </a:xfrm>
          <a:prstGeom prst="rect">
            <a:avLst/>
          </a:prstGeom>
          <a:noFill/>
          <a:ln w="9525">
            <a:noFill/>
          </a:ln>
        </p:spPr>
        <p:txBody>
          <a:bodyPr>
            <a:spAutoFit/>
          </a:bodyPr>
          <a:lstStyle/>
          <a:p>
            <a:pPr>
              <a:spcBef>
                <a:spcPct val="50000"/>
              </a:spcBef>
            </a:pPr>
            <a:r>
              <a:rPr lang="zh-CN" altLang="x-none" sz="3360" b="1" dirty="0">
                <a:latin typeface="Times New Roman" panose="02020603050405020304" pitchFamily="18" charset="0"/>
                <a:ea typeface="黑体" panose="02010609060101010101" pitchFamily="49" charset="-122"/>
              </a:rPr>
              <a:t>类别</a:t>
            </a:r>
          </a:p>
        </p:txBody>
      </p:sp>
      <p:sp>
        <p:nvSpPr>
          <p:cNvPr id="373801" name="文本框 373800"/>
          <p:cNvSpPr txBox="1"/>
          <p:nvPr/>
        </p:nvSpPr>
        <p:spPr>
          <a:xfrm>
            <a:off x="1148795" y="1635205"/>
            <a:ext cx="680085" cy="1124585"/>
          </a:xfrm>
          <a:prstGeom prst="rect">
            <a:avLst/>
          </a:prstGeom>
          <a:noFill/>
          <a:ln w="9525">
            <a:noFill/>
          </a:ln>
        </p:spPr>
        <p:txBody>
          <a:bodyPr>
            <a:spAutoFit/>
          </a:bodyPr>
          <a:lstStyle/>
          <a:p>
            <a:pPr>
              <a:spcBef>
                <a:spcPct val="50000"/>
              </a:spcBef>
            </a:pPr>
            <a:r>
              <a:rPr lang="zh-CN" altLang="x-none" sz="3360" b="1" dirty="0">
                <a:latin typeface="Times New Roman" panose="02020603050405020304" pitchFamily="18" charset="0"/>
                <a:ea typeface="黑体" panose="02010609060101010101" pitchFamily="49" charset="-122"/>
              </a:rPr>
              <a:t>名称</a:t>
            </a:r>
          </a:p>
        </p:txBody>
      </p:sp>
      <p:sp>
        <p:nvSpPr>
          <p:cNvPr id="373802" name="文本框 373801"/>
          <p:cNvSpPr txBox="1"/>
          <p:nvPr/>
        </p:nvSpPr>
        <p:spPr>
          <a:xfrm>
            <a:off x="4172506" y="1785224"/>
            <a:ext cx="2343626" cy="1124585"/>
          </a:xfrm>
          <a:prstGeom prst="rect">
            <a:avLst/>
          </a:prstGeom>
          <a:noFill/>
          <a:ln w="9525">
            <a:noFill/>
          </a:ln>
        </p:spPr>
        <p:txBody>
          <a:bodyPr>
            <a:spAutoFit/>
          </a:bodyPr>
          <a:lstStyle/>
          <a:p>
            <a:pPr algn="ctr"/>
            <a:r>
              <a:rPr lang="zh-CN" altLang="x-none" sz="3360" b="1" dirty="0">
                <a:latin typeface="Times New Roman" panose="02020603050405020304" pitchFamily="18" charset="0"/>
                <a:ea typeface="黑体" panose="02010609060101010101" pitchFamily="49" charset="-122"/>
              </a:rPr>
              <a:t>地主阶级</a:t>
            </a:r>
          </a:p>
          <a:p>
            <a:pPr algn="ctr"/>
            <a:r>
              <a:rPr lang="zh-CN" altLang="x-none" sz="3360" b="1" dirty="0">
                <a:latin typeface="Times New Roman" panose="02020603050405020304" pitchFamily="18" charset="0"/>
                <a:ea typeface="黑体" panose="02010609060101010101" pitchFamily="49" charset="-122"/>
              </a:rPr>
              <a:t>与农民关系</a:t>
            </a:r>
          </a:p>
        </p:txBody>
      </p:sp>
      <p:sp>
        <p:nvSpPr>
          <p:cNvPr id="373803" name="直接连接符 373802"/>
          <p:cNvSpPr/>
          <p:nvPr/>
        </p:nvSpPr>
        <p:spPr>
          <a:xfrm>
            <a:off x="1223804" y="576739"/>
            <a:ext cx="1435180" cy="2343626"/>
          </a:xfrm>
          <a:prstGeom prst="line">
            <a:avLst/>
          </a:prstGeom>
          <a:ln w="9525" cap="flat" cmpd="sng">
            <a:solidFill>
              <a:schemeClr val="tx1"/>
            </a:solidFill>
            <a:prstDash val="solid"/>
            <a:headEnd type="none" w="med" len="med"/>
            <a:tailEnd type="none" w="med" len="med"/>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73790"/>
                                        </p:tgtEl>
                                        <p:attrNameLst>
                                          <p:attrName>style.visibility</p:attrName>
                                        </p:attrNameLst>
                                      </p:cBhvr>
                                      <p:to>
                                        <p:strVal val="visible"/>
                                      </p:to>
                                    </p:set>
                                    <p:anim calcmode="lin" valueType="num">
                                      <p:cBhvr additive="base">
                                        <p:cTn id="7" dur="500" fill="hold"/>
                                        <p:tgtEl>
                                          <p:spTgt spid="373790"/>
                                        </p:tgtEl>
                                        <p:attrNameLst>
                                          <p:attrName>ppt_x</p:attrName>
                                        </p:attrNameLst>
                                      </p:cBhvr>
                                      <p:tavLst>
                                        <p:tav tm="0">
                                          <p:val>
                                            <p:strVal val="#ppt_x"/>
                                          </p:val>
                                        </p:tav>
                                        <p:tav tm="100000">
                                          <p:val>
                                            <p:strVal val="#ppt_x"/>
                                          </p:val>
                                        </p:tav>
                                      </p:tavLst>
                                    </p:anim>
                                    <p:anim calcmode="lin" valueType="num">
                                      <p:cBhvr additive="base">
                                        <p:cTn id="8" dur="500" fill="hold"/>
                                        <p:tgtEl>
                                          <p:spTgt spid="37379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73791"/>
                                        </p:tgtEl>
                                        <p:attrNameLst>
                                          <p:attrName>style.visibility</p:attrName>
                                        </p:attrNameLst>
                                      </p:cBhvr>
                                      <p:to>
                                        <p:strVal val="visible"/>
                                      </p:to>
                                    </p:set>
                                    <p:anim calcmode="lin" valueType="num">
                                      <p:cBhvr additive="base">
                                        <p:cTn id="13" dur="500" fill="hold"/>
                                        <p:tgtEl>
                                          <p:spTgt spid="373791"/>
                                        </p:tgtEl>
                                        <p:attrNameLst>
                                          <p:attrName>ppt_x</p:attrName>
                                        </p:attrNameLst>
                                      </p:cBhvr>
                                      <p:tavLst>
                                        <p:tav tm="0">
                                          <p:val>
                                            <p:strVal val="#ppt_x"/>
                                          </p:val>
                                        </p:tav>
                                        <p:tav tm="100000">
                                          <p:val>
                                            <p:strVal val="#ppt_x"/>
                                          </p:val>
                                        </p:tav>
                                      </p:tavLst>
                                    </p:anim>
                                    <p:anim calcmode="lin" valueType="num">
                                      <p:cBhvr additive="base">
                                        <p:cTn id="14" dur="500" fill="hold"/>
                                        <p:tgtEl>
                                          <p:spTgt spid="37379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 presetClass="entr" presetSubtype="16" fill="hold" grpId="0" nodeType="clickEffect">
                                  <p:stCondLst>
                                    <p:cond delay="0"/>
                                  </p:stCondLst>
                                  <p:childTnLst>
                                    <p:set>
                                      <p:cBhvr>
                                        <p:cTn id="18" dur="1" fill="hold">
                                          <p:stCondLst>
                                            <p:cond delay="0"/>
                                          </p:stCondLst>
                                        </p:cTn>
                                        <p:tgtEl>
                                          <p:spTgt spid="373792"/>
                                        </p:tgtEl>
                                        <p:attrNameLst>
                                          <p:attrName>style.visibility</p:attrName>
                                        </p:attrNameLst>
                                      </p:cBhvr>
                                      <p:to>
                                        <p:strVal val="visible"/>
                                      </p:to>
                                    </p:set>
                                    <p:animEffect transition="in" filter="box(in)">
                                      <p:cBhvr>
                                        <p:cTn id="19" dur="500"/>
                                        <p:tgtEl>
                                          <p:spTgt spid="373792"/>
                                        </p:tgtEl>
                                      </p:cBhvr>
                                    </p:animEffect>
                                  </p:childTnLst>
                                </p:cTn>
                              </p:par>
                            </p:childTnLst>
                          </p:cTn>
                        </p:par>
                      </p:childTnLst>
                    </p:cTn>
                  </p:par>
                  <p:par>
                    <p:cTn id="20" fill="hold">
                      <p:stCondLst>
                        <p:cond delay="indefinite"/>
                      </p:stCondLst>
                      <p:childTnLst>
                        <p:par>
                          <p:cTn id="21" fill="hold">
                            <p:stCondLst>
                              <p:cond delay="0"/>
                            </p:stCondLst>
                            <p:childTnLst>
                              <p:par>
                                <p:cTn id="22" presetID="4" presetClass="entr" presetSubtype="16" fill="hold" grpId="0" nodeType="clickEffect">
                                  <p:stCondLst>
                                    <p:cond delay="0"/>
                                  </p:stCondLst>
                                  <p:childTnLst>
                                    <p:set>
                                      <p:cBhvr>
                                        <p:cTn id="23" dur="1" fill="hold">
                                          <p:stCondLst>
                                            <p:cond delay="0"/>
                                          </p:stCondLst>
                                        </p:cTn>
                                        <p:tgtEl>
                                          <p:spTgt spid="373793"/>
                                        </p:tgtEl>
                                        <p:attrNameLst>
                                          <p:attrName>style.visibility</p:attrName>
                                        </p:attrNameLst>
                                      </p:cBhvr>
                                      <p:to>
                                        <p:strVal val="visible"/>
                                      </p:to>
                                    </p:set>
                                    <p:animEffect transition="in" filter="box(in)">
                                      <p:cBhvr>
                                        <p:cTn id="24" dur="500"/>
                                        <p:tgtEl>
                                          <p:spTgt spid="373793"/>
                                        </p:tgtEl>
                                      </p:cBhvr>
                                    </p:animEffect>
                                  </p:childTnLst>
                                </p:cTn>
                              </p:par>
                            </p:childTnLst>
                          </p:cTn>
                        </p:par>
                      </p:childTnLst>
                    </p:cTn>
                  </p:par>
                  <p:par>
                    <p:cTn id="25" fill="hold">
                      <p:stCondLst>
                        <p:cond delay="indefinite"/>
                      </p:stCondLst>
                      <p:childTnLst>
                        <p:par>
                          <p:cTn id="26" fill="hold">
                            <p:stCondLst>
                              <p:cond delay="0"/>
                            </p:stCondLst>
                            <p:childTnLst>
                              <p:par>
                                <p:cTn id="27" presetID="8" presetClass="entr" presetSubtype="16" fill="hold" grpId="0" nodeType="clickEffect">
                                  <p:stCondLst>
                                    <p:cond delay="0"/>
                                  </p:stCondLst>
                                  <p:childTnLst>
                                    <p:set>
                                      <p:cBhvr>
                                        <p:cTn id="28" dur="1" fill="hold">
                                          <p:stCondLst>
                                            <p:cond delay="0"/>
                                          </p:stCondLst>
                                        </p:cTn>
                                        <p:tgtEl>
                                          <p:spTgt spid="373794"/>
                                        </p:tgtEl>
                                        <p:attrNameLst>
                                          <p:attrName>style.visibility</p:attrName>
                                        </p:attrNameLst>
                                      </p:cBhvr>
                                      <p:to>
                                        <p:strVal val="visible"/>
                                      </p:to>
                                    </p:set>
                                    <p:animEffect transition="in" filter="diamond(in)">
                                      <p:cBhvr>
                                        <p:cTn id="29" dur="2000"/>
                                        <p:tgtEl>
                                          <p:spTgt spid="373794"/>
                                        </p:tgtEl>
                                      </p:cBhvr>
                                    </p:animEffect>
                                  </p:childTnLst>
                                </p:cTn>
                              </p:par>
                            </p:childTnLst>
                          </p:cTn>
                        </p:par>
                      </p:childTnLst>
                    </p:cTn>
                  </p:par>
                  <p:par>
                    <p:cTn id="30" fill="hold">
                      <p:stCondLst>
                        <p:cond delay="indefinite"/>
                      </p:stCondLst>
                      <p:childTnLst>
                        <p:par>
                          <p:cTn id="31" fill="hold">
                            <p:stCondLst>
                              <p:cond delay="0"/>
                            </p:stCondLst>
                            <p:childTnLst>
                              <p:par>
                                <p:cTn id="32" presetID="8" presetClass="entr" presetSubtype="16" fill="hold" grpId="0" nodeType="clickEffect">
                                  <p:stCondLst>
                                    <p:cond delay="0"/>
                                  </p:stCondLst>
                                  <p:childTnLst>
                                    <p:set>
                                      <p:cBhvr>
                                        <p:cTn id="33" dur="1" fill="hold">
                                          <p:stCondLst>
                                            <p:cond delay="0"/>
                                          </p:stCondLst>
                                        </p:cTn>
                                        <p:tgtEl>
                                          <p:spTgt spid="373795"/>
                                        </p:tgtEl>
                                        <p:attrNameLst>
                                          <p:attrName>style.visibility</p:attrName>
                                        </p:attrNameLst>
                                      </p:cBhvr>
                                      <p:to>
                                        <p:strVal val="visible"/>
                                      </p:to>
                                    </p:set>
                                    <p:animEffect transition="in" filter="diamond(in)">
                                      <p:cBhvr>
                                        <p:cTn id="34" dur="2000"/>
                                        <p:tgtEl>
                                          <p:spTgt spid="373795"/>
                                        </p:tgtEl>
                                      </p:cBhvr>
                                    </p:animEffect>
                                  </p:childTnLst>
                                </p:cTn>
                              </p:par>
                            </p:childTnLst>
                          </p:cTn>
                        </p:par>
                      </p:childTnLst>
                    </p:cTn>
                  </p:par>
                  <p:par>
                    <p:cTn id="35" fill="hold">
                      <p:stCondLst>
                        <p:cond delay="indefinite"/>
                      </p:stCondLst>
                      <p:childTnLst>
                        <p:par>
                          <p:cTn id="36" fill="hold">
                            <p:stCondLst>
                              <p:cond delay="0"/>
                            </p:stCondLst>
                            <p:childTnLst>
                              <p:par>
                                <p:cTn id="37" presetID="4" presetClass="entr" presetSubtype="16" fill="hold" grpId="0" nodeType="clickEffect">
                                  <p:stCondLst>
                                    <p:cond delay="0"/>
                                  </p:stCondLst>
                                  <p:childTnLst>
                                    <p:set>
                                      <p:cBhvr>
                                        <p:cTn id="38" dur="1" fill="hold">
                                          <p:stCondLst>
                                            <p:cond delay="0"/>
                                          </p:stCondLst>
                                        </p:cTn>
                                        <p:tgtEl>
                                          <p:spTgt spid="373796"/>
                                        </p:tgtEl>
                                        <p:attrNameLst>
                                          <p:attrName>style.visibility</p:attrName>
                                        </p:attrNameLst>
                                      </p:cBhvr>
                                      <p:to>
                                        <p:strVal val="visible"/>
                                      </p:to>
                                    </p:set>
                                    <p:animEffect transition="in" filter="box(in)">
                                      <p:cBhvr>
                                        <p:cTn id="39" dur="500"/>
                                        <p:tgtEl>
                                          <p:spTgt spid="3737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3790" grpId="0"/>
      <p:bldP spid="373791" grpId="0"/>
      <p:bldP spid="373792" grpId="0"/>
      <p:bldP spid="373793" grpId="0"/>
      <p:bldP spid="373794" grpId="0"/>
      <p:bldP spid="373795" grpId="0"/>
      <p:bldP spid="37379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2978" name="标题 382977"/>
          <p:cNvSpPr>
            <a:spLocks noGrp="1"/>
          </p:cNvSpPr>
          <p:nvPr>
            <p:ph type="title"/>
          </p:nvPr>
        </p:nvSpPr>
        <p:spPr>
          <a:xfrm>
            <a:off x="960438" y="500063"/>
            <a:ext cx="8641080" cy="1440180"/>
          </a:xfrm>
        </p:spPr>
        <p:txBody>
          <a:bodyPr anchor="b"/>
          <a:lstStyle/>
          <a:p>
            <a:r>
              <a:rPr lang="zh-CN" altLang="en-US" sz="5040" dirty="0">
                <a:solidFill>
                  <a:srgbClr val="FF0000"/>
                </a:solidFill>
              </a:rPr>
              <a:t>土地改革特点：</a:t>
            </a:r>
            <a:endParaRPr lang="zh-CN" altLang="en-US" sz="5040">
              <a:solidFill>
                <a:srgbClr val="FF0000"/>
              </a:solidFill>
            </a:endParaRPr>
          </a:p>
        </p:txBody>
      </p:sp>
      <p:sp>
        <p:nvSpPr>
          <p:cNvPr id="382979" name="文本占位符 382978"/>
          <p:cNvSpPr>
            <a:spLocks noGrp="1"/>
          </p:cNvSpPr>
          <p:nvPr>
            <p:ph type="body" idx="1"/>
          </p:nvPr>
        </p:nvSpPr>
        <p:spPr>
          <a:xfrm>
            <a:off x="960438" y="2088595"/>
            <a:ext cx="9601200" cy="1738550"/>
          </a:xfrm>
        </p:spPr>
        <p:txBody>
          <a:bodyPr/>
          <a:lstStyle/>
          <a:p>
            <a:r>
              <a:rPr lang="en-US" altLang="zh-CN" sz="4095" b="1" dirty="0">
                <a:latin typeface="黑体" panose="02010609060101010101" pitchFamily="49" charset="-122"/>
                <a:ea typeface="黑体" panose="02010609060101010101" pitchFamily="49" charset="-122"/>
              </a:rPr>
              <a:t> </a:t>
            </a:r>
            <a:r>
              <a:rPr lang="zh-CN" altLang="en-US" sz="4095" b="1" dirty="0">
                <a:latin typeface="黑体" panose="02010609060101010101" pitchFamily="49" charset="-122"/>
                <a:ea typeface="黑体" panose="02010609060101010101" pitchFamily="49" charset="-122"/>
              </a:rPr>
              <a:t>注意保存富农经济，在政治上中立富农政策</a:t>
            </a:r>
          </a:p>
          <a:p>
            <a:pPr>
              <a:buNone/>
            </a:pPr>
            <a:endParaRPr lang="zh-CN" altLang="en-US" sz="4095" b="1" dirty="0">
              <a:latin typeface="黑体" panose="02010609060101010101" pitchFamily="49" charset="-122"/>
              <a:ea typeface="黑体" panose="02010609060101010101" pitchFamily="49" charset="-122"/>
            </a:endParaRPr>
          </a:p>
        </p:txBody>
      </p:sp>
      <p:sp>
        <p:nvSpPr>
          <p:cNvPr id="382980" name="下箭头 382979"/>
          <p:cNvSpPr/>
          <p:nvPr/>
        </p:nvSpPr>
        <p:spPr>
          <a:xfrm>
            <a:off x="4702572" y="3752136"/>
            <a:ext cx="2041921" cy="1133475"/>
          </a:xfrm>
          <a:prstGeom prst="downArrow">
            <a:avLst>
              <a:gd name="adj1" fmla="val 50000"/>
              <a:gd name="adj2" fmla="val 25000"/>
            </a:avLst>
          </a:prstGeom>
          <a:solidFill>
            <a:schemeClr val="accent1"/>
          </a:solidFill>
          <a:ln w="9525" cap="flat" cmpd="sng">
            <a:solidFill>
              <a:schemeClr val="tx1"/>
            </a:solidFill>
            <a:prstDash val="solid"/>
            <a:miter/>
            <a:headEnd type="none" w="med" len="med"/>
            <a:tailEnd type="none" w="med" len="med"/>
          </a:ln>
        </p:spPr>
        <p:txBody>
          <a:bodyPr/>
          <a:lstStyle/>
          <a:p>
            <a:endParaRPr lang="zh-CN" altLang="en-US" sz="2205"/>
          </a:p>
        </p:txBody>
      </p:sp>
      <p:sp>
        <p:nvSpPr>
          <p:cNvPr id="382981" name="矩形 382980"/>
          <p:cNvSpPr/>
          <p:nvPr/>
        </p:nvSpPr>
        <p:spPr>
          <a:xfrm>
            <a:off x="847090" y="5037296"/>
            <a:ext cx="9601200" cy="1738551"/>
          </a:xfrm>
          <a:prstGeom prst="rect">
            <a:avLst/>
          </a:prstGeom>
          <a:noFill/>
          <a:ln w="9525">
            <a:noFill/>
          </a:ln>
        </p:spPr>
        <p:txBody>
          <a:bodyPr/>
          <a:lstStyle>
            <a:lvl1pPr marL="342900" lvl="0" indent="-342900" algn="l" defTabSz="914400" rtl="0" eaLnBrk="1" fontAlgn="base" latinLnBrk="0" hangingPunct="1">
              <a:lnSpc>
                <a:spcPct val="100000"/>
              </a:lnSpc>
              <a:spcBef>
                <a:spcPct val="20000"/>
              </a:spcBef>
              <a:spcAft>
                <a:spcPct val="0"/>
              </a:spcAft>
              <a:buClr>
                <a:schemeClr val="tx2"/>
              </a:buClr>
              <a:buSzPct val="70000"/>
              <a:buFont typeface="Wingdings" panose="05000000000000000000" pitchFamily="2" charset="2"/>
              <a:buChar char="l"/>
              <a:defRPr sz="3000" u="none" kern="1200" baseline="0">
                <a:solidFill>
                  <a:schemeClr val="tx1"/>
                </a:solidFill>
                <a:latin typeface="Arial" panose="020B0604020202020204" pitchFamily="34" charset="0"/>
                <a:ea typeface="宋体" panose="02010600030101010101" pitchFamily="2" charset="-122"/>
              </a:defRPr>
            </a:lvl1pPr>
            <a:lvl2pPr marL="692150" lvl="1" indent="-347345"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l"/>
              <a:defRPr sz="2600" b="0" i="0" u="none" kern="1200" baseline="0">
                <a:solidFill>
                  <a:schemeClr val="tx1"/>
                </a:solidFill>
                <a:latin typeface="Arial" panose="020B0604020202020204" pitchFamily="34" charset="0"/>
                <a:ea typeface="宋体" panose="02010600030101010101" pitchFamily="2" charset="-122"/>
              </a:defRPr>
            </a:lvl2pPr>
            <a:lvl3pPr marL="987425" lvl="2" indent="-293370" algn="l" defTabSz="914400" rtl="0" eaLnBrk="1" fontAlgn="base" latinLnBrk="0" hangingPunct="1">
              <a:lnSpc>
                <a:spcPct val="100000"/>
              </a:lnSpc>
              <a:spcBef>
                <a:spcPct val="20000"/>
              </a:spcBef>
              <a:spcAft>
                <a:spcPct val="0"/>
              </a:spcAft>
              <a:buClr>
                <a:schemeClr val="accent1"/>
              </a:buClr>
              <a:buSzPct val="70000"/>
              <a:buFont typeface="Wingdings" panose="05000000000000000000" pitchFamily="2" charset="2"/>
              <a:buChar char="l"/>
              <a:defRPr sz="2300" b="0" i="0" u="none" kern="1200" baseline="0">
                <a:solidFill>
                  <a:schemeClr val="tx1"/>
                </a:solidFill>
                <a:latin typeface="Arial" panose="020B0604020202020204" pitchFamily="34" charset="0"/>
                <a:ea typeface="宋体" panose="02010600030101010101" pitchFamily="2" charset="-122"/>
              </a:defRPr>
            </a:lvl3pPr>
            <a:lvl4pPr marL="1281430" lvl="3" indent="-292100" algn="l" defTabSz="914400" rtl="0" eaLnBrk="1" fontAlgn="base" latinLnBrk="0" hangingPunct="1">
              <a:lnSpc>
                <a:spcPct val="100000"/>
              </a:lnSpc>
              <a:spcBef>
                <a:spcPct val="20000"/>
              </a:spcBef>
              <a:spcAft>
                <a:spcPct val="0"/>
              </a:spcAft>
              <a:buClr>
                <a:schemeClr val="tx2"/>
              </a:buClr>
              <a:buSzPct val="75000"/>
              <a:buFont typeface="Wingdings" panose="05000000000000000000" pitchFamily="2" charset="2"/>
              <a:buChar char="§"/>
              <a:defRPr sz="2000" b="0" i="0" u="none" kern="1200" baseline="0">
                <a:solidFill>
                  <a:schemeClr val="tx1"/>
                </a:solidFill>
                <a:latin typeface="Arial" panose="020B0604020202020204" pitchFamily="34" charset="0"/>
                <a:ea typeface="宋体" panose="02010600030101010101" pitchFamily="2" charset="-122"/>
              </a:defRPr>
            </a:lvl4pPr>
            <a:lvl5pPr marL="1598930" lvl="4" indent="-316230" algn="l" defTabSz="914400" rtl="0" eaLnBrk="1" fontAlgn="base" latinLnBrk="0" hangingPunct="1">
              <a:lnSpc>
                <a:spcPct val="100000"/>
              </a:lnSpc>
              <a:spcBef>
                <a:spcPct val="20000"/>
              </a:spcBef>
              <a:spcAft>
                <a:spcPct val="0"/>
              </a:spcAft>
              <a:buClr>
                <a:schemeClr val="folHlink"/>
              </a:buClr>
              <a:buSzPct val="80000"/>
              <a:buFont typeface="Wingdings" panose="05000000000000000000" pitchFamily="2" charset="2"/>
              <a:buChar char="§"/>
              <a:defRPr sz="2000" b="0" i="0" u="none" kern="1200" baseline="0">
                <a:solidFill>
                  <a:schemeClr val="tx1"/>
                </a:solidFill>
                <a:latin typeface="Arial" panose="020B0604020202020204" pitchFamily="34" charset="0"/>
                <a:ea typeface="宋体" panose="02010600030101010101" pitchFamily="2" charset="-122"/>
              </a:defRPr>
            </a:lvl5pPr>
          </a:lstStyle>
          <a:p>
            <a:pPr lvl="0"/>
            <a:r>
              <a:rPr lang="en-US" altLang="zh-CN" sz="4095" b="1" dirty="0">
                <a:latin typeface="黑体" panose="02010609060101010101" pitchFamily="49" charset="-122"/>
                <a:ea typeface="黑体" panose="02010609060101010101" pitchFamily="49" charset="-122"/>
              </a:rPr>
              <a:t> </a:t>
            </a:r>
            <a:r>
              <a:rPr lang="zh-CN" altLang="en-US" sz="4095" b="1" dirty="0">
                <a:latin typeface="黑体" panose="02010609060101010101" pitchFamily="49" charset="-122"/>
                <a:ea typeface="黑体" panose="02010609060101010101" pitchFamily="49" charset="-122"/>
              </a:rPr>
              <a:t>减少土改的阻力，从而有利于发展生产</a:t>
            </a:r>
          </a:p>
          <a:p>
            <a:pPr lvl="0">
              <a:buNone/>
            </a:pPr>
            <a:endParaRPr lang="zh-CN" altLang="en-US" sz="4095" b="1" dirty="0">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82979">
                                            <p:txEl>
                                              <p:pRg st="0" end="0"/>
                                            </p:txEl>
                                          </p:spTgt>
                                        </p:tgtEl>
                                        <p:attrNameLst>
                                          <p:attrName>style.visibility</p:attrName>
                                        </p:attrNameLst>
                                      </p:cBhvr>
                                      <p:to>
                                        <p:strVal val="visible"/>
                                      </p:to>
                                    </p:set>
                                    <p:animEffect transition="in" filter="blinds(horizontal)">
                                      <p:cBhvr>
                                        <p:cTn id="7" dur="500"/>
                                        <p:tgtEl>
                                          <p:spTgt spid="38297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82981">
                                            <p:txEl>
                                              <p:pRg st="0" end="0"/>
                                            </p:txEl>
                                          </p:spTgt>
                                        </p:tgtEl>
                                        <p:attrNameLst>
                                          <p:attrName>style.visibility</p:attrName>
                                        </p:attrNameLst>
                                      </p:cBhvr>
                                      <p:to>
                                        <p:strVal val="visible"/>
                                      </p:to>
                                    </p:set>
                                    <p:animEffect transition="in" filter="blinds(horizontal)">
                                      <p:cBhvr>
                                        <p:cTn id="12" dur="500"/>
                                        <p:tgtEl>
                                          <p:spTgt spid="38298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2979" grpId="0" build="p"/>
      <p:bldP spid="382981"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0386" name="Text Box 2"/>
          <p:cNvSpPr txBox="1"/>
          <p:nvPr/>
        </p:nvSpPr>
        <p:spPr>
          <a:xfrm>
            <a:off x="1223804" y="2123599"/>
            <a:ext cx="8961120" cy="1124585"/>
          </a:xfrm>
          <a:prstGeom prst="rect">
            <a:avLst/>
          </a:prstGeom>
          <a:noFill/>
          <a:ln w="9525">
            <a:noFill/>
          </a:ln>
        </p:spPr>
        <p:txBody>
          <a:bodyPr>
            <a:spAutoFit/>
          </a:bodyPr>
          <a:lstStyle/>
          <a:p>
            <a:pPr>
              <a:spcBef>
                <a:spcPct val="50000"/>
              </a:spcBef>
            </a:pPr>
            <a:r>
              <a:rPr lang="en-US" altLang="zh-CN" sz="3360" b="1" dirty="0">
                <a:latin typeface="Verdana" panose="020B0604030504040204" pitchFamily="34" charset="0"/>
                <a:ea typeface="华文新魏" panose="02010800040101010101" pitchFamily="2" charset="-122"/>
              </a:rPr>
              <a:t>      </a:t>
            </a:r>
            <a:r>
              <a:rPr lang="zh-CN" altLang="en-US" sz="3360" b="1" i="1" dirty="0">
                <a:latin typeface="Verdana" panose="020B0604030504040204" pitchFamily="34" charset="0"/>
                <a:ea typeface="黑体" panose="02010609060101010101" pitchFamily="49" charset="-122"/>
              </a:rPr>
              <a:t>土地改革为什么要把地主家的土地分给农民？</a:t>
            </a:r>
          </a:p>
        </p:txBody>
      </p:sp>
      <p:sp>
        <p:nvSpPr>
          <p:cNvPr id="33795" name="Text Box 3"/>
          <p:cNvSpPr txBox="1">
            <a:spLocks noChangeArrowheads="1"/>
          </p:cNvSpPr>
          <p:nvPr/>
        </p:nvSpPr>
        <p:spPr bwMode="auto">
          <a:xfrm>
            <a:off x="1983899" y="3147060"/>
            <a:ext cx="8314373" cy="1124585"/>
          </a:xfrm>
          <a:prstGeom prst="rect">
            <a:avLst/>
          </a:prstGeom>
          <a:noFill/>
          <a:ln w="9525">
            <a:noFill/>
            <a:miter lim="800000"/>
          </a:ln>
        </p:spPr>
        <p:txBody>
          <a:bodyPr>
            <a:spAutoFit/>
          </a:bodyPr>
          <a:lstStyle/>
          <a:p>
            <a:pPr marR="0" defTabSz="914400">
              <a:spcBef>
                <a:spcPct val="50000"/>
              </a:spcBef>
              <a:buClrTx/>
              <a:buSzTx/>
              <a:buFontTx/>
              <a:buNone/>
              <a:defRPr/>
            </a:pPr>
            <a:r>
              <a:rPr kumimoji="1" lang="zh-CN" altLang="en-US" sz="3360" b="1" kern="1200" cap="none" spc="0" normalizeH="0" baseline="0" noProof="0">
                <a:solidFill>
                  <a:srgbClr val="C00000"/>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旧的封建制度是农民遭受剥削的总根子，它严重阻碍了农村经济和中国社会的发展。</a:t>
            </a:r>
          </a:p>
        </p:txBody>
      </p:sp>
      <p:sp>
        <p:nvSpPr>
          <p:cNvPr id="400388" name="WordArt 5"/>
          <p:cNvSpPr>
            <a:spLocks noTextEdit="1"/>
          </p:cNvSpPr>
          <p:nvPr/>
        </p:nvSpPr>
        <p:spPr>
          <a:xfrm>
            <a:off x="1375490" y="1408510"/>
            <a:ext cx="3327083" cy="603409"/>
          </a:xfrm>
          <a:prstGeom prst="rect">
            <a:avLst/>
          </a:prstGeom>
        </p:spPr>
        <p:txBody>
          <a:bodyPr wrap="none" fromWordArt="1">
            <a:prstTxWarp prst="textDoubleWave1">
              <a:avLst>
                <a:gd name="adj1" fmla="val 6500"/>
                <a:gd name="adj2" fmla="val 1009"/>
              </a:avLst>
            </a:prstTxWarp>
            <a:normAutofit fontScale="90000" lnSpcReduction="10000"/>
          </a:bodyPr>
          <a:lstStyle/>
          <a:p>
            <a:pPr algn="ctr"/>
            <a:r>
              <a:rPr lang="zh-CN" altLang="en-US" sz="3780">
                <a:ln w="9525" cap="flat" cmpd="sng">
                  <a:solidFill>
                    <a:srgbClr val="CC99FF"/>
                  </a:solidFill>
                  <a:prstDash val="solid"/>
                  <a:headEnd type="none" w="med" len="med"/>
                  <a:tailEnd type="none" w="med" len="med"/>
                </a:ln>
                <a:gradFill rotWithShape="1">
                  <a:gsLst>
                    <a:gs pos="0">
                      <a:srgbClr val="6600CC"/>
                    </a:gs>
                    <a:gs pos="100000">
                      <a:srgbClr val="CC00CC"/>
                    </a:gs>
                  </a:gsLst>
                  <a:lin ang="5400000" scaled="1"/>
                  <a:tileRect/>
                </a:gradFill>
                <a:effectLst>
                  <a:outerShdw dist="53882" dir="2699999" algn="ctr" rotWithShape="0">
                    <a:srgbClr val="9999FF">
                      <a:alpha val="79999"/>
                    </a:srgbClr>
                  </a:outerShdw>
                </a:effectLst>
                <a:latin typeface="隶书" panose="02010509060101010101" charset="-122"/>
                <a:ea typeface="隶书" panose="02010509060101010101" charset="-122"/>
              </a:rPr>
              <a:t>动脑筋</a:t>
            </a:r>
          </a:p>
        </p:txBody>
      </p:sp>
      <p:pic>
        <p:nvPicPr>
          <p:cNvPr id="47109" name="Picture 2" descr="070">
            <a:hlinkClick r:id="rId3" action="ppaction://hlinksldjump"/>
          </p:cNvPr>
          <p:cNvPicPr>
            <a:picLocks noChangeAspect="1" noChangeArrowheads="1"/>
          </p:cNvPicPr>
          <p:nvPr/>
        </p:nvPicPr>
        <p:blipFill>
          <a:blip r:embed="rId4" cstate="print"/>
          <a:srcRect t="48106" r="33667"/>
          <a:stretch>
            <a:fillRect/>
          </a:stretch>
        </p:blipFill>
        <p:spPr bwMode="auto">
          <a:xfrm>
            <a:off x="9088120" y="6007418"/>
            <a:ext cx="906780" cy="693420"/>
          </a:xfrm>
          <a:prstGeom prst="roundRect">
            <a:avLst>
              <a:gd name="adj" fmla="val 4167"/>
            </a:avLst>
          </a:prstGeom>
          <a:solidFill>
            <a:srgbClr val="FFFFFF"/>
          </a:solidFill>
          <a:ln w="76200" cap="sq">
            <a:solidFill>
              <a:srgbClr val="292929"/>
            </a:solidFill>
            <a:miter lim="800000"/>
            <a:headEnd/>
            <a:tailEnd/>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47110" name="Rectangle 6"/>
          <p:cNvSpPr>
            <a:spLocks noChangeArrowheads="1"/>
          </p:cNvSpPr>
          <p:nvPr/>
        </p:nvSpPr>
        <p:spPr bwMode="auto">
          <a:xfrm>
            <a:off x="1452166" y="362784"/>
            <a:ext cx="2998470" cy="542925"/>
          </a:xfrm>
          <a:prstGeom prst="rect">
            <a:avLst/>
          </a:prstGeom>
          <a:noFill/>
          <a:ln w="9525" algn="ctr">
            <a:noFill/>
            <a:miter lim="800000"/>
          </a:ln>
          <a:effectLst/>
        </p:spPr>
        <p:txBody>
          <a:bodyPr wrap="none" anchor="ctr">
            <a:spAutoFit/>
          </a:bodyPr>
          <a:lstStyle/>
          <a:p>
            <a:pPr marL="0" marR="0" lvl="0" indent="0" algn="l" defTabSz="914400" rtl="0" eaLnBrk="0" fontAlgn="base" latinLnBrk="0" hangingPunct="0">
              <a:lnSpc>
                <a:spcPct val="100000"/>
              </a:lnSpc>
              <a:spcBef>
                <a:spcPct val="20000"/>
              </a:spcBef>
              <a:spcAft>
                <a:spcPct val="0"/>
              </a:spcAft>
              <a:buClrTx/>
              <a:buSzTx/>
              <a:buFontTx/>
              <a:buNone/>
              <a:defRPr/>
            </a:pPr>
            <a:r>
              <a:rPr kumimoji="0" lang="zh-CN" altLang="en-US" sz="2940" b="1" i="0" u="none" strike="noStrike" kern="1200" cap="none" spc="0" normalizeH="0" baseline="0" noProof="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uLnTx/>
                <a:uFillTx/>
                <a:latin typeface="宋体" panose="02010600030101010101" pitchFamily="2" charset="-122"/>
                <a:ea typeface="宋体" panose="02010600030101010101" pitchFamily="2" charset="-122"/>
                <a:cs typeface="+mn-cs"/>
              </a:rPr>
              <a:t>土地改革的方式 </a:t>
            </a:r>
          </a:p>
        </p:txBody>
      </p:sp>
      <p:sp>
        <p:nvSpPr>
          <p:cNvPr id="16387" name="Rectangle 1027"/>
          <p:cNvSpPr>
            <a:spLocks noChangeArrowheads="1"/>
          </p:cNvSpPr>
          <p:nvPr/>
        </p:nvSpPr>
        <p:spPr bwMode="auto">
          <a:xfrm>
            <a:off x="1840548" y="4400550"/>
            <a:ext cx="8457724" cy="636746"/>
          </a:xfrm>
          <a:prstGeom prst="rect">
            <a:avLst/>
          </a:prstGeom>
          <a:noFill/>
          <a:ln w="9525">
            <a:noFill/>
            <a:miter lim="800000"/>
          </a:ln>
        </p:spPr>
        <p:txBody>
          <a:bodyPr/>
          <a:lstStyle/>
          <a:p>
            <a:pPr marL="342900" marR="0" lvl="0" indent="-342900" algn="l" defTabSz="914400" rtl="0" eaLnBrk="1" fontAlgn="base" latinLnBrk="0" hangingPunct="1">
              <a:lnSpc>
                <a:spcPct val="90000"/>
              </a:lnSpc>
              <a:spcBef>
                <a:spcPct val="20000"/>
              </a:spcBef>
              <a:spcAft>
                <a:spcPct val="0"/>
              </a:spcAft>
              <a:buClrTx/>
              <a:buSzTx/>
              <a:buFont typeface="Arial" panose="020B0604020202020204" pitchFamily="34" charset="0"/>
              <a:buNone/>
              <a:defRPr/>
            </a:pPr>
            <a:r>
              <a:rPr kumimoji="0" lang="zh-CN" altLang="en-US" sz="3360" b="1" i="0" u="none" strike="noStrike" kern="1200" cap="none" spc="0" normalizeH="0" baseline="0" noProof="0">
                <a:ln>
                  <a:noFill/>
                </a:ln>
                <a:solidFill>
                  <a:schemeClr val="tx1"/>
                </a:solidFill>
                <a:effectLst>
                  <a:outerShdw blurRad="38100" dist="38100" dir="2700000" algn="tl">
                    <a:srgbClr val="C0C0C0"/>
                  </a:outerShdw>
                </a:effectLst>
                <a:uLnTx/>
                <a:uFillTx/>
                <a:latin typeface="Calibri" panose="020F0502020204030204" pitchFamily="34" charset="0"/>
                <a:ea typeface="宋体" panose="02010600030101010101" pitchFamily="2" charset="-122"/>
                <a:cs typeface="+mn-cs"/>
              </a:rPr>
              <a:t>为什么把土地分给农民，也分给地主？</a:t>
            </a:r>
          </a:p>
        </p:txBody>
      </p:sp>
      <p:sp>
        <p:nvSpPr>
          <p:cNvPr id="2" name="Text Box 3"/>
          <p:cNvSpPr txBox="1">
            <a:spLocks noChangeArrowheads="1"/>
          </p:cNvSpPr>
          <p:nvPr/>
        </p:nvSpPr>
        <p:spPr bwMode="auto">
          <a:xfrm>
            <a:off x="2132251" y="5183981"/>
            <a:ext cx="8314373" cy="607695"/>
          </a:xfrm>
          <a:prstGeom prst="rect">
            <a:avLst/>
          </a:prstGeom>
          <a:noFill/>
          <a:ln w="9525">
            <a:noFill/>
            <a:miter lim="800000"/>
          </a:ln>
        </p:spPr>
        <p:txBody>
          <a:bodyPr>
            <a:spAutoFit/>
          </a:bodyPr>
          <a:lstStyle/>
          <a:p>
            <a:pPr marR="0" defTabSz="914400">
              <a:spcBef>
                <a:spcPct val="50000"/>
              </a:spcBef>
              <a:buClrTx/>
              <a:buSzTx/>
              <a:buFontTx/>
              <a:buNone/>
              <a:defRPr/>
            </a:pPr>
            <a:r>
              <a:rPr kumimoji="1" lang="zh-CN" altLang="en-US" sz="3360" b="1" kern="1200" cap="none" spc="0" normalizeH="0" baseline="0" noProof="0">
                <a:solidFill>
                  <a:srgbClr val="C00000"/>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让他们自主耕种，成为自食其力的劳动者。</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3795"/>
                                        </p:tgtEl>
                                        <p:attrNameLst>
                                          <p:attrName>style.visibility</p:attrName>
                                        </p:attrNameLst>
                                      </p:cBhvr>
                                      <p:to>
                                        <p:strVal val="visible"/>
                                      </p:to>
                                    </p:set>
                                    <p:animEffect transition="in" filter="blinds(horizontal)">
                                      <p:cBhvr>
                                        <p:cTn id="7" dur="500"/>
                                        <p:tgtEl>
                                          <p:spTgt spid="33795"/>
                                        </p:tgtEl>
                                      </p:cBhvr>
                                    </p:animEffect>
                                  </p:childTnLst>
                                  <p:subTnLst>
                                    <p:audio>
                                      <p:cMediaNode>
                                        <p:cTn display="0" masterRel="sameClick">
                                          <p:stCondLst>
                                            <p:cond evt="begin" delay="0">
                                              <p:tn val="5"/>
                                            </p:cond>
                                          </p:stCondLst>
                                          <p:endCondLst>
                                            <p:cond evt="onStopAudio" delay="0">
                                              <p:tgtEl>
                                                <p:sldTgt/>
                                              </p:tgtEl>
                                            </p:cond>
                                          </p:endCondLst>
                                        </p:cTn>
                                        <p:tgtEl>
                                          <p:sndTgt r:embed="rId2" name="camera.wav"/>
                                        </p:tgtEl>
                                      </p:cMediaNode>
                                    </p:audio>
                                  </p:sub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499"/>
                                          </p:stCondLst>
                                        </p:cTn>
                                        <p:tgtEl>
                                          <p:spTgt spid="16387"/>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3" presetClass="entr" presetSubtype="1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blinds(horizontal)">
                                      <p:cBhvr>
                                        <p:cTn id="16" dur="500"/>
                                        <p:tgtEl>
                                          <p:spTgt spid="2"/>
                                        </p:tgtEl>
                                      </p:cBhvr>
                                    </p:animEffect>
                                  </p:childTnLst>
                                  <p:subTnLst>
                                    <p:audio>
                                      <p:cMediaNode>
                                        <p:cTn display="0" masterRel="sameClick">
                                          <p:stCondLst>
                                            <p:cond evt="begin" delay="0">
                                              <p:tn val="14"/>
                                            </p:cond>
                                          </p:stCondLst>
                                          <p:endCondLst>
                                            <p:cond evt="onStopAudio" delay="0">
                                              <p:tgtEl>
                                                <p:sldTgt/>
                                              </p:tgtEl>
                                            </p:cond>
                                          </p:endCondLst>
                                        </p:cTn>
                                        <p:tgtEl>
                                          <p:sndTgt r:embed="rId2" name="camera.wav"/>
                                        </p:tgtEl>
                                      </p:cMediaNode>
                                    </p:audio>
                                  </p:sub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47109"/>
                                        </p:tgtEl>
                                        <p:attrNameLst>
                                          <p:attrName>style.visibility</p:attrName>
                                        </p:attrNameLst>
                                      </p:cBhvr>
                                      <p:to>
                                        <p:strVal val="visible"/>
                                      </p:to>
                                    </p:set>
                                    <p:anim calcmode="lin" valueType="num">
                                      <p:cBhvr additive="base">
                                        <p:cTn id="21" dur="500" fill="hold"/>
                                        <p:tgtEl>
                                          <p:spTgt spid="47109"/>
                                        </p:tgtEl>
                                        <p:attrNameLst>
                                          <p:attrName>ppt_x</p:attrName>
                                        </p:attrNameLst>
                                      </p:cBhvr>
                                      <p:tavLst>
                                        <p:tav tm="0">
                                          <p:val>
                                            <p:strVal val="#ppt_x"/>
                                          </p:val>
                                        </p:tav>
                                        <p:tav tm="100000">
                                          <p:val>
                                            <p:strVal val="#ppt_x"/>
                                          </p:val>
                                        </p:tav>
                                      </p:tavLst>
                                    </p:anim>
                                    <p:anim calcmode="lin" valueType="num">
                                      <p:cBhvr additive="base">
                                        <p:cTn id="22" dur="500" fill="hold"/>
                                        <p:tgtEl>
                                          <p:spTgt spid="4710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p:bldP spid="16387" grpId="0"/>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图片 24"/>
          <p:cNvPicPr>
            <a:picLocks noChangeAspect="1"/>
          </p:cNvPicPr>
          <p:nvPr/>
        </p:nvPicPr>
        <p:blipFill rotWithShape="1">
          <a:blip r:embed="rId3" cstate="print">
            <a:extLst>
              <a:ext uri="{28A0092B-C50C-407E-A947-70E740481C1C}">
                <a14:useLocalDpi xmlns:a14="http://schemas.microsoft.com/office/drawing/2010/main" xmlns="" val="0"/>
              </a:ext>
            </a:extLst>
          </a:blip>
          <a:srcRect l="24814" r="13974" b="25049"/>
          <a:stretch>
            <a:fillRect/>
          </a:stretch>
        </p:blipFill>
        <p:spPr>
          <a:xfrm>
            <a:off x="617501" y="2857520"/>
            <a:ext cx="10429948" cy="4029078"/>
          </a:xfrm>
          <a:prstGeom prst="roundRect">
            <a:avLst>
              <a:gd name="adj" fmla="val 7678"/>
            </a:avLst>
          </a:prstGeom>
          <a:ln>
            <a:solidFill>
              <a:schemeClr val="bg2">
                <a:lumMod val="50000"/>
              </a:schemeClr>
            </a:solidFill>
          </a:ln>
          <a:effectLst>
            <a:outerShdw blurRad="292100" dist="139700" dir="2700000" algn="tl" rotWithShape="0">
              <a:srgbClr val="333333">
                <a:alpha val="65000"/>
              </a:srgbClr>
            </a:outerShdw>
          </a:effectLst>
        </p:spPr>
      </p:pic>
      <p:sp>
        <p:nvSpPr>
          <p:cNvPr id="55" name="矩形 54"/>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43" name="图片 42" descr="t018d16e110143ea110.jpg"/>
          <p:cNvPicPr>
            <a:picLocks noChangeAspect="1"/>
          </p:cNvPicPr>
          <p:nvPr/>
        </p:nvPicPr>
        <p:blipFill>
          <a:blip r:embed="rId4">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4" name="图片 43" descr="624f9a79jw1eelyzwvu5xj20b408t75j.jpg"/>
          <p:cNvPicPr>
            <a:picLocks noChangeAspect="1"/>
          </p:cNvPicPr>
          <p:nvPr/>
        </p:nvPicPr>
        <p:blipFill>
          <a:blip r:embed="rId5">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5" name="图片 44" descr="t018d16e110143ea110.jpg"/>
          <p:cNvPicPr>
            <a:picLocks noChangeAspect="1"/>
          </p:cNvPicPr>
          <p:nvPr/>
        </p:nvPicPr>
        <p:blipFill>
          <a:blip r:embed="rId4">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6" name="矩形 45"/>
          <p:cNvSpPr/>
          <p:nvPr/>
        </p:nvSpPr>
        <p:spPr>
          <a:xfrm>
            <a:off x="0" y="0"/>
            <a:ext cx="10776937" cy="704850"/>
          </a:xfrm>
          <a:prstGeom prst="rect">
            <a:avLst/>
          </a:prstGeom>
          <a:blipFill>
            <a:blip r:embed="rId6"/>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8" name="直角三角形 47"/>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9" name="矩形 48"/>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54" name="直接连接符 53"/>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64" name="直角三角形 6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65" name="矩形 6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67" name="图片 66" descr="624f9a79jw1eelyzwvu5xj20b408t75j.jpg"/>
          <p:cNvPicPr>
            <a:picLocks noChangeAspect="1"/>
          </p:cNvPicPr>
          <p:nvPr/>
        </p:nvPicPr>
        <p:blipFill>
          <a:blip r:embed="rId5">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19" name="Rectangle 4" descr="4"/>
          <p:cNvSpPr>
            <a:spLocks noChangeArrowheads="1"/>
          </p:cNvSpPr>
          <p:nvPr/>
        </p:nvSpPr>
        <p:spPr bwMode="auto">
          <a:xfrm>
            <a:off x="617501" y="2880107"/>
            <a:ext cx="10363317" cy="3477875"/>
          </a:xfrm>
          <a:prstGeom prst="rect">
            <a:avLst/>
          </a:prstGeom>
          <a:noFill/>
          <a:ln w="9525">
            <a:noFill/>
            <a:miter lim="800000"/>
          </a:ln>
          <a:effectLst/>
        </p:spPr>
        <p:txBody>
          <a:bodyPr wrap="square" anchor="ctr">
            <a:spAutoFit/>
          </a:bodyPr>
          <a:lstStyle/>
          <a:p>
            <a:r>
              <a:rPr lang="zh-CN" altLang="en-US" sz="2000" dirty="0">
                <a:latin typeface="华文新魏" panose="02010800040101010101" pitchFamily="2" charset="-122"/>
                <a:ea typeface="华文新魏" panose="02010800040101010101" pitchFamily="2" charset="-122"/>
              </a:rPr>
              <a:t>辽宁农民土改后给毛主席的一封信（摘录）： </a:t>
            </a:r>
            <a:br>
              <a:rPr lang="zh-CN" altLang="en-US" sz="2000" dirty="0">
                <a:latin typeface="华文新魏" panose="02010800040101010101" pitchFamily="2" charset="-122"/>
                <a:ea typeface="华文新魏" panose="02010800040101010101" pitchFamily="2" charset="-122"/>
              </a:rPr>
            </a:br>
            <a:r>
              <a:rPr lang="zh-CN" altLang="en-US" sz="2000" dirty="0">
                <a:latin typeface="华文新魏" panose="02010800040101010101" pitchFamily="2" charset="-122"/>
                <a:ea typeface="华文新魏" panose="02010800040101010101" pitchFamily="2" charset="-122"/>
              </a:rPr>
              <a:t>敬爱的毛主席： </a:t>
            </a:r>
            <a:br>
              <a:rPr lang="zh-CN" altLang="en-US" sz="2000" dirty="0">
                <a:latin typeface="华文新魏" panose="02010800040101010101" pitchFamily="2" charset="-122"/>
                <a:ea typeface="华文新魏" panose="02010800040101010101" pitchFamily="2" charset="-122"/>
              </a:rPr>
            </a:br>
            <a:r>
              <a:rPr lang="zh-CN" altLang="en-US" sz="2000" dirty="0" smtClean="0">
                <a:latin typeface="华文新魏" panose="02010800040101010101" pitchFamily="2" charset="-122"/>
                <a:ea typeface="华文新魏" panose="02010800040101010101" pitchFamily="2" charset="-122"/>
              </a:rPr>
              <a:t>         我们</a:t>
            </a:r>
            <a:r>
              <a:rPr lang="zh-CN" altLang="en-US" sz="2000" dirty="0">
                <a:latin typeface="华文新魏" panose="02010800040101010101" pitchFamily="2" charset="-122"/>
                <a:ea typeface="华文新魏" panose="02010800040101010101" pitchFamily="2" charset="-122"/>
              </a:rPr>
              <a:t>是辽东省（今辽宁省）宽甸县最偏僻的一个村。全村</a:t>
            </a:r>
            <a:r>
              <a:rPr lang="en-US" altLang="zh-CN" sz="2000" dirty="0">
                <a:latin typeface="华文新魏" panose="02010800040101010101" pitchFamily="2" charset="-122"/>
                <a:ea typeface="华文新魏" panose="02010800040101010101" pitchFamily="2" charset="-122"/>
              </a:rPr>
              <a:t>152</a:t>
            </a:r>
            <a:r>
              <a:rPr lang="zh-CN" altLang="en-US" sz="2000" dirty="0">
                <a:latin typeface="华文新魏" panose="02010800040101010101" pitchFamily="2" charset="-122"/>
                <a:ea typeface="华文新魏" panose="02010800040101010101" pitchFamily="2" charset="-122"/>
              </a:rPr>
              <a:t>户，</a:t>
            </a:r>
            <a:r>
              <a:rPr lang="en-US" altLang="zh-CN" sz="2000" dirty="0">
                <a:latin typeface="华文新魏" panose="02010800040101010101" pitchFamily="2" charset="-122"/>
                <a:ea typeface="华文新魏" panose="02010800040101010101" pitchFamily="2" charset="-122"/>
              </a:rPr>
              <a:t>2511</a:t>
            </a:r>
            <a:r>
              <a:rPr lang="zh-CN" altLang="en-US" sz="2000" dirty="0">
                <a:latin typeface="华文新魏" panose="02010800040101010101" pitchFamily="2" charset="-122"/>
                <a:ea typeface="华文新魏" panose="02010800040101010101" pitchFamily="2" charset="-122"/>
              </a:rPr>
              <a:t>亩地</a:t>
            </a:r>
            <a:r>
              <a:rPr lang="zh-CN" altLang="en-US" sz="2000" dirty="0" smtClean="0">
                <a:latin typeface="华文新魏" panose="02010800040101010101" pitchFamily="2" charset="-122"/>
                <a:ea typeface="华文新魏" panose="02010800040101010101" pitchFamily="2" charset="-122"/>
              </a:rPr>
              <a:t>，</a:t>
            </a:r>
            <a:r>
              <a:rPr lang="en-US" altLang="zh-CN" sz="2000" dirty="0" smtClean="0">
                <a:latin typeface="华文新魏" panose="02010800040101010101" pitchFamily="2" charset="-122"/>
                <a:ea typeface="华文新魏" panose="02010800040101010101" pitchFamily="2" charset="-122"/>
              </a:rPr>
              <a:t>11</a:t>
            </a:r>
            <a:r>
              <a:rPr lang="zh-CN" altLang="en-US" sz="2000" dirty="0">
                <a:latin typeface="华文新魏" panose="02010800040101010101" pitchFamily="2" charset="-122"/>
                <a:ea typeface="华文新魏" panose="02010800040101010101" pitchFamily="2" charset="-122"/>
              </a:rPr>
              <a:t>户地主、富农就占了</a:t>
            </a:r>
            <a:r>
              <a:rPr lang="en-US" altLang="zh-CN" sz="2000" dirty="0">
                <a:latin typeface="华文新魏" panose="02010800040101010101" pitchFamily="2" charset="-122"/>
                <a:ea typeface="华文新魏" panose="02010800040101010101" pitchFamily="2" charset="-122"/>
              </a:rPr>
              <a:t>1000</a:t>
            </a:r>
            <a:r>
              <a:rPr lang="zh-CN" altLang="en-US" sz="2000" dirty="0">
                <a:latin typeface="华文新魏" panose="02010800040101010101" pitchFamily="2" charset="-122"/>
                <a:ea typeface="华文新魏" panose="02010800040101010101" pitchFamily="2" charset="-122"/>
              </a:rPr>
              <a:t>多亩。我们祖祖辈辈做梦也在想着有一天自己</a:t>
            </a:r>
            <a:r>
              <a:rPr lang="zh-CN" altLang="en-US" sz="2000" dirty="0" smtClean="0">
                <a:latin typeface="华文新魏" panose="02010800040101010101" pitchFamily="2" charset="-122"/>
                <a:ea typeface="华文新魏" panose="02010800040101010101" pitchFamily="2" charset="-122"/>
              </a:rPr>
              <a:t>能有</a:t>
            </a:r>
            <a:r>
              <a:rPr lang="zh-CN" altLang="en-US" sz="2000" dirty="0">
                <a:latin typeface="华文新魏" panose="02010800040101010101" pitchFamily="2" charset="-122"/>
                <a:ea typeface="华文新魏" panose="02010800040101010101" pitchFamily="2" charset="-122"/>
              </a:rPr>
              <a:t>三亩、五亩的地，能在自己的土地上耕种，那有多高兴啊！现在经过土改</a:t>
            </a:r>
            <a:r>
              <a:rPr lang="zh-CN" altLang="en-US" sz="2000" dirty="0" smtClean="0">
                <a:latin typeface="华文新魏" panose="02010800040101010101" pitchFamily="2" charset="-122"/>
                <a:ea typeface="华文新魏" panose="02010800040101010101" pitchFamily="2" charset="-122"/>
              </a:rPr>
              <a:t>，这个</a:t>
            </a:r>
            <a:r>
              <a:rPr lang="zh-CN" altLang="en-US" sz="2000" dirty="0">
                <a:latin typeface="华文新魏" panose="02010800040101010101" pitchFamily="2" charset="-122"/>
                <a:ea typeface="华文新魏" panose="02010800040101010101" pitchFamily="2" charset="-122"/>
              </a:rPr>
              <a:t>梦想实现了。过去在别人地里出力，现在在自己土地里出力劳动；</a:t>
            </a:r>
            <a:r>
              <a:rPr lang="zh-CN" altLang="en-US" sz="2000" dirty="0" smtClean="0">
                <a:latin typeface="华文新魏" panose="02010800040101010101" pitchFamily="2" charset="-122"/>
                <a:ea typeface="华文新魏" panose="02010800040101010101" pitchFamily="2" charset="-122"/>
              </a:rPr>
              <a:t>过去是</a:t>
            </a:r>
            <a:r>
              <a:rPr lang="zh-CN" altLang="en-US" sz="2000" dirty="0">
                <a:latin typeface="华文新魏" panose="02010800040101010101" pitchFamily="2" charset="-122"/>
                <a:ea typeface="华文新魏" panose="02010800040101010101" pitchFamily="2" charset="-122"/>
              </a:rPr>
              <a:t>一个肩给地主扛着饭碗，现在劳动成果完全自己所得，这样我们生产的</a:t>
            </a:r>
            <a:r>
              <a:rPr lang="zh-CN" altLang="en-US" sz="2000" dirty="0" smtClean="0">
                <a:latin typeface="华文新魏" panose="02010800040101010101" pitchFamily="2" charset="-122"/>
                <a:ea typeface="华文新魏" panose="02010800040101010101" pitchFamily="2" charset="-122"/>
              </a:rPr>
              <a:t>劲头</a:t>
            </a:r>
            <a:r>
              <a:rPr lang="zh-CN" altLang="en-US" sz="2000" dirty="0">
                <a:latin typeface="华文新魏" panose="02010800040101010101" pitchFamily="2" charset="-122"/>
                <a:ea typeface="华文新魏" panose="02010800040101010101" pitchFamily="2" charset="-122"/>
              </a:rPr>
              <a:t>怎能不大呢？土改前俺的房子</a:t>
            </a:r>
            <a:r>
              <a:rPr lang="zh-CN" altLang="en-US" sz="2000" dirty="0" smtClean="0">
                <a:latin typeface="华文新魏" panose="02010800040101010101" pitchFamily="2" charset="-122"/>
                <a:ea typeface="华文新魏" panose="02010800040101010101" pitchFamily="2" charset="-122"/>
              </a:rPr>
              <a:t>不如</a:t>
            </a:r>
            <a:endParaRPr lang="en-US" altLang="zh-CN" sz="2000" dirty="0" smtClean="0">
              <a:latin typeface="华文新魏" panose="02010800040101010101" pitchFamily="2" charset="-122"/>
              <a:ea typeface="华文新魏" panose="02010800040101010101" pitchFamily="2" charset="-122"/>
            </a:endParaRPr>
          </a:p>
          <a:p>
            <a:r>
              <a:rPr lang="zh-CN" altLang="en-US" sz="2000" dirty="0" smtClean="0">
                <a:latin typeface="华文新魏" panose="02010800040101010101" pitchFamily="2" charset="-122"/>
                <a:ea typeface="华文新魏" panose="02010800040101010101" pitchFamily="2" charset="-122"/>
              </a:rPr>
              <a:t>地</a:t>
            </a:r>
            <a:r>
              <a:rPr lang="zh-CN" altLang="en-US" sz="2000" dirty="0">
                <a:latin typeface="华文新魏" panose="02010800040101010101" pitchFamily="2" charset="-122"/>
                <a:ea typeface="华文新魏" panose="02010800040101010101" pitchFamily="2" charset="-122"/>
              </a:rPr>
              <a:t>主家牲口棚，出门要弯腰，进门要</a:t>
            </a:r>
            <a:r>
              <a:rPr lang="zh-CN" altLang="en-US" sz="2000" dirty="0" smtClean="0">
                <a:latin typeface="华文新魏" panose="02010800040101010101" pitchFamily="2" charset="-122"/>
                <a:ea typeface="华文新魏" panose="02010800040101010101" pitchFamily="2" charset="-122"/>
              </a:rPr>
              <a:t>低头</a:t>
            </a:r>
            <a:r>
              <a:rPr lang="zh-CN" altLang="en-US" sz="2000" dirty="0">
                <a:latin typeface="华文新魏" panose="02010800040101010101" pitchFamily="2" charset="-122"/>
                <a:ea typeface="华文新魏" panose="02010800040101010101" pitchFamily="2" charset="-122"/>
              </a:rPr>
              <a:t>，现在</a:t>
            </a:r>
            <a:r>
              <a:rPr lang="zh-CN" altLang="en-US" sz="2000" dirty="0" smtClean="0">
                <a:latin typeface="华文新魏" panose="02010800040101010101" pitchFamily="2" charset="-122"/>
                <a:ea typeface="华文新魏" panose="02010800040101010101" pitchFamily="2" charset="-122"/>
              </a:rPr>
              <a:t>搬进</a:t>
            </a:r>
            <a:endParaRPr lang="en-US" altLang="zh-CN" sz="2000" dirty="0" smtClean="0">
              <a:latin typeface="华文新魏" panose="02010800040101010101" pitchFamily="2" charset="-122"/>
              <a:ea typeface="华文新魏" panose="02010800040101010101" pitchFamily="2" charset="-122"/>
            </a:endParaRPr>
          </a:p>
          <a:p>
            <a:r>
              <a:rPr lang="zh-CN" altLang="en-US" sz="2000" dirty="0" smtClean="0">
                <a:latin typeface="华文新魏" panose="02010800040101010101" pitchFamily="2" charset="-122"/>
                <a:ea typeface="华文新魏" panose="02010800040101010101" pitchFamily="2" charset="-122"/>
              </a:rPr>
              <a:t>土改</a:t>
            </a:r>
            <a:r>
              <a:rPr lang="zh-CN" altLang="en-US" sz="2000" dirty="0">
                <a:latin typeface="华文新魏" panose="02010800040101010101" pitchFamily="2" charset="-122"/>
                <a:ea typeface="华文新魏" panose="02010800040101010101" pitchFamily="2" charset="-122"/>
              </a:rPr>
              <a:t>时分到的新房子</a:t>
            </a:r>
            <a:r>
              <a:rPr lang="zh-CN" altLang="en-US" sz="2000" dirty="0" smtClean="0">
                <a:latin typeface="华文新魏" panose="02010800040101010101" pitchFamily="2" charset="-122"/>
                <a:ea typeface="华文新魏" panose="02010800040101010101" pitchFamily="2" charset="-122"/>
              </a:rPr>
              <a:t>。村民</a:t>
            </a:r>
            <a:r>
              <a:rPr lang="zh-CN" altLang="en-US" sz="2000" dirty="0">
                <a:latin typeface="华文新魏" panose="02010800040101010101" pitchFamily="2" charset="-122"/>
                <a:ea typeface="华文新魏" panose="02010800040101010101" pitchFamily="2" charset="-122"/>
              </a:rPr>
              <a:t>王明连说：“土改前我</a:t>
            </a:r>
            <a:r>
              <a:rPr lang="zh-CN" altLang="en-US" sz="2000" dirty="0" smtClean="0">
                <a:latin typeface="华文新魏" panose="02010800040101010101" pitchFamily="2" charset="-122"/>
                <a:ea typeface="华文新魏" panose="02010800040101010101" pitchFamily="2" charset="-122"/>
              </a:rPr>
              <a:t>家</a:t>
            </a:r>
            <a:endParaRPr lang="en-US" altLang="zh-CN" sz="2000" dirty="0" smtClean="0">
              <a:latin typeface="华文新魏" panose="02010800040101010101" pitchFamily="2" charset="-122"/>
              <a:ea typeface="华文新魏" panose="02010800040101010101" pitchFamily="2" charset="-122"/>
            </a:endParaRPr>
          </a:p>
          <a:p>
            <a:r>
              <a:rPr lang="zh-CN" altLang="en-US" sz="2000" dirty="0" smtClean="0">
                <a:latin typeface="华文新魏" panose="02010800040101010101" pitchFamily="2" charset="-122"/>
                <a:ea typeface="华文新魏" panose="02010800040101010101" pitchFamily="2" charset="-122"/>
              </a:rPr>
              <a:t>四</a:t>
            </a:r>
            <a:r>
              <a:rPr lang="zh-CN" altLang="en-US" sz="2000" dirty="0">
                <a:latin typeface="华文新魏" panose="02010800040101010101" pitchFamily="2" charset="-122"/>
                <a:ea typeface="华文新魏" panose="02010800040101010101" pitchFamily="2" charset="-122"/>
              </a:rPr>
              <a:t>条</a:t>
            </a:r>
            <a:r>
              <a:rPr lang="zh-CN" altLang="en-US" sz="2000" dirty="0" smtClean="0">
                <a:latin typeface="华文新魏" panose="02010800040101010101" pitchFamily="2" charset="-122"/>
                <a:ea typeface="华文新魏" panose="02010800040101010101" pitchFamily="2" charset="-122"/>
              </a:rPr>
              <a:t>腿是小板凳</a:t>
            </a:r>
            <a:r>
              <a:rPr lang="zh-CN" altLang="en-US" sz="2000" dirty="0">
                <a:latin typeface="华文新魏" panose="02010800040101010101" pitchFamily="2" charset="-122"/>
                <a:ea typeface="华文新魏" panose="02010800040101010101" pitchFamily="2" charset="-122"/>
              </a:rPr>
              <a:t>，带毛的是耗子，现在呢</a:t>
            </a:r>
            <a:r>
              <a:rPr lang="zh-CN" altLang="en-US" sz="2000" dirty="0" smtClean="0">
                <a:latin typeface="华文新魏" panose="02010800040101010101" pitchFamily="2" charset="-122"/>
                <a:ea typeface="华文新魏" panose="02010800040101010101" pitchFamily="2" charset="-122"/>
              </a:rPr>
              <a:t>，牲口棚里</a:t>
            </a:r>
            <a:endParaRPr lang="en-US" altLang="zh-CN" sz="2000" dirty="0" smtClean="0">
              <a:latin typeface="华文新魏" panose="02010800040101010101" pitchFamily="2" charset="-122"/>
              <a:ea typeface="华文新魏" panose="02010800040101010101" pitchFamily="2" charset="-122"/>
            </a:endParaRPr>
          </a:p>
          <a:p>
            <a:r>
              <a:rPr lang="zh-CN" altLang="en-US" sz="2000" dirty="0" smtClean="0">
                <a:latin typeface="华文新魏" panose="02010800040101010101" pitchFamily="2" charset="-122"/>
                <a:ea typeface="华文新魏" panose="02010800040101010101" pitchFamily="2" charset="-122"/>
              </a:rPr>
              <a:t>拴</a:t>
            </a:r>
            <a:r>
              <a:rPr lang="zh-CN" altLang="en-US" sz="2000" dirty="0">
                <a:latin typeface="华文新魏" panose="02010800040101010101" pitchFamily="2" charset="-122"/>
                <a:ea typeface="华文新魏" panose="02010800040101010101" pitchFamily="2" charset="-122"/>
              </a:rPr>
              <a:t>着一头牛，一头驴，全</a:t>
            </a:r>
            <a:r>
              <a:rPr lang="zh-CN" altLang="en-US" sz="2000" dirty="0" smtClean="0">
                <a:latin typeface="华文新魏" panose="02010800040101010101" pitchFamily="2" charset="-122"/>
                <a:ea typeface="华文新魏" panose="02010800040101010101" pitchFamily="2" charset="-122"/>
              </a:rPr>
              <a:t>是有</a:t>
            </a:r>
            <a:r>
              <a:rPr lang="zh-CN" altLang="en-US" sz="2000" dirty="0">
                <a:latin typeface="华文新魏" panose="02010800040101010101" pitchFamily="2" charset="-122"/>
                <a:ea typeface="华文新魏" panose="02010800040101010101" pitchFamily="2" charset="-122"/>
              </a:rPr>
              <a:t>毛</a:t>
            </a:r>
            <a:r>
              <a:rPr lang="zh-CN" altLang="en-US" sz="2000" dirty="0" smtClean="0">
                <a:latin typeface="华文新魏" panose="02010800040101010101" pitchFamily="2" charset="-122"/>
                <a:ea typeface="华文新魏" panose="02010800040101010101" pitchFamily="2" charset="-122"/>
              </a:rPr>
              <a:t>的四</a:t>
            </a:r>
            <a:r>
              <a:rPr lang="zh-CN" altLang="en-US" sz="2000" dirty="0">
                <a:latin typeface="华文新魏" panose="02010800040101010101" pitchFamily="2" charset="-122"/>
                <a:ea typeface="华文新魏" panose="02010800040101010101" pitchFamily="2" charset="-122"/>
              </a:rPr>
              <a:t>条腿。”</a:t>
            </a:r>
          </a:p>
        </p:txBody>
      </p:sp>
      <p:sp>
        <p:nvSpPr>
          <p:cNvPr id="20" name="Rectangle 5"/>
          <p:cNvSpPr>
            <a:spLocks noChangeArrowheads="1"/>
          </p:cNvSpPr>
          <p:nvPr/>
        </p:nvSpPr>
        <p:spPr bwMode="auto">
          <a:xfrm>
            <a:off x="403187" y="1671624"/>
            <a:ext cx="10434674" cy="1077218"/>
          </a:xfrm>
          <a:prstGeom prst="rect">
            <a:avLst/>
          </a:prstGeom>
          <a:noFill/>
          <a:ln w="9525">
            <a:noFill/>
            <a:miter lim="800000"/>
          </a:ln>
          <a:effectLst/>
        </p:spPr>
        <p:txBody>
          <a:bodyPr wrap="square" anchor="ctr">
            <a:spAutoFit/>
          </a:bodyPr>
          <a:lstStyle/>
          <a:p>
            <a:r>
              <a:rPr lang="zh-CN" altLang="en-US" sz="3200" b="1" dirty="0" smtClean="0"/>
              <a:t>①</a:t>
            </a:r>
            <a:r>
              <a:rPr lang="zh-CN" altLang="en-US" sz="3200" b="1" dirty="0" smtClean="0">
                <a:latin typeface="华文新魏" panose="02010800040101010101" pitchFamily="2" charset="-122"/>
                <a:ea typeface="华文新魏" panose="02010800040101010101" pitchFamily="2" charset="-122"/>
              </a:rPr>
              <a:t>彻底摧毁了在我国存在两千多年的封建土地制度，消灭了地主阶级；农民翻了身，得到了土地，成为土地的主人。</a:t>
            </a:r>
            <a:endParaRPr lang="zh-CN" altLang="en-US" sz="3200" b="1" dirty="0">
              <a:solidFill>
                <a:srgbClr val="800000"/>
              </a:solidFill>
              <a:latin typeface="华文新魏" panose="02010800040101010101" pitchFamily="2" charset="-122"/>
              <a:ea typeface="华文新魏" panose="02010800040101010101" pitchFamily="2" charset="-122"/>
            </a:endParaRPr>
          </a:p>
        </p:txBody>
      </p:sp>
      <p:pic>
        <p:nvPicPr>
          <p:cNvPr id="21" name="Picture 15" descr="F2004081316584800000"/>
          <p:cNvPicPr>
            <a:picLocks noChangeAspect="1" noChangeArrowheads="1"/>
          </p:cNvPicPr>
          <p:nvPr/>
        </p:nvPicPr>
        <p:blipFill>
          <a:blip r:embed="rId7"/>
          <a:srcRect/>
          <a:stretch>
            <a:fillRect/>
          </a:stretch>
        </p:blipFill>
        <p:spPr bwMode="auto">
          <a:xfrm>
            <a:off x="7404111" y="4786346"/>
            <a:ext cx="3017838" cy="1938337"/>
          </a:xfrm>
          <a:prstGeom prst="rect">
            <a:avLst/>
          </a:prstGeom>
          <a:noFill/>
        </p:spPr>
      </p:pic>
      <p:pic>
        <p:nvPicPr>
          <p:cNvPr id="23" name="Picture 2" descr="C:\Users\Thinkpad\Desktop\PNG\1_0001_图层-6.png"/>
          <p:cNvPicPr>
            <a:picLocks noChangeAspect="1" noChangeArrowheads="1"/>
          </p:cNvPicPr>
          <p:nvPr/>
        </p:nvPicPr>
        <p:blipFill>
          <a:blip r:embed="rId8" cstate="print">
            <a:extLst>
              <a:ext uri="{28A0092B-C50C-407E-A947-70E740481C1C}">
                <a14:useLocalDpi xmlns:a14="http://schemas.microsoft.com/office/drawing/2010/main" xmlns="" val="0"/>
              </a:ext>
            </a:extLst>
          </a:blip>
          <a:srcRect/>
          <a:stretch>
            <a:fillRect/>
          </a:stretch>
        </p:blipFill>
        <p:spPr bwMode="auto">
          <a:xfrm>
            <a:off x="-525507" y="600054"/>
            <a:ext cx="7429552" cy="1180384"/>
          </a:xfrm>
          <a:prstGeom prst="rect">
            <a:avLst/>
          </a:prstGeom>
          <a:noFill/>
          <a:extLst>
            <a:ext uri="{909E8E84-426E-40DD-AFC4-6F175D3DCCD1}">
              <a14:hiddenFill xmlns:a14="http://schemas.microsoft.com/office/drawing/2010/main" xmlns="">
                <a:solidFill>
                  <a:srgbClr val="FFFFFF"/>
                </a:solidFill>
              </a14:hiddenFill>
            </a:ext>
          </a:extLst>
        </p:spPr>
      </p:pic>
      <p:sp>
        <p:nvSpPr>
          <p:cNvPr id="24" name="矩形 23"/>
          <p:cNvSpPr/>
          <p:nvPr/>
        </p:nvSpPr>
        <p:spPr>
          <a:xfrm>
            <a:off x="163432" y="769636"/>
            <a:ext cx="4339650" cy="784830"/>
          </a:xfrm>
          <a:prstGeom prst="rect">
            <a:avLst/>
          </a:prstGeom>
        </p:spPr>
        <p:txBody>
          <a:bodyPr wrap="none">
            <a:spAutoFit/>
          </a:bodyPr>
          <a:lstStyle/>
          <a:p>
            <a:pPr algn="ctr">
              <a:lnSpc>
                <a:spcPct val="125000"/>
              </a:lnSpc>
            </a:pPr>
            <a:r>
              <a:rPr lang="zh-CN" altLang="en-US" sz="3600" b="1" dirty="0" smtClean="0">
                <a:solidFill>
                  <a:schemeClr val="bg1"/>
                </a:solidFill>
                <a:latin typeface="华文新魏" panose="02010800040101010101" pitchFamily="2" charset="-122"/>
                <a:ea typeface="华文新魏" panose="02010800040101010101" pitchFamily="2" charset="-122"/>
              </a:rPr>
              <a:t>土地改革完成的意义</a:t>
            </a:r>
            <a:endParaRPr lang="zh-CN" altLang="en-US" sz="3600" b="1" dirty="0">
              <a:solidFill>
                <a:schemeClr val="bg1"/>
              </a:solidFill>
              <a:latin typeface="华文新魏" panose="02010800040101010101" pitchFamily="2" charset="-122"/>
              <a:ea typeface="华文新魏" panose="02010800040101010101" pitchFamily="2" charset="-122"/>
            </a:endParaRPr>
          </a:p>
        </p:txBody>
      </p:sp>
    </p:spTree>
  </p:cSld>
  <p:clrMapOvr>
    <a:masterClrMapping/>
  </p:clrMapOvr>
  <mc:AlternateContent xmlns:mc="http://schemas.openxmlformats.org/markup-compatibility/2006">
    <mc:Choice xmlns:p14="http://schemas.microsoft.com/office/powerpoint/2010/main" xmlns=""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dissolve">
                                      <p:cBhvr>
                                        <p:cTn id="7" dur="500"/>
                                        <p:tgtEl>
                                          <p:spTgt spid="25"/>
                                        </p:tgtEl>
                                      </p:cBhvr>
                                    </p:animEffect>
                                  </p:childTnLst>
                                </p:cTn>
                              </p:par>
                              <p:par>
                                <p:cTn id="8" presetID="9" presetClass="entr" presetSubtype="0"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dissolve">
                                      <p:cBhvr>
                                        <p:cTn id="10" dur="500"/>
                                        <p:tgtEl>
                                          <p:spTgt spid="19"/>
                                        </p:tgtEl>
                                      </p:cBhvr>
                                    </p:animEffect>
                                  </p:childTnLst>
                                </p:cTn>
                              </p:par>
                              <p:par>
                                <p:cTn id="11" presetID="9" presetClass="entr" presetSubtype="0" fill="hold" nodeType="with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dissolve">
                                      <p:cBhvr>
                                        <p:cTn id="13" dur="500"/>
                                        <p:tgtEl>
                                          <p:spTgt spid="21"/>
                                        </p:tgtEl>
                                      </p:cBhvr>
                                    </p:animEffect>
                                  </p:childTnLst>
                                </p:cTn>
                              </p:par>
                            </p:childTnLst>
                          </p:cTn>
                        </p:par>
                      </p:childTnLst>
                    </p:cTn>
                  </p:par>
                  <p:par>
                    <p:cTn id="14" fill="hold">
                      <p:stCondLst>
                        <p:cond delay="indefinite"/>
                      </p:stCondLst>
                      <p:childTnLst>
                        <p:par>
                          <p:cTn id="15" fill="hold">
                            <p:stCondLst>
                              <p:cond delay="0"/>
                            </p:stCondLst>
                            <p:childTnLst>
                              <p:par>
                                <p:cTn id="16" presetID="9" presetClass="entr" presetSubtype="0" fill="hold" grpId="0" nodeType="click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dissolve">
                                      <p:cBhvr>
                                        <p:cTn id="18"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图片 24"/>
          <p:cNvPicPr>
            <a:picLocks noChangeAspect="1"/>
          </p:cNvPicPr>
          <p:nvPr/>
        </p:nvPicPr>
        <p:blipFill rotWithShape="1">
          <a:blip r:embed="rId3" cstate="print">
            <a:extLst>
              <a:ext uri="{28A0092B-C50C-407E-A947-70E740481C1C}">
                <a14:useLocalDpi xmlns:a14="http://schemas.microsoft.com/office/drawing/2010/main" xmlns="" val="0"/>
              </a:ext>
            </a:extLst>
          </a:blip>
          <a:srcRect l="24814" r="13974" b="25049"/>
          <a:stretch>
            <a:fillRect/>
          </a:stretch>
        </p:blipFill>
        <p:spPr>
          <a:xfrm>
            <a:off x="617501" y="2814632"/>
            <a:ext cx="10429948" cy="3714776"/>
          </a:xfrm>
          <a:prstGeom prst="roundRect">
            <a:avLst>
              <a:gd name="adj" fmla="val 7678"/>
            </a:avLst>
          </a:prstGeom>
          <a:ln>
            <a:solidFill>
              <a:schemeClr val="bg2">
                <a:lumMod val="50000"/>
              </a:schemeClr>
            </a:solidFill>
          </a:ln>
          <a:effectLst>
            <a:outerShdw blurRad="292100" dist="139700" dir="2700000" algn="tl" rotWithShape="0">
              <a:srgbClr val="333333">
                <a:alpha val="65000"/>
              </a:srgbClr>
            </a:outerShdw>
          </a:effectLst>
        </p:spPr>
      </p:pic>
      <p:sp>
        <p:nvSpPr>
          <p:cNvPr id="55" name="矩形 54"/>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43" name="图片 42" descr="t018d16e110143ea110.jpg"/>
          <p:cNvPicPr>
            <a:picLocks noChangeAspect="1"/>
          </p:cNvPicPr>
          <p:nvPr/>
        </p:nvPicPr>
        <p:blipFill>
          <a:blip r:embed="rId4">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4" name="图片 43" descr="624f9a79jw1eelyzwvu5xj20b408t75j.jpg"/>
          <p:cNvPicPr>
            <a:picLocks noChangeAspect="1"/>
          </p:cNvPicPr>
          <p:nvPr/>
        </p:nvPicPr>
        <p:blipFill>
          <a:blip r:embed="rId5">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5" name="图片 44" descr="t018d16e110143ea110.jpg"/>
          <p:cNvPicPr>
            <a:picLocks noChangeAspect="1"/>
          </p:cNvPicPr>
          <p:nvPr/>
        </p:nvPicPr>
        <p:blipFill>
          <a:blip r:embed="rId4">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6" name="矩形 45"/>
          <p:cNvSpPr/>
          <p:nvPr/>
        </p:nvSpPr>
        <p:spPr>
          <a:xfrm>
            <a:off x="0" y="0"/>
            <a:ext cx="10776937" cy="704850"/>
          </a:xfrm>
          <a:prstGeom prst="rect">
            <a:avLst/>
          </a:prstGeom>
          <a:blipFill>
            <a:blip r:embed="rId6"/>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8" name="直角三角形 47"/>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9" name="矩形 48"/>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54" name="直接连接符 53"/>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64" name="直角三角形 6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65" name="矩形 6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67" name="图片 66" descr="624f9a79jw1eelyzwvu5xj20b408t75j.jpg"/>
          <p:cNvPicPr>
            <a:picLocks noChangeAspect="1"/>
          </p:cNvPicPr>
          <p:nvPr/>
        </p:nvPicPr>
        <p:blipFill>
          <a:blip r:embed="rId5">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20" name="Rectangle 4" descr="4"/>
          <p:cNvSpPr>
            <a:spLocks noChangeArrowheads="1"/>
          </p:cNvSpPr>
          <p:nvPr/>
        </p:nvSpPr>
        <p:spPr bwMode="auto">
          <a:xfrm>
            <a:off x="760377" y="3065934"/>
            <a:ext cx="4929222" cy="3108543"/>
          </a:xfrm>
          <a:prstGeom prst="rect">
            <a:avLst/>
          </a:prstGeom>
          <a:noFill/>
          <a:ln w="9525">
            <a:noFill/>
            <a:miter lim="800000"/>
          </a:ln>
          <a:effectLst/>
        </p:spPr>
        <p:txBody>
          <a:bodyPr wrap="square" anchor="ctr">
            <a:spAutoFit/>
          </a:bodyPr>
          <a:lstStyle/>
          <a:p>
            <a:r>
              <a:rPr lang="en-US" altLang="zh-CN" sz="2800" dirty="0">
                <a:latin typeface="华文新魏" panose="02010800040101010101" pitchFamily="2" charset="-122"/>
                <a:ea typeface="华文新魏" panose="02010800040101010101" pitchFamily="2" charset="-122"/>
              </a:rPr>
              <a:t>       </a:t>
            </a:r>
            <a:r>
              <a:rPr lang="zh-CN" altLang="en-US" sz="2800" dirty="0">
                <a:latin typeface="华文新魏" panose="02010800040101010101" pitchFamily="2" charset="-122"/>
                <a:ea typeface="华文新魏" panose="02010800040101010101" pitchFamily="2" charset="-122"/>
              </a:rPr>
              <a:t>时任中共山西省委第一书记的陶鲁笳说：“农民得到了土地，我们的党就得到了农民的拥护。全国农民拥护的事情，那个时候，没有办不成的。所以说，这是一次了彻底的最全面的最成功的一次土地改革。”</a:t>
            </a:r>
          </a:p>
        </p:txBody>
      </p:sp>
      <p:pic>
        <p:nvPicPr>
          <p:cNvPr id="22" name="Picture 2" descr="C:\Users\Thinkpad\Desktop\PNG\1_0001_图层-6.png"/>
          <p:cNvPicPr>
            <a:picLocks noChangeAspect="1" noChangeArrowheads="1"/>
          </p:cNvPicPr>
          <p:nvPr/>
        </p:nvPicPr>
        <p:blipFill>
          <a:blip r:embed="rId7" cstate="print">
            <a:extLst>
              <a:ext uri="{28A0092B-C50C-407E-A947-70E740481C1C}">
                <a14:useLocalDpi xmlns:a14="http://schemas.microsoft.com/office/drawing/2010/main" xmlns="" val="0"/>
              </a:ext>
            </a:extLst>
          </a:blip>
          <a:srcRect/>
          <a:stretch>
            <a:fillRect/>
          </a:stretch>
        </p:blipFill>
        <p:spPr bwMode="auto">
          <a:xfrm>
            <a:off x="-525507" y="600054"/>
            <a:ext cx="7429552" cy="1180384"/>
          </a:xfrm>
          <a:prstGeom prst="rect">
            <a:avLst/>
          </a:prstGeom>
          <a:noFill/>
          <a:extLst>
            <a:ext uri="{909E8E84-426E-40DD-AFC4-6F175D3DCCD1}">
              <a14:hiddenFill xmlns:a14="http://schemas.microsoft.com/office/drawing/2010/main" xmlns="">
                <a:solidFill>
                  <a:srgbClr val="FFFFFF"/>
                </a:solidFill>
              </a14:hiddenFill>
            </a:ext>
          </a:extLst>
        </p:spPr>
      </p:pic>
      <p:sp>
        <p:nvSpPr>
          <p:cNvPr id="23" name="矩形 22"/>
          <p:cNvSpPr/>
          <p:nvPr/>
        </p:nvSpPr>
        <p:spPr>
          <a:xfrm>
            <a:off x="163432" y="769636"/>
            <a:ext cx="4339650" cy="784830"/>
          </a:xfrm>
          <a:prstGeom prst="rect">
            <a:avLst/>
          </a:prstGeom>
        </p:spPr>
        <p:txBody>
          <a:bodyPr wrap="none">
            <a:spAutoFit/>
          </a:bodyPr>
          <a:lstStyle/>
          <a:p>
            <a:pPr algn="ctr">
              <a:lnSpc>
                <a:spcPct val="125000"/>
              </a:lnSpc>
            </a:pPr>
            <a:r>
              <a:rPr lang="zh-CN" altLang="en-US" sz="3600" b="1" dirty="0" smtClean="0">
                <a:solidFill>
                  <a:schemeClr val="bg1"/>
                </a:solidFill>
                <a:latin typeface="华文新魏" panose="02010800040101010101" pitchFamily="2" charset="-122"/>
                <a:ea typeface="华文新魏" panose="02010800040101010101" pitchFamily="2" charset="-122"/>
              </a:rPr>
              <a:t>土地改革完成的意义</a:t>
            </a:r>
            <a:endParaRPr lang="zh-CN" altLang="en-US" sz="3600" b="1" dirty="0">
              <a:solidFill>
                <a:schemeClr val="bg1"/>
              </a:solidFill>
              <a:latin typeface="华文新魏" panose="02010800040101010101" pitchFamily="2" charset="-122"/>
              <a:ea typeface="华文新魏" panose="02010800040101010101" pitchFamily="2" charset="-122"/>
            </a:endParaRPr>
          </a:p>
        </p:txBody>
      </p:sp>
      <p:sp>
        <p:nvSpPr>
          <p:cNvPr id="24" name="矩形 23"/>
          <p:cNvSpPr/>
          <p:nvPr/>
        </p:nvSpPr>
        <p:spPr>
          <a:xfrm>
            <a:off x="403187" y="1743062"/>
            <a:ext cx="9929882" cy="584775"/>
          </a:xfrm>
          <a:prstGeom prst="rect">
            <a:avLst/>
          </a:prstGeom>
        </p:spPr>
        <p:txBody>
          <a:bodyPr wrap="square">
            <a:spAutoFit/>
          </a:bodyPr>
          <a:lstStyle/>
          <a:p>
            <a:r>
              <a:rPr lang="zh-CN" altLang="en-US" sz="3200" b="1" dirty="0" smtClean="0">
                <a:latin typeface="华文新魏" panose="02010800040101010101" pitchFamily="2" charset="-122"/>
                <a:ea typeface="华文新魏" panose="02010800040101010101" pitchFamily="2" charset="-122"/>
              </a:rPr>
              <a:t>②这使人民政权更加巩固，也大解放了农村生产力。</a:t>
            </a:r>
            <a:endParaRPr lang="zh-CN" altLang="en-US" sz="3200" dirty="0">
              <a:latin typeface="华文新魏" panose="02010800040101010101" pitchFamily="2" charset="-122"/>
              <a:ea typeface="华文新魏" panose="02010800040101010101" pitchFamily="2" charset="-122"/>
            </a:endParaRPr>
          </a:p>
        </p:txBody>
      </p:sp>
      <p:pic>
        <p:nvPicPr>
          <p:cNvPr id="26" name="图片 25" descr="1420512060760.jpg"/>
          <p:cNvPicPr>
            <a:picLocks noChangeAspect="1"/>
          </p:cNvPicPr>
          <p:nvPr/>
        </p:nvPicPr>
        <p:blipFill>
          <a:blip r:embed="rId8"/>
          <a:srcRect t="5137"/>
          <a:stretch>
            <a:fillRect/>
          </a:stretch>
        </p:blipFill>
        <p:spPr>
          <a:xfrm>
            <a:off x="5761037" y="3028946"/>
            <a:ext cx="5085903" cy="3214710"/>
          </a:xfrm>
          <a:prstGeom prst="roundRect">
            <a:avLst>
              <a:gd name="adj" fmla="val 9435"/>
            </a:avLst>
          </a:prstGeom>
        </p:spPr>
      </p:pic>
    </p:spTree>
  </p:cSld>
  <p:clrMapOvr>
    <a:masterClrMapping/>
  </p:clrMapOvr>
  <mc:AlternateContent xmlns:mc="http://schemas.openxmlformats.org/markup-compatibility/2006">
    <mc:Choice xmlns:p14="http://schemas.microsoft.com/office/powerpoint/2010/main" xmlns=""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dissolve">
                                      <p:cBhvr>
                                        <p:cTn id="7" dur="500"/>
                                        <p:tgtEl>
                                          <p:spTgt spid="25"/>
                                        </p:tgtEl>
                                      </p:cBhvr>
                                    </p:animEffect>
                                  </p:childTnLst>
                                </p:cTn>
                              </p:par>
                              <p:par>
                                <p:cTn id="8" presetID="9" presetClass="entr" presetSubtype="0"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dissolve">
                                      <p:cBhvr>
                                        <p:cTn id="10" dur="500"/>
                                        <p:tgtEl>
                                          <p:spTgt spid="20"/>
                                        </p:tgtEl>
                                      </p:cBhvr>
                                    </p:animEffect>
                                  </p:childTnLst>
                                </p:cTn>
                              </p:par>
                              <p:par>
                                <p:cTn id="11" presetID="9" presetClass="entr" presetSubtype="0" fill="hold" nodeType="withEffect">
                                  <p:stCondLst>
                                    <p:cond delay="0"/>
                                  </p:stCondLst>
                                  <p:childTnLst>
                                    <p:set>
                                      <p:cBhvr>
                                        <p:cTn id="12" dur="1" fill="hold">
                                          <p:stCondLst>
                                            <p:cond delay="0"/>
                                          </p:stCondLst>
                                        </p:cTn>
                                        <p:tgtEl>
                                          <p:spTgt spid="26"/>
                                        </p:tgtEl>
                                        <p:attrNameLst>
                                          <p:attrName>style.visibility</p:attrName>
                                        </p:attrNameLst>
                                      </p:cBhvr>
                                      <p:to>
                                        <p:strVal val="visible"/>
                                      </p:to>
                                    </p:set>
                                    <p:animEffect transition="in" filter="dissolve">
                                      <p:cBhvr>
                                        <p:cTn id="13" dur="500"/>
                                        <p:tgtEl>
                                          <p:spTgt spid="26"/>
                                        </p:tgtEl>
                                      </p:cBhvr>
                                    </p:animEffect>
                                  </p:childTnLst>
                                </p:cTn>
                              </p:par>
                            </p:childTnLst>
                          </p:cTn>
                        </p:par>
                      </p:childTnLst>
                    </p:cTn>
                  </p:par>
                  <p:par>
                    <p:cTn id="14" fill="hold">
                      <p:stCondLst>
                        <p:cond delay="indefinite"/>
                      </p:stCondLst>
                      <p:childTnLst>
                        <p:par>
                          <p:cTn id="15" fill="hold">
                            <p:stCondLst>
                              <p:cond delay="0"/>
                            </p:stCondLst>
                            <p:childTnLst>
                              <p:par>
                                <p:cTn id="16" presetID="9" presetClass="entr" presetSubtype="0" fill="hold" grpId="0" nodeType="clickEffect">
                                  <p:stCondLst>
                                    <p:cond delay="0"/>
                                  </p:stCondLst>
                                  <p:childTnLst>
                                    <p:set>
                                      <p:cBhvr>
                                        <p:cTn id="17" dur="1" fill="hold">
                                          <p:stCondLst>
                                            <p:cond delay="0"/>
                                          </p:stCondLst>
                                        </p:cTn>
                                        <p:tgtEl>
                                          <p:spTgt spid="24"/>
                                        </p:tgtEl>
                                        <p:attrNameLst>
                                          <p:attrName>style.visibility</p:attrName>
                                        </p:attrNameLst>
                                      </p:cBhvr>
                                      <p:to>
                                        <p:strVal val="visible"/>
                                      </p:to>
                                    </p:set>
                                    <p:animEffect transition="in" filter="dissolve">
                                      <p:cBhvr>
                                        <p:cTn id="18"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图片 25"/>
          <p:cNvPicPr>
            <a:picLocks noChangeAspect="1"/>
          </p:cNvPicPr>
          <p:nvPr/>
        </p:nvPicPr>
        <p:blipFill rotWithShape="1">
          <a:blip r:embed="rId3" cstate="print">
            <a:extLst>
              <a:ext uri="{28A0092B-C50C-407E-A947-70E740481C1C}">
                <a14:useLocalDpi xmlns:a14="http://schemas.microsoft.com/office/drawing/2010/main" xmlns="" val="0"/>
              </a:ext>
            </a:extLst>
          </a:blip>
          <a:srcRect l="24814" r="13974" b="25049"/>
          <a:stretch>
            <a:fillRect/>
          </a:stretch>
        </p:blipFill>
        <p:spPr>
          <a:xfrm>
            <a:off x="831815" y="2743194"/>
            <a:ext cx="10001320" cy="2286016"/>
          </a:xfrm>
          <a:prstGeom prst="roundRect">
            <a:avLst>
              <a:gd name="adj" fmla="val 7678"/>
            </a:avLst>
          </a:prstGeom>
          <a:ln>
            <a:solidFill>
              <a:schemeClr val="bg2">
                <a:lumMod val="50000"/>
              </a:schemeClr>
            </a:solidFill>
          </a:ln>
          <a:effectLst>
            <a:outerShdw blurRad="292100" dist="139700" dir="2700000" algn="tl" rotWithShape="0">
              <a:srgbClr val="333333">
                <a:alpha val="65000"/>
              </a:srgbClr>
            </a:outerShdw>
          </a:effectLst>
        </p:spPr>
      </p:pic>
      <p:sp>
        <p:nvSpPr>
          <p:cNvPr id="55" name="矩形 54"/>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43" name="图片 42" descr="t018d16e110143ea110.jpg"/>
          <p:cNvPicPr>
            <a:picLocks noChangeAspect="1"/>
          </p:cNvPicPr>
          <p:nvPr/>
        </p:nvPicPr>
        <p:blipFill>
          <a:blip r:embed="rId4">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4" name="图片 43" descr="624f9a79jw1eelyzwvu5xj20b408t75j.jpg"/>
          <p:cNvPicPr>
            <a:picLocks noChangeAspect="1"/>
          </p:cNvPicPr>
          <p:nvPr/>
        </p:nvPicPr>
        <p:blipFill>
          <a:blip r:embed="rId5">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5" name="图片 44" descr="t018d16e110143ea110.jpg"/>
          <p:cNvPicPr>
            <a:picLocks noChangeAspect="1"/>
          </p:cNvPicPr>
          <p:nvPr/>
        </p:nvPicPr>
        <p:blipFill>
          <a:blip r:embed="rId4">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6" name="矩形 45"/>
          <p:cNvSpPr/>
          <p:nvPr/>
        </p:nvSpPr>
        <p:spPr>
          <a:xfrm>
            <a:off x="0" y="0"/>
            <a:ext cx="10776937" cy="704850"/>
          </a:xfrm>
          <a:prstGeom prst="rect">
            <a:avLst/>
          </a:prstGeom>
          <a:blipFill>
            <a:blip r:embed="rId6"/>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8" name="直角三角形 47"/>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9" name="矩形 48"/>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54" name="直接连接符 53"/>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64" name="直角三角形 6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65" name="矩形 6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67" name="图片 66" descr="624f9a79jw1eelyzwvu5xj20b408t75j.jpg"/>
          <p:cNvPicPr>
            <a:picLocks noChangeAspect="1"/>
          </p:cNvPicPr>
          <p:nvPr/>
        </p:nvPicPr>
        <p:blipFill>
          <a:blip r:embed="rId5">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19" name="Rectangle 4" descr="4"/>
          <p:cNvSpPr>
            <a:spLocks noChangeArrowheads="1"/>
          </p:cNvSpPr>
          <p:nvPr/>
        </p:nvSpPr>
        <p:spPr bwMode="auto">
          <a:xfrm>
            <a:off x="903253" y="2743194"/>
            <a:ext cx="10001320" cy="2246769"/>
          </a:xfrm>
          <a:prstGeom prst="rect">
            <a:avLst/>
          </a:prstGeom>
          <a:noFill/>
          <a:ln w="9525">
            <a:noFill/>
            <a:miter lim="800000"/>
          </a:ln>
          <a:effectLst/>
        </p:spPr>
        <p:txBody>
          <a:bodyPr wrap="square" anchor="ctr">
            <a:spAutoFit/>
          </a:bodyPr>
          <a:lstStyle/>
          <a:p>
            <a:r>
              <a:rPr lang="en-US" altLang="zh-CN" sz="2800" dirty="0">
                <a:latin typeface="华文新魏" panose="02010800040101010101" pitchFamily="2" charset="-122"/>
                <a:ea typeface="华文新魏" panose="02010800040101010101" pitchFamily="2" charset="-122"/>
              </a:rPr>
              <a:t>  </a:t>
            </a:r>
            <a:r>
              <a:rPr lang="en-US" altLang="zh-CN" sz="2800" dirty="0" smtClean="0">
                <a:latin typeface="华文新魏" panose="02010800040101010101" pitchFamily="2" charset="-122"/>
                <a:ea typeface="华文新魏" panose="02010800040101010101" pitchFamily="2" charset="-122"/>
              </a:rPr>
              <a:t>      </a:t>
            </a:r>
            <a:r>
              <a:rPr lang="zh-CN" altLang="en-US" sz="2800" dirty="0">
                <a:latin typeface="华文新魏" panose="02010800040101010101" pitchFamily="2" charset="-122"/>
                <a:ea typeface="华文新魏" panose="02010800040101010101" pitchFamily="2" charset="-122"/>
              </a:rPr>
              <a:t>在属于自己的土地上，耕耘和收获。这就是劳动农民翻身</a:t>
            </a:r>
            <a:r>
              <a:rPr lang="zh-CN" altLang="en-US" sz="2800" dirty="0" smtClean="0">
                <a:latin typeface="华文新魏" panose="02010800040101010101" pitchFamily="2" charset="-122"/>
                <a:ea typeface="华文新魏" panose="02010800040101010101" pitchFamily="2" charset="-122"/>
              </a:rPr>
              <a:t>做主</a:t>
            </a:r>
            <a:r>
              <a:rPr lang="zh-CN" altLang="en-US" sz="2800" dirty="0">
                <a:latin typeface="华文新魏" panose="02010800040101010101" pitchFamily="2" charset="-122"/>
                <a:ea typeface="华文新魏" panose="02010800040101010101" pitchFamily="2" charset="-122"/>
              </a:rPr>
              <a:t>人的感觉。土地改革解放了农村的生产力，极大地提高了农民的生产积极性。</a:t>
            </a:r>
            <a:r>
              <a:rPr lang="en-US" altLang="zh-CN" sz="2800" dirty="0">
                <a:latin typeface="华文新魏" panose="02010800040101010101" pitchFamily="2" charset="-122"/>
                <a:ea typeface="华文新魏" panose="02010800040101010101" pitchFamily="2" charset="-122"/>
              </a:rPr>
              <a:t>1951</a:t>
            </a:r>
            <a:r>
              <a:rPr lang="zh-CN" altLang="en-US" sz="2800" dirty="0">
                <a:latin typeface="华文新魏" panose="02010800040101010101" pitchFamily="2" charset="-122"/>
                <a:ea typeface="华文新魏" panose="02010800040101010101" pitchFamily="2" charset="-122"/>
              </a:rPr>
              <a:t>年，中国粮食产量达到</a:t>
            </a:r>
            <a:r>
              <a:rPr lang="en-US" altLang="zh-CN" sz="2800" dirty="0">
                <a:latin typeface="华文新魏" panose="02010800040101010101" pitchFamily="2" charset="-122"/>
                <a:ea typeface="华文新魏" panose="02010800040101010101" pitchFamily="2" charset="-122"/>
              </a:rPr>
              <a:t>1.4363</a:t>
            </a:r>
            <a:r>
              <a:rPr lang="zh-CN" altLang="en-US" sz="2800" dirty="0">
                <a:latin typeface="华文新魏" panose="02010800040101010101" pitchFamily="2" charset="-122"/>
                <a:ea typeface="华文新魏" panose="02010800040101010101" pitchFamily="2" charset="-122"/>
              </a:rPr>
              <a:t>亿吨，比</a:t>
            </a:r>
            <a:r>
              <a:rPr lang="en-US" altLang="zh-CN" sz="2800" dirty="0">
                <a:latin typeface="华文新魏" panose="02010800040101010101" pitchFamily="2" charset="-122"/>
                <a:ea typeface="华文新魏" panose="02010800040101010101" pitchFamily="2" charset="-122"/>
              </a:rPr>
              <a:t>1949</a:t>
            </a:r>
            <a:r>
              <a:rPr lang="zh-CN" altLang="en-US" sz="2800" dirty="0">
                <a:latin typeface="华文新魏" panose="02010800040101010101" pitchFamily="2" charset="-122"/>
                <a:ea typeface="华文新魏" panose="02010800040101010101" pitchFamily="2" charset="-122"/>
              </a:rPr>
              <a:t>年增长了</a:t>
            </a:r>
            <a:r>
              <a:rPr lang="en-US" altLang="zh-CN" sz="2800" dirty="0">
                <a:latin typeface="华文新魏" panose="02010800040101010101" pitchFamily="2" charset="-122"/>
                <a:ea typeface="华文新魏" panose="02010800040101010101" pitchFamily="2" charset="-122"/>
              </a:rPr>
              <a:t>26.9%</a:t>
            </a:r>
            <a:r>
              <a:rPr lang="zh-CN" altLang="en-US" sz="2800" dirty="0">
                <a:latin typeface="华文新魏" panose="02010800040101010101" pitchFamily="2" charset="-122"/>
                <a:ea typeface="华文新魏" panose="02010800040101010101" pitchFamily="2" charset="-122"/>
              </a:rPr>
              <a:t>。              </a:t>
            </a:r>
          </a:p>
          <a:p>
            <a:r>
              <a:rPr lang="zh-CN" altLang="en-US" sz="2800" dirty="0">
                <a:latin typeface="华文新魏" panose="02010800040101010101" pitchFamily="2" charset="-122"/>
                <a:ea typeface="华文新魏" panose="02010800040101010101" pitchFamily="2" charset="-122"/>
              </a:rPr>
              <a:t>                                  </a:t>
            </a:r>
            <a:r>
              <a:rPr lang="zh-CN" altLang="en-US" sz="2800" dirty="0" smtClean="0">
                <a:latin typeface="华文新魏" panose="02010800040101010101" pitchFamily="2" charset="-122"/>
                <a:ea typeface="华文新魏" panose="02010800040101010101" pitchFamily="2" charset="-122"/>
              </a:rPr>
              <a:t>                                            </a:t>
            </a:r>
            <a:r>
              <a:rPr lang="en-US" altLang="zh-CN" sz="2800" dirty="0">
                <a:latin typeface="华文新魏" panose="02010800040101010101" pitchFamily="2" charset="-122"/>
                <a:ea typeface="华文新魏" panose="02010800040101010101" pitchFamily="2" charset="-122"/>
              </a:rPr>
              <a:t>——《</a:t>
            </a:r>
            <a:r>
              <a:rPr lang="zh-CN" altLang="en-US" sz="2800" dirty="0">
                <a:latin typeface="华文新魏" panose="02010800040101010101" pitchFamily="2" charset="-122"/>
                <a:ea typeface="华文新魏" panose="02010800040101010101" pitchFamily="2" charset="-122"/>
              </a:rPr>
              <a:t>复兴之路</a:t>
            </a:r>
            <a:r>
              <a:rPr lang="en-US" altLang="zh-CN" sz="2800" dirty="0">
                <a:latin typeface="华文新魏" panose="02010800040101010101" pitchFamily="2" charset="-122"/>
                <a:ea typeface="华文新魏" panose="02010800040101010101" pitchFamily="2" charset="-122"/>
              </a:rPr>
              <a:t>》</a:t>
            </a:r>
          </a:p>
        </p:txBody>
      </p:sp>
      <p:pic>
        <p:nvPicPr>
          <p:cNvPr id="23" name="Picture 2" descr="C:\Users\Thinkpad\Desktop\PNG\1_0001_图层-6.png"/>
          <p:cNvPicPr>
            <a:picLocks noChangeAspect="1" noChangeArrowheads="1"/>
          </p:cNvPicPr>
          <p:nvPr/>
        </p:nvPicPr>
        <p:blipFill>
          <a:blip r:embed="rId7" cstate="print">
            <a:extLst>
              <a:ext uri="{28A0092B-C50C-407E-A947-70E740481C1C}">
                <a14:useLocalDpi xmlns:a14="http://schemas.microsoft.com/office/drawing/2010/main" xmlns="" val="0"/>
              </a:ext>
            </a:extLst>
          </a:blip>
          <a:srcRect/>
          <a:stretch>
            <a:fillRect/>
          </a:stretch>
        </p:blipFill>
        <p:spPr bwMode="auto">
          <a:xfrm>
            <a:off x="-525507" y="600054"/>
            <a:ext cx="7429552" cy="1180384"/>
          </a:xfrm>
          <a:prstGeom prst="rect">
            <a:avLst/>
          </a:prstGeom>
          <a:noFill/>
          <a:extLst>
            <a:ext uri="{909E8E84-426E-40DD-AFC4-6F175D3DCCD1}">
              <a14:hiddenFill xmlns:a14="http://schemas.microsoft.com/office/drawing/2010/main" xmlns="">
                <a:solidFill>
                  <a:srgbClr val="FFFFFF"/>
                </a:solidFill>
              </a14:hiddenFill>
            </a:ext>
          </a:extLst>
        </p:spPr>
      </p:pic>
      <p:sp>
        <p:nvSpPr>
          <p:cNvPr id="24" name="矩形 23"/>
          <p:cNvSpPr/>
          <p:nvPr/>
        </p:nvSpPr>
        <p:spPr>
          <a:xfrm>
            <a:off x="163432" y="769636"/>
            <a:ext cx="4339650" cy="784830"/>
          </a:xfrm>
          <a:prstGeom prst="rect">
            <a:avLst/>
          </a:prstGeom>
        </p:spPr>
        <p:txBody>
          <a:bodyPr wrap="none">
            <a:spAutoFit/>
          </a:bodyPr>
          <a:lstStyle/>
          <a:p>
            <a:pPr algn="ctr">
              <a:lnSpc>
                <a:spcPct val="125000"/>
              </a:lnSpc>
            </a:pPr>
            <a:r>
              <a:rPr lang="zh-CN" altLang="en-US" sz="3600" b="1" dirty="0" smtClean="0">
                <a:solidFill>
                  <a:schemeClr val="bg1"/>
                </a:solidFill>
                <a:latin typeface="华文新魏" panose="02010800040101010101" pitchFamily="2" charset="-122"/>
                <a:ea typeface="华文新魏" panose="02010800040101010101" pitchFamily="2" charset="-122"/>
              </a:rPr>
              <a:t>土地改革完成的意义</a:t>
            </a:r>
            <a:endParaRPr lang="zh-CN" altLang="en-US" sz="3600" b="1" dirty="0">
              <a:solidFill>
                <a:schemeClr val="bg1"/>
              </a:solidFill>
              <a:latin typeface="华文新魏" panose="02010800040101010101" pitchFamily="2" charset="-122"/>
              <a:ea typeface="华文新魏" panose="02010800040101010101" pitchFamily="2" charset="-122"/>
            </a:endParaRPr>
          </a:p>
        </p:txBody>
      </p:sp>
      <p:sp>
        <p:nvSpPr>
          <p:cNvPr id="25" name="矩形 24"/>
          <p:cNvSpPr/>
          <p:nvPr/>
        </p:nvSpPr>
        <p:spPr>
          <a:xfrm>
            <a:off x="403187" y="1671624"/>
            <a:ext cx="10787138" cy="1077218"/>
          </a:xfrm>
          <a:prstGeom prst="rect">
            <a:avLst/>
          </a:prstGeom>
        </p:spPr>
        <p:txBody>
          <a:bodyPr wrap="square">
            <a:spAutoFit/>
          </a:bodyPr>
          <a:lstStyle/>
          <a:p>
            <a:r>
              <a:rPr lang="zh-CN" altLang="en-US" sz="3200" b="1" dirty="0" smtClean="0">
                <a:latin typeface="华文新魏" panose="02010800040101010101" pitchFamily="2" charset="-122"/>
                <a:ea typeface="华文新魏" panose="02010800040101010101" pitchFamily="2" charset="-122"/>
              </a:rPr>
              <a:t>③农业生产获得迅速恢复和发展，为国家的工业化建设准备了条件。</a:t>
            </a:r>
            <a:endParaRPr lang="zh-CN" altLang="en-US" sz="3200" dirty="0">
              <a:latin typeface="华文新魏" panose="02010800040101010101" pitchFamily="2" charset="-122"/>
              <a:ea typeface="华文新魏" panose="02010800040101010101" pitchFamily="2" charset="-122"/>
            </a:endParaRPr>
          </a:p>
        </p:txBody>
      </p:sp>
      <p:pic>
        <p:nvPicPr>
          <p:cNvPr id="27" name="图片 26"/>
          <p:cNvPicPr>
            <a:picLocks noChangeAspect="1"/>
          </p:cNvPicPr>
          <p:nvPr/>
        </p:nvPicPr>
        <p:blipFill rotWithShape="1">
          <a:blip r:embed="rId3" cstate="print">
            <a:extLst>
              <a:ext uri="{28A0092B-C50C-407E-A947-70E740481C1C}">
                <a14:useLocalDpi xmlns:a14="http://schemas.microsoft.com/office/drawing/2010/main" xmlns="" val="0"/>
              </a:ext>
            </a:extLst>
          </a:blip>
          <a:srcRect l="24814" r="13974" b="25049"/>
          <a:stretch>
            <a:fillRect/>
          </a:stretch>
        </p:blipFill>
        <p:spPr>
          <a:xfrm>
            <a:off x="831815" y="5243524"/>
            <a:ext cx="10001320" cy="1571636"/>
          </a:xfrm>
          <a:prstGeom prst="roundRect">
            <a:avLst>
              <a:gd name="adj" fmla="val 7678"/>
            </a:avLst>
          </a:prstGeom>
          <a:ln>
            <a:solidFill>
              <a:schemeClr val="bg2">
                <a:lumMod val="50000"/>
              </a:schemeClr>
            </a:solidFill>
          </a:ln>
          <a:effectLst>
            <a:outerShdw blurRad="292100" dist="139700" dir="2700000" algn="tl" rotWithShape="0">
              <a:srgbClr val="333333">
                <a:alpha val="65000"/>
              </a:srgbClr>
            </a:outerShdw>
          </a:effectLst>
        </p:spPr>
      </p:pic>
      <p:sp>
        <p:nvSpPr>
          <p:cNvPr id="28" name="Rectangle 4" descr="4"/>
          <p:cNvSpPr>
            <a:spLocks noChangeArrowheads="1"/>
          </p:cNvSpPr>
          <p:nvPr/>
        </p:nvSpPr>
        <p:spPr bwMode="auto">
          <a:xfrm>
            <a:off x="903253" y="5287289"/>
            <a:ext cx="7643866" cy="1384995"/>
          </a:xfrm>
          <a:prstGeom prst="rect">
            <a:avLst/>
          </a:prstGeom>
          <a:noFill/>
          <a:ln w="9525">
            <a:noFill/>
            <a:miter lim="800000"/>
          </a:ln>
          <a:effectLst/>
        </p:spPr>
        <p:txBody>
          <a:bodyPr wrap="square" anchor="ctr">
            <a:spAutoFit/>
          </a:bodyPr>
          <a:lstStyle/>
          <a:p>
            <a:r>
              <a:rPr lang="zh-CN" altLang="en-US" sz="2800" dirty="0" smtClean="0">
                <a:latin typeface="华文新魏" panose="02010800040101010101" pitchFamily="2" charset="-122"/>
                <a:ea typeface="华文新魏" panose="02010800040101010101" pitchFamily="2" charset="-122"/>
              </a:rPr>
              <a:t>        毛泽东也曾兴奋地说：“我为新中国数万万农民获得翻身的机会和国家获得工业化的基本条件而表示高兴表示庆贺</a:t>
            </a:r>
            <a:r>
              <a:rPr lang="en-US" altLang="zh-CN" sz="2800" dirty="0" smtClean="0">
                <a:latin typeface="华文新魏" panose="02010800040101010101" pitchFamily="2" charset="-122"/>
                <a:ea typeface="华文新魏" panose="02010800040101010101" pitchFamily="2" charset="-122"/>
              </a:rPr>
              <a:t>.”</a:t>
            </a:r>
            <a:endParaRPr lang="en-US" altLang="zh-CN" sz="2800" dirty="0">
              <a:latin typeface="华文新魏" panose="02010800040101010101" pitchFamily="2" charset="-122"/>
              <a:ea typeface="华文新魏" panose="02010800040101010101" pitchFamily="2" charset="-122"/>
            </a:endParaRPr>
          </a:p>
        </p:txBody>
      </p:sp>
      <p:pic>
        <p:nvPicPr>
          <p:cNvPr id="29" name="图片 28" descr="t01f19cffdb8cf4089f.jpg"/>
          <p:cNvPicPr>
            <a:picLocks noChangeAspect="1"/>
          </p:cNvPicPr>
          <p:nvPr/>
        </p:nvPicPr>
        <p:blipFill>
          <a:blip r:embed="rId8">
            <a:clrChange>
              <a:clrFrom>
                <a:srgbClr val="FFFFFF"/>
              </a:clrFrom>
              <a:clrTo>
                <a:srgbClr val="FFFFFF">
                  <a:alpha val="0"/>
                </a:srgbClr>
              </a:clrTo>
            </a:clrChange>
          </a:blip>
          <a:stretch>
            <a:fillRect/>
          </a:stretch>
        </p:blipFill>
        <p:spPr>
          <a:xfrm>
            <a:off x="8618557" y="5029210"/>
            <a:ext cx="1751230" cy="1882778"/>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dissolve">
                                      <p:cBhvr>
                                        <p:cTn id="7" dur="500"/>
                                        <p:tgtEl>
                                          <p:spTgt spid="26"/>
                                        </p:tgtEl>
                                      </p:cBhvr>
                                    </p:animEffect>
                                  </p:childTnLst>
                                </p:cTn>
                              </p:par>
                              <p:par>
                                <p:cTn id="8" presetID="9" presetClass="entr" presetSubtype="0"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dissolve">
                                      <p:cBhvr>
                                        <p:cTn id="10" dur="500"/>
                                        <p:tgtEl>
                                          <p:spTgt spid="19"/>
                                        </p:tgtEl>
                                      </p:cBhvr>
                                    </p:animEffect>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nodeType="clickEffect">
                                  <p:stCondLst>
                                    <p:cond delay="0"/>
                                  </p:stCondLst>
                                  <p:childTnLst>
                                    <p:set>
                                      <p:cBhvr>
                                        <p:cTn id="14" dur="1" fill="hold">
                                          <p:stCondLst>
                                            <p:cond delay="0"/>
                                          </p:stCondLst>
                                        </p:cTn>
                                        <p:tgtEl>
                                          <p:spTgt spid="27"/>
                                        </p:tgtEl>
                                        <p:attrNameLst>
                                          <p:attrName>style.visibility</p:attrName>
                                        </p:attrNameLst>
                                      </p:cBhvr>
                                      <p:to>
                                        <p:strVal val="visible"/>
                                      </p:to>
                                    </p:set>
                                    <p:animEffect transition="in" filter="dissolve">
                                      <p:cBhvr>
                                        <p:cTn id="15" dur="500"/>
                                        <p:tgtEl>
                                          <p:spTgt spid="27"/>
                                        </p:tgtEl>
                                      </p:cBhvr>
                                    </p:animEffect>
                                  </p:childTnLst>
                                </p:cTn>
                              </p:par>
                              <p:par>
                                <p:cTn id="16" presetID="9" presetClass="entr" presetSubtype="0" fill="hold" grpId="0" nodeType="withEffect">
                                  <p:stCondLst>
                                    <p:cond delay="0"/>
                                  </p:stCondLst>
                                  <p:childTnLst>
                                    <p:set>
                                      <p:cBhvr>
                                        <p:cTn id="17" dur="1" fill="hold">
                                          <p:stCondLst>
                                            <p:cond delay="0"/>
                                          </p:stCondLst>
                                        </p:cTn>
                                        <p:tgtEl>
                                          <p:spTgt spid="28"/>
                                        </p:tgtEl>
                                        <p:attrNameLst>
                                          <p:attrName>style.visibility</p:attrName>
                                        </p:attrNameLst>
                                      </p:cBhvr>
                                      <p:to>
                                        <p:strVal val="visible"/>
                                      </p:to>
                                    </p:set>
                                    <p:animEffect transition="in" filter="dissolve">
                                      <p:cBhvr>
                                        <p:cTn id="18" dur="500"/>
                                        <p:tgtEl>
                                          <p:spTgt spid="28"/>
                                        </p:tgtEl>
                                      </p:cBhvr>
                                    </p:animEffect>
                                  </p:childTnLst>
                                </p:cTn>
                              </p:par>
                              <p:par>
                                <p:cTn id="19" presetID="9" presetClass="entr" presetSubtype="0" fill="hold" nodeType="withEffect">
                                  <p:stCondLst>
                                    <p:cond delay="0"/>
                                  </p:stCondLst>
                                  <p:childTnLst>
                                    <p:set>
                                      <p:cBhvr>
                                        <p:cTn id="20" dur="1" fill="hold">
                                          <p:stCondLst>
                                            <p:cond delay="0"/>
                                          </p:stCondLst>
                                        </p:cTn>
                                        <p:tgtEl>
                                          <p:spTgt spid="29"/>
                                        </p:tgtEl>
                                        <p:attrNameLst>
                                          <p:attrName>style.visibility</p:attrName>
                                        </p:attrNameLst>
                                      </p:cBhvr>
                                      <p:to>
                                        <p:strVal val="visible"/>
                                      </p:to>
                                    </p:set>
                                    <p:animEffect transition="in" filter="dissolve">
                                      <p:cBhvr>
                                        <p:cTn id="21" dur="500"/>
                                        <p:tgtEl>
                                          <p:spTgt spid="29"/>
                                        </p:tgtEl>
                                      </p:cBhvr>
                                    </p:animEffect>
                                  </p:childTnLst>
                                </p:cTn>
                              </p:par>
                            </p:childTnLst>
                          </p:cTn>
                        </p:par>
                      </p:childTnLst>
                    </p:cTn>
                  </p:par>
                  <p:par>
                    <p:cTn id="22" fill="hold">
                      <p:stCondLst>
                        <p:cond delay="indefinite"/>
                      </p:stCondLst>
                      <p:childTnLst>
                        <p:par>
                          <p:cTn id="23" fill="hold">
                            <p:stCondLst>
                              <p:cond delay="0"/>
                            </p:stCondLst>
                            <p:childTnLst>
                              <p:par>
                                <p:cTn id="24" presetID="9" presetClass="entr" presetSubtype="0" fill="hold" grpId="0" nodeType="click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dissolve">
                                      <p:cBhvr>
                                        <p:cTn id="26"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5" grpId="0"/>
      <p:bldP spid="28"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TotalTime>
  <Words>1118</Words>
  <Application>WPS 演示</Application>
  <PresentationFormat>自定义</PresentationFormat>
  <Paragraphs>146</Paragraphs>
  <Slides>22</Slides>
  <Notes>17</Notes>
  <HiddenSlides>0</HiddenSlides>
  <MMClips>0</MMClips>
  <ScaleCrop>false</ScaleCrop>
  <HeadingPairs>
    <vt:vector size="4" baseType="variant">
      <vt:variant>
        <vt:lpstr>主题</vt:lpstr>
      </vt:variant>
      <vt:variant>
        <vt:i4>1</vt:i4>
      </vt:variant>
      <vt:variant>
        <vt:lpstr>幻灯片标题</vt:lpstr>
      </vt:variant>
      <vt:variant>
        <vt:i4>22</vt:i4>
      </vt:variant>
    </vt:vector>
  </HeadingPairs>
  <TitlesOfParts>
    <vt:vector size="23" baseType="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土地改革经过：</vt:lpstr>
      <vt:lpstr>幻灯片 12</vt:lpstr>
      <vt:lpstr>幻灯片 13</vt:lpstr>
      <vt:lpstr>幻灯片 14</vt:lpstr>
      <vt:lpstr>幻灯片 15</vt:lpstr>
      <vt:lpstr>幻灯片 16</vt:lpstr>
      <vt:lpstr>幻灯片 17</vt:lpstr>
      <vt:lpstr>土地改革特点：</vt:lpstr>
      <vt:lpstr>幻灯片 19</vt:lpstr>
      <vt:lpstr>幻灯片 20</vt:lpstr>
      <vt:lpstr>幻灯片 21</vt:lpstr>
      <vt:lpstr>幻灯片 22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2015-10-28T12:59:00Z</dcterms:created>
  <dcterms:modified xsi:type="dcterms:W3CDTF">2020-05-31T07:12:24Z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2052-11.1.0.9662</vt:lpwstr>
  </property>
</Properties>
</file>