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37" r:id="rId3"/>
    <p:sldId id="338" r:id="rId4"/>
    <p:sldId id="339" r:id="rId5"/>
    <p:sldId id="366" r:id="rId6"/>
    <p:sldId id="367" r:id="rId7"/>
    <p:sldId id="340" r:id="rId8"/>
    <p:sldId id="368" r:id="rId9"/>
    <p:sldId id="371" r:id="rId11"/>
    <p:sldId id="391" r:id="rId12"/>
    <p:sldId id="392" r:id="rId13"/>
    <p:sldId id="305" r:id="rId14"/>
    <p:sldId id="372" r:id="rId15"/>
    <p:sldId id="373" r:id="rId16"/>
    <p:sldId id="346" r:id="rId17"/>
    <p:sldId id="374" r:id="rId18"/>
    <p:sldId id="375" r:id="rId19"/>
    <p:sldId id="377" r:id="rId20"/>
    <p:sldId id="376" r:id="rId21"/>
    <p:sldId id="389" r:id="rId22"/>
    <p:sldId id="284" r:id="rId23"/>
    <p:sldId id="390" r:id="rId24"/>
    <p:sldId id="393" r:id="rId25"/>
    <p:sldId id="360" r:id="rId26"/>
    <p:sldId id="285" r:id="rId27"/>
    <p:sldId id="286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5" d="100"/>
          <a:sy n="155" d="100"/>
        </p:scale>
        <p:origin x="-22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8" name="幻灯片图像占位符 16385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 w="1"/>
        </p:spPr>
      </p:sp>
      <p:sp>
        <p:nvSpPr>
          <p:cNvPr id="19459" name="文本占位符 16386"/>
          <p:cNvSpPr>
            <a:spLocks noGrp="1" noRot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 w="1"/>
        </p:spPr>
        <p:txBody>
          <a:bodyPr anchor="ctr"/>
          <a:p>
            <a:pPr lvl="0" indent="0"/>
            <a:r>
              <a:rPr lang="zh-CN" altLang="en-US" dirty="0"/>
              <a:t>强迫劳动，在整个殖民时期，被埋葬在矿井下的印第安人达到</a:t>
            </a:r>
            <a:r>
              <a:rPr lang="en-US" altLang="zh-CN" dirty="0"/>
              <a:t>800</a:t>
            </a:r>
            <a:r>
              <a:rPr lang="zh-CN" altLang="en-US" dirty="0"/>
              <a:t>万；黑奴的境遇比印第安人还惨，过度劳累的折磨下，黑奴的存活率仅为</a:t>
            </a:r>
            <a:r>
              <a:rPr lang="en-US" altLang="zh-CN" dirty="0"/>
              <a:t>4.5%</a:t>
            </a:r>
            <a:r>
              <a:rPr lang="zh-CN" altLang="en-US" dirty="0"/>
              <a:t>，到巴西后品均寿命不过七年。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4" name="幻灯片图像占位符 10241"/>
          <p:cNvSpPr>
            <a:spLocks noGrp="1" noRot="1"/>
          </p:cNvSpPr>
          <p:nvPr>
            <p:ph type="sldImg"/>
          </p:nvPr>
        </p:nvSpPr>
        <p:spPr>
          <a:ln w="1"/>
        </p:spPr>
      </p:sp>
      <p:sp>
        <p:nvSpPr>
          <p:cNvPr id="13315" name="文本占位符 10242"/>
          <p:cNvSpPr>
            <a:spLocks noGrp="1" noRot="1"/>
          </p:cNvSpPr>
          <p:nvPr>
            <p:ph type="body"/>
          </p:nvPr>
        </p:nvSpPr>
        <p:spPr>
          <a:ln w="1"/>
        </p:spPr>
        <p:txBody>
          <a:bodyPr anchor="ctr"/>
          <a:p>
            <a:pPr lvl="0" indent="0"/>
            <a:r>
              <a:rPr lang="zh-CN" altLang="en-US" b="1" dirty="0">
                <a:latin typeface="楷体_GB2312" pitchFamily="1" charset="-122"/>
                <a:ea typeface="楷体_GB2312" pitchFamily="1" charset="-122"/>
              </a:rPr>
              <a:t>章西女王的牺牲给印度民族起义造成巨大损失，不久，轰轰烈烈的大起义在英国殖民者的残酷镇压下失败了。</a:t>
            </a:r>
            <a:endParaRPr lang="zh-CN" altLang="en-US" b="1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9A71C31-E1FD-41DA-972A-2DF93BA16A8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A5489-208D-45C0-A4E8-216007B492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B5385-328E-4EB0-B3C1-F3F5CBBE435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7045" name="图片 87044" descr="u=1316604453,659786373&amp;fm=52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4915" y="345440"/>
            <a:ext cx="6505575" cy="2792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52" name="文本框 87051"/>
          <p:cNvSpPr txBox="1"/>
          <p:nvPr/>
        </p:nvSpPr>
        <p:spPr>
          <a:xfrm>
            <a:off x="229235" y="3184525"/>
            <a:ext cx="889444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哪里有压迫，哪里就有反抗。”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在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拉丁美洲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，人民也掀起了反抗西班牙的独立斗争。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在亚洲，被称为“英国王冠上最明亮的宝石”的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印度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掀起了声势浩大的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反英民族大起义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椭圆 1"/>
          <p:cNvSpPr/>
          <p:nvPr/>
        </p:nvSpPr>
        <p:spPr>
          <a:xfrm rot="20160000">
            <a:off x="5108575" y="1472565"/>
            <a:ext cx="588645" cy="537845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20160000">
            <a:off x="2284095" y="1425575"/>
            <a:ext cx="1172845" cy="164719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33375" y="7874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/>
              <a:t>课题导入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立方体 5"/>
          <p:cNvSpPr/>
          <p:nvPr/>
        </p:nvSpPr>
        <p:spPr>
          <a:xfrm>
            <a:off x="104775" y="37465"/>
            <a:ext cx="8569325" cy="857885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682943" y="1122998"/>
            <a:ext cx="7777162" cy="2209800"/>
          </a:xfrm>
        </p:spPr>
        <p:txBody>
          <a:bodyPr anchor="ctr"/>
          <a:p>
            <a:pPr defTabSz="914400">
              <a:buSzPct val="100000"/>
            </a:pPr>
            <a:r>
              <a:rPr lang="zh-CN" altLang="en-US" sz="4400" b="1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4400" b="1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400" b="1" kern="1200" baseline="0" dirty="0">
                <a:latin typeface="黑体" panose="02010609060101010101" pitchFamily="2" charset="-122"/>
                <a:ea typeface="黑体" panose="02010609060101010101" pitchFamily="2" charset="-122"/>
              </a:rPr>
              <a:t>课 殖民地人民的反抗斗争</a:t>
            </a:r>
            <a:endParaRPr lang="zh-CN" altLang="en-US" sz="4400" b="1" kern="1200" baseline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52" name="文本框 2051"/>
          <p:cNvSpPr txBox="1"/>
          <p:nvPr/>
        </p:nvSpPr>
        <p:spPr>
          <a:xfrm>
            <a:off x="104458" y="351790"/>
            <a:ext cx="822769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第一单元 殖民地人民的反抗与资本主义制度的扩展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" name="图片 2" descr="013000002470111279516420563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835" y="2973070"/>
            <a:ext cx="1617345" cy="25190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947" name="图片 82946" descr="圣马丁"/>
          <p:cNvPicPr>
            <a:picLocks noChangeAspect="1"/>
          </p:cNvPicPr>
          <p:nvPr/>
        </p:nvPicPr>
        <p:blipFill>
          <a:blip r:embed="rId2"/>
          <a:srcRect b="6546"/>
          <a:stretch>
            <a:fillRect/>
          </a:stretch>
        </p:blipFill>
        <p:spPr>
          <a:xfrm>
            <a:off x="3773805" y="2908935"/>
            <a:ext cx="1820545" cy="25838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" name="图片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306820" y="2874010"/>
            <a:ext cx="1798320" cy="261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120" y="310515"/>
            <a:ext cx="7710805" cy="625475"/>
          </a:xfrm>
        </p:spPr>
        <p:txBody>
          <a:bodyPr>
            <a:normAutofit fontScale="90000"/>
          </a:bodyPr>
          <a:p>
            <a:pPr algn="l"/>
            <a:r>
              <a:rPr lang="zh-CN" altLang="zh-CN">
                <a:latin typeface="黑体" panose="02010609060101010101" pitchFamily="2" charset="-122"/>
                <a:ea typeface="黑体" panose="02010609060101010101" pitchFamily="2" charset="-122"/>
              </a:rPr>
              <a:t>目标引领</a:t>
            </a:r>
            <a:endParaRPr lang="zh-CN" altLang="zh-CN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0830" y="1216025"/>
            <a:ext cx="8627745" cy="1849755"/>
          </a:xfrm>
        </p:spPr>
        <p:txBody>
          <a:bodyPr>
            <a:normAutofit fontScale="90000" lnSpcReduction="20000"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b="1">
                <a:solidFill>
                  <a:schemeClr val="tx1"/>
                </a:solidFill>
              </a:rPr>
              <a:t>知道</a:t>
            </a:r>
            <a:r>
              <a:rPr lang="zh-CN" altLang="en-US" b="1">
                <a:solidFill>
                  <a:srgbClr val="FF0000"/>
                </a:solidFill>
              </a:rPr>
              <a:t>玻利瓦尔</a:t>
            </a:r>
            <a:r>
              <a:rPr lang="zh-CN" altLang="en-US" b="1">
                <a:solidFill>
                  <a:schemeClr val="tx1"/>
                </a:solidFill>
              </a:rPr>
              <a:t>和</a:t>
            </a:r>
            <a:r>
              <a:rPr lang="zh-CN" altLang="en-US" b="1">
                <a:solidFill>
                  <a:srgbClr val="FF0000"/>
                </a:solidFill>
              </a:rPr>
              <a:t>圣马丁</a:t>
            </a:r>
            <a:r>
              <a:rPr lang="zh-CN" altLang="en-US" b="1">
                <a:solidFill>
                  <a:schemeClr val="tx1"/>
                </a:solidFill>
              </a:rPr>
              <a:t>领导的</a:t>
            </a:r>
            <a:r>
              <a:rPr lang="zh-CN" altLang="en-US" b="1">
                <a:solidFill>
                  <a:srgbClr val="FF0000"/>
                </a:solidFill>
              </a:rPr>
              <a:t>拉美独立运动</a:t>
            </a:r>
            <a:r>
              <a:rPr lang="zh-CN" altLang="en-US" b="1">
                <a:solidFill>
                  <a:schemeClr val="tx1"/>
                </a:solidFill>
              </a:rPr>
              <a:t>、</a:t>
            </a:r>
            <a:r>
              <a:rPr lang="zh-CN" altLang="en-US" b="1">
                <a:solidFill>
                  <a:srgbClr val="FF0000"/>
                </a:solidFill>
              </a:rPr>
              <a:t>章西女王</a:t>
            </a:r>
            <a:r>
              <a:rPr lang="zh-CN" altLang="en-US" b="1">
                <a:solidFill>
                  <a:schemeClr val="tx1"/>
                </a:solidFill>
              </a:rPr>
              <a:t>领导的</a:t>
            </a:r>
            <a:r>
              <a:rPr lang="zh-CN" altLang="en-US" b="1">
                <a:solidFill>
                  <a:srgbClr val="FF0000"/>
                </a:solidFill>
              </a:rPr>
              <a:t>印度民族大起义</a:t>
            </a:r>
            <a:r>
              <a:rPr lang="zh-CN" altLang="en-US" b="1">
                <a:solidFill>
                  <a:schemeClr val="tx1"/>
                </a:solidFill>
              </a:rPr>
              <a:t>等史实，理解</a:t>
            </a:r>
            <a:r>
              <a:rPr lang="zh-CN" altLang="en-US" b="1">
                <a:solidFill>
                  <a:srgbClr val="FF0000"/>
                </a:solidFill>
              </a:rPr>
              <a:t>殖民地人民反抗斗争</a:t>
            </a:r>
            <a:r>
              <a:rPr lang="zh-CN" altLang="en-US" b="1">
                <a:solidFill>
                  <a:schemeClr val="tx1"/>
                </a:solidFill>
              </a:rPr>
              <a:t>的正义性和艰巨性。</a:t>
            </a:r>
            <a:endParaRPr lang="zh-CN" alt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8" descr="awamericas_ma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11113"/>
            <a:ext cx="6372225" cy="6846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AutoShape 9"/>
          <p:cNvSpPr/>
          <p:nvPr/>
        </p:nvSpPr>
        <p:spPr>
          <a:xfrm>
            <a:off x="7096125" y="577850"/>
            <a:ext cx="1076325" cy="690563"/>
          </a:xfrm>
          <a:prstGeom prst="borderCallout1">
            <a:avLst>
              <a:gd name="adj1" fmla="val 16551"/>
              <a:gd name="adj2" fmla="val -7079"/>
              <a:gd name="adj3" fmla="val 193792"/>
              <a:gd name="adj4" fmla="val -146056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北美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364" name="AutoShape 10"/>
          <p:cNvSpPr/>
          <p:nvPr/>
        </p:nvSpPr>
        <p:spPr>
          <a:xfrm>
            <a:off x="7816850" y="3602038"/>
            <a:ext cx="1147763" cy="763587"/>
          </a:xfrm>
          <a:prstGeom prst="borderCallout2">
            <a:avLst>
              <a:gd name="adj1" fmla="val 14968"/>
              <a:gd name="adj2" fmla="val -6639"/>
              <a:gd name="adj3" fmla="val 14968"/>
              <a:gd name="adj4" fmla="val -31259"/>
              <a:gd name="adj5" fmla="val 139699"/>
              <a:gd name="adj6" fmla="val -123815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南美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179388" y="2708275"/>
            <a:ext cx="5184775" cy="3889375"/>
            <a:chOff x="0" y="0"/>
            <a:chExt cx="3266" cy="2450"/>
          </a:xfrm>
        </p:grpSpPr>
        <p:grpSp>
          <p:nvGrpSpPr>
            <p:cNvPr id="20485" name="Group 20"/>
            <p:cNvGrpSpPr/>
            <p:nvPr/>
          </p:nvGrpSpPr>
          <p:grpSpPr>
            <a:xfrm>
              <a:off x="0" y="0"/>
              <a:ext cx="2358" cy="2450"/>
              <a:chOff x="0" y="0"/>
              <a:chExt cx="2358" cy="2268"/>
            </a:xfrm>
          </p:grpSpPr>
          <p:grpSp>
            <p:nvGrpSpPr>
              <p:cNvPr id="20486" name="Group 18"/>
              <p:cNvGrpSpPr/>
              <p:nvPr/>
            </p:nvGrpSpPr>
            <p:grpSpPr>
              <a:xfrm>
                <a:off x="0" y="0"/>
                <a:ext cx="499" cy="2268"/>
                <a:chOff x="0" y="0"/>
                <a:chExt cx="499" cy="2268"/>
              </a:xfrm>
            </p:grpSpPr>
            <p:sp>
              <p:nvSpPr>
                <p:cNvPr id="15368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99" cy="226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隶书" panose="02010509060101010101" charset="-122"/>
                    <a:cs typeface="+mn-cs"/>
                  </a:endParaRPr>
                </a:p>
              </p:txBody>
            </p:sp>
            <p:sp>
              <p:nvSpPr>
                <p:cNvPr id="20488" name="Text Box 17"/>
                <p:cNvSpPr txBox="1"/>
                <p:nvPr/>
              </p:nvSpPr>
              <p:spPr>
                <a:xfrm>
                  <a:off x="45" y="317"/>
                  <a:ext cx="408" cy="147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algn="ctr"/>
                  <a:r>
                    <a:rPr lang="zh-CN" altLang="en-US" sz="40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拉丁美洲</a:t>
                  </a:r>
                  <a:endParaRPr lang="zh-CN" altLang="en-US" sz="4000" dirty="0"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</p:grpSp>
          <p:sp>
            <p:nvSpPr>
              <p:cNvPr id="20489" name="Line 19"/>
              <p:cNvSpPr/>
              <p:nvPr/>
            </p:nvSpPr>
            <p:spPr>
              <a:xfrm>
                <a:off x="0" y="0"/>
                <a:ext cx="235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20490" name="Line 22"/>
            <p:cNvSpPr/>
            <p:nvPr/>
          </p:nvSpPr>
          <p:spPr>
            <a:xfrm>
              <a:off x="45" y="2450"/>
              <a:ext cx="322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Picture 6" descr="M17-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4438" y="0"/>
            <a:ext cx="6337300" cy="6858000"/>
          </a:xfrm>
          <a:prstGeom prst="rect">
            <a:avLst/>
          </a:prstGeom>
          <a:noFill/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387" name="Freeform 7"/>
          <p:cNvSpPr/>
          <p:nvPr/>
        </p:nvSpPr>
        <p:spPr bwMode="auto">
          <a:xfrm>
            <a:off x="4419600" y="2497138"/>
            <a:ext cx="2825750" cy="2632075"/>
          </a:xfrm>
          <a:custGeom>
            <a:avLst/>
            <a:gdLst>
              <a:gd name="T0" fmla="*/ 413 w 1780"/>
              <a:gd name="T1" fmla="*/ 40 h 1658"/>
              <a:gd name="T2" fmla="*/ 451 w 1780"/>
              <a:gd name="T3" fmla="*/ 155 h 1658"/>
              <a:gd name="T4" fmla="*/ 346 w 1780"/>
              <a:gd name="T5" fmla="*/ 165 h 1658"/>
              <a:gd name="T6" fmla="*/ 259 w 1780"/>
              <a:gd name="T7" fmla="*/ 117 h 1658"/>
              <a:gd name="T8" fmla="*/ 163 w 1780"/>
              <a:gd name="T9" fmla="*/ 203 h 1658"/>
              <a:gd name="T10" fmla="*/ 182 w 1780"/>
              <a:gd name="T11" fmla="*/ 241 h 1658"/>
              <a:gd name="T12" fmla="*/ 173 w 1780"/>
              <a:gd name="T13" fmla="*/ 357 h 1658"/>
              <a:gd name="T14" fmla="*/ 0 w 1780"/>
              <a:gd name="T15" fmla="*/ 558 h 1658"/>
              <a:gd name="T16" fmla="*/ 125 w 1780"/>
              <a:gd name="T17" fmla="*/ 635 h 1658"/>
              <a:gd name="T18" fmla="*/ 211 w 1780"/>
              <a:gd name="T19" fmla="*/ 712 h 1658"/>
              <a:gd name="T20" fmla="*/ 307 w 1780"/>
              <a:gd name="T21" fmla="*/ 673 h 1658"/>
              <a:gd name="T22" fmla="*/ 413 w 1780"/>
              <a:gd name="T23" fmla="*/ 683 h 1658"/>
              <a:gd name="T24" fmla="*/ 451 w 1780"/>
              <a:gd name="T25" fmla="*/ 741 h 1658"/>
              <a:gd name="T26" fmla="*/ 576 w 1780"/>
              <a:gd name="T27" fmla="*/ 808 h 1658"/>
              <a:gd name="T28" fmla="*/ 662 w 1780"/>
              <a:gd name="T29" fmla="*/ 904 h 1658"/>
              <a:gd name="T30" fmla="*/ 768 w 1780"/>
              <a:gd name="T31" fmla="*/ 1029 h 1658"/>
              <a:gd name="T32" fmla="*/ 720 w 1780"/>
              <a:gd name="T33" fmla="*/ 1125 h 1658"/>
              <a:gd name="T34" fmla="*/ 778 w 1780"/>
              <a:gd name="T35" fmla="*/ 1173 h 1658"/>
              <a:gd name="T36" fmla="*/ 864 w 1780"/>
              <a:gd name="T37" fmla="*/ 1307 h 1658"/>
              <a:gd name="T38" fmla="*/ 691 w 1780"/>
              <a:gd name="T39" fmla="*/ 1461 h 1658"/>
              <a:gd name="T40" fmla="*/ 739 w 1780"/>
              <a:gd name="T41" fmla="*/ 1509 h 1658"/>
              <a:gd name="T42" fmla="*/ 797 w 1780"/>
              <a:gd name="T43" fmla="*/ 1547 h 1658"/>
              <a:gd name="T44" fmla="*/ 874 w 1780"/>
              <a:gd name="T45" fmla="*/ 1643 h 1658"/>
              <a:gd name="T46" fmla="*/ 979 w 1780"/>
              <a:gd name="T47" fmla="*/ 1557 h 1658"/>
              <a:gd name="T48" fmla="*/ 1037 w 1780"/>
              <a:gd name="T49" fmla="*/ 1489 h 1658"/>
              <a:gd name="T50" fmla="*/ 1123 w 1780"/>
              <a:gd name="T51" fmla="*/ 1278 h 1658"/>
              <a:gd name="T52" fmla="*/ 1421 w 1780"/>
              <a:gd name="T53" fmla="*/ 1201 h 1658"/>
              <a:gd name="T54" fmla="*/ 1488 w 1780"/>
              <a:gd name="T55" fmla="*/ 1134 h 1658"/>
              <a:gd name="T56" fmla="*/ 1555 w 1780"/>
              <a:gd name="T57" fmla="*/ 913 h 1658"/>
              <a:gd name="T58" fmla="*/ 1690 w 1780"/>
              <a:gd name="T59" fmla="*/ 693 h 1658"/>
              <a:gd name="T60" fmla="*/ 1757 w 1780"/>
              <a:gd name="T61" fmla="*/ 597 h 1658"/>
              <a:gd name="T62" fmla="*/ 1738 w 1780"/>
              <a:gd name="T63" fmla="*/ 481 h 1658"/>
              <a:gd name="T64" fmla="*/ 1738 w 1780"/>
              <a:gd name="T65" fmla="*/ 491 h 1658"/>
              <a:gd name="T66" fmla="*/ 1603 w 1780"/>
              <a:gd name="T67" fmla="*/ 414 h 1658"/>
              <a:gd name="T68" fmla="*/ 1334 w 1780"/>
              <a:gd name="T69" fmla="*/ 318 h 1658"/>
              <a:gd name="T70" fmla="*/ 1152 w 1780"/>
              <a:gd name="T71" fmla="*/ 261 h 1658"/>
              <a:gd name="T72" fmla="*/ 1094 w 1780"/>
              <a:gd name="T73" fmla="*/ 97 h 1658"/>
              <a:gd name="T74" fmla="*/ 960 w 1780"/>
              <a:gd name="T75" fmla="*/ 59 h 1658"/>
              <a:gd name="T76" fmla="*/ 902 w 1780"/>
              <a:gd name="T77" fmla="*/ 126 h 1658"/>
              <a:gd name="T78" fmla="*/ 787 w 1780"/>
              <a:gd name="T79" fmla="*/ 97 h 1658"/>
              <a:gd name="T80" fmla="*/ 634 w 1780"/>
              <a:gd name="T81" fmla="*/ 88 h 1658"/>
              <a:gd name="T82" fmla="*/ 605 w 1780"/>
              <a:gd name="T83" fmla="*/ 1 h 165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780"/>
              <a:gd name="T127" fmla="*/ 0 h 1658"/>
              <a:gd name="T128" fmla="*/ 1780 w 1780"/>
              <a:gd name="T129" fmla="*/ 1658 h 165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780" h="1658">
                <a:moveTo>
                  <a:pt x="605" y="1"/>
                </a:moveTo>
                <a:cubicBezTo>
                  <a:pt x="503" y="36"/>
                  <a:pt x="587" y="27"/>
                  <a:pt x="413" y="40"/>
                </a:cubicBezTo>
                <a:cubicBezTo>
                  <a:pt x="463" y="56"/>
                  <a:pt x="459" y="66"/>
                  <a:pt x="432" y="107"/>
                </a:cubicBezTo>
                <a:cubicBezTo>
                  <a:pt x="445" y="115"/>
                  <a:pt x="487" y="129"/>
                  <a:pt x="451" y="155"/>
                </a:cubicBezTo>
                <a:cubicBezTo>
                  <a:pt x="435" y="167"/>
                  <a:pt x="394" y="174"/>
                  <a:pt x="394" y="174"/>
                </a:cubicBezTo>
                <a:cubicBezTo>
                  <a:pt x="378" y="171"/>
                  <a:pt x="361" y="172"/>
                  <a:pt x="346" y="165"/>
                </a:cubicBezTo>
                <a:cubicBezTo>
                  <a:pt x="325" y="155"/>
                  <a:pt x="310" y="133"/>
                  <a:pt x="288" y="126"/>
                </a:cubicBezTo>
                <a:cubicBezTo>
                  <a:pt x="278" y="123"/>
                  <a:pt x="269" y="120"/>
                  <a:pt x="259" y="117"/>
                </a:cubicBezTo>
                <a:cubicBezTo>
                  <a:pt x="258" y="117"/>
                  <a:pt x="203" y="134"/>
                  <a:pt x="202" y="136"/>
                </a:cubicBezTo>
                <a:cubicBezTo>
                  <a:pt x="158" y="214"/>
                  <a:pt x="228" y="181"/>
                  <a:pt x="163" y="203"/>
                </a:cubicBezTo>
                <a:cubicBezTo>
                  <a:pt x="160" y="213"/>
                  <a:pt x="149" y="223"/>
                  <a:pt x="154" y="232"/>
                </a:cubicBezTo>
                <a:cubicBezTo>
                  <a:pt x="158" y="241"/>
                  <a:pt x="174" y="236"/>
                  <a:pt x="182" y="241"/>
                </a:cubicBezTo>
                <a:cubicBezTo>
                  <a:pt x="197" y="250"/>
                  <a:pt x="212" y="276"/>
                  <a:pt x="221" y="289"/>
                </a:cubicBezTo>
                <a:cubicBezTo>
                  <a:pt x="200" y="312"/>
                  <a:pt x="194" y="334"/>
                  <a:pt x="173" y="357"/>
                </a:cubicBezTo>
                <a:cubicBezTo>
                  <a:pt x="153" y="414"/>
                  <a:pt x="111" y="424"/>
                  <a:pt x="58" y="443"/>
                </a:cubicBezTo>
                <a:cubicBezTo>
                  <a:pt x="22" y="478"/>
                  <a:pt x="13" y="510"/>
                  <a:pt x="0" y="558"/>
                </a:cubicBezTo>
                <a:cubicBezTo>
                  <a:pt x="38" y="583"/>
                  <a:pt x="56" y="613"/>
                  <a:pt x="86" y="645"/>
                </a:cubicBezTo>
                <a:cubicBezTo>
                  <a:pt x="99" y="642"/>
                  <a:pt x="112" y="635"/>
                  <a:pt x="125" y="635"/>
                </a:cubicBezTo>
                <a:cubicBezTo>
                  <a:pt x="171" y="635"/>
                  <a:pt x="154" y="679"/>
                  <a:pt x="182" y="702"/>
                </a:cubicBezTo>
                <a:cubicBezTo>
                  <a:pt x="190" y="708"/>
                  <a:pt x="201" y="709"/>
                  <a:pt x="211" y="712"/>
                </a:cubicBezTo>
                <a:cubicBezTo>
                  <a:pt x="237" y="706"/>
                  <a:pt x="262" y="699"/>
                  <a:pt x="288" y="693"/>
                </a:cubicBezTo>
                <a:cubicBezTo>
                  <a:pt x="297" y="691"/>
                  <a:pt x="299" y="678"/>
                  <a:pt x="307" y="673"/>
                </a:cubicBezTo>
                <a:cubicBezTo>
                  <a:pt x="316" y="668"/>
                  <a:pt x="326" y="667"/>
                  <a:pt x="336" y="664"/>
                </a:cubicBezTo>
                <a:cubicBezTo>
                  <a:pt x="381" y="635"/>
                  <a:pt x="384" y="639"/>
                  <a:pt x="413" y="683"/>
                </a:cubicBezTo>
                <a:cubicBezTo>
                  <a:pt x="416" y="699"/>
                  <a:pt x="413" y="717"/>
                  <a:pt x="422" y="731"/>
                </a:cubicBezTo>
                <a:cubicBezTo>
                  <a:pt x="428" y="740"/>
                  <a:pt x="441" y="739"/>
                  <a:pt x="451" y="741"/>
                </a:cubicBezTo>
                <a:cubicBezTo>
                  <a:pt x="496" y="752"/>
                  <a:pt x="519" y="754"/>
                  <a:pt x="557" y="779"/>
                </a:cubicBezTo>
                <a:cubicBezTo>
                  <a:pt x="563" y="789"/>
                  <a:pt x="567" y="801"/>
                  <a:pt x="576" y="808"/>
                </a:cubicBezTo>
                <a:cubicBezTo>
                  <a:pt x="614" y="838"/>
                  <a:pt x="613" y="785"/>
                  <a:pt x="595" y="856"/>
                </a:cubicBezTo>
                <a:cubicBezTo>
                  <a:pt x="610" y="901"/>
                  <a:pt x="620" y="889"/>
                  <a:pt x="662" y="904"/>
                </a:cubicBezTo>
                <a:cubicBezTo>
                  <a:pt x="717" y="959"/>
                  <a:pt x="694" y="936"/>
                  <a:pt x="730" y="971"/>
                </a:cubicBezTo>
                <a:cubicBezTo>
                  <a:pt x="747" y="987"/>
                  <a:pt x="768" y="1029"/>
                  <a:pt x="768" y="1029"/>
                </a:cubicBezTo>
                <a:cubicBezTo>
                  <a:pt x="702" y="1073"/>
                  <a:pt x="717" y="1045"/>
                  <a:pt x="701" y="1096"/>
                </a:cubicBezTo>
                <a:cubicBezTo>
                  <a:pt x="707" y="1106"/>
                  <a:pt x="715" y="1114"/>
                  <a:pt x="720" y="1125"/>
                </a:cubicBezTo>
                <a:cubicBezTo>
                  <a:pt x="725" y="1137"/>
                  <a:pt x="720" y="1155"/>
                  <a:pt x="730" y="1163"/>
                </a:cubicBezTo>
                <a:cubicBezTo>
                  <a:pt x="743" y="1173"/>
                  <a:pt x="762" y="1170"/>
                  <a:pt x="778" y="1173"/>
                </a:cubicBezTo>
                <a:cubicBezTo>
                  <a:pt x="796" y="1199"/>
                  <a:pt x="821" y="1221"/>
                  <a:pt x="835" y="1249"/>
                </a:cubicBezTo>
                <a:cubicBezTo>
                  <a:pt x="878" y="1334"/>
                  <a:pt x="806" y="1219"/>
                  <a:pt x="864" y="1307"/>
                </a:cubicBezTo>
                <a:cubicBezTo>
                  <a:pt x="850" y="1346"/>
                  <a:pt x="817" y="1370"/>
                  <a:pt x="778" y="1384"/>
                </a:cubicBezTo>
                <a:cubicBezTo>
                  <a:pt x="749" y="1411"/>
                  <a:pt x="718" y="1432"/>
                  <a:pt x="691" y="1461"/>
                </a:cubicBezTo>
                <a:cubicBezTo>
                  <a:pt x="688" y="1470"/>
                  <a:pt x="675" y="1482"/>
                  <a:pt x="682" y="1489"/>
                </a:cubicBezTo>
                <a:cubicBezTo>
                  <a:pt x="696" y="1503"/>
                  <a:pt x="720" y="1503"/>
                  <a:pt x="739" y="1509"/>
                </a:cubicBezTo>
                <a:cubicBezTo>
                  <a:pt x="749" y="1512"/>
                  <a:pt x="768" y="1518"/>
                  <a:pt x="768" y="1518"/>
                </a:cubicBezTo>
                <a:cubicBezTo>
                  <a:pt x="778" y="1528"/>
                  <a:pt x="786" y="1538"/>
                  <a:pt x="797" y="1547"/>
                </a:cubicBezTo>
                <a:cubicBezTo>
                  <a:pt x="806" y="1554"/>
                  <a:pt x="820" y="1556"/>
                  <a:pt x="826" y="1566"/>
                </a:cubicBezTo>
                <a:cubicBezTo>
                  <a:pt x="883" y="1658"/>
                  <a:pt x="808" y="1600"/>
                  <a:pt x="874" y="1643"/>
                </a:cubicBezTo>
                <a:cubicBezTo>
                  <a:pt x="904" y="1632"/>
                  <a:pt x="919" y="1615"/>
                  <a:pt x="950" y="1605"/>
                </a:cubicBezTo>
                <a:cubicBezTo>
                  <a:pt x="1026" y="1529"/>
                  <a:pt x="916" y="1645"/>
                  <a:pt x="979" y="1557"/>
                </a:cubicBezTo>
                <a:cubicBezTo>
                  <a:pt x="990" y="1542"/>
                  <a:pt x="1008" y="1533"/>
                  <a:pt x="1018" y="1518"/>
                </a:cubicBezTo>
                <a:cubicBezTo>
                  <a:pt x="1024" y="1508"/>
                  <a:pt x="1031" y="1499"/>
                  <a:pt x="1037" y="1489"/>
                </a:cubicBezTo>
                <a:cubicBezTo>
                  <a:pt x="1073" y="1377"/>
                  <a:pt x="1016" y="1540"/>
                  <a:pt x="1066" y="1441"/>
                </a:cubicBezTo>
                <a:cubicBezTo>
                  <a:pt x="1092" y="1390"/>
                  <a:pt x="1081" y="1320"/>
                  <a:pt x="1123" y="1278"/>
                </a:cubicBezTo>
                <a:cubicBezTo>
                  <a:pt x="1144" y="1257"/>
                  <a:pt x="1185" y="1247"/>
                  <a:pt x="1210" y="1240"/>
                </a:cubicBezTo>
                <a:cubicBezTo>
                  <a:pt x="1280" y="1221"/>
                  <a:pt x="1349" y="1210"/>
                  <a:pt x="1421" y="1201"/>
                </a:cubicBezTo>
                <a:cubicBezTo>
                  <a:pt x="1431" y="1198"/>
                  <a:pt x="1443" y="1199"/>
                  <a:pt x="1450" y="1192"/>
                </a:cubicBezTo>
                <a:cubicBezTo>
                  <a:pt x="1466" y="1176"/>
                  <a:pt x="1488" y="1134"/>
                  <a:pt x="1488" y="1134"/>
                </a:cubicBezTo>
                <a:cubicBezTo>
                  <a:pt x="1495" y="1094"/>
                  <a:pt x="1503" y="1038"/>
                  <a:pt x="1517" y="1000"/>
                </a:cubicBezTo>
                <a:cubicBezTo>
                  <a:pt x="1528" y="970"/>
                  <a:pt x="1545" y="945"/>
                  <a:pt x="1555" y="913"/>
                </a:cubicBezTo>
                <a:cubicBezTo>
                  <a:pt x="1561" y="852"/>
                  <a:pt x="1545" y="799"/>
                  <a:pt x="1603" y="779"/>
                </a:cubicBezTo>
                <a:cubicBezTo>
                  <a:pt x="1626" y="744"/>
                  <a:pt x="1650" y="705"/>
                  <a:pt x="1690" y="693"/>
                </a:cubicBezTo>
                <a:cubicBezTo>
                  <a:pt x="1711" y="671"/>
                  <a:pt x="1726" y="647"/>
                  <a:pt x="1747" y="625"/>
                </a:cubicBezTo>
                <a:cubicBezTo>
                  <a:pt x="1750" y="616"/>
                  <a:pt x="1752" y="605"/>
                  <a:pt x="1757" y="597"/>
                </a:cubicBezTo>
                <a:cubicBezTo>
                  <a:pt x="1762" y="589"/>
                  <a:pt x="1775" y="586"/>
                  <a:pt x="1776" y="577"/>
                </a:cubicBezTo>
                <a:cubicBezTo>
                  <a:pt x="1780" y="544"/>
                  <a:pt x="1760" y="504"/>
                  <a:pt x="1738" y="481"/>
                </a:cubicBezTo>
                <a:cubicBezTo>
                  <a:pt x="1747" y="478"/>
                  <a:pt x="1766" y="462"/>
                  <a:pt x="1766" y="472"/>
                </a:cubicBezTo>
                <a:cubicBezTo>
                  <a:pt x="1766" y="483"/>
                  <a:pt x="1749" y="491"/>
                  <a:pt x="1738" y="491"/>
                </a:cubicBezTo>
                <a:cubicBezTo>
                  <a:pt x="1726" y="491"/>
                  <a:pt x="1702" y="446"/>
                  <a:pt x="1699" y="443"/>
                </a:cubicBezTo>
                <a:cubicBezTo>
                  <a:pt x="1677" y="425"/>
                  <a:pt x="1630" y="423"/>
                  <a:pt x="1603" y="414"/>
                </a:cubicBezTo>
                <a:cubicBezTo>
                  <a:pt x="1575" y="325"/>
                  <a:pt x="1472" y="352"/>
                  <a:pt x="1392" y="347"/>
                </a:cubicBezTo>
                <a:cubicBezTo>
                  <a:pt x="1374" y="341"/>
                  <a:pt x="1347" y="334"/>
                  <a:pt x="1334" y="318"/>
                </a:cubicBezTo>
                <a:cubicBezTo>
                  <a:pt x="1314" y="293"/>
                  <a:pt x="1342" y="277"/>
                  <a:pt x="1296" y="270"/>
                </a:cubicBezTo>
                <a:cubicBezTo>
                  <a:pt x="1249" y="262"/>
                  <a:pt x="1200" y="264"/>
                  <a:pt x="1152" y="261"/>
                </a:cubicBezTo>
                <a:cubicBezTo>
                  <a:pt x="1083" y="237"/>
                  <a:pt x="1105" y="258"/>
                  <a:pt x="1075" y="213"/>
                </a:cubicBezTo>
                <a:cubicBezTo>
                  <a:pt x="1062" y="171"/>
                  <a:pt x="1081" y="137"/>
                  <a:pt x="1094" y="97"/>
                </a:cubicBezTo>
                <a:cubicBezTo>
                  <a:pt x="1066" y="78"/>
                  <a:pt x="1049" y="60"/>
                  <a:pt x="1018" y="49"/>
                </a:cubicBezTo>
                <a:cubicBezTo>
                  <a:pt x="999" y="52"/>
                  <a:pt x="978" y="50"/>
                  <a:pt x="960" y="59"/>
                </a:cubicBezTo>
                <a:cubicBezTo>
                  <a:pt x="925" y="77"/>
                  <a:pt x="954" y="95"/>
                  <a:pt x="931" y="117"/>
                </a:cubicBezTo>
                <a:cubicBezTo>
                  <a:pt x="924" y="124"/>
                  <a:pt x="912" y="123"/>
                  <a:pt x="902" y="126"/>
                </a:cubicBezTo>
                <a:cubicBezTo>
                  <a:pt x="889" y="123"/>
                  <a:pt x="877" y="120"/>
                  <a:pt x="864" y="117"/>
                </a:cubicBezTo>
                <a:cubicBezTo>
                  <a:pt x="838" y="111"/>
                  <a:pt x="787" y="97"/>
                  <a:pt x="787" y="97"/>
                </a:cubicBezTo>
                <a:cubicBezTo>
                  <a:pt x="746" y="111"/>
                  <a:pt x="721" y="141"/>
                  <a:pt x="682" y="155"/>
                </a:cubicBezTo>
                <a:cubicBezTo>
                  <a:pt x="638" y="140"/>
                  <a:pt x="647" y="130"/>
                  <a:pt x="634" y="88"/>
                </a:cubicBezTo>
                <a:cubicBezTo>
                  <a:pt x="631" y="62"/>
                  <a:pt x="635" y="35"/>
                  <a:pt x="624" y="11"/>
                </a:cubicBezTo>
                <a:cubicBezTo>
                  <a:pt x="619" y="0"/>
                  <a:pt x="576" y="1"/>
                  <a:pt x="605" y="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隶书" panose="02010509060101010101" charset="-122"/>
              <a:cs typeface="+mn-cs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1015683" y="611188"/>
            <a:ext cx="5206999" cy="5813425"/>
            <a:chOff x="-268" y="25"/>
            <a:chExt cx="3280" cy="3662"/>
          </a:xfrm>
        </p:grpSpPr>
        <p:sp>
          <p:nvSpPr>
            <p:cNvPr id="16389" name="Freeform 8"/>
            <p:cNvSpPr/>
            <p:nvPr/>
          </p:nvSpPr>
          <p:spPr bwMode="auto">
            <a:xfrm rot="240000">
              <a:off x="-268" y="25"/>
              <a:ext cx="3280" cy="3662"/>
            </a:xfrm>
            <a:custGeom>
              <a:avLst/>
              <a:gdLst>
                <a:gd name="T0" fmla="*/ 125 w 2736"/>
                <a:gd name="T1" fmla="*/ 355 h 3744"/>
                <a:gd name="T2" fmla="*/ 163 w 2736"/>
                <a:gd name="T3" fmla="*/ 355 h 3744"/>
                <a:gd name="T4" fmla="*/ 144 w 2736"/>
                <a:gd name="T5" fmla="*/ 77 h 3744"/>
                <a:gd name="T6" fmla="*/ 298 w 2736"/>
                <a:gd name="T7" fmla="*/ 393 h 3744"/>
                <a:gd name="T8" fmla="*/ 374 w 2736"/>
                <a:gd name="T9" fmla="*/ 528 h 3744"/>
                <a:gd name="T10" fmla="*/ 758 w 2736"/>
                <a:gd name="T11" fmla="*/ 777 h 3744"/>
                <a:gd name="T12" fmla="*/ 922 w 2736"/>
                <a:gd name="T13" fmla="*/ 816 h 3744"/>
                <a:gd name="T14" fmla="*/ 1171 w 2736"/>
                <a:gd name="T15" fmla="*/ 969 h 3744"/>
                <a:gd name="T16" fmla="*/ 1277 w 2736"/>
                <a:gd name="T17" fmla="*/ 1094 h 3744"/>
                <a:gd name="T18" fmla="*/ 1411 w 2736"/>
                <a:gd name="T19" fmla="*/ 1142 h 3744"/>
                <a:gd name="T20" fmla="*/ 1430 w 2736"/>
                <a:gd name="T21" fmla="*/ 1411 h 3744"/>
                <a:gd name="T22" fmla="*/ 1382 w 2736"/>
                <a:gd name="T23" fmla="*/ 1632 h 3744"/>
                <a:gd name="T24" fmla="*/ 1507 w 2736"/>
                <a:gd name="T25" fmla="*/ 1824 h 3744"/>
                <a:gd name="T26" fmla="*/ 1594 w 2736"/>
                <a:gd name="T27" fmla="*/ 1968 h 3744"/>
                <a:gd name="T28" fmla="*/ 1843 w 2736"/>
                <a:gd name="T29" fmla="*/ 2150 h 3744"/>
                <a:gd name="T30" fmla="*/ 1891 w 2736"/>
                <a:gd name="T31" fmla="*/ 2467 h 3744"/>
                <a:gd name="T32" fmla="*/ 1843 w 2736"/>
                <a:gd name="T33" fmla="*/ 3197 h 3744"/>
                <a:gd name="T34" fmla="*/ 1814 w 2736"/>
                <a:gd name="T35" fmla="*/ 3302 h 3744"/>
                <a:gd name="T36" fmla="*/ 1757 w 2736"/>
                <a:gd name="T37" fmla="*/ 3369 h 3744"/>
                <a:gd name="T38" fmla="*/ 1882 w 2736"/>
                <a:gd name="T39" fmla="*/ 3648 h 3744"/>
                <a:gd name="T40" fmla="*/ 2035 w 2736"/>
                <a:gd name="T41" fmla="*/ 3734 h 3744"/>
                <a:gd name="T42" fmla="*/ 1987 w 2736"/>
                <a:gd name="T43" fmla="*/ 3629 h 3744"/>
                <a:gd name="T44" fmla="*/ 2045 w 2736"/>
                <a:gd name="T45" fmla="*/ 3465 h 3744"/>
                <a:gd name="T46" fmla="*/ 2026 w 2736"/>
                <a:gd name="T47" fmla="*/ 3302 h 3744"/>
                <a:gd name="T48" fmla="*/ 2141 w 2736"/>
                <a:gd name="T49" fmla="*/ 3177 h 3744"/>
                <a:gd name="T50" fmla="*/ 2198 w 2736"/>
                <a:gd name="T51" fmla="*/ 3081 h 3744"/>
                <a:gd name="T52" fmla="*/ 2275 w 2736"/>
                <a:gd name="T53" fmla="*/ 3033 h 3744"/>
                <a:gd name="T54" fmla="*/ 2515 w 2736"/>
                <a:gd name="T55" fmla="*/ 2832 h 3744"/>
                <a:gd name="T56" fmla="*/ 2486 w 2736"/>
                <a:gd name="T57" fmla="*/ 2726 h 3744"/>
                <a:gd name="T58" fmla="*/ 2486 w 2736"/>
                <a:gd name="T59" fmla="*/ 2611 h 3744"/>
                <a:gd name="T60" fmla="*/ 2506 w 2736"/>
                <a:gd name="T61" fmla="*/ 2381 h 3744"/>
                <a:gd name="T62" fmla="*/ 2458 w 2736"/>
                <a:gd name="T63" fmla="*/ 2265 h 3744"/>
                <a:gd name="T64" fmla="*/ 2438 w 2736"/>
                <a:gd name="T65" fmla="*/ 2150 h 3744"/>
                <a:gd name="T66" fmla="*/ 2333 w 2736"/>
                <a:gd name="T67" fmla="*/ 2093 h 3744"/>
                <a:gd name="T68" fmla="*/ 2256 w 2736"/>
                <a:gd name="T69" fmla="*/ 1987 h 3744"/>
                <a:gd name="T70" fmla="*/ 2054 w 2736"/>
                <a:gd name="T71" fmla="*/ 1853 h 3744"/>
                <a:gd name="T72" fmla="*/ 1958 w 2736"/>
                <a:gd name="T73" fmla="*/ 1910 h 3744"/>
                <a:gd name="T74" fmla="*/ 1824 w 2736"/>
                <a:gd name="T75" fmla="*/ 1843 h 3744"/>
                <a:gd name="T76" fmla="*/ 1766 w 2736"/>
                <a:gd name="T77" fmla="*/ 1689 h 3744"/>
                <a:gd name="T78" fmla="*/ 1920 w 2736"/>
                <a:gd name="T79" fmla="*/ 1545 h 3744"/>
                <a:gd name="T80" fmla="*/ 1891 w 2736"/>
                <a:gd name="T81" fmla="*/ 1430 h 3744"/>
                <a:gd name="T82" fmla="*/ 1968 w 2736"/>
                <a:gd name="T83" fmla="*/ 1334 h 3744"/>
                <a:gd name="T84" fmla="*/ 2198 w 2736"/>
                <a:gd name="T85" fmla="*/ 1315 h 3744"/>
                <a:gd name="T86" fmla="*/ 2333 w 2736"/>
                <a:gd name="T87" fmla="*/ 1277 h 3744"/>
                <a:gd name="T88" fmla="*/ 2496 w 2736"/>
                <a:gd name="T89" fmla="*/ 1334 h 3744"/>
                <a:gd name="T90" fmla="*/ 2621 w 2736"/>
                <a:gd name="T91" fmla="*/ 1353 h 3744"/>
                <a:gd name="T92" fmla="*/ 2448 w 2736"/>
                <a:gd name="T93" fmla="*/ 1152 h 3744"/>
                <a:gd name="T94" fmla="*/ 1939 w 2736"/>
                <a:gd name="T95" fmla="*/ 950 h 3744"/>
                <a:gd name="T96" fmla="*/ 1853 w 2736"/>
                <a:gd name="T97" fmla="*/ 989 h 3744"/>
                <a:gd name="T98" fmla="*/ 1670 w 2736"/>
                <a:gd name="T99" fmla="*/ 1085 h 3744"/>
                <a:gd name="T100" fmla="*/ 1805 w 2736"/>
                <a:gd name="T101" fmla="*/ 969 h 3744"/>
                <a:gd name="T102" fmla="*/ 1574 w 2736"/>
                <a:gd name="T103" fmla="*/ 1085 h 3744"/>
                <a:gd name="T104" fmla="*/ 1267 w 2736"/>
                <a:gd name="T105" fmla="*/ 825 h 3744"/>
                <a:gd name="T106" fmla="*/ 1133 w 2736"/>
                <a:gd name="T107" fmla="*/ 624 h 3744"/>
                <a:gd name="T108" fmla="*/ 979 w 2736"/>
                <a:gd name="T109" fmla="*/ 585 h 3744"/>
                <a:gd name="T110" fmla="*/ 816 w 2736"/>
                <a:gd name="T111" fmla="*/ 653 h 3744"/>
                <a:gd name="T112" fmla="*/ 691 w 2736"/>
                <a:gd name="T113" fmla="*/ 499 h 3744"/>
                <a:gd name="T114" fmla="*/ 595 w 2736"/>
                <a:gd name="T115" fmla="*/ 259 h 3744"/>
                <a:gd name="T116" fmla="*/ 374 w 2736"/>
                <a:gd name="T117" fmla="*/ 67 h 3744"/>
                <a:gd name="T118" fmla="*/ 48 w 2736"/>
                <a:gd name="T119" fmla="*/ 9 h 374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6"/>
                <a:gd name="T181" fmla="*/ 0 h 3744"/>
                <a:gd name="T182" fmla="*/ 2736 w 2736"/>
                <a:gd name="T183" fmla="*/ 3744 h 374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6" h="3744">
                  <a:moveTo>
                    <a:pt x="0" y="0"/>
                  </a:moveTo>
                  <a:cubicBezTo>
                    <a:pt x="12" y="36"/>
                    <a:pt x="31" y="79"/>
                    <a:pt x="58" y="105"/>
                  </a:cubicBezTo>
                  <a:cubicBezTo>
                    <a:pt x="63" y="193"/>
                    <a:pt x="44" y="302"/>
                    <a:pt x="125" y="355"/>
                  </a:cubicBezTo>
                  <a:cubicBezTo>
                    <a:pt x="138" y="374"/>
                    <a:pt x="150" y="394"/>
                    <a:pt x="163" y="413"/>
                  </a:cubicBezTo>
                  <a:cubicBezTo>
                    <a:pt x="169" y="422"/>
                    <a:pt x="182" y="441"/>
                    <a:pt x="182" y="441"/>
                  </a:cubicBezTo>
                  <a:cubicBezTo>
                    <a:pt x="196" y="402"/>
                    <a:pt x="185" y="389"/>
                    <a:pt x="163" y="355"/>
                  </a:cubicBezTo>
                  <a:cubicBezTo>
                    <a:pt x="152" y="296"/>
                    <a:pt x="131" y="240"/>
                    <a:pt x="115" y="182"/>
                  </a:cubicBezTo>
                  <a:cubicBezTo>
                    <a:pt x="107" y="153"/>
                    <a:pt x="86" y="96"/>
                    <a:pt x="86" y="96"/>
                  </a:cubicBezTo>
                  <a:cubicBezTo>
                    <a:pt x="100" y="55"/>
                    <a:pt x="109" y="41"/>
                    <a:pt x="144" y="77"/>
                  </a:cubicBezTo>
                  <a:cubicBezTo>
                    <a:pt x="168" y="145"/>
                    <a:pt x="179" y="215"/>
                    <a:pt x="230" y="269"/>
                  </a:cubicBezTo>
                  <a:cubicBezTo>
                    <a:pt x="240" y="298"/>
                    <a:pt x="267" y="343"/>
                    <a:pt x="288" y="365"/>
                  </a:cubicBezTo>
                  <a:cubicBezTo>
                    <a:pt x="291" y="374"/>
                    <a:pt x="293" y="385"/>
                    <a:pt x="298" y="393"/>
                  </a:cubicBezTo>
                  <a:cubicBezTo>
                    <a:pt x="303" y="401"/>
                    <a:pt x="313" y="405"/>
                    <a:pt x="317" y="413"/>
                  </a:cubicBezTo>
                  <a:cubicBezTo>
                    <a:pt x="326" y="431"/>
                    <a:pt x="325" y="453"/>
                    <a:pt x="336" y="470"/>
                  </a:cubicBezTo>
                  <a:cubicBezTo>
                    <a:pt x="349" y="489"/>
                    <a:pt x="366" y="506"/>
                    <a:pt x="374" y="528"/>
                  </a:cubicBezTo>
                  <a:cubicBezTo>
                    <a:pt x="395" y="588"/>
                    <a:pt x="404" y="649"/>
                    <a:pt x="470" y="672"/>
                  </a:cubicBezTo>
                  <a:cubicBezTo>
                    <a:pt x="511" y="711"/>
                    <a:pt x="620" y="741"/>
                    <a:pt x="672" y="749"/>
                  </a:cubicBezTo>
                  <a:cubicBezTo>
                    <a:pt x="715" y="762"/>
                    <a:pt x="701" y="758"/>
                    <a:pt x="758" y="777"/>
                  </a:cubicBezTo>
                  <a:cubicBezTo>
                    <a:pt x="768" y="780"/>
                    <a:pt x="787" y="787"/>
                    <a:pt x="787" y="787"/>
                  </a:cubicBezTo>
                  <a:cubicBezTo>
                    <a:pt x="855" y="765"/>
                    <a:pt x="826" y="762"/>
                    <a:pt x="874" y="777"/>
                  </a:cubicBezTo>
                  <a:cubicBezTo>
                    <a:pt x="891" y="789"/>
                    <a:pt x="904" y="807"/>
                    <a:pt x="922" y="816"/>
                  </a:cubicBezTo>
                  <a:cubicBezTo>
                    <a:pt x="940" y="825"/>
                    <a:pt x="979" y="835"/>
                    <a:pt x="979" y="835"/>
                  </a:cubicBezTo>
                  <a:cubicBezTo>
                    <a:pt x="999" y="893"/>
                    <a:pt x="1049" y="893"/>
                    <a:pt x="1104" y="902"/>
                  </a:cubicBezTo>
                  <a:cubicBezTo>
                    <a:pt x="1132" y="921"/>
                    <a:pt x="1155" y="938"/>
                    <a:pt x="1171" y="969"/>
                  </a:cubicBezTo>
                  <a:cubicBezTo>
                    <a:pt x="1187" y="1000"/>
                    <a:pt x="1184" y="1021"/>
                    <a:pt x="1210" y="1046"/>
                  </a:cubicBezTo>
                  <a:cubicBezTo>
                    <a:pt x="1213" y="1056"/>
                    <a:pt x="1211" y="1069"/>
                    <a:pt x="1219" y="1075"/>
                  </a:cubicBezTo>
                  <a:cubicBezTo>
                    <a:pt x="1236" y="1087"/>
                    <a:pt x="1258" y="1087"/>
                    <a:pt x="1277" y="1094"/>
                  </a:cubicBezTo>
                  <a:cubicBezTo>
                    <a:pt x="1287" y="1097"/>
                    <a:pt x="1297" y="1099"/>
                    <a:pt x="1306" y="1104"/>
                  </a:cubicBezTo>
                  <a:cubicBezTo>
                    <a:pt x="1316" y="1109"/>
                    <a:pt x="1323" y="1119"/>
                    <a:pt x="1334" y="1123"/>
                  </a:cubicBezTo>
                  <a:cubicBezTo>
                    <a:pt x="1359" y="1132"/>
                    <a:pt x="1386" y="1134"/>
                    <a:pt x="1411" y="1142"/>
                  </a:cubicBezTo>
                  <a:cubicBezTo>
                    <a:pt x="1456" y="1171"/>
                    <a:pt x="1469" y="1158"/>
                    <a:pt x="1517" y="1142"/>
                  </a:cubicBezTo>
                  <a:cubicBezTo>
                    <a:pt x="1582" y="1207"/>
                    <a:pt x="1554" y="1297"/>
                    <a:pt x="1498" y="1353"/>
                  </a:cubicBezTo>
                  <a:cubicBezTo>
                    <a:pt x="1483" y="1397"/>
                    <a:pt x="1468" y="1386"/>
                    <a:pt x="1430" y="1411"/>
                  </a:cubicBezTo>
                  <a:cubicBezTo>
                    <a:pt x="1400" y="1457"/>
                    <a:pt x="1400" y="1513"/>
                    <a:pt x="1382" y="1565"/>
                  </a:cubicBezTo>
                  <a:cubicBezTo>
                    <a:pt x="1392" y="1568"/>
                    <a:pt x="1407" y="1565"/>
                    <a:pt x="1411" y="1574"/>
                  </a:cubicBezTo>
                  <a:cubicBezTo>
                    <a:pt x="1422" y="1601"/>
                    <a:pt x="1396" y="1618"/>
                    <a:pt x="1382" y="1632"/>
                  </a:cubicBezTo>
                  <a:cubicBezTo>
                    <a:pt x="1362" y="1696"/>
                    <a:pt x="1402" y="1727"/>
                    <a:pt x="1459" y="1747"/>
                  </a:cubicBezTo>
                  <a:cubicBezTo>
                    <a:pt x="1470" y="1764"/>
                    <a:pt x="1487" y="1777"/>
                    <a:pt x="1498" y="1795"/>
                  </a:cubicBezTo>
                  <a:cubicBezTo>
                    <a:pt x="1503" y="1804"/>
                    <a:pt x="1502" y="1815"/>
                    <a:pt x="1507" y="1824"/>
                  </a:cubicBezTo>
                  <a:cubicBezTo>
                    <a:pt x="1518" y="1844"/>
                    <a:pt x="1546" y="1881"/>
                    <a:pt x="1546" y="1881"/>
                  </a:cubicBezTo>
                  <a:cubicBezTo>
                    <a:pt x="1567" y="1947"/>
                    <a:pt x="1538" y="1870"/>
                    <a:pt x="1584" y="1939"/>
                  </a:cubicBezTo>
                  <a:cubicBezTo>
                    <a:pt x="1590" y="1947"/>
                    <a:pt x="1587" y="1961"/>
                    <a:pt x="1594" y="1968"/>
                  </a:cubicBezTo>
                  <a:cubicBezTo>
                    <a:pt x="1601" y="1975"/>
                    <a:pt x="1613" y="1974"/>
                    <a:pt x="1622" y="1977"/>
                  </a:cubicBezTo>
                  <a:cubicBezTo>
                    <a:pt x="1639" y="2026"/>
                    <a:pt x="1696" y="2055"/>
                    <a:pt x="1738" y="2083"/>
                  </a:cubicBezTo>
                  <a:cubicBezTo>
                    <a:pt x="1772" y="2105"/>
                    <a:pt x="1806" y="2138"/>
                    <a:pt x="1843" y="2150"/>
                  </a:cubicBezTo>
                  <a:cubicBezTo>
                    <a:pt x="1872" y="2179"/>
                    <a:pt x="1879" y="2203"/>
                    <a:pt x="1901" y="2237"/>
                  </a:cubicBezTo>
                  <a:cubicBezTo>
                    <a:pt x="1919" y="2294"/>
                    <a:pt x="1929" y="2352"/>
                    <a:pt x="1910" y="2409"/>
                  </a:cubicBezTo>
                  <a:cubicBezTo>
                    <a:pt x="1903" y="2428"/>
                    <a:pt x="1897" y="2448"/>
                    <a:pt x="1891" y="2467"/>
                  </a:cubicBezTo>
                  <a:cubicBezTo>
                    <a:pt x="1885" y="2486"/>
                    <a:pt x="1872" y="2525"/>
                    <a:pt x="1872" y="2525"/>
                  </a:cubicBezTo>
                  <a:cubicBezTo>
                    <a:pt x="1912" y="2638"/>
                    <a:pt x="1902" y="2804"/>
                    <a:pt x="1834" y="2909"/>
                  </a:cubicBezTo>
                  <a:cubicBezTo>
                    <a:pt x="1816" y="2995"/>
                    <a:pt x="1778" y="3128"/>
                    <a:pt x="1843" y="3197"/>
                  </a:cubicBezTo>
                  <a:cubicBezTo>
                    <a:pt x="1846" y="3206"/>
                    <a:pt x="1855" y="3215"/>
                    <a:pt x="1853" y="3225"/>
                  </a:cubicBezTo>
                  <a:cubicBezTo>
                    <a:pt x="1851" y="3234"/>
                    <a:pt x="1838" y="3237"/>
                    <a:pt x="1834" y="3245"/>
                  </a:cubicBezTo>
                  <a:cubicBezTo>
                    <a:pt x="1825" y="3263"/>
                    <a:pt x="1821" y="3283"/>
                    <a:pt x="1814" y="3302"/>
                  </a:cubicBezTo>
                  <a:cubicBezTo>
                    <a:pt x="1811" y="3312"/>
                    <a:pt x="1812" y="3324"/>
                    <a:pt x="1805" y="3331"/>
                  </a:cubicBezTo>
                  <a:cubicBezTo>
                    <a:pt x="1798" y="3338"/>
                    <a:pt x="1786" y="3338"/>
                    <a:pt x="1776" y="3341"/>
                  </a:cubicBezTo>
                  <a:cubicBezTo>
                    <a:pt x="1770" y="3350"/>
                    <a:pt x="1757" y="3358"/>
                    <a:pt x="1757" y="3369"/>
                  </a:cubicBezTo>
                  <a:cubicBezTo>
                    <a:pt x="1757" y="3410"/>
                    <a:pt x="1792" y="3448"/>
                    <a:pt x="1805" y="3485"/>
                  </a:cubicBezTo>
                  <a:cubicBezTo>
                    <a:pt x="1814" y="3542"/>
                    <a:pt x="1805" y="3568"/>
                    <a:pt x="1853" y="3600"/>
                  </a:cubicBezTo>
                  <a:cubicBezTo>
                    <a:pt x="1878" y="3681"/>
                    <a:pt x="1842" y="3582"/>
                    <a:pt x="1882" y="3648"/>
                  </a:cubicBezTo>
                  <a:cubicBezTo>
                    <a:pt x="1887" y="3657"/>
                    <a:pt x="1884" y="3670"/>
                    <a:pt x="1891" y="3677"/>
                  </a:cubicBezTo>
                  <a:cubicBezTo>
                    <a:pt x="1919" y="3705"/>
                    <a:pt x="1967" y="3730"/>
                    <a:pt x="2006" y="3744"/>
                  </a:cubicBezTo>
                  <a:cubicBezTo>
                    <a:pt x="2016" y="3741"/>
                    <a:pt x="2032" y="3744"/>
                    <a:pt x="2035" y="3734"/>
                  </a:cubicBezTo>
                  <a:cubicBezTo>
                    <a:pt x="2038" y="3723"/>
                    <a:pt x="2021" y="3715"/>
                    <a:pt x="2016" y="3705"/>
                  </a:cubicBezTo>
                  <a:cubicBezTo>
                    <a:pt x="2012" y="3696"/>
                    <a:pt x="2009" y="3686"/>
                    <a:pt x="2006" y="3677"/>
                  </a:cubicBezTo>
                  <a:cubicBezTo>
                    <a:pt x="2025" y="3623"/>
                    <a:pt x="2019" y="3670"/>
                    <a:pt x="1987" y="3629"/>
                  </a:cubicBezTo>
                  <a:cubicBezTo>
                    <a:pt x="1981" y="3621"/>
                    <a:pt x="1981" y="3610"/>
                    <a:pt x="1978" y="3600"/>
                  </a:cubicBezTo>
                  <a:cubicBezTo>
                    <a:pt x="1985" y="3541"/>
                    <a:pt x="1970" y="3502"/>
                    <a:pt x="2026" y="3485"/>
                  </a:cubicBezTo>
                  <a:cubicBezTo>
                    <a:pt x="2032" y="3478"/>
                    <a:pt x="2038" y="3471"/>
                    <a:pt x="2045" y="3465"/>
                  </a:cubicBezTo>
                  <a:cubicBezTo>
                    <a:pt x="2054" y="3458"/>
                    <a:pt x="2072" y="3457"/>
                    <a:pt x="2074" y="3446"/>
                  </a:cubicBezTo>
                  <a:cubicBezTo>
                    <a:pt x="2090" y="3367"/>
                    <a:pt x="2078" y="3373"/>
                    <a:pt x="2035" y="3360"/>
                  </a:cubicBezTo>
                  <a:cubicBezTo>
                    <a:pt x="2020" y="3336"/>
                    <a:pt x="2004" y="3330"/>
                    <a:pt x="2026" y="3302"/>
                  </a:cubicBezTo>
                  <a:cubicBezTo>
                    <a:pt x="2045" y="3277"/>
                    <a:pt x="2112" y="3264"/>
                    <a:pt x="2112" y="3264"/>
                  </a:cubicBezTo>
                  <a:cubicBezTo>
                    <a:pt x="2115" y="3254"/>
                    <a:pt x="2119" y="3245"/>
                    <a:pt x="2122" y="3235"/>
                  </a:cubicBezTo>
                  <a:cubicBezTo>
                    <a:pt x="2128" y="3216"/>
                    <a:pt x="2141" y="3177"/>
                    <a:pt x="2141" y="3177"/>
                  </a:cubicBezTo>
                  <a:cubicBezTo>
                    <a:pt x="2137" y="3172"/>
                    <a:pt x="2106" y="3131"/>
                    <a:pt x="2112" y="3120"/>
                  </a:cubicBezTo>
                  <a:cubicBezTo>
                    <a:pt x="2116" y="3111"/>
                    <a:pt x="2132" y="3115"/>
                    <a:pt x="2141" y="3110"/>
                  </a:cubicBezTo>
                  <a:cubicBezTo>
                    <a:pt x="2219" y="3071"/>
                    <a:pt x="2124" y="3107"/>
                    <a:pt x="2198" y="3081"/>
                  </a:cubicBezTo>
                  <a:cubicBezTo>
                    <a:pt x="2205" y="3075"/>
                    <a:pt x="2214" y="3070"/>
                    <a:pt x="2218" y="3062"/>
                  </a:cubicBezTo>
                  <a:cubicBezTo>
                    <a:pt x="2224" y="3050"/>
                    <a:pt x="2215" y="3030"/>
                    <a:pt x="2227" y="3024"/>
                  </a:cubicBezTo>
                  <a:cubicBezTo>
                    <a:pt x="2242" y="3017"/>
                    <a:pt x="2259" y="3030"/>
                    <a:pt x="2275" y="3033"/>
                  </a:cubicBezTo>
                  <a:cubicBezTo>
                    <a:pt x="2324" y="3067"/>
                    <a:pt x="2354" y="3062"/>
                    <a:pt x="2410" y="3043"/>
                  </a:cubicBezTo>
                  <a:cubicBezTo>
                    <a:pt x="2445" y="2990"/>
                    <a:pt x="2440" y="2950"/>
                    <a:pt x="2419" y="2889"/>
                  </a:cubicBezTo>
                  <a:cubicBezTo>
                    <a:pt x="2437" y="2838"/>
                    <a:pt x="2471" y="2846"/>
                    <a:pt x="2515" y="2832"/>
                  </a:cubicBezTo>
                  <a:cubicBezTo>
                    <a:pt x="2533" y="2837"/>
                    <a:pt x="2563" y="2857"/>
                    <a:pt x="2563" y="2813"/>
                  </a:cubicBezTo>
                  <a:cubicBezTo>
                    <a:pt x="2563" y="2804"/>
                    <a:pt x="2550" y="2800"/>
                    <a:pt x="2544" y="2793"/>
                  </a:cubicBezTo>
                  <a:cubicBezTo>
                    <a:pt x="2529" y="2774"/>
                    <a:pt x="2510" y="2734"/>
                    <a:pt x="2486" y="2726"/>
                  </a:cubicBezTo>
                  <a:cubicBezTo>
                    <a:pt x="2467" y="2720"/>
                    <a:pt x="2448" y="2713"/>
                    <a:pt x="2429" y="2707"/>
                  </a:cubicBezTo>
                  <a:cubicBezTo>
                    <a:pt x="2419" y="2704"/>
                    <a:pt x="2400" y="2697"/>
                    <a:pt x="2400" y="2697"/>
                  </a:cubicBezTo>
                  <a:cubicBezTo>
                    <a:pt x="2413" y="2648"/>
                    <a:pt x="2439" y="2628"/>
                    <a:pt x="2486" y="2611"/>
                  </a:cubicBezTo>
                  <a:cubicBezTo>
                    <a:pt x="2515" y="2583"/>
                    <a:pt x="2549" y="2557"/>
                    <a:pt x="2582" y="2534"/>
                  </a:cubicBezTo>
                  <a:cubicBezTo>
                    <a:pt x="2571" y="2477"/>
                    <a:pt x="2560" y="2453"/>
                    <a:pt x="2525" y="2409"/>
                  </a:cubicBezTo>
                  <a:cubicBezTo>
                    <a:pt x="2518" y="2400"/>
                    <a:pt x="2516" y="2387"/>
                    <a:pt x="2506" y="2381"/>
                  </a:cubicBezTo>
                  <a:cubicBezTo>
                    <a:pt x="2489" y="2370"/>
                    <a:pt x="2448" y="2361"/>
                    <a:pt x="2448" y="2361"/>
                  </a:cubicBezTo>
                  <a:cubicBezTo>
                    <a:pt x="2433" y="2339"/>
                    <a:pt x="2402" y="2302"/>
                    <a:pt x="2429" y="2275"/>
                  </a:cubicBezTo>
                  <a:cubicBezTo>
                    <a:pt x="2436" y="2268"/>
                    <a:pt x="2448" y="2268"/>
                    <a:pt x="2458" y="2265"/>
                  </a:cubicBezTo>
                  <a:cubicBezTo>
                    <a:pt x="2477" y="2238"/>
                    <a:pt x="2515" y="2219"/>
                    <a:pt x="2477" y="2189"/>
                  </a:cubicBezTo>
                  <a:cubicBezTo>
                    <a:pt x="2469" y="2183"/>
                    <a:pt x="2458" y="2182"/>
                    <a:pt x="2448" y="2179"/>
                  </a:cubicBezTo>
                  <a:cubicBezTo>
                    <a:pt x="2445" y="2169"/>
                    <a:pt x="2446" y="2156"/>
                    <a:pt x="2438" y="2150"/>
                  </a:cubicBezTo>
                  <a:cubicBezTo>
                    <a:pt x="2422" y="2138"/>
                    <a:pt x="2381" y="2131"/>
                    <a:pt x="2381" y="2131"/>
                  </a:cubicBezTo>
                  <a:cubicBezTo>
                    <a:pt x="2375" y="2121"/>
                    <a:pt x="2371" y="2109"/>
                    <a:pt x="2362" y="2102"/>
                  </a:cubicBezTo>
                  <a:cubicBezTo>
                    <a:pt x="2354" y="2096"/>
                    <a:pt x="2339" y="2101"/>
                    <a:pt x="2333" y="2093"/>
                  </a:cubicBezTo>
                  <a:cubicBezTo>
                    <a:pt x="2318" y="2071"/>
                    <a:pt x="2332" y="2035"/>
                    <a:pt x="2314" y="2016"/>
                  </a:cubicBezTo>
                  <a:cubicBezTo>
                    <a:pt x="2307" y="2009"/>
                    <a:pt x="2294" y="2011"/>
                    <a:pt x="2285" y="2006"/>
                  </a:cubicBezTo>
                  <a:cubicBezTo>
                    <a:pt x="2275" y="2001"/>
                    <a:pt x="2266" y="1992"/>
                    <a:pt x="2256" y="1987"/>
                  </a:cubicBezTo>
                  <a:cubicBezTo>
                    <a:pt x="2237" y="1977"/>
                    <a:pt x="2218" y="1967"/>
                    <a:pt x="2198" y="1958"/>
                  </a:cubicBezTo>
                  <a:cubicBezTo>
                    <a:pt x="2180" y="1950"/>
                    <a:pt x="2141" y="1939"/>
                    <a:pt x="2141" y="1939"/>
                  </a:cubicBezTo>
                  <a:cubicBezTo>
                    <a:pt x="2124" y="1890"/>
                    <a:pt x="2104" y="1869"/>
                    <a:pt x="2054" y="1853"/>
                  </a:cubicBezTo>
                  <a:cubicBezTo>
                    <a:pt x="2045" y="1856"/>
                    <a:pt x="2033" y="1855"/>
                    <a:pt x="2026" y="1862"/>
                  </a:cubicBezTo>
                  <a:cubicBezTo>
                    <a:pt x="2019" y="1869"/>
                    <a:pt x="2024" y="1885"/>
                    <a:pt x="2016" y="1891"/>
                  </a:cubicBezTo>
                  <a:cubicBezTo>
                    <a:pt x="1999" y="1903"/>
                    <a:pt x="1958" y="1910"/>
                    <a:pt x="1958" y="1910"/>
                  </a:cubicBezTo>
                  <a:cubicBezTo>
                    <a:pt x="1955" y="1909"/>
                    <a:pt x="1897" y="1897"/>
                    <a:pt x="1891" y="1891"/>
                  </a:cubicBezTo>
                  <a:cubicBezTo>
                    <a:pt x="1884" y="1884"/>
                    <a:pt x="1889" y="1869"/>
                    <a:pt x="1882" y="1862"/>
                  </a:cubicBezTo>
                  <a:cubicBezTo>
                    <a:pt x="1868" y="1848"/>
                    <a:pt x="1842" y="1852"/>
                    <a:pt x="1824" y="1843"/>
                  </a:cubicBezTo>
                  <a:cubicBezTo>
                    <a:pt x="1786" y="1824"/>
                    <a:pt x="1749" y="1806"/>
                    <a:pt x="1718" y="1776"/>
                  </a:cubicBezTo>
                  <a:cubicBezTo>
                    <a:pt x="1701" y="1723"/>
                    <a:pt x="1679" y="1720"/>
                    <a:pt x="1728" y="1699"/>
                  </a:cubicBezTo>
                  <a:cubicBezTo>
                    <a:pt x="1740" y="1694"/>
                    <a:pt x="1753" y="1692"/>
                    <a:pt x="1766" y="1689"/>
                  </a:cubicBezTo>
                  <a:cubicBezTo>
                    <a:pt x="1773" y="1670"/>
                    <a:pt x="1779" y="1651"/>
                    <a:pt x="1786" y="1632"/>
                  </a:cubicBezTo>
                  <a:cubicBezTo>
                    <a:pt x="1792" y="1615"/>
                    <a:pt x="1831" y="1610"/>
                    <a:pt x="1843" y="1603"/>
                  </a:cubicBezTo>
                  <a:cubicBezTo>
                    <a:pt x="1895" y="1574"/>
                    <a:pt x="1890" y="1576"/>
                    <a:pt x="1920" y="1545"/>
                  </a:cubicBezTo>
                  <a:cubicBezTo>
                    <a:pt x="1923" y="1536"/>
                    <a:pt x="1925" y="1525"/>
                    <a:pt x="1930" y="1517"/>
                  </a:cubicBezTo>
                  <a:cubicBezTo>
                    <a:pt x="1935" y="1509"/>
                    <a:pt x="1947" y="1506"/>
                    <a:pt x="1949" y="1497"/>
                  </a:cubicBezTo>
                  <a:cubicBezTo>
                    <a:pt x="1955" y="1467"/>
                    <a:pt x="1909" y="1442"/>
                    <a:pt x="1891" y="1430"/>
                  </a:cubicBezTo>
                  <a:cubicBezTo>
                    <a:pt x="1901" y="1424"/>
                    <a:pt x="1913" y="1421"/>
                    <a:pt x="1920" y="1411"/>
                  </a:cubicBezTo>
                  <a:cubicBezTo>
                    <a:pt x="1933" y="1392"/>
                    <a:pt x="1923" y="1361"/>
                    <a:pt x="1939" y="1344"/>
                  </a:cubicBezTo>
                  <a:cubicBezTo>
                    <a:pt x="1946" y="1337"/>
                    <a:pt x="1958" y="1337"/>
                    <a:pt x="1968" y="1334"/>
                  </a:cubicBezTo>
                  <a:cubicBezTo>
                    <a:pt x="2032" y="1355"/>
                    <a:pt x="2095" y="1386"/>
                    <a:pt x="2160" y="1401"/>
                  </a:cubicBezTo>
                  <a:cubicBezTo>
                    <a:pt x="2169" y="1398"/>
                    <a:pt x="2216" y="1386"/>
                    <a:pt x="2218" y="1373"/>
                  </a:cubicBezTo>
                  <a:cubicBezTo>
                    <a:pt x="2220" y="1353"/>
                    <a:pt x="2198" y="1315"/>
                    <a:pt x="2198" y="1315"/>
                  </a:cubicBezTo>
                  <a:cubicBezTo>
                    <a:pt x="2201" y="1293"/>
                    <a:pt x="2194" y="1266"/>
                    <a:pt x="2208" y="1248"/>
                  </a:cubicBezTo>
                  <a:cubicBezTo>
                    <a:pt x="2221" y="1232"/>
                    <a:pt x="2266" y="1229"/>
                    <a:pt x="2266" y="1229"/>
                  </a:cubicBezTo>
                  <a:cubicBezTo>
                    <a:pt x="2448" y="1245"/>
                    <a:pt x="2354" y="1209"/>
                    <a:pt x="2333" y="1277"/>
                  </a:cubicBezTo>
                  <a:cubicBezTo>
                    <a:pt x="2344" y="1322"/>
                    <a:pt x="2358" y="1340"/>
                    <a:pt x="2390" y="1373"/>
                  </a:cubicBezTo>
                  <a:cubicBezTo>
                    <a:pt x="2419" y="1370"/>
                    <a:pt x="2450" y="1373"/>
                    <a:pt x="2477" y="1363"/>
                  </a:cubicBezTo>
                  <a:cubicBezTo>
                    <a:pt x="2488" y="1359"/>
                    <a:pt x="2487" y="1341"/>
                    <a:pt x="2496" y="1334"/>
                  </a:cubicBezTo>
                  <a:cubicBezTo>
                    <a:pt x="2504" y="1328"/>
                    <a:pt x="2515" y="1328"/>
                    <a:pt x="2525" y="1325"/>
                  </a:cubicBezTo>
                  <a:cubicBezTo>
                    <a:pt x="2538" y="1328"/>
                    <a:pt x="2551" y="1330"/>
                    <a:pt x="2563" y="1334"/>
                  </a:cubicBezTo>
                  <a:cubicBezTo>
                    <a:pt x="2583" y="1340"/>
                    <a:pt x="2621" y="1353"/>
                    <a:pt x="2621" y="1353"/>
                  </a:cubicBezTo>
                  <a:cubicBezTo>
                    <a:pt x="2678" y="1335"/>
                    <a:pt x="2697" y="1298"/>
                    <a:pt x="2736" y="1257"/>
                  </a:cubicBezTo>
                  <a:cubicBezTo>
                    <a:pt x="2708" y="1177"/>
                    <a:pt x="2596" y="1184"/>
                    <a:pt x="2525" y="1171"/>
                  </a:cubicBezTo>
                  <a:cubicBezTo>
                    <a:pt x="2499" y="1166"/>
                    <a:pt x="2473" y="1160"/>
                    <a:pt x="2448" y="1152"/>
                  </a:cubicBezTo>
                  <a:cubicBezTo>
                    <a:pt x="2429" y="1146"/>
                    <a:pt x="2390" y="1133"/>
                    <a:pt x="2390" y="1133"/>
                  </a:cubicBezTo>
                  <a:cubicBezTo>
                    <a:pt x="2353" y="1094"/>
                    <a:pt x="2269" y="1015"/>
                    <a:pt x="2218" y="989"/>
                  </a:cubicBezTo>
                  <a:cubicBezTo>
                    <a:pt x="2146" y="952"/>
                    <a:pt x="2005" y="954"/>
                    <a:pt x="1939" y="950"/>
                  </a:cubicBezTo>
                  <a:cubicBezTo>
                    <a:pt x="1929" y="947"/>
                    <a:pt x="1920" y="944"/>
                    <a:pt x="1910" y="941"/>
                  </a:cubicBezTo>
                  <a:cubicBezTo>
                    <a:pt x="1901" y="938"/>
                    <a:pt x="1891" y="927"/>
                    <a:pt x="1882" y="931"/>
                  </a:cubicBezTo>
                  <a:cubicBezTo>
                    <a:pt x="1863" y="941"/>
                    <a:pt x="1871" y="977"/>
                    <a:pt x="1853" y="989"/>
                  </a:cubicBezTo>
                  <a:cubicBezTo>
                    <a:pt x="1842" y="996"/>
                    <a:pt x="1827" y="995"/>
                    <a:pt x="1814" y="998"/>
                  </a:cubicBezTo>
                  <a:cubicBezTo>
                    <a:pt x="1778" y="1053"/>
                    <a:pt x="1818" y="1007"/>
                    <a:pt x="1757" y="1037"/>
                  </a:cubicBezTo>
                  <a:cubicBezTo>
                    <a:pt x="1624" y="1104"/>
                    <a:pt x="1750" y="1057"/>
                    <a:pt x="1670" y="1085"/>
                  </a:cubicBezTo>
                  <a:cubicBezTo>
                    <a:pt x="1598" y="1059"/>
                    <a:pt x="1689" y="1065"/>
                    <a:pt x="1718" y="1056"/>
                  </a:cubicBezTo>
                  <a:cubicBezTo>
                    <a:pt x="1738" y="999"/>
                    <a:pt x="1713" y="1052"/>
                    <a:pt x="1757" y="1008"/>
                  </a:cubicBezTo>
                  <a:cubicBezTo>
                    <a:pt x="1801" y="964"/>
                    <a:pt x="1748" y="989"/>
                    <a:pt x="1805" y="969"/>
                  </a:cubicBezTo>
                  <a:cubicBezTo>
                    <a:pt x="1827" y="899"/>
                    <a:pt x="1812" y="911"/>
                    <a:pt x="1747" y="921"/>
                  </a:cubicBezTo>
                  <a:cubicBezTo>
                    <a:pt x="1723" y="946"/>
                    <a:pt x="1703" y="959"/>
                    <a:pt x="1670" y="969"/>
                  </a:cubicBezTo>
                  <a:cubicBezTo>
                    <a:pt x="1635" y="1006"/>
                    <a:pt x="1610" y="1049"/>
                    <a:pt x="1574" y="1085"/>
                  </a:cubicBezTo>
                  <a:cubicBezTo>
                    <a:pt x="1479" y="1077"/>
                    <a:pt x="1399" y="1057"/>
                    <a:pt x="1306" y="1046"/>
                  </a:cubicBezTo>
                  <a:cubicBezTo>
                    <a:pt x="1266" y="1008"/>
                    <a:pt x="1274" y="953"/>
                    <a:pt x="1258" y="902"/>
                  </a:cubicBezTo>
                  <a:cubicBezTo>
                    <a:pt x="1261" y="876"/>
                    <a:pt x="1267" y="851"/>
                    <a:pt x="1267" y="825"/>
                  </a:cubicBezTo>
                  <a:cubicBezTo>
                    <a:pt x="1267" y="768"/>
                    <a:pt x="1162" y="777"/>
                    <a:pt x="1123" y="768"/>
                  </a:cubicBezTo>
                  <a:cubicBezTo>
                    <a:pt x="1119" y="765"/>
                    <a:pt x="1076" y="740"/>
                    <a:pt x="1075" y="729"/>
                  </a:cubicBezTo>
                  <a:cubicBezTo>
                    <a:pt x="1069" y="675"/>
                    <a:pt x="1086" y="639"/>
                    <a:pt x="1133" y="624"/>
                  </a:cubicBezTo>
                  <a:cubicBezTo>
                    <a:pt x="1170" y="567"/>
                    <a:pt x="1194" y="573"/>
                    <a:pt x="1142" y="547"/>
                  </a:cubicBezTo>
                  <a:cubicBezTo>
                    <a:pt x="1133" y="543"/>
                    <a:pt x="1123" y="540"/>
                    <a:pt x="1114" y="537"/>
                  </a:cubicBezTo>
                  <a:cubicBezTo>
                    <a:pt x="1056" y="545"/>
                    <a:pt x="1012" y="536"/>
                    <a:pt x="979" y="585"/>
                  </a:cubicBezTo>
                  <a:cubicBezTo>
                    <a:pt x="963" y="636"/>
                    <a:pt x="947" y="635"/>
                    <a:pt x="893" y="653"/>
                  </a:cubicBezTo>
                  <a:cubicBezTo>
                    <a:pt x="883" y="656"/>
                    <a:pt x="864" y="662"/>
                    <a:pt x="864" y="662"/>
                  </a:cubicBezTo>
                  <a:cubicBezTo>
                    <a:pt x="848" y="659"/>
                    <a:pt x="832" y="657"/>
                    <a:pt x="816" y="653"/>
                  </a:cubicBezTo>
                  <a:cubicBezTo>
                    <a:pt x="796" y="648"/>
                    <a:pt x="758" y="633"/>
                    <a:pt x="758" y="633"/>
                  </a:cubicBezTo>
                  <a:cubicBezTo>
                    <a:pt x="739" y="606"/>
                    <a:pt x="721" y="588"/>
                    <a:pt x="710" y="557"/>
                  </a:cubicBezTo>
                  <a:cubicBezTo>
                    <a:pt x="703" y="538"/>
                    <a:pt x="691" y="499"/>
                    <a:pt x="691" y="499"/>
                  </a:cubicBezTo>
                  <a:cubicBezTo>
                    <a:pt x="691" y="499"/>
                    <a:pt x="715" y="371"/>
                    <a:pt x="691" y="336"/>
                  </a:cubicBezTo>
                  <a:cubicBezTo>
                    <a:pt x="679" y="319"/>
                    <a:pt x="656" y="313"/>
                    <a:pt x="643" y="297"/>
                  </a:cubicBezTo>
                  <a:cubicBezTo>
                    <a:pt x="613" y="259"/>
                    <a:pt x="640" y="274"/>
                    <a:pt x="595" y="259"/>
                  </a:cubicBezTo>
                  <a:cubicBezTo>
                    <a:pt x="589" y="240"/>
                    <a:pt x="593" y="212"/>
                    <a:pt x="576" y="201"/>
                  </a:cubicBezTo>
                  <a:cubicBezTo>
                    <a:pt x="535" y="174"/>
                    <a:pt x="503" y="155"/>
                    <a:pt x="461" y="134"/>
                  </a:cubicBezTo>
                  <a:cubicBezTo>
                    <a:pt x="428" y="118"/>
                    <a:pt x="409" y="78"/>
                    <a:pt x="374" y="67"/>
                  </a:cubicBezTo>
                  <a:cubicBezTo>
                    <a:pt x="352" y="60"/>
                    <a:pt x="329" y="61"/>
                    <a:pt x="307" y="57"/>
                  </a:cubicBezTo>
                  <a:cubicBezTo>
                    <a:pt x="252" y="47"/>
                    <a:pt x="199" y="27"/>
                    <a:pt x="144" y="19"/>
                  </a:cubicBezTo>
                  <a:cubicBezTo>
                    <a:pt x="112" y="14"/>
                    <a:pt x="80" y="13"/>
                    <a:pt x="48" y="9"/>
                  </a:cubicBezTo>
                  <a:cubicBezTo>
                    <a:pt x="32" y="7"/>
                    <a:pt x="16" y="3"/>
                    <a:pt x="0" y="0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charset="-122"/>
                <a:cs typeface="+mn-cs"/>
              </a:endParaRPr>
            </a:p>
          </p:txBody>
        </p:sp>
        <p:sp>
          <p:nvSpPr>
            <p:cNvPr id="16390" name="Freeform 9"/>
            <p:cNvSpPr/>
            <p:nvPr/>
          </p:nvSpPr>
          <p:spPr bwMode="auto">
            <a:xfrm>
              <a:off x="1618" y="480"/>
              <a:ext cx="710" cy="221"/>
            </a:xfrm>
            <a:custGeom>
              <a:avLst/>
              <a:gdLst>
                <a:gd name="T0" fmla="*/ 0 w 710"/>
                <a:gd name="T1" fmla="*/ 29 h 221"/>
                <a:gd name="T2" fmla="*/ 124 w 710"/>
                <a:gd name="T3" fmla="*/ 0 h 221"/>
                <a:gd name="T4" fmla="*/ 403 w 710"/>
                <a:gd name="T5" fmla="*/ 38 h 221"/>
                <a:gd name="T6" fmla="*/ 528 w 710"/>
                <a:gd name="T7" fmla="*/ 105 h 221"/>
                <a:gd name="T8" fmla="*/ 643 w 710"/>
                <a:gd name="T9" fmla="*/ 134 h 221"/>
                <a:gd name="T10" fmla="*/ 700 w 710"/>
                <a:gd name="T11" fmla="*/ 153 h 221"/>
                <a:gd name="T12" fmla="*/ 691 w 710"/>
                <a:gd name="T13" fmla="*/ 182 h 221"/>
                <a:gd name="T14" fmla="*/ 643 w 710"/>
                <a:gd name="T15" fmla="*/ 221 h 221"/>
                <a:gd name="T16" fmla="*/ 528 w 710"/>
                <a:gd name="T17" fmla="*/ 211 h 221"/>
                <a:gd name="T18" fmla="*/ 499 w 710"/>
                <a:gd name="T19" fmla="*/ 201 h 221"/>
                <a:gd name="T20" fmla="*/ 480 w 710"/>
                <a:gd name="T21" fmla="*/ 144 h 221"/>
                <a:gd name="T22" fmla="*/ 441 w 710"/>
                <a:gd name="T23" fmla="*/ 105 h 221"/>
                <a:gd name="T24" fmla="*/ 268 w 710"/>
                <a:gd name="T25" fmla="*/ 105 h 221"/>
                <a:gd name="T26" fmla="*/ 259 w 710"/>
                <a:gd name="T27" fmla="*/ 77 h 221"/>
                <a:gd name="T28" fmla="*/ 278 w 710"/>
                <a:gd name="T29" fmla="*/ 57 h 221"/>
                <a:gd name="T30" fmla="*/ 249 w 710"/>
                <a:gd name="T31" fmla="*/ 48 h 221"/>
                <a:gd name="T32" fmla="*/ 163 w 710"/>
                <a:gd name="T33" fmla="*/ 38 h 221"/>
                <a:gd name="T34" fmla="*/ 57 w 710"/>
                <a:gd name="T35" fmla="*/ 9 h 221"/>
                <a:gd name="T36" fmla="*/ 0 w 710"/>
                <a:gd name="T37" fmla="*/ 29 h 2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10"/>
                <a:gd name="T58" fmla="*/ 0 h 221"/>
                <a:gd name="T59" fmla="*/ 710 w 710"/>
                <a:gd name="T60" fmla="*/ 221 h 2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10" h="221">
                  <a:moveTo>
                    <a:pt x="0" y="29"/>
                  </a:moveTo>
                  <a:cubicBezTo>
                    <a:pt x="78" y="2"/>
                    <a:pt x="37" y="12"/>
                    <a:pt x="124" y="0"/>
                  </a:cubicBezTo>
                  <a:cubicBezTo>
                    <a:pt x="218" y="10"/>
                    <a:pt x="309" y="28"/>
                    <a:pt x="403" y="38"/>
                  </a:cubicBezTo>
                  <a:cubicBezTo>
                    <a:pt x="486" y="66"/>
                    <a:pt x="444" y="45"/>
                    <a:pt x="528" y="105"/>
                  </a:cubicBezTo>
                  <a:cubicBezTo>
                    <a:pt x="555" y="124"/>
                    <a:pt x="612" y="129"/>
                    <a:pt x="643" y="134"/>
                  </a:cubicBezTo>
                  <a:cubicBezTo>
                    <a:pt x="662" y="140"/>
                    <a:pt x="681" y="147"/>
                    <a:pt x="700" y="153"/>
                  </a:cubicBezTo>
                  <a:cubicBezTo>
                    <a:pt x="710" y="156"/>
                    <a:pt x="697" y="174"/>
                    <a:pt x="691" y="182"/>
                  </a:cubicBezTo>
                  <a:cubicBezTo>
                    <a:pt x="678" y="198"/>
                    <a:pt x="657" y="206"/>
                    <a:pt x="643" y="221"/>
                  </a:cubicBezTo>
                  <a:cubicBezTo>
                    <a:pt x="605" y="218"/>
                    <a:pt x="566" y="216"/>
                    <a:pt x="528" y="211"/>
                  </a:cubicBezTo>
                  <a:cubicBezTo>
                    <a:pt x="518" y="210"/>
                    <a:pt x="506" y="208"/>
                    <a:pt x="499" y="201"/>
                  </a:cubicBezTo>
                  <a:cubicBezTo>
                    <a:pt x="495" y="197"/>
                    <a:pt x="483" y="148"/>
                    <a:pt x="480" y="144"/>
                  </a:cubicBezTo>
                  <a:cubicBezTo>
                    <a:pt x="470" y="128"/>
                    <a:pt x="454" y="118"/>
                    <a:pt x="441" y="105"/>
                  </a:cubicBezTo>
                  <a:cubicBezTo>
                    <a:pt x="395" y="154"/>
                    <a:pt x="325" y="125"/>
                    <a:pt x="268" y="105"/>
                  </a:cubicBezTo>
                  <a:cubicBezTo>
                    <a:pt x="265" y="96"/>
                    <a:pt x="257" y="87"/>
                    <a:pt x="259" y="77"/>
                  </a:cubicBezTo>
                  <a:cubicBezTo>
                    <a:pt x="261" y="68"/>
                    <a:pt x="281" y="66"/>
                    <a:pt x="278" y="57"/>
                  </a:cubicBezTo>
                  <a:cubicBezTo>
                    <a:pt x="275" y="47"/>
                    <a:pt x="259" y="50"/>
                    <a:pt x="249" y="48"/>
                  </a:cubicBezTo>
                  <a:cubicBezTo>
                    <a:pt x="221" y="43"/>
                    <a:pt x="192" y="41"/>
                    <a:pt x="163" y="38"/>
                  </a:cubicBezTo>
                  <a:cubicBezTo>
                    <a:pt x="146" y="33"/>
                    <a:pt x="67" y="8"/>
                    <a:pt x="57" y="9"/>
                  </a:cubicBezTo>
                  <a:cubicBezTo>
                    <a:pt x="37" y="11"/>
                    <a:pt x="19" y="22"/>
                    <a:pt x="0" y="29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charset="-122"/>
                <a:cs typeface="+mn-cs"/>
              </a:endParaRPr>
            </a:p>
          </p:txBody>
        </p:sp>
      </p:grpSp>
      <p:sp>
        <p:nvSpPr>
          <p:cNvPr id="16391" name="AutoShape 12"/>
          <p:cNvSpPr/>
          <p:nvPr/>
        </p:nvSpPr>
        <p:spPr>
          <a:xfrm>
            <a:off x="7572375" y="1428750"/>
            <a:ext cx="1076325" cy="1728788"/>
          </a:xfrm>
          <a:prstGeom prst="borderCallout1">
            <a:avLst>
              <a:gd name="adj1" fmla="val 6611"/>
              <a:gd name="adj2" fmla="val -7079"/>
              <a:gd name="adj3" fmla="val 55370"/>
              <a:gd name="adj4" fmla="val -289528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西班牙殖民地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392" name="AutoShape 13"/>
          <p:cNvSpPr/>
          <p:nvPr/>
        </p:nvSpPr>
        <p:spPr>
          <a:xfrm>
            <a:off x="7572375" y="3500438"/>
            <a:ext cx="1076325" cy="1641475"/>
          </a:xfrm>
          <a:prstGeom prst="borderCallout1">
            <a:avLst>
              <a:gd name="adj1" fmla="val 6963"/>
              <a:gd name="adj2" fmla="val -7079"/>
              <a:gd name="adj3" fmla="val 4060"/>
              <a:gd name="adj4" fmla="val -172417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葡萄牙殖民地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512" name="Text Box 9"/>
          <p:cNvSpPr txBox="1"/>
          <p:nvPr/>
        </p:nvSpPr>
        <p:spPr>
          <a:xfrm>
            <a:off x="231775" y="1066800"/>
            <a:ext cx="850900" cy="54864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vert="eaVert" lIns="90170" tIns="46990" rIns="90170" bIns="46990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独立前的拉丁美洲</a:t>
            </a:r>
            <a:endParaRPr lang="zh-CN" altLang="en-US" sz="4400" b="1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3" name="Text Box 10"/>
          <p:cNvSpPr txBox="1"/>
          <p:nvPr/>
        </p:nvSpPr>
        <p:spPr>
          <a:xfrm>
            <a:off x="5562600" y="3276600"/>
            <a:ext cx="180975" cy="36671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5105400" y="2994025"/>
            <a:ext cx="1313815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巴 西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39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 animBg="1"/>
      <p:bldP spid="16391" grpId="0" bldLvl="0" animBg="1"/>
      <p:bldP spid="1639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4790" y="141923"/>
            <a:ext cx="8229600" cy="1143000"/>
          </a:xfrm>
        </p:spPr>
        <p:txBody>
          <a:bodyPr>
            <a:normAutofit/>
          </a:bodyPr>
          <a:p>
            <a:pPr algn="l"/>
            <a:r>
              <a:rPr lang="zh-CN" altLang="en-US" sz="3600" b="1">
                <a:solidFill>
                  <a:srgbClr val="C00000"/>
                </a:solidFill>
              </a:rPr>
              <a:t>独立自学</a:t>
            </a:r>
            <a:r>
              <a:rPr lang="zh-CN" altLang="en-US" sz="3200"/>
              <a:t>   </a:t>
            </a:r>
            <a:r>
              <a:rPr lang="zh-CN" altLang="en-US" sz="2800"/>
              <a:t>阅读课本</a:t>
            </a:r>
            <a:r>
              <a:rPr lang="en-US" sz="2800"/>
              <a:t>P3-4</a:t>
            </a:r>
            <a:r>
              <a:rPr lang="zh-CN" altLang="en-US" sz="2800"/>
              <a:t>，回答下列问题（</a:t>
            </a:r>
            <a:r>
              <a:rPr lang="en-US" altLang="zh-CN" sz="2800"/>
              <a:t>4</a:t>
            </a:r>
            <a:r>
              <a:rPr lang="zh-CN" altLang="en-US" sz="2800"/>
              <a:t>分钟） </a:t>
            </a:r>
            <a:endParaRPr lang="zh-CN" altLang="en-US" sz="28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3035" y="1376680"/>
            <a:ext cx="8901430" cy="2560955"/>
          </a:xfrm>
        </p:spPr>
        <p:txBody>
          <a:bodyPr/>
          <a:p>
            <a:pPr marL="0" indent="0">
              <a:lnSpc>
                <a:spcPct val="110000"/>
              </a:lnSpc>
              <a:buNone/>
            </a:pP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拉美独立运动的原因有哪些？请简述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玻利瓦尔、圣马丁在拉美独立运动中的贡献。</a:t>
            </a:r>
            <a:endParaRPr lang="en-US" altLang="zh-CN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2.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圈画出印度民族大起义的原因、领导者和影响。</a:t>
            </a:r>
            <a:endParaRPr lang="zh-CN" altLang="en-US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文本框 15361"/>
          <p:cNvSpPr txBox="1"/>
          <p:nvPr/>
        </p:nvSpPr>
        <p:spPr>
          <a:xfrm>
            <a:off x="34290" y="692785"/>
            <a:ext cx="9065260" cy="2399665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en-US" altLang="zh-CN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16-18</a:t>
            </a:r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世纪西班牙掠去了约</a:t>
            </a:r>
            <a:endParaRPr lang="zh-CN" altLang="en-US" sz="30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250</a:t>
            </a:r>
            <a:r>
              <a:rPr lang="zh-CN" altLang="en-US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万公斤</a:t>
            </a:r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的黄金和</a:t>
            </a:r>
            <a:r>
              <a:rPr lang="en-US" altLang="zh-CN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亿公</a:t>
            </a:r>
            <a:endParaRPr lang="zh-CN" altLang="en-US" sz="3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斤</a:t>
            </a:r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的白银。葡萄牙从巴西</a:t>
            </a:r>
            <a:endParaRPr lang="zh-CN" altLang="en-US" sz="30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运走至少有价值</a:t>
            </a:r>
            <a:r>
              <a:rPr lang="en-US" altLang="zh-CN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6</a:t>
            </a:r>
            <a:r>
              <a:rPr lang="zh-CN" altLang="en-US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亿美元</a:t>
            </a:r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</a:t>
            </a:r>
            <a:endParaRPr lang="zh-CN" altLang="en-US" sz="30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黄金和</a:t>
            </a:r>
            <a:r>
              <a:rPr lang="en-US" altLang="zh-CN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亿美元</a:t>
            </a:r>
            <a:r>
              <a:rPr lang="zh-CN" altLang="en-US" sz="30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的金刚石。</a:t>
            </a:r>
            <a:endParaRPr lang="zh-CN" altLang="en-US" sz="3000" b="1" dirty="0"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8434" name="图片 15362" descr="pic_300166"/>
          <p:cNvPicPr>
            <a:picLocks noChangeAspect="1"/>
          </p:cNvPicPr>
          <p:nvPr/>
        </p:nvPicPr>
        <p:blipFill>
          <a:blip r:embed="rId1"/>
          <a:srcRect l="37108" t="17366" r="5843" b="59001"/>
          <a:stretch>
            <a:fillRect/>
          </a:stretch>
        </p:blipFill>
        <p:spPr>
          <a:xfrm>
            <a:off x="4655185" y="765810"/>
            <a:ext cx="4307840" cy="187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文本框 15363"/>
          <p:cNvSpPr txBox="1"/>
          <p:nvPr/>
        </p:nvSpPr>
        <p:spPr>
          <a:xfrm>
            <a:off x="4289108" y="2645410"/>
            <a:ext cx="5040312" cy="4572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印第安人、黑人被迫在银矿里劳动</a:t>
            </a:r>
            <a:endParaRPr lang="zh-CN" altLang="en-US" sz="2400" b="1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436" name="Text Box 6"/>
          <p:cNvSpPr txBox="1"/>
          <p:nvPr/>
        </p:nvSpPr>
        <p:spPr>
          <a:xfrm>
            <a:off x="106680" y="30480"/>
            <a:ext cx="20167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引导探究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7" name="文本框 15365"/>
          <p:cNvSpPr txBox="1"/>
          <p:nvPr/>
        </p:nvSpPr>
        <p:spPr>
          <a:xfrm>
            <a:off x="2051685" y="45720"/>
            <a:ext cx="7047865" cy="5835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华文中宋" pitchFamily="2" charset="-122"/>
              </a:rPr>
              <a:t>材料分析拉美独立运动兴起的原因。</a:t>
            </a:r>
            <a:endParaRPr lang="zh-CN" altLang="en-US" sz="3200" b="1" dirty="0">
              <a:latin typeface="Arial" panose="020B0604020202020204" pitchFamily="34" charset="0"/>
              <a:ea typeface="华文中宋" pitchFamily="2" charset="-122"/>
            </a:endParaRPr>
          </a:p>
        </p:txBody>
      </p:sp>
      <p:pic>
        <p:nvPicPr>
          <p:cNvPr id="18438" name="图片 15366" descr="西属拉美殖民地社会阶层示意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3" y="3141663"/>
            <a:ext cx="4681537" cy="3276600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368" name="文本框 15367"/>
          <p:cNvSpPr txBox="1"/>
          <p:nvPr/>
        </p:nvSpPr>
        <p:spPr>
          <a:xfrm>
            <a:off x="1492568" y="1384618"/>
            <a:ext cx="7086600" cy="641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、残酷的殖民统治和经济掠夺</a:t>
            </a:r>
            <a:endParaRPr lang="zh-CN" altLang="en-US" sz="3600" b="1" dirty="0">
              <a:solidFill>
                <a:srgbClr val="99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611188" y="4437698"/>
            <a:ext cx="3594100" cy="11906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、土生白人对殖民统治的不满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8441" name="图片 15369" descr="W0201008254772317810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338" y="3141663"/>
            <a:ext cx="4176712" cy="3284537"/>
          </a:xfrm>
          <a:prstGeom prst="rect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371" name="文本框 15370"/>
          <p:cNvSpPr txBox="1"/>
          <p:nvPr/>
        </p:nvSpPr>
        <p:spPr>
          <a:xfrm>
            <a:off x="4824413" y="4437698"/>
            <a:ext cx="4319587" cy="11906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、美国独立战争和法国大革命的影响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bldLvl="0" animBg="1"/>
      <p:bldP spid="15369" grpId="0" bldLvl="0" animBg="1"/>
      <p:bldP spid="1537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Picture 6" descr="未命名00"/>
          <p:cNvPicPr>
            <a:picLocks noChangeAspect="1"/>
          </p:cNvPicPr>
          <p:nvPr/>
        </p:nvPicPr>
        <p:blipFill>
          <a:blip r:embed="rId1"/>
          <a:srcRect r="42188" b="4167"/>
          <a:stretch>
            <a:fillRect/>
          </a:stretch>
        </p:blipFill>
        <p:spPr>
          <a:xfrm>
            <a:off x="0" y="0"/>
            <a:ext cx="47244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400" name="Oval 8"/>
          <p:cNvSpPr/>
          <p:nvPr/>
        </p:nvSpPr>
        <p:spPr>
          <a:xfrm>
            <a:off x="4867910" y="214630"/>
            <a:ext cx="1981200" cy="76200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幼圆" pitchFamily="49" charset="-122"/>
              </a:rPr>
              <a:t>委内瑞拉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幼圆" pitchFamily="49" charset="-122"/>
            </a:endParaRPr>
          </a:p>
        </p:txBody>
      </p:sp>
      <p:sp>
        <p:nvSpPr>
          <p:cNvPr id="59401" name="Oval 9"/>
          <p:cNvSpPr/>
          <p:nvPr/>
        </p:nvSpPr>
        <p:spPr>
          <a:xfrm>
            <a:off x="6943090" y="142875"/>
            <a:ext cx="2057400" cy="762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阿根廷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9402" name="Text Box 10"/>
          <p:cNvSpPr txBox="1"/>
          <p:nvPr/>
        </p:nvSpPr>
        <p:spPr>
          <a:xfrm>
            <a:off x="4893945" y="1065848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华文细黑" pitchFamily="2" charset="-122"/>
                <a:hlinkClick r:id="rId2" action="ppaction://hlinksldjump"/>
              </a:rPr>
              <a:t>玻利瓦尔</a:t>
            </a:r>
            <a:endParaRPr lang="zh-CN" altLang="en-US" sz="3200" b="1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华文细黑" pitchFamily="2" charset="-122"/>
              <a:hlinkClick r:id="rId2" action="ppaction://hlinksldjump"/>
            </a:endParaRPr>
          </a:p>
        </p:txBody>
      </p:sp>
      <p:sp>
        <p:nvSpPr>
          <p:cNvPr id="59403" name="Text Box 11"/>
          <p:cNvSpPr txBox="1"/>
          <p:nvPr/>
        </p:nvSpPr>
        <p:spPr>
          <a:xfrm>
            <a:off x="7275195" y="1002983"/>
            <a:ext cx="14020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细黑" pitchFamily="2" charset="-122"/>
                <a:hlinkClick r:id="rId2" action="ppaction://hlinksldjump"/>
              </a:rPr>
              <a:t>圣马丁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细黑" pitchFamily="2" charset="-122"/>
              <a:hlinkClick r:id="rId2" action="ppaction://hlinksldjump"/>
            </a:endParaRPr>
          </a:p>
        </p:txBody>
      </p:sp>
      <p:sp>
        <p:nvSpPr>
          <p:cNvPr id="59404" name="Text Box 12"/>
          <p:cNvSpPr txBox="1"/>
          <p:nvPr/>
        </p:nvSpPr>
        <p:spPr>
          <a:xfrm>
            <a:off x="4817745" y="2056448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哥伦比亚</a:t>
            </a:r>
            <a:endParaRPr lang="zh-CN" altLang="en-US" sz="3200" b="1" dirty="0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59405" name="Text Box 13"/>
          <p:cNvSpPr txBox="1"/>
          <p:nvPr/>
        </p:nvSpPr>
        <p:spPr>
          <a:xfrm>
            <a:off x="4785995" y="3047048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厄瓜多尔</a:t>
            </a:r>
            <a:endParaRPr lang="zh-CN" altLang="en-US" sz="3200" b="1" dirty="0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59407" name="Text Box 15"/>
          <p:cNvSpPr txBox="1"/>
          <p:nvPr/>
        </p:nvSpPr>
        <p:spPr>
          <a:xfrm>
            <a:off x="7554595" y="2132648"/>
            <a:ext cx="9956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智利</a:t>
            </a:r>
            <a:endParaRPr lang="zh-CN" altLang="en-US" sz="3200" b="1" dirty="0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59408" name="Line 16"/>
          <p:cNvSpPr/>
          <p:nvPr/>
        </p:nvSpPr>
        <p:spPr>
          <a:xfrm>
            <a:off x="5706110" y="1662430"/>
            <a:ext cx="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9409" name="Line 17"/>
          <p:cNvSpPr/>
          <p:nvPr/>
        </p:nvSpPr>
        <p:spPr>
          <a:xfrm>
            <a:off x="5706110" y="2576830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9410" name="Line 18"/>
          <p:cNvSpPr/>
          <p:nvPr/>
        </p:nvSpPr>
        <p:spPr>
          <a:xfrm>
            <a:off x="7987665" y="1599565"/>
            <a:ext cx="23495" cy="5340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9411" name="Freeform 19"/>
          <p:cNvSpPr/>
          <p:nvPr/>
        </p:nvSpPr>
        <p:spPr>
          <a:xfrm>
            <a:off x="7534910" y="2881630"/>
            <a:ext cx="476250" cy="504825"/>
          </a:xfrm>
          <a:custGeom>
            <a:avLst/>
            <a:gdLst>
              <a:gd name="txL" fmla="*/ 0 w 300"/>
              <a:gd name="txT" fmla="*/ 0 h 318"/>
              <a:gd name="txR" fmla="*/ 300 w 300"/>
              <a:gd name="txB" fmla="*/ 318 h 318"/>
            </a:gdLst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txL" t="txT" r="txR" b="txB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 wrap="none" anchor="ctr"/>
          <a:p>
            <a:endParaRPr lang="zh-CN" altLang="en-US" sz="3200" dirty="0">
              <a:latin typeface="Tahoma" panose="020B0604030504040204" pitchFamily="34" charset="0"/>
            </a:endParaRPr>
          </a:p>
        </p:txBody>
      </p:sp>
      <p:sp>
        <p:nvSpPr>
          <p:cNvPr id="59412" name="Text Box 20"/>
          <p:cNvSpPr txBox="1"/>
          <p:nvPr/>
        </p:nvSpPr>
        <p:spPr>
          <a:xfrm>
            <a:off x="6844665" y="2876868"/>
            <a:ext cx="838200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秘鲁</a:t>
            </a:r>
            <a:endParaRPr lang="zh-CN" altLang="en-US" sz="3200" b="1" dirty="0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59414" name="AutoShape 22"/>
          <p:cNvSpPr/>
          <p:nvPr/>
        </p:nvSpPr>
        <p:spPr>
          <a:xfrm>
            <a:off x="6925310" y="2442210"/>
            <a:ext cx="533400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3200" dirty="0">
              <a:latin typeface="Tahoma" panose="020B0604030504040204" pitchFamily="34" charset="0"/>
            </a:endParaRPr>
          </a:p>
        </p:txBody>
      </p:sp>
      <p:sp>
        <p:nvSpPr>
          <p:cNvPr id="59416" name="Text Box 24"/>
          <p:cNvSpPr txBox="1"/>
          <p:nvPr/>
        </p:nvSpPr>
        <p:spPr>
          <a:xfrm>
            <a:off x="6630035" y="1828324"/>
            <a:ext cx="1123950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9900"/>
                </a:solidFill>
                <a:latin typeface="Times New Roman" panose="02020603050405020304" pitchFamily="18" charset="0"/>
              </a:rPr>
              <a:t>胜利</a:t>
            </a:r>
            <a:endParaRPr lang="zh-CN" altLang="en-US" sz="3200" b="1" dirty="0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417" name="Line 25"/>
          <p:cNvSpPr/>
          <p:nvPr/>
        </p:nvSpPr>
        <p:spPr>
          <a:xfrm>
            <a:off x="5706110" y="3719830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9418" name="Text Box 26"/>
          <p:cNvSpPr txBox="1"/>
          <p:nvPr/>
        </p:nvSpPr>
        <p:spPr>
          <a:xfrm>
            <a:off x="4817745" y="4266248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华文细黑" pitchFamily="2" charset="-122"/>
              </a:rPr>
              <a:t>玻利维亚</a:t>
            </a:r>
            <a:endParaRPr lang="zh-CN" altLang="en-US" sz="3200" b="1" dirty="0">
              <a:latin typeface="Times New Roman" panose="02020603050405020304" pitchFamily="18" charset="0"/>
              <a:ea typeface="华文细黑" pitchFamily="2" charset="-122"/>
            </a:endParaRPr>
          </a:p>
        </p:txBody>
      </p:sp>
      <p:sp>
        <p:nvSpPr>
          <p:cNvPr id="59420" name="Line 28"/>
          <p:cNvSpPr/>
          <p:nvPr/>
        </p:nvSpPr>
        <p:spPr>
          <a:xfrm flipV="1">
            <a:off x="6607175" y="3343275"/>
            <a:ext cx="381000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4675505" y="4980940"/>
            <a:ext cx="4387850" cy="1568450"/>
          </a:xfrm>
          <a:prstGeom prst="rect">
            <a:avLst/>
          </a:prstGeom>
          <a:noFill/>
          <a:ln w="25400" cmpd="sng">
            <a:solidFill>
              <a:srgbClr val="C00000"/>
            </a:solidFill>
            <a:prstDash val="sysDot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0066"/>
                </a:solidFill>
                <a:effectLst/>
                <a:ea typeface="黑体" panose="02010609060101010101" pitchFamily="2" charset="-122"/>
              </a:rPr>
              <a:t>解放了西班牙在南美洲的殖民地，葡属巴西宣布独立。</a:t>
            </a:r>
            <a:endParaRPr lang="zh-CN" altLang="en-US" sz="3200" b="1" dirty="0">
              <a:solidFill>
                <a:srgbClr val="000066"/>
              </a:solidFill>
              <a:effectLst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9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0" grpId="0" bldLvl="0" animBg="1"/>
      <p:bldP spid="59401" grpId="0" bldLvl="0" animBg="1"/>
      <p:bldP spid="59402" grpId="0"/>
      <p:bldP spid="59403" grpId="0"/>
      <p:bldP spid="59404" grpId="0"/>
      <p:bldP spid="59405" grpId="0"/>
      <p:bldP spid="59407" grpId="0"/>
      <p:bldP spid="59411" grpId="0" bldLvl="0" animBg="1"/>
      <p:bldP spid="59412" grpId="0"/>
      <p:bldP spid="59414" grpId="0" bldLvl="0" animBg="1"/>
      <p:bldP spid="59416" grpId="0"/>
      <p:bldP spid="59418" grpId="0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3" name="内容占位符 18435" descr="玻利瓦尔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23850" y="1270635"/>
            <a:ext cx="2997200" cy="4329113"/>
          </a:xfrm>
        </p:spPr>
      </p:pic>
      <p:sp>
        <p:nvSpPr>
          <p:cNvPr id="81923" name="标题 81922"/>
          <p:cNvSpPr>
            <a:spLocks noGrp="1"/>
          </p:cNvSpPr>
          <p:nvPr>
            <p:ph type="title"/>
          </p:nvPr>
        </p:nvSpPr>
        <p:spPr>
          <a:xfrm>
            <a:off x="181610" y="142240"/>
            <a:ext cx="5656580" cy="1143000"/>
          </a:xfrm>
        </p:spPr>
        <p:txBody>
          <a:bodyPr anchor="ctr">
            <a:normAutofit/>
          </a:bodyPr>
          <a:p>
            <a:r>
              <a:rPr lang="en-US" altLang="zh-CN" sz="3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解放者”</a:t>
            </a:r>
            <a:r>
              <a:rPr lang="en-US" altLang="zh-CN" sz="3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玻利瓦尔</a:t>
            </a:r>
            <a:endParaRPr lang="zh-CN" altLang="en-US" sz="3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924" name="文本框 81923"/>
          <p:cNvSpPr txBox="1"/>
          <p:nvPr/>
        </p:nvSpPr>
        <p:spPr>
          <a:xfrm>
            <a:off x="3321050" y="1042670"/>
            <a:ext cx="5822950" cy="5677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en-US" altLang="zh-CN" sz="3000" dirty="0">
                <a:latin typeface="+mn-ea"/>
                <a:cs typeface="+mn-ea"/>
              </a:rPr>
              <a:t>    19</a:t>
            </a:r>
            <a:r>
              <a:rPr lang="zh-CN" altLang="en-US" sz="3000" dirty="0">
                <a:latin typeface="+mn-ea"/>
                <a:cs typeface="+mn-ea"/>
              </a:rPr>
              <a:t>世纪初美洲独立运动领导人，军事家。</a:t>
            </a:r>
            <a:r>
              <a:rPr lang="en-US" altLang="zh-CN" sz="3000" dirty="0">
                <a:latin typeface="+mn-ea"/>
                <a:cs typeface="+mn-ea"/>
              </a:rPr>
              <a:t>1783</a:t>
            </a:r>
            <a:r>
              <a:rPr lang="zh-CN" altLang="en-US" sz="3000" dirty="0">
                <a:latin typeface="+mn-ea"/>
                <a:cs typeface="+mn-ea"/>
              </a:rPr>
              <a:t>年生于委内瑞拉土生白人贵族家庭。青年时在欧洲读书，接受法国启蒙主义教育和资产阶级革命思想，立志为推翻西班牙在美洲的殖民统治和解放南美洲而献身。</a:t>
            </a:r>
            <a:r>
              <a:rPr lang="en-US" altLang="zh-CN" sz="3000" dirty="0">
                <a:latin typeface="+mn-ea"/>
                <a:cs typeface="+mn-ea"/>
              </a:rPr>
              <a:t>1807</a:t>
            </a:r>
            <a:r>
              <a:rPr lang="zh-CN" altLang="en-US" sz="3000" dirty="0">
                <a:latin typeface="+mn-ea"/>
                <a:cs typeface="+mn-ea"/>
              </a:rPr>
              <a:t>年回到拉美后，进行反对西班牙殖民统治的斗争。后被授予</a:t>
            </a:r>
            <a:r>
              <a:rPr lang="zh-CN" altLang="en-US" sz="3000" b="1" dirty="0">
                <a:solidFill>
                  <a:srgbClr val="FF0000"/>
                </a:solidFill>
                <a:latin typeface="+mn-ea"/>
                <a:cs typeface="+mn-ea"/>
              </a:rPr>
              <a:t>“解放者”</a:t>
            </a:r>
            <a:r>
              <a:rPr lang="zh-CN" altLang="en-US" sz="3000" dirty="0">
                <a:latin typeface="+mn-ea"/>
                <a:cs typeface="+mn-ea"/>
              </a:rPr>
              <a:t>的称号。现在的</a:t>
            </a:r>
            <a:r>
              <a:rPr lang="zh-CN" altLang="en-US" sz="3000" b="1" dirty="0">
                <a:solidFill>
                  <a:srgbClr val="0000CC"/>
                </a:solidFill>
                <a:latin typeface="+mn-ea"/>
                <a:cs typeface="+mn-ea"/>
              </a:rPr>
              <a:t>玻利维亚</a:t>
            </a:r>
            <a:r>
              <a:rPr lang="zh-CN" altLang="en-US" sz="3000" dirty="0">
                <a:latin typeface="+mn-ea"/>
                <a:cs typeface="+mn-ea"/>
              </a:rPr>
              <a:t>共和国就是以他的名字命名的</a:t>
            </a:r>
            <a:r>
              <a:rPr lang="en-US" altLang="zh-CN" sz="3000" dirty="0">
                <a:latin typeface="+mn-ea"/>
                <a:cs typeface="+mn-ea"/>
              </a:rPr>
              <a:t>.</a:t>
            </a:r>
            <a:endParaRPr lang="en-US" altLang="zh-CN" sz="3000" dirty="0">
              <a:latin typeface="+mn-ea"/>
              <a:cs typeface="+mn-ea"/>
            </a:endParaRPr>
          </a:p>
        </p:txBody>
      </p:sp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图片 37890" descr="圣马丁"/>
          <p:cNvPicPr>
            <a:picLocks noChangeAspect="1"/>
          </p:cNvPicPr>
          <p:nvPr/>
        </p:nvPicPr>
        <p:blipFill>
          <a:blip r:embed="rId1"/>
          <a:srcRect l="4274" t="1117" r="4086" b="7126"/>
          <a:stretch>
            <a:fillRect/>
          </a:stretch>
        </p:blipFill>
        <p:spPr>
          <a:xfrm>
            <a:off x="179388" y="1053783"/>
            <a:ext cx="3097212" cy="4824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48" name="文本框 82947"/>
          <p:cNvSpPr txBox="1"/>
          <p:nvPr/>
        </p:nvSpPr>
        <p:spPr>
          <a:xfrm>
            <a:off x="3275965" y="1092200"/>
            <a:ext cx="5781040" cy="5169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000" b="1" dirty="0">
                <a:latin typeface="+mj-ea"/>
                <a:ea typeface="+mj-ea"/>
                <a:cs typeface="+mj-ea"/>
              </a:rPr>
              <a:t>    </a:t>
            </a:r>
            <a:r>
              <a:rPr lang="zh-CN" altLang="en-US" sz="3000" b="1" dirty="0">
                <a:latin typeface="+mj-ea"/>
                <a:ea typeface="+mj-ea"/>
                <a:cs typeface="+mj-ea"/>
              </a:rPr>
              <a:t>圣马丁是南美解放运动的领导人之一。</a:t>
            </a:r>
            <a:r>
              <a:rPr lang="en-US" altLang="zh-CN" sz="3000" b="1" dirty="0">
                <a:latin typeface="+mj-ea"/>
                <a:ea typeface="+mj-ea"/>
                <a:cs typeface="+mj-ea"/>
              </a:rPr>
              <a:t>1814</a:t>
            </a:r>
            <a:r>
              <a:rPr lang="zh-CN" altLang="en-US" sz="3000" b="1" dirty="0">
                <a:latin typeface="+mj-ea"/>
                <a:ea typeface="+mj-ea"/>
                <a:cs typeface="+mj-ea"/>
              </a:rPr>
              <a:t>年起组织训练了一支骁勇善战的“安第斯军”，并指挥它于</a:t>
            </a:r>
            <a:r>
              <a:rPr lang="en-US" altLang="zh-CN" sz="3000" b="1" dirty="0">
                <a:latin typeface="+mj-ea"/>
                <a:ea typeface="+mj-ea"/>
                <a:cs typeface="+mj-ea"/>
              </a:rPr>
              <a:t>1818</a:t>
            </a:r>
            <a:r>
              <a:rPr lang="zh-CN" altLang="en-US" sz="3000" b="1" dirty="0">
                <a:latin typeface="+mj-ea"/>
                <a:ea typeface="+mj-ea"/>
                <a:cs typeface="+mj-ea"/>
              </a:rPr>
              <a:t>年解放了智利。</a:t>
            </a:r>
            <a:r>
              <a:rPr lang="en-US" altLang="zh-CN" sz="3000" b="1" dirty="0">
                <a:latin typeface="+mj-ea"/>
                <a:ea typeface="+mj-ea"/>
                <a:cs typeface="+mj-ea"/>
              </a:rPr>
              <a:t>1821</a:t>
            </a:r>
            <a:r>
              <a:rPr lang="zh-CN" altLang="en-US" sz="3000" b="1" dirty="0">
                <a:latin typeface="+mj-ea"/>
                <a:ea typeface="+mj-ea"/>
                <a:cs typeface="+mj-ea"/>
              </a:rPr>
              <a:t>年，率部进入秘鲁，秘鲁宣告独立。不久，他将军队指挥权交给玻利瓦尔，悄然隐退，在欧洲度过了余生。</a:t>
            </a:r>
            <a:endParaRPr lang="zh-CN" altLang="en-US" sz="3000" b="1" dirty="0">
              <a:latin typeface="+mj-ea"/>
              <a:ea typeface="+mj-ea"/>
              <a:cs typeface="+mj-ea"/>
            </a:endParaRPr>
          </a:p>
          <a:p>
            <a:r>
              <a:rPr lang="zh-CN" altLang="en-US" sz="3000" b="1" dirty="0">
                <a:latin typeface="+mj-ea"/>
                <a:ea typeface="+mj-ea"/>
                <a:cs typeface="+mj-ea"/>
              </a:rPr>
              <a:t>    </a:t>
            </a:r>
            <a:r>
              <a:rPr lang="en-US" altLang="zh-CN" sz="3000" b="1" dirty="0">
                <a:latin typeface="+mj-ea"/>
                <a:ea typeface="+mj-ea"/>
                <a:cs typeface="+mj-ea"/>
              </a:rPr>
              <a:t>1878</a:t>
            </a:r>
            <a:r>
              <a:rPr lang="zh-CN" altLang="en-US" sz="3000" b="1" dirty="0">
                <a:latin typeface="+mj-ea"/>
                <a:ea typeface="+mj-ea"/>
                <a:cs typeface="+mj-ea"/>
              </a:rPr>
              <a:t>年，阿根廷、智利、秘鲁三国在共同纪念圣马丁诞生</a:t>
            </a:r>
            <a:r>
              <a:rPr lang="en-US" altLang="zh-CN" sz="3000" b="1" dirty="0">
                <a:latin typeface="+mj-ea"/>
                <a:ea typeface="+mj-ea"/>
                <a:cs typeface="+mj-ea"/>
              </a:rPr>
              <a:t>100</a:t>
            </a:r>
            <a:r>
              <a:rPr lang="zh-CN" altLang="en-US" sz="3000" b="1" dirty="0">
                <a:latin typeface="+mj-ea"/>
                <a:ea typeface="+mj-ea"/>
                <a:cs typeface="+mj-ea"/>
              </a:rPr>
              <a:t>周年时，共尊他为</a:t>
            </a:r>
            <a:r>
              <a:rPr lang="zh-CN" altLang="en-US" sz="3000" b="1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“祖国之父”</a:t>
            </a:r>
            <a:r>
              <a:rPr lang="zh-CN" altLang="en-US" sz="3000" b="1" dirty="0">
                <a:solidFill>
                  <a:schemeClr val="accent2"/>
                </a:solidFill>
                <a:latin typeface="+mj-ea"/>
                <a:ea typeface="+mj-ea"/>
                <a:cs typeface="+mj-ea"/>
              </a:rPr>
              <a:t>。</a:t>
            </a:r>
            <a:endParaRPr lang="zh-CN" altLang="en-US" sz="3000" b="1" dirty="0">
              <a:solidFill>
                <a:schemeClr val="accent2"/>
              </a:solidFill>
              <a:latin typeface="+mj-ea"/>
              <a:ea typeface="+mj-ea"/>
              <a:cs typeface="+mj-ea"/>
            </a:endParaRPr>
          </a:p>
        </p:txBody>
      </p:sp>
      <p:sp>
        <p:nvSpPr>
          <p:cNvPr id="81923" name="标题 81922"/>
          <p:cNvSpPr>
            <a:spLocks noGrp="1"/>
          </p:cNvSpPr>
          <p:nvPr>
            <p:ph type="title"/>
          </p:nvPr>
        </p:nvSpPr>
        <p:spPr>
          <a:xfrm>
            <a:off x="135255" y="34290"/>
            <a:ext cx="5706110" cy="1143000"/>
          </a:xfrm>
        </p:spPr>
        <p:txBody>
          <a:bodyPr anchor="ctr">
            <a:normAutofit/>
          </a:bodyPr>
          <a:p>
            <a:r>
              <a:rPr lang="en-US" altLang="zh-CN" sz="3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解放者” </a:t>
            </a:r>
            <a:r>
              <a:rPr lang="en-US" altLang="zh-CN" sz="3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zh-CN" sz="38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</a:rPr>
              <a:t>圣马丁</a:t>
            </a:r>
            <a:endParaRPr lang="zh-CN" altLang="zh-CN" sz="3800" b="1" dirty="0">
              <a:solidFill>
                <a:srgbClr val="FF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未命名00"/>
          <p:cNvPicPr>
            <a:picLocks noChangeAspect="1"/>
          </p:cNvPicPr>
          <p:nvPr/>
        </p:nvPicPr>
        <p:blipFill>
          <a:blip r:embed="rId1"/>
          <a:srcRect r="42188" b="4167"/>
          <a:stretch>
            <a:fillRect/>
          </a:stretch>
        </p:blipFill>
        <p:spPr>
          <a:xfrm>
            <a:off x="0" y="0"/>
            <a:ext cx="47244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Text Box 8">
            <a:hlinkClick r:id="" action="ppaction://noaction"/>
          </p:cNvPr>
          <p:cNvSpPr txBox="1"/>
          <p:nvPr/>
        </p:nvSpPr>
        <p:spPr>
          <a:xfrm>
            <a:off x="4681220" y="133350"/>
            <a:ext cx="4312920" cy="64643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ahoma" panose="020B0604030504040204" pitchFamily="34" charset="0"/>
                <a:ea typeface="黑体" panose="02010609060101010101" pitchFamily="2" charset="-122"/>
              </a:rPr>
              <a:t>拉美独立运动的特点</a:t>
            </a:r>
            <a:r>
              <a:rPr lang="en-US" altLang="zh-CN" sz="3600" b="1" dirty="0">
                <a:latin typeface="Tahoma" panose="020B0604030504040204" pitchFamily="34" charset="0"/>
                <a:ea typeface="黑体" panose="02010609060101010101" pitchFamily="2" charset="-122"/>
              </a:rPr>
              <a:t>:</a:t>
            </a:r>
            <a:endParaRPr lang="en-US" altLang="zh-CN" sz="3600" b="1" u="sng" dirty="0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1510" name="Text Box 9">
            <a:hlinkClick r:id="" action="ppaction://noaction"/>
          </p:cNvPr>
          <p:cNvSpPr txBox="1"/>
          <p:nvPr/>
        </p:nvSpPr>
        <p:spPr>
          <a:xfrm>
            <a:off x="4658995" y="1177925"/>
            <a:ext cx="4213225" cy="1754505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p>
            <a:pPr eaLnBrk="0" fontAlgn="auto" hangingPunct="0">
              <a:spcBef>
                <a:spcPts val="0"/>
              </a:spcBef>
            </a:pP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◇</a:t>
            </a:r>
            <a:r>
              <a:rPr lang="zh-CN" altLang="en-US" sz="3600" b="1" dirty="0">
                <a:latin typeface="Tahoma" panose="020B0604030504040204" pitchFamily="34" charset="0"/>
                <a:ea typeface="黑体" panose="02010609060101010101" pitchFamily="2" charset="-122"/>
              </a:rPr>
              <a:t>范围广；</a:t>
            </a:r>
            <a:endParaRPr lang="zh-CN" altLang="en-US" sz="3600" b="1" dirty="0">
              <a:latin typeface="Tahoma" panose="020B0604030504040204" pitchFamily="34" charset="0"/>
              <a:ea typeface="黑体" panose="02010609060101010101" pitchFamily="2" charset="-122"/>
            </a:endParaRPr>
          </a:p>
          <a:p>
            <a:pPr eaLnBrk="0" fontAlgn="auto" hangingPunct="0">
              <a:spcBef>
                <a:spcPts val="0"/>
              </a:spcBef>
            </a:pP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◇</a:t>
            </a:r>
            <a:r>
              <a:rPr lang="zh-CN" altLang="en-US" sz="3600" b="1" dirty="0">
                <a:latin typeface="Tahoma" panose="020B0604030504040204" pitchFamily="34" charset="0"/>
                <a:ea typeface="黑体" panose="02010609060101010101" pitchFamily="2" charset="-122"/>
              </a:rPr>
              <a:t>南北联合作战，有统一指挥。</a:t>
            </a:r>
            <a:endParaRPr lang="zh-CN" altLang="en-US" sz="3600" b="1" dirty="0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1" name="Picture 2" descr="英国对印缅的侵略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85800"/>
            <a:ext cx="9144000" cy="6199188"/>
          </a:xfrm>
          <a:prstGeom prst="rect">
            <a:avLst/>
          </a:prstGeom>
          <a:solidFill>
            <a:srgbClr val="FF00FF"/>
          </a:soli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1988" name="Freeform 4"/>
          <p:cNvSpPr/>
          <p:nvPr/>
        </p:nvSpPr>
        <p:spPr>
          <a:xfrm>
            <a:off x="4797425" y="2592388"/>
            <a:ext cx="2041525" cy="1244600"/>
          </a:xfrm>
          <a:custGeom>
            <a:avLst/>
            <a:gdLst/>
            <a:ahLst/>
            <a:cxnLst>
              <a:cxn ang="0">
                <a:pos x="1247" y="497"/>
              </a:cxn>
              <a:cxn ang="0">
                <a:pos x="1270" y="703"/>
              </a:cxn>
              <a:cxn ang="0">
                <a:pos x="1199" y="742"/>
              </a:cxn>
              <a:cxn ang="0">
                <a:pos x="1168" y="616"/>
              </a:cxn>
              <a:cxn ang="0">
                <a:pos x="1049" y="561"/>
              </a:cxn>
              <a:cxn ang="0">
                <a:pos x="978" y="703"/>
              </a:cxn>
              <a:cxn ang="0">
                <a:pos x="939" y="671"/>
              </a:cxn>
              <a:cxn ang="0">
                <a:pos x="907" y="703"/>
              </a:cxn>
              <a:cxn ang="0">
                <a:pos x="758" y="734"/>
              </a:cxn>
              <a:cxn ang="0">
                <a:pos x="710" y="703"/>
              </a:cxn>
              <a:cxn ang="0">
                <a:pos x="679" y="734"/>
              </a:cxn>
              <a:cxn ang="0">
                <a:pos x="544" y="718"/>
              </a:cxn>
              <a:cxn ang="0">
                <a:pos x="481" y="663"/>
              </a:cxn>
              <a:cxn ang="0">
                <a:pos x="418" y="568"/>
              </a:cxn>
              <a:cxn ang="0">
                <a:pos x="331" y="474"/>
              </a:cxn>
              <a:cxn ang="0">
                <a:pos x="245" y="466"/>
              </a:cxn>
              <a:cxn ang="0">
                <a:pos x="24" y="450"/>
              </a:cxn>
              <a:cxn ang="0">
                <a:pos x="95" y="190"/>
              </a:cxn>
              <a:cxn ang="0">
                <a:pos x="39" y="150"/>
              </a:cxn>
              <a:cxn ang="0">
                <a:pos x="87" y="8"/>
              </a:cxn>
              <a:cxn ang="0">
                <a:pos x="260" y="40"/>
              </a:cxn>
              <a:cxn ang="0">
                <a:pos x="410" y="95"/>
              </a:cxn>
              <a:cxn ang="0">
                <a:pos x="442" y="127"/>
              </a:cxn>
              <a:cxn ang="0">
                <a:pos x="686" y="142"/>
              </a:cxn>
              <a:cxn ang="0">
                <a:pos x="773" y="40"/>
              </a:cxn>
              <a:cxn ang="0">
                <a:pos x="797" y="87"/>
              </a:cxn>
              <a:cxn ang="0">
                <a:pos x="1097" y="95"/>
              </a:cxn>
              <a:cxn ang="0">
                <a:pos x="1239" y="142"/>
              </a:cxn>
              <a:cxn ang="0">
                <a:pos x="1223" y="174"/>
              </a:cxn>
              <a:cxn ang="0">
                <a:pos x="1152" y="261"/>
              </a:cxn>
              <a:cxn ang="0">
                <a:pos x="1049" y="411"/>
              </a:cxn>
              <a:cxn ang="0">
                <a:pos x="1160" y="537"/>
              </a:cxn>
              <a:cxn ang="0">
                <a:pos x="1184" y="466"/>
              </a:cxn>
            </a:cxnLst>
            <a:pathLst>
              <a:path w="1286" h="784">
                <a:moveTo>
                  <a:pt x="1207" y="434"/>
                </a:moveTo>
                <a:cubicBezTo>
                  <a:pt x="1226" y="491"/>
                  <a:pt x="1209" y="473"/>
                  <a:pt x="1247" y="497"/>
                </a:cubicBezTo>
                <a:cubicBezTo>
                  <a:pt x="1286" y="559"/>
                  <a:pt x="1259" y="572"/>
                  <a:pt x="1239" y="632"/>
                </a:cubicBezTo>
                <a:cubicBezTo>
                  <a:pt x="1248" y="657"/>
                  <a:pt x="1262" y="678"/>
                  <a:pt x="1270" y="703"/>
                </a:cubicBezTo>
                <a:cubicBezTo>
                  <a:pt x="1263" y="760"/>
                  <a:pt x="1270" y="784"/>
                  <a:pt x="1215" y="766"/>
                </a:cubicBezTo>
                <a:cubicBezTo>
                  <a:pt x="1210" y="758"/>
                  <a:pt x="1203" y="751"/>
                  <a:pt x="1199" y="742"/>
                </a:cubicBezTo>
                <a:cubicBezTo>
                  <a:pt x="1192" y="727"/>
                  <a:pt x="1184" y="695"/>
                  <a:pt x="1184" y="695"/>
                </a:cubicBezTo>
                <a:cubicBezTo>
                  <a:pt x="1180" y="668"/>
                  <a:pt x="1187" y="635"/>
                  <a:pt x="1168" y="616"/>
                </a:cubicBezTo>
                <a:cubicBezTo>
                  <a:pt x="1154" y="603"/>
                  <a:pt x="1120" y="584"/>
                  <a:pt x="1120" y="584"/>
                </a:cubicBezTo>
                <a:cubicBezTo>
                  <a:pt x="1069" y="602"/>
                  <a:pt x="1128" y="588"/>
                  <a:pt x="1049" y="561"/>
                </a:cubicBezTo>
                <a:cubicBezTo>
                  <a:pt x="1033" y="556"/>
                  <a:pt x="1002" y="545"/>
                  <a:pt x="1002" y="545"/>
                </a:cubicBezTo>
                <a:cubicBezTo>
                  <a:pt x="1011" y="597"/>
                  <a:pt x="1041" y="682"/>
                  <a:pt x="978" y="703"/>
                </a:cubicBezTo>
                <a:cubicBezTo>
                  <a:pt x="970" y="700"/>
                  <a:pt x="961" y="700"/>
                  <a:pt x="955" y="695"/>
                </a:cubicBezTo>
                <a:cubicBezTo>
                  <a:pt x="948" y="689"/>
                  <a:pt x="949" y="671"/>
                  <a:pt x="939" y="671"/>
                </a:cubicBezTo>
                <a:cubicBezTo>
                  <a:pt x="931" y="671"/>
                  <a:pt x="937" y="689"/>
                  <a:pt x="931" y="695"/>
                </a:cubicBezTo>
                <a:cubicBezTo>
                  <a:pt x="925" y="701"/>
                  <a:pt x="915" y="700"/>
                  <a:pt x="907" y="703"/>
                </a:cubicBezTo>
                <a:cubicBezTo>
                  <a:pt x="868" y="700"/>
                  <a:pt x="817" y="676"/>
                  <a:pt x="789" y="703"/>
                </a:cubicBezTo>
                <a:cubicBezTo>
                  <a:pt x="746" y="745"/>
                  <a:pt x="821" y="712"/>
                  <a:pt x="758" y="734"/>
                </a:cubicBezTo>
                <a:cubicBezTo>
                  <a:pt x="745" y="731"/>
                  <a:pt x="729" y="733"/>
                  <a:pt x="718" y="726"/>
                </a:cubicBezTo>
                <a:cubicBezTo>
                  <a:pt x="711" y="722"/>
                  <a:pt x="718" y="703"/>
                  <a:pt x="710" y="703"/>
                </a:cubicBezTo>
                <a:cubicBezTo>
                  <a:pt x="702" y="703"/>
                  <a:pt x="708" y="720"/>
                  <a:pt x="702" y="726"/>
                </a:cubicBezTo>
                <a:cubicBezTo>
                  <a:pt x="696" y="732"/>
                  <a:pt x="687" y="731"/>
                  <a:pt x="679" y="734"/>
                </a:cubicBezTo>
                <a:cubicBezTo>
                  <a:pt x="639" y="764"/>
                  <a:pt x="634" y="768"/>
                  <a:pt x="584" y="758"/>
                </a:cubicBezTo>
                <a:cubicBezTo>
                  <a:pt x="541" y="694"/>
                  <a:pt x="597" y="771"/>
                  <a:pt x="544" y="718"/>
                </a:cubicBezTo>
                <a:cubicBezTo>
                  <a:pt x="538" y="712"/>
                  <a:pt x="536" y="701"/>
                  <a:pt x="529" y="695"/>
                </a:cubicBezTo>
                <a:cubicBezTo>
                  <a:pt x="515" y="682"/>
                  <a:pt x="481" y="663"/>
                  <a:pt x="481" y="663"/>
                </a:cubicBezTo>
                <a:cubicBezTo>
                  <a:pt x="454" y="620"/>
                  <a:pt x="475" y="652"/>
                  <a:pt x="434" y="592"/>
                </a:cubicBezTo>
                <a:cubicBezTo>
                  <a:pt x="429" y="584"/>
                  <a:pt x="418" y="568"/>
                  <a:pt x="418" y="568"/>
                </a:cubicBezTo>
                <a:cubicBezTo>
                  <a:pt x="415" y="544"/>
                  <a:pt x="423" y="517"/>
                  <a:pt x="410" y="497"/>
                </a:cubicBezTo>
                <a:cubicBezTo>
                  <a:pt x="406" y="491"/>
                  <a:pt x="343" y="478"/>
                  <a:pt x="331" y="474"/>
                </a:cubicBezTo>
                <a:cubicBezTo>
                  <a:pt x="315" y="469"/>
                  <a:pt x="284" y="458"/>
                  <a:pt x="284" y="458"/>
                </a:cubicBezTo>
                <a:cubicBezTo>
                  <a:pt x="271" y="461"/>
                  <a:pt x="258" y="462"/>
                  <a:pt x="245" y="466"/>
                </a:cubicBezTo>
                <a:cubicBezTo>
                  <a:pt x="229" y="470"/>
                  <a:pt x="197" y="482"/>
                  <a:pt x="197" y="482"/>
                </a:cubicBezTo>
                <a:cubicBezTo>
                  <a:pt x="136" y="472"/>
                  <a:pt x="87" y="456"/>
                  <a:pt x="24" y="450"/>
                </a:cubicBezTo>
                <a:cubicBezTo>
                  <a:pt x="52" y="367"/>
                  <a:pt x="23" y="320"/>
                  <a:pt x="0" y="253"/>
                </a:cubicBezTo>
                <a:cubicBezTo>
                  <a:pt x="42" y="190"/>
                  <a:pt x="23" y="204"/>
                  <a:pt x="95" y="190"/>
                </a:cubicBezTo>
                <a:cubicBezTo>
                  <a:pt x="92" y="182"/>
                  <a:pt x="94" y="171"/>
                  <a:pt x="87" y="166"/>
                </a:cubicBezTo>
                <a:cubicBezTo>
                  <a:pt x="73" y="156"/>
                  <a:pt x="39" y="150"/>
                  <a:pt x="39" y="150"/>
                </a:cubicBezTo>
                <a:cubicBezTo>
                  <a:pt x="8" y="102"/>
                  <a:pt x="7" y="51"/>
                  <a:pt x="39" y="0"/>
                </a:cubicBezTo>
                <a:cubicBezTo>
                  <a:pt x="55" y="3"/>
                  <a:pt x="72" y="3"/>
                  <a:pt x="87" y="8"/>
                </a:cubicBezTo>
                <a:cubicBezTo>
                  <a:pt x="128" y="22"/>
                  <a:pt x="92" y="27"/>
                  <a:pt x="134" y="32"/>
                </a:cubicBezTo>
                <a:cubicBezTo>
                  <a:pt x="176" y="36"/>
                  <a:pt x="218" y="37"/>
                  <a:pt x="260" y="40"/>
                </a:cubicBezTo>
                <a:cubicBezTo>
                  <a:pt x="294" y="51"/>
                  <a:pt x="295" y="81"/>
                  <a:pt x="324" y="87"/>
                </a:cubicBezTo>
                <a:cubicBezTo>
                  <a:pt x="352" y="93"/>
                  <a:pt x="381" y="92"/>
                  <a:pt x="410" y="95"/>
                </a:cubicBezTo>
                <a:cubicBezTo>
                  <a:pt x="413" y="103"/>
                  <a:pt x="412" y="113"/>
                  <a:pt x="418" y="119"/>
                </a:cubicBezTo>
                <a:cubicBezTo>
                  <a:pt x="424" y="125"/>
                  <a:pt x="434" y="124"/>
                  <a:pt x="442" y="127"/>
                </a:cubicBezTo>
                <a:cubicBezTo>
                  <a:pt x="510" y="148"/>
                  <a:pt x="529" y="144"/>
                  <a:pt x="623" y="150"/>
                </a:cubicBezTo>
                <a:cubicBezTo>
                  <a:pt x="644" y="147"/>
                  <a:pt x="667" y="150"/>
                  <a:pt x="686" y="142"/>
                </a:cubicBezTo>
                <a:cubicBezTo>
                  <a:pt x="710" y="132"/>
                  <a:pt x="683" y="59"/>
                  <a:pt x="671" y="40"/>
                </a:cubicBezTo>
                <a:cubicBezTo>
                  <a:pt x="709" y="27"/>
                  <a:pt x="717" y="20"/>
                  <a:pt x="773" y="40"/>
                </a:cubicBezTo>
                <a:cubicBezTo>
                  <a:pt x="781" y="43"/>
                  <a:pt x="777" y="56"/>
                  <a:pt x="781" y="63"/>
                </a:cubicBezTo>
                <a:cubicBezTo>
                  <a:pt x="785" y="72"/>
                  <a:pt x="792" y="79"/>
                  <a:pt x="797" y="87"/>
                </a:cubicBezTo>
                <a:cubicBezTo>
                  <a:pt x="879" y="75"/>
                  <a:pt x="888" y="68"/>
                  <a:pt x="986" y="79"/>
                </a:cubicBezTo>
                <a:cubicBezTo>
                  <a:pt x="1023" y="83"/>
                  <a:pt x="1097" y="95"/>
                  <a:pt x="1097" y="95"/>
                </a:cubicBezTo>
                <a:cubicBezTo>
                  <a:pt x="1158" y="116"/>
                  <a:pt x="1081" y="84"/>
                  <a:pt x="1136" y="127"/>
                </a:cubicBezTo>
                <a:cubicBezTo>
                  <a:pt x="1163" y="148"/>
                  <a:pt x="1204" y="139"/>
                  <a:pt x="1239" y="142"/>
                </a:cubicBezTo>
                <a:cubicBezTo>
                  <a:pt x="1242" y="150"/>
                  <a:pt x="1251" y="158"/>
                  <a:pt x="1247" y="166"/>
                </a:cubicBezTo>
                <a:cubicBezTo>
                  <a:pt x="1243" y="174"/>
                  <a:pt x="1231" y="172"/>
                  <a:pt x="1223" y="174"/>
                </a:cubicBezTo>
                <a:cubicBezTo>
                  <a:pt x="1205" y="178"/>
                  <a:pt x="1186" y="179"/>
                  <a:pt x="1168" y="182"/>
                </a:cubicBezTo>
                <a:cubicBezTo>
                  <a:pt x="1159" y="207"/>
                  <a:pt x="1168" y="240"/>
                  <a:pt x="1152" y="261"/>
                </a:cubicBezTo>
                <a:cubicBezTo>
                  <a:pt x="1142" y="274"/>
                  <a:pt x="1105" y="276"/>
                  <a:pt x="1105" y="276"/>
                </a:cubicBezTo>
                <a:cubicBezTo>
                  <a:pt x="1086" y="333"/>
                  <a:pt x="1102" y="376"/>
                  <a:pt x="1049" y="411"/>
                </a:cubicBezTo>
                <a:cubicBezTo>
                  <a:pt x="1053" y="438"/>
                  <a:pt x="1048" y="469"/>
                  <a:pt x="1065" y="490"/>
                </a:cubicBezTo>
                <a:cubicBezTo>
                  <a:pt x="1086" y="515"/>
                  <a:pt x="1132" y="518"/>
                  <a:pt x="1160" y="537"/>
                </a:cubicBezTo>
                <a:cubicBezTo>
                  <a:pt x="1165" y="529"/>
                  <a:pt x="1173" y="522"/>
                  <a:pt x="1176" y="513"/>
                </a:cubicBezTo>
                <a:cubicBezTo>
                  <a:pt x="1181" y="498"/>
                  <a:pt x="1177" y="480"/>
                  <a:pt x="1184" y="466"/>
                </a:cubicBezTo>
                <a:cubicBezTo>
                  <a:pt x="1211" y="410"/>
                  <a:pt x="1207" y="480"/>
                  <a:pt x="1207" y="434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989" name="Freeform 5"/>
          <p:cNvSpPr/>
          <p:nvPr/>
        </p:nvSpPr>
        <p:spPr>
          <a:xfrm>
            <a:off x="4279900" y="4041775"/>
            <a:ext cx="1181100" cy="968375"/>
          </a:xfrm>
          <a:custGeom>
            <a:avLst/>
            <a:gdLst/>
            <a:ahLst/>
            <a:cxnLst>
              <a:cxn ang="0">
                <a:pos x="744" y="121"/>
              </a:cxn>
              <a:cxn ang="0">
                <a:pos x="681" y="160"/>
              </a:cxn>
              <a:cxn ang="0">
                <a:pos x="634" y="192"/>
              </a:cxn>
              <a:cxn ang="0">
                <a:pos x="610" y="239"/>
              </a:cxn>
              <a:cxn ang="0">
                <a:pos x="563" y="263"/>
              </a:cxn>
              <a:cxn ang="0">
                <a:pos x="547" y="287"/>
              </a:cxn>
              <a:cxn ang="0">
                <a:pos x="539" y="318"/>
              </a:cxn>
              <a:cxn ang="0">
                <a:pos x="492" y="334"/>
              </a:cxn>
              <a:cxn ang="0">
                <a:pos x="444" y="350"/>
              </a:cxn>
              <a:cxn ang="0">
                <a:pos x="421" y="358"/>
              </a:cxn>
              <a:cxn ang="0">
                <a:pos x="350" y="413"/>
              </a:cxn>
              <a:cxn ang="0">
                <a:pos x="326" y="429"/>
              </a:cxn>
              <a:cxn ang="0">
                <a:pos x="279" y="500"/>
              </a:cxn>
              <a:cxn ang="0">
                <a:pos x="271" y="523"/>
              </a:cxn>
              <a:cxn ang="0">
                <a:pos x="192" y="531"/>
              </a:cxn>
              <a:cxn ang="0">
                <a:pos x="168" y="547"/>
              </a:cxn>
              <a:cxn ang="0">
                <a:pos x="160" y="571"/>
              </a:cxn>
              <a:cxn ang="0">
                <a:pos x="89" y="610"/>
              </a:cxn>
              <a:cxn ang="0">
                <a:pos x="42" y="531"/>
              </a:cxn>
              <a:cxn ang="0">
                <a:pos x="26" y="500"/>
              </a:cxn>
              <a:cxn ang="0">
                <a:pos x="3" y="484"/>
              </a:cxn>
              <a:cxn ang="0">
                <a:pos x="10" y="460"/>
              </a:cxn>
              <a:cxn ang="0">
                <a:pos x="129" y="413"/>
              </a:cxn>
              <a:cxn ang="0">
                <a:pos x="160" y="366"/>
              </a:cxn>
              <a:cxn ang="0">
                <a:pos x="168" y="334"/>
              </a:cxn>
              <a:cxn ang="0">
                <a:pos x="192" y="326"/>
              </a:cxn>
              <a:cxn ang="0">
                <a:pos x="216" y="310"/>
              </a:cxn>
              <a:cxn ang="0">
                <a:pos x="279" y="263"/>
              </a:cxn>
              <a:cxn ang="0">
                <a:pos x="247" y="168"/>
              </a:cxn>
              <a:cxn ang="0">
                <a:pos x="231" y="121"/>
              </a:cxn>
              <a:cxn ang="0">
                <a:pos x="239" y="50"/>
              </a:cxn>
              <a:cxn ang="0">
                <a:pos x="334" y="66"/>
              </a:cxn>
              <a:cxn ang="0">
                <a:pos x="381" y="74"/>
              </a:cxn>
              <a:cxn ang="0">
                <a:pos x="389" y="97"/>
              </a:cxn>
              <a:cxn ang="0">
                <a:pos x="342" y="105"/>
              </a:cxn>
              <a:cxn ang="0">
                <a:pos x="373" y="137"/>
              </a:cxn>
              <a:cxn ang="0">
                <a:pos x="421" y="200"/>
              </a:cxn>
              <a:cxn ang="0">
                <a:pos x="444" y="137"/>
              </a:cxn>
              <a:cxn ang="0">
                <a:pos x="460" y="74"/>
              </a:cxn>
              <a:cxn ang="0">
                <a:pos x="571" y="42"/>
              </a:cxn>
              <a:cxn ang="0">
                <a:pos x="634" y="50"/>
              </a:cxn>
              <a:cxn ang="0">
                <a:pos x="728" y="105"/>
              </a:cxn>
              <a:cxn ang="0">
                <a:pos x="744" y="121"/>
              </a:cxn>
            </a:cxnLst>
            <a:pathLst>
              <a:path w="744" h="610">
                <a:moveTo>
                  <a:pt x="744" y="121"/>
                </a:moveTo>
                <a:cubicBezTo>
                  <a:pt x="709" y="133"/>
                  <a:pt x="717" y="149"/>
                  <a:pt x="681" y="160"/>
                </a:cubicBezTo>
                <a:cubicBezTo>
                  <a:pt x="665" y="171"/>
                  <a:pt x="650" y="181"/>
                  <a:pt x="634" y="192"/>
                </a:cubicBezTo>
                <a:cubicBezTo>
                  <a:pt x="604" y="212"/>
                  <a:pt x="629" y="216"/>
                  <a:pt x="610" y="239"/>
                </a:cubicBezTo>
                <a:cubicBezTo>
                  <a:pt x="599" y="253"/>
                  <a:pt x="579" y="258"/>
                  <a:pt x="563" y="263"/>
                </a:cubicBezTo>
                <a:cubicBezTo>
                  <a:pt x="558" y="271"/>
                  <a:pt x="551" y="278"/>
                  <a:pt x="547" y="287"/>
                </a:cubicBezTo>
                <a:cubicBezTo>
                  <a:pt x="543" y="297"/>
                  <a:pt x="547" y="311"/>
                  <a:pt x="539" y="318"/>
                </a:cubicBezTo>
                <a:cubicBezTo>
                  <a:pt x="526" y="329"/>
                  <a:pt x="508" y="329"/>
                  <a:pt x="492" y="334"/>
                </a:cubicBezTo>
                <a:cubicBezTo>
                  <a:pt x="476" y="339"/>
                  <a:pt x="460" y="345"/>
                  <a:pt x="444" y="350"/>
                </a:cubicBezTo>
                <a:cubicBezTo>
                  <a:pt x="436" y="353"/>
                  <a:pt x="421" y="358"/>
                  <a:pt x="421" y="358"/>
                </a:cubicBezTo>
                <a:cubicBezTo>
                  <a:pt x="384" y="394"/>
                  <a:pt x="405" y="376"/>
                  <a:pt x="350" y="413"/>
                </a:cubicBezTo>
                <a:cubicBezTo>
                  <a:pt x="342" y="418"/>
                  <a:pt x="326" y="429"/>
                  <a:pt x="326" y="429"/>
                </a:cubicBezTo>
                <a:cubicBezTo>
                  <a:pt x="314" y="476"/>
                  <a:pt x="298" y="461"/>
                  <a:pt x="279" y="500"/>
                </a:cubicBezTo>
                <a:cubicBezTo>
                  <a:pt x="275" y="507"/>
                  <a:pt x="279" y="520"/>
                  <a:pt x="271" y="523"/>
                </a:cubicBezTo>
                <a:cubicBezTo>
                  <a:pt x="246" y="532"/>
                  <a:pt x="218" y="528"/>
                  <a:pt x="192" y="531"/>
                </a:cubicBezTo>
                <a:cubicBezTo>
                  <a:pt x="184" y="536"/>
                  <a:pt x="174" y="539"/>
                  <a:pt x="168" y="547"/>
                </a:cubicBezTo>
                <a:cubicBezTo>
                  <a:pt x="163" y="554"/>
                  <a:pt x="166" y="565"/>
                  <a:pt x="160" y="571"/>
                </a:cubicBezTo>
                <a:cubicBezTo>
                  <a:pt x="134" y="597"/>
                  <a:pt x="118" y="600"/>
                  <a:pt x="89" y="610"/>
                </a:cubicBezTo>
                <a:cubicBezTo>
                  <a:pt x="80" y="568"/>
                  <a:pt x="77" y="554"/>
                  <a:pt x="42" y="531"/>
                </a:cubicBezTo>
                <a:cubicBezTo>
                  <a:pt x="37" y="521"/>
                  <a:pt x="33" y="509"/>
                  <a:pt x="26" y="500"/>
                </a:cubicBezTo>
                <a:cubicBezTo>
                  <a:pt x="20" y="493"/>
                  <a:pt x="6" y="493"/>
                  <a:pt x="3" y="484"/>
                </a:cubicBezTo>
                <a:cubicBezTo>
                  <a:pt x="0" y="476"/>
                  <a:pt x="6" y="467"/>
                  <a:pt x="10" y="460"/>
                </a:cubicBezTo>
                <a:cubicBezTo>
                  <a:pt x="35" y="410"/>
                  <a:pt x="78" y="418"/>
                  <a:pt x="129" y="413"/>
                </a:cubicBezTo>
                <a:cubicBezTo>
                  <a:pt x="139" y="397"/>
                  <a:pt x="155" y="384"/>
                  <a:pt x="160" y="366"/>
                </a:cubicBezTo>
                <a:cubicBezTo>
                  <a:pt x="163" y="355"/>
                  <a:pt x="161" y="343"/>
                  <a:pt x="168" y="334"/>
                </a:cubicBezTo>
                <a:cubicBezTo>
                  <a:pt x="173" y="327"/>
                  <a:pt x="184" y="330"/>
                  <a:pt x="192" y="326"/>
                </a:cubicBezTo>
                <a:cubicBezTo>
                  <a:pt x="201" y="322"/>
                  <a:pt x="208" y="315"/>
                  <a:pt x="216" y="310"/>
                </a:cubicBezTo>
                <a:cubicBezTo>
                  <a:pt x="234" y="282"/>
                  <a:pt x="248" y="273"/>
                  <a:pt x="279" y="263"/>
                </a:cubicBezTo>
                <a:cubicBezTo>
                  <a:pt x="314" y="208"/>
                  <a:pt x="268" y="214"/>
                  <a:pt x="247" y="168"/>
                </a:cubicBezTo>
                <a:cubicBezTo>
                  <a:pt x="240" y="153"/>
                  <a:pt x="231" y="121"/>
                  <a:pt x="231" y="121"/>
                </a:cubicBezTo>
                <a:cubicBezTo>
                  <a:pt x="234" y="97"/>
                  <a:pt x="231" y="72"/>
                  <a:pt x="239" y="50"/>
                </a:cubicBezTo>
                <a:cubicBezTo>
                  <a:pt x="256" y="2"/>
                  <a:pt x="311" y="58"/>
                  <a:pt x="334" y="66"/>
                </a:cubicBezTo>
                <a:cubicBezTo>
                  <a:pt x="349" y="71"/>
                  <a:pt x="365" y="71"/>
                  <a:pt x="381" y="74"/>
                </a:cubicBezTo>
                <a:cubicBezTo>
                  <a:pt x="384" y="82"/>
                  <a:pt x="395" y="92"/>
                  <a:pt x="389" y="97"/>
                </a:cubicBezTo>
                <a:cubicBezTo>
                  <a:pt x="377" y="107"/>
                  <a:pt x="354" y="95"/>
                  <a:pt x="342" y="105"/>
                </a:cubicBezTo>
                <a:cubicBezTo>
                  <a:pt x="320" y="123"/>
                  <a:pt x="360" y="133"/>
                  <a:pt x="373" y="137"/>
                </a:cubicBezTo>
                <a:cubicBezTo>
                  <a:pt x="384" y="168"/>
                  <a:pt x="393" y="182"/>
                  <a:pt x="421" y="200"/>
                </a:cubicBezTo>
                <a:cubicBezTo>
                  <a:pt x="458" y="187"/>
                  <a:pt x="453" y="173"/>
                  <a:pt x="444" y="137"/>
                </a:cubicBezTo>
                <a:cubicBezTo>
                  <a:pt x="448" y="116"/>
                  <a:pt x="442" y="86"/>
                  <a:pt x="460" y="74"/>
                </a:cubicBezTo>
                <a:cubicBezTo>
                  <a:pt x="485" y="57"/>
                  <a:pt x="540" y="48"/>
                  <a:pt x="571" y="42"/>
                </a:cubicBezTo>
                <a:cubicBezTo>
                  <a:pt x="597" y="0"/>
                  <a:pt x="604" y="20"/>
                  <a:pt x="634" y="50"/>
                </a:cubicBezTo>
                <a:cubicBezTo>
                  <a:pt x="650" y="97"/>
                  <a:pt x="686" y="90"/>
                  <a:pt x="728" y="105"/>
                </a:cubicBezTo>
                <a:cubicBezTo>
                  <a:pt x="737" y="133"/>
                  <a:pt x="730" y="135"/>
                  <a:pt x="744" y="121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990" name="Freeform 6"/>
          <p:cNvSpPr/>
          <p:nvPr/>
        </p:nvSpPr>
        <p:spPr>
          <a:xfrm>
            <a:off x="1828800" y="1066800"/>
            <a:ext cx="3163888" cy="5437188"/>
          </a:xfrm>
          <a:custGeom>
            <a:avLst/>
            <a:gdLst/>
            <a:ahLst/>
            <a:cxnLst>
              <a:cxn ang="0">
                <a:pos x="1966" y="1163"/>
              </a:cxn>
              <a:cxn ang="0">
                <a:pos x="1792" y="1265"/>
              </a:cxn>
              <a:cxn ang="0">
                <a:pos x="1650" y="1305"/>
              </a:cxn>
              <a:cxn ang="0">
                <a:pos x="1453" y="1249"/>
              </a:cxn>
              <a:cxn ang="0">
                <a:pos x="1627" y="1447"/>
              </a:cxn>
              <a:cxn ang="0">
                <a:pos x="1918" y="1589"/>
              </a:cxn>
              <a:cxn ang="0">
                <a:pos x="1776" y="1739"/>
              </a:cxn>
              <a:cxn ang="0">
                <a:pos x="1674" y="1873"/>
              </a:cxn>
              <a:cxn ang="0">
                <a:pos x="1548" y="2086"/>
              </a:cxn>
              <a:cxn ang="0">
                <a:pos x="1311" y="2007"/>
              </a:cxn>
              <a:cxn ang="0">
                <a:pos x="1011" y="1889"/>
              </a:cxn>
              <a:cxn ang="0">
                <a:pos x="956" y="1975"/>
              </a:cxn>
              <a:cxn ang="0">
                <a:pos x="1027" y="2125"/>
              </a:cxn>
              <a:cxn ang="0">
                <a:pos x="1090" y="2236"/>
              </a:cxn>
              <a:cxn ang="0">
                <a:pos x="1019" y="2465"/>
              </a:cxn>
              <a:cxn ang="0">
                <a:pos x="1169" y="2457"/>
              </a:cxn>
              <a:cxn ang="0">
                <a:pos x="1429" y="2425"/>
              </a:cxn>
              <a:cxn ang="0">
                <a:pos x="1634" y="2465"/>
              </a:cxn>
              <a:cxn ang="0">
                <a:pos x="1548" y="2835"/>
              </a:cxn>
              <a:cxn ang="0">
                <a:pos x="1406" y="3230"/>
              </a:cxn>
              <a:cxn ang="0">
                <a:pos x="1256" y="3372"/>
              </a:cxn>
              <a:cxn ang="0">
                <a:pos x="1129" y="3167"/>
              </a:cxn>
              <a:cxn ang="0">
                <a:pos x="909" y="2938"/>
              </a:cxn>
              <a:cxn ang="0">
                <a:pos x="790" y="2615"/>
              </a:cxn>
              <a:cxn ang="0">
                <a:pos x="632" y="2117"/>
              </a:cxn>
              <a:cxn ang="0">
                <a:pos x="664" y="1723"/>
              </a:cxn>
              <a:cxn ang="0">
                <a:pos x="664" y="1668"/>
              </a:cxn>
              <a:cxn ang="0">
                <a:pos x="624" y="1620"/>
              </a:cxn>
              <a:cxn ang="0">
                <a:pos x="601" y="1486"/>
              </a:cxn>
              <a:cxn ang="0">
                <a:pos x="743" y="1873"/>
              </a:cxn>
              <a:cxn ang="0">
                <a:pos x="956" y="1723"/>
              </a:cxn>
              <a:cxn ang="0">
                <a:pos x="1200" y="1628"/>
              </a:cxn>
              <a:cxn ang="0">
                <a:pos x="1358" y="1415"/>
              </a:cxn>
              <a:cxn ang="0">
                <a:pos x="1445" y="1147"/>
              </a:cxn>
              <a:cxn ang="0">
                <a:pos x="1279" y="1052"/>
              </a:cxn>
              <a:cxn ang="0">
                <a:pos x="1114" y="776"/>
              </a:cxn>
              <a:cxn ang="0">
                <a:pos x="916" y="618"/>
              </a:cxn>
              <a:cxn ang="0">
                <a:pos x="475" y="713"/>
              </a:cxn>
              <a:cxn ang="0">
                <a:pos x="411" y="847"/>
              </a:cxn>
              <a:cxn ang="0">
                <a:pos x="214" y="934"/>
              </a:cxn>
              <a:cxn ang="0">
                <a:pos x="364" y="1084"/>
              </a:cxn>
              <a:cxn ang="0">
                <a:pos x="482" y="1289"/>
              </a:cxn>
              <a:cxn ang="0">
                <a:pos x="506" y="1470"/>
              </a:cxn>
              <a:cxn ang="0">
                <a:pos x="340" y="1392"/>
              </a:cxn>
              <a:cxn ang="0">
                <a:pos x="72" y="1234"/>
              </a:cxn>
              <a:cxn ang="0">
                <a:pos x="96" y="1036"/>
              </a:cxn>
              <a:cxn ang="0">
                <a:pos x="317" y="752"/>
              </a:cxn>
              <a:cxn ang="0">
                <a:pos x="490" y="460"/>
              </a:cxn>
              <a:cxn ang="0">
                <a:pos x="609" y="113"/>
              </a:cxn>
              <a:cxn ang="0">
                <a:pos x="837" y="113"/>
              </a:cxn>
              <a:cxn ang="0">
                <a:pos x="1011" y="240"/>
              </a:cxn>
              <a:cxn ang="0">
                <a:pos x="1248" y="255"/>
              </a:cxn>
              <a:cxn ang="0">
                <a:pos x="1461" y="500"/>
              </a:cxn>
              <a:cxn ang="0">
                <a:pos x="1682" y="610"/>
              </a:cxn>
              <a:cxn ang="0">
                <a:pos x="1611" y="784"/>
              </a:cxn>
              <a:cxn ang="0">
                <a:pos x="1863" y="918"/>
              </a:cxn>
            </a:cxnLst>
            <a:pathLst>
              <a:path w="1993" h="3425">
                <a:moveTo>
                  <a:pt x="1926" y="965"/>
                </a:moveTo>
                <a:cubicBezTo>
                  <a:pt x="1878" y="982"/>
                  <a:pt x="1887" y="1066"/>
                  <a:pt x="1903" y="1107"/>
                </a:cubicBezTo>
                <a:cubicBezTo>
                  <a:pt x="1916" y="1139"/>
                  <a:pt x="1947" y="1134"/>
                  <a:pt x="1974" y="1139"/>
                </a:cubicBezTo>
                <a:cubicBezTo>
                  <a:pt x="1971" y="1147"/>
                  <a:pt x="1974" y="1159"/>
                  <a:pt x="1966" y="1163"/>
                </a:cubicBezTo>
                <a:cubicBezTo>
                  <a:pt x="1958" y="1167"/>
                  <a:pt x="1884" y="1179"/>
                  <a:pt x="1863" y="1186"/>
                </a:cubicBezTo>
                <a:cubicBezTo>
                  <a:pt x="1858" y="1194"/>
                  <a:pt x="1851" y="1201"/>
                  <a:pt x="1847" y="1210"/>
                </a:cubicBezTo>
                <a:cubicBezTo>
                  <a:pt x="1843" y="1218"/>
                  <a:pt x="1846" y="1228"/>
                  <a:pt x="1840" y="1234"/>
                </a:cubicBezTo>
                <a:cubicBezTo>
                  <a:pt x="1827" y="1247"/>
                  <a:pt x="1805" y="1251"/>
                  <a:pt x="1792" y="1265"/>
                </a:cubicBezTo>
                <a:cubicBezTo>
                  <a:pt x="1784" y="1273"/>
                  <a:pt x="1779" y="1284"/>
                  <a:pt x="1769" y="1289"/>
                </a:cubicBezTo>
                <a:cubicBezTo>
                  <a:pt x="1754" y="1297"/>
                  <a:pt x="1721" y="1305"/>
                  <a:pt x="1721" y="1305"/>
                </a:cubicBezTo>
                <a:cubicBezTo>
                  <a:pt x="1696" y="1341"/>
                  <a:pt x="1717" y="1328"/>
                  <a:pt x="1682" y="1313"/>
                </a:cubicBezTo>
                <a:cubicBezTo>
                  <a:pt x="1672" y="1309"/>
                  <a:pt x="1661" y="1308"/>
                  <a:pt x="1650" y="1305"/>
                </a:cubicBezTo>
                <a:cubicBezTo>
                  <a:pt x="1644" y="1288"/>
                  <a:pt x="1645" y="1270"/>
                  <a:pt x="1619" y="1273"/>
                </a:cubicBezTo>
                <a:cubicBezTo>
                  <a:pt x="1602" y="1275"/>
                  <a:pt x="1571" y="1289"/>
                  <a:pt x="1571" y="1289"/>
                </a:cubicBezTo>
                <a:cubicBezTo>
                  <a:pt x="1537" y="1344"/>
                  <a:pt x="1504" y="1295"/>
                  <a:pt x="1461" y="1281"/>
                </a:cubicBezTo>
                <a:cubicBezTo>
                  <a:pt x="1458" y="1270"/>
                  <a:pt x="1463" y="1254"/>
                  <a:pt x="1453" y="1249"/>
                </a:cubicBezTo>
                <a:cubicBezTo>
                  <a:pt x="1445" y="1245"/>
                  <a:pt x="1445" y="1265"/>
                  <a:pt x="1445" y="1273"/>
                </a:cubicBezTo>
                <a:cubicBezTo>
                  <a:pt x="1445" y="1320"/>
                  <a:pt x="1435" y="1411"/>
                  <a:pt x="1492" y="1431"/>
                </a:cubicBezTo>
                <a:cubicBezTo>
                  <a:pt x="1507" y="1386"/>
                  <a:pt x="1520" y="1398"/>
                  <a:pt x="1563" y="1407"/>
                </a:cubicBezTo>
                <a:cubicBezTo>
                  <a:pt x="1584" y="1470"/>
                  <a:pt x="1562" y="1458"/>
                  <a:pt x="1627" y="1447"/>
                </a:cubicBezTo>
                <a:cubicBezTo>
                  <a:pt x="1706" y="1420"/>
                  <a:pt x="1681" y="1457"/>
                  <a:pt x="1674" y="1526"/>
                </a:cubicBezTo>
                <a:cubicBezTo>
                  <a:pt x="1715" y="1566"/>
                  <a:pt x="1717" y="1536"/>
                  <a:pt x="1729" y="1597"/>
                </a:cubicBezTo>
                <a:cubicBezTo>
                  <a:pt x="1765" y="1585"/>
                  <a:pt x="1778" y="1581"/>
                  <a:pt x="1792" y="1620"/>
                </a:cubicBezTo>
                <a:cubicBezTo>
                  <a:pt x="1877" y="1567"/>
                  <a:pt x="1750" y="1575"/>
                  <a:pt x="1918" y="1589"/>
                </a:cubicBezTo>
                <a:cubicBezTo>
                  <a:pt x="1937" y="1645"/>
                  <a:pt x="1920" y="1627"/>
                  <a:pt x="1958" y="1652"/>
                </a:cubicBezTo>
                <a:cubicBezTo>
                  <a:pt x="1969" y="1668"/>
                  <a:pt x="1993" y="1692"/>
                  <a:pt x="1966" y="1715"/>
                </a:cubicBezTo>
                <a:cubicBezTo>
                  <a:pt x="1954" y="1725"/>
                  <a:pt x="1934" y="1721"/>
                  <a:pt x="1918" y="1723"/>
                </a:cubicBezTo>
                <a:cubicBezTo>
                  <a:pt x="1864" y="1731"/>
                  <a:pt x="1831" y="1733"/>
                  <a:pt x="1776" y="1739"/>
                </a:cubicBezTo>
                <a:cubicBezTo>
                  <a:pt x="1763" y="1742"/>
                  <a:pt x="1748" y="1740"/>
                  <a:pt x="1737" y="1747"/>
                </a:cubicBezTo>
                <a:cubicBezTo>
                  <a:pt x="1730" y="1751"/>
                  <a:pt x="1735" y="1764"/>
                  <a:pt x="1729" y="1770"/>
                </a:cubicBezTo>
                <a:cubicBezTo>
                  <a:pt x="1723" y="1776"/>
                  <a:pt x="1713" y="1775"/>
                  <a:pt x="1705" y="1778"/>
                </a:cubicBezTo>
                <a:cubicBezTo>
                  <a:pt x="1683" y="1813"/>
                  <a:pt x="1690" y="1835"/>
                  <a:pt x="1674" y="1873"/>
                </a:cubicBezTo>
                <a:cubicBezTo>
                  <a:pt x="1667" y="1890"/>
                  <a:pt x="1648" y="1902"/>
                  <a:pt x="1642" y="1920"/>
                </a:cubicBezTo>
                <a:cubicBezTo>
                  <a:pt x="1639" y="1928"/>
                  <a:pt x="1637" y="1936"/>
                  <a:pt x="1634" y="1944"/>
                </a:cubicBezTo>
                <a:cubicBezTo>
                  <a:pt x="1628" y="2062"/>
                  <a:pt x="1660" y="2080"/>
                  <a:pt x="1571" y="2102"/>
                </a:cubicBezTo>
                <a:cubicBezTo>
                  <a:pt x="1563" y="2097"/>
                  <a:pt x="1554" y="2093"/>
                  <a:pt x="1548" y="2086"/>
                </a:cubicBezTo>
                <a:cubicBezTo>
                  <a:pt x="1536" y="2072"/>
                  <a:pt x="1532" y="2050"/>
                  <a:pt x="1516" y="2039"/>
                </a:cubicBezTo>
                <a:cubicBezTo>
                  <a:pt x="1463" y="2003"/>
                  <a:pt x="1429" y="1992"/>
                  <a:pt x="1366" y="1983"/>
                </a:cubicBezTo>
                <a:cubicBezTo>
                  <a:pt x="1331" y="1961"/>
                  <a:pt x="1329" y="1946"/>
                  <a:pt x="1303" y="1983"/>
                </a:cubicBezTo>
                <a:cubicBezTo>
                  <a:pt x="1306" y="1991"/>
                  <a:pt x="1317" y="2001"/>
                  <a:pt x="1311" y="2007"/>
                </a:cubicBezTo>
                <a:cubicBezTo>
                  <a:pt x="1299" y="2019"/>
                  <a:pt x="1264" y="2023"/>
                  <a:pt x="1264" y="2023"/>
                </a:cubicBezTo>
                <a:cubicBezTo>
                  <a:pt x="1230" y="2000"/>
                  <a:pt x="1203" y="1974"/>
                  <a:pt x="1169" y="1952"/>
                </a:cubicBezTo>
                <a:cubicBezTo>
                  <a:pt x="1149" y="1981"/>
                  <a:pt x="1115" y="1996"/>
                  <a:pt x="1082" y="2007"/>
                </a:cubicBezTo>
                <a:cubicBezTo>
                  <a:pt x="1071" y="1908"/>
                  <a:pt x="1079" y="1932"/>
                  <a:pt x="1011" y="1889"/>
                </a:cubicBezTo>
                <a:cubicBezTo>
                  <a:pt x="980" y="1826"/>
                  <a:pt x="1001" y="1830"/>
                  <a:pt x="924" y="1841"/>
                </a:cubicBezTo>
                <a:cubicBezTo>
                  <a:pt x="885" y="1868"/>
                  <a:pt x="893" y="1880"/>
                  <a:pt x="901" y="1928"/>
                </a:cubicBezTo>
                <a:cubicBezTo>
                  <a:pt x="896" y="1936"/>
                  <a:pt x="883" y="1943"/>
                  <a:pt x="885" y="1952"/>
                </a:cubicBezTo>
                <a:cubicBezTo>
                  <a:pt x="889" y="1972"/>
                  <a:pt x="954" y="1975"/>
                  <a:pt x="956" y="1975"/>
                </a:cubicBezTo>
                <a:cubicBezTo>
                  <a:pt x="948" y="2028"/>
                  <a:pt x="951" y="2045"/>
                  <a:pt x="901" y="2062"/>
                </a:cubicBezTo>
                <a:cubicBezTo>
                  <a:pt x="925" y="2078"/>
                  <a:pt x="948" y="2086"/>
                  <a:pt x="972" y="2102"/>
                </a:cubicBezTo>
                <a:cubicBezTo>
                  <a:pt x="975" y="2115"/>
                  <a:pt x="968" y="2136"/>
                  <a:pt x="980" y="2141"/>
                </a:cubicBezTo>
                <a:cubicBezTo>
                  <a:pt x="995" y="2147"/>
                  <a:pt x="1027" y="2125"/>
                  <a:pt x="1027" y="2125"/>
                </a:cubicBezTo>
                <a:cubicBezTo>
                  <a:pt x="1032" y="2133"/>
                  <a:pt x="1045" y="2140"/>
                  <a:pt x="1043" y="2149"/>
                </a:cubicBezTo>
                <a:cubicBezTo>
                  <a:pt x="1039" y="2167"/>
                  <a:pt x="1011" y="2196"/>
                  <a:pt x="1011" y="2196"/>
                </a:cubicBezTo>
                <a:cubicBezTo>
                  <a:pt x="1022" y="2229"/>
                  <a:pt x="1032" y="2240"/>
                  <a:pt x="1066" y="2228"/>
                </a:cubicBezTo>
                <a:cubicBezTo>
                  <a:pt x="1074" y="2231"/>
                  <a:pt x="1091" y="2228"/>
                  <a:pt x="1090" y="2236"/>
                </a:cubicBezTo>
                <a:cubicBezTo>
                  <a:pt x="1087" y="2255"/>
                  <a:pt x="1058" y="2283"/>
                  <a:pt x="1058" y="2283"/>
                </a:cubicBezTo>
                <a:cubicBezTo>
                  <a:pt x="1045" y="2326"/>
                  <a:pt x="1046" y="2293"/>
                  <a:pt x="1074" y="2315"/>
                </a:cubicBezTo>
                <a:cubicBezTo>
                  <a:pt x="1081" y="2321"/>
                  <a:pt x="1085" y="2330"/>
                  <a:pt x="1090" y="2338"/>
                </a:cubicBezTo>
                <a:cubicBezTo>
                  <a:pt x="1083" y="2410"/>
                  <a:pt x="1087" y="2442"/>
                  <a:pt x="1019" y="2465"/>
                </a:cubicBezTo>
                <a:cubicBezTo>
                  <a:pt x="1004" y="2507"/>
                  <a:pt x="1025" y="2489"/>
                  <a:pt x="1051" y="2528"/>
                </a:cubicBezTo>
                <a:cubicBezTo>
                  <a:pt x="1053" y="2538"/>
                  <a:pt x="1049" y="2554"/>
                  <a:pt x="1058" y="2559"/>
                </a:cubicBezTo>
                <a:cubicBezTo>
                  <a:pt x="1076" y="2568"/>
                  <a:pt x="1118" y="2484"/>
                  <a:pt x="1122" y="2480"/>
                </a:cubicBezTo>
                <a:cubicBezTo>
                  <a:pt x="1134" y="2468"/>
                  <a:pt x="1154" y="2466"/>
                  <a:pt x="1169" y="2457"/>
                </a:cubicBezTo>
                <a:cubicBezTo>
                  <a:pt x="1196" y="2461"/>
                  <a:pt x="1221" y="2472"/>
                  <a:pt x="1248" y="2472"/>
                </a:cubicBezTo>
                <a:cubicBezTo>
                  <a:pt x="1276" y="2472"/>
                  <a:pt x="1335" y="2455"/>
                  <a:pt x="1358" y="2449"/>
                </a:cubicBezTo>
                <a:cubicBezTo>
                  <a:pt x="1374" y="2445"/>
                  <a:pt x="1390" y="2438"/>
                  <a:pt x="1406" y="2433"/>
                </a:cubicBezTo>
                <a:cubicBezTo>
                  <a:pt x="1414" y="2430"/>
                  <a:pt x="1429" y="2425"/>
                  <a:pt x="1429" y="2425"/>
                </a:cubicBezTo>
                <a:cubicBezTo>
                  <a:pt x="1455" y="2386"/>
                  <a:pt x="1491" y="2391"/>
                  <a:pt x="1532" y="2370"/>
                </a:cubicBezTo>
                <a:cubicBezTo>
                  <a:pt x="1563" y="2380"/>
                  <a:pt x="1579" y="2394"/>
                  <a:pt x="1603" y="2417"/>
                </a:cubicBezTo>
                <a:cubicBezTo>
                  <a:pt x="1606" y="2430"/>
                  <a:pt x="1604" y="2446"/>
                  <a:pt x="1611" y="2457"/>
                </a:cubicBezTo>
                <a:cubicBezTo>
                  <a:pt x="1615" y="2464"/>
                  <a:pt x="1631" y="2457"/>
                  <a:pt x="1634" y="2465"/>
                </a:cubicBezTo>
                <a:cubicBezTo>
                  <a:pt x="1648" y="2498"/>
                  <a:pt x="1597" y="2508"/>
                  <a:pt x="1579" y="2520"/>
                </a:cubicBezTo>
                <a:cubicBezTo>
                  <a:pt x="1558" y="2583"/>
                  <a:pt x="1588" y="2488"/>
                  <a:pt x="1563" y="2615"/>
                </a:cubicBezTo>
                <a:cubicBezTo>
                  <a:pt x="1553" y="2664"/>
                  <a:pt x="1532" y="2710"/>
                  <a:pt x="1516" y="2757"/>
                </a:cubicBezTo>
                <a:cubicBezTo>
                  <a:pt x="1525" y="2784"/>
                  <a:pt x="1539" y="2808"/>
                  <a:pt x="1548" y="2835"/>
                </a:cubicBezTo>
                <a:cubicBezTo>
                  <a:pt x="1539" y="2913"/>
                  <a:pt x="1535" y="2896"/>
                  <a:pt x="1516" y="2954"/>
                </a:cubicBezTo>
                <a:cubicBezTo>
                  <a:pt x="1526" y="3001"/>
                  <a:pt x="1516" y="3034"/>
                  <a:pt x="1508" y="3080"/>
                </a:cubicBezTo>
                <a:cubicBezTo>
                  <a:pt x="1502" y="3115"/>
                  <a:pt x="1510" y="3142"/>
                  <a:pt x="1485" y="3167"/>
                </a:cubicBezTo>
                <a:cubicBezTo>
                  <a:pt x="1463" y="3190"/>
                  <a:pt x="1432" y="3212"/>
                  <a:pt x="1406" y="3230"/>
                </a:cubicBezTo>
                <a:cubicBezTo>
                  <a:pt x="1403" y="3238"/>
                  <a:pt x="1398" y="3246"/>
                  <a:pt x="1398" y="3254"/>
                </a:cubicBezTo>
                <a:cubicBezTo>
                  <a:pt x="1398" y="3262"/>
                  <a:pt x="1420" y="3293"/>
                  <a:pt x="1398" y="3301"/>
                </a:cubicBezTo>
                <a:cubicBezTo>
                  <a:pt x="1373" y="3310"/>
                  <a:pt x="1345" y="3306"/>
                  <a:pt x="1319" y="3309"/>
                </a:cubicBezTo>
                <a:cubicBezTo>
                  <a:pt x="1298" y="3337"/>
                  <a:pt x="1289" y="3361"/>
                  <a:pt x="1256" y="3372"/>
                </a:cubicBezTo>
                <a:cubicBezTo>
                  <a:pt x="1235" y="3404"/>
                  <a:pt x="1234" y="3425"/>
                  <a:pt x="1193" y="3411"/>
                </a:cubicBezTo>
                <a:cubicBezTo>
                  <a:pt x="1175" y="3386"/>
                  <a:pt x="1154" y="3366"/>
                  <a:pt x="1137" y="3340"/>
                </a:cubicBezTo>
                <a:cubicBezTo>
                  <a:pt x="1155" y="3289"/>
                  <a:pt x="1193" y="3309"/>
                  <a:pt x="1145" y="3277"/>
                </a:cubicBezTo>
                <a:cubicBezTo>
                  <a:pt x="1154" y="3235"/>
                  <a:pt x="1184" y="3185"/>
                  <a:pt x="1129" y="3167"/>
                </a:cubicBezTo>
                <a:cubicBezTo>
                  <a:pt x="1104" y="3127"/>
                  <a:pt x="1085" y="3080"/>
                  <a:pt x="1043" y="3056"/>
                </a:cubicBezTo>
                <a:cubicBezTo>
                  <a:pt x="1023" y="3044"/>
                  <a:pt x="979" y="3039"/>
                  <a:pt x="956" y="3033"/>
                </a:cubicBezTo>
                <a:cubicBezTo>
                  <a:pt x="945" y="3017"/>
                  <a:pt x="930" y="3003"/>
                  <a:pt x="924" y="2985"/>
                </a:cubicBezTo>
                <a:cubicBezTo>
                  <a:pt x="919" y="2969"/>
                  <a:pt x="917" y="2952"/>
                  <a:pt x="909" y="2938"/>
                </a:cubicBezTo>
                <a:cubicBezTo>
                  <a:pt x="900" y="2921"/>
                  <a:pt x="877" y="2891"/>
                  <a:pt x="877" y="2891"/>
                </a:cubicBezTo>
                <a:cubicBezTo>
                  <a:pt x="864" y="2852"/>
                  <a:pt x="841" y="2825"/>
                  <a:pt x="814" y="2796"/>
                </a:cubicBezTo>
                <a:cubicBezTo>
                  <a:pt x="798" y="2748"/>
                  <a:pt x="811" y="2696"/>
                  <a:pt x="837" y="2654"/>
                </a:cubicBezTo>
                <a:cubicBezTo>
                  <a:pt x="824" y="2645"/>
                  <a:pt x="798" y="2629"/>
                  <a:pt x="790" y="2615"/>
                </a:cubicBezTo>
                <a:cubicBezTo>
                  <a:pt x="784" y="2605"/>
                  <a:pt x="787" y="2593"/>
                  <a:pt x="782" y="2583"/>
                </a:cubicBezTo>
                <a:cubicBezTo>
                  <a:pt x="769" y="2558"/>
                  <a:pt x="744" y="2539"/>
                  <a:pt x="735" y="2512"/>
                </a:cubicBezTo>
                <a:cubicBezTo>
                  <a:pt x="721" y="2471"/>
                  <a:pt x="727" y="2446"/>
                  <a:pt x="688" y="2433"/>
                </a:cubicBezTo>
                <a:cubicBezTo>
                  <a:pt x="662" y="2330"/>
                  <a:pt x="679" y="2212"/>
                  <a:pt x="632" y="2117"/>
                </a:cubicBezTo>
                <a:cubicBezTo>
                  <a:pt x="618" y="2051"/>
                  <a:pt x="627" y="2026"/>
                  <a:pt x="656" y="1968"/>
                </a:cubicBezTo>
                <a:cubicBezTo>
                  <a:pt x="670" y="1941"/>
                  <a:pt x="680" y="1881"/>
                  <a:pt x="680" y="1881"/>
                </a:cubicBezTo>
                <a:cubicBezTo>
                  <a:pt x="677" y="1836"/>
                  <a:pt x="677" y="1792"/>
                  <a:pt x="672" y="1747"/>
                </a:cubicBezTo>
                <a:cubicBezTo>
                  <a:pt x="671" y="1739"/>
                  <a:pt x="661" y="1731"/>
                  <a:pt x="664" y="1723"/>
                </a:cubicBezTo>
                <a:cubicBezTo>
                  <a:pt x="668" y="1714"/>
                  <a:pt x="680" y="1712"/>
                  <a:pt x="688" y="1707"/>
                </a:cubicBezTo>
                <a:cubicBezTo>
                  <a:pt x="693" y="1699"/>
                  <a:pt x="707" y="1691"/>
                  <a:pt x="703" y="1683"/>
                </a:cubicBezTo>
                <a:cubicBezTo>
                  <a:pt x="699" y="1676"/>
                  <a:pt x="688" y="1694"/>
                  <a:pt x="680" y="1691"/>
                </a:cubicBezTo>
                <a:cubicBezTo>
                  <a:pt x="671" y="1688"/>
                  <a:pt x="671" y="1675"/>
                  <a:pt x="664" y="1668"/>
                </a:cubicBezTo>
                <a:cubicBezTo>
                  <a:pt x="657" y="1661"/>
                  <a:pt x="648" y="1657"/>
                  <a:pt x="640" y="1652"/>
                </a:cubicBezTo>
                <a:cubicBezTo>
                  <a:pt x="626" y="1610"/>
                  <a:pt x="644" y="1616"/>
                  <a:pt x="680" y="1605"/>
                </a:cubicBezTo>
                <a:cubicBezTo>
                  <a:pt x="677" y="1597"/>
                  <a:pt x="678" y="1587"/>
                  <a:pt x="672" y="1581"/>
                </a:cubicBezTo>
                <a:cubicBezTo>
                  <a:pt x="638" y="1547"/>
                  <a:pt x="635" y="1606"/>
                  <a:pt x="624" y="1620"/>
                </a:cubicBezTo>
                <a:cubicBezTo>
                  <a:pt x="618" y="1627"/>
                  <a:pt x="609" y="1631"/>
                  <a:pt x="601" y="1636"/>
                </a:cubicBezTo>
                <a:cubicBezTo>
                  <a:pt x="598" y="1647"/>
                  <a:pt x="603" y="1663"/>
                  <a:pt x="593" y="1668"/>
                </a:cubicBezTo>
                <a:cubicBezTo>
                  <a:pt x="575" y="1677"/>
                  <a:pt x="554" y="1621"/>
                  <a:pt x="553" y="1620"/>
                </a:cubicBezTo>
                <a:cubicBezTo>
                  <a:pt x="582" y="1578"/>
                  <a:pt x="585" y="1533"/>
                  <a:pt x="601" y="1486"/>
                </a:cubicBezTo>
                <a:cubicBezTo>
                  <a:pt x="679" y="1506"/>
                  <a:pt x="749" y="1535"/>
                  <a:pt x="830" y="1549"/>
                </a:cubicBezTo>
                <a:cubicBezTo>
                  <a:pt x="807" y="1617"/>
                  <a:pt x="831" y="1595"/>
                  <a:pt x="751" y="1605"/>
                </a:cubicBezTo>
                <a:cubicBezTo>
                  <a:pt x="687" y="1584"/>
                  <a:pt x="715" y="1668"/>
                  <a:pt x="719" y="1707"/>
                </a:cubicBezTo>
                <a:cubicBezTo>
                  <a:pt x="725" y="1762"/>
                  <a:pt x="726" y="1821"/>
                  <a:pt x="743" y="1873"/>
                </a:cubicBezTo>
                <a:cubicBezTo>
                  <a:pt x="775" y="1825"/>
                  <a:pt x="768" y="1783"/>
                  <a:pt x="814" y="1739"/>
                </a:cubicBezTo>
                <a:cubicBezTo>
                  <a:pt x="829" y="1694"/>
                  <a:pt x="802" y="1654"/>
                  <a:pt x="853" y="1636"/>
                </a:cubicBezTo>
                <a:cubicBezTo>
                  <a:pt x="872" y="1665"/>
                  <a:pt x="890" y="1663"/>
                  <a:pt x="909" y="1691"/>
                </a:cubicBezTo>
                <a:cubicBezTo>
                  <a:pt x="925" y="1745"/>
                  <a:pt x="900" y="1685"/>
                  <a:pt x="956" y="1723"/>
                </a:cubicBezTo>
                <a:cubicBezTo>
                  <a:pt x="963" y="1728"/>
                  <a:pt x="959" y="1740"/>
                  <a:pt x="964" y="1747"/>
                </a:cubicBezTo>
                <a:cubicBezTo>
                  <a:pt x="970" y="1754"/>
                  <a:pt x="979" y="1757"/>
                  <a:pt x="987" y="1762"/>
                </a:cubicBezTo>
                <a:cubicBezTo>
                  <a:pt x="1026" y="1704"/>
                  <a:pt x="1000" y="1719"/>
                  <a:pt x="1058" y="1707"/>
                </a:cubicBezTo>
                <a:cubicBezTo>
                  <a:pt x="1082" y="1636"/>
                  <a:pt x="1131" y="1636"/>
                  <a:pt x="1200" y="1628"/>
                </a:cubicBezTo>
                <a:cubicBezTo>
                  <a:pt x="1203" y="1620"/>
                  <a:pt x="1201" y="1610"/>
                  <a:pt x="1208" y="1605"/>
                </a:cubicBezTo>
                <a:cubicBezTo>
                  <a:pt x="1249" y="1576"/>
                  <a:pt x="1329" y="1579"/>
                  <a:pt x="1374" y="1573"/>
                </a:cubicBezTo>
                <a:cubicBezTo>
                  <a:pt x="1401" y="1555"/>
                  <a:pt x="1419" y="1537"/>
                  <a:pt x="1437" y="1510"/>
                </a:cubicBezTo>
                <a:cubicBezTo>
                  <a:pt x="1398" y="1484"/>
                  <a:pt x="1398" y="1442"/>
                  <a:pt x="1358" y="1415"/>
                </a:cubicBezTo>
                <a:cubicBezTo>
                  <a:pt x="1353" y="1407"/>
                  <a:pt x="1342" y="1401"/>
                  <a:pt x="1342" y="1392"/>
                </a:cubicBezTo>
                <a:cubicBezTo>
                  <a:pt x="1342" y="1382"/>
                  <a:pt x="1354" y="1377"/>
                  <a:pt x="1358" y="1368"/>
                </a:cubicBezTo>
                <a:cubicBezTo>
                  <a:pt x="1363" y="1357"/>
                  <a:pt x="1372" y="1322"/>
                  <a:pt x="1374" y="1313"/>
                </a:cubicBezTo>
                <a:cubicBezTo>
                  <a:pt x="1364" y="1243"/>
                  <a:pt x="1371" y="1172"/>
                  <a:pt x="1445" y="1147"/>
                </a:cubicBezTo>
                <a:cubicBezTo>
                  <a:pt x="1464" y="1108"/>
                  <a:pt x="1474" y="1099"/>
                  <a:pt x="1429" y="1084"/>
                </a:cubicBezTo>
                <a:cubicBezTo>
                  <a:pt x="1390" y="1026"/>
                  <a:pt x="1342" y="1070"/>
                  <a:pt x="1287" y="1084"/>
                </a:cubicBezTo>
                <a:cubicBezTo>
                  <a:pt x="1279" y="1081"/>
                  <a:pt x="1266" y="1084"/>
                  <a:pt x="1264" y="1076"/>
                </a:cubicBezTo>
                <a:cubicBezTo>
                  <a:pt x="1262" y="1067"/>
                  <a:pt x="1274" y="1060"/>
                  <a:pt x="1279" y="1052"/>
                </a:cubicBezTo>
                <a:cubicBezTo>
                  <a:pt x="1285" y="1042"/>
                  <a:pt x="1290" y="1031"/>
                  <a:pt x="1295" y="1021"/>
                </a:cubicBezTo>
                <a:cubicBezTo>
                  <a:pt x="1282" y="970"/>
                  <a:pt x="1276" y="998"/>
                  <a:pt x="1248" y="958"/>
                </a:cubicBezTo>
                <a:cubicBezTo>
                  <a:pt x="1233" y="883"/>
                  <a:pt x="1225" y="891"/>
                  <a:pt x="1153" y="879"/>
                </a:cubicBezTo>
                <a:cubicBezTo>
                  <a:pt x="1148" y="850"/>
                  <a:pt x="1149" y="792"/>
                  <a:pt x="1114" y="776"/>
                </a:cubicBezTo>
                <a:cubicBezTo>
                  <a:pt x="1099" y="769"/>
                  <a:pt x="1082" y="771"/>
                  <a:pt x="1066" y="768"/>
                </a:cubicBezTo>
                <a:cubicBezTo>
                  <a:pt x="1039" y="747"/>
                  <a:pt x="1015" y="740"/>
                  <a:pt x="987" y="721"/>
                </a:cubicBezTo>
                <a:cubicBezTo>
                  <a:pt x="983" y="708"/>
                  <a:pt x="967" y="652"/>
                  <a:pt x="964" y="650"/>
                </a:cubicBezTo>
                <a:cubicBezTo>
                  <a:pt x="948" y="639"/>
                  <a:pt x="916" y="618"/>
                  <a:pt x="916" y="618"/>
                </a:cubicBezTo>
                <a:cubicBezTo>
                  <a:pt x="908" y="582"/>
                  <a:pt x="905" y="567"/>
                  <a:pt x="869" y="555"/>
                </a:cubicBezTo>
                <a:cubicBezTo>
                  <a:pt x="822" y="624"/>
                  <a:pt x="787" y="639"/>
                  <a:pt x="703" y="650"/>
                </a:cubicBezTo>
                <a:cubicBezTo>
                  <a:pt x="660" y="680"/>
                  <a:pt x="635" y="675"/>
                  <a:pt x="577" y="681"/>
                </a:cubicBezTo>
                <a:cubicBezTo>
                  <a:pt x="548" y="691"/>
                  <a:pt x="502" y="698"/>
                  <a:pt x="475" y="713"/>
                </a:cubicBezTo>
                <a:cubicBezTo>
                  <a:pt x="458" y="722"/>
                  <a:pt x="427" y="744"/>
                  <a:pt x="427" y="744"/>
                </a:cubicBezTo>
                <a:cubicBezTo>
                  <a:pt x="407" y="803"/>
                  <a:pt x="426" y="784"/>
                  <a:pt x="380" y="808"/>
                </a:cubicBezTo>
                <a:cubicBezTo>
                  <a:pt x="375" y="816"/>
                  <a:pt x="358" y="824"/>
                  <a:pt x="364" y="831"/>
                </a:cubicBezTo>
                <a:cubicBezTo>
                  <a:pt x="374" y="844"/>
                  <a:pt x="411" y="847"/>
                  <a:pt x="411" y="847"/>
                </a:cubicBezTo>
                <a:cubicBezTo>
                  <a:pt x="401" y="944"/>
                  <a:pt x="421" y="910"/>
                  <a:pt x="348" y="934"/>
                </a:cubicBezTo>
                <a:cubicBezTo>
                  <a:pt x="332" y="951"/>
                  <a:pt x="316" y="981"/>
                  <a:pt x="285" y="950"/>
                </a:cubicBezTo>
                <a:cubicBezTo>
                  <a:pt x="273" y="938"/>
                  <a:pt x="269" y="902"/>
                  <a:pt x="269" y="902"/>
                </a:cubicBezTo>
                <a:cubicBezTo>
                  <a:pt x="230" y="965"/>
                  <a:pt x="288" y="885"/>
                  <a:pt x="214" y="934"/>
                </a:cubicBezTo>
                <a:cubicBezTo>
                  <a:pt x="198" y="945"/>
                  <a:pt x="203" y="971"/>
                  <a:pt x="198" y="989"/>
                </a:cubicBezTo>
                <a:cubicBezTo>
                  <a:pt x="213" y="1033"/>
                  <a:pt x="247" y="1023"/>
                  <a:pt x="293" y="1029"/>
                </a:cubicBezTo>
                <a:cubicBezTo>
                  <a:pt x="330" y="1040"/>
                  <a:pt x="332" y="1056"/>
                  <a:pt x="340" y="1092"/>
                </a:cubicBezTo>
                <a:cubicBezTo>
                  <a:pt x="348" y="1089"/>
                  <a:pt x="356" y="1084"/>
                  <a:pt x="364" y="1084"/>
                </a:cubicBezTo>
                <a:cubicBezTo>
                  <a:pt x="412" y="1084"/>
                  <a:pt x="395" y="1109"/>
                  <a:pt x="411" y="1139"/>
                </a:cubicBezTo>
                <a:cubicBezTo>
                  <a:pt x="420" y="1156"/>
                  <a:pt x="443" y="1186"/>
                  <a:pt x="443" y="1186"/>
                </a:cubicBezTo>
                <a:cubicBezTo>
                  <a:pt x="452" y="1212"/>
                  <a:pt x="468" y="1231"/>
                  <a:pt x="475" y="1257"/>
                </a:cubicBezTo>
                <a:cubicBezTo>
                  <a:pt x="478" y="1268"/>
                  <a:pt x="475" y="1280"/>
                  <a:pt x="482" y="1289"/>
                </a:cubicBezTo>
                <a:cubicBezTo>
                  <a:pt x="487" y="1296"/>
                  <a:pt x="498" y="1294"/>
                  <a:pt x="506" y="1297"/>
                </a:cubicBezTo>
                <a:cubicBezTo>
                  <a:pt x="523" y="1345"/>
                  <a:pt x="497" y="1362"/>
                  <a:pt x="553" y="1376"/>
                </a:cubicBezTo>
                <a:cubicBezTo>
                  <a:pt x="516" y="1432"/>
                  <a:pt x="517" y="1405"/>
                  <a:pt x="530" y="1455"/>
                </a:cubicBezTo>
                <a:cubicBezTo>
                  <a:pt x="522" y="1460"/>
                  <a:pt x="515" y="1468"/>
                  <a:pt x="506" y="1470"/>
                </a:cubicBezTo>
                <a:cubicBezTo>
                  <a:pt x="465" y="1477"/>
                  <a:pt x="484" y="1432"/>
                  <a:pt x="467" y="1415"/>
                </a:cubicBezTo>
                <a:cubicBezTo>
                  <a:pt x="461" y="1409"/>
                  <a:pt x="451" y="1410"/>
                  <a:pt x="443" y="1407"/>
                </a:cubicBezTo>
                <a:cubicBezTo>
                  <a:pt x="411" y="1428"/>
                  <a:pt x="413" y="1434"/>
                  <a:pt x="364" y="1415"/>
                </a:cubicBezTo>
                <a:cubicBezTo>
                  <a:pt x="354" y="1411"/>
                  <a:pt x="350" y="1396"/>
                  <a:pt x="340" y="1392"/>
                </a:cubicBezTo>
                <a:cubicBezTo>
                  <a:pt x="323" y="1385"/>
                  <a:pt x="303" y="1387"/>
                  <a:pt x="285" y="1384"/>
                </a:cubicBezTo>
                <a:cubicBezTo>
                  <a:pt x="243" y="1356"/>
                  <a:pt x="178" y="1352"/>
                  <a:pt x="127" y="1344"/>
                </a:cubicBezTo>
                <a:cubicBezTo>
                  <a:pt x="112" y="1320"/>
                  <a:pt x="80" y="1273"/>
                  <a:pt x="80" y="1273"/>
                </a:cubicBezTo>
                <a:cubicBezTo>
                  <a:pt x="77" y="1260"/>
                  <a:pt x="80" y="1244"/>
                  <a:pt x="72" y="1234"/>
                </a:cubicBezTo>
                <a:cubicBezTo>
                  <a:pt x="65" y="1226"/>
                  <a:pt x="50" y="1232"/>
                  <a:pt x="41" y="1226"/>
                </a:cubicBezTo>
                <a:cubicBezTo>
                  <a:pt x="28" y="1217"/>
                  <a:pt x="22" y="1192"/>
                  <a:pt x="17" y="1178"/>
                </a:cubicBezTo>
                <a:cubicBezTo>
                  <a:pt x="66" y="1108"/>
                  <a:pt x="0" y="1193"/>
                  <a:pt x="56" y="1147"/>
                </a:cubicBezTo>
                <a:cubicBezTo>
                  <a:pt x="82" y="1126"/>
                  <a:pt x="90" y="1060"/>
                  <a:pt x="96" y="1036"/>
                </a:cubicBezTo>
                <a:cubicBezTo>
                  <a:pt x="93" y="1002"/>
                  <a:pt x="88" y="968"/>
                  <a:pt x="88" y="934"/>
                </a:cubicBezTo>
                <a:cubicBezTo>
                  <a:pt x="88" y="910"/>
                  <a:pt x="89" y="886"/>
                  <a:pt x="96" y="863"/>
                </a:cubicBezTo>
                <a:cubicBezTo>
                  <a:pt x="118" y="796"/>
                  <a:pt x="180" y="799"/>
                  <a:pt x="238" y="792"/>
                </a:cubicBezTo>
                <a:cubicBezTo>
                  <a:pt x="263" y="774"/>
                  <a:pt x="289" y="766"/>
                  <a:pt x="317" y="752"/>
                </a:cubicBezTo>
                <a:cubicBezTo>
                  <a:pt x="336" y="724"/>
                  <a:pt x="335" y="708"/>
                  <a:pt x="364" y="689"/>
                </a:cubicBezTo>
                <a:cubicBezTo>
                  <a:pt x="408" y="624"/>
                  <a:pt x="383" y="655"/>
                  <a:pt x="443" y="595"/>
                </a:cubicBezTo>
                <a:cubicBezTo>
                  <a:pt x="466" y="572"/>
                  <a:pt x="479" y="534"/>
                  <a:pt x="498" y="508"/>
                </a:cubicBezTo>
                <a:cubicBezTo>
                  <a:pt x="527" y="420"/>
                  <a:pt x="490" y="553"/>
                  <a:pt x="490" y="460"/>
                </a:cubicBezTo>
                <a:cubicBezTo>
                  <a:pt x="490" y="365"/>
                  <a:pt x="493" y="367"/>
                  <a:pt x="522" y="311"/>
                </a:cubicBezTo>
                <a:cubicBezTo>
                  <a:pt x="524" y="289"/>
                  <a:pt x="528" y="182"/>
                  <a:pt x="546" y="153"/>
                </a:cubicBezTo>
                <a:cubicBezTo>
                  <a:pt x="551" y="145"/>
                  <a:pt x="553" y="134"/>
                  <a:pt x="561" y="129"/>
                </a:cubicBezTo>
                <a:cubicBezTo>
                  <a:pt x="575" y="120"/>
                  <a:pt x="609" y="113"/>
                  <a:pt x="609" y="113"/>
                </a:cubicBezTo>
                <a:cubicBezTo>
                  <a:pt x="627" y="62"/>
                  <a:pt x="665" y="58"/>
                  <a:pt x="711" y="50"/>
                </a:cubicBezTo>
                <a:cubicBezTo>
                  <a:pt x="766" y="15"/>
                  <a:pt x="741" y="25"/>
                  <a:pt x="782" y="11"/>
                </a:cubicBezTo>
                <a:cubicBezTo>
                  <a:pt x="847" y="33"/>
                  <a:pt x="840" y="0"/>
                  <a:pt x="830" y="82"/>
                </a:cubicBezTo>
                <a:cubicBezTo>
                  <a:pt x="832" y="92"/>
                  <a:pt x="827" y="110"/>
                  <a:pt x="837" y="113"/>
                </a:cubicBezTo>
                <a:cubicBezTo>
                  <a:pt x="848" y="116"/>
                  <a:pt x="855" y="81"/>
                  <a:pt x="861" y="90"/>
                </a:cubicBezTo>
                <a:cubicBezTo>
                  <a:pt x="874" y="110"/>
                  <a:pt x="863" y="138"/>
                  <a:pt x="869" y="161"/>
                </a:cubicBezTo>
                <a:cubicBezTo>
                  <a:pt x="871" y="170"/>
                  <a:pt x="880" y="176"/>
                  <a:pt x="885" y="184"/>
                </a:cubicBezTo>
                <a:cubicBezTo>
                  <a:pt x="908" y="254"/>
                  <a:pt x="918" y="233"/>
                  <a:pt x="1011" y="240"/>
                </a:cubicBezTo>
                <a:cubicBezTo>
                  <a:pt x="1030" y="295"/>
                  <a:pt x="1011" y="282"/>
                  <a:pt x="1051" y="295"/>
                </a:cubicBezTo>
                <a:cubicBezTo>
                  <a:pt x="1069" y="292"/>
                  <a:pt x="1088" y="292"/>
                  <a:pt x="1106" y="287"/>
                </a:cubicBezTo>
                <a:cubicBezTo>
                  <a:pt x="1161" y="270"/>
                  <a:pt x="1097" y="270"/>
                  <a:pt x="1153" y="263"/>
                </a:cubicBezTo>
                <a:cubicBezTo>
                  <a:pt x="1184" y="259"/>
                  <a:pt x="1216" y="258"/>
                  <a:pt x="1248" y="255"/>
                </a:cubicBezTo>
                <a:cubicBezTo>
                  <a:pt x="1285" y="258"/>
                  <a:pt x="1322" y="257"/>
                  <a:pt x="1358" y="263"/>
                </a:cubicBezTo>
                <a:cubicBezTo>
                  <a:pt x="1400" y="271"/>
                  <a:pt x="1369" y="281"/>
                  <a:pt x="1390" y="303"/>
                </a:cubicBezTo>
                <a:cubicBezTo>
                  <a:pt x="1392" y="305"/>
                  <a:pt x="1434" y="317"/>
                  <a:pt x="1437" y="318"/>
                </a:cubicBezTo>
                <a:cubicBezTo>
                  <a:pt x="1438" y="334"/>
                  <a:pt x="1440" y="463"/>
                  <a:pt x="1461" y="500"/>
                </a:cubicBezTo>
                <a:cubicBezTo>
                  <a:pt x="1474" y="522"/>
                  <a:pt x="1519" y="525"/>
                  <a:pt x="1540" y="531"/>
                </a:cubicBezTo>
                <a:cubicBezTo>
                  <a:pt x="1565" y="568"/>
                  <a:pt x="1599" y="564"/>
                  <a:pt x="1642" y="579"/>
                </a:cubicBezTo>
                <a:cubicBezTo>
                  <a:pt x="1650" y="582"/>
                  <a:pt x="1666" y="587"/>
                  <a:pt x="1666" y="587"/>
                </a:cubicBezTo>
                <a:cubicBezTo>
                  <a:pt x="1671" y="595"/>
                  <a:pt x="1678" y="601"/>
                  <a:pt x="1682" y="610"/>
                </a:cubicBezTo>
                <a:cubicBezTo>
                  <a:pt x="1689" y="625"/>
                  <a:pt x="1698" y="658"/>
                  <a:pt x="1698" y="658"/>
                </a:cubicBezTo>
                <a:cubicBezTo>
                  <a:pt x="1668" y="677"/>
                  <a:pt x="1652" y="703"/>
                  <a:pt x="1627" y="729"/>
                </a:cubicBezTo>
                <a:cubicBezTo>
                  <a:pt x="1624" y="739"/>
                  <a:pt x="1622" y="750"/>
                  <a:pt x="1619" y="760"/>
                </a:cubicBezTo>
                <a:cubicBezTo>
                  <a:pt x="1617" y="768"/>
                  <a:pt x="1605" y="778"/>
                  <a:pt x="1611" y="784"/>
                </a:cubicBezTo>
                <a:cubicBezTo>
                  <a:pt x="1623" y="796"/>
                  <a:pt x="1658" y="800"/>
                  <a:pt x="1658" y="800"/>
                </a:cubicBezTo>
                <a:cubicBezTo>
                  <a:pt x="1670" y="834"/>
                  <a:pt x="1665" y="853"/>
                  <a:pt x="1705" y="839"/>
                </a:cubicBezTo>
                <a:cubicBezTo>
                  <a:pt x="1725" y="900"/>
                  <a:pt x="1704" y="884"/>
                  <a:pt x="1761" y="894"/>
                </a:cubicBezTo>
                <a:cubicBezTo>
                  <a:pt x="1826" y="939"/>
                  <a:pt x="1717" y="869"/>
                  <a:pt x="1863" y="918"/>
                </a:cubicBezTo>
                <a:cubicBezTo>
                  <a:pt x="1873" y="921"/>
                  <a:pt x="1903" y="995"/>
                  <a:pt x="1903" y="1005"/>
                </a:cubicBezTo>
                <a:lnTo>
                  <a:pt x="1785" y="972"/>
                </a:lnTo>
              </a:path>
            </a:pathLst>
          </a:cu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991" name="Text Box 7"/>
          <p:cNvSpPr txBox="1"/>
          <p:nvPr/>
        </p:nvSpPr>
        <p:spPr>
          <a:xfrm>
            <a:off x="4648200" y="766763"/>
            <a:ext cx="4495800" cy="528637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1757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—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1775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年英国侵占地区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992" name="Text Box 8"/>
          <p:cNvSpPr txBox="1"/>
          <p:nvPr/>
        </p:nvSpPr>
        <p:spPr>
          <a:xfrm>
            <a:off x="4648200" y="1219200"/>
            <a:ext cx="4495800" cy="528638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1775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—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1858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年英国侵占地区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2000" name="Freeform 16"/>
          <p:cNvSpPr/>
          <p:nvPr/>
        </p:nvSpPr>
        <p:spPr>
          <a:xfrm>
            <a:off x="6708775" y="3563938"/>
            <a:ext cx="1839913" cy="2298700"/>
          </a:xfrm>
          <a:custGeom>
            <a:avLst/>
            <a:gdLst/>
            <a:ahLst/>
            <a:cxnLst>
              <a:cxn ang="0">
                <a:pos x="35" y="154"/>
              </a:cxn>
              <a:cxn ang="0">
                <a:pos x="130" y="304"/>
              </a:cxn>
              <a:cxn ang="0">
                <a:pos x="177" y="311"/>
              </a:cxn>
              <a:cxn ang="0">
                <a:pos x="232" y="398"/>
              </a:cxn>
              <a:cxn ang="0">
                <a:pos x="279" y="454"/>
              </a:cxn>
              <a:cxn ang="0">
                <a:pos x="327" y="603"/>
              </a:cxn>
              <a:cxn ang="0">
                <a:pos x="343" y="769"/>
              </a:cxn>
              <a:cxn ang="0">
                <a:pos x="421" y="793"/>
              </a:cxn>
              <a:cxn ang="0">
                <a:pos x="500" y="832"/>
              </a:cxn>
              <a:cxn ang="0">
                <a:pos x="524" y="824"/>
              </a:cxn>
              <a:cxn ang="0">
                <a:pos x="532" y="793"/>
              </a:cxn>
              <a:cxn ang="0">
                <a:pos x="571" y="745"/>
              </a:cxn>
              <a:cxn ang="0">
                <a:pos x="611" y="682"/>
              </a:cxn>
              <a:cxn ang="0">
                <a:pos x="666" y="588"/>
              </a:cxn>
              <a:cxn ang="0">
                <a:pos x="737" y="603"/>
              </a:cxn>
              <a:cxn ang="0">
                <a:pos x="777" y="651"/>
              </a:cxn>
              <a:cxn ang="0">
                <a:pos x="832" y="745"/>
              </a:cxn>
              <a:cxn ang="0">
                <a:pos x="855" y="1006"/>
              </a:cxn>
              <a:cxn ang="0">
                <a:pos x="879" y="1053"/>
              </a:cxn>
              <a:cxn ang="0">
                <a:pos x="942" y="1006"/>
              </a:cxn>
              <a:cxn ang="0">
                <a:pos x="1013" y="1085"/>
              </a:cxn>
              <a:cxn ang="0">
                <a:pos x="1045" y="1448"/>
              </a:cxn>
              <a:cxn ang="0">
                <a:pos x="1061" y="1400"/>
              </a:cxn>
              <a:cxn ang="0">
                <a:pos x="1068" y="1314"/>
              </a:cxn>
              <a:cxn ang="0">
                <a:pos x="1132" y="1274"/>
              </a:cxn>
              <a:cxn ang="0">
                <a:pos x="1155" y="1266"/>
              </a:cxn>
              <a:cxn ang="0">
                <a:pos x="1132" y="1101"/>
              </a:cxn>
              <a:cxn ang="0">
                <a:pos x="1100" y="1053"/>
              </a:cxn>
              <a:cxn ang="0">
                <a:pos x="1084" y="1030"/>
              </a:cxn>
              <a:cxn ang="0">
                <a:pos x="1013" y="927"/>
              </a:cxn>
              <a:cxn ang="0">
                <a:pos x="950" y="872"/>
              </a:cxn>
              <a:cxn ang="0">
                <a:pos x="926" y="777"/>
              </a:cxn>
              <a:cxn ang="0">
                <a:pos x="942" y="730"/>
              </a:cxn>
              <a:cxn ang="0">
                <a:pos x="903" y="643"/>
              </a:cxn>
              <a:cxn ang="0">
                <a:pos x="887" y="619"/>
              </a:cxn>
              <a:cxn ang="0">
                <a:pos x="863" y="603"/>
              </a:cxn>
              <a:cxn ang="0">
                <a:pos x="824" y="532"/>
              </a:cxn>
              <a:cxn ang="0">
                <a:pos x="761" y="477"/>
              </a:cxn>
              <a:cxn ang="0">
                <a:pos x="682" y="367"/>
              </a:cxn>
              <a:cxn ang="0">
                <a:pos x="587" y="359"/>
              </a:cxn>
              <a:cxn ang="0">
                <a:pos x="414" y="351"/>
              </a:cxn>
              <a:cxn ang="0">
                <a:pos x="335" y="343"/>
              </a:cxn>
              <a:cxn ang="0">
                <a:pos x="272" y="296"/>
              </a:cxn>
              <a:cxn ang="0">
                <a:pos x="201" y="201"/>
              </a:cxn>
              <a:cxn ang="0">
                <a:pos x="185" y="154"/>
              </a:cxn>
              <a:cxn ang="0">
                <a:pos x="177" y="91"/>
              </a:cxn>
              <a:cxn ang="0">
                <a:pos x="74" y="43"/>
              </a:cxn>
              <a:cxn ang="0">
                <a:pos x="51" y="130"/>
              </a:cxn>
              <a:cxn ang="0">
                <a:pos x="11" y="177"/>
              </a:cxn>
              <a:cxn ang="0">
                <a:pos x="35" y="233"/>
              </a:cxn>
              <a:cxn ang="0">
                <a:pos x="122" y="272"/>
              </a:cxn>
              <a:cxn ang="0">
                <a:pos x="169" y="304"/>
              </a:cxn>
              <a:cxn ang="0">
                <a:pos x="185" y="390"/>
              </a:cxn>
              <a:cxn ang="0">
                <a:pos x="177" y="359"/>
              </a:cxn>
              <a:cxn ang="0">
                <a:pos x="190" y="203"/>
              </a:cxn>
            </a:cxnLst>
            <a:pathLst>
              <a:path w="1159" h="1448">
                <a:moveTo>
                  <a:pt x="35" y="154"/>
                </a:moveTo>
                <a:cubicBezTo>
                  <a:pt x="44" y="309"/>
                  <a:pt x="12" y="288"/>
                  <a:pt x="130" y="304"/>
                </a:cubicBezTo>
                <a:cubicBezTo>
                  <a:pt x="146" y="306"/>
                  <a:pt x="161" y="309"/>
                  <a:pt x="177" y="311"/>
                </a:cubicBezTo>
                <a:cubicBezTo>
                  <a:pt x="214" y="335"/>
                  <a:pt x="207" y="363"/>
                  <a:pt x="232" y="398"/>
                </a:cubicBezTo>
                <a:cubicBezTo>
                  <a:pt x="242" y="429"/>
                  <a:pt x="248" y="443"/>
                  <a:pt x="279" y="454"/>
                </a:cubicBezTo>
                <a:cubicBezTo>
                  <a:pt x="304" y="503"/>
                  <a:pt x="318" y="550"/>
                  <a:pt x="327" y="603"/>
                </a:cubicBezTo>
                <a:cubicBezTo>
                  <a:pt x="331" y="658"/>
                  <a:pt x="321" y="718"/>
                  <a:pt x="343" y="769"/>
                </a:cubicBezTo>
                <a:cubicBezTo>
                  <a:pt x="344" y="772"/>
                  <a:pt x="411" y="790"/>
                  <a:pt x="421" y="793"/>
                </a:cubicBezTo>
                <a:cubicBezTo>
                  <a:pt x="446" y="829"/>
                  <a:pt x="462" y="819"/>
                  <a:pt x="500" y="832"/>
                </a:cubicBezTo>
                <a:cubicBezTo>
                  <a:pt x="508" y="829"/>
                  <a:pt x="519" y="831"/>
                  <a:pt x="524" y="824"/>
                </a:cubicBezTo>
                <a:cubicBezTo>
                  <a:pt x="531" y="816"/>
                  <a:pt x="528" y="803"/>
                  <a:pt x="532" y="793"/>
                </a:cubicBezTo>
                <a:cubicBezTo>
                  <a:pt x="540" y="774"/>
                  <a:pt x="558" y="759"/>
                  <a:pt x="571" y="745"/>
                </a:cubicBezTo>
                <a:cubicBezTo>
                  <a:pt x="590" y="689"/>
                  <a:pt x="573" y="707"/>
                  <a:pt x="611" y="682"/>
                </a:cubicBezTo>
                <a:cubicBezTo>
                  <a:pt x="632" y="651"/>
                  <a:pt x="645" y="618"/>
                  <a:pt x="666" y="588"/>
                </a:cubicBezTo>
                <a:cubicBezTo>
                  <a:pt x="690" y="593"/>
                  <a:pt x="717" y="590"/>
                  <a:pt x="737" y="603"/>
                </a:cubicBezTo>
                <a:cubicBezTo>
                  <a:pt x="754" y="614"/>
                  <a:pt x="762" y="636"/>
                  <a:pt x="777" y="651"/>
                </a:cubicBezTo>
                <a:cubicBezTo>
                  <a:pt x="788" y="686"/>
                  <a:pt x="806" y="720"/>
                  <a:pt x="832" y="745"/>
                </a:cubicBezTo>
                <a:cubicBezTo>
                  <a:pt x="849" y="831"/>
                  <a:pt x="828" y="923"/>
                  <a:pt x="855" y="1006"/>
                </a:cubicBezTo>
                <a:cubicBezTo>
                  <a:pt x="860" y="1023"/>
                  <a:pt x="873" y="1036"/>
                  <a:pt x="879" y="1053"/>
                </a:cubicBezTo>
                <a:cubicBezTo>
                  <a:pt x="909" y="1043"/>
                  <a:pt x="916" y="1024"/>
                  <a:pt x="942" y="1006"/>
                </a:cubicBezTo>
                <a:cubicBezTo>
                  <a:pt x="987" y="1035"/>
                  <a:pt x="997" y="1036"/>
                  <a:pt x="1013" y="1085"/>
                </a:cubicBezTo>
                <a:cubicBezTo>
                  <a:pt x="1020" y="1179"/>
                  <a:pt x="1022" y="1380"/>
                  <a:pt x="1045" y="1448"/>
                </a:cubicBezTo>
                <a:cubicBezTo>
                  <a:pt x="1050" y="1432"/>
                  <a:pt x="1060" y="1417"/>
                  <a:pt x="1061" y="1400"/>
                </a:cubicBezTo>
                <a:cubicBezTo>
                  <a:pt x="1063" y="1371"/>
                  <a:pt x="1062" y="1342"/>
                  <a:pt x="1068" y="1314"/>
                </a:cubicBezTo>
                <a:cubicBezTo>
                  <a:pt x="1075" y="1282"/>
                  <a:pt x="1108" y="1282"/>
                  <a:pt x="1132" y="1274"/>
                </a:cubicBezTo>
                <a:cubicBezTo>
                  <a:pt x="1140" y="1271"/>
                  <a:pt x="1155" y="1266"/>
                  <a:pt x="1155" y="1266"/>
                </a:cubicBezTo>
                <a:cubicBezTo>
                  <a:pt x="1146" y="1132"/>
                  <a:pt x="1159" y="1186"/>
                  <a:pt x="1132" y="1101"/>
                </a:cubicBezTo>
                <a:cubicBezTo>
                  <a:pt x="1126" y="1083"/>
                  <a:pt x="1111" y="1069"/>
                  <a:pt x="1100" y="1053"/>
                </a:cubicBezTo>
                <a:cubicBezTo>
                  <a:pt x="1095" y="1045"/>
                  <a:pt x="1084" y="1030"/>
                  <a:pt x="1084" y="1030"/>
                </a:cubicBezTo>
                <a:cubicBezTo>
                  <a:pt x="1069" y="986"/>
                  <a:pt x="1060" y="943"/>
                  <a:pt x="1013" y="927"/>
                </a:cubicBezTo>
                <a:cubicBezTo>
                  <a:pt x="988" y="909"/>
                  <a:pt x="976" y="888"/>
                  <a:pt x="950" y="872"/>
                </a:cubicBezTo>
                <a:cubicBezTo>
                  <a:pt x="916" y="819"/>
                  <a:pt x="912" y="836"/>
                  <a:pt x="926" y="777"/>
                </a:cubicBezTo>
                <a:cubicBezTo>
                  <a:pt x="930" y="761"/>
                  <a:pt x="942" y="730"/>
                  <a:pt x="942" y="730"/>
                </a:cubicBezTo>
                <a:cubicBezTo>
                  <a:pt x="935" y="686"/>
                  <a:pt x="939" y="668"/>
                  <a:pt x="903" y="643"/>
                </a:cubicBezTo>
                <a:cubicBezTo>
                  <a:pt x="898" y="635"/>
                  <a:pt x="894" y="626"/>
                  <a:pt x="887" y="619"/>
                </a:cubicBezTo>
                <a:cubicBezTo>
                  <a:pt x="880" y="612"/>
                  <a:pt x="869" y="610"/>
                  <a:pt x="863" y="603"/>
                </a:cubicBezTo>
                <a:cubicBezTo>
                  <a:pt x="804" y="535"/>
                  <a:pt x="848" y="580"/>
                  <a:pt x="824" y="532"/>
                </a:cubicBezTo>
                <a:cubicBezTo>
                  <a:pt x="811" y="507"/>
                  <a:pt x="761" y="477"/>
                  <a:pt x="761" y="477"/>
                </a:cubicBezTo>
                <a:cubicBezTo>
                  <a:pt x="747" y="457"/>
                  <a:pt x="706" y="372"/>
                  <a:pt x="682" y="367"/>
                </a:cubicBezTo>
                <a:cubicBezTo>
                  <a:pt x="651" y="361"/>
                  <a:pt x="619" y="362"/>
                  <a:pt x="587" y="359"/>
                </a:cubicBezTo>
                <a:cubicBezTo>
                  <a:pt x="524" y="343"/>
                  <a:pt x="480" y="345"/>
                  <a:pt x="414" y="351"/>
                </a:cubicBezTo>
                <a:cubicBezTo>
                  <a:pt x="388" y="348"/>
                  <a:pt x="361" y="349"/>
                  <a:pt x="335" y="343"/>
                </a:cubicBezTo>
                <a:cubicBezTo>
                  <a:pt x="306" y="336"/>
                  <a:pt x="305" y="307"/>
                  <a:pt x="272" y="296"/>
                </a:cubicBezTo>
                <a:cubicBezTo>
                  <a:pt x="258" y="255"/>
                  <a:pt x="218" y="240"/>
                  <a:pt x="201" y="201"/>
                </a:cubicBezTo>
                <a:cubicBezTo>
                  <a:pt x="194" y="186"/>
                  <a:pt x="185" y="154"/>
                  <a:pt x="185" y="154"/>
                </a:cubicBezTo>
                <a:cubicBezTo>
                  <a:pt x="182" y="133"/>
                  <a:pt x="189" y="108"/>
                  <a:pt x="177" y="91"/>
                </a:cubicBezTo>
                <a:cubicBezTo>
                  <a:pt x="151" y="53"/>
                  <a:pt x="112" y="51"/>
                  <a:pt x="74" y="43"/>
                </a:cubicBezTo>
                <a:cubicBezTo>
                  <a:pt x="29" y="111"/>
                  <a:pt x="97" y="0"/>
                  <a:pt x="51" y="130"/>
                </a:cubicBezTo>
                <a:cubicBezTo>
                  <a:pt x="44" y="149"/>
                  <a:pt x="23" y="160"/>
                  <a:pt x="11" y="177"/>
                </a:cubicBezTo>
                <a:cubicBezTo>
                  <a:pt x="0" y="210"/>
                  <a:pt x="1" y="222"/>
                  <a:pt x="35" y="233"/>
                </a:cubicBezTo>
                <a:cubicBezTo>
                  <a:pt x="52" y="298"/>
                  <a:pt x="27" y="242"/>
                  <a:pt x="122" y="272"/>
                </a:cubicBezTo>
                <a:cubicBezTo>
                  <a:pt x="140" y="278"/>
                  <a:pt x="169" y="304"/>
                  <a:pt x="169" y="304"/>
                </a:cubicBezTo>
                <a:cubicBezTo>
                  <a:pt x="193" y="339"/>
                  <a:pt x="194" y="347"/>
                  <a:pt x="185" y="390"/>
                </a:cubicBezTo>
                <a:cubicBezTo>
                  <a:pt x="182" y="380"/>
                  <a:pt x="177" y="359"/>
                  <a:pt x="177" y="359"/>
                </a:cubicBezTo>
                <a:lnTo>
                  <a:pt x="190" y="203"/>
                </a:lnTo>
              </a:path>
            </a:pathLst>
          </a:cu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2001" name="Text Box 17"/>
          <p:cNvSpPr txBox="1"/>
          <p:nvPr/>
        </p:nvSpPr>
        <p:spPr>
          <a:xfrm>
            <a:off x="4648200" y="1676400"/>
            <a:ext cx="4495800" cy="528638"/>
          </a:xfrm>
          <a:prstGeom prst="rect">
            <a:avLst/>
          </a:prstGeom>
          <a:solidFill>
            <a:srgbClr val="FF33CC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1858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年英国控制的地区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2002" name="Text Box 18"/>
          <p:cNvSpPr txBox="1"/>
          <p:nvPr/>
        </p:nvSpPr>
        <p:spPr>
          <a:xfrm>
            <a:off x="770255" y="-6350"/>
            <a:ext cx="7391400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印度三分之二的土地被英国侵占 </a:t>
            </a: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wheel spokes="4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 animBg="1"/>
      <p:bldP spid="41989" grpId="0" bldLvl="0" animBg="1"/>
      <p:bldP spid="41990" grpId="0" bldLvl="0" animBg="1"/>
      <p:bldP spid="41991" grpId="0" bldLvl="0" animBg="1"/>
      <p:bldP spid="41992" grpId="0" bldLvl="0" animBg="1"/>
      <p:bldP spid="42000" grpId="0" bldLvl="0" animBg="1"/>
      <p:bldP spid="42001" grpId="0" bldLvl="0" animBg="1"/>
      <p:bldP spid="4200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Rectangle 2"/>
          <p:cNvSpPr>
            <a:spLocks noGrp="1"/>
          </p:cNvSpPr>
          <p:nvPr>
            <p:ph type="title"/>
          </p:nvPr>
        </p:nvSpPr>
        <p:spPr>
          <a:xfrm>
            <a:off x="80645" y="3654425"/>
            <a:ext cx="8839200" cy="866775"/>
          </a:xfrm>
        </p:spPr>
        <p:txBody>
          <a:bodyPr wrap="square" lIns="91440" tIns="45720" rIns="91440" bIns="45720" anchor="ctr">
            <a:noAutofit/>
          </a:bodyPr>
          <a:p>
            <a:pPr algn="l" eaLnBrk="0" fontAlgn="auto" hangingPunct="0"/>
            <a:r>
              <a:rPr lang="en-US" altLang="zh-CN" sz="3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sz="3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从材料一到材料二，英国对印度的剥削方式发生了什么变化？</a:t>
            </a:r>
            <a:endParaRPr lang="zh-CN" altLang="en-US" sz="3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3012" name="Rectangle 4"/>
          <p:cNvSpPr/>
          <p:nvPr/>
        </p:nvSpPr>
        <p:spPr>
          <a:xfrm>
            <a:off x="228600" y="4966335"/>
            <a:ext cx="44958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en-US" altLang="zh-CN" sz="3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3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为什么会发生这种变化？</a:t>
            </a:r>
            <a:endParaRPr lang="zh-CN" altLang="en-US" sz="3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3013" name="Rectangle 5"/>
          <p:cNvSpPr/>
          <p:nvPr/>
        </p:nvSpPr>
        <p:spPr>
          <a:xfrm>
            <a:off x="156845" y="5656580"/>
            <a:ext cx="52578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en-US" altLang="zh-CN" sz="3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3.</a:t>
            </a:r>
            <a:r>
              <a:rPr lang="zh-CN" altLang="en-US" sz="3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对印度社会有什么样的影响？</a:t>
            </a:r>
            <a:endParaRPr lang="zh-CN" altLang="en-US" sz="3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3014" name="Text Box 6"/>
          <p:cNvSpPr txBox="1"/>
          <p:nvPr/>
        </p:nvSpPr>
        <p:spPr>
          <a:xfrm>
            <a:off x="2314258" y="4248468"/>
            <a:ext cx="2855912" cy="58420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直接掠夺财富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5" name="Line 7"/>
          <p:cNvSpPr/>
          <p:nvPr/>
        </p:nvSpPr>
        <p:spPr>
          <a:xfrm>
            <a:off x="5264785" y="4540885"/>
            <a:ext cx="914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3016" name="Text Box 8"/>
          <p:cNvSpPr txBox="1"/>
          <p:nvPr/>
        </p:nvSpPr>
        <p:spPr>
          <a:xfrm>
            <a:off x="6218555" y="4033520"/>
            <a:ext cx="2484755" cy="107632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 algn="ctr" eaLnBrk="0" fontAlgn="auto" hangingPunct="0">
              <a:spcBef>
                <a:spcPts val="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掠夺原料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 eaLnBrk="0" fontAlgn="auto" hangingPunct="0">
              <a:spcBef>
                <a:spcPts val="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倾销商品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7" name="Text Box 9"/>
          <p:cNvSpPr txBox="1"/>
          <p:nvPr/>
        </p:nvSpPr>
        <p:spPr>
          <a:xfrm>
            <a:off x="4854575" y="5042535"/>
            <a:ext cx="3886200" cy="579438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英国完成了工业革命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61965" y="5663883"/>
            <a:ext cx="354330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印度社会民不聊生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890" y="57785"/>
            <a:ext cx="9096375" cy="3525520"/>
          </a:xfrm>
          <a:prstGeom prst="rect">
            <a:avLst/>
          </a:prstGeom>
          <a:noFill/>
          <a:ln w="22225" cmpd="sng">
            <a:solidFill>
              <a:srgbClr val="C00000"/>
            </a:solidFill>
            <a:prstDash val="solid"/>
          </a:ln>
        </p:spPr>
        <p:txBody>
          <a:bodyPr wrap="square" rtlCol="0" anchor="t">
            <a:spAutoFit/>
          </a:bodyPr>
          <a:p>
            <a:pPr eaLnBrk="1" hangingPunct="1">
              <a:lnSpc>
                <a:spcPct val="90000"/>
              </a:lnSpc>
              <a:buNone/>
            </a:pP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材料一：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1757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年，克莱武指挥军队侵占了孟加拉。他放手让部下抢劫，自己一人就抢走价值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23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万英镑的金银财宝。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1757-1815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年间，英国直接从印度榨取的财富不下十亿英镑。</a:t>
            </a:r>
            <a:endParaRPr lang="zh-CN" altLang="en-US" sz="30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zh-CN" altLang="en-US" sz="8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1818—1836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年英国输入印度的棉纱增长</a:t>
            </a: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5200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倍，印度的纺织业被挤垮了。</a:t>
            </a:r>
            <a:endParaRPr lang="zh-CN" altLang="en-US" sz="30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2" grpId="0"/>
      <p:bldP spid="43013" grpId="0"/>
      <p:bldP spid="43014" grpId="0" bldLvl="0" animBg="1"/>
      <p:bldP spid="43016" grpId="0" bldLvl="0" animBg="1"/>
      <p:bldP spid="43017" grpId="0" bldLvl="0" animBg="1"/>
      <p:bldP spid="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64465" y="207010"/>
            <a:ext cx="881507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据统计：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1814—1835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年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,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印度输入英国的棉布从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125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万匹跌到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30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多万匹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;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而同一时期英国输入印度的棉纱由不足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100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万匹增加到了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5100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万匹以上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……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往日工业发达和人口稠密的城市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,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如号称“印度的曼彻斯特”的达卡城，遭到了毁灭性打击，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1824—1837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年人口从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15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万减至</a:t>
            </a:r>
            <a:r>
              <a:rPr lang="en-US" altLang="zh-CN" sz="3000" b="1" dirty="0">
                <a:latin typeface="华文中宋" pitchFamily="2" charset="-122"/>
                <a:ea typeface="华文中宋" pitchFamily="2" charset="-122"/>
                <a:sym typeface="+mn-ea"/>
              </a:rPr>
              <a:t>3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  <a:sym typeface="+mn-ea"/>
              </a:rPr>
              <a:t>万。</a:t>
            </a:r>
            <a:endParaRPr lang="zh-CN" altLang="en-US" sz="3000"/>
          </a:p>
        </p:txBody>
      </p:sp>
      <p:pic>
        <p:nvPicPr>
          <p:cNvPr id="94210" name="图片 94209" descr="英国殖民者在印度作威作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375" y="3236595"/>
            <a:ext cx="3865880" cy="2334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1" name="矩形 94210"/>
          <p:cNvSpPr/>
          <p:nvPr/>
        </p:nvSpPr>
        <p:spPr>
          <a:xfrm>
            <a:off x="388620" y="5594350"/>
            <a:ext cx="4044315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2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ctr" fontAlgn="auto"/>
            <a:r>
              <a:rPr lang="zh-CN" altLang="en-US" sz="3200" b="1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  <a:sym typeface="+mn-ea"/>
              </a:rPr>
              <a:t>英国殖民者作威作福</a:t>
            </a:r>
            <a:endParaRPr lang="zh-CN" altLang="en-US" sz="3200" b="1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94213" name="图片 94212" descr="W020070301733416190431"/>
          <p:cNvPicPr>
            <a:picLocks noChangeAspect="1"/>
          </p:cNvPicPr>
          <p:nvPr/>
        </p:nvPicPr>
        <p:blipFill>
          <a:blip r:embed="rId2"/>
          <a:srcRect l="39384" t="59935" r="5231" b="10532"/>
          <a:stretch>
            <a:fillRect/>
          </a:stretch>
        </p:blipFill>
        <p:spPr>
          <a:xfrm>
            <a:off x="4584700" y="3236595"/>
            <a:ext cx="4213225" cy="2334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4214" name="矩形 94213"/>
          <p:cNvSpPr/>
          <p:nvPr/>
        </p:nvSpPr>
        <p:spPr>
          <a:xfrm>
            <a:off x="4584700" y="5609590"/>
            <a:ext cx="4488180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 algn="ctr"/>
            <a:r>
              <a:rPr lang="zh-CN" altLang="en-US" sz="3200" b="1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英国殖民者处死印度人</a:t>
            </a:r>
            <a:endParaRPr lang="zh-CN" altLang="en-US" sz="3200" b="1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>
            <a:off x="-19685" y="3132455"/>
            <a:ext cx="9560560" cy="8890"/>
          </a:xfrm>
          <a:prstGeom prst="straightConnector1">
            <a:avLst/>
          </a:prstGeom>
          <a:ln w="38100" cmpd="sng">
            <a:solidFill>
              <a:srgbClr val="C0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7" name="Rectangle 4"/>
          <p:cNvSpPr/>
          <p:nvPr/>
        </p:nvSpPr>
        <p:spPr>
          <a:xfrm>
            <a:off x="490220" y="4183380"/>
            <a:ext cx="8253730" cy="6464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 algn="ctr"/>
            <a:r>
              <a:rPr lang="zh-CN" altLang="en-US" sz="36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英国殖民者对印度的政治统治</a:t>
            </a:r>
            <a:endParaRPr lang="zh-CN" altLang="en-US" sz="36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473710" y="1224915"/>
            <a:ext cx="8253730" cy="6464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 algn="ctr"/>
            <a:r>
              <a:rPr lang="zh-CN" altLang="en-US" sz="36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英国殖民者对印度的经济掠夺</a:t>
            </a:r>
            <a:endParaRPr lang="zh-CN" altLang="en-US" sz="36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bldLvl="0" animBg="1"/>
      <p:bldP spid="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3" name="Picture 3" descr="印度民族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1680" y="1299845"/>
            <a:ext cx="4512945" cy="541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7" name="Rectangle 2"/>
          <p:cNvSpPr>
            <a:spLocks noGrp="1"/>
          </p:cNvSpPr>
          <p:nvPr>
            <p:ph type="title"/>
          </p:nvPr>
        </p:nvSpPr>
        <p:spPr>
          <a:xfrm>
            <a:off x="8890" y="614045"/>
            <a:ext cx="715645" cy="4953000"/>
          </a:xfrm>
          <a:solidFill>
            <a:srgbClr val="0000FF"/>
          </a:solidFill>
        </p:spPr>
        <p:txBody>
          <a:bodyPr wrap="square" lIns="91440" tIns="45720" rIns="91440" bIns="45720" anchor="ctr"/>
          <a:p>
            <a:pPr eaLnBrk="1" hangingPunct="1"/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印</a:t>
            </a:r>
            <a:b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度</a:t>
            </a:r>
            <a:b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民</a:t>
            </a:r>
            <a:b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族</a:t>
            </a:r>
            <a:b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大</a:t>
            </a:r>
            <a:b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起</a:t>
            </a:r>
            <a:b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3600" b="1" dirty="0">
                <a:solidFill>
                  <a:srgbClr val="FFFF00"/>
                </a:solidFill>
                <a:ea typeface="华文中宋" pitchFamily="2" charset="-122"/>
              </a:rPr>
              <a:t>义</a:t>
            </a:r>
            <a:endParaRPr lang="zh-CN" altLang="en-US" sz="3600" b="1" dirty="0">
              <a:solidFill>
                <a:srgbClr val="FFFF00"/>
              </a:solidFill>
              <a:ea typeface="华文中宋" pitchFamily="2" charset="-122"/>
            </a:endParaRPr>
          </a:p>
        </p:txBody>
      </p:sp>
      <p:sp>
        <p:nvSpPr>
          <p:cNvPr id="34819" name="Text Box 4"/>
          <p:cNvSpPr txBox="1"/>
          <p:nvPr/>
        </p:nvSpPr>
        <p:spPr>
          <a:xfrm>
            <a:off x="927735" y="1299845"/>
            <a:ext cx="2667000" cy="55308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时  间：</a:t>
            </a:r>
            <a:endParaRPr lang="zh-CN" altLang="en-US" sz="30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1205" name="Text Box 5"/>
          <p:cNvSpPr txBox="1"/>
          <p:nvPr/>
        </p:nvSpPr>
        <p:spPr>
          <a:xfrm>
            <a:off x="775335" y="1941195"/>
            <a:ext cx="3775710" cy="55308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1857-1859(19C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中期）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1" name="Text Box 6"/>
          <p:cNvSpPr txBox="1"/>
          <p:nvPr/>
        </p:nvSpPr>
        <p:spPr>
          <a:xfrm>
            <a:off x="927735" y="3738245"/>
            <a:ext cx="2667000" cy="55308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领导阶级：</a:t>
            </a:r>
            <a:endParaRPr lang="zh-CN" altLang="en-US" sz="30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1207" name="Text Box 7"/>
          <p:cNvSpPr txBox="1"/>
          <p:nvPr/>
        </p:nvSpPr>
        <p:spPr>
          <a:xfrm>
            <a:off x="927735" y="4347845"/>
            <a:ext cx="3352800" cy="55308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封建王公 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3" name="Text Box 8"/>
          <p:cNvSpPr txBox="1"/>
          <p:nvPr/>
        </p:nvSpPr>
        <p:spPr>
          <a:xfrm>
            <a:off x="927735" y="2519045"/>
            <a:ext cx="2667000" cy="55308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导火线：</a:t>
            </a:r>
            <a:endParaRPr lang="zh-CN" altLang="en-US" sz="30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4824" name="Text Box 9"/>
          <p:cNvSpPr txBox="1"/>
          <p:nvPr/>
        </p:nvSpPr>
        <p:spPr>
          <a:xfrm>
            <a:off x="927735" y="80645"/>
            <a:ext cx="2667000" cy="55308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根本原因：</a:t>
            </a:r>
            <a:endParaRPr lang="zh-CN" altLang="en-US" sz="30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10" name="Text Box 10"/>
          <p:cNvSpPr txBox="1"/>
          <p:nvPr/>
        </p:nvSpPr>
        <p:spPr>
          <a:xfrm>
            <a:off x="775335" y="721995"/>
            <a:ext cx="8193088" cy="55308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英国殖民者残酷的殖民统治和经济掠夺 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11" name="Text Box 11"/>
          <p:cNvSpPr txBox="1"/>
          <p:nvPr/>
        </p:nvSpPr>
        <p:spPr>
          <a:xfrm>
            <a:off x="775335" y="3160395"/>
            <a:ext cx="3429000" cy="55308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latin typeface="Arial" panose="020B0604020202020204" pitchFamily="34" charset="0"/>
                <a:ea typeface="黑体" panose="02010609060101010101" pitchFamily="2" charset="-122"/>
              </a:rPr>
              <a:t>“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涂油子弹事件</a:t>
            </a:r>
            <a:r>
              <a:rPr lang="zh-CN" altLang="en-US" sz="3000" b="1" dirty="0">
                <a:latin typeface="Arial" panose="020B0604020202020204" pitchFamily="34" charset="0"/>
                <a:ea typeface="黑体" panose="02010609060101010101" pitchFamily="2" charset="-122"/>
              </a:rPr>
              <a:t>”</a:t>
            </a: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7" name="Text Box 12"/>
          <p:cNvSpPr txBox="1"/>
          <p:nvPr/>
        </p:nvSpPr>
        <p:spPr>
          <a:xfrm>
            <a:off x="927735" y="4957445"/>
            <a:ext cx="2743200" cy="55308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英雄人物：</a:t>
            </a:r>
            <a:endParaRPr lang="zh-CN" altLang="en-US" sz="30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1213" name="Text Box 13"/>
          <p:cNvSpPr txBox="1"/>
          <p:nvPr/>
        </p:nvSpPr>
        <p:spPr>
          <a:xfrm>
            <a:off x="927735" y="5567045"/>
            <a:ext cx="3352800" cy="55308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2" charset="-122"/>
                <a:ea typeface="黑体" panose="02010609060101010101" pitchFamily="2" charset="-122"/>
              </a:rPr>
              <a:t>章西女王 </a:t>
            </a:r>
            <a:endParaRPr lang="zh-CN" altLang="en-US" sz="3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6310" y="6125845"/>
            <a:ext cx="3294063" cy="5530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000" b="1">
                <a:latin typeface="Arial" panose="020B0604020202020204" pitchFamily="34" charset="0"/>
                <a:ea typeface="宋体" panose="02010600030101010101" pitchFamily="2" charset="-122"/>
              </a:rPr>
              <a:t>主力：土兵</a:t>
            </a:r>
            <a:endParaRPr lang="zh-CN" altLang="en-US" sz="3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bldLvl="0" animBg="1"/>
      <p:bldP spid="51207" grpId="0" bldLvl="0" animBg="1"/>
      <p:bldP spid="51210" grpId="0" bldLvl="0" animBg="1"/>
      <p:bldP spid="51211" grpId="0" bldLvl="0" animBg="1"/>
      <p:bldP spid="51213" grpId="0" bldLvl="0" animBg="1"/>
      <p:bldP spid="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2" name="Picture 3" descr="占西女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828800"/>
            <a:ext cx="3122930" cy="373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Text Box 4"/>
          <p:cNvSpPr txBox="1"/>
          <p:nvPr/>
        </p:nvSpPr>
        <p:spPr>
          <a:xfrm>
            <a:off x="3505200" y="1236980"/>
            <a:ext cx="5497830" cy="48310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  1857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月成为章西起义的领袖。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1858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23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岁。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290" name="标题 9218"/>
          <p:cNvSpPr>
            <a:spLocks noGrp="1"/>
          </p:cNvSpPr>
          <p:nvPr>
            <p:ph type="title"/>
          </p:nvPr>
        </p:nvSpPr>
        <p:spPr>
          <a:xfrm>
            <a:off x="827088" y="261938"/>
            <a:ext cx="7056437" cy="922337"/>
          </a:xfrm>
        </p:spPr>
        <p:txBody>
          <a:bodyPr wrap="square" anchor="ctr"/>
          <a:p>
            <a:r>
              <a:rPr lang="zh-CN" altLang="en-US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章西女王—克拉什米</a:t>
            </a:r>
            <a:r>
              <a:rPr lang="en-US" altLang="zh-CN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·</a:t>
            </a:r>
            <a:r>
              <a:rPr lang="zh-CN" altLang="en-US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巴依</a:t>
            </a:r>
            <a:endParaRPr lang="zh-CN" altLang="en-US" sz="3200" b="1" dirty="0">
              <a:solidFill>
                <a:schemeClr val="tx1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>
    <p:blinds/>
    <p:sndAc>
      <p:stSnd>
        <p:snd r:embed="rId2" name="coin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Rectangle 2"/>
          <p:cNvSpPr/>
          <p:nvPr/>
        </p:nvSpPr>
        <p:spPr>
          <a:xfrm>
            <a:off x="3366135" y="1082675"/>
            <a:ext cx="5409565" cy="51695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3000" b="1" dirty="0">
                <a:latin typeface="华文中宋" pitchFamily="2" charset="-122"/>
                <a:ea typeface="华文中宋" pitchFamily="2" charset="-122"/>
              </a:rPr>
              <a:t>年轻的章西女王为国捐躯了，但她的英名和光辉形象却永远留在印度人民心中。就连她的敌人也对这位让他们闻风丧胆的年轻姑娘钦佩不已。女王牺牲后，英军用最高规格的军礼安葬了她的骨灰。英军统帅罗斯将军在回忆录中说：“</a:t>
            </a:r>
            <a:r>
              <a:rPr lang="zh-CN" altLang="en-US" sz="3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章西女王出众的美貌、智慧和顽强的精神，使她成为所有叛军领袖中对我们最危险的人物</a:t>
            </a:r>
            <a:r>
              <a:rPr lang="zh-CN" altLang="en-US" sz="3000" b="1" dirty="0">
                <a:latin typeface="华文中宋" pitchFamily="2" charset="-122"/>
                <a:ea typeface="华文中宋" pitchFamily="2" charset="-122"/>
              </a:rPr>
              <a:t>。” </a:t>
            </a:r>
            <a:endParaRPr lang="zh-CN" altLang="en-US" sz="30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290" name="标题 9218"/>
          <p:cNvSpPr>
            <a:spLocks noGrp="1"/>
          </p:cNvSpPr>
          <p:nvPr>
            <p:ph type="title"/>
          </p:nvPr>
        </p:nvSpPr>
        <p:spPr>
          <a:xfrm>
            <a:off x="827088" y="261938"/>
            <a:ext cx="7056437" cy="922337"/>
          </a:xfrm>
        </p:spPr>
        <p:txBody>
          <a:bodyPr wrap="square" anchor="ctr"/>
          <a:p>
            <a:r>
              <a:rPr lang="zh-CN" altLang="en-US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章西女王—克拉什米</a:t>
            </a:r>
            <a:r>
              <a:rPr lang="en-US" altLang="zh-CN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·</a:t>
            </a:r>
            <a:r>
              <a:rPr lang="zh-CN" altLang="en-US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巴依</a:t>
            </a:r>
            <a:endParaRPr lang="zh-CN" altLang="en-US" sz="3200" b="1" dirty="0">
              <a:solidFill>
                <a:schemeClr val="tx1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35842" name="Picture 3" descr="占西女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828800"/>
            <a:ext cx="3039745" cy="3733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Rectangle 2"/>
          <p:cNvSpPr>
            <a:spLocks noGrp="1"/>
          </p:cNvSpPr>
          <p:nvPr>
            <p:ph type="title"/>
          </p:nvPr>
        </p:nvSpPr>
        <p:spPr>
          <a:xfrm>
            <a:off x="152400" y="685800"/>
            <a:ext cx="838200" cy="4953000"/>
          </a:xfrm>
          <a:solidFill>
            <a:srgbClr val="0000FF"/>
          </a:solidFill>
        </p:spPr>
        <p:txBody>
          <a:bodyPr wrap="square" lIns="91440" tIns="45720" rIns="91440" bIns="45720" anchor="ctr"/>
          <a:p>
            <a:pPr eaLnBrk="1" hangingPunct="1"/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印</a:t>
            </a:r>
            <a:b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度</a:t>
            </a:r>
            <a:b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民</a:t>
            </a:r>
            <a:b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族</a:t>
            </a:r>
            <a:b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大</a:t>
            </a:r>
            <a:b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起</a:t>
            </a:r>
            <a:b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</a:br>
            <a:r>
              <a:rPr lang="zh-CN" altLang="en-US" sz="4000" b="1" dirty="0">
                <a:solidFill>
                  <a:srgbClr val="FFFF00"/>
                </a:solidFill>
                <a:ea typeface="华文中宋" pitchFamily="2" charset="-122"/>
              </a:rPr>
              <a:t>义</a:t>
            </a:r>
            <a:endParaRPr lang="zh-CN" altLang="en-US" sz="4000" b="1" dirty="0">
              <a:solidFill>
                <a:srgbClr val="FFFF00"/>
              </a:solidFill>
              <a:ea typeface="华文中宋" pitchFamily="2" charset="-122"/>
            </a:endParaRPr>
          </a:p>
        </p:txBody>
      </p:sp>
      <p:sp>
        <p:nvSpPr>
          <p:cNvPr id="36866" name="Text Box 4"/>
          <p:cNvSpPr txBox="1"/>
          <p:nvPr/>
        </p:nvSpPr>
        <p:spPr>
          <a:xfrm>
            <a:off x="1143000" y="1348740"/>
            <a:ext cx="2091055" cy="58356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时  间：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6867" name="Text Box 5"/>
          <p:cNvSpPr txBox="1"/>
          <p:nvPr/>
        </p:nvSpPr>
        <p:spPr>
          <a:xfrm>
            <a:off x="3307715" y="1348740"/>
            <a:ext cx="335280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1857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1859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年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68" name="Text Box 6"/>
          <p:cNvSpPr txBox="1"/>
          <p:nvPr/>
        </p:nvSpPr>
        <p:spPr>
          <a:xfrm>
            <a:off x="1143000" y="2769870"/>
            <a:ext cx="2091055" cy="58356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领导阶级：  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6869" name="Text Box 7"/>
          <p:cNvSpPr txBox="1"/>
          <p:nvPr/>
        </p:nvSpPr>
        <p:spPr>
          <a:xfrm>
            <a:off x="3307715" y="2814320"/>
            <a:ext cx="335280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封建王公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0" name="Text Box 8"/>
          <p:cNvSpPr txBox="1"/>
          <p:nvPr/>
        </p:nvSpPr>
        <p:spPr>
          <a:xfrm>
            <a:off x="1143000" y="2043430"/>
            <a:ext cx="2091055" cy="58356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导火线：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6871" name="Text Box 9"/>
          <p:cNvSpPr txBox="1"/>
          <p:nvPr/>
        </p:nvSpPr>
        <p:spPr>
          <a:xfrm>
            <a:off x="1143000" y="273050"/>
            <a:ext cx="2091055" cy="58356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根本原因：</a:t>
            </a:r>
            <a:endParaRPr lang="zh-CN" altLang="en-US" sz="32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2" name="Text Box 10"/>
          <p:cNvSpPr txBox="1"/>
          <p:nvPr/>
        </p:nvSpPr>
        <p:spPr>
          <a:xfrm>
            <a:off x="3307715" y="152400"/>
            <a:ext cx="5580380" cy="107632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英国殖民者残酷的掠夺和殖民统治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3" name="Text Box 11"/>
          <p:cNvSpPr txBox="1"/>
          <p:nvPr/>
        </p:nvSpPr>
        <p:spPr>
          <a:xfrm>
            <a:off x="3307715" y="2043430"/>
            <a:ext cx="342900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涂油子弹事件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”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4" name="Text Box 12"/>
          <p:cNvSpPr txBox="1"/>
          <p:nvPr/>
        </p:nvSpPr>
        <p:spPr>
          <a:xfrm>
            <a:off x="1143000" y="3536315"/>
            <a:ext cx="2151380" cy="58356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英雄人物：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6875" name="Text Box 13"/>
          <p:cNvSpPr txBox="1"/>
          <p:nvPr/>
        </p:nvSpPr>
        <p:spPr>
          <a:xfrm>
            <a:off x="3383915" y="3536315"/>
            <a:ext cx="3352800" cy="58356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章西女王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6" name="Text Box 14"/>
          <p:cNvSpPr txBox="1"/>
          <p:nvPr/>
        </p:nvSpPr>
        <p:spPr>
          <a:xfrm>
            <a:off x="1143000" y="4231005"/>
            <a:ext cx="2151380" cy="583565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影 响 ：</a:t>
            </a:r>
            <a:endParaRPr lang="zh-CN" altLang="en-US" sz="32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9" name="Text Box 15"/>
          <p:cNvSpPr txBox="1"/>
          <p:nvPr/>
        </p:nvSpPr>
        <p:spPr>
          <a:xfrm>
            <a:off x="3312160" y="4231005"/>
            <a:ext cx="5751195" cy="206121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打击了英国殖民统治者，反映了印度民族意识的觉醒。也是19世纪中期亚洲民族解放运动的一个重要组成部分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395288" y="1051560"/>
            <a:ext cx="8137525" cy="2061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    在世界近代史上，玻利瓦尔、圣马丁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和章西女王领导的反殖民斗争是殖民地人民反抗的典范。他们的哪些优秀品质、精神值得学习？</a:t>
            </a: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7" name="矩形 21506"/>
          <p:cNvSpPr/>
          <p:nvPr/>
        </p:nvSpPr>
        <p:spPr>
          <a:xfrm rot="1080000">
            <a:off x="1542415" y="2559050"/>
            <a:ext cx="5873750" cy="40608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热爱祖国,为国献身；</a:t>
            </a:r>
            <a:endParaRPr lang="zh-CN" altLang="en-US" sz="3600" b="1">
              <a:ln w="9525" cap="flat" cmpd="sng">
                <a:solidFill>
                  <a:srgbClr val="0000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不畏强暴,英勇反抗侵略,</a:t>
            </a:r>
            <a:endParaRPr lang="zh-CN" altLang="en-US" sz="3600" b="1">
              <a:ln w="9525" cap="flat" cmpd="sng">
                <a:solidFill>
                  <a:srgbClr val="0000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不屈不挠,捍卫民族尊严</a:t>
            </a:r>
            <a:endParaRPr lang="zh-CN" altLang="en-US" sz="3600" b="1">
              <a:ln w="9525" cap="flat" cmpd="sng">
                <a:solidFill>
                  <a:srgbClr val="0000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endParaRPr lang="zh-CN" altLang="en-US" sz="3600" b="1">
              <a:ln w="9525" cap="flat" cmpd="sng">
                <a:solidFill>
                  <a:srgbClr val="0000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299720" y="83185"/>
            <a:ext cx="4455795" cy="692150"/>
          </a:xfrm>
          <a:prstGeom prst="rect">
            <a:avLst/>
          </a:prstGeom>
          <a:solidFill>
            <a:schemeClr val="bg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/>
            <a:r>
              <a:rPr lang="zh-CN" altLang="zh-CN" sz="3600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+mj-ea"/>
                <a:ea typeface="+mj-ea"/>
              </a:rPr>
              <a:t>民族英雄的可贵精神</a:t>
            </a:r>
            <a:endParaRPr lang="zh-CN" altLang="zh-CN" sz="3600" kern="10" dirty="0" smtClean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4"/>
          <p:cNvSpPr txBox="1">
            <a:spLocks noChangeArrowheads="1"/>
          </p:cNvSpPr>
          <p:nvPr/>
        </p:nvSpPr>
        <p:spPr bwMode="auto">
          <a:xfrm>
            <a:off x="1260793" y="1335405"/>
            <a:ext cx="1587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CC0000"/>
                </a:solidFill>
                <a:ea typeface="黑体" panose="02010609060101010101" pitchFamily="2" charset="-122"/>
              </a:rPr>
              <a:t>拉美</a:t>
            </a:r>
            <a:endParaRPr lang="zh-CN" altLang="en-US" sz="4400" b="1">
              <a:solidFill>
                <a:srgbClr val="CC0000"/>
              </a:solidFill>
              <a:ea typeface="黑体" panose="02010609060101010101" pitchFamily="2" charset="-122"/>
            </a:endParaRPr>
          </a:p>
        </p:txBody>
      </p:sp>
      <p:sp>
        <p:nvSpPr>
          <p:cNvPr id="123907" name="Text Box 7"/>
          <p:cNvSpPr txBox="1">
            <a:spLocks noChangeArrowheads="1"/>
          </p:cNvSpPr>
          <p:nvPr/>
        </p:nvSpPr>
        <p:spPr bwMode="auto">
          <a:xfrm>
            <a:off x="2835275" y="908050"/>
            <a:ext cx="2463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反抗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123908" name="Text Box 8"/>
          <p:cNvSpPr txBox="1">
            <a:spLocks noChangeArrowheads="1"/>
          </p:cNvSpPr>
          <p:nvPr/>
        </p:nvSpPr>
        <p:spPr bwMode="auto">
          <a:xfrm>
            <a:off x="5364480" y="1247458"/>
            <a:ext cx="2168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800000"/>
                </a:solidFill>
                <a:ea typeface="黑体" panose="02010609060101010101" pitchFamily="2" charset="-122"/>
              </a:rPr>
              <a:t>西、葡</a:t>
            </a:r>
            <a:endParaRPr lang="zh-CN" altLang="en-US" sz="4400" b="1">
              <a:solidFill>
                <a:srgbClr val="800000"/>
              </a:solidFill>
              <a:ea typeface="黑体" panose="02010609060101010101" pitchFamily="2" charset="-122"/>
            </a:endParaRPr>
          </a:p>
        </p:txBody>
      </p:sp>
      <p:sp>
        <p:nvSpPr>
          <p:cNvPr id="123909" name="Text Box 9"/>
          <p:cNvSpPr txBox="1">
            <a:spLocks noChangeArrowheads="1"/>
          </p:cNvSpPr>
          <p:nvPr/>
        </p:nvSpPr>
        <p:spPr bwMode="auto">
          <a:xfrm>
            <a:off x="1907858" y="1917700"/>
            <a:ext cx="5327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lgDash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玻利瓦尔、圣马丁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123910" name="Text Box 10"/>
          <p:cNvSpPr txBox="1">
            <a:spLocks noChangeArrowheads="1"/>
          </p:cNvSpPr>
          <p:nvPr/>
        </p:nvSpPr>
        <p:spPr bwMode="auto">
          <a:xfrm>
            <a:off x="1123315" y="4487863"/>
            <a:ext cx="17764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CC0000"/>
                </a:solidFill>
                <a:ea typeface="黑体" panose="02010609060101010101" pitchFamily="2" charset="-122"/>
              </a:rPr>
              <a:t>印度</a:t>
            </a:r>
            <a:endParaRPr lang="zh-CN" altLang="en-US" sz="4400" b="1">
              <a:solidFill>
                <a:srgbClr val="CC0000"/>
              </a:solidFill>
              <a:ea typeface="黑体" panose="02010609060101010101" pitchFamily="2" charset="-122"/>
            </a:endParaRP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764213" y="4488180"/>
            <a:ext cx="1368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800000"/>
                </a:solidFill>
                <a:ea typeface="黑体" panose="02010609060101010101" pitchFamily="2" charset="-122"/>
              </a:rPr>
              <a:t>英国</a:t>
            </a:r>
            <a:endParaRPr lang="zh-CN" altLang="en-US" sz="4400" b="1">
              <a:solidFill>
                <a:srgbClr val="800000"/>
              </a:solidFill>
              <a:ea typeface="黑体" panose="02010609060101010101" pitchFamily="2" charset="-122"/>
            </a:endParaRPr>
          </a:p>
        </p:txBody>
      </p:sp>
      <p:sp>
        <p:nvSpPr>
          <p:cNvPr id="123912" name="Text Box 14"/>
          <p:cNvSpPr txBox="1">
            <a:spLocks noChangeArrowheads="1"/>
          </p:cNvSpPr>
          <p:nvPr/>
        </p:nvSpPr>
        <p:spPr bwMode="auto">
          <a:xfrm>
            <a:off x="109855" y="1484630"/>
            <a:ext cx="1013460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5400" b="1">
                <a:solidFill>
                  <a:srgbClr val="CC0000"/>
                </a:solidFill>
                <a:ea typeface="黑体" panose="02010609060101010101" pitchFamily="2" charset="-122"/>
              </a:rPr>
              <a:t>殖民地抗争</a:t>
            </a:r>
            <a:endParaRPr lang="zh-CN" altLang="en-US" sz="5400" b="1">
              <a:solidFill>
                <a:srgbClr val="CC0000"/>
              </a:solidFill>
              <a:ea typeface="黑体" panose="02010609060101010101" pitchFamily="2" charset="-122"/>
            </a:endParaRPr>
          </a:p>
        </p:txBody>
      </p:sp>
      <p:sp>
        <p:nvSpPr>
          <p:cNvPr id="123913" name="Text Box 16"/>
          <p:cNvSpPr txBox="1">
            <a:spLocks noChangeArrowheads="1"/>
          </p:cNvSpPr>
          <p:nvPr/>
        </p:nvSpPr>
        <p:spPr bwMode="auto">
          <a:xfrm>
            <a:off x="8048625" y="1484313"/>
            <a:ext cx="915988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800" b="1">
                <a:solidFill>
                  <a:srgbClr val="800000"/>
                </a:solidFill>
                <a:ea typeface="黑体" panose="02010609060101010101" pitchFamily="2" charset="-122"/>
              </a:rPr>
              <a:t>压迫、掠夺</a:t>
            </a:r>
            <a:endParaRPr lang="zh-CN" altLang="en-US" sz="4800" b="1">
              <a:solidFill>
                <a:srgbClr val="800000"/>
              </a:solidFill>
              <a:ea typeface="黑体" panose="02010609060101010101" pitchFamily="2" charset="-122"/>
            </a:endParaRPr>
          </a:p>
        </p:txBody>
      </p:sp>
      <p:sp>
        <p:nvSpPr>
          <p:cNvPr id="123914" name="Text Box 17"/>
          <p:cNvSpPr txBox="1">
            <a:spLocks noChangeArrowheads="1"/>
          </p:cNvSpPr>
          <p:nvPr/>
        </p:nvSpPr>
        <p:spPr bwMode="auto">
          <a:xfrm>
            <a:off x="2700655" y="4940300"/>
            <a:ext cx="2330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章西女王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123950" name="Line 46"/>
          <p:cNvSpPr>
            <a:spLocks noChangeShapeType="1"/>
          </p:cNvSpPr>
          <p:nvPr/>
        </p:nvSpPr>
        <p:spPr bwMode="auto">
          <a:xfrm flipV="1">
            <a:off x="2843213" y="1628775"/>
            <a:ext cx="2520950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916" name="Text Box 19"/>
          <p:cNvSpPr txBox="1">
            <a:spLocks noChangeArrowheads="1"/>
          </p:cNvSpPr>
          <p:nvPr/>
        </p:nvSpPr>
        <p:spPr bwMode="auto">
          <a:xfrm>
            <a:off x="2834958" y="4035108"/>
            <a:ext cx="20558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反抗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2" name="Line 46"/>
          <p:cNvSpPr>
            <a:spLocks noChangeShapeType="1"/>
          </p:cNvSpPr>
          <p:nvPr/>
        </p:nvSpPr>
        <p:spPr bwMode="auto">
          <a:xfrm flipV="1">
            <a:off x="2700338" y="4868863"/>
            <a:ext cx="2881312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9" name="AutoShape 21"/>
          <p:cNvSpPr/>
          <p:nvPr/>
        </p:nvSpPr>
        <p:spPr bwMode="auto">
          <a:xfrm>
            <a:off x="1042988" y="1674813"/>
            <a:ext cx="288925" cy="3122612"/>
          </a:xfrm>
          <a:prstGeom prst="leftBracket">
            <a:avLst>
              <a:gd name="adj" fmla="val 90064"/>
            </a:avLst>
          </a:prstGeom>
          <a:noFill/>
          <a:ln w="381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000"/>
          </a:p>
        </p:txBody>
      </p:sp>
      <p:sp>
        <p:nvSpPr>
          <p:cNvPr id="17430" name="AutoShape 22"/>
          <p:cNvSpPr/>
          <p:nvPr/>
        </p:nvSpPr>
        <p:spPr bwMode="auto">
          <a:xfrm>
            <a:off x="7524750" y="1557338"/>
            <a:ext cx="431800" cy="3240087"/>
          </a:xfrm>
          <a:prstGeom prst="rightBracket">
            <a:avLst>
              <a:gd name="adj" fmla="val 62531"/>
            </a:avLst>
          </a:prstGeom>
          <a:noFill/>
          <a:ln w="381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000"/>
          </a:p>
        </p:txBody>
      </p:sp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253365" y="124460"/>
            <a:ext cx="1970405" cy="496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600" b="1" kern="1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目标升华</a:t>
            </a:r>
            <a:endParaRPr lang="zh-CN" altLang="en-US" sz="3600" b="1" kern="10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3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3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  <p:bldP spid="123907" grpId="0"/>
      <p:bldP spid="123908" grpId="0"/>
      <p:bldP spid="123909" grpId="0"/>
      <p:bldP spid="123910" grpId="0"/>
      <p:bldP spid="17420" grpId="0"/>
      <p:bldP spid="123913" grpId="0"/>
      <p:bldP spid="123914" grpId="0"/>
      <p:bldP spid="123950" grpId="0" animBg="1"/>
      <p:bldP spid="123916" grpId="0"/>
      <p:bldP spid="2" grpId="0" bldLvl="0" animBg="1"/>
      <p:bldP spid="17429" grpId="0" animBg="1"/>
      <p:bldP spid="174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文本框 20481"/>
          <p:cNvSpPr txBox="1"/>
          <p:nvPr/>
        </p:nvSpPr>
        <p:spPr>
          <a:xfrm>
            <a:off x="179388" y="117475"/>
            <a:ext cx="295275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华文新魏" pitchFamily="2" charset="-122"/>
              </a:rPr>
              <a:t>目标升华</a:t>
            </a:r>
            <a:endParaRPr lang="zh-CN" altLang="en-US" sz="4400" b="1" dirty="0"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20483" name="矩形 20482"/>
          <p:cNvSpPr/>
          <p:nvPr/>
        </p:nvSpPr>
        <p:spPr>
          <a:xfrm>
            <a:off x="254000" y="982663"/>
            <a:ext cx="8782050" cy="649288"/>
          </a:xfrm>
          <a:prstGeom prst="rect">
            <a:avLst/>
          </a:prstGeom>
          <a:solidFill>
            <a:srgbClr val="FFFF66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none" anchor="ctr"/>
          <a:p>
            <a:pPr lvl="0" fontAlgn="base">
              <a:buClr>
                <a:srgbClr val="000000"/>
              </a:buClr>
            </a:pPr>
            <a:r>
              <a:rPr lang="zh-CN" altLang="en-US" sz="3200" b="1" strike="noStrike" noProof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  <a:cs typeface="+mn-ea"/>
              </a:rPr>
              <a:t>拉美独立运动和印度民族大起义有什么相同点？</a:t>
            </a:r>
            <a:endParaRPr lang="zh-CN" altLang="en-US" sz="3200" b="1" strike="noStrike" noProof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1116013" y="3570288"/>
            <a:ext cx="2519362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意义相同：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1116013" y="2151063"/>
            <a:ext cx="2303462" cy="579437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黑体" panose="02010609060101010101" pitchFamily="2" charset="-122"/>
              </a:rPr>
              <a:t>背景相同：</a:t>
            </a:r>
            <a:endParaRPr lang="zh-CN" altLang="en-US" sz="3200" b="1" dirty="0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1116013" y="2849563"/>
            <a:ext cx="2232025" cy="579437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ahoma" panose="020B0604030504040204" pitchFamily="34" charset="0"/>
                <a:ea typeface="黑体" panose="02010609060101010101" pitchFamily="2" charset="-122"/>
              </a:rPr>
              <a:t>性质相同：</a:t>
            </a:r>
            <a:endParaRPr lang="zh-CN" altLang="en-US" sz="3200" b="1" dirty="0"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0487" name="文本框 20486"/>
          <p:cNvSpPr txBox="1"/>
          <p:nvPr/>
        </p:nvSpPr>
        <p:spPr>
          <a:xfrm>
            <a:off x="3059113" y="2924175"/>
            <a:ext cx="5334000" cy="519113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民族解放运动。</a:t>
            </a:r>
            <a:endParaRPr lang="zh-CN" altLang="en-US" sz="2800" b="1" dirty="0">
              <a:solidFill>
                <a:srgbClr val="0000CC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3059113" y="2205038"/>
            <a:ext cx="5334000" cy="519112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残酷的殖民统治</a:t>
            </a:r>
            <a:endParaRPr lang="zh-CN" altLang="en-US" sz="2800" b="1" dirty="0">
              <a:solidFill>
                <a:srgbClr val="0000CC"/>
              </a:solidFill>
              <a:latin typeface="Tahoma" panose="020B0604030504040204" pitchFamily="34" charset="0"/>
              <a:ea typeface="黑体" panose="02010609060101010101" pitchFamily="2" charset="-122"/>
            </a:endParaRPr>
          </a:p>
        </p:txBody>
      </p:sp>
      <p:sp>
        <p:nvSpPr>
          <p:cNvPr id="20489" name="矩形 20488"/>
          <p:cNvSpPr/>
          <p:nvPr/>
        </p:nvSpPr>
        <p:spPr>
          <a:xfrm>
            <a:off x="3114675" y="3573463"/>
            <a:ext cx="30416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都打击了殖民统治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20486" grpId="0"/>
      <p:bldP spid="20487" grpId="0"/>
      <p:bldP spid="20488" grpId="0"/>
      <p:bldP spid="2048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49" name="Text Box 8"/>
          <p:cNvSpPr txBox="1"/>
          <p:nvPr/>
        </p:nvSpPr>
        <p:spPr>
          <a:xfrm>
            <a:off x="43329" y="429974"/>
            <a:ext cx="9021296" cy="113855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思考：</a:t>
            </a:r>
            <a:r>
              <a:rPr lang="zh-CN" altLang="en-US" sz="3200" b="1" dirty="0">
                <a:solidFill>
                  <a:srgbClr val="00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同是民族解放运动，为什么拉美独立运动取得胜利，而印度民族大起义却失败了？</a:t>
            </a:r>
            <a:endParaRPr lang="zh-CN" altLang="en-US" sz="3200" b="1" dirty="0">
              <a:solidFill>
                <a:srgbClr val="00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9" name="Text Box 7"/>
          <p:cNvSpPr txBox="1"/>
          <p:nvPr/>
        </p:nvSpPr>
        <p:spPr>
          <a:xfrm>
            <a:off x="481330" y="1731010"/>
            <a:ext cx="6310630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①</a:t>
            </a:r>
            <a:r>
              <a:rPr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印度单靠一国力量。</a:t>
            </a:r>
            <a:endParaRPr lang="zh-CN" altLang="en-US" sz="32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481330" y="2340610"/>
            <a:ext cx="8002905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r>
              <a:rPr lang="en-US" altLang="zh-CN" sz="3200" b="1" noProof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②</a:t>
            </a:r>
            <a:r>
              <a:rPr lang="zh-CN" altLang="en-US" sz="3200" b="1" noProof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起义过程中没有形成统一的领导，被英军各个击破。</a:t>
            </a:r>
            <a:endParaRPr lang="zh-CN" altLang="en-US" sz="3200" b="1" noProof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481330" y="3575050"/>
            <a:ext cx="79121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③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工业革命后，英国经济军事实力强大，实力远超西班牙和葡萄牙。</a:t>
            </a:r>
            <a:endParaRPr lang="zh-CN" altLang="en-US" sz="3200" b="1" dirty="0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/>
      <p:bldP spid="23562" grpId="0" bldLvl="0"/>
      <p:bldP spid="2356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185738" y="343534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/>
            <a:r>
              <a:rPr lang="zh-CN" altLang="en-US" sz="3600" b="1" kern="10">
                <a:ln w="28575">
                  <a:solidFill>
                    <a:srgbClr val="FF0000"/>
                  </a:solidFill>
                  <a:rou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当堂诊学</a:t>
            </a:r>
            <a:endParaRPr lang="zh-CN" altLang="en-US" sz="3600" b="1" kern="10">
              <a:ln w="28575">
                <a:solidFill>
                  <a:srgbClr val="FF0000"/>
                </a:solidFill>
                <a:round/>
              </a:ln>
              <a:solidFill>
                <a:srgbClr val="FFFF66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909" name="Text Box 9"/>
          <p:cNvSpPr txBox="1">
            <a:spLocks noChangeArrowheads="1"/>
          </p:cNvSpPr>
          <p:nvPr/>
        </p:nvSpPr>
        <p:spPr bwMode="auto">
          <a:xfrm>
            <a:off x="1355408" y="1889125"/>
            <a:ext cx="53276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lgDash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完成作业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WordArt 4"/>
          <p:cNvSpPr>
            <a:spLocks noChangeArrowheads="1" noChangeShapeType="1" noTextEdit="1"/>
          </p:cNvSpPr>
          <p:nvPr/>
        </p:nvSpPr>
        <p:spPr bwMode="auto">
          <a:xfrm>
            <a:off x="358379" y="136525"/>
            <a:ext cx="2629445" cy="692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课后活动：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336649" y="178713"/>
            <a:ext cx="8424936" cy="181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266700"/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  </a:t>
            </a:r>
            <a: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        </a:t>
            </a:r>
            <a:r>
              <a:rPr lang="en-US" altLang="zh-CN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j-ea"/>
              </a:rPr>
              <a:t>1</a:t>
            </a:r>
            <a:r>
              <a:rPr lang="zh-CN" altLang="en-US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j-ea"/>
              </a:rPr>
              <a:t>、结合所学知识，想一想，为什么在</a:t>
            </a:r>
            <a:r>
              <a:rPr lang="en-US" altLang="zh-CN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j-ea"/>
              </a:rPr>
              <a:t>19</a:t>
            </a:r>
            <a:r>
              <a:rPr lang="zh-CN" altLang="en-US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j-ea"/>
              </a:rPr>
              <a:t>世纪初期，拉丁美洲会出现波澜壮阔的民族独立运动。</a:t>
            </a:r>
            <a:r>
              <a:rPr lang="en-US" altLang="zh-CN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j-ea"/>
              </a:rPr>
              <a:t> </a:t>
            </a:r>
            <a:endParaRPr lang="en-US" altLang="zh-CN" sz="36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  <a:cs typeface="+mj-ea"/>
            </a:endParaRPr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187960" y="2268855"/>
            <a:ext cx="8768080" cy="304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答：主观上（内因），西班牙、葡萄牙的封建殖民统治阻碍拉丁美洲社会进步，激化民族矛盾；启蒙思想传播增强了拉美人民民主自由意识。</a:t>
            </a:r>
            <a:endParaRPr lang="zh-CN" altLang="en-US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  <a:p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客观上（外因），美国独立战争和法国大革命激发了拉美人民的民族独立意识；西班牙、葡萄牙被法军占领，殖民统治力量受到极大削弱。</a:t>
            </a:r>
            <a:endParaRPr lang="zh-CN" altLang="en-US" sz="32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3" name="Rectangle 5"/>
          <p:cNvSpPr>
            <a:spLocks noChangeArrowheads="1"/>
          </p:cNvSpPr>
          <p:nvPr/>
        </p:nvSpPr>
        <p:spPr bwMode="auto">
          <a:xfrm>
            <a:off x="1087924" y="3612500"/>
            <a:ext cx="640871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266700" algn="ctr"/>
            <a:r>
              <a:rPr lang="zh-CN" altLang="en-US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答：太平天国</a:t>
            </a:r>
            <a:r>
              <a:rPr lang="zh-CN" altLang="en-US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运动</a:t>
            </a:r>
            <a:endParaRPr lang="en-US" altLang="zh-CN" sz="5400" b="1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  <a:p>
            <a:pPr indent="266700" algn="ctr"/>
            <a:r>
              <a:rPr lang="zh-CN" altLang="en-US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（</a:t>
            </a:r>
            <a:r>
              <a:rPr lang="en-US" altLang="zh-CN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1851--1864</a:t>
            </a:r>
            <a:r>
              <a:rPr lang="zh-CN" altLang="en-US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）</a:t>
            </a:r>
            <a:endParaRPr lang="zh-CN" altLang="en-US" sz="5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135174" name="Rectangle 6"/>
          <p:cNvSpPr>
            <a:spLocks noChangeArrowheads="1"/>
          </p:cNvSpPr>
          <p:nvPr/>
        </p:nvSpPr>
        <p:spPr bwMode="auto">
          <a:xfrm>
            <a:off x="287711" y="949613"/>
            <a:ext cx="7848872" cy="2153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  </a:t>
            </a:r>
            <a: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 2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、</a:t>
            </a:r>
            <a: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19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世纪中期，在印度发生民族大起义的时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候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，中国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发生了什么类似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的事情</a:t>
            </a:r>
            <a: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+mn-ea"/>
              </a:rPr>
              <a:t>?</a:t>
            </a:r>
            <a:endParaRPr lang="en-US" altLang="zh-CN" sz="40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cs typeface="+mn-ea"/>
            </a:endParaRPr>
          </a:p>
        </p:txBody>
      </p:sp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2339752" y="136525"/>
            <a:ext cx="3744267" cy="692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课后活动：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3" grpId="0" bldLvl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2509</Words>
  <PresentationFormat>全屏显示(4:3)</PresentationFormat>
  <Paragraphs>253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6" baseType="lpstr">
      <vt:lpstr>Arial</vt:lpstr>
      <vt:lpstr>宋体</vt:lpstr>
      <vt:lpstr>Wingdings</vt:lpstr>
      <vt:lpstr>黑体</vt:lpstr>
      <vt:lpstr>Times New Roman</vt:lpstr>
      <vt:lpstr>隶书</vt:lpstr>
      <vt:lpstr>华文中宋</vt:lpstr>
      <vt:lpstr>华文楷体</vt:lpstr>
      <vt:lpstr>幼圆</vt:lpstr>
      <vt:lpstr>华文细黑</vt:lpstr>
      <vt:lpstr>Tahoma</vt:lpstr>
      <vt:lpstr>Calibri</vt:lpstr>
      <vt:lpstr>微软雅黑</vt:lpstr>
      <vt:lpstr>Arial Unicode MS</vt:lpstr>
      <vt:lpstr>楷体</vt:lpstr>
      <vt:lpstr>楷体_GB2312</vt:lpstr>
      <vt:lpstr>华文宋体</vt:lpstr>
      <vt:lpstr>华文隶书</vt:lpstr>
      <vt:lpstr>新宋体</vt:lpstr>
      <vt:lpstr>华文新魏</vt:lpstr>
      <vt:lpstr>Office 主题​​</vt:lpstr>
      <vt:lpstr>PowerPoint 演示文稿</vt:lpstr>
      <vt:lpstr>第1课 殖民地人民的反抗斗争</vt:lpstr>
      <vt:lpstr>目标引领</vt:lpstr>
      <vt:lpstr>PowerPoint 演示文稿</vt:lpstr>
      <vt:lpstr>PowerPoint 演示文稿</vt:lpstr>
      <vt:lpstr>独立自学   阅读课本P3-4，回答下列问题（4分钟） </vt:lpstr>
      <vt:lpstr>PowerPoint 演示文稿</vt:lpstr>
      <vt:lpstr>PowerPoint 演示文稿</vt:lpstr>
      <vt:lpstr>“解放者”——玻利瓦尔</vt:lpstr>
      <vt:lpstr>“解放者” ——圣马丁</vt:lpstr>
      <vt:lpstr>PowerPoint 演示文稿</vt:lpstr>
      <vt:lpstr>PowerPoint 演示文稿</vt:lpstr>
      <vt:lpstr>1.从材料一到材料二，英国对印度的剥削方式发生了什么变化？</vt:lpstr>
      <vt:lpstr>PowerPoint 演示文稿</vt:lpstr>
      <vt:lpstr>印 度 民 族 大 起 义</vt:lpstr>
      <vt:lpstr>章西女王—克拉什米·巴依</vt:lpstr>
      <vt:lpstr>章西女王—克拉什米·巴依</vt:lpstr>
      <vt:lpstr>印 度 民 族 大 起 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2018-06-14T02:25:00Z</dcterms:created>
  <dcterms:modified xsi:type="dcterms:W3CDTF">2018-11-21T23:05:58Z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2052-11.1.0.7987</vt:lpwstr>
  </property>
</Properties>
</file>