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42"/>
  </p:handoutMasterIdLst>
  <p:sldIdLst>
    <p:sldId id="536" r:id="rId3"/>
    <p:sldId id="409" r:id="rId5"/>
    <p:sldId id="508" r:id="rId6"/>
    <p:sldId id="537" r:id="rId7"/>
    <p:sldId id="538" r:id="rId8"/>
    <p:sldId id="539" r:id="rId9"/>
    <p:sldId id="540" r:id="rId10"/>
    <p:sldId id="541" r:id="rId11"/>
    <p:sldId id="543" r:id="rId12"/>
    <p:sldId id="513" r:id="rId13"/>
    <p:sldId id="544" r:id="rId14"/>
    <p:sldId id="603" r:id="rId15"/>
    <p:sldId id="607" r:id="rId16"/>
    <p:sldId id="514" r:id="rId17"/>
    <p:sldId id="497" r:id="rId18"/>
    <p:sldId id="515" r:id="rId19"/>
    <p:sldId id="547" r:id="rId20"/>
    <p:sldId id="550" r:id="rId21"/>
    <p:sldId id="548" r:id="rId22"/>
    <p:sldId id="512" r:id="rId23"/>
    <p:sldId id="549" r:id="rId24"/>
    <p:sldId id="608" r:id="rId25"/>
    <p:sldId id="468" r:id="rId26"/>
    <p:sldId id="609" r:id="rId27"/>
    <p:sldId id="610" r:id="rId28"/>
    <p:sldId id="611" r:id="rId29"/>
    <p:sldId id="612" r:id="rId30"/>
    <p:sldId id="613" r:id="rId31"/>
    <p:sldId id="614" r:id="rId32"/>
    <p:sldId id="615" r:id="rId33"/>
    <p:sldId id="616" r:id="rId34"/>
    <p:sldId id="617" r:id="rId35"/>
    <p:sldId id="621" r:id="rId36"/>
    <p:sldId id="620" r:id="rId37"/>
    <p:sldId id="408" r:id="rId38"/>
    <p:sldId id="360" r:id="rId39"/>
    <p:sldId id="631" r:id="rId40"/>
    <p:sldId id="632" r:id="rId41"/>
  </p:sldIdLst>
  <p:sldSz cx="12192000" cy="6858000"/>
  <p:notesSz cx="6858000" cy="9144000"/>
  <p:defaultTextStyle>
    <a:defPPr>
      <a:defRPr lang="en-US"/>
    </a:defPPr>
    <a:lvl1pPr marL="0" lvl="0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楷体" panose="02010609060101010101" pitchFamily="49" charset="-122"/>
      </a:defRPr>
    </a:lvl1pPr>
    <a:lvl2pPr marL="457200" lvl="1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楷体" panose="02010609060101010101" pitchFamily="49" charset="-122"/>
      </a:defRPr>
    </a:lvl2pPr>
    <a:lvl3pPr marL="914400" lvl="2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楷体" panose="02010609060101010101" pitchFamily="49" charset="-122"/>
      </a:defRPr>
    </a:lvl3pPr>
    <a:lvl4pPr marL="1371600" lvl="3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楷体" panose="02010609060101010101" pitchFamily="49" charset="-122"/>
      </a:defRPr>
    </a:lvl4pPr>
    <a:lvl5pPr marL="1828800" lvl="4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楷体" panose="02010609060101010101" pitchFamily="49" charset="-122"/>
      </a:defRPr>
    </a:lvl5pPr>
    <a:lvl6pPr marL="2286000" lvl="5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楷体" panose="02010609060101010101" pitchFamily="49" charset="-122"/>
      </a:defRPr>
    </a:lvl6pPr>
    <a:lvl7pPr marL="2743200" lvl="6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楷体" panose="02010609060101010101" pitchFamily="49" charset="-122"/>
      </a:defRPr>
    </a:lvl7pPr>
    <a:lvl8pPr marL="3200400" lvl="7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楷体" panose="02010609060101010101" pitchFamily="49" charset="-122"/>
      </a:defRPr>
    </a:lvl8pPr>
    <a:lvl9pPr marL="3657600" lvl="8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楷体" panose="02010609060101010101" pitchFamily="49" charset="-122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特别工作室" initials="特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80"/>
    <a:srgbClr val="FF0000"/>
    <a:srgbClr val="C00000"/>
    <a:srgbClr val="F6D5CE"/>
    <a:srgbClr val="FDFAEB"/>
    <a:srgbClr val="F9D9D2"/>
    <a:srgbClr val="FDEFE6"/>
    <a:srgbClr val="E7B0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0895"/>
    <p:restoredTop sz="86749"/>
  </p:normalViewPr>
  <p:slideViewPr>
    <p:cSldViewPr showGuides="1">
      <p:cViewPr varScale="1">
        <p:scale>
          <a:sx n="61" d="100"/>
          <a:sy n="61" d="100"/>
        </p:scale>
        <p:origin x="-1512" y="-90"/>
      </p:cViewPr>
      <p:guideLst>
        <p:guide orient="horz" pos="2391"/>
        <p:guide pos="3906"/>
      </p:guideLst>
    </p:cSldViewPr>
  </p:slideViewPr>
  <p:outlineViewPr>
    <p:cViewPr>
      <p:scale>
        <a:sx n="33" d="100"/>
        <a:sy n="33" d="100"/>
      </p:scale>
      <p:origin x="0" y="-189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6" Type="http://schemas.openxmlformats.org/officeDocument/2006/relationships/commentAuthors" Target="commentAuthors.xml"/><Relationship Id="rId45" Type="http://schemas.openxmlformats.org/officeDocument/2006/relationships/tableStyles" Target="tableStyles.xml"/><Relationship Id="rId44" Type="http://schemas.openxmlformats.org/officeDocument/2006/relationships/viewProps" Target="viewProps.xml"/><Relationship Id="rId43" Type="http://schemas.openxmlformats.org/officeDocument/2006/relationships/presProps" Target="presProps.xml"/><Relationship Id="rId42" Type="http://schemas.openxmlformats.org/officeDocument/2006/relationships/handoutMaster" Target="handoutMasters/handoutMaster1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>
                <a:ea typeface="+mn-ea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055EA21-CA30-4491-A06D-71E29124B190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>
                <a:ea typeface="+mn-ea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340" name="Rectangle 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Click to edit Master text styles</a:t>
            </a: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Second level</a:t>
            </a: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Third level</a:t>
            </a: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Fourth level</a:t>
            </a: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Fifth level</a:t>
            </a: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6096557-4FB1-4AAA-A54A-F3F04BA94736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 eaLnBrk="1" hangingPunct="1"/>
            <a:endParaRPr lang="zh-CN" altLang="en-US" dirty="0"/>
          </a:p>
        </p:txBody>
      </p:sp>
      <p:sp>
        <p:nvSpPr>
          <p:cNvPr id="5632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ln w="12700"/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r>
              <a:rPr lang="zh-CN" altLang="en-US" dirty="0">
                <a:ea typeface="宋体" panose="02010600030101010101" pitchFamily="2" charset="-122"/>
              </a:rPr>
              <a:t>模板来自于 </a:t>
            </a:r>
            <a:r>
              <a:rPr lang="en-US" altLang="zh-CN" dirty="0">
                <a:ea typeface="宋体" panose="02010600030101010101" pitchFamily="2" charset="-122"/>
              </a:rPr>
              <a:t>http://docer.wps.cn</a:t>
            </a: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21508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41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0419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 eaLnBrk="1" hangingPunct="1"/>
            <a:endParaRPr lang="zh-CN" altLang="en-US" dirty="0"/>
          </a:p>
        </p:txBody>
      </p:sp>
      <p:sp>
        <p:nvSpPr>
          <p:cNvPr id="6042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p>
            <a:pPr lvl="0" algn="r"/>
            <a:fld id="{9A0DB2DC-4C9A-4742-B13C-FB6460FD3503}" type="slidenum">
              <a:rPr lang="en-US" altLang="zh-CN" sz="1200" dirty="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en-US" altLang="zh-CN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314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3315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/>
          <a:p>
            <a:pPr lvl="0" eaLnBrk="1" hangingPunct="1"/>
            <a:r>
              <a:rPr lang="zh-CN" altLang="en-US" dirty="0"/>
              <a:t>出材料后</a:t>
            </a:r>
            <a:r>
              <a:rPr lang="en-US" altLang="zh-CN" dirty="0"/>
              <a:t>,</a:t>
            </a:r>
            <a:r>
              <a:rPr lang="zh-CN" altLang="en-US" dirty="0"/>
              <a:t>问学生攘外和安内分别指什么</a:t>
            </a:r>
            <a:r>
              <a:rPr lang="en-US" altLang="zh-CN" dirty="0"/>
              <a:t>?</a:t>
            </a:r>
            <a:r>
              <a:rPr lang="zh-CN" altLang="en-US" dirty="0"/>
              <a:t>然后在出实质</a:t>
            </a:r>
            <a:r>
              <a:rPr lang="en-US" altLang="zh-CN" dirty="0"/>
              <a:t>,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6563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 eaLnBrk="1" hangingPunct="1"/>
            <a:endParaRPr lang="zh-CN" altLang="en-US" dirty="0"/>
          </a:p>
        </p:txBody>
      </p:sp>
      <p:sp>
        <p:nvSpPr>
          <p:cNvPr id="6656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8611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 eaLnBrk="1" hangingPunct="1"/>
            <a:endParaRPr lang="zh-CN" altLang="en-US" dirty="0"/>
          </a:p>
        </p:txBody>
      </p:sp>
      <p:sp>
        <p:nvSpPr>
          <p:cNvPr id="6861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2707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 eaLnBrk="1" hangingPunct="1"/>
            <a:endParaRPr lang="zh-CN" altLang="en-US" dirty="0"/>
          </a:p>
        </p:txBody>
      </p:sp>
      <p:sp>
        <p:nvSpPr>
          <p:cNvPr id="7270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 eaLnBrk="1" hangingPunct="1"/>
            <a:endParaRPr lang="zh-CN" altLang="en-US" dirty="0"/>
          </a:p>
        </p:txBody>
      </p:sp>
      <p:sp>
        <p:nvSpPr>
          <p:cNvPr id="7475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5779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 eaLnBrk="1" hangingPunct="1"/>
            <a:endParaRPr lang="zh-CN" altLang="en-US" dirty="0"/>
          </a:p>
        </p:txBody>
      </p:sp>
      <p:sp>
        <p:nvSpPr>
          <p:cNvPr id="7578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p>
            <a:pPr lvl="0"/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3379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>
                <a:ea typeface="宋体" panose="02010600030101010101" pitchFamily="2" charset="-122"/>
              </a:rPr>
            </a:fld>
            <a:endParaRPr lang="en-US" altLang="zh-CN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3731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 eaLnBrk="1" hangingPunct="1"/>
            <a:endParaRPr lang="zh-CN" altLang="en-US" dirty="0"/>
          </a:p>
        </p:txBody>
      </p:sp>
      <p:sp>
        <p:nvSpPr>
          <p:cNvPr id="7373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p>
            <a:pPr lvl="0"/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3789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>
                <a:ea typeface="宋体" panose="02010600030101010101" pitchFamily="2" charset="-122"/>
              </a:rPr>
            </a:fld>
            <a:endParaRPr lang="en-US" altLang="zh-CN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p>
            <a:pPr lvl="0"/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4710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>
                <a:ea typeface="宋体" panose="02010600030101010101" pitchFamily="2" charset="-122"/>
              </a:rPr>
            </a:fld>
            <a:endParaRPr lang="en-US" altLang="zh-CN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showMasterSp="0" userDrawn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958917" y="258763"/>
            <a:ext cx="1513416" cy="4048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图片 2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961033" y="258763"/>
            <a:ext cx="1513417" cy="4048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2" name="Picture 37" descr="G:\未标题-1.png"/>
          <p:cNvPicPr>
            <a:picLocks noChangeAspect="1"/>
          </p:cNvPicPr>
          <p:nvPr userDrawn="1"/>
        </p:nvPicPr>
        <p:blipFill>
          <a:blip r:embed="rId4"/>
          <a:srcRect t="13023"/>
          <a:stretch>
            <a:fillRect/>
          </a:stretch>
        </p:blipFill>
        <p:spPr>
          <a:xfrm>
            <a:off x="-44449" y="0"/>
            <a:ext cx="1224068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58"/>
          <p:cNvSpPr txBox="1">
            <a:spLocks noChangeArrowheads="1"/>
          </p:cNvSpPr>
          <p:nvPr/>
        </p:nvSpPr>
        <p:spPr bwMode="auto">
          <a:xfrm>
            <a:off x="7440084" y="1997075"/>
            <a:ext cx="2319867" cy="30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楷体" panose="02010609060101010101" pitchFamily="49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第十七课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56" y="2314574"/>
            <a:ext cx="12269953" cy="449880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1" name="文本框 20"/>
          <p:cNvSpPr txBox="1">
            <a:spLocks noChangeArrowheads="1"/>
          </p:cNvSpPr>
          <p:nvPr/>
        </p:nvSpPr>
        <p:spPr bwMode="auto">
          <a:xfrm>
            <a:off x="827617" y="981075"/>
            <a:ext cx="10536767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p>
            <a:pPr lvl="0" algn="ctr"/>
            <a:r>
              <a:rPr lang="zh-CN" altLang="en-US" sz="6000" dirty="0">
                <a:latin typeface="华文新魏" panose="02010800040101010101" pitchFamily="2" charset="-122"/>
                <a:ea typeface="华文新魏" panose="02010800040101010101" pitchFamily="2" charset="-122"/>
              </a:rPr>
              <a:t>内战烽火</a:t>
            </a:r>
            <a:endParaRPr lang="zh-CN" altLang="en-US" sz="60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957387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AB93BC1-4025-4EED-A3EB-80DEDFF22FA7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" panose="02010609060101010101" pitchFamily="49" charset="-122"/>
                <a:cs typeface="+mn-cs"/>
              </a:rPr>
            </a:fld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26876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221088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021388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021388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502651" y="5992813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F43C601-7DCF-408A-BC03-E2DD500AA5A1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" panose="02010609060101010101" pitchFamily="49" charset="-122"/>
                <a:cs typeface="+mn-cs"/>
              </a:rPr>
            </a:fld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84BF1FE-89BC-4238-A4B1-93C518CF2B30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" panose="02010609060101010101" pitchFamily="49" charset="-122"/>
                <a:cs typeface="+mn-cs"/>
              </a:rPr>
            </a:fld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8B6C7A9-541C-4114-8FA1-B6DCEF048AC8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" panose="02010609060101010101" pitchFamily="49" charset="-122"/>
                <a:cs typeface="+mn-cs"/>
              </a:rPr>
            </a:fld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9294A63-3BE2-4C30-9B51-2DC513D1E25C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" panose="02010609060101010101" pitchFamily="49" charset="-122"/>
                <a:cs typeface="+mn-cs"/>
              </a:rPr>
            </a:fld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AD001CE-AB74-400F-AECC-16F26D5C407B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" panose="02010609060101010101" pitchFamily="49" charset="-122"/>
                <a:cs typeface="+mn-cs"/>
              </a:rPr>
            </a:fld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FCAFAB2-A779-423A-BF09-DEB9B90CFBA7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" panose="02010609060101010101" pitchFamily="49" charset="-122"/>
                <a:cs typeface="+mn-cs"/>
              </a:rPr>
            </a:fld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1C1724F-C6DC-4E42-86DF-77E757570F97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" panose="02010609060101010101" pitchFamily="49" charset="-122"/>
                <a:cs typeface="+mn-cs"/>
              </a:rPr>
            </a:fld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-2563283" y="17491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94EAD33-B68C-4F07-993B-2CD3FC1C7523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" panose="02010609060101010101" pitchFamily="49" charset="-122"/>
                <a:cs typeface="+mn-cs"/>
              </a:rPr>
            </a:fld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325438"/>
            <a:ext cx="2743200" cy="58007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325438"/>
            <a:ext cx="8026400" cy="5800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64E4CA7-112D-472B-8C65-EEA7590F073A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" panose="02010609060101010101" pitchFamily="49" charset="-122"/>
                <a:cs typeface="+mn-cs"/>
              </a:rPr>
            </a:fld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标题和图表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325438"/>
            <a:ext cx="10972800" cy="9271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表占位符 2"/>
          <p:cNvSpPr>
            <a:spLocks noGrp="1"/>
          </p:cNvSpPr>
          <p:nvPr>
            <p:ph type="chart" idx="1" hasCustomPrompt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norm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单击图标添加图表</a:t>
            </a: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E772080-4A08-4978-8BCC-7D5F4CDA6C54}" type="slidenum"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" panose="02010609060101010101" pitchFamily="49" charset="-122"/>
                <a:cs typeface="+mn-cs"/>
              </a:rPr>
            </a:fld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914400" y="609600"/>
            <a:ext cx="10363200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540000" cy="457200"/>
          </a:xfrm>
        </p:spPr>
        <p:txBody>
          <a:bodyPr/>
          <a:p>
            <a:pPr lvl="0" algn="r" eaLnBrk="1" hangingPunct="1"/>
            <a:fld id="{9A0DB2DC-4C9A-4742-B13C-FB6460FD3503}" type="slidenum">
              <a:rPr lang="zh-CN" altLang="en-US" sz="1400" dirty="0">
                <a:latin typeface="Times New Roman" panose="02020603050405020304" pitchFamily="18" charset="0"/>
              </a:rPr>
            </a:fld>
            <a:endParaRPr lang="zh-CN" altLang="en-US" sz="1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幻灯片">
    <p:bg>
      <p:bgPr>
        <a:gradFill rotWithShape="0">
          <a:gsLst>
            <a:gs pos="5000">
              <a:srgbClr val="C6D9F1">
                <a:alpha val="100000"/>
              </a:srgbClr>
            </a:gs>
            <a:gs pos="61000">
              <a:srgbClr val="DDD9C3">
                <a:alpha val="100000"/>
              </a:srgbClr>
            </a:gs>
            <a:gs pos="82001">
              <a:srgbClr val="DDD9C3">
                <a:alpha val="100000"/>
              </a:srgbClr>
            </a:gs>
            <a:gs pos="92999">
              <a:srgbClr val="948A54">
                <a:alpha val="100000"/>
              </a:srgbClr>
            </a:gs>
            <a:gs pos="100000">
              <a:srgbClr val="948A54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p>
            <a:pPr lvl="0" eaLnBrk="1" fontAlgn="base" hangingPunct="1"/>
            <a:fld id="{BB962C8B-B14F-4D97-AF65-F5344CB8AC3E}" type="datetime1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p>
            <a:pPr lvl="0" eaLnBrk="1" fontAlgn="base" hangingPunct="1"/>
            <a:endParaRPr lang="zh-CN" altLang="en-US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image" Target="../media/image1.png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600" y="917575"/>
            <a:ext cx="10972800" cy="92710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rgbClr val="FFFFFF"/>
            </a:outerShdw>
          </a:effectLst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27" name="文本占位符 5"/>
          <p:cNvSpPr>
            <a:spLocks noGrp="1"/>
          </p:cNvSpPr>
          <p:nvPr>
            <p:ph type="body" idx="1"/>
          </p:nvPr>
        </p:nvSpPr>
        <p:spPr>
          <a:xfrm>
            <a:off x="838200" y="2030413"/>
            <a:ext cx="10515600" cy="435133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 spd="med">
    <p:fade/>
  </p:transition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C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algn="just" rtl="0" eaLnBrk="0" fontAlgn="base" hangingPunct="0">
        <a:lnSpc>
          <a:spcPct val="150000"/>
        </a:lnSpc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1.jpeg"/><Relationship Id="rId3" Type="http://schemas.openxmlformats.org/officeDocument/2006/relationships/hyperlink" Target="http://pic.itiexue.net/pics/2010_7_22_366_11500366.jpg" TargetMode="Externa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jpeg"/><Relationship Id="rId1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hyperlink" Target="&#27611;&#27901;&#19996;&#36212;&#37325;&#24198;&#35848;&#21028;_&#26631;&#28165;.flv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1.png"/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3.jpeg"/><Relationship Id="rId1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6.jpeg"/><Relationship Id="rId1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0.jpeg"/><Relationship Id="rId1" Type="http://schemas.openxmlformats.org/officeDocument/2006/relationships/image" Target="../media/image39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3.jpeg"/><Relationship Id="rId1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4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6.png"/><Relationship Id="rId1" Type="http://schemas.openxmlformats.org/officeDocument/2006/relationships/image" Target="../media/image4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image" Target="../media/image50.png"/><Relationship Id="rId1" Type="http://schemas.openxmlformats.org/officeDocument/2006/relationships/image" Target="../media/image49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内容占位符 8193" descr="图片1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-30480" y="0"/>
            <a:ext cx="12253595" cy="6858000"/>
          </a:xfrm>
        </p:spPr>
      </p:pic>
      <p:sp>
        <p:nvSpPr>
          <p:cNvPr id="11267" name="文本框 8194"/>
          <p:cNvSpPr txBox="1"/>
          <p:nvPr/>
        </p:nvSpPr>
        <p:spPr>
          <a:xfrm>
            <a:off x="2577783" y="-240030"/>
            <a:ext cx="741680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 eaLnBrk="1" hangingPunct="1"/>
            <a:r>
              <a:rPr lang="zh-CN" altLang="en-US" sz="96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endParaRPr lang="zh-CN" altLang="en-US" sz="9600" b="1" dirty="0">
              <a:solidFill>
                <a:srgbClr val="990000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pic>
        <p:nvPicPr>
          <p:cNvPr id="11268" name="图片 8195" descr="pjzy-jiniangua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3644900"/>
            <a:ext cx="9144000" cy="2708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9" name="矩形 8196"/>
          <p:cNvSpPr>
            <a:spLocks noTextEdit="1"/>
          </p:cNvSpPr>
          <p:nvPr/>
        </p:nvSpPr>
        <p:spPr>
          <a:xfrm>
            <a:off x="2717800" y="716915"/>
            <a:ext cx="7489825" cy="259270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normAutofit/>
          </a:bodyPr>
          <a:p>
            <a:pPr algn="ctr"/>
            <a:r>
              <a:rPr lang="zh-CN" altLang="en-US" sz="3600" b="1" dirty="0">
                <a:solidFill>
                  <a:srgbClr val="990000"/>
                </a:solidFill>
                <a:latin typeface="仿宋_GB2312" pitchFamily="49" charset="-122"/>
                <a:ea typeface="仿宋_GB2312" pitchFamily="49" charset="-122"/>
                <a:sym typeface="+mn-ea"/>
              </a:rPr>
              <a:t>第</a:t>
            </a:r>
            <a:r>
              <a:rPr lang="en-US" altLang="zh-CN" sz="3600" b="1" dirty="0">
                <a:solidFill>
                  <a:srgbClr val="990000"/>
                </a:solidFill>
                <a:latin typeface="仿宋_GB2312" pitchFamily="49" charset="-122"/>
                <a:ea typeface="仿宋_GB2312" pitchFamily="49" charset="-122"/>
                <a:sym typeface="+mn-ea"/>
              </a:rPr>
              <a:t>23</a:t>
            </a:r>
            <a:r>
              <a:rPr lang="zh-CN" altLang="en-US" sz="3600" b="1" dirty="0">
                <a:solidFill>
                  <a:srgbClr val="990000"/>
                </a:solidFill>
                <a:latin typeface="仿宋_GB2312" pitchFamily="49" charset="-122"/>
                <a:ea typeface="仿宋_GB2312" pitchFamily="49" charset="-122"/>
                <a:sym typeface="+mn-ea"/>
              </a:rPr>
              <a:t>课</a:t>
            </a:r>
            <a:endParaRPr lang="zh-CN" altLang="en-US" sz="3600" b="1" dirty="0">
              <a:solidFill>
                <a:srgbClr val="990000"/>
              </a:solidFill>
              <a:latin typeface="仿宋_GB2312" pitchFamily="49" charset="-122"/>
              <a:ea typeface="仿宋_GB2312" pitchFamily="49" charset="-122"/>
              <a:sym typeface="+mn-ea"/>
            </a:endParaRPr>
          </a:p>
          <a:p>
            <a:pPr algn="ctr"/>
            <a:r>
              <a:rPr lang="zh-CN" altLang="en-US" sz="3600" b="1" spc="-360">
                <a:ln w="12700" cap="flat" cmpd="sng">
                  <a:solidFill>
                    <a:srgbClr val="8000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0000"/>
                    </a:gs>
                    <a:gs pos="100000">
                      <a:schemeClr val="tx2"/>
                    </a:gs>
                  </a:gsLst>
                  <a:lin ang="5400000" scaled="1"/>
                  <a:tileRect/>
                </a:gradFill>
                <a:effectLst>
                  <a:outerShdw dist="35921" dir="2699999" sy="50000" rotWithShape="0">
                    <a:srgbClr val="875B0D">
                      <a:alpha val="67000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内 战 爆发</a:t>
            </a:r>
            <a:endParaRPr lang="zh-CN" altLang="en-US" sz="3600" b="1" spc="-360">
              <a:ln w="12700" cap="flat" cmpd="sng">
                <a:solidFill>
                  <a:srgbClr val="8000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0000"/>
                  </a:gs>
                  <a:gs pos="100000">
                    <a:schemeClr val="tx2"/>
                  </a:gs>
                </a:gsLst>
                <a:lin ang="5400000" scaled="1"/>
                <a:tileRect/>
              </a:gradFill>
              <a:effectLst>
                <a:outerShdw dist="35921" dir="2699999" sy="50000" rotWithShape="0">
                  <a:srgbClr val="875B0D">
                    <a:alpha val="67000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" name="Picture 5" descr="5D12013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5110" y="32385"/>
            <a:ext cx="5254625" cy="53301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" name="Picture 6" descr="日本投降仪式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7385" y="97790"/>
            <a:ext cx="6308090" cy="52647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Text Box 7"/>
          <p:cNvSpPr txBox="1"/>
          <p:nvPr/>
        </p:nvSpPr>
        <p:spPr>
          <a:xfrm>
            <a:off x="3525520" y="5524500"/>
            <a:ext cx="8264525" cy="132207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ctr">
              <a:lnSpc>
                <a:spcPct val="100000"/>
              </a:lnSpc>
              <a:spcBef>
                <a:spcPct val="50000"/>
              </a:spcBef>
            </a:pPr>
            <a:r>
              <a:rPr lang="zh-CN" altLang="zh-CN" sz="4000" dirty="0">
                <a:solidFill>
                  <a:srgbClr val="000000"/>
                </a:solidFill>
                <a:latin typeface="黑体" panose="02010609060101010101" pitchFamily="49" charset="-122"/>
              </a:rPr>
              <a:t>两张图片反映的是什么场景？标志着什么？</a:t>
            </a:r>
            <a:endParaRPr lang="zh-CN" altLang="zh-CN" sz="4000" dirty="0">
              <a:solidFill>
                <a:srgbClr val="000000"/>
              </a:solidFill>
              <a:latin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45110" y="5202555"/>
            <a:ext cx="255651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 b="1" dirty="0">
                <a:latin typeface="方正仿宋_GBK" panose="03000509000000000000" charset="-122"/>
                <a:ea typeface="方正仿宋_GBK" panose="03000509000000000000" charset="-122"/>
                <a:sym typeface="+mn-ea"/>
              </a:rPr>
              <a:t>“密苏里”号</a:t>
            </a:r>
            <a:endParaRPr lang="zh-CN" altLang="en-US" sz="400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2" descr="2010_7_22_374_11500374"/>
          <p:cNvPicPr>
            <a:picLocks noChangeAspect="1"/>
          </p:cNvPicPr>
          <p:nvPr/>
        </p:nvPicPr>
        <p:blipFill>
          <a:blip r:embed="rId1"/>
          <a:srcRect t="9796" b="2420"/>
          <a:stretch>
            <a:fillRect/>
          </a:stretch>
        </p:blipFill>
        <p:spPr>
          <a:xfrm>
            <a:off x="6256020" y="72390"/>
            <a:ext cx="4413250" cy="36569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Picture 3" descr="抗战胜利后的中国  （组图）"/>
          <p:cNvPicPr>
            <a:picLocks noChangeAspect="1"/>
          </p:cNvPicPr>
          <p:nvPr/>
        </p:nvPicPr>
        <p:blipFill>
          <a:blip r:embed="rId2"/>
          <a:srcRect b="2629"/>
          <a:stretch>
            <a:fillRect/>
          </a:stretch>
        </p:blipFill>
        <p:spPr>
          <a:xfrm>
            <a:off x="1129030" y="-56515"/>
            <a:ext cx="4822825" cy="36569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6" name="Text Box 4"/>
          <p:cNvSpPr txBox="1"/>
          <p:nvPr/>
        </p:nvSpPr>
        <p:spPr>
          <a:xfrm>
            <a:off x="345758" y="748030"/>
            <a:ext cx="576262" cy="310769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>
              <a:lnSpc>
                <a:spcPct val="100000"/>
              </a:lnSpc>
              <a:spcBef>
                <a:spcPct val="50000"/>
              </a:spcBef>
            </a:pPr>
            <a:r>
              <a:rPr lang="zh-CN" altLang="zh-CN" sz="2800" dirty="0">
                <a:solidFill>
                  <a:srgbClr val="000000"/>
                </a:solidFill>
                <a:latin typeface="黑体" panose="02010609060101010101" pitchFamily="49" charset="-122"/>
              </a:rPr>
              <a:t>战争毁坏的城市</a:t>
            </a:r>
            <a:endParaRPr lang="zh-CN" altLang="zh-CN" sz="2800" dirty="0">
              <a:solidFill>
                <a:srgbClr val="000000"/>
              </a:solidFill>
              <a:latin typeface="黑体" panose="02010609060101010101" pitchFamily="49" charset="-122"/>
            </a:endParaRPr>
          </a:p>
        </p:txBody>
      </p:sp>
      <p:sp>
        <p:nvSpPr>
          <p:cNvPr id="22533" name="AutoShape 5" descr="抗战胜利后的中国  （组图）">
            <a:hlinkClick r:id="rId3"/>
          </p:cNvPr>
          <p:cNvSpPr>
            <a:spLocks noChangeAspect="1"/>
          </p:cNvSpPr>
          <p:nvPr/>
        </p:nvSpPr>
        <p:spPr>
          <a:xfrm>
            <a:off x="5951538" y="32845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 eaLnBrk="1" hangingPunct="1">
              <a:lnSpc>
                <a:spcPct val="100000"/>
              </a:lnSpc>
            </a:pPr>
            <a:endParaRPr lang="zh-CN" altLang="en-US" sz="1800" dirty="0">
              <a:ea typeface="宋体" panose="02010600030101010101" pitchFamily="2" charset="-122"/>
            </a:endParaRPr>
          </a:p>
        </p:txBody>
      </p:sp>
      <p:pic>
        <p:nvPicPr>
          <p:cNvPr id="8198" name="Picture 6" descr="2010_7_22_366_11500366"/>
          <p:cNvPicPr>
            <a:picLocks noChangeAspect="1"/>
          </p:cNvPicPr>
          <p:nvPr/>
        </p:nvPicPr>
        <p:blipFill>
          <a:blip r:embed="rId4"/>
          <a:srcRect t="32063" b="4005"/>
          <a:stretch>
            <a:fillRect/>
          </a:stretch>
        </p:blipFill>
        <p:spPr>
          <a:xfrm>
            <a:off x="1586865" y="3946525"/>
            <a:ext cx="6172835" cy="27832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9" name="Text Box 7"/>
          <p:cNvSpPr txBox="1"/>
          <p:nvPr/>
        </p:nvSpPr>
        <p:spPr>
          <a:xfrm>
            <a:off x="7865745" y="4852670"/>
            <a:ext cx="3595370" cy="14763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ctr">
              <a:lnSpc>
                <a:spcPct val="100000"/>
              </a:lnSpc>
              <a:spcBef>
                <a:spcPct val="50000"/>
              </a:spcBef>
            </a:pPr>
            <a:r>
              <a:rPr lang="zh-CN" altLang="zh-CN" sz="3600" dirty="0">
                <a:solidFill>
                  <a:srgbClr val="000000"/>
                </a:solidFill>
                <a:latin typeface="黑体" panose="02010609060101010101" pitchFamily="49" charset="-122"/>
              </a:rPr>
              <a:t>战争结束了，</a:t>
            </a:r>
            <a:endParaRPr lang="zh-CN" altLang="zh-CN" sz="3600" dirty="0">
              <a:solidFill>
                <a:srgbClr val="000000"/>
              </a:solidFill>
              <a:latin typeface="黑体" panose="02010609060101010101" pitchFamily="49" charset="-122"/>
            </a:endParaRPr>
          </a:p>
          <a:p>
            <a:pPr lvl="0" algn="ctr">
              <a:lnSpc>
                <a:spcPct val="100000"/>
              </a:lnSpc>
              <a:spcBef>
                <a:spcPct val="50000"/>
              </a:spcBef>
            </a:pPr>
            <a:r>
              <a:rPr lang="zh-CN" altLang="zh-CN" sz="3600" dirty="0">
                <a:solidFill>
                  <a:srgbClr val="000000"/>
                </a:solidFill>
                <a:latin typeface="黑体" panose="02010609060101010101" pitchFamily="49" charset="-122"/>
              </a:rPr>
              <a:t>无家可归的人们</a:t>
            </a:r>
            <a:endParaRPr lang="zh-CN" altLang="zh-CN" sz="3600" dirty="0">
              <a:solidFill>
                <a:srgbClr val="000000"/>
              </a:solidFill>
              <a:latin typeface="黑体" panose="02010609060101010101" pitchFamily="49" charset="-122"/>
            </a:endParaRPr>
          </a:p>
        </p:txBody>
      </p:sp>
      <p:sp>
        <p:nvSpPr>
          <p:cNvPr id="8200" name="Text Box 8"/>
          <p:cNvSpPr txBox="1"/>
          <p:nvPr/>
        </p:nvSpPr>
        <p:spPr>
          <a:xfrm>
            <a:off x="10847705" y="748030"/>
            <a:ext cx="613410" cy="287528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vert="eaVert"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>
              <a:lnSpc>
                <a:spcPct val="100000"/>
              </a:lnSpc>
              <a:spcBef>
                <a:spcPct val="50000"/>
              </a:spcBef>
            </a:pPr>
            <a:r>
              <a:rPr lang="zh-CN" altLang="zh-CN" sz="2800" dirty="0">
                <a:solidFill>
                  <a:srgbClr val="000000"/>
                </a:solidFill>
                <a:latin typeface="方正小标宋_GBK" pitchFamily="65" charset="-122"/>
                <a:ea typeface="方正小标宋_GBK" pitchFamily="65" charset="-122"/>
              </a:rPr>
              <a:t>被</a:t>
            </a:r>
            <a:r>
              <a:rPr lang="zh-CN" altLang="zh-CN" sz="2800" dirty="0">
                <a:solidFill>
                  <a:srgbClr val="000000"/>
                </a:solidFill>
                <a:latin typeface="黑体" panose="02010609060101010101" pitchFamily="49" charset="-122"/>
              </a:rPr>
              <a:t>日军炸毁桥梁</a:t>
            </a:r>
            <a:endParaRPr lang="zh-CN" altLang="zh-CN" sz="2800" dirty="0">
              <a:solidFill>
                <a:srgbClr val="000000"/>
              </a:solidFill>
              <a:latin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ldLvl="0" animBg="1"/>
      <p:bldP spid="8199" grpId="0" bldLvl="0" animBg="1"/>
      <p:bldP spid="8200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4264" name="图片 224263" descr="10107766413858321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02090" y="203200"/>
            <a:ext cx="1295400" cy="1511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4258" name="Rectangle 4"/>
          <p:cNvSpPr/>
          <p:nvPr/>
        </p:nvSpPr>
        <p:spPr>
          <a:xfrm>
            <a:off x="838835" y="1363028"/>
            <a:ext cx="9144000" cy="553085"/>
          </a:xfrm>
          <a:prstGeom prst="rect">
            <a:avLst/>
          </a:prstGeom>
          <a:solidFill>
            <a:srgbClr val="FF00FF"/>
          </a:solidFill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pPr lvl="0" algn="ctr">
              <a:buClr>
                <a:srgbClr val="000000"/>
              </a:buClr>
            </a:pPr>
            <a:r>
              <a:rPr lang="en-US" altLang="zh-CN" sz="3000" b="1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1945</a:t>
            </a:r>
            <a:r>
              <a:rPr lang="zh-CN" altLang="en-US" sz="30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en-US" altLang="zh-CN" sz="3000" b="1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8</a:t>
            </a:r>
            <a:r>
              <a:rPr lang="zh-CN" altLang="en-US" sz="30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月，</a:t>
            </a:r>
            <a:r>
              <a:rPr lang="en-US" altLang="zh-CN" sz="3000" b="1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《</a:t>
            </a:r>
            <a:r>
              <a:rPr lang="zh-CN" altLang="en-US" sz="30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新华日报</a:t>
            </a:r>
            <a:r>
              <a:rPr lang="en-US" altLang="zh-CN" sz="3000" b="1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》</a:t>
            </a:r>
            <a:r>
              <a:rPr lang="zh-CN" altLang="en-US" sz="3000" b="1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上发表了一封读者来信</a:t>
            </a:r>
            <a:endParaRPr lang="zh-CN" altLang="en-US" sz="3000" b="1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24261" name="文本框 224260"/>
          <p:cNvSpPr txBox="1"/>
          <p:nvPr/>
        </p:nvSpPr>
        <p:spPr>
          <a:xfrm>
            <a:off x="358775" y="368935"/>
            <a:ext cx="8743315" cy="706755"/>
          </a:xfrm>
          <a:prstGeom prst="rect">
            <a:avLst/>
          </a:prstGeom>
          <a:solidFill>
            <a:srgbClr val="FFFF00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just">
              <a:spcBef>
                <a:spcPct val="50000"/>
              </a:spcBef>
            </a:pP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抗战胜利后人们最大的心愿是什么？</a:t>
            </a:r>
            <a:endParaRPr lang="zh-CN" altLang="en-US" sz="4000" b="1" dirty="0">
              <a:solidFill>
                <a:srgbClr val="00000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24262" name="矩形 224261"/>
          <p:cNvSpPr/>
          <p:nvPr/>
        </p:nvSpPr>
        <p:spPr>
          <a:xfrm>
            <a:off x="3221355" y="5419725"/>
            <a:ext cx="6900545" cy="1187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349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FF00"/>
                </a:soli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渴望和平民主、反对内战</a:t>
            </a:r>
            <a:endParaRPr lang="zh-CN" altLang="en-US" sz="3600" b="1">
              <a:ln w="349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FF00"/>
              </a:soli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pic>
        <p:nvPicPr>
          <p:cNvPr id="224263" name="图片 224262" descr="u=1325120554,2162720440&amp;fm=21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825" y="5084763"/>
            <a:ext cx="1800225" cy="1328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4266" name="横卷形 224265" descr="信纸"/>
          <p:cNvSpPr/>
          <p:nvPr/>
        </p:nvSpPr>
        <p:spPr>
          <a:xfrm>
            <a:off x="683260" y="1623060"/>
            <a:ext cx="10318750" cy="4361180"/>
          </a:xfrm>
          <a:prstGeom prst="horizontalScroll">
            <a:avLst>
              <a:gd name="adj" fmla="val 12500"/>
            </a:avLst>
          </a:prstGeom>
          <a:blipFill rotWithShape="1">
            <a:blip r:embed="rId3"/>
          </a:blipFill>
          <a:ln w="12700" cap="flat" cmpd="sng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 wrap="none" anchor="ctr"/>
          <a:p>
            <a:pPr lvl="0" algn="ctr">
              <a:buClr>
                <a:srgbClr val="000000"/>
              </a:buClr>
            </a:pP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4267" name="文本框 224266"/>
          <p:cNvSpPr txBox="1"/>
          <p:nvPr/>
        </p:nvSpPr>
        <p:spPr>
          <a:xfrm>
            <a:off x="1345565" y="2373630"/>
            <a:ext cx="9283700" cy="304609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32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中国的老百姓，足足有三十多年没有享受过和平的日子，一面受敌人的侵略，一面不断内战，</a:t>
            </a:r>
            <a:r>
              <a:rPr lang="en-US" altLang="zh-CN" sz="32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……</a:t>
            </a:r>
            <a:r>
              <a:rPr lang="zh-CN" altLang="en-US" sz="32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我们对于战后</a:t>
            </a:r>
            <a:r>
              <a:rPr lang="zh-CN" altLang="en-US" sz="3200" b="1" u="sng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和平</a:t>
            </a:r>
            <a:r>
              <a:rPr lang="zh-CN" altLang="en-US" sz="32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的期望，就象饥饿的人等饭吃那样的急迫</a:t>
            </a:r>
            <a:r>
              <a:rPr lang="en-US" altLang="zh-CN" sz="32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……</a:t>
            </a:r>
            <a:r>
              <a:rPr lang="zh-CN" altLang="en-US" sz="32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我们反对</a:t>
            </a:r>
            <a:r>
              <a:rPr lang="zh-CN" altLang="en-US" sz="3200" b="1" u="sng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内战</a:t>
            </a:r>
            <a:r>
              <a:rPr lang="zh-CN" altLang="en-US" sz="32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，不管用什么法律来解释，我们还是要反对，如果</a:t>
            </a:r>
            <a:r>
              <a:rPr lang="zh-CN" altLang="en-US" sz="3200" b="1" u="sng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内战</a:t>
            </a:r>
            <a:r>
              <a:rPr lang="zh-CN" altLang="en-US" sz="32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，全中国人民都要遭受无穷的损害 </a:t>
            </a:r>
            <a:r>
              <a:rPr lang="en-US" altLang="zh-CN" sz="32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……</a:t>
            </a:r>
            <a:endParaRPr lang="en-US" altLang="zh-CN" sz="3200" b="1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4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4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4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42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4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61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文本框 11265"/>
          <p:cNvSpPr txBox="1"/>
          <p:nvPr/>
        </p:nvSpPr>
        <p:spPr>
          <a:xfrm>
            <a:off x="1919288" y="1125538"/>
            <a:ext cx="7993062" cy="35534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sz="5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</a:t>
            </a:r>
            <a:r>
              <a:rPr lang="zh-CN" altLang="en-US" sz="5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当时中国命运的政治力量有哪些？</a:t>
            </a:r>
            <a:endParaRPr lang="zh-CN" altLang="en-US" sz="5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eaLnBrk="1" hangingPunct="1">
              <a:spcBef>
                <a:spcPct val="50000"/>
              </a:spcBef>
            </a:pPr>
            <a:r>
              <a:rPr lang="en-US" altLang="zh-CN" sz="5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</a:t>
            </a:r>
            <a:r>
              <a:rPr lang="zh-CN" altLang="en-US" sz="5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他们对中国的发展前途提出了什么主张</a:t>
            </a:r>
            <a:r>
              <a:rPr lang="zh-CN" altLang="en-US" sz="5000" b="1" dirty="0">
                <a:latin typeface="Arial" panose="020B0604020202020204" pitchFamily="34" charset="0"/>
                <a:ea typeface="宋体" panose="02010600030101010101" pitchFamily="2" charset="-122"/>
              </a:rPr>
              <a:t> ？</a:t>
            </a:r>
            <a:endParaRPr lang="zh-CN" altLang="en-US" sz="50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5363" name="图片 11266" descr="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64425" y="4149725"/>
            <a:ext cx="2057400" cy="2057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66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18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266">
                                            <p:txEl>
                                              <p:charRg st="18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Text Box 2"/>
          <p:cNvSpPr txBox="1"/>
          <p:nvPr/>
        </p:nvSpPr>
        <p:spPr>
          <a:xfrm>
            <a:off x="1992313" y="1268413"/>
            <a:ext cx="8353425" cy="28613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algn="just"/>
            <a:r>
              <a:rPr lang="en-US" altLang="zh-CN" sz="3600" b="1">
                <a:latin typeface="迷你简超粗圆" pitchFamily="2" charset="-122"/>
                <a:ea typeface="迷你简超粗圆" pitchFamily="2" charset="-122"/>
              </a:rPr>
              <a:t>    </a:t>
            </a:r>
            <a:r>
              <a:rPr lang="zh-CN" altLang="en-US" sz="3600" b="1" dirty="0">
                <a:latin typeface="迷你简超粗圆" pitchFamily="2" charset="-122"/>
                <a:ea typeface="迷你简超粗圆" pitchFamily="2" charset="-122"/>
              </a:rPr>
              <a:t>我们这次大会是关系全中国</a:t>
            </a:r>
            <a:r>
              <a:rPr lang="en-US" altLang="zh-CN" sz="3600" b="1">
                <a:latin typeface="迷你简超粗圆" pitchFamily="2" charset="-122"/>
                <a:ea typeface="迷你简超粗圆" pitchFamily="2" charset="-122"/>
              </a:rPr>
              <a:t>4.5</a:t>
            </a:r>
            <a:r>
              <a:rPr lang="zh-CN" altLang="en-US" sz="3600" b="1" dirty="0">
                <a:latin typeface="迷你简超粗圆" pitchFamily="2" charset="-122"/>
                <a:ea typeface="迷你简超粗圆" pitchFamily="2" charset="-122"/>
              </a:rPr>
              <a:t>亿人民命运的一次大会</a:t>
            </a:r>
            <a:r>
              <a:rPr lang="en-US" altLang="zh-CN" sz="3600" b="1" dirty="0">
                <a:latin typeface="迷你简超粗圆" pitchFamily="2" charset="-122"/>
                <a:ea typeface="迷你简超粗圆" pitchFamily="2" charset="-122"/>
              </a:rPr>
              <a:t>,</a:t>
            </a:r>
            <a:r>
              <a:rPr lang="zh-CN" altLang="en-US" sz="3600" b="1" dirty="0">
                <a:latin typeface="迷你简超粗圆" pitchFamily="2" charset="-122"/>
                <a:ea typeface="迷你简超粗圆" pitchFamily="2" charset="-122"/>
              </a:rPr>
              <a:t>我们的任务就是应当用全力去争取光明的前途和光明的命运，反对另一种黑暗的前途和命运。</a:t>
            </a:r>
            <a:endParaRPr lang="zh-CN" altLang="en-US" sz="3600" b="1" dirty="0">
              <a:latin typeface="迷你简超粗圆" pitchFamily="2" charset="-122"/>
              <a:ea typeface="迷你简超粗圆" pitchFamily="2" charset="-122"/>
            </a:endParaRPr>
          </a:p>
          <a:p>
            <a:pPr lvl="0" algn="r" eaLnBrk="0" hangingPunct="0"/>
            <a:r>
              <a:rPr lang="en-US" altLang="zh-CN" sz="3600" b="1">
                <a:latin typeface="Times New Roman" panose="02020603050405020304" pitchFamily="18" charset="0"/>
                <a:ea typeface="迷你简超粗圆" pitchFamily="2" charset="-122"/>
              </a:rPr>
              <a:t>——</a:t>
            </a:r>
            <a:r>
              <a:rPr lang="zh-CN" altLang="en-US" sz="3600" b="1" dirty="0">
                <a:latin typeface="迷你简超粗圆" pitchFamily="2" charset="-122"/>
                <a:ea typeface="迷你简超粗圆" pitchFamily="2" charset="-122"/>
              </a:rPr>
              <a:t>毛泽东在中共七大开幕词中讲话</a:t>
            </a:r>
            <a:endParaRPr lang="zh-CN" altLang="en-US" sz="3600" b="1" dirty="0">
              <a:latin typeface="迷你简超粗圆" pitchFamily="2" charset="-122"/>
              <a:ea typeface="迷你简超粗圆" pitchFamily="2" charset="-122"/>
            </a:endParaRPr>
          </a:p>
        </p:txBody>
      </p:sp>
      <p:sp>
        <p:nvSpPr>
          <p:cNvPr id="149511" name="Rectangle 7"/>
          <p:cNvSpPr/>
          <p:nvPr/>
        </p:nvSpPr>
        <p:spPr>
          <a:xfrm>
            <a:off x="3524250" y="5429250"/>
            <a:ext cx="5786438" cy="922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/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争取民主与和平</a:t>
            </a:r>
            <a:endParaRPr lang="zh-CN" altLang="en-US" sz="5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1267" name="Group 13"/>
          <p:cNvGrpSpPr/>
          <p:nvPr/>
        </p:nvGrpSpPr>
        <p:grpSpPr>
          <a:xfrm>
            <a:off x="1524000" y="6664325"/>
            <a:ext cx="9144000" cy="217488"/>
            <a:chOff x="-204" y="2976"/>
            <a:chExt cx="5760" cy="137"/>
          </a:xfrm>
        </p:grpSpPr>
        <p:pic>
          <p:nvPicPr>
            <p:cNvPr id="11268" name="Picture 14" descr="7"/>
            <p:cNvPicPr>
              <a:picLocks noChangeAspect="1"/>
            </p:cNvPicPr>
            <p:nvPr/>
          </p:nvPicPr>
          <p:blipFill>
            <a:blip r:embed="rId1"/>
            <a:srcRect t="10446" b="86510"/>
            <a:stretch>
              <a:fillRect/>
            </a:stretch>
          </p:blipFill>
          <p:spPr>
            <a:xfrm rot="10800000">
              <a:off x="-204" y="2976"/>
              <a:ext cx="5760" cy="1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269" name="Picture 15" descr="14"/>
            <p:cNvPicPr>
              <a:picLocks noChangeAspect="1"/>
            </p:cNvPicPr>
            <p:nvPr/>
          </p:nvPicPr>
          <p:blipFill>
            <a:blip r:embed="rId2"/>
            <a:srcRect l="35" t="82117" r="-35" b="10780"/>
            <a:stretch>
              <a:fillRect/>
            </a:stretch>
          </p:blipFill>
          <p:spPr>
            <a:xfrm>
              <a:off x="-204" y="3017"/>
              <a:ext cx="5760" cy="9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7" name="WordArt 7"/>
          <p:cNvSpPr>
            <a:spLocks noTextEdit="1"/>
          </p:cNvSpPr>
          <p:nvPr/>
        </p:nvSpPr>
        <p:spPr>
          <a:xfrm>
            <a:off x="1952625" y="4286250"/>
            <a:ext cx="8001000" cy="115411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99CC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3300"/>
                </a:solidFill>
                <a:effectLst>
                  <a:outerShdw dist="53882" dir="2699999" algn="ctr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共产党的政治主张是……</a:t>
            </a:r>
            <a:endParaRPr lang="zh-CN" altLang="en-US" sz="3600" b="1">
              <a:ln w="9525" cap="flat" cmpd="sng">
                <a:solidFill>
                  <a:srgbClr val="99CC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3300"/>
              </a:solidFill>
              <a:effectLst>
                <a:outerShdw dist="53882" dir="2699999" algn="ctr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11271" name="WordArt 4"/>
          <p:cNvSpPr>
            <a:spLocks noTextEdit="1"/>
          </p:cNvSpPr>
          <p:nvPr/>
        </p:nvSpPr>
        <p:spPr>
          <a:xfrm>
            <a:off x="1524000" y="71438"/>
            <a:ext cx="2951163" cy="83661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normAutofit/>
            <a:scene3d>
              <a:camera prst="legacyPerspectiveBottom">
                <a:rot lat="0" lon="0" rev="0"/>
              </a:camera>
              <a:lightRig rig="legacyHarsh3" dir="t"/>
            </a:scene3d>
            <a:sp3d extrusionH="8874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4000" b="1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华文行楷" panose="02010800040101010101" charset="-122"/>
                <a:ea typeface="华文行楷" panose="02010800040101010101" charset="-122"/>
              </a:rPr>
              <a:t>共产党</a:t>
            </a:r>
            <a:endParaRPr lang="zh-CN" altLang="en-US" sz="4000" b="1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9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7459" name="Rectangle 3"/>
          <p:cNvSpPr/>
          <p:nvPr/>
        </p:nvSpPr>
        <p:spPr>
          <a:xfrm>
            <a:off x="1668463" y="1285875"/>
            <a:ext cx="8964612" cy="23069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/>
            <a:r>
              <a:rPr lang="en-US" altLang="zh-CN" sz="2800" b="1">
                <a:latin typeface="迷你简超粗圆" pitchFamily="2" charset="-122"/>
                <a:ea typeface="迷你简超粗圆" pitchFamily="2" charset="-122"/>
              </a:rPr>
              <a:t>    </a:t>
            </a:r>
            <a:r>
              <a:rPr lang="zh-CN" altLang="en-US" sz="3600" b="1" dirty="0">
                <a:latin typeface="迷你简超粗圆" pitchFamily="2" charset="-122"/>
                <a:ea typeface="迷你简超粗圆" pitchFamily="2" charset="-122"/>
              </a:rPr>
              <a:t>今天的中心工作在于消灭共产党，日本是我们外部的敌人，中共是我们国内的敌人，只有在消灭中共才能完成我们的任务！</a:t>
            </a:r>
            <a:endParaRPr lang="zh-CN" altLang="en-US" sz="3600" b="1" dirty="0">
              <a:latin typeface="迷你简超粗圆" pitchFamily="2" charset="-122"/>
              <a:ea typeface="迷你简超粗圆" pitchFamily="2" charset="-122"/>
            </a:endParaRPr>
          </a:p>
          <a:p>
            <a:pPr lvl="0" algn="r"/>
            <a:r>
              <a:rPr lang="zh-CN" altLang="en-US" sz="3600" b="1" dirty="0">
                <a:latin typeface="迷你简超粗圆" pitchFamily="2" charset="-122"/>
                <a:ea typeface="迷你简超粗圆" pitchFamily="2" charset="-122"/>
              </a:rPr>
              <a:t> </a:t>
            </a:r>
            <a:r>
              <a:rPr lang="en-US" altLang="zh-CN" sz="3600" b="1">
                <a:latin typeface="Times New Roman" panose="02020603050405020304" pitchFamily="18" charset="0"/>
                <a:ea typeface="迷你简超粗圆" pitchFamily="2" charset="-122"/>
              </a:rPr>
              <a:t>——</a:t>
            </a:r>
            <a:r>
              <a:rPr lang="zh-CN" altLang="en-US" sz="3600" b="1" dirty="0">
                <a:latin typeface="迷你简超粗圆" pitchFamily="2" charset="-122"/>
                <a:ea typeface="迷你简超粗圆" pitchFamily="2" charset="-122"/>
              </a:rPr>
              <a:t>蒋介石</a:t>
            </a:r>
            <a:r>
              <a:rPr lang="en-US" altLang="zh-CN" sz="3600" b="1">
                <a:latin typeface="迷你简超粗圆" pitchFamily="2" charset="-122"/>
                <a:ea typeface="迷你简超粗圆" pitchFamily="2" charset="-122"/>
              </a:rPr>
              <a:t>1945</a:t>
            </a:r>
            <a:r>
              <a:rPr lang="zh-CN" altLang="en-US" sz="3600" b="1" dirty="0">
                <a:latin typeface="迷你简超粗圆" pitchFamily="2" charset="-122"/>
                <a:ea typeface="迷你简超粗圆" pitchFamily="2" charset="-122"/>
              </a:rPr>
              <a:t>年在国民党六大上的讲话</a:t>
            </a:r>
            <a:endParaRPr lang="zh-CN" altLang="en-US" sz="3600" b="1" dirty="0">
              <a:latin typeface="迷你简超粗圆" pitchFamily="2" charset="-122"/>
              <a:ea typeface="迷你简超粗圆" pitchFamily="2" charset="-122"/>
            </a:endParaRPr>
          </a:p>
        </p:txBody>
      </p:sp>
      <p:sp>
        <p:nvSpPr>
          <p:cNvPr id="147463" name="WordArt 7"/>
          <p:cNvSpPr>
            <a:spLocks noTextEdit="1"/>
          </p:cNvSpPr>
          <p:nvPr/>
        </p:nvSpPr>
        <p:spPr>
          <a:xfrm>
            <a:off x="1952625" y="3500438"/>
            <a:ext cx="7929563" cy="1296987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99CC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3300"/>
                </a:solidFill>
                <a:effectLst>
                  <a:outerShdw dist="53882" dir="2699999" algn="ctr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国民党的政治主张是……</a:t>
            </a:r>
            <a:endParaRPr lang="zh-CN" altLang="en-US" sz="3600" b="1">
              <a:ln w="9525" cap="flat" cmpd="sng">
                <a:solidFill>
                  <a:srgbClr val="99CC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3300"/>
              </a:solidFill>
              <a:effectLst>
                <a:outerShdw dist="53882" dir="2699999" algn="ctr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grpSp>
        <p:nvGrpSpPr>
          <p:cNvPr id="12291" name="Group 14"/>
          <p:cNvGrpSpPr/>
          <p:nvPr/>
        </p:nvGrpSpPr>
        <p:grpSpPr>
          <a:xfrm>
            <a:off x="1522413" y="6640513"/>
            <a:ext cx="9144000" cy="217487"/>
            <a:chOff x="-204" y="2976"/>
            <a:chExt cx="5760" cy="137"/>
          </a:xfrm>
        </p:grpSpPr>
        <p:pic>
          <p:nvPicPr>
            <p:cNvPr id="12292" name="Picture 15" descr="7"/>
            <p:cNvPicPr>
              <a:picLocks noChangeAspect="1"/>
            </p:cNvPicPr>
            <p:nvPr/>
          </p:nvPicPr>
          <p:blipFill>
            <a:blip r:embed="rId1"/>
            <a:srcRect t="10446" b="86510"/>
            <a:stretch>
              <a:fillRect/>
            </a:stretch>
          </p:blipFill>
          <p:spPr>
            <a:xfrm rot="10800000">
              <a:off x="-204" y="2976"/>
              <a:ext cx="5760" cy="1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2293" name="Picture 16" descr="14"/>
            <p:cNvPicPr>
              <a:picLocks noChangeAspect="1"/>
            </p:cNvPicPr>
            <p:nvPr/>
          </p:nvPicPr>
          <p:blipFill>
            <a:blip r:embed="rId2"/>
            <a:srcRect l="35" t="82117" r="-35" b="10780"/>
            <a:stretch>
              <a:fillRect/>
            </a:stretch>
          </p:blipFill>
          <p:spPr>
            <a:xfrm>
              <a:off x="-204" y="3017"/>
              <a:ext cx="5760" cy="9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47475" name="Rectangle 19"/>
          <p:cNvSpPr/>
          <p:nvPr/>
        </p:nvSpPr>
        <p:spPr>
          <a:xfrm>
            <a:off x="1692275" y="5033645"/>
            <a:ext cx="8450580" cy="922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消灭共产党，</a:t>
            </a: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维护一党专制</a:t>
            </a:r>
            <a:endParaRPr lang="zh-CN" altLang="en-US" sz="5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2295" name="WordArt 4"/>
          <p:cNvSpPr>
            <a:spLocks noTextEdit="1"/>
          </p:cNvSpPr>
          <p:nvPr/>
        </p:nvSpPr>
        <p:spPr>
          <a:xfrm>
            <a:off x="1524000" y="71438"/>
            <a:ext cx="2951163" cy="100012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normAutofit/>
            <a:scene3d>
              <a:camera prst="legacyPerspectiveBottom">
                <a:rot lat="0" lon="0" rev="0"/>
              </a:camera>
              <a:lightRig rig="legacyHarsh3" dir="t"/>
            </a:scene3d>
            <a:sp3d extrusionH="8874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4000" b="1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华文行楷" panose="02010800040101010101" charset="-122"/>
                <a:ea typeface="华文行楷" panose="02010800040101010101" charset="-122"/>
              </a:rPr>
              <a:t>国民党</a:t>
            </a:r>
            <a:endParaRPr lang="zh-CN" altLang="en-US" sz="4000" b="1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47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7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59" grpId="0"/>
      <p:bldP spid="14747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0530" name="Rectangle 2"/>
          <p:cNvSpPr/>
          <p:nvPr/>
        </p:nvSpPr>
        <p:spPr>
          <a:xfrm>
            <a:off x="649605" y="1500505"/>
            <a:ext cx="5661025" cy="3046095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lvl="0"/>
            <a:r>
              <a:rPr lang="zh-CN" altLang="en-US" sz="3200" b="1" dirty="0">
                <a:latin typeface="迷你简超粗圆" pitchFamily="2" charset="-122"/>
                <a:ea typeface="迷你简超粗圆" pitchFamily="2" charset="-122"/>
              </a:rPr>
              <a:t>（美国）在中国所追求的长远目标是推动建立一个稳定、统一的亲美政府，而短期目标首先是</a:t>
            </a:r>
            <a:r>
              <a:rPr lang="zh-CN" altLang="en-US" sz="3200" b="1" dirty="0">
                <a:latin typeface="华文中宋" panose="02010600040101010101" pitchFamily="2" charset="-122"/>
                <a:ea typeface="迷你简超粗圆" pitchFamily="2" charset="-122"/>
              </a:rPr>
              <a:t>“</a:t>
            </a:r>
            <a:r>
              <a:rPr lang="zh-CN" altLang="en-US" sz="3200" b="1" dirty="0">
                <a:latin typeface="迷你简超粗圆" pitchFamily="2" charset="-122"/>
                <a:ea typeface="迷你简超粗圆" pitchFamily="2" charset="-122"/>
              </a:rPr>
              <a:t>阻止共产党完全控制中国</a:t>
            </a:r>
            <a:r>
              <a:rPr lang="zh-CN" altLang="en-US" sz="3200" b="1" dirty="0">
                <a:latin typeface="华文中宋" panose="02010600040101010101" pitchFamily="2" charset="-122"/>
                <a:ea typeface="迷你简超粗圆" pitchFamily="2" charset="-122"/>
              </a:rPr>
              <a:t>”</a:t>
            </a:r>
            <a:r>
              <a:rPr lang="zh-CN" altLang="en-US" sz="3200" b="1" dirty="0">
                <a:latin typeface="迷你简超粗圆" pitchFamily="2" charset="-122"/>
                <a:ea typeface="迷你简超粗圆" pitchFamily="2" charset="-122"/>
              </a:rPr>
              <a:t>。</a:t>
            </a:r>
            <a:endParaRPr lang="zh-CN" altLang="en-US" sz="3200" b="1" dirty="0">
              <a:latin typeface="迷你简超粗圆" pitchFamily="2" charset="-122"/>
              <a:ea typeface="迷你简超粗圆" pitchFamily="2" charset="-122"/>
            </a:endParaRPr>
          </a:p>
          <a:p>
            <a:pPr lvl="0"/>
            <a:r>
              <a:rPr lang="zh-CN" altLang="en-US" sz="3200" b="1" dirty="0">
                <a:latin typeface="迷你简超粗圆" pitchFamily="2" charset="-122"/>
                <a:ea typeface="迷你简超粗圆" pitchFamily="2" charset="-122"/>
              </a:rPr>
              <a:t>    </a:t>
            </a:r>
            <a:r>
              <a:rPr lang="en-US" altLang="zh-CN" sz="3200" b="1">
                <a:latin typeface="华文中宋" panose="02010600040101010101" pitchFamily="2" charset="-122"/>
                <a:ea typeface="迷你简超粗圆" pitchFamily="2" charset="-122"/>
              </a:rPr>
              <a:t>———</a:t>
            </a:r>
            <a:r>
              <a:rPr lang="en-US" altLang="zh-CN" sz="3200" b="1">
                <a:latin typeface="迷你简超粗圆" pitchFamily="2" charset="-122"/>
                <a:ea typeface="迷你简超粗圆" pitchFamily="2" charset="-122"/>
              </a:rPr>
              <a:t>《</a:t>
            </a:r>
            <a:r>
              <a:rPr lang="zh-CN" altLang="en-US" sz="3200" b="1" dirty="0">
                <a:latin typeface="迷你简超粗圆" pitchFamily="2" charset="-122"/>
                <a:ea typeface="迷你简超粗圆" pitchFamily="2" charset="-122"/>
              </a:rPr>
              <a:t>美国外交文集</a:t>
            </a:r>
            <a:r>
              <a:rPr lang="en-US" altLang="zh-CN" sz="3200" b="1">
                <a:latin typeface="迷你简超粗圆" pitchFamily="2" charset="-122"/>
                <a:ea typeface="迷你简超粗圆" pitchFamily="2" charset="-122"/>
              </a:rPr>
              <a:t>》</a:t>
            </a:r>
            <a:endParaRPr lang="en-US" altLang="zh-CN" sz="3200" b="1">
              <a:latin typeface="迷你简超粗圆" pitchFamily="2" charset="-122"/>
              <a:ea typeface="迷你简超粗圆" pitchFamily="2" charset="-122"/>
            </a:endParaRPr>
          </a:p>
        </p:txBody>
      </p:sp>
      <p:sp>
        <p:nvSpPr>
          <p:cNvPr id="14338" name="WordArt 4"/>
          <p:cNvSpPr>
            <a:spLocks noTextEdit="1"/>
          </p:cNvSpPr>
          <p:nvPr/>
        </p:nvSpPr>
        <p:spPr>
          <a:xfrm>
            <a:off x="1524000" y="0"/>
            <a:ext cx="2960688" cy="10715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000" b="1"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美国</a:t>
            </a:r>
            <a:endParaRPr lang="zh-CN" altLang="en-US" sz="4000" b="1"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14339" name="Picture 6" descr="14窃贼和他的老板（漫画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81750" y="285750"/>
            <a:ext cx="4071938" cy="4364038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14340" name="Group 15"/>
          <p:cNvGrpSpPr/>
          <p:nvPr/>
        </p:nvGrpSpPr>
        <p:grpSpPr>
          <a:xfrm>
            <a:off x="1533525" y="6664325"/>
            <a:ext cx="9144000" cy="217488"/>
            <a:chOff x="-204" y="2976"/>
            <a:chExt cx="5760" cy="137"/>
          </a:xfrm>
        </p:grpSpPr>
        <p:pic>
          <p:nvPicPr>
            <p:cNvPr id="14341" name="Picture 16" descr="7"/>
            <p:cNvPicPr>
              <a:picLocks noChangeAspect="1"/>
            </p:cNvPicPr>
            <p:nvPr/>
          </p:nvPicPr>
          <p:blipFill>
            <a:blip r:embed="rId2"/>
            <a:srcRect t="10446" b="86510"/>
            <a:stretch>
              <a:fillRect/>
            </a:stretch>
          </p:blipFill>
          <p:spPr>
            <a:xfrm rot="10800000">
              <a:off x="-204" y="2976"/>
              <a:ext cx="5760" cy="1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2" name="Picture 17" descr="14"/>
            <p:cNvPicPr>
              <a:picLocks noChangeAspect="1"/>
            </p:cNvPicPr>
            <p:nvPr/>
          </p:nvPicPr>
          <p:blipFill>
            <a:blip r:embed="rId3"/>
            <a:srcRect l="35" t="82117" r="-35" b="10780"/>
            <a:stretch>
              <a:fillRect/>
            </a:stretch>
          </p:blipFill>
          <p:spPr>
            <a:xfrm>
              <a:off x="-204" y="3017"/>
              <a:ext cx="5760" cy="9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50547" name="Rectangle 19"/>
          <p:cNvSpPr/>
          <p:nvPr/>
        </p:nvSpPr>
        <p:spPr>
          <a:xfrm>
            <a:off x="1881188" y="5572125"/>
            <a:ext cx="83515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实行扶蒋反共政策，维护其在华利益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WordArt 7"/>
          <p:cNvSpPr>
            <a:spLocks noTextEdit="1"/>
          </p:cNvSpPr>
          <p:nvPr/>
        </p:nvSpPr>
        <p:spPr>
          <a:xfrm>
            <a:off x="1524000" y="4489450"/>
            <a:ext cx="8001000" cy="115411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99CC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3300"/>
                </a:solidFill>
                <a:effectLst>
                  <a:outerShdw dist="53882" dir="2699999" algn="ctr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美国的主张是……</a:t>
            </a:r>
            <a:endParaRPr lang="zh-CN" altLang="en-US" sz="3600" b="1">
              <a:ln w="9525" cap="flat" cmpd="sng">
                <a:solidFill>
                  <a:srgbClr val="99CC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3300"/>
              </a:solidFill>
              <a:effectLst>
                <a:outerShdw dist="53882" dir="2699999" algn="ctr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0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0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0" grpId="0" bldLvl="0" animBg="1"/>
      <p:bldP spid="1505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框 18433" descr="未命名"/>
          <p:cNvSpPr txBox="1"/>
          <p:nvPr/>
        </p:nvSpPr>
        <p:spPr>
          <a:xfrm>
            <a:off x="596900" y="1096645"/>
            <a:ext cx="11062970" cy="3046095"/>
          </a:xfrm>
          <a:prstGeom prst="rect">
            <a:avLst/>
          </a:prstGeom>
          <a:blipFill rotWithShape="1">
            <a:blip r:embed="rId1"/>
            <a:stretch>
              <a:fillRect/>
            </a:stretch>
          </a:blipFill>
          <a:ln w="12700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eaLnBrk="1" hangingPunct="1"/>
            <a:r>
              <a:rPr lang="zh-CN" altLang="en-US" dirty="0">
                <a:latin typeface="迷你简超粗圆" pitchFamily="2" charset="-122"/>
                <a:ea typeface="迷你简超粗圆" pitchFamily="2" charset="-122"/>
              </a:rPr>
              <a:t>   </a:t>
            </a:r>
            <a:r>
              <a:rPr lang="zh-CN" altLang="en-US" sz="3200" dirty="0">
                <a:latin typeface="迷你简超粗圆" pitchFamily="2" charset="-122"/>
                <a:ea typeface="迷你简超粗圆" pitchFamily="2" charset="-122"/>
              </a:rPr>
              <a:t> </a:t>
            </a:r>
            <a:r>
              <a:rPr lang="zh-CN" altLang="en-US" sz="3200" b="1" dirty="0">
                <a:latin typeface="迷你简超粗圆" pitchFamily="2" charset="-122"/>
                <a:ea typeface="迷你简超粗圆" pitchFamily="2" charset="-122"/>
              </a:rPr>
              <a:t>万急，延安</a:t>
            </a:r>
            <a:endParaRPr lang="zh-CN" altLang="en-US" sz="3200" b="1" dirty="0">
              <a:latin typeface="迷你简超粗圆" pitchFamily="2" charset="-122"/>
              <a:ea typeface="迷你简超粗圆" pitchFamily="2" charset="-122"/>
            </a:endParaRPr>
          </a:p>
          <a:p>
            <a:pPr lvl="0" eaLnBrk="1" hangingPunct="1"/>
            <a:r>
              <a:rPr lang="zh-CN" altLang="en-US" sz="3200" b="1" dirty="0">
                <a:latin typeface="迷你简超粗圆" pitchFamily="2" charset="-122"/>
                <a:ea typeface="迷你简超粗圆" pitchFamily="2" charset="-122"/>
              </a:rPr>
              <a:t>    毛泽东先生勋鉴：</a:t>
            </a:r>
            <a:endParaRPr lang="zh-CN" altLang="en-US" sz="3200" b="1" dirty="0">
              <a:latin typeface="迷你简超粗圆" pitchFamily="2" charset="-122"/>
              <a:ea typeface="迷你简超粗圆" pitchFamily="2" charset="-122"/>
            </a:endParaRPr>
          </a:p>
          <a:p>
            <a:pPr lvl="0" eaLnBrk="1" hangingPunct="1"/>
            <a:r>
              <a:rPr lang="zh-CN" altLang="en-US" sz="3200" b="1" dirty="0">
                <a:latin typeface="迷你简超粗圆" pitchFamily="2" charset="-122"/>
                <a:ea typeface="迷你简超粗圆" pitchFamily="2" charset="-122"/>
              </a:rPr>
              <a:t>    倭寇投降，世界永久和平局面可能实现，举凡国际国内各种重要问题，亟待解决，特请先生克日惠临陪都，共同商讨，事关国家大计，幸勿吝驾，临电不胜迫切悬盼之至。 </a:t>
            </a:r>
            <a:endParaRPr lang="zh-CN" altLang="en-US" sz="3200" b="1" dirty="0">
              <a:latin typeface="迷你简超粗圆" pitchFamily="2" charset="-122"/>
              <a:ea typeface="迷你简超粗圆" pitchFamily="2" charset="-122"/>
            </a:endParaRPr>
          </a:p>
          <a:p>
            <a:pPr lvl="0" eaLnBrk="1" hangingPunct="1"/>
            <a:r>
              <a:rPr lang="zh-CN" altLang="en-US" sz="3200" b="1" dirty="0">
                <a:latin typeface="迷你简超粗圆" pitchFamily="2" charset="-122"/>
                <a:ea typeface="迷你简超粗圆" pitchFamily="2" charset="-122"/>
              </a:rPr>
              <a:t>                     蒋中正   八月十四日</a:t>
            </a:r>
            <a:endParaRPr lang="zh-CN" altLang="en-US" sz="3200" b="1" dirty="0">
              <a:latin typeface="迷你简超粗圆" pitchFamily="2" charset="-122"/>
              <a:ea typeface="迷你简超粗圆" pitchFamily="2" charset="-122"/>
            </a:endParaRPr>
          </a:p>
        </p:txBody>
      </p:sp>
      <p:grpSp>
        <p:nvGrpSpPr>
          <p:cNvPr id="21509" name="组合 18440"/>
          <p:cNvGrpSpPr>
            <a:grpSpLocks noChangeAspect="1"/>
          </p:cNvGrpSpPr>
          <p:nvPr/>
        </p:nvGrpSpPr>
        <p:grpSpPr>
          <a:xfrm>
            <a:off x="1524000" y="6664325"/>
            <a:ext cx="9144000" cy="217488"/>
            <a:chOff x="0" y="0"/>
            <a:chExt cx="5760" cy="137"/>
          </a:xfrm>
        </p:grpSpPr>
        <p:pic>
          <p:nvPicPr>
            <p:cNvPr id="21512" name="图片 18441" descr="7"/>
            <p:cNvPicPr>
              <a:picLocks noChangeAspect="1"/>
            </p:cNvPicPr>
            <p:nvPr/>
          </p:nvPicPr>
          <p:blipFill>
            <a:blip r:embed="rId2"/>
            <a:srcRect t="10446" b="86510"/>
            <a:stretch>
              <a:fillRect/>
            </a:stretch>
          </p:blipFill>
          <p:spPr>
            <a:xfrm rot="10800000">
              <a:off x="0" y="0"/>
              <a:ext cx="5760" cy="1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1513" name="图片 18442" descr="14"/>
            <p:cNvPicPr>
              <a:picLocks noChangeAspect="1"/>
            </p:cNvPicPr>
            <p:nvPr/>
          </p:nvPicPr>
          <p:blipFill>
            <a:blip r:embed="rId3"/>
            <a:srcRect l="35" t="82117" r="-35" b="10780"/>
            <a:stretch>
              <a:fillRect/>
            </a:stretch>
          </p:blipFill>
          <p:spPr>
            <a:xfrm>
              <a:off x="0" y="41"/>
              <a:ext cx="5760" cy="9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1511" name="矩形 18444"/>
          <p:cNvSpPr/>
          <p:nvPr/>
        </p:nvSpPr>
        <p:spPr>
          <a:xfrm>
            <a:off x="1132523" y="152400"/>
            <a:ext cx="9372600" cy="70675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p>
            <a:pPr lvl="0" eaLnBrk="1" hangingPunct="1"/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  <a:ea typeface="迷你简超粗圆" pitchFamily="2" charset="-122"/>
              </a:rPr>
              <a:t>蒋介石邀请毛泽东去重庆谈判的电报之一</a:t>
            </a:r>
            <a:endParaRPr lang="zh-CN" altLang="en-US" sz="4000" b="1" dirty="0">
              <a:solidFill>
                <a:schemeClr val="tx1"/>
              </a:solidFill>
              <a:latin typeface="Arial" panose="020B0604020202020204" pitchFamily="34" charset="0"/>
              <a:ea typeface="迷你简超粗圆" pitchFamily="2" charset="-122"/>
            </a:endParaRPr>
          </a:p>
        </p:txBody>
      </p:sp>
      <p:sp>
        <p:nvSpPr>
          <p:cNvPr id="100356" name="Text Box 11"/>
          <p:cNvSpPr txBox="1"/>
          <p:nvPr/>
        </p:nvSpPr>
        <p:spPr>
          <a:xfrm>
            <a:off x="1132840" y="4726305"/>
            <a:ext cx="10441305" cy="1198880"/>
          </a:xfrm>
          <a:prstGeom prst="rect">
            <a:avLst/>
          </a:prstGeom>
          <a:solidFill>
            <a:schemeClr val="bg1">
              <a:alpha val="50195"/>
            </a:schemeClr>
          </a:solidFill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蒋介石既然已定下内战的方针，为什么还三次电邀毛泽东赴重庆谈判？蒋介石打了什么如意算盘？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00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6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棱台 2"/>
          <p:cNvSpPr/>
          <p:nvPr/>
        </p:nvSpPr>
        <p:spPr>
          <a:xfrm>
            <a:off x="1726565" y="113030"/>
            <a:ext cx="2360930" cy="1154430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3" name="Text Box 2"/>
          <p:cNvSpPr txBox="1"/>
          <p:nvPr/>
        </p:nvSpPr>
        <p:spPr>
          <a:xfrm>
            <a:off x="1726565" y="240030"/>
            <a:ext cx="2537460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>
              <a:lnSpc>
                <a:spcPct val="10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想一想：</a:t>
            </a:r>
            <a:endParaRPr lang="zh-CN" altLang="en-US" sz="4400" b="1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04" name="Rectangle 3"/>
          <p:cNvSpPr/>
          <p:nvPr/>
        </p:nvSpPr>
        <p:spPr>
          <a:xfrm>
            <a:off x="1219835" y="1400810"/>
            <a:ext cx="1012253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>
              <a:lnSpc>
                <a:spcPct val="100000"/>
              </a:lnSpc>
            </a:pP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蒋介石邀请毛泽东去重庆谈判的</a:t>
            </a:r>
            <a:r>
              <a:rPr lang="zh-CN" altLang="en-US" sz="4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真实目的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是什么？</a:t>
            </a:r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46605" y="2784475"/>
            <a:ext cx="830770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00008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①为发动内战争取时间</a:t>
            </a:r>
            <a:endParaRPr lang="zh-CN" altLang="en-US" sz="4000" b="1">
              <a:solidFill>
                <a:srgbClr val="00008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t="46059" r="648" b="38976"/>
          <a:stretch>
            <a:fillRect/>
          </a:stretch>
        </p:blipFill>
        <p:spPr>
          <a:xfrm>
            <a:off x="1062990" y="3491230"/>
            <a:ext cx="10066020" cy="25317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4" name="图片 204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95438" y="63500"/>
            <a:ext cx="5580062" cy="3870325"/>
          </a:xfrm>
          <a:prstGeom prst="rect">
            <a:avLst/>
          </a:prstGeom>
          <a:noFill/>
          <a:ln w="57150" cap="flat" cmpd="thickThin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3555" name="矩形 20482"/>
          <p:cNvSpPr/>
          <p:nvPr/>
        </p:nvSpPr>
        <p:spPr>
          <a:xfrm>
            <a:off x="2033588" y="1901825"/>
            <a:ext cx="4276725" cy="4397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56" name="矩形 20483"/>
          <p:cNvSpPr/>
          <p:nvPr/>
        </p:nvSpPr>
        <p:spPr>
          <a:xfrm>
            <a:off x="7248525" y="1125538"/>
            <a:ext cx="3084513" cy="1846580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p>
            <a:pPr lvl="0" algn="ctr" eaLnBrk="1" hangingPunct="1"/>
            <a:r>
              <a:rPr lang="zh-CN" altLang="en-US" sz="4000" b="1" dirty="0">
                <a:solidFill>
                  <a:srgbClr val="99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国民党军队乘美国登陆舰开往东北</a:t>
            </a:r>
            <a:endParaRPr lang="zh-CN" altLang="en-US" sz="4000" b="1" dirty="0">
              <a:solidFill>
                <a:srgbClr val="99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20485" name="图片 20484" descr="19-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7938" y="3309938"/>
            <a:ext cx="5580062" cy="3548062"/>
          </a:xfrm>
          <a:prstGeom prst="rect">
            <a:avLst/>
          </a:prstGeom>
          <a:noFill/>
          <a:ln w="57150" cap="flat" cmpd="thickThin">
            <a:solidFill>
              <a:srgbClr val="99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0486" name="矩形 20485"/>
          <p:cNvSpPr/>
          <p:nvPr/>
        </p:nvSpPr>
        <p:spPr>
          <a:xfrm>
            <a:off x="1381760" y="4593273"/>
            <a:ext cx="3419475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 eaLnBrk="1" hangingPunct="1"/>
            <a:r>
              <a:rPr lang="zh-CN" altLang="en-US" sz="4000" b="1" dirty="0">
                <a:solidFill>
                  <a:srgbClr val="99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美国飞机空运国民党军队到内战前线</a:t>
            </a:r>
            <a:endParaRPr lang="zh-CN" altLang="en-US" sz="4000" b="1" dirty="0">
              <a:solidFill>
                <a:srgbClr val="99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棱台 2"/>
          <p:cNvSpPr/>
          <p:nvPr/>
        </p:nvSpPr>
        <p:spPr>
          <a:xfrm>
            <a:off x="1726565" y="113030"/>
            <a:ext cx="2360930" cy="1154430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3" name="Text Box 2"/>
          <p:cNvSpPr txBox="1"/>
          <p:nvPr/>
        </p:nvSpPr>
        <p:spPr>
          <a:xfrm>
            <a:off x="1726565" y="240030"/>
            <a:ext cx="2537460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>
              <a:lnSpc>
                <a:spcPct val="10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想一想：</a:t>
            </a:r>
            <a:endParaRPr lang="zh-CN" altLang="en-US" sz="4400" b="1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04" name="Rectangle 3"/>
          <p:cNvSpPr/>
          <p:nvPr/>
        </p:nvSpPr>
        <p:spPr>
          <a:xfrm>
            <a:off x="2046605" y="1375410"/>
            <a:ext cx="954595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>
              <a:lnSpc>
                <a:spcPct val="100000"/>
              </a:lnSpc>
            </a:pP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蒋介石邀请毛泽东去重庆谈判的真实</a:t>
            </a:r>
            <a:r>
              <a:rPr lang="zh-CN" altLang="en-US" sz="40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目的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是什么？</a:t>
            </a:r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18005" y="2697480"/>
            <a:ext cx="830770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00008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①为发动内战争取时间</a:t>
            </a:r>
            <a:endParaRPr lang="zh-CN" altLang="en-US" sz="4000" b="1">
              <a:solidFill>
                <a:srgbClr val="00008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26565" y="3804285"/>
            <a:ext cx="973201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00008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②想在政治舆论上获得主动，把不愿和平的罪名强加到中国共产党身上</a:t>
            </a:r>
            <a:endParaRPr lang="zh-CN" altLang="en-US" sz="4000" b="1">
              <a:solidFill>
                <a:srgbClr val="000080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3" name="Picture 8" descr="DBB3B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30170" y="258445"/>
            <a:ext cx="6645275" cy="4803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WordArt 4"/>
          <p:cNvSpPr>
            <a:spLocks noTextEdit="1"/>
          </p:cNvSpPr>
          <p:nvPr/>
        </p:nvSpPr>
        <p:spPr>
          <a:xfrm>
            <a:off x="2422525" y="4870133"/>
            <a:ext cx="6985000" cy="1655762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 spc="-360">
                <a:ln w="12700" cap="flat" cmpd="sng">
                  <a:solidFill>
                    <a:srgbClr val="000099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假和平，真内战</a:t>
            </a:r>
            <a:endParaRPr lang="zh-CN" altLang="en-US" sz="3600" b="1" spc="-360">
              <a:ln w="12700" cap="flat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195" name="Rectangle 5"/>
          <p:cNvSpPr/>
          <p:nvPr/>
        </p:nvSpPr>
        <p:spPr>
          <a:xfrm>
            <a:off x="4081463" y="4003675"/>
            <a:ext cx="5111750" cy="64516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r>
              <a:rPr lang="en-US" altLang="x-none" sz="3600" b="1" dirty="0">
                <a:latin typeface="方正仿宋_GBK" panose="03000509000000000000" charset="-122"/>
                <a:ea typeface="方正仿宋_GBK" panose="03000509000000000000" charset="-122"/>
              </a:rPr>
              <a:t>《</a:t>
            </a:r>
            <a:r>
              <a:rPr lang="zh-CN" altLang="en-US" sz="3600" b="1" dirty="0">
                <a:latin typeface="方正仿宋_GBK" panose="03000509000000000000" charset="-122"/>
                <a:ea typeface="方正仿宋_GBK" panose="03000509000000000000" charset="-122"/>
              </a:rPr>
              <a:t>磨好刀再杀</a:t>
            </a:r>
            <a:r>
              <a:rPr lang="en-US" altLang="x-none" sz="3600" b="1" dirty="0">
                <a:latin typeface="方正仿宋_GBK" panose="03000509000000000000" charset="-122"/>
                <a:ea typeface="方正仿宋_GBK" panose="03000509000000000000" charset="-122"/>
              </a:rPr>
              <a:t>》</a:t>
            </a:r>
            <a:endParaRPr lang="en-US" altLang="x-none" sz="3600" b="1" dirty="0">
              <a:latin typeface="方正仿宋_GBK" panose="03000509000000000000" charset="-122"/>
              <a:ea typeface="方正仿宋_GBK" panose="03000509000000000000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3"/>
          <p:cNvSpPr/>
          <p:nvPr/>
        </p:nvSpPr>
        <p:spPr>
          <a:xfrm>
            <a:off x="1621155" y="1028700"/>
            <a:ext cx="8949690" cy="10147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/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</a:rPr>
              <a:t>   </a:t>
            </a:r>
            <a:r>
              <a:rPr lang="zh-CN" altLang="en-US" sz="4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毛泽东敢不敢去重庆赴</a:t>
            </a:r>
            <a:r>
              <a:rPr lang="en-US" altLang="zh-CN" sz="4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4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鸿门宴</a:t>
            </a:r>
            <a:r>
              <a:rPr lang="en-US" altLang="zh-CN" sz="4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4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endParaRPr lang="zh-CN" altLang="en-US" sz="40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Oval 2"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495108" y="72708"/>
            <a:ext cx="2495550" cy="86836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探究问题：</a:t>
            </a:r>
            <a:endParaRPr kumimoji="1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矩形 22529"/>
          <p:cNvSpPr/>
          <p:nvPr/>
        </p:nvSpPr>
        <p:spPr>
          <a:xfrm>
            <a:off x="5218113" y="2667000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矩形 22530"/>
          <p:cNvSpPr/>
          <p:nvPr/>
        </p:nvSpPr>
        <p:spPr>
          <a:xfrm>
            <a:off x="5345113" y="2794000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直接连接符 22531"/>
          <p:cNvSpPr/>
          <p:nvPr/>
        </p:nvSpPr>
        <p:spPr>
          <a:xfrm flipV="1">
            <a:off x="5218113" y="2667000"/>
            <a:ext cx="0" cy="579438"/>
          </a:xfrm>
          <a:prstGeom prst="line">
            <a:avLst/>
          </a:prstGeom>
          <a:ln w="9525">
            <a:noFill/>
          </a:ln>
        </p:spPr>
      </p:sp>
      <p:sp>
        <p:nvSpPr>
          <p:cNvPr id="8" name="矩形 22532"/>
          <p:cNvSpPr/>
          <p:nvPr/>
        </p:nvSpPr>
        <p:spPr>
          <a:xfrm>
            <a:off x="5472113" y="2921000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矩形 22533"/>
          <p:cNvSpPr/>
          <p:nvPr/>
        </p:nvSpPr>
        <p:spPr>
          <a:xfrm>
            <a:off x="5599113" y="3048000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文本框 22534"/>
          <p:cNvSpPr txBox="1"/>
          <p:nvPr/>
        </p:nvSpPr>
        <p:spPr>
          <a:xfrm>
            <a:off x="3349625" y="5056188"/>
            <a:ext cx="3098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>
              <a:spcBef>
                <a:spcPct val="50000"/>
              </a:spcBef>
            </a:pPr>
            <a:endParaRPr lang="zh-CN" altLang="en-US" sz="3200" dirty="0">
              <a:solidFill>
                <a:srgbClr val="00CC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" name="文本框 22535"/>
          <p:cNvSpPr txBox="1"/>
          <p:nvPr/>
        </p:nvSpPr>
        <p:spPr>
          <a:xfrm>
            <a:off x="3038475" y="5056188"/>
            <a:ext cx="3111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endParaRPr lang="zh-CN" altLang="en-US" sz="3200" dirty="0">
              <a:solidFill>
                <a:srgbClr val="00CC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" name="矩形 22536"/>
          <p:cNvSpPr/>
          <p:nvPr/>
        </p:nvSpPr>
        <p:spPr>
          <a:xfrm>
            <a:off x="2928938" y="4591050"/>
            <a:ext cx="219075" cy="1174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矩形 22537"/>
          <p:cNvSpPr/>
          <p:nvPr/>
        </p:nvSpPr>
        <p:spPr>
          <a:xfrm>
            <a:off x="3038475" y="2644775"/>
            <a:ext cx="914400" cy="9636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左大括号 22538"/>
          <p:cNvSpPr/>
          <p:nvPr/>
        </p:nvSpPr>
        <p:spPr>
          <a:xfrm>
            <a:off x="2508250" y="3224213"/>
            <a:ext cx="530225" cy="88900"/>
          </a:xfrm>
          <a:prstGeom prst="leftBrace">
            <a:avLst>
              <a:gd name="adj1" fmla="val 8314"/>
              <a:gd name="adj2" fmla="val 50000"/>
            </a:avLst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流程图: 过程 22539"/>
          <p:cNvSpPr/>
          <p:nvPr/>
        </p:nvSpPr>
        <p:spPr>
          <a:xfrm>
            <a:off x="3038475" y="2693988"/>
            <a:ext cx="1403350" cy="552450"/>
          </a:xfrm>
          <a:prstGeom prst="flowChartProcess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矩形 22540"/>
          <p:cNvSpPr/>
          <p:nvPr/>
        </p:nvSpPr>
        <p:spPr>
          <a:xfrm>
            <a:off x="3038475" y="2693988"/>
            <a:ext cx="1403350" cy="57943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椭圆 22541"/>
          <p:cNvSpPr/>
          <p:nvPr/>
        </p:nvSpPr>
        <p:spPr>
          <a:xfrm>
            <a:off x="1631950" y="4233863"/>
            <a:ext cx="88900" cy="295275"/>
          </a:xfrm>
          <a:prstGeom prst="ellipse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矩形 22542"/>
          <p:cNvSpPr/>
          <p:nvPr/>
        </p:nvSpPr>
        <p:spPr>
          <a:xfrm>
            <a:off x="2227263" y="2693988"/>
            <a:ext cx="1403350" cy="5302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矩形 22543"/>
          <p:cNvSpPr/>
          <p:nvPr/>
        </p:nvSpPr>
        <p:spPr>
          <a:xfrm>
            <a:off x="2068513" y="2667000"/>
            <a:ext cx="2890837" cy="5794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矩形 22544"/>
          <p:cNvSpPr/>
          <p:nvPr/>
        </p:nvSpPr>
        <p:spPr>
          <a:xfrm>
            <a:off x="3048000" y="4708525"/>
            <a:ext cx="1403350" cy="4000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" name="直接连接符 22546"/>
          <p:cNvSpPr/>
          <p:nvPr/>
        </p:nvSpPr>
        <p:spPr>
          <a:xfrm flipV="1">
            <a:off x="4959350" y="4708525"/>
            <a:ext cx="258763" cy="347663"/>
          </a:xfrm>
          <a:prstGeom prst="line">
            <a:avLst/>
          </a:prstGeom>
          <a:ln w="9525">
            <a:noFill/>
          </a:ln>
        </p:spPr>
      </p:sp>
      <p:sp>
        <p:nvSpPr>
          <p:cNvPr id="23" name="文本框 22547"/>
          <p:cNvSpPr txBox="1"/>
          <p:nvPr/>
        </p:nvSpPr>
        <p:spPr>
          <a:xfrm>
            <a:off x="5559425" y="4600575"/>
            <a:ext cx="3098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>
              <a:spcBef>
                <a:spcPct val="50000"/>
              </a:spcBef>
            </a:pPr>
            <a:endParaRPr lang="zh-CN" altLang="en-US" sz="3200" b="1" dirty="0">
              <a:solidFill>
                <a:srgbClr val="00CC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4" name="组合 22552"/>
          <p:cNvGrpSpPr/>
          <p:nvPr/>
        </p:nvGrpSpPr>
        <p:grpSpPr>
          <a:xfrm>
            <a:off x="2135188" y="2636838"/>
            <a:ext cx="2376487" cy="1009650"/>
            <a:chOff x="0" y="0"/>
            <a:chExt cx="1497" cy="636"/>
          </a:xfrm>
        </p:grpSpPr>
        <p:sp>
          <p:nvSpPr>
            <p:cNvPr id="25" name="矩形 22553"/>
            <p:cNvSpPr/>
            <p:nvPr/>
          </p:nvSpPr>
          <p:spPr>
            <a:xfrm>
              <a:off x="0" y="0"/>
              <a:ext cx="1451" cy="636"/>
            </a:xfrm>
            <a:prstGeom prst="rect">
              <a:avLst/>
            </a:prstGeom>
            <a:solidFill>
              <a:srgbClr val="3366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lvl="0" eaLnBrk="1" hangingPunct="1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" name="文本框 22554"/>
            <p:cNvSpPr txBox="1"/>
            <p:nvPr/>
          </p:nvSpPr>
          <p:spPr>
            <a:xfrm>
              <a:off x="136" y="136"/>
              <a:ext cx="1361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en-US" sz="3200" b="1" dirty="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不去重庆</a:t>
              </a:r>
              <a:endPara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27" name="组合 22555"/>
          <p:cNvGrpSpPr/>
          <p:nvPr/>
        </p:nvGrpSpPr>
        <p:grpSpPr>
          <a:xfrm>
            <a:off x="6097588" y="2636838"/>
            <a:ext cx="3527425" cy="1009650"/>
            <a:chOff x="0" y="0"/>
            <a:chExt cx="1497" cy="636"/>
          </a:xfrm>
        </p:grpSpPr>
        <p:sp>
          <p:nvSpPr>
            <p:cNvPr id="28" name="矩形 22556"/>
            <p:cNvSpPr/>
            <p:nvPr/>
          </p:nvSpPr>
          <p:spPr>
            <a:xfrm>
              <a:off x="0" y="0"/>
              <a:ext cx="1451" cy="636"/>
            </a:xfrm>
            <a:prstGeom prst="rect">
              <a:avLst/>
            </a:prstGeom>
            <a:solidFill>
              <a:srgbClr val="3366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lvl="0" eaLnBrk="1" hangingPunct="1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" name="文本框 22557"/>
            <p:cNvSpPr txBox="1"/>
            <p:nvPr/>
          </p:nvSpPr>
          <p:spPr>
            <a:xfrm>
              <a:off x="136" y="136"/>
              <a:ext cx="1361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en-US" sz="3200" b="1" dirty="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中蒋介石圈套</a:t>
              </a:r>
              <a:endPara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30" name="组合 22558"/>
          <p:cNvGrpSpPr/>
          <p:nvPr/>
        </p:nvGrpSpPr>
        <p:grpSpPr>
          <a:xfrm>
            <a:off x="2208213" y="4005263"/>
            <a:ext cx="2376487" cy="1009650"/>
            <a:chOff x="0" y="0"/>
            <a:chExt cx="1497" cy="636"/>
          </a:xfrm>
        </p:grpSpPr>
        <p:sp>
          <p:nvSpPr>
            <p:cNvPr id="31" name="矩形 22559"/>
            <p:cNvSpPr/>
            <p:nvPr/>
          </p:nvSpPr>
          <p:spPr>
            <a:xfrm>
              <a:off x="0" y="0"/>
              <a:ext cx="1451" cy="636"/>
            </a:xfrm>
            <a:prstGeom prst="rect">
              <a:avLst/>
            </a:prstGeom>
            <a:solidFill>
              <a:srgbClr val="3366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lvl="0" eaLnBrk="1" hangingPunct="1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" name="文本框 22560"/>
            <p:cNvSpPr txBox="1"/>
            <p:nvPr/>
          </p:nvSpPr>
          <p:spPr>
            <a:xfrm>
              <a:off x="136" y="136"/>
              <a:ext cx="1361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en-US" sz="4000" b="1" dirty="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去重庆</a:t>
              </a:r>
              <a:endParaRPr lang="zh-CN" altLang="en-US" sz="40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6096000" y="3860800"/>
            <a:ext cx="3887788" cy="158432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096000" y="3933825"/>
            <a:ext cx="3816350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争取和平，戳穿蒋介石阴谋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5" name="直接连接符 34"/>
          <p:cNvSpPr/>
          <p:nvPr/>
        </p:nvSpPr>
        <p:spPr>
          <a:xfrm>
            <a:off x="4872038" y="3068638"/>
            <a:ext cx="863600" cy="0"/>
          </a:xfrm>
          <a:prstGeom prst="line">
            <a:avLst/>
          </a:prstGeom>
          <a:ln w="5715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6" name="直接连接符 35"/>
          <p:cNvSpPr/>
          <p:nvPr/>
        </p:nvSpPr>
        <p:spPr>
          <a:xfrm>
            <a:off x="4872038" y="4581525"/>
            <a:ext cx="1008062" cy="0"/>
          </a:xfrm>
          <a:prstGeom prst="line">
            <a:avLst/>
          </a:prstGeom>
          <a:ln w="5715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" name="矩形 22565">
            <a:hlinkClick r:id="rId1" action="ppaction://hlinkfile"/>
          </p:cNvPr>
          <p:cNvSpPr>
            <a:spLocks noTextEdit="1"/>
          </p:cNvSpPr>
          <p:nvPr/>
        </p:nvSpPr>
        <p:spPr>
          <a:xfrm>
            <a:off x="3359150" y="5661025"/>
            <a:ext cx="4679950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争取和平，反对内战</a:t>
            </a:r>
            <a:endParaRPr lang="zh-CN" altLang="en-US" sz="3600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9698" name="Picture 4" descr="毛泽东等赴重庆谈判前与美国驻华大使赫尔利等合影(1945-8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38475" y="127000"/>
            <a:ext cx="6049645" cy="44945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5" name="矩形 23554"/>
          <p:cNvSpPr/>
          <p:nvPr/>
        </p:nvSpPr>
        <p:spPr>
          <a:xfrm>
            <a:off x="767715" y="4693285"/>
            <a:ext cx="11119485" cy="20612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lvl="0" eaLnBrk="1" hangingPunct="1"/>
            <a:r>
              <a:rPr lang="en-US" altLang="zh-CN" sz="3200" b="1" dirty="0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1945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altLang="zh-CN" sz="3200" b="1" dirty="0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月</a:t>
            </a:r>
            <a:r>
              <a:rPr lang="en-US" altLang="zh-CN" sz="3200" b="1" dirty="0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28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日，中国共产党主席毛泽东应蒋介石邀请，在美驻华大使赫尔利（左三）和国民党代表张治中（左一）的陪同下，偕周恩来（左四）、王若飞（左五）</a:t>
            </a:r>
            <a:endParaRPr lang="zh-CN" altLang="en-US" sz="3200" b="1" dirty="0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/>
            <a:r>
              <a:rPr lang="zh-CN" altLang="en-US" sz="3200" b="1" dirty="0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飞往重庆。这是起飞前在延安机场合影。</a:t>
            </a:r>
            <a:endParaRPr lang="zh-CN" altLang="en-US" sz="3200" b="1" dirty="0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22" name="Picture 2" descr="04毛泽东抵达重庆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76413" y="1989138"/>
            <a:ext cx="4319587" cy="2787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3" name="Rectangle 3"/>
          <p:cNvSpPr/>
          <p:nvPr/>
        </p:nvSpPr>
        <p:spPr>
          <a:xfrm>
            <a:off x="2063750" y="4970463"/>
            <a:ext cx="3744913" cy="11988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ctr"/>
            <a:r>
              <a:rPr lang="zh-CN" altLang="zh-CN" dirty="0">
                <a:solidFill>
                  <a:schemeClr val="tx1"/>
                </a:solidFill>
                <a:latin typeface="黑体" panose="02010609060101010101" pitchFamily="49" charset="-122"/>
              </a:rPr>
              <a:t>毛泽东与美国大使赫尔利在重庆机场</a:t>
            </a:r>
            <a:endParaRPr lang="zh-CN" altLang="zh-CN" dirty="0">
              <a:solidFill>
                <a:schemeClr val="tx1"/>
              </a:solidFill>
              <a:latin typeface="黑体" panose="02010609060101010101" pitchFamily="49" charset="-122"/>
            </a:endParaRPr>
          </a:p>
        </p:txBody>
      </p:sp>
      <p:pic>
        <p:nvPicPr>
          <p:cNvPr id="30724" name="Picture 5" descr="20051162054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3338" y="1698625"/>
            <a:ext cx="4103687" cy="3078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5" name="Rectangle 6"/>
          <p:cNvSpPr/>
          <p:nvPr/>
        </p:nvSpPr>
        <p:spPr>
          <a:xfrm>
            <a:off x="6456363" y="4970463"/>
            <a:ext cx="3527425" cy="17532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ctr"/>
            <a:r>
              <a:rPr lang="zh-CN" altLang="zh-CN" dirty="0">
                <a:solidFill>
                  <a:schemeClr val="tx1"/>
                </a:solidFill>
                <a:latin typeface="黑体" panose="02010609060101010101" pitchFamily="49" charset="-122"/>
              </a:rPr>
              <a:t>毛泽东在周恩来陪同下抵达重庆，受到各界人士的热烈欢迎。</a:t>
            </a:r>
            <a:r>
              <a:rPr lang="zh-CN" altLang="zh-CN" dirty="0">
                <a:solidFill>
                  <a:srgbClr val="C00000"/>
                </a:solidFill>
                <a:latin typeface="黑体" panose="02010609060101010101" pitchFamily="49" charset="-122"/>
              </a:rPr>
              <a:t> </a:t>
            </a:r>
            <a:endParaRPr lang="zh-CN" altLang="zh-CN" dirty="0">
              <a:solidFill>
                <a:srgbClr val="C00000"/>
              </a:solidFill>
              <a:latin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50" name="图片 24577" descr="W0200810203381887476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11450" y="1052513"/>
            <a:ext cx="6697663" cy="4546600"/>
          </a:xfrm>
          <a:prstGeom prst="rect">
            <a:avLst/>
          </a:prstGeom>
          <a:noFill/>
          <a:ln w="57150" cap="flat" cmpd="thinThick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7651" name="文本框 24578"/>
          <p:cNvSpPr txBox="1"/>
          <p:nvPr/>
        </p:nvSpPr>
        <p:spPr>
          <a:xfrm>
            <a:off x="2927350" y="5876925"/>
            <a:ext cx="6553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2800" dirty="0">
                <a:latin typeface="迷你简超粗圆" pitchFamily="2" charset="-122"/>
                <a:ea typeface="迷你简超粗圆" pitchFamily="2" charset="-122"/>
              </a:rPr>
              <a:t>重庆民主人士热烈欢迎中共代表的到达 </a:t>
            </a:r>
            <a:endParaRPr lang="zh-CN" altLang="en-US" sz="2800" dirty="0">
              <a:latin typeface="迷你简超粗圆" pitchFamily="2" charset="-122"/>
              <a:ea typeface="迷你简超粗圆" pitchFamily="2" charset="-122"/>
            </a:endParaRPr>
          </a:p>
        </p:txBody>
      </p:sp>
      <p:grpSp>
        <p:nvGrpSpPr>
          <p:cNvPr id="27653" name="组合 24584"/>
          <p:cNvGrpSpPr>
            <a:grpSpLocks noChangeAspect="1"/>
          </p:cNvGrpSpPr>
          <p:nvPr/>
        </p:nvGrpSpPr>
        <p:grpSpPr>
          <a:xfrm>
            <a:off x="1524000" y="6664325"/>
            <a:ext cx="9142413" cy="217488"/>
            <a:chOff x="0" y="0"/>
            <a:chExt cx="5760" cy="137"/>
          </a:xfrm>
        </p:grpSpPr>
        <p:pic>
          <p:nvPicPr>
            <p:cNvPr id="27656" name="图片 24585" descr="7"/>
            <p:cNvPicPr>
              <a:picLocks noChangeAspect="1"/>
            </p:cNvPicPr>
            <p:nvPr/>
          </p:nvPicPr>
          <p:blipFill>
            <a:blip r:embed="rId2"/>
            <a:srcRect t="10446" b="86510"/>
            <a:stretch>
              <a:fillRect/>
            </a:stretch>
          </p:blipFill>
          <p:spPr>
            <a:xfrm rot="10800000">
              <a:off x="0" y="0"/>
              <a:ext cx="5760" cy="1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7657" name="图片 24586" descr="14"/>
            <p:cNvPicPr>
              <a:picLocks noChangeAspect="1"/>
            </p:cNvPicPr>
            <p:nvPr/>
          </p:nvPicPr>
          <p:blipFill>
            <a:blip r:embed="rId3"/>
            <a:srcRect l="35" t="82117" r="-35" b="10780"/>
            <a:stretch>
              <a:fillRect/>
            </a:stretch>
          </p:blipFill>
          <p:spPr>
            <a:xfrm>
              <a:off x="0" y="41"/>
              <a:ext cx="5760" cy="96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9698" name="图片 26625" descr="W020090506549109133606"/>
          <p:cNvPicPr>
            <a:picLocks noChangeAspect="1"/>
          </p:cNvPicPr>
          <p:nvPr/>
        </p:nvPicPr>
        <p:blipFill>
          <a:blip r:embed="rId1"/>
          <a:srcRect t="13551" r="7227" b="19815"/>
          <a:stretch>
            <a:fillRect/>
          </a:stretch>
        </p:blipFill>
        <p:spPr>
          <a:xfrm>
            <a:off x="414655" y="4691063"/>
            <a:ext cx="2771775" cy="1943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699" name="文本框 26626"/>
          <p:cNvSpPr txBox="1"/>
          <p:nvPr/>
        </p:nvSpPr>
        <p:spPr>
          <a:xfrm>
            <a:off x="2208213" y="1125538"/>
            <a:ext cx="7632700" cy="3784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4000" dirty="0">
                <a:latin typeface="迷你简超粗圆" pitchFamily="2" charset="-122"/>
                <a:ea typeface="迷你简超粗圆" pitchFamily="2" charset="-122"/>
              </a:rPr>
              <a:t>    </a:t>
            </a:r>
            <a:r>
              <a:rPr lang="zh-CN" altLang="en-US" sz="4000" b="1" dirty="0">
                <a:solidFill>
                  <a:schemeClr val="tx1"/>
                </a:solidFill>
                <a:latin typeface="迷你简超粗圆" pitchFamily="2" charset="-122"/>
                <a:ea typeface="迷你简超粗圆" pitchFamily="2" charset="-122"/>
              </a:rPr>
              <a:t>这一次我们去得好，击破了国民党说共产党不要和平，不要团结的谣言</a:t>
            </a:r>
            <a:r>
              <a:rPr lang="en-US" altLang="zh-CN" sz="4000" b="1" dirty="0">
                <a:solidFill>
                  <a:schemeClr val="tx1"/>
                </a:solidFill>
                <a:latin typeface="Arial" panose="020B0604020202020204" pitchFamily="34" charset="0"/>
                <a:ea typeface="迷你简超粗圆" pitchFamily="2" charset="-122"/>
              </a:rPr>
              <a:t>…</a:t>
            </a:r>
            <a:r>
              <a:rPr lang="zh-CN" altLang="en-US" sz="4000" b="1" dirty="0">
                <a:solidFill>
                  <a:schemeClr val="tx1"/>
                </a:solidFill>
                <a:latin typeface="迷你简超粗圆" pitchFamily="2" charset="-122"/>
                <a:ea typeface="迷你简超粗圆" pitchFamily="2" charset="-122"/>
              </a:rPr>
              <a:t>我们去了，可是他们毫无准备，一切提案都是由我们提出。 </a:t>
            </a:r>
            <a:br>
              <a:rPr lang="zh-CN" altLang="en-US" sz="4000" b="1" dirty="0">
                <a:solidFill>
                  <a:schemeClr val="tx1"/>
                </a:solidFill>
                <a:latin typeface="迷你简超粗圆" pitchFamily="2" charset="-122"/>
                <a:ea typeface="迷你简超粗圆" pitchFamily="2" charset="-122"/>
              </a:rPr>
            </a:br>
            <a:r>
              <a:rPr lang="zh-CN" altLang="en-US" sz="4000" b="1" dirty="0">
                <a:solidFill>
                  <a:schemeClr val="tx1"/>
                </a:solidFill>
                <a:latin typeface="迷你简超粗圆" pitchFamily="2" charset="-122"/>
                <a:ea typeface="迷你简超粗圆" pitchFamily="2" charset="-122"/>
              </a:rPr>
              <a:t> </a:t>
            </a:r>
            <a:r>
              <a:rPr lang="en-US" altLang="zh-CN" sz="4000" b="1" dirty="0">
                <a:solidFill>
                  <a:schemeClr val="tx1"/>
                </a:solidFill>
                <a:latin typeface="Arial" panose="020B0604020202020204" pitchFamily="34" charset="0"/>
                <a:ea typeface="迷你简超粗圆" pitchFamily="2" charset="-122"/>
              </a:rPr>
              <a:t>——</a:t>
            </a:r>
            <a:r>
              <a:rPr lang="zh-CN" altLang="en-US" sz="4000" b="1" dirty="0">
                <a:solidFill>
                  <a:schemeClr val="tx1"/>
                </a:solidFill>
                <a:latin typeface="迷你简超粗圆" pitchFamily="2" charset="-122"/>
                <a:ea typeface="迷你简超粗圆" pitchFamily="2" charset="-122"/>
              </a:rPr>
              <a:t>毛泽东</a:t>
            </a:r>
            <a:r>
              <a:rPr lang="en-US" altLang="zh-CN" sz="4000" b="1" dirty="0">
                <a:solidFill>
                  <a:schemeClr val="tx1"/>
                </a:solidFill>
                <a:latin typeface="迷你简超粗圆" pitchFamily="2" charset="-122"/>
                <a:ea typeface="迷你简超粗圆" pitchFamily="2" charset="-122"/>
              </a:rPr>
              <a:t>1945</a:t>
            </a:r>
            <a:r>
              <a:rPr lang="zh-CN" altLang="en-US" sz="4000" b="1" dirty="0">
                <a:solidFill>
                  <a:schemeClr val="tx1"/>
                </a:solidFill>
                <a:latin typeface="迷你简超粗圆" pitchFamily="2" charset="-122"/>
                <a:ea typeface="迷你简超粗圆" pitchFamily="2" charset="-122"/>
              </a:rPr>
              <a:t>年的一次谈话 </a:t>
            </a:r>
            <a:endParaRPr lang="zh-CN" altLang="en-US" sz="4000" b="1" dirty="0">
              <a:solidFill>
                <a:schemeClr val="tx1"/>
              </a:solidFill>
              <a:latin typeface="迷你简超粗圆" pitchFamily="2" charset="-122"/>
              <a:ea typeface="迷你简超粗圆" pitchFamily="2" charset="-122"/>
            </a:endParaRPr>
          </a:p>
        </p:txBody>
      </p:sp>
      <p:grpSp>
        <p:nvGrpSpPr>
          <p:cNvPr id="29702" name="组合 26633"/>
          <p:cNvGrpSpPr>
            <a:grpSpLocks noChangeAspect="1"/>
          </p:cNvGrpSpPr>
          <p:nvPr/>
        </p:nvGrpSpPr>
        <p:grpSpPr>
          <a:xfrm>
            <a:off x="1524000" y="6610350"/>
            <a:ext cx="9142413" cy="217488"/>
            <a:chOff x="0" y="0"/>
            <a:chExt cx="5760" cy="137"/>
          </a:xfrm>
        </p:grpSpPr>
        <p:pic>
          <p:nvPicPr>
            <p:cNvPr id="29704" name="图片 26634" descr="7"/>
            <p:cNvPicPr>
              <a:picLocks noChangeAspect="1"/>
            </p:cNvPicPr>
            <p:nvPr/>
          </p:nvPicPr>
          <p:blipFill>
            <a:blip r:embed="rId2"/>
            <a:srcRect t="10446" b="86510"/>
            <a:stretch>
              <a:fillRect/>
            </a:stretch>
          </p:blipFill>
          <p:spPr>
            <a:xfrm rot="10800000">
              <a:off x="0" y="0"/>
              <a:ext cx="5760" cy="1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9705" name="图片 26635" descr="14"/>
            <p:cNvPicPr>
              <a:picLocks noChangeAspect="1"/>
            </p:cNvPicPr>
            <p:nvPr/>
          </p:nvPicPr>
          <p:blipFill>
            <a:blip r:embed="rId3"/>
            <a:srcRect l="35" t="82117" r="-35" b="10780"/>
            <a:stretch>
              <a:fillRect/>
            </a:stretch>
          </p:blipFill>
          <p:spPr>
            <a:xfrm>
              <a:off x="0" y="41"/>
              <a:ext cx="5760" cy="9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8136" name="文本框 48135"/>
          <p:cNvSpPr txBox="1"/>
          <p:nvPr/>
        </p:nvSpPr>
        <p:spPr>
          <a:xfrm>
            <a:off x="3736023" y="5160010"/>
            <a:ext cx="8001000" cy="120015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charset="-122"/>
                <a:ea typeface="楷体_GB2312" charset="-122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charset="-122"/>
                <a:ea typeface="楷体_GB2312" charset="-122"/>
              </a:rPr>
              <a:t>为了尽一切可能争取和平，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charset="-122"/>
              <a:ea typeface="楷体_GB2312" charset="-122"/>
            </a:endParaRPr>
          </a:p>
          <a:p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charset="-122"/>
                <a:ea typeface="楷体_GB2312" charset="-122"/>
              </a:rPr>
              <a:t>戳穿蒋介石假和平的阴谋。</a:t>
            </a:r>
            <a:endParaRPr lang="zh-CN" altLang="en-US" sz="3600" b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楷体_GB2312" charset="-122"/>
              <a:ea typeface="楷体_GB231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6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50" name="图片 27649" descr="毛泽东在谈判期间与蒋介石合影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15515" y="269240"/>
            <a:ext cx="4414520" cy="627888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7651" name="矩形 27650"/>
          <p:cNvSpPr/>
          <p:nvPr/>
        </p:nvSpPr>
        <p:spPr>
          <a:xfrm>
            <a:off x="6999605" y="2790190"/>
            <a:ext cx="3529013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i="1" dirty="0">
                <a:solidFill>
                  <a:srgbClr val="663300"/>
                </a:solidFill>
                <a:latin typeface="Arial" panose="020B0604020202020204" pitchFamily="34" charset="0"/>
                <a:ea typeface="迷你简毡笔黑" pitchFamily="1" charset="-122"/>
              </a:rPr>
              <a:t>毛泽东在谈判期</a:t>
            </a:r>
            <a:endParaRPr lang="zh-CN" altLang="en-US" sz="3200" b="1" i="1" dirty="0">
              <a:solidFill>
                <a:srgbClr val="663300"/>
              </a:solidFill>
              <a:latin typeface="Arial" panose="020B0604020202020204" pitchFamily="34" charset="0"/>
              <a:ea typeface="迷你简毡笔黑" pitchFamily="1" charset="-122"/>
            </a:endParaRPr>
          </a:p>
          <a:p>
            <a:pPr lvl="0" eaLnBrk="1" hangingPunct="1"/>
            <a:r>
              <a:rPr lang="zh-CN" altLang="en-US" sz="3200" b="1" i="1" dirty="0">
                <a:solidFill>
                  <a:srgbClr val="663300"/>
                </a:solidFill>
                <a:latin typeface="Arial" panose="020B0604020202020204" pitchFamily="34" charset="0"/>
                <a:ea typeface="迷你简毡笔黑" pitchFamily="1" charset="-122"/>
              </a:rPr>
              <a:t>间与蒋介石合影</a:t>
            </a:r>
            <a:endParaRPr lang="zh-CN" altLang="en-US" sz="3200" b="1" i="1" dirty="0">
              <a:solidFill>
                <a:srgbClr val="663300"/>
              </a:solidFill>
              <a:latin typeface="Arial" panose="020B0604020202020204" pitchFamily="34" charset="0"/>
              <a:ea typeface="迷你简毡笔黑" pitchFamily="1" charset="-122"/>
            </a:endParaRPr>
          </a:p>
        </p:txBody>
      </p:sp>
      <p:grpSp>
        <p:nvGrpSpPr>
          <p:cNvPr id="30727" name="组合 27658"/>
          <p:cNvGrpSpPr>
            <a:grpSpLocks noChangeAspect="1"/>
          </p:cNvGrpSpPr>
          <p:nvPr/>
        </p:nvGrpSpPr>
        <p:grpSpPr>
          <a:xfrm>
            <a:off x="1524000" y="6654800"/>
            <a:ext cx="9142413" cy="217488"/>
            <a:chOff x="0" y="0"/>
            <a:chExt cx="5760" cy="137"/>
          </a:xfrm>
        </p:grpSpPr>
        <p:pic>
          <p:nvPicPr>
            <p:cNvPr id="30730" name="图片 27659" descr="7"/>
            <p:cNvPicPr>
              <a:picLocks noChangeAspect="1"/>
            </p:cNvPicPr>
            <p:nvPr/>
          </p:nvPicPr>
          <p:blipFill>
            <a:blip r:embed="rId2"/>
            <a:srcRect t="10446" b="86510"/>
            <a:stretch>
              <a:fillRect/>
            </a:stretch>
          </p:blipFill>
          <p:spPr>
            <a:xfrm rot="10800000">
              <a:off x="0" y="0"/>
              <a:ext cx="5760" cy="1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31" name="图片 27660" descr="14"/>
            <p:cNvPicPr>
              <a:picLocks noChangeAspect="1"/>
            </p:cNvPicPr>
            <p:nvPr/>
          </p:nvPicPr>
          <p:blipFill>
            <a:blip r:embed="rId3"/>
            <a:srcRect l="35" t="82117" r="-35" b="10780"/>
            <a:stretch>
              <a:fillRect/>
            </a:stretch>
          </p:blipFill>
          <p:spPr>
            <a:xfrm>
              <a:off x="0" y="41"/>
              <a:ext cx="5760" cy="96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2" name="文本框 1"/>
          <p:cNvSpPr txBox="1"/>
          <p:nvPr/>
        </p:nvSpPr>
        <p:spPr>
          <a:xfrm>
            <a:off x="969010" y="1856740"/>
            <a:ext cx="259969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>
              <a:lnSpc>
                <a:spcPct val="100000"/>
              </a:lnSpc>
            </a:pP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时间：</a:t>
            </a:r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3" name="文本框 10"/>
          <p:cNvSpPr txBox="1"/>
          <p:nvPr/>
        </p:nvSpPr>
        <p:spPr>
          <a:xfrm>
            <a:off x="969010" y="2564765"/>
            <a:ext cx="247396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>
              <a:lnSpc>
                <a:spcPct val="100000"/>
              </a:lnSpc>
            </a:pP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地点：</a:t>
            </a:r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4" name="文本框 11"/>
          <p:cNvSpPr txBox="1"/>
          <p:nvPr/>
        </p:nvSpPr>
        <p:spPr>
          <a:xfrm>
            <a:off x="967740" y="3265170"/>
            <a:ext cx="289941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>
              <a:lnSpc>
                <a:spcPct val="100000"/>
              </a:lnSpc>
            </a:pP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中共代表：</a:t>
            </a:r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5" name="文本框 12"/>
          <p:cNvSpPr txBox="1"/>
          <p:nvPr/>
        </p:nvSpPr>
        <p:spPr>
          <a:xfrm>
            <a:off x="967740" y="3973195"/>
            <a:ext cx="26924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>
              <a:lnSpc>
                <a:spcPct val="100000"/>
              </a:lnSpc>
            </a:pP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结果：</a:t>
            </a:r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Text Box 5"/>
          <p:cNvSpPr txBox="1"/>
          <p:nvPr/>
        </p:nvSpPr>
        <p:spPr>
          <a:xfrm>
            <a:off x="2828925" y="1793875"/>
            <a:ext cx="488696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en-US" altLang="zh-CN" sz="4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1945</a:t>
            </a:r>
            <a:r>
              <a:rPr lang="zh-CN" altLang="en-US" sz="4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altLang="zh-CN" sz="4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4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月至</a:t>
            </a:r>
            <a:r>
              <a:rPr lang="en-US" altLang="zh-CN" sz="4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CN" altLang="en-US" sz="4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</a:t>
            </a:r>
            <a:endParaRPr lang="zh-CN" altLang="en-US" sz="40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Text Box 6"/>
          <p:cNvSpPr txBox="1"/>
          <p:nvPr/>
        </p:nvSpPr>
        <p:spPr>
          <a:xfrm>
            <a:off x="2919095" y="2558415"/>
            <a:ext cx="198691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重庆</a:t>
            </a:r>
            <a:endParaRPr lang="zh-CN" altLang="en-US" sz="40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" name="Text Box 7"/>
          <p:cNvSpPr txBox="1"/>
          <p:nvPr/>
        </p:nvSpPr>
        <p:spPr>
          <a:xfrm>
            <a:off x="3442970" y="3271520"/>
            <a:ext cx="473075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毛泽东、周恩来等</a:t>
            </a:r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" name="Text Box 8"/>
          <p:cNvSpPr txBox="1"/>
          <p:nvPr/>
        </p:nvSpPr>
        <p:spPr>
          <a:xfrm>
            <a:off x="2685415" y="3978275"/>
            <a:ext cx="834326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zh-CN" altLang="en-US" sz="4000" b="1" u="sng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签署</a:t>
            </a:r>
            <a:r>
              <a:rPr lang="zh-CN" altLang="en-US" sz="40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《政府与中共代表会谈纪要》</a:t>
            </a:r>
            <a:r>
              <a:rPr lang="zh-CN" altLang="en-US" sz="4000" b="1" u="sng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，即</a:t>
            </a:r>
            <a:r>
              <a:rPr lang="zh-CN" altLang="en-US" sz="40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《双十协定》</a:t>
            </a:r>
            <a:endParaRPr lang="zh-CN" altLang="en-US" sz="4000" b="1" u="sng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76860" y="137795"/>
            <a:ext cx="5680075" cy="70675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一、重庆谈判</a:t>
            </a:r>
            <a:endParaRPr lang="zh-CN" altLang="en-US" sz="40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2" name="图片 25601" descr="国共重庆谈判签订的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-8890"/>
            <a:ext cx="6663690" cy="2372360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5603" name="文本框 25602"/>
          <p:cNvSpPr txBox="1"/>
          <p:nvPr/>
        </p:nvSpPr>
        <p:spPr>
          <a:xfrm>
            <a:off x="757555" y="2526030"/>
            <a:ext cx="1074356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/>
            <a:r>
              <a:rPr lang="zh-CN" altLang="en-US" sz="4000" b="1" dirty="0">
                <a:solidFill>
                  <a:srgbClr val="663300"/>
                </a:solidFill>
                <a:latin typeface="Arial" panose="020B0604020202020204" pitchFamily="34" charset="0"/>
                <a:ea typeface="迷你简毡笔黑" pitchFamily="1" charset="-122"/>
              </a:rPr>
              <a:t>结果：</a:t>
            </a:r>
            <a:r>
              <a:rPr lang="en-US" altLang="zh-CN" sz="4000" b="1" dirty="0">
                <a:solidFill>
                  <a:srgbClr val="663300"/>
                </a:solidFill>
                <a:latin typeface="Arial" panose="020B0604020202020204" pitchFamily="34" charset="0"/>
                <a:ea typeface="迷你简毡笔黑" pitchFamily="1" charset="-122"/>
              </a:rPr>
              <a:t>1945</a:t>
            </a:r>
            <a:r>
              <a:rPr lang="zh-CN" altLang="en-US" sz="4000" b="1" dirty="0">
                <a:solidFill>
                  <a:srgbClr val="663300"/>
                </a:solidFill>
                <a:latin typeface="Arial" panose="020B0604020202020204" pitchFamily="34" charset="0"/>
                <a:ea typeface="迷你简毡笔黑" pitchFamily="1" charset="-122"/>
              </a:rPr>
              <a:t>年</a:t>
            </a:r>
            <a:r>
              <a:rPr lang="en-US" altLang="zh-CN" sz="4000" b="1" dirty="0">
                <a:solidFill>
                  <a:srgbClr val="663300"/>
                </a:solidFill>
                <a:latin typeface="Arial" panose="020B0604020202020204" pitchFamily="34" charset="0"/>
                <a:ea typeface="迷你简毡笔黑" pitchFamily="1" charset="-122"/>
              </a:rPr>
              <a:t>10</a:t>
            </a:r>
            <a:r>
              <a:rPr lang="zh-CN" altLang="en-US" sz="4000" b="1" dirty="0">
                <a:solidFill>
                  <a:srgbClr val="663300"/>
                </a:solidFill>
                <a:latin typeface="Arial" panose="020B0604020202020204" pitchFamily="34" charset="0"/>
                <a:ea typeface="迷你简毡笔黑" pitchFamily="1" charset="-122"/>
              </a:rPr>
              <a:t>月</a:t>
            </a:r>
            <a:r>
              <a:rPr lang="en-US" altLang="zh-CN" sz="4000" b="1" dirty="0">
                <a:solidFill>
                  <a:srgbClr val="663300"/>
                </a:solidFill>
                <a:latin typeface="Arial" panose="020B0604020202020204" pitchFamily="34" charset="0"/>
                <a:ea typeface="迷你简毡笔黑" pitchFamily="1" charset="-122"/>
              </a:rPr>
              <a:t>10</a:t>
            </a:r>
            <a:r>
              <a:rPr lang="zh-CN" altLang="en-US" sz="4000" b="1" dirty="0">
                <a:solidFill>
                  <a:srgbClr val="663300"/>
                </a:solidFill>
                <a:latin typeface="Arial" panose="020B0604020202020204" pitchFamily="34" charset="0"/>
                <a:ea typeface="迷你简毡笔黑" pitchFamily="1" charset="-122"/>
              </a:rPr>
              <a:t>日签订</a:t>
            </a: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迷你简毡笔黑" pitchFamily="1" charset="-122"/>
              </a:rPr>
              <a:t>《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迷你简毡笔黑" pitchFamily="1" charset="-122"/>
              </a:rPr>
              <a:t>双十协定</a:t>
            </a: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迷你简毡笔黑" pitchFamily="1" charset="-122"/>
              </a:rPr>
              <a:t>》</a:t>
            </a:r>
            <a:endParaRPr lang="en-US" altLang="zh-CN" sz="4000" b="1" dirty="0">
              <a:solidFill>
                <a:srgbClr val="FF0000"/>
              </a:solidFill>
              <a:latin typeface="Arial" panose="020B0604020202020204" pitchFamily="34" charset="0"/>
              <a:ea typeface="迷你简毡笔黑" pitchFamily="1" charset="-122"/>
            </a:endParaRPr>
          </a:p>
        </p:txBody>
      </p:sp>
      <p:grpSp>
        <p:nvGrpSpPr>
          <p:cNvPr id="28677" name="组合 25608"/>
          <p:cNvGrpSpPr>
            <a:grpSpLocks noChangeAspect="1"/>
          </p:cNvGrpSpPr>
          <p:nvPr/>
        </p:nvGrpSpPr>
        <p:grpSpPr>
          <a:xfrm>
            <a:off x="1524000" y="6654800"/>
            <a:ext cx="9142413" cy="217488"/>
            <a:chOff x="0" y="0"/>
            <a:chExt cx="5760" cy="137"/>
          </a:xfrm>
        </p:grpSpPr>
        <p:pic>
          <p:nvPicPr>
            <p:cNvPr id="28681" name="图片 25609" descr="7"/>
            <p:cNvPicPr>
              <a:picLocks noChangeAspect="1"/>
            </p:cNvPicPr>
            <p:nvPr/>
          </p:nvPicPr>
          <p:blipFill>
            <a:blip r:embed="rId2"/>
            <a:srcRect t="10446" b="86510"/>
            <a:stretch>
              <a:fillRect/>
            </a:stretch>
          </p:blipFill>
          <p:spPr>
            <a:xfrm rot="10800000">
              <a:off x="0" y="0"/>
              <a:ext cx="5760" cy="1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82" name="图片 25610" descr="14"/>
            <p:cNvPicPr>
              <a:picLocks noChangeAspect="1"/>
            </p:cNvPicPr>
            <p:nvPr/>
          </p:nvPicPr>
          <p:blipFill>
            <a:blip r:embed="rId3"/>
            <a:srcRect l="35" t="82117" r="-35" b="10780"/>
            <a:stretch>
              <a:fillRect/>
            </a:stretch>
          </p:blipFill>
          <p:spPr>
            <a:xfrm>
              <a:off x="0" y="41"/>
              <a:ext cx="5760" cy="96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28679" name="图片 25612" descr="两党旗帜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1653" y="141605"/>
            <a:ext cx="2376487" cy="1311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80" name="矩形 25613"/>
          <p:cNvSpPr/>
          <p:nvPr/>
        </p:nvSpPr>
        <p:spPr>
          <a:xfrm>
            <a:off x="558165" y="3485515"/>
            <a:ext cx="11074400" cy="316928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lvl="0" eaLnBrk="1" hangingPunct="1"/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迷你简超粗圆" pitchFamily="2" charset="-122"/>
              </a:rPr>
              <a:t>    </a:t>
            </a:r>
            <a:r>
              <a:rPr lang="en-US" altLang="en-US" sz="4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内容：</a:t>
            </a:r>
            <a:r>
              <a:rPr lang="zh-CN" altLang="en-US" sz="4000" b="1" dirty="0">
                <a:solidFill>
                  <a:srgbClr val="FF0000"/>
                </a:solidFill>
                <a:latin typeface="Calibri" panose="020F0502020204030204" pitchFamily="34" charset="0"/>
                <a:ea typeface="楷体" panose="02010609060101010101" pitchFamily="49" charset="-122"/>
                <a:sym typeface="+mn-ea"/>
              </a:rPr>
              <a:t>①</a:t>
            </a:r>
            <a:r>
              <a:rPr lang="en-US" altLang="en-US" sz="4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</a:t>
            </a:r>
            <a:r>
              <a:rPr lang="zh-CN" altLang="en-US" sz="40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双方同意以和平、民主、团结、统一为基础，长期合作，坚决避免内战，建设独立、自由、富强的新中国。</a:t>
            </a:r>
            <a:r>
              <a:rPr lang="zh-CN" altLang="en-US" sz="40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②</a:t>
            </a:r>
            <a:r>
              <a:rPr lang="zh-CN" altLang="en-US" sz="40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sym typeface="+mn-ea"/>
              </a:rPr>
              <a:t>召开政治协商会议，邀集各党派代表和社会贤达协商国是，讨论和平建国方案。</a:t>
            </a:r>
            <a:endParaRPr lang="zh-CN" altLang="en-US" sz="4000" b="1" dirty="0">
              <a:solidFill>
                <a:schemeClr val="tx1"/>
              </a:solidFill>
              <a:latin typeface="华文楷体" panose="02010600040101010101" charset="-122"/>
              <a:ea typeface="华文楷体" panose="02010600040101010101" charset="-122"/>
              <a:sym typeface="+mn-ea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矩形 7174"/>
          <p:cNvSpPr/>
          <p:nvPr/>
        </p:nvSpPr>
        <p:spPr>
          <a:xfrm>
            <a:off x="436245" y="216535"/>
            <a:ext cx="5354955" cy="64516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政治协商会议的召开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" name="表格 26625"/>
          <p:cNvGraphicFramePr/>
          <p:nvPr/>
        </p:nvGraphicFramePr>
        <p:xfrm>
          <a:off x="802005" y="1724025"/>
          <a:ext cx="9357995" cy="4695190"/>
        </p:xfrm>
        <a:graphic>
          <a:graphicData uri="http://schemas.openxmlformats.org/drawingml/2006/table">
            <a:tbl>
              <a:tblPr/>
              <a:tblGrid>
                <a:gridCol w="2237740"/>
                <a:gridCol w="7120255"/>
              </a:tblGrid>
              <a:tr h="549275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4000" b="1">
                          <a:solidFill>
                            <a:srgbClr val="0000CC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pitchFamily="49" charset="-122"/>
                        </a:rPr>
                        <a:t>时间</a:t>
                      </a:r>
                      <a:endParaRPr lang="zh-CN" altLang="en-US" sz="4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 marL="91447" marR="91447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91447" marR="91447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055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4000" b="1">
                          <a:solidFill>
                            <a:srgbClr val="0000CC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pitchFamily="49" charset="-122"/>
                        </a:rPr>
                        <a:t>地点</a:t>
                      </a:r>
                      <a:endParaRPr lang="zh-CN" altLang="en-US" sz="4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 marL="91447" marR="91447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91447" marR="91447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9311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4000" b="1">
                          <a:solidFill>
                            <a:srgbClr val="0000CC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pitchFamily="49" charset="-122"/>
                        </a:rPr>
                        <a:t>主要内容</a:t>
                      </a:r>
                      <a:endParaRPr lang="zh-CN" altLang="en-US" sz="4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 marL="91447" marR="91447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rgbClr val="0000CC"/>
                        </a:solidFill>
                        <a:ea typeface="楷体" panose="02010609060101010101" pitchFamily="49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 marL="91447" marR="91447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28" name="文本框 26649"/>
          <p:cNvSpPr txBox="1"/>
          <p:nvPr/>
        </p:nvSpPr>
        <p:spPr>
          <a:xfrm>
            <a:off x="2933700" y="1724025"/>
            <a:ext cx="48120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1946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日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29" name="文本框 26650"/>
          <p:cNvSpPr txBox="1"/>
          <p:nvPr/>
        </p:nvSpPr>
        <p:spPr>
          <a:xfrm>
            <a:off x="2971800" y="2369185"/>
            <a:ext cx="19697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Calibri" panose="020F0502020204030204" pitchFamily="34" charset="0"/>
                <a:ea typeface="楷体" panose="02010609060101010101" pitchFamily="49" charset="-122"/>
              </a:rPr>
              <a:t>重庆</a:t>
            </a:r>
            <a:endParaRPr lang="zh-CN" altLang="en-US" sz="3600" b="1" dirty="0">
              <a:latin typeface="Calibri" panose="020F0502020204030204" pitchFamily="34" charset="0"/>
              <a:ea typeface="楷体" panose="02010609060101010101" pitchFamily="49" charset="-122"/>
            </a:endParaRPr>
          </a:p>
        </p:txBody>
      </p:sp>
      <p:sp>
        <p:nvSpPr>
          <p:cNvPr id="26658" name="文本框 26657"/>
          <p:cNvSpPr txBox="1"/>
          <p:nvPr/>
        </p:nvSpPr>
        <p:spPr>
          <a:xfrm>
            <a:off x="2971800" y="3195320"/>
            <a:ext cx="715645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Calibri" panose="020F0502020204030204" pitchFamily="34" charset="0"/>
                <a:ea typeface="楷体" panose="02010609060101010101" pitchFamily="49" charset="-122"/>
              </a:rPr>
              <a:t>讨论了建立联合政府、和平建国纲领、召开国民大会、修改宪法草案、整编军队等问题</a:t>
            </a:r>
            <a:endParaRPr lang="zh-CN" altLang="en-US" sz="3600" b="1" dirty="0">
              <a:solidFill>
                <a:srgbClr val="FF0000"/>
              </a:solidFill>
              <a:latin typeface="Calibri" panose="020F0502020204030204" pitchFamily="34" charset="0"/>
              <a:ea typeface="楷体" panose="02010609060101010101" pitchFamily="49" charset="-122"/>
            </a:endParaRPr>
          </a:p>
        </p:txBody>
      </p:sp>
      <p:sp>
        <p:nvSpPr>
          <p:cNvPr id="3" name="文本框 1"/>
          <p:cNvSpPr txBox="1"/>
          <p:nvPr/>
        </p:nvSpPr>
        <p:spPr>
          <a:xfrm>
            <a:off x="3021330" y="4850448"/>
            <a:ext cx="7215188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Calibri" panose="020F0502020204030204" pitchFamily="34" charset="0"/>
                <a:ea typeface="楷体" panose="02010609060101010101" pitchFamily="49" charset="-122"/>
              </a:rPr>
              <a:t>通过了一系列决议，再次确定了避免内战、和平建国的方针。</a:t>
            </a:r>
            <a:endParaRPr lang="zh-CN" altLang="en-US" sz="3600" b="1" dirty="0">
              <a:latin typeface="Calibri" panose="020F0502020204030204" pitchFamily="34" charset="0"/>
              <a:ea typeface="楷体" panose="02010609060101010101" pitchFamily="49" charset="-122"/>
            </a:endParaRPr>
          </a:p>
        </p:txBody>
      </p:sp>
      <p:pic>
        <p:nvPicPr>
          <p:cNvPr id="12309" name="Picture 7" descr="两党旗帜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765175"/>
            <a:ext cx="2017713" cy="1101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312" name="图片 120836" descr="timg?image&amp;quality=80&amp;size=b9999_10000&amp;sec=1498481517598&amp;di=9701dfd629a7d7f908284b68d1893dc1&amp;imgtype=jpg&amp;src=http%3A%2F%2Fimg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0935" y="-13335"/>
            <a:ext cx="3276600" cy="2659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横卷形 3"/>
          <p:cNvSpPr/>
          <p:nvPr/>
        </p:nvSpPr>
        <p:spPr>
          <a:xfrm>
            <a:off x="436245" y="-13335"/>
            <a:ext cx="11161395" cy="6728460"/>
          </a:xfrm>
          <a:prstGeom prst="horizontalScroll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ang="5400000" scaled="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en-US" sz="4000"/>
              <a:t>重庆谈判与政治协商会议的召开，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为中国实现民主统一、和平建国带来一线曙光</a:t>
            </a:r>
            <a:r>
              <a:rPr lang="zh-CN" altLang="en-US" sz="4000" dirty="0">
                <a:latin typeface="Arial" panose="020B0604020202020204" pitchFamily="34" charset="0"/>
                <a:sym typeface="+mn-ea"/>
              </a:rPr>
              <a:t> </a:t>
            </a:r>
            <a:endParaRPr lang="zh-CN" altLang="en-US" sz="4000" dirty="0">
              <a:latin typeface="Arial" panose="020B0604020202020204" pitchFamily="34" charset="0"/>
            </a:endParaRPr>
          </a:p>
          <a:p>
            <a:pPr algn="ctr"/>
            <a:endParaRPr lang="zh-CN" altLang="en-US" sz="400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6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8" grpId="0"/>
      <p:bldP spid="17429" grpId="0"/>
      <p:bldP spid="26658" grpId="0"/>
      <p:bldP spid="3" grpId="0"/>
      <p:bldP spid="4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7" name="Text Box 4"/>
          <p:cNvSpPr txBox="1"/>
          <p:nvPr/>
        </p:nvSpPr>
        <p:spPr>
          <a:xfrm>
            <a:off x="1100455" y="1120775"/>
            <a:ext cx="10554970" cy="19380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 eaLnBrk="1" hangingPunct="1">
              <a:spcBef>
                <a:spcPct val="50000"/>
              </a:spcBef>
            </a:pPr>
            <a:r>
              <a:rPr lang="zh-CN" altLang="en-US" sz="4000" dirty="0">
                <a:latin typeface="黑体" panose="02010609060101010101" pitchFamily="49" charset="-122"/>
              </a:rPr>
              <a:t>    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毛泽东去重庆谈判能改变蒋介石发动内战的方针吗？为什么</a:t>
            </a:r>
            <a:r>
              <a:rPr lang="en-US" altLang="zh-CN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  <a:endParaRPr lang="en-US" altLang="zh-CN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Oval 2"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81000" y="100330"/>
            <a:ext cx="3246120" cy="86868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探究问题：</a:t>
            </a:r>
            <a:endParaRPr kumimoji="1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1988185" y="3134995"/>
            <a:ext cx="8215313" cy="341503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不能。 国民党政府是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代表大地主大资产阶级利益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的政权，为维护其阶级利益，他们必然要反共反人民，坚持独裁内战，不可能改变内战方针。 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矩形 99330"/>
          <p:cNvSpPr/>
          <p:nvPr/>
        </p:nvSpPr>
        <p:spPr>
          <a:xfrm>
            <a:off x="214630" y="2503805"/>
            <a:ext cx="4350385" cy="64516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en-US" altLang="zh-CN" sz="360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3600">
                <a:latin typeface="隶书" panose="02010509060101010101" pitchFamily="49" charset="-122"/>
                <a:ea typeface="隶书" panose="02010509060101010101" pitchFamily="49" charset="-122"/>
              </a:rPr>
              <a:t>进攻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中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原解放区</a:t>
            </a:r>
            <a:endParaRPr lang="zh-CN" altLang="en-US" sz="36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" name="矩形 99331"/>
          <p:cNvSpPr/>
          <p:nvPr/>
        </p:nvSpPr>
        <p:spPr>
          <a:xfrm>
            <a:off x="289560" y="963295"/>
            <a:ext cx="179959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时间：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9333" name="矩形 99332"/>
          <p:cNvSpPr/>
          <p:nvPr/>
        </p:nvSpPr>
        <p:spPr>
          <a:xfrm>
            <a:off x="1499553" y="962978"/>
            <a:ext cx="248666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1946</a:t>
            </a:r>
            <a:r>
              <a:rPr lang="zh-CN" altLang="en-US" sz="40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年</a:t>
            </a:r>
            <a:r>
              <a:rPr lang="en-US" altLang="zh-CN" sz="40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6</a:t>
            </a:r>
            <a:r>
              <a:rPr lang="zh-CN" altLang="en-US" sz="40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月</a:t>
            </a:r>
            <a:endParaRPr lang="zh-CN" altLang="en-US" sz="40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388" name="矩形 99333"/>
          <p:cNvSpPr/>
          <p:nvPr/>
        </p:nvSpPr>
        <p:spPr>
          <a:xfrm>
            <a:off x="289560" y="1797050"/>
            <a:ext cx="193484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标志：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99337" name="图片 99336"/>
          <p:cNvPicPr>
            <a:picLocks noChangeAspect="1"/>
          </p:cNvPicPr>
          <p:nvPr/>
        </p:nvPicPr>
        <p:blipFill>
          <a:blip r:embed="rId1">
            <a:lum bright="-12000" contrast="30000"/>
          </a:blip>
          <a:stretch>
            <a:fillRect/>
          </a:stretch>
        </p:blipFill>
        <p:spPr>
          <a:xfrm>
            <a:off x="4919663" y="188913"/>
            <a:ext cx="5689600" cy="64801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" name="组合 99337"/>
          <p:cNvGrpSpPr/>
          <p:nvPr/>
        </p:nvGrpSpPr>
        <p:grpSpPr>
          <a:xfrm>
            <a:off x="7077075" y="3579813"/>
            <a:ext cx="990600" cy="762000"/>
            <a:chOff x="2477" y="2205"/>
            <a:chExt cx="709" cy="551"/>
          </a:xfrm>
        </p:grpSpPr>
        <p:sp>
          <p:nvSpPr>
            <p:cNvPr id="16394" name="任意多边形 99338"/>
            <p:cNvSpPr/>
            <p:nvPr/>
          </p:nvSpPr>
          <p:spPr>
            <a:xfrm>
              <a:off x="2477" y="2205"/>
              <a:ext cx="331" cy="478"/>
            </a:xfrm>
            <a:custGeom>
              <a:avLst/>
              <a:gdLst>
                <a:gd name="txL" fmla="*/ 0 w 331"/>
                <a:gd name="txT" fmla="*/ 0 h 478"/>
                <a:gd name="txR" fmla="*/ 331 w 331"/>
                <a:gd name="txB" fmla="*/ 478 h 478"/>
              </a:gdLst>
              <a:ahLst/>
              <a:cxnLst>
                <a:cxn ang="0">
                  <a:pos x="267" y="0"/>
                </a:cxn>
                <a:cxn ang="0">
                  <a:pos x="167" y="55"/>
                </a:cxn>
                <a:cxn ang="0">
                  <a:pos x="143" y="67"/>
                </a:cxn>
                <a:cxn ang="0">
                  <a:pos x="135" y="79"/>
                </a:cxn>
                <a:cxn ang="0">
                  <a:pos x="111" y="87"/>
                </a:cxn>
                <a:cxn ang="0">
                  <a:pos x="47" y="183"/>
                </a:cxn>
                <a:cxn ang="0">
                  <a:pos x="23" y="219"/>
                </a:cxn>
                <a:cxn ang="0">
                  <a:pos x="3" y="303"/>
                </a:cxn>
                <a:cxn ang="0">
                  <a:pos x="15" y="391"/>
                </a:cxn>
                <a:cxn ang="0">
                  <a:pos x="43" y="427"/>
                </a:cxn>
                <a:cxn ang="0">
                  <a:pos x="51" y="459"/>
                </a:cxn>
                <a:cxn ang="0">
                  <a:pos x="87" y="471"/>
                </a:cxn>
                <a:cxn ang="0">
                  <a:pos x="99" y="475"/>
                </a:cxn>
                <a:cxn ang="0">
                  <a:pos x="155" y="471"/>
                </a:cxn>
                <a:cxn ang="0">
                  <a:pos x="171" y="447"/>
                </a:cxn>
                <a:cxn ang="0">
                  <a:pos x="219" y="411"/>
                </a:cxn>
                <a:cxn ang="0">
                  <a:pos x="255" y="387"/>
                </a:cxn>
                <a:cxn ang="0">
                  <a:pos x="267" y="379"/>
                </a:cxn>
                <a:cxn ang="0">
                  <a:pos x="299" y="351"/>
                </a:cxn>
                <a:cxn ang="0">
                  <a:pos x="311" y="343"/>
                </a:cxn>
                <a:cxn ang="0">
                  <a:pos x="331" y="307"/>
                </a:cxn>
                <a:cxn ang="0">
                  <a:pos x="295" y="235"/>
                </a:cxn>
                <a:cxn ang="0">
                  <a:pos x="291" y="223"/>
                </a:cxn>
                <a:cxn ang="0">
                  <a:pos x="283" y="211"/>
                </a:cxn>
                <a:cxn ang="0">
                  <a:pos x="279" y="19"/>
                </a:cxn>
                <a:cxn ang="0">
                  <a:pos x="267" y="11"/>
                </a:cxn>
                <a:cxn ang="0">
                  <a:pos x="267" y="0"/>
                </a:cxn>
              </a:cxnLst>
              <a:rect l="txL" t="txT" r="txR" b="txB"/>
              <a:pathLst>
                <a:path w="331" h="478">
                  <a:moveTo>
                    <a:pt x="267" y="0"/>
                  </a:moveTo>
                  <a:cubicBezTo>
                    <a:pt x="220" y="48"/>
                    <a:pt x="225" y="48"/>
                    <a:pt x="167" y="55"/>
                  </a:cubicBezTo>
                  <a:cubicBezTo>
                    <a:pt x="157" y="58"/>
                    <a:pt x="151" y="59"/>
                    <a:pt x="143" y="67"/>
                  </a:cubicBezTo>
                  <a:cubicBezTo>
                    <a:pt x="140" y="70"/>
                    <a:pt x="139" y="76"/>
                    <a:pt x="135" y="79"/>
                  </a:cubicBezTo>
                  <a:cubicBezTo>
                    <a:pt x="128" y="83"/>
                    <a:pt x="111" y="87"/>
                    <a:pt x="111" y="87"/>
                  </a:cubicBezTo>
                  <a:cubicBezTo>
                    <a:pt x="90" y="119"/>
                    <a:pt x="65" y="150"/>
                    <a:pt x="47" y="183"/>
                  </a:cubicBezTo>
                  <a:cubicBezTo>
                    <a:pt x="40" y="196"/>
                    <a:pt x="28" y="205"/>
                    <a:pt x="23" y="219"/>
                  </a:cubicBezTo>
                  <a:cubicBezTo>
                    <a:pt x="14" y="247"/>
                    <a:pt x="12" y="275"/>
                    <a:pt x="3" y="303"/>
                  </a:cubicBezTo>
                  <a:cubicBezTo>
                    <a:pt x="8" y="375"/>
                    <a:pt x="0" y="347"/>
                    <a:pt x="15" y="391"/>
                  </a:cubicBezTo>
                  <a:cubicBezTo>
                    <a:pt x="20" y="405"/>
                    <a:pt x="43" y="427"/>
                    <a:pt x="43" y="427"/>
                  </a:cubicBezTo>
                  <a:lnTo>
                    <a:pt x="51" y="459"/>
                  </a:lnTo>
                  <a:cubicBezTo>
                    <a:pt x="51" y="459"/>
                    <a:pt x="87" y="471"/>
                    <a:pt x="87" y="471"/>
                  </a:cubicBezTo>
                  <a:cubicBezTo>
                    <a:pt x="91" y="472"/>
                    <a:pt x="99" y="475"/>
                    <a:pt x="99" y="475"/>
                  </a:cubicBezTo>
                  <a:cubicBezTo>
                    <a:pt x="118" y="474"/>
                    <a:pt x="138" y="478"/>
                    <a:pt x="155" y="471"/>
                  </a:cubicBezTo>
                  <a:cubicBezTo>
                    <a:pt x="164" y="468"/>
                    <a:pt x="166" y="455"/>
                    <a:pt x="171" y="447"/>
                  </a:cubicBezTo>
                  <a:cubicBezTo>
                    <a:pt x="179" y="435"/>
                    <a:pt x="208" y="418"/>
                    <a:pt x="219" y="411"/>
                  </a:cubicBezTo>
                  <a:cubicBezTo>
                    <a:pt x="231" y="403"/>
                    <a:pt x="243" y="395"/>
                    <a:pt x="255" y="387"/>
                  </a:cubicBezTo>
                  <a:cubicBezTo>
                    <a:pt x="259" y="384"/>
                    <a:pt x="267" y="379"/>
                    <a:pt x="267" y="379"/>
                  </a:cubicBezTo>
                  <a:cubicBezTo>
                    <a:pt x="280" y="359"/>
                    <a:pt x="271" y="370"/>
                    <a:pt x="299" y="351"/>
                  </a:cubicBezTo>
                  <a:cubicBezTo>
                    <a:pt x="303" y="348"/>
                    <a:pt x="311" y="343"/>
                    <a:pt x="311" y="343"/>
                  </a:cubicBezTo>
                  <a:cubicBezTo>
                    <a:pt x="329" y="315"/>
                    <a:pt x="324" y="328"/>
                    <a:pt x="331" y="307"/>
                  </a:cubicBezTo>
                  <a:cubicBezTo>
                    <a:pt x="326" y="272"/>
                    <a:pt x="324" y="254"/>
                    <a:pt x="295" y="235"/>
                  </a:cubicBezTo>
                  <a:cubicBezTo>
                    <a:pt x="294" y="231"/>
                    <a:pt x="293" y="227"/>
                    <a:pt x="291" y="223"/>
                  </a:cubicBezTo>
                  <a:cubicBezTo>
                    <a:pt x="289" y="219"/>
                    <a:pt x="283" y="216"/>
                    <a:pt x="283" y="211"/>
                  </a:cubicBezTo>
                  <a:cubicBezTo>
                    <a:pt x="279" y="147"/>
                    <a:pt x="284" y="83"/>
                    <a:pt x="279" y="19"/>
                  </a:cubicBezTo>
                  <a:cubicBezTo>
                    <a:pt x="279" y="14"/>
                    <a:pt x="270" y="15"/>
                    <a:pt x="267" y="11"/>
                  </a:cubicBezTo>
                  <a:cubicBezTo>
                    <a:pt x="265" y="8"/>
                    <a:pt x="267" y="4"/>
                    <a:pt x="267" y="0"/>
                  </a:cubicBezTo>
                  <a:close/>
                </a:path>
              </a:pathLst>
            </a:cu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Calibri" panose="020F0502020204030204" pitchFamily="34" charset="0"/>
              </a:endParaRPr>
            </a:p>
          </p:txBody>
        </p:sp>
        <p:sp>
          <p:nvSpPr>
            <p:cNvPr id="16395" name="任意多边形 99339"/>
            <p:cNvSpPr/>
            <p:nvPr/>
          </p:nvSpPr>
          <p:spPr>
            <a:xfrm>
              <a:off x="2775" y="2224"/>
              <a:ext cx="411" cy="532"/>
            </a:xfrm>
            <a:custGeom>
              <a:avLst/>
              <a:gdLst>
                <a:gd name="txL" fmla="*/ 0 w 411"/>
                <a:gd name="txT" fmla="*/ 0 h 532"/>
                <a:gd name="txR" fmla="*/ 411 w 411"/>
                <a:gd name="txB" fmla="*/ 532 h 532"/>
              </a:gdLst>
              <a:ahLst/>
              <a:cxnLst>
                <a:cxn ang="0">
                  <a:pos x="165" y="32"/>
                </a:cxn>
                <a:cxn ang="0">
                  <a:pos x="93" y="0"/>
                </a:cxn>
                <a:cxn ang="0">
                  <a:pos x="61" y="4"/>
                </a:cxn>
                <a:cxn ang="0">
                  <a:pos x="69" y="76"/>
                </a:cxn>
                <a:cxn ang="0">
                  <a:pos x="81" y="152"/>
                </a:cxn>
                <a:cxn ang="0">
                  <a:pos x="89" y="176"/>
                </a:cxn>
                <a:cxn ang="0">
                  <a:pos x="97" y="248"/>
                </a:cxn>
                <a:cxn ang="0">
                  <a:pos x="121" y="256"/>
                </a:cxn>
                <a:cxn ang="0">
                  <a:pos x="133" y="260"/>
                </a:cxn>
                <a:cxn ang="0">
                  <a:pos x="137" y="332"/>
                </a:cxn>
                <a:cxn ang="0">
                  <a:pos x="113" y="348"/>
                </a:cxn>
                <a:cxn ang="0">
                  <a:pos x="73" y="400"/>
                </a:cxn>
                <a:cxn ang="0">
                  <a:pos x="49" y="416"/>
                </a:cxn>
                <a:cxn ang="0">
                  <a:pos x="21" y="448"/>
                </a:cxn>
                <a:cxn ang="0">
                  <a:pos x="17" y="460"/>
                </a:cxn>
                <a:cxn ang="0">
                  <a:pos x="9" y="472"/>
                </a:cxn>
                <a:cxn ang="0">
                  <a:pos x="1" y="496"/>
                </a:cxn>
                <a:cxn ang="0">
                  <a:pos x="5" y="520"/>
                </a:cxn>
                <a:cxn ang="0">
                  <a:pos x="29" y="528"/>
                </a:cxn>
                <a:cxn ang="0">
                  <a:pos x="41" y="532"/>
                </a:cxn>
                <a:cxn ang="0">
                  <a:pos x="137" y="500"/>
                </a:cxn>
                <a:cxn ang="0">
                  <a:pos x="213" y="456"/>
                </a:cxn>
                <a:cxn ang="0">
                  <a:pos x="237" y="436"/>
                </a:cxn>
                <a:cxn ang="0">
                  <a:pos x="297" y="424"/>
                </a:cxn>
                <a:cxn ang="0">
                  <a:pos x="361" y="412"/>
                </a:cxn>
                <a:cxn ang="0">
                  <a:pos x="397" y="392"/>
                </a:cxn>
                <a:cxn ang="0">
                  <a:pos x="401" y="348"/>
                </a:cxn>
                <a:cxn ang="0">
                  <a:pos x="389" y="344"/>
                </a:cxn>
                <a:cxn ang="0">
                  <a:pos x="253" y="328"/>
                </a:cxn>
                <a:cxn ang="0">
                  <a:pos x="237" y="304"/>
                </a:cxn>
                <a:cxn ang="0">
                  <a:pos x="205" y="196"/>
                </a:cxn>
                <a:cxn ang="0">
                  <a:pos x="189" y="36"/>
                </a:cxn>
                <a:cxn ang="0">
                  <a:pos x="165" y="32"/>
                </a:cxn>
              </a:cxnLst>
              <a:rect l="txL" t="txT" r="txR" b="txB"/>
              <a:pathLst>
                <a:path w="411" h="532">
                  <a:moveTo>
                    <a:pt x="165" y="32"/>
                  </a:moveTo>
                  <a:cubicBezTo>
                    <a:pt x="155" y="2"/>
                    <a:pt x="119" y="9"/>
                    <a:pt x="93" y="0"/>
                  </a:cubicBezTo>
                  <a:cubicBezTo>
                    <a:pt x="82" y="1"/>
                    <a:pt x="71" y="0"/>
                    <a:pt x="61" y="4"/>
                  </a:cubicBezTo>
                  <a:cubicBezTo>
                    <a:pt x="37" y="14"/>
                    <a:pt x="43" y="67"/>
                    <a:pt x="69" y="76"/>
                  </a:cubicBezTo>
                  <a:cubicBezTo>
                    <a:pt x="90" y="108"/>
                    <a:pt x="70" y="74"/>
                    <a:pt x="81" y="152"/>
                  </a:cubicBezTo>
                  <a:cubicBezTo>
                    <a:pt x="82" y="160"/>
                    <a:pt x="89" y="176"/>
                    <a:pt x="89" y="176"/>
                  </a:cubicBezTo>
                  <a:cubicBezTo>
                    <a:pt x="86" y="185"/>
                    <a:pt x="89" y="240"/>
                    <a:pt x="97" y="248"/>
                  </a:cubicBezTo>
                  <a:cubicBezTo>
                    <a:pt x="103" y="254"/>
                    <a:pt x="113" y="253"/>
                    <a:pt x="121" y="256"/>
                  </a:cubicBezTo>
                  <a:cubicBezTo>
                    <a:pt x="125" y="257"/>
                    <a:pt x="133" y="260"/>
                    <a:pt x="133" y="260"/>
                  </a:cubicBezTo>
                  <a:cubicBezTo>
                    <a:pt x="149" y="284"/>
                    <a:pt x="154" y="286"/>
                    <a:pt x="137" y="332"/>
                  </a:cubicBezTo>
                  <a:cubicBezTo>
                    <a:pt x="134" y="341"/>
                    <a:pt x="113" y="348"/>
                    <a:pt x="113" y="348"/>
                  </a:cubicBezTo>
                  <a:cubicBezTo>
                    <a:pt x="90" y="383"/>
                    <a:pt x="109" y="376"/>
                    <a:pt x="73" y="400"/>
                  </a:cubicBezTo>
                  <a:cubicBezTo>
                    <a:pt x="65" y="405"/>
                    <a:pt x="49" y="416"/>
                    <a:pt x="49" y="416"/>
                  </a:cubicBezTo>
                  <a:cubicBezTo>
                    <a:pt x="30" y="444"/>
                    <a:pt x="41" y="435"/>
                    <a:pt x="21" y="448"/>
                  </a:cubicBezTo>
                  <a:cubicBezTo>
                    <a:pt x="20" y="452"/>
                    <a:pt x="19" y="456"/>
                    <a:pt x="17" y="460"/>
                  </a:cubicBezTo>
                  <a:cubicBezTo>
                    <a:pt x="15" y="464"/>
                    <a:pt x="11" y="468"/>
                    <a:pt x="9" y="472"/>
                  </a:cubicBezTo>
                  <a:cubicBezTo>
                    <a:pt x="6" y="480"/>
                    <a:pt x="1" y="496"/>
                    <a:pt x="1" y="496"/>
                  </a:cubicBezTo>
                  <a:cubicBezTo>
                    <a:pt x="2" y="504"/>
                    <a:pt x="0" y="514"/>
                    <a:pt x="5" y="520"/>
                  </a:cubicBezTo>
                  <a:cubicBezTo>
                    <a:pt x="11" y="526"/>
                    <a:pt x="21" y="525"/>
                    <a:pt x="29" y="528"/>
                  </a:cubicBezTo>
                  <a:cubicBezTo>
                    <a:pt x="33" y="529"/>
                    <a:pt x="41" y="532"/>
                    <a:pt x="41" y="532"/>
                  </a:cubicBezTo>
                  <a:cubicBezTo>
                    <a:pt x="77" y="525"/>
                    <a:pt x="100" y="505"/>
                    <a:pt x="137" y="500"/>
                  </a:cubicBezTo>
                  <a:cubicBezTo>
                    <a:pt x="163" y="491"/>
                    <a:pt x="194" y="475"/>
                    <a:pt x="213" y="456"/>
                  </a:cubicBezTo>
                  <a:cubicBezTo>
                    <a:pt x="221" y="448"/>
                    <a:pt x="227" y="440"/>
                    <a:pt x="237" y="436"/>
                  </a:cubicBezTo>
                  <a:cubicBezTo>
                    <a:pt x="261" y="425"/>
                    <a:pt x="270" y="427"/>
                    <a:pt x="297" y="424"/>
                  </a:cubicBezTo>
                  <a:cubicBezTo>
                    <a:pt x="334" y="412"/>
                    <a:pt x="313" y="417"/>
                    <a:pt x="361" y="412"/>
                  </a:cubicBezTo>
                  <a:cubicBezTo>
                    <a:pt x="380" y="407"/>
                    <a:pt x="380" y="398"/>
                    <a:pt x="397" y="392"/>
                  </a:cubicBezTo>
                  <a:cubicBezTo>
                    <a:pt x="402" y="378"/>
                    <a:pt x="411" y="363"/>
                    <a:pt x="401" y="348"/>
                  </a:cubicBezTo>
                  <a:cubicBezTo>
                    <a:pt x="399" y="344"/>
                    <a:pt x="393" y="345"/>
                    <a:pt x="389" y="344"/>
                  </a:cubicBezTo>
                  <a:cubicBezTo>
                    <a:pt x="343" y="331"/>
                    <a:pt x="302" y="331"/>
                    <a:pt x="253" y="328"/>
                  </a:cubicBezTo>
                  <a:cubicBezTo>
                    <a:pt x="248" y="320"/>
                    <a:pt x="242" y="312"/>
                    <a:pt x="237" y="304"/>
                  </a:cubicBezTo>
                  <a:cubicBezTo>
                    <a:pt x="200" y="249"/>
                    <a:pt x="264" y="216"/>
                    <a:pt x="205" y="196"/>
                  </a:cubicBezTo>
                  <a:cubicBezTo>
                    <a:pt x="172" y="146"/>
                    <a:pt x="199" y="111"/>
                    <a:pt x="189" y="36"/>
                  </a:cubicBezTo>
                  <a:cubicBezTo>
                    <a:pt x="187" y="19"/>
                    <a:pt x="170" y="29"/>
                    <a:pt x="165" y="32"/>
                  </a:cubicBezTo>
                  <a:close/>
                </a:path>
              </a:pathLst>
            </a:cu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Calibri" panose="020F0502020204030204" pitchFamily="34" charset="0"/>
              </a:endParaRPr>
            </a:p>
          </p:txBody>
        </p:sp>
      </p:grpSp>
      <p:sp>
        <p:nvSpPr>
          <p:cNvPr id="16392" name="矩形标注 99340"/>
          <p:cNvSpPr/>
          <p:nvPr/>
        </p:nvSpPr>
        <p:spPr>
          <a:xfrm>
            <a:off x="6553200" y="3022600"/>
            <a:ext cx="2016125" cy="609600"/>
          </a:xfrm>
          <a:prstGeom prst="wedgeRectCallout">
            <a:avLst>
              <a:gd name="adj1" fmla="val -12394"/>
              <a:gd name="adj2" fmla="val 10291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中原解放区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 7174"/>
          <p:cNvSpPr/>
          <p:nvPr/>
        </p:nvSpPr>
        <p:spPr>
          <a:xfrm>
            <a:off x="214630" y="189230"/>
            <a:ext cx="7632065" cy="75565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4800" b="1" dirty="0">
                <a:latin typeface="黑体" panose="02010609060101010101" pitchFamily="49" charset="-122"/>
                <a:ea typeface="黑体" panose="02010609060101010101" pitchFamily="49" charset="-122"/>
              </a:rPr>
              <a:t>二、国民党发动内战爆发</a:t>
            </a:r>
            <a:endParaRPr lang="zh-CN" altLang="en-US" sz="4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9" name="矩形标注 16398"/>
          <p:cNvSpPr/>
          <p:nvPr/>
        </p:nvSpPr>
        <p:spPr>
          <a:xfrm>
            <a:off x="8688388" y="3644900"/>
            <a:ext cx="2520950" cy="1008063"/>
          </a:xfrm>
          <a:prstGeom prst="wedgeRectCallout">
            <a:avLst>
              <a:gd name="adj1" fmla="val -92819"/>
              <a:gd name="adj2" fmla="val -24486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en-US" altLang="zh-CN" sz="2800" b="1">
                <a:latin typeface="Tahoma" panose="020B0604030504040204" pitchFamily="34" charset="0"/>
                <a:ea typeface="隶书" panose="02010509060101010101" pitchFamily="49" charset="-122"/>
              </a:rPr>
              <a:t>1946</a:t>
            </a:r>
            <a:r>
              <a:rPr lang="zh-CN" altLang="en-US" sz="2800" b="1">
                <a:latin typeface="Tahoma" panose="020B0604030504040204" pitchFamily="34" charset="0"/>
                <a:ea typeface="隶书" panose="02010509060101010101" pitchFamily="49" charset="-122"/>
              </a:rPr>
              <a:t>年</a:t>
            </a:r>
            <a:r>
              <a:rPr lang="en-US" altLang="zh-CN" sz="2800" b="1">
                <a:latin typeface="Tahoma" panose="020B0604030504040204" pitchFamily="34" charset="0"/>
                <a:ea typeface="隶书" panose="02010509060101010101" pitchFamily="49" charset="-122"/>
              </a:rPr>
              <a:t>6</a:t>
            </a:r>
            <a:r>
              <a:rPr lang="zh-CN" altLang="en-US" sz="2800" b="1" dirty="0">
                <a:latin typeface="Tahoma" panose="020B0604030504040204" pitchFamily="34" charset="0"/>
                <a:ea typeface="隶书" panose="02010509060101010101" pitchFamily="49" charset="-122"/>
              </a:rPr>
              <a:t>月，内战全面爆发</a:t>
            </a:r>
            <a:endParaRPr lang="zh-CN" altLang="en-US" sz="2800" b="1" dirty="0">
              <a:latin typeface="Tahoma" panose="020B060403050404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9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9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ldLvl="0" animBg="1"/>
      <p:bldP spid="2" grpId="0"/>
      <p:bldP spid="99333" grpId="0"/>
      <p:bldP spid="16388" grpId="0"/>
      <p:bldP spid="16392" grpId="0" bldLvl="0" animBg="1"/>
      <p:bldP spid="4" grpId="0" bldLvl="0" animBg="1"/>
      <p:bldP spid="16399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9331" name="矩形 99330"/>
          <p:cNvSpPr/>
          <p:nvPr/>
        </p:nvSpPr>
        <p:spPr>
          <a:xfrm>
            <a:off x="330835" y="-40322"/>
            <a:ext cx="11502390" cy="2553335"/>
          </a:xfrm>
          <a:prstGeom prst="rect">
            <a:avLst/>
          </a:prstGeom>
          <a:solidFill>
            <a:schemeClr val="bg1"/>
          </a:solidFill>
          <a:ln w="9525">
            <a:solidFill>
              <a:srgbClr val="00B050"/>
            </a:solidFill>
          </a:ln>
        </p:spPr>
        <p:txBody>
          <a:bodyPr wrap="square" anchor="ctr">
            <a:spAutoFit/>
          </a:bodyPr>
          <a:p>
            <a:r>
              <a:rPr lang="en-US" altLang="zh-CN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1946</a:t>
            </a: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年</a:t>
            </a:r>
            <a:r>
              <a:rPr lang="en-US" altLang="zh-CN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10</a:t>
            </a: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月，国民党军队占领</a:t>
            </a:r>
            <a:r>
              <a:rPr lang="zh-CN" altLang="en-US" sz="40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张家口</a:t>
            </a: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，全面进攻达到最高峰；</a:t>
            </a:r>
            <a:endParaRPr lang="zh-CN" altLang="en-US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1947</a:t>
            </a: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年</a:t>
            </a:r>
            <a:r>
              <a:rPr lang="en-US" altLang="zh-CN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月，国民党全面进攻被粉碎。</a:t>
            </a:r>
            <a:endParaRPr lang="zh-CN" altLang="en-US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开始发动对</a:t>
            </a:r>
            <a:r>
              <a:rPr lang="zh-CN" altLang="en-US" sz="40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陕北解放区</a:t>
            </a: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zh-CN" altLang="en-US" sz="40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山东解放区</a:t>
            </a: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的重点进攻。</a:t>
            </a:r>
            <a:endParaRPr lang="zh-CN" altLang="en-US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7411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4555" y="2840355"/>
            <a:ext cx="3937000" cy="3375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2" name="矩形 20482"/>
          <p:cNvSpPr/>
          <p:nvPr/>
        </p:nvSpPr>
        <p:spPr>
          <a:xfrm>
            <a:off x="788035" y="6296978"/>
            <a:ext cx="3819525" cy="30734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pPr algn="r"/>
            <a:r>
              <a:rPr lang="zh-CN" altLang="en-US" sz="2000" b="1">
                <a:latin typeface="方正仿宋_GBK" panose="03000509000000000000" charset="-122"/>
                <a:ea typeface="方正仿宋_GBK" panose="03000509000000000000" charset="-122"/>
              </a:rPr>
              <a:t>国民党军队占领张家口后检阅部队</a:t>
            </a:r>
            <a:endParaRPr lang="zh-CN" altLang="en-US" sz="2000" b="1">
              <a:latin typeface="方正仿宋_GBK" panose="03000509000000000000" charset="-122"/>
              <a:ea typeface="方正仿宋_GBK" panose="03000509000000000000" charset="-122"/>
            </a:endParaRPr>
          </a:p>
        </p:txBody>
      </p:sp>
      <p:pic>
        <p:nvPicPr>
          <p:cNvPr id="17413" name="Picture 6" descr="地图111"/>
          <p:cNvPicPr>
            <a:picLocks noChangeAspect="1"/>
          </p:cNvPicPr>
          <p:nvPr/>
        </p:nvPicPr>
        <p:blipFill>
          <a:blip r:embed="rId2">
            <a:lum bright="-6000" contrast="17998"/>
          </a:blip>
          <a:stretch>
            <a:fillRect/>
          </a:stretch>
        </p:blipFill>
        <p:spPr>
          <a:xfrm>
            <a:off x="5514975" y="2730500"/>
            <a:ext cx="5086350" cy="3382963"/>
          </a:xfrm>
          <a:prstGeom prst="rect">
            <a:avLst/>
          </a:prstGeom>
          <a:noFill/>
          <a:ln w="12700" cap="flat" cmpd="sng">
            <a:solidFill>
              <a:srgbClr val="99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>
                <a:alpha val="50000"/>
              </a:srgbClr>
            </a:outerShdw>
          </a:effectLst>
        </p:spPr>
      </p:pic>
      <p:sp>
        <p:nvSpPr>
          <p:cNvPr id="17414" name="矩形 20482"/>
          <p:cNvSpPr/>
          <p:nvPr/>
        </p:nvSpPr>
        <p:spPr>
          <a:xfrm>
            <a:off x="6648133" y="6215063"/>
            <a:ext cx="3310255" cy="30734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pPr algn="r"/>
            <a:r>
              <a:rPr lang="zh-CN" altLang="en-US" sz="2000" b="1">
                <a:latin typeface="方正仿宋_GBK" panose="03000509000000000000" charset="-122"/>
                <a:ea typeface="方正仿宋_GBK" panose="03000509000000000000" charset="-122"/>
              </a:rPr>
              <a:t>国民党进攻陕北和山东解放区</a:t>
            </a:r>
            <a:endParaRPr lang="zh-CN" altLang="en-US" sz="2000" b="1">
              <a:latin typeface="方正仿宋_GBK" panose="03000509000000000000" charset="-122"/>
              <a:ea typeface="方正仿宋_GBK" panose="03000509000000000000" charset="-122"/>
            </a:endParaRPr>
          </a:p>
        </p:txBody>
      </p:sp>
      <p:sp>
        <p:nvSpPr>
          <p:cNvPr id="30723" name="Oval 3"/>
          <p:cNvSpPr/>
          <p:nvPr/>
        </p:nvSpPr>
        <p:spPr>
          <a:xfrm>
            <a:off x="5522913" y="3521075"/>
            <a:ext cx="1117600" cy="550863"/>
          </a:xfrm>
          <a:prstGeom prst="ellipse">
            <a:avLst/>
          </a:prstGeom>
          <a:solidFill>
            <a:schemeClr val="accent2"/>
          </a:solidFill>
          <a:ln w="952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000" dirty="0">
                <a:solidFill>
                  <a:srgbClr val="FFFF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陕北</a:t>
            </a:r>
            <a:endParaRPr lang="zh-CN" altLang="en-US" sz="4000" dirty="0">
              <a:solidFill>
                <a:srgbClr val="FFFF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30724" name="Oval 4"/>
          <p:cNvSpPr/>
          <p:nvPr/>
        </p:nvSpPr>
        <p:spPr>
          <a:xfrm>
            <a:off x="8328025" y="3627438"/>
            <a:ext cx="1404938" cy="596900"/>
          </a:xfrm>
          <a:prstGeom prst="ellipse">
            <a:avLst/>
          </a:prstGeom>
          <a:solidFill>
            <a:schemeClr val="accent2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000" dirty="0">
                <a:solidFill>
                  <a:srgbClr val="FFFF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山东</a:t>
            </a:r>
            <a:endParaRPr lang="zh-CN" altLang="en-US" sz="4000" dirty="0">
              <a:solidFill>
                <a:srgbClr val="FFFF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2988945" y="1793240"/>
            <a:ext cx="2534285" cy="7200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6096000" y="1793240"/>
            <a:ext cx="2534285" cy="7200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ldLvl="0" animBg="1"/>
      <p:bldP spid="30724" grpId="0" bldLvl="0" animBg="1"/>
      <p:bldP spid="17412" grpId="0"/>
      <p:bldP spid="17414" grpId="0"/>
      <p:bldP spid="2" grpId="0" animBg="1"/>
      <p:bldP spid="3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矩形 7197"/>
          <p:cNvSpPr/>
          <p:nvPr/>
        </p:nvSpPr>
        <p:spPr>
          <a:xfrm>
            <a:off x="257493" y="70803"/>
            <a:ext cx="6639560" cy="7683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t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三</a:t>
            </a:r>
            <a:r>
              <a:rPr lang="en-US" altLang="zh-CN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解放区军民的自卫反击</a:t>
            </a:r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" name="矩形 7174"/>
          <p:cNvSpPr/>
          <p:nvPr/>
        </p:nvSpPr>
        <p:spPr>
          <a:xfrm>
            <a:off x="872490" y="1109980"/>
            <a:ext cx="7115810" cy="645160"/>
          </a:xfrm>
          <a:prstGeom prst="rect">
            <a:avLst/>
          </a:prstGeom>
          <a:noFill/>
          <a:ln w="38100" cap="flat" cmpd="sng">
            <a:solidFill>
              <a:srgbClr val="00CC00"/>
            </a:solidFill>
            <a:prstDash val="solid"/>
            <a:bevel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1.“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一切反动派都是纸老虎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en-US" altLang="zh-CN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8435" name="图片 143362" descr="K12SYS100000005-0000000000003960"/>
          <p:cNvPicPr>
            <a:picLocks noChangeAspect="1"/>
          </p:cNvPicPr>
          <p:nvPr/>
        </p:nvPicPr>
        <p:blipFill>
          <a:blip r:embed="rId1"/>
          <a:srcRect l="2473" t="15660" r="37396" b="30139"/>
          <a:stretch>
            <a:fillRect/>
          </a:stretch>
        </p:blipFill>
        <p:spPr>
          <a:xfrm>
            <a:off x="257810" y="2094865"/>
            <a:ext cx="6221730" cy="4695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6" name="文本框 143361"/>
          <p:cNvSpPr txBox="1"/>
          <p:nvPr/>
        </p:nvSpPr>
        <p:spPr>
          <a:xfrm>
            <a:off x="6593205" y="2425700"/>
            <a:ext cx="534416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en-US" altLang="zh-CN" sz="3600" b="1" dirty="0">
                <a:latin typeface="方正仿宋_GBK" panose="03000509000000000000" charset="-122"/>
                <a:ea typeface="方正仿宋_GBK" panose="03000509000000000000" charset="-122"/>
              </a:rPr>
              <a:t>1946</a:t>
            </a:r>
            <a:r>
              <a:rPr lang="zh-CN" altLang="en-US" sz="3600" b="1" dirty="0">
                <a:latin typeface="方正仿宋_GBK" panose="03000509000000000000" charset="-122"/>
                <a:ea typeface="方正仿宋_GBK" panose="03000509000000000000" charset="-122"/>
              </a:rPr>
              <a:t>年</a:t>
            </a:r>
            <a:r>
              <a:rPr lang="en-US" altLang="zh-CN" sz="3600" b="1" dirty="0">
                <a:latin typeface="方正仿宋_GBK" panose="03000509000000000000" charset="-122"/>
                <a:ea typeface="方正仿宋_GBK" panose="03000509000000000000" charset="-122"/>
              </a:rPr>
              <a:t>8</a:t>
            </a:r>
            <a:r>
              <a:rPr lang="zh-CN" altLang="en-US" sz="3600" b="1" dirty="0">
                <a:latin typeface="方正仿宋_GBK" panose="03000509000000000000" charset="-122"/>
                <a:ea typeface="方正仿宋_GBK" panose="03000509000000000000" charset="-122"/>
              </a:rPr>
              <a:t>月，</a:t>
            </a:r>
            <a:r>
              <a:rPr lang="zh-CN" altLang="en-US" sz="3600" b="1" dirty="0">
                <a:solidFill>
                  <a:srgbClr val="FF0000"/>
                </a:solidFill>
                <a:latin typeface="方正仿宋_GBK" panose="03000509000000000000" charset="-122"/>
                <a:ea typeface="方正仿宋_GBK" panose="03000509000000000000" charset="-122"/>
              </a:rPr>
              <a:t>毛泽东</a:t>
            </a:r>
            <a:r>
              <a:rPr lang="zh-CN" altLang="en-US" sz="3600" b="1" dirty="0">
                <a:latin typeface="方正仿宋_GBK" panose="03000509000000000000" charset="-122"/>
                <a:ea typeface="方正仿宋_GBK" panose="03000509000000000000" charset="-122"/>
              </a:rPr>
              <a:t>提出了</a:t>
            </a:r>
            <a:r>
              <a:rPr lang="zh-CN" altLang="en-US" sz="3600" b="1" dirty="0">
                <a:solidFill>
                  <a:srgbClr val="C00000"/>
                </a:solidFill>
                <a:latin typeface="方正仿宋_GBK" panose="03000509000000000000" charset="-122"/>
                <a:ea typeface="方正仿宋_GBK" panose="03000509000000000000" charset="-122"/>
              </a:rPr>
              <a:t>“一切反动派都是纸老虎”</a:t>
            </a:r>
            <a:r>
              <a:rPr lang="zh-CN" altLang="en-US" sz="3600" b="1" dirty="0">
                <a:latin typeface="方正仿宋_GBK" panose="03000509000000000000" charset="-122"/>
                <a:ea typeface="方正仿宋_GBK" panose="03000509000000000000" charset="-122"/>
              </a:rPr>
              <a:t>的著名论断，</a:t>
            </a:r>
            <a:r>
              <a:rPr lang="zh-CN" altLang="en-US" sz="3600" b="1" dirty="0">
                <a:solidFill>
                  <a:schemeClr val="tx1"/>
                </a:solidFill>
                <a:latin typeface="方正仿宋_GBK" panose="03000509000000000000" charset="-122"/>
                <a:ea typeface="方正仿宋_GBK" panose="03000509000000000000" charset="-122"/>
              </a:rPr>
              <a:t>坚定了中国人民革命必胜的信心</a:t>
            </a:r>
            <a:r>
              <a:rPr lang="zh-CN" altLang="en-US" sz="3600" b="1" dirty="0">
                <a:latin typeface="方正仿宋_GBK" panose="03000509000000000000" charset="-122"/>
                <a:ea typeface="方正仿宋_GBK" panose="03000509000000000000" charset="-122"/>
              </a:rPr>
              <a:t>。</a:t>
            </a:r>
            <a:endParaRPr lang="zh-CN" altLang="en-US" sz="36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1843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7174"/>
          <p:cNvSpPr/>
          <p:nvPr/>
        </p:nvSpPr>
        <p:spPr>
          <a:xfrm>
            <a:off x="664845" y="182245"/>
            <a:ext cx="5993130" cy="64516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粉碎国民党的全面进攻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3956" name="文本框 253955"/>
          <p:cNvSpPr txBox="1"/>
          <p:nvPr/>
        </p:nvSpPr>
        <p:spPr>
          <a:xfrm>
            <a:off x="1056005" y="950595"/>
            <a:ext cx="1077150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chemeClr val="accent2"/>
                </a:solidFill>
                <a:latin typeface="Calibri" panose="020F0502020204030204" pitchFamily="34" charset="0"/>
                <a:ea typeface="楷体_GB2312" charset="-122"/>
              </a:rPr>
              <a:t>    </a:t>
            </a:r>
            <a:r>
              <a:rPr lang="en-US" altLang="zh-CN" sz="4000" b="1">
                <a:solidFill>
                  <a:schemeClr val="tx1"/>
                </a:solidFill>
                <a:latin typeface="Calibri" panose="020F0502020204030204" pitchFamily="34" charset="0"/>
                <a:ea typeface="楷体_GB2312" charset="-122"/>
              </a:rPr>
              <a:t>  </a:t>
            </a:r>
            <a:r>
              <a:rPr lang="zh-CN" altLang="en-US" sz="4000" b="1" dirty="0">
                <a:solidFill>
                  <a:schemeClr val="tx1"/>
                </a:solidFill>
                <a:latin typeface="Calibri" panose="020F0502020204030204" pitchFamily="34" charset="0"/>
                <a:ea typeface="楷体_GB2312" charset="-122"/>
              </a:rPr>
              <a:t>想一想：面对国民党的疯狂攻势，解放军采取怎样的策略最终粉碎敌人的全面进攻的？</a:t>
            </a:r>
            <a:endParaRPr lang="zh-CN" altLang="en-US" sz="4000" b="1" dirty="0">
              <a:solidFill>
                <a:schemeClr val="tx1"/>
              </a:solidFill>
              <a:latin typeface="Calibri" panose="020F0502020204030204" pitchFamily="34" charset="0"/>
              <a:ea typeface="楷体_GB2312" charset="-122"/>
            </a:endParaRPr>
          </a:p>
        </p:txBody>
      </p:sp>
      <p:sp>
        <p:nvSpPr>
          <p:cNvPr id="29701" name="文本框 29700"/>
          <p:cNvSpPr txBox="1"/>
          <p:nvPr/>
        </p:nvSpPr>
        <p:spPr>
          <a:xfrm>
            <a:off x="1876425" y="2628900"/>
            <a:ext cx="3875088" cy="583565"/>
          </a:xfrm>
          <a:prstGeom prst="rect">
            <a:avLst/>
          </a:prstGeom>
          <a:solidFill>
            <a:srgbClr val="FFFFCC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战略战术：自卫战争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55788" y="3413125"/>
            <a:ext cx="3875087" cy="583565"/>
          </a:xfrm>
          <a:prstGeom prst="rect">
            <a:avLst/>
          </a:prstGeom>
          <a:solidFill>
            <a:srgbClr val="FFFFCC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主要方式：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运动战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33563" y="4186238"/>
            <a:ext cx="3875087" cy="1076325"/>
          </a:xfrm>
          <a:prstGeom prst="rect">
            <a:avLst/>
          </a:prstGeom>
          <a:solidFill>
            <a:srgbClr val="FFFFCC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主要目标：歼灭敌人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有生力量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49438" y="5368925"/>
            <a:ext cx="3875087" cy="1076325"/>
          </a:xfrm>
          <a:prstGeom prst="rect">
            <a:avLst/>
          </a:prstGeom>
          <a:solidFill>
            <a:srgbClr val="FFFFCC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作战原则：集中优势兵力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各个歼灭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敌人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9463" name="图片 2539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07088" y="2568575"/>
            <a:ext cx="4500562" cy="3452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4" name="矩形 20482"/>
          <p:cNvSpPr/>
          <p:nvPr/>
        </p:nvSpPr>
        <p:spPr>
          <a:xfrm>
            <a:off x="6982778" y="6115050"/>
            <a:ext cx="2800985" cy="30734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pPr algn="r"/>
            <a:r>
              <a:rPr lang="zh-CN" altLang="en-US" sz="2000" b="1" dirty="0">
                <a:latin typeface="方正仿宋_GBK"/>
                <a:ea typeface="方正仿宋_GBK"/>
              </a:rPr>
              <a:t>人民解放军快速机动作战</a:t>
            </a:r>
            <a:endParaRPr lang="zh-CN" altLang="en-US" sz="2000" b="1" dirty="0">
              <a:latin typeface="方正仿宋_GBK"/>
              <a:ea typeface="方正仿宋_GBK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53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800" decel="100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253956" grpId="0"/>
      <p:bldP spid="29701" grpId="0" bldLvl="0" animBg="1"/>
      <p:bldP spid="2" grpId="0" bldLvl="0" animBg="1"/>
      <p:bldP spid="3" grpId="0" bldLvl="0" animBg="1"/>
      <p:bldP spid="5" grpId="0" bldLvl="0" animBg="1"/>
      <p:bldP spid="1946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endParaRPr lang="zh-CN" altLang="en-US" dirty="0"/>
          </a:p>
        </p:txBody>
      </p:sp>
      <p:sp>
        <p:nvSpPr>
          <p:cNvPr id="55299" name="内容占位符 2"/>
          <p:cNvSpPr>
            <a:spLocks noGrp="1"/>
          </p:cNvSpPr>
          <p:nvPr>
            <p:ph idx="1"/>
          </p:nvPr>
        </p:nvSpPr>
        <p:spPr>
          <a:xfrm>
            <a:off x="1774825" y="1628775"/>
            <a:ext cx="6265863" cy="4032250"/>
          </a:xfrm>
        </p:spPr>
        <p:txBody>
          <a:bodyPr vert="horz" wrap="square" lIns="91440" tIns="45720" rIns="91440" bIns="45720" anchor="t"/>
          <a:p>
            <a:pPr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敌进我退，敌驻我扰，敌疲我打，敌退我追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。”  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---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毛泽东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en-US" altLang="zh-CN" sz="36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zh-CN" sz="36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避敌主力，诱敌深入，集中优势兵力，各个击破</a:t>
            </a:r>
            <a:r>
              <a:rPr lang="zh-CN" altLang="en-US" sz="36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en-US" altLang="zh-CN" sz="36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      </a:t>
            </a:r>
            <a:endParaRPr lang="en-US" altLang="zh-CN" sz="3600" b="1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en-US" altLang="zh-CN" sz="36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---</a:t>
            </a:r>
            <a:r>
              <a:rPr lang="zh-CN" altLang="en-US" sz="36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毛泽东</a:t>
            </a:r>
            <a:endParaRPr lang="en-US" altLang="zh-CN" sz="3600" b="1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endParaRPr lang="en-US" altLang="zh-CN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Picture 9" descr="200872810144737_2"/>
          <p:cNvPicPr>
            <a:picLocks noChangeAspect="1"/>
          </p:cNvPicPr>
          <p:nvPr/>
        </p:nvPicPr>
        <p:blipFill>
          <a:blip r:embed="rId1"/>
          <a:srcRect t="17839" b="4451"/>
          <a:stretch>
            <a:fillRect/>
          </a:stretch>
        </p:blipFill>
        <p:spPr>
          <a:xfrm>
            <a:off x="1524000" y="0"/>
            <a:ext cx="9144000" cy="1196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2674938" y="223838"/>
            <a:ext cx="5080000" cy="8299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运动战术，巧防御</a:t>
            </a:r>
            <a:endParaRPr kumimoji="0" lang="zh-CN" altLang="en-US" sz="4800" b="1" kern="1200" cap="none" spc="0" normalizeH="0" baseline="0" noProof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55302" name="Picture 4" descr="http://news.sctv.com/rw/rwcq/200909/W0200909154007752135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3688" y="2997200"/>
            <a:ext cx="2754312" cy="3860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5299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charRg st="25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55299">
                                            <p:txEl>
                                              <p:charRg st="25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charRg st="47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5299">
                                            <p:txEl>
                                              <p:charRg st="47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charRg st="78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55299">
                                            <p:txEl>
                                              <p:charRg st="78" end="10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build="p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1" name="图片 26726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17153" y="106680"/>
            <a:ext cx="7213600" cy="5070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9331" name="矩形 99330"/>
          <p:cNvSpPr/>
          <p:nvPr/>
        </p:nvSpPr>
        <p:spPr>
          <a:xfrm>
            <a:off x="1601153" y="5282565"/>
            <a:ext cx="8990012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解放区军民经过半年多的自卫反击战，粉碎了国民党军的全面进攻。</a:t>
            </a:r>
            <a:endParaRPr lang="zh-CN" altLang="en-US" sz="4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矩形 7174"/>
          <p:cNvSpPr/>
          <p:nvPr/>
        </p:nvSpPr>
        <p:spPr>
          <a:xfrm>
            <a:off x="621348" y="164465"/>
            <a:ext cx="4187825" cy="119888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粉碎国民党的重点进攻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59075" name="图片 25907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3980" y="1386205"/>
            <a:ext cx="4867275" cy="4606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9074" name="文本框 259073"/>
          <p:cNvSpPr txBox="1"/>
          <p:nvPr/>
        </p:nvSpPr>
        <p:spPr>
          <a:xfrm>
            <a:off x="5135245" y="164465"/>
            <a:ext cx="6722745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0000FF"/>
                </a:solidFill>
                <a:latin typeface="楷体_GB2312" charset="-122"/>
                <a:ea typeface="楷体_GB2312" charset="-122"/>
              </a:rPr>
              <a:t>    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从毛泽东、周恩来等率领中共中央和解放军总部主动</a:t>
            </a: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撤离延安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转战陕北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1509" name="矩形 20482"/>
          <p:cNvSpPr/>
          <p:nvPr/>
        </p:nvSpPr>
        <p:spPr>
          <a:xfrm>
            <a:off x="1079500" y="6091555"/>
            <a:ext cx="1782445" cy="30734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pPr algn="r"/>
            <a:r>
              <a:rPr lang="zh-CN" altLang="en-US" sz="2000" b="1">
                <a:latin typeface="方正仿宋_GBK" panose="03000509000000000000" charset="-122"/>
                <a:ea typeface="方正仿宋_GBK" panose="03000509000000000000" charset="-122"/>
              </a:rPr>
              <a:t>毛泽东转战陕北</a:t>
            </a:r>
            <a:endParaRPr lang="zh-CN" altLang="en-US" sz="2000" b="1">
              <a:latin typeface="方正仿宋_GBK" panose="03000509000000000000" charset="-122"/>
              <a:ea typeface="方正仿宋_GBK" panose="03000509000000000000" charset="-122"/>
            </a:endParaRPr>
          </a:p>
        </p:txBody>
      </p:sp>
      <p:pic>
        <p:nvPicPr>
          <p:cNvPr id="31745" name="Picture 4" descr="059"/>
          <p:cNvPicPr>
            <a:picLocks noChangeAspect="1"/>
          </p:cNvPicPr>
          <p:nvPr/>
        </p:nvPicPr>
        <p:blipFill>
          <a:blip r:embed="rId2"/>
          <a:srcRect l="49167" t="41667" r="3334" b="8333"/>
          <a:stretch>
            <a:fillRect/>
          </a:stretch>
        </p:blipFill>
        <p:spPr>
          <a:xfrm>
            <a:off x="5905500" y="2013268"/>
            <a:ext cx="5676900" cy="3629025"/>
          </a:xfrm>
          <a:prstGeom prst="rect">
            <a:avLst/>
          </a:prstGeom>
          <a:noFill/>
          <a:ln w="9525" cap="flat" cmpd="sng">
            <a:solidFill>
              <a:srgbClr val="99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1746" name="Text Box 5"/>
          <p:cNvSpPr txBox="1"/>
          <p:nvPr/>
        </p:nvSpPr>
        <p:spPr>
          <a:xfrm>
            <a:off x="6192838" y="5931218"/>
            <a:ext cx="5283200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rgbClr val="990000"/>
                </a:solidFill>
                <a:latin typeface="微软雅黑" panose="020B0503020204020204" charset="-122"/>
                <a:ea typeface="微软雅黑" panose="020B0503020204020204" charset="-122"/>
              </a:rPr>
              <a:t>       1947</a:t>
            </a:r>
            <a:r>
              <a:rPr lang="zh-CN" altLang="en-US" sz="2400" b="1" dirty="0">
                <a:solidFill>
                  <a:srgbClr val="990000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2400" b="1" dirty="0">
                <a:solidFill>
                  <a:srgbClr val="990000"/>
                </a:solidFill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2400" b="1" dirty="0">
                <a:solidFill>
                  <a:srgbClr val="990000"/>
                </a:solidFill>
                <a:latin typeface="微软雅黑" panose="020B0503020204020204" charset="-122"/>
                <a:ea typeface="微软雅黑" panose="020B0503020204020204" charset="-122"/>
              </a:rPr>
              <a:t>月</a:t>
            </a:r>
            <a:r>
              <a:rPr lang="en-US" altLang="zh-CN" sz="2400" b="1" dirty="0">
                <a:solidFill>
                  <a:srgbClr val="990000"/>
                </a:solidFill>
                <a:latin typeface="微软雅黑" panose="020B0503020204020204" charset="-122"/>
                <a:ea typeface="微软雅黑" panose="020B0503020204020204" charset="-122"/>
              </a:rPr>
              <a:t>7</a:t>
            </a:r>
            <a:r>
              <a:rPr lang="zh-CN" altLang="en-US" sz="2400" b="1" dirty="0">
                <a:solidFill>
                  <a:srgbClr val="990000"/>
                </a:solidFill>
                <a:latin typeface="微软雅黑" panose="020B0503020204020204" charset="-122"/>
                <a:ea typeface="微软雅黑" panose="020B0503020204020204" charset="-122"/>
              </a:rPr>
              <a:t>日，国民党军队占领延安，蒋介石抵达延安视察。</a:t>
            </a:r>
            <a:endParaRPr lang="zh-CN" altLang="en-US" sz="2400" b="1" dirty="0">
              <a:solidFill>
                <a:srgbClr val="99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59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59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59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59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9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9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  <p:bldP spid="3174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29" name="Picture 2" descr="003"/>
          <p:cNvPicPr>
            <a:picLocks noChangeAspect="1"/>
          </p:cNvPicPr>
          <p:nvPr/>
        </p:nvPicPr>
        <p:blipFill>
          <a:blip r:embed="rId1">
            <a:lum bright="-12000" contrast="23999"/>
          </a:blip>
          <a:srcRect b="-50"/>
          <a:stretch>
            <a:fillRect/>
          </a:stretch>
        </p:blipFill>
        <p:spPr>
          <a:xfrm>
            <a:off x="1619250" y="630238"/>
            <a:ext cx="5688013" cy="5489575"/>
          </a:xfrm>
          <a:prstGeom prst="rect">
            <a:avLst/>
          </a:prstGeom>
          <a:noFill/>
          <a:ln w="57150" cap="flat" cmpd="thickThin">
            <a:solidFill>
              <a:srgbClr val="0033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7651" name="Freeform 3"/>
          <p:cNvSpPr/>
          <p:nvPr/>
        </p:nvSpPr>
        <p:spPr>
          <a:xfrm>
            <a:off x="1801813" y="608013"/>
            <a:ext cx="5276850" cy="5162550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3734" h="3554">
                <a:moveTo>
                  <a:pt x="1104" y="3554"/>
                </a:moveTo>
                <a:cubicBezTo>
                  <a:pt x="1145" y="3504"/>
                  <a:pt x="1187" y="3455"/>
                  <a:pt x="1240" y="3417"/>
                </a:cubicBezTo>
                <a:cubicBezTo>
                  <a:pt x="1293" y="3379"/>
                  <a:pt x="1383" y="3372"/>
                  <a:pt x="1421" y="3327"/>
                </a:cubicBezTo>
                <a:cubicBezTo>
                  <a:pt x="1459" y="3282"/>
                  <a:pt x="1459" y="3213"/>
                  <a:pt x="1466" y="3145"/>
                </a:cubicBezTo>
                <a:cubicBezTo>
                  <a:pt x="1473" y="3077"/>
                  <a:pt x="1428" y="2993"/>
                  <a:pt x="1466" y="2918"/>
                </a:cubicBezTo>
                <a:cubicBezTo>
                  <a:pt x="1504" y="2843"/>
                  <a:pt x="1625" y="2730"/>
                  <a:pt x="1693" y="2692"/>
                </a:cubicBezTo>
                <a:cubicBezTo>
                  <a:pt x="1761" y="2654"/>
                  <a:pt x="1777" y="2662"/>
                  <a:pt x="1875" y="2692"/>
                </a:cubicBezTo>
                <a:cubicBezTo>
                  <a:pt x="1973" y="2722"/>
                  <a:pt x="2185" y="2835"/>
                  <a:pt x="2283" y="2873"/>
                </a:cubicBezTo>
                <a:cubicBezTo>
                  <a:pt x="2381" y="2911"/>
                  <a:pt x="2434" y="2933"/>
                  <a:pt x="2464" y="2918"/>
                </a:cubicBezTo>
                <a:cubicBezTo>
                  <a:pt x="2494" y="2903"/>
                  <a:pt x="2449" y="2820"/>
                  <a:pt x="2464" y="2782"/>
                </a:cubicBezTo>
                <a:cubicBezTo>
                  <a:pt x="2479" y="2744"/>
                  <a:pt x="2570" y="2767"/>
                  <a:pt x="2555" y="2692"/>
                </a:cubicBezTo>
                <a:cubicBezTo>
                  <a:pt x="2540" y="2617"/>
                  <a:pt x="2434" y="2405"/>
                  <a:pt x="2374" y="2329"/>
                </a:cubicBezTo>
                <a:cubicBezTo>
                  <a:pt x="2314" y="2253"/>
                  <a:pt x="2237" y="2253"/>
                  <a:pt x="2192" y="2238"/>
                </a:cubicBezTo>
                <a:cubicBezTo>
                  <a:pt x="2147" y="2223"/>
                  <a:pt x="2139" y="2245"/>
                  <a:pt x="2101" y="2238"/>
                </a:cubicBezTo>
                <a:cubicBezTo>
                  <a:pt x="2063" y="2231"/>
                  <a:pt x="2010" y="2200"/>
                  <a:pt x="1965" y="2193"/>
                </a:cubicBezTo>
                <a:cubicBezTo>
                  <a:pt x="1920" y="2186"/>
                  <a:pt x="1844" y="2208"/>
                  <a:pt x="1829" y="2193"/>
                </a:cubicBezTo>
                <a:cubicBezTo>
                  <a:pt x="1814" y="2178"/>
                  <a:pt x="1807" y="2117"/>
                  <a:pt x="1875" y="2102"/>
                </a:cubicBezTo>
                <a:cubicBezTo>
                  <a:pt x="1943" y="2087"/>
                  <a:pt x="2147" y="2170"/>
                  <a:pt x="2238" y="2102"/>
                </a:cubicBezTo>
                <a:cubicBezTo>
                  <a:pt x="2329" y="2034"/>
                  <a:pt x="2374" y="1785"/>
                  <a:pt x="2419" y="1694"/>
                </a:cubicBezTo>
                <a:cubicBezTo>
                  <a:pt x="2464" y="1603"/>
                  <a:pt x="2525" y="1581"/>
                  <a:pt x="2510" y="1558"/>
                </a:cubicBezTo>
                <a:cubicBezTo>
                  <a:pt x="2495" y="1535"/>
                  <a:pt x="2411" y="1535"/>
                  <a:pt x="2328" y="1558"/>
                </a:cubicBezTo>
                <a:cubicBezTo>
                  <a:pt x="2245" y="1581"/>
                  <a:pt x="2155" y="1649"/>
                  <a:pt x="2011" y="1694"/>
                </a:cubicBezTo>
                <a:cubicBezTo>
                  <a:pt x="1867" y="1739"/>
                  <a:pt x="1670" y="1822"/>
                  <a:pt x="1466" y="1830"/>
                </a:cubicBezTo>
                <a:cubicBezTo>
                  <a:pt x="1262" y="1838"/>
                  <a:pt x="930" y="1754"/>
                  <a:pt x="786" y="1739"/>
                </a:cubicBezTo>
                <a:cubicBezTo>
                  <a:pt x="642" y="1724"/>
                  <a:pt x="658" y="1746"/>
                  <a:pt x="605" y="1739"/>
                </a:cubicBezTo>
                <a:cubicBezTo>
                  <a:pt x="552" y="1732"/>
                  <a:pt x="507" y="1717"/>
                  <a:pt x="469" y="1694"/>
                </a:cubicBezTo>
                <a:cubicBezTo>
                  <a:pt x="431" y="1671"/>
                  <a:pt x="431" y="1603"/>
                  <a:pt x="378" y="1603"/>
                </a:cubicBezTo>
                <a:cubicBezTo>
                  <a:pt x="325" y="1603"/>
                  <a:pt x="212" y="1671"/>
                  <a:pt x="151" y="1694"/>
                </a:cubicBezTo>
                <a:cubicBezTo>
                  <a:pt x="90" y="1717"/>
                  <a:pt x="30" y="1754"/>
                  <a:pt x="15" y="1739"/>
                </a:cubicBezTo>
                <a:cubicBezTo>
                  <a:pt x="0" y="1724"/>
                  <a:pt x="7" y="1633"/>
                  <a:pt x="60" y="1603"/>
                </a:cubicBezTo>
                <a:cubicBezTo>
                  <a:pt x="113" y="1573"/>
                  <a:pt x="264" y="1558"/>
                  <a:pt x="332" y="1558"/>
                </a:cubicBezTo>
                <a:cubicBezTo>
                  <a:pt x="400" y="1558"/>
                  <a:pt x="394" y="1588"/>
                  <a:pt x="469" y="1603"/>
                </a:cubicBezTo>
                <a:cubicBezTo>
                  <a:pt x="544" y="1618"/>
                  <a:pt x="711" y="1671"/>
                  <a:pt x="786" y="1648"/>
                </a:cubicBezTo>
                <a:cubicBezTo>
                  <a:pt x="861" y="1625"/>
                  <a:pt x="877" y="1512"/>
                  <a:pt x="922" y="1467"/>
                </a:cubicBezTo>
                <a:cubicBezTo>
                  <a:pt x="967" y="1422"/>
                  <a:pt x="1005" y="1414"/>
                  <a:pt x="1058" y="1376"/>
                </a:cubicBezTo>
                <a:cubicBezTo>
                  <a:pt x="1111" y="1338"/>
                  <a:pt x="1157" y="1263"/>
                  <a:pt x="1240" y="1240"/>
                </a:cubicBezTo>
                <a:cubicBezTo>
                  <a:pt x="1323" y="1217"/>
                  <a:pt x="1451" y="1263"/>
                  <a:pt x="1557" y="1240"/>
                </a:cubicBezTo>
                <a:cubicBezTo>
                  <a:pt x="1663" y="1217"/>
                  <a:pt x="1792" y="1127"/>
                  <a:pt x="1875" y="1104"/>
                </a:cubicBezTo>
                <a:cubicBezTo>
                  <a:pt x="1958" y="1081"/>
                  <a:pt x="2003" y="1104"/>
                  <a:pt x="2056" y="1104"/>
                </a:cubicBezTo>
                <a:cubicBezTo>
                  <a:pt x="2109" y="1104"/>
                  <a:pt x="2094" y="1051"/>
                  <a:pt x="2192" y="1104"/>
                </a:cubicBezTo>
                <a:cubicBezTo>
                  <a:pt x="2290" y="1157"/>
                  <a:pt x="2555" y="1392"/>
                  <a:pt x="2646" y="1422"/>
                </a:cubicBezTo>
                <a:cubicBezTo>
                  <a:pt x="2737" y="1452"/>
                  <a:pt x="2744" y="1354"/>
                  <a:pt x="2736" y="1286"/>
                </a:cubicBezTo>
                <a:cubicBezTo>
                  <a:pt x="2728" y="1218"/>
                  <a:pt x="2607" y="1081"/>
                  <a:pt x="2600" y="1013"/>
                </a:cubicBezTo>
                <a:cubicBezTo>
                  <a:pt x="2593" y="945"/>
                  <a:pt x="2691" y="930"/>
                  <a:pt x="2691" y="877"/>
                </a:cubicBezTo>
                <a:cubicBezTo>
                  <a:pt x="2691" y="824"/>
                  <a:pt x="2570" y="802"/>
                  <a:pt x="2600" y="696"/>
                </a:cubicBezTo>
                <a:cubicBezTo>
                  <a:pt x="2630" y="590"/>
                  <a:pt x="2828" y="340"/>
                  <a:pt x="2873" y="242"/>
                </a:cubicBezTo>
                <a:cubicBezTo>
                  <a:pt x="2918" y="144"/>
                  <a:pt x="2903" y="136"/>
                  <a:pt x="2873" y="106"/>
                </a:cubicBezTo>
                <a:cubicBezTo>
                  <a:pt x="2843" y="76"/>
                  <a:pt x="2751" y="61"/>
                  <a:pt x="2691" y="61"/>
                </a:cubicBezTo>
                <a:cubicBezTo>
                  <a:pt x="2631" y="61"/>
                  <a:pt x="2555" y="91"/>
                  <a:pt x="2510" y="106"/>
                </a:cubicBezTo>
                <a:cubicBezTo>
                  <a:pt x="2465" y="121"/>
                  <a:pt x="2442" y="167"/>
                  <a:pt x="2419" y="152"/>
                </a:cubicBezTo>
                <a:cubicBezTo>
                  <a:pt x="2396" y="137"/>
                  <a:pt x="2344" y="30"/>
                  <a:pt x="2374" y="15"/>
                </a:cubicBezTo>
                <a:cubicBezTo>
                  <a:pt x="2404" y="0"/>
                  <a:pt x="2532" y="31"/>
                  <a:pt x="2600" y="61"/>
                </a:cubicBezTo>
                <a:cubicBezTo>
                  <a:pt x="2668" y="91"/>
                  <a:pt x="2714" y="182"/>
                  <a:pt x="2782" y="197"/>
                </a:cubicBezTo>
                <a:cubicBezTo>
                  <a:pt x="2850" y="212"/>
                  <a:pt x="2948" y="160"/>
                  <a:pt x="3009" y="152"/>
                </a:cubicBezTo>
                <a:cubicBezTo>
                  <a:pt x="3070" y="144"/>
                  <a:pt x="3160" y="54"/>
                  <a:pt x="3145" y="152"/>
                </a:cubicBezTo>
                <a:cubicBezTo>
                  <a:pt x="3130" y="250"/>
                  <a:pt x="2963" y="628"/>
                  <a:pt x="2918" y="741"/>
                </a:cubicBezTo>
                <a:cubicBezTo>
                  <a:pt x="2873" y="854"/>
                  <a:pt x="2866" y="802"/>
                  <a:pt x="2873" y="832"/>
                </a:cubicBezTo>
                <a:cubicBezTo>
                  <a:pt x="2880" y="862"/>
                  <a:pt x="2910" y="908"/>
                  <a:pt x="2963" y="923"/>
                </a:cubicBezTo>
                <a:cubicBezTo>
                  <a:pt x="3016" y="938"/>
                  <a:pt x="3122" y="916"/>
                  <a:pt x="3190" y="923"/>
                </a:cubicBezTo>
                <a:cubicBezTo>
                  <a:pt x="3258" y="930"/>
                  <a:pt x="3281" y="945"/>
                  <a:pt x="3372" y="968"/>
                </a:cubicBezTo>
                <a:cubicBezTo>
                  <a:pt x="3463" y="991"/>
                  <a:pt x="3598" y="1025"/>
                  <a:pt x="3734" y="1059"/>
                </a:cubicBezTo>
              </a:path>
            </a:pathLst>
          </a:custGeom>
          <a:noFill/>
          <a:ln w="63500" cap="flat" cmpd="sng">
            <a:solidFill>
              <a:srgbClr val="A50021"/>
            </a:solidFill>
            <a:prstDash val="solid"/>
            <a:round/>
            <a:headEnd type="none" w="med" len="med"/>
            <a:tailEnd type="stealth" w="lg" len="lg"/>
          </a:ln>
        </p:spPr>
        <p:txBody>
          <a:bodyPr/>
          <a:p>
            <a:endParaRPr lang="zh-CN" altLang="en-US"/>
          </a:p>
        </p:txBody>
      </p:sp>
      <p:grpSp>
        <p:nvGrpSpPr>
          <p:cNvPr id="27652" name="Group 5"/>
          <p:cNvGrpSpPr/>
          <p:nvPr/>
        </p:nvGrpSpPr>
        <p:grpSpPr>
          <a:xfrm>
            <a:off x="3603625" y="968375"/>
            <a:ext cx="2093913" cy="4491038"/>
            <a:chOff x="0" y="0"/>
            <a:chExt cx="1619" cy="3473"/>
          </a:xfrm>
        </p:grpSpPr>
        <p:sp>
          <p:nvSpPr>
            <p:cNvPr id="22532" name="AutoShape 6"/>
            <p:cNvSpPr/>
            <p:nvPr/>
          </p:nvSpPr>
          <p:spPr>
            <a:xfrm>
              <a:off x="204" y="3188"/>
              <a:ext cx="340" cy="285"/>
            </a:xfrm>
            <a:prstGeom prst="irregularSeal2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2533" name="AutoShape 7"/>
            <p:cNvSpPr/>
            <p:nvPr/>
          </p:nvSpPr>
          <p:spPr>
            <a:xfrm>
              <a:off x="1270" y="0"/>
              <a:ext cx="349" cy="363"/>
            </a:xfrm>
            <a:prstGeom prst="irregularSeal2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2534" name="AutoShape 8"/>
            <p:cNvSpPr/>
            <p:nvPr/>
          </p:nvSpPr>
          <p:spPr>
            <a:xfrm>
              <a:off x="113" y="2780"/>
              <a:ext cx="317" cy="318"/>
            </a:xfrm>
            <a:prstGeom prst="irregularSeal2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2535" name="AutoShape 9"/>
            <p:cNvSpPr/>
            <p:nvPr/>
          </p:nvSpPr>
          <p:spPr>
            <a:xfrm>
              <a:off x="0" y="2314"/>
              <a:ext cx="273" cy="226"/>
            </a:xfrm>
            <a:prstGeom prst="irregularSeal2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" name="Group 5"/>
          <p:cNvGrpSpPr/>
          <p:nvPr/>
        </p:nvGrpSpPr>
        <p:grpSpPr>
          <a:xfrm>
            <a:off x="3590925" y="955675"/>
            <a:ext cx="2093913" cy="4491038"/>
            <a:chOff x="0" y="0"/>
            <a:chExt cx="1619" cy="3473"/>
          </a:xfrm>
        </p:grpSpPr>
        <p:sp>
          <p:nvSpPr>
            <p:cNvPr id="22537" name="AutoShape 6"/>
            <p:cNvSpPr/>
            <p:nvPr/>
          </p:nvSpPr>
          <p:spPr>
            <a:xfrm>
              <a:off x="204" y="3188"/>
              <a:ext cx="340" cy="285"/>
            </a:xfrm>
            <a:prstGeom prst="irregularSeal2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2538" name="AutoShape 7"/>
            <p:cNvSpPr/>
            <p:nvPr/>
          </p:nvSpPr>
          <p:spPr>
            <a:xfrm>
              <a:off x="1270" y="0"/>
              <a:ext cx="349" cy="363"/>
            </a:xfrm>
            <a:prstGeom prst="irregularSeal2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2539" name="AutoShape 8"/>
            <p:cNvSpPr/>
            <p:nvPr/>
          </p:nvSpPr>
          <p:spPr>
            <a:xfrm>
              <a:off x="113" y="2780"/>
              <a:ext cx="317" cy="318"/>
            </a:xfrm>
            <a:prstGeom prst="irregularSeal2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2540" name="AutoShape 9"/>
            <p:cNvSpPr/>
            <p:nvPr/>
          </p:nvSpPr>
          <p:spPr>
            <a:xfrm>
              <a:off x="0" y="2314"/>
              <a:ext cx="273" cy="226"/>
            </a:xfrm>
            <a:prstGeom prst="irregularSeal2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59074" name="文本框 259073"/>
          <p:cNvSpPr txBox="1"/>
          <p:nvPr/>
        </p:nvSpPr>
        <p:spPr>
          <a:xfrm>
            <a:off x="7381875" y="1241425"/>
            <a:ext cx="4448810" cy="37846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楷体_GB2312" charset="-122"/>
                <a:ea typeface="楷体_GB2312" charset="-122"/>
              </a:rPr>
              <a:t>  </a:t>
            </a: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彭德怀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率领西北野战军先后取得</a:t>
            </a:r>
            <a:r>
              <a:rPr lang="zh-CN" altLang="en-US" sz="4000" dirty="0">
                <a:solidFill>
                  <a:srgbClr val="00008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青化砭、沙家店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等战役的胜利，粉碎了国民党军队对</a:t>
            </a: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陕北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的重点进攻。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59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9074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3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3903" y="177800"/>
            <a:ext cx="4649787" cy="60086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5255" y="3962400"/>
            <a:ext cx="3722370" cy="2679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9074" name="文本框 259073"/>
          <p:cNvSpPr txBox="1"/>
          <p:nvPr/>
        </p:nvSpPr>
        <p:spPr>
          <a:xfrm>
            <a:off x="6187440" y="177800"/>
            <a:ext cx="4920615" cy="37846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楷体_GB2312" charset="-122"/>
                <a:ea typeface="楷体_GB2312" charset="-122"/>
              </a:rPr>
              <a:t>  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华东野战军在山东</a:t>
            </a:r>
            <a:r>
              <a:rPr lang="zh-CN" altLang="en-US" sz="4000" dirty="0">
                <a:solidFill>
                  <a:srgbClr val="00008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孟良崮战役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消灭国民党王牌主力整编第七十四师，打退了敌人对</a:t>
            </a: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山东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解放军的重点进攻。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259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59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59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59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9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9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9074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5170" name="文本框 265217"/>
          <p:cNvSpPr txBox="1"/>
          <p:nvPr/>
        </p:nvSpPr>
        <p:spPr>
          <a:xfrm>
            <a:off x="119698" y="1523048"/>
            <a:ext cx="11952287" cy="22272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人民解放军在第一年度作战中，共歼灭国民党正规军</a:t>
            </a: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</a:rPr>
              <a:t>97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．</a:t>
            </a: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个旅共</a:t>
            </a: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</a:rPr>
              <a:t>78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万人，平均每个月歼敌</a:t>
            </a: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个旅，连同非正规军，共歼敌</a:t>
            </a: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</a:rPr>
              <a:t>110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多万人。国民党军队第一线的突击兵力，已下降到只占开始进攻解放区时的总兵力的</a:t>
            </a: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</a:rPr>
              <a:t>34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％，国民党军队减少到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373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万人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，人民解放军则在战斗中不断发展壮大，总兵力增加到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195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万人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，并积累了大兵团作战的经验总兵力。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65219" name="图片 2652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50205" y="3980815"/>
            <a:ext cx="6369050" cy="24263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5221" name="图片 2652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530" y="3981450"/>
            <a:ext cx="3646170" cy="2378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6" name="矩形 265221"/>
          <p:cNvSpPr>
            <a:spLocks noTextEdit="1"/>
          </p:cNvSpPr>
          <p:nvPr/>
        </p:nvSpPr>
        <p:spPr>
          <a:xfrm>
            <a:off x="441008" y="280988"/>
            <a:ext cx="2438400" cy="11572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 eaLnBrk="0" hangingPunct="0"/>
            <a:r>
              <a:rPr lang="zh-CN" altLang="en-US" sz="3600" b="1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资料</a:t>
            </a:r>
            <a:endParaRPr lang="zh-CN" altLang="en-US" sz="3600" b="1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矩形 8"/>
          <p:cNvSpPr>
            <a:spLocks noChangeArrowheads="1"/>
          </p:cNvSpPr>
          <p:nvPr/>
        </p:nvSpPr>
        <p:spPr bwMode="auto">
          <a:xfrm>
            <a:off x="8199438" y="280988"/>
            <a:ext cx="31273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人民教育出版社</a:t>
            </a:r>
            <a:r>
              <a:rPr kumimoji="0" lang="zh-CN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 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八</a:t>
            </a:r>
            <a:r>
              <a:rPr kumimoji="0" lang="zh-CN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年级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 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|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 </a:t>
            </a:r>
            <a:r>
              <a:rPr kumimoji="0" lang="zh-CN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上册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    </a:t>
            </a:r>
            <a:endParaRPr kumimoji="0" lang="zh-CN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5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5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5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5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521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521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5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WordArt 2"/>
          <p:cNvSpPr>
            <a:spLocks noTextEdit="1"/>
          </p:cNvSpPr>
          <p:nvPr/>
        </p:nvSpPr>
        <p:spPr>
          <a:xfrm>
            <a:off x="1212850" y="730250"/>
            <a:ext cx="9793288" cy="287972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  <a:normAutofit/>
          </a:bodyPr>
          <a:p>
            <a:pPr algn="ctr" eaLnBrk="0" hangingPunct="0"/>
            <a:r>
              <a:rPr lang="zh-CN" altLang="en-US" sz="48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与国民党战略反攻的机会即将到来！</a:t>
            </a:r>
            <a:endParaRPr lang="zh-CN" altLang="en-US" sz="48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66243" name="图片 2662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99555" y="3610610"/>
            <a:ext cx="4968875" cy="26854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44" name="图片 2662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0" y="3610610"/>
            <a:ext cx="4916170" cy="27108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" name="矩形 8"/>
          <p:cNvSpPr>
            <a:spLocks noChangeArrowheads="1"/>
          </p:cNvSpPr>
          <p:nvPr/>
        </p:nvSpPr>
        <p:spPr bwMode="auto">
          <a:xfrm>
            <a:off x="8199438" y="280988"/>
            <a:ext cx="31273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人民教育出版社</a:t>
            </a:r>
            <a:r>
              <a:rPr kumimoji="0" lang="zh-CN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 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八</a:t>
            </a:r>
            <a:r>
              <a:rPr kumimoji="0" lang="zh-CN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年级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 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|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 </a:t>
            </a:r>
            <a:r>
              <a:rPr kumimoji="0" lang="zh-CN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上册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    </a:t>
            </a:r>
            <a:endParaRPr kumimoji="0" lang="zh-CN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624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624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6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2018665" y="1593850"/>
            <a:ext cx="8142605" cy="46158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altLang="zh-CN" sz="2800" dirty="0">
                <a:latin typeface="黑体" panose="02010609060101010101" pitchFamily="49" charset="-122"/>
              </a:rPr>
              <a:t>【1】</a:t>
            </a:r>
            <a:r>
              <a:rPr lang="zh-CN" altLang="en-US" sz="2800" dirty="0">
                <a:latin typeface="黑体" panose="02010609060101010101" pitchFamily="49" charset="-122"/>
              </a:rPr>
              <a:t>假如你在百度搜索引擎中输入“</a:t>
            </a:r>
            <a:r>
              <a:rPr lang="en-US" altLang="zh-CN" sz="2800" dirty="0">
                <a:latin typeface="黑体" panose="02010609060101010101" pitchFamily="49" charset="-122"/>
              </a:rPr>
              <a:t>1945</a:t>
            </a:r>
            <a:r>
              <a:rPr lang="zh-CN" altLang="en-US" sz="2800" dirty="0">
                <a:latin typeface="黑体" panose="02010609060101010101" pitchFamily="49" charset="-122"/>
              </a:rPr>
              <a:t>年”、“毛泽东”、“双十协定”这三个关键词，最有可能出现的事件应该是（   ）</a:t>
            </a:r>
            <a:endParaRPr lang="zh-CN" altLang="en-US" sz="2800" dirty="0">
              <a:latin typeface="黑体" panose="02010609060101010101" pitchFamily="49" charset="-122"/>
            </a:endParaRPr>
          </a:p>
          <a:p>
            <a:pPr lvl="0"/>
            <a:r>
              <a:rPr lang="en-US" altLang="zh-CN" sz="2800" dirty="0">
                <a:latin typeface="黑体" panose="02010609060101010101" pitchFamily="49" charset="-122"/>
              </a:rPr>
              <a:t>A</a:t>
            </a:r>
            <a:r>
              <a:rPr lang="zh-CN" altLang="en-US" sz="2800" dirty="0">
                <a:latin typeface="黑体" panose="02010609060101010101" pitchFamily="49" charset="-122"/>
              </a:rPr>
              <a:t>．遵义会议        </a:t>
            </a:r>
            <a:endParaRPr lang="zh-CN" altLang="en-US" sz="2800" dirty="0">
              <a:latin typeface="黑体" panose="02010609060101010101" pitchFamily="49" charset="-122"/>
            </a:endParaRPr>
          </a:p>
          <a:p>
            <a:pPr lvl="0"/>
            <a:r>
              <a:rPr lang="en-US" altLang="zh-CN" sz="2800" dirty="0">
                <a:latin typeface="黑体" panose="02010609060101010101" pitchFamily="49" charset="-122"/>
              </a:rPr>
              <a:t>B</a:t>
            </a:r>
            <a:r>
              <a:rPr lang="zh-CN" altLang="en-US" sz="2800" dirty="0">
                <a:latin typeface="黑体" panose="02010609060101010101" pitchFamily="49" charset="-122"/>
              </a:rPr>
              <a:t>．西安事变          </a:t>
            </a:r>
            <a:endParaRPr lang="zh-CN" altLang="en-US" sz="2800" dirty="0">
              <a:latin typeface="黑体" panose="02010609060101010101" pitchFamily="49" charset="-122"/>
            </a:endParaRPr>
          </a:p>
          <a:p>
            <a:pPr lvl="0"/>
            <a:r>
              <a:rPr lang="en-US" altLang="zh-CN" sz="2800" dirty="0">
                <a:latin typeface="黑体" panose="02010609060101010101" pitchFamily="49" charset="-122"/>
              </a:rPr>
              <a:t>C</a:t>
            </a:r>
            <a:r>
              <a:rPr lang="zh-CN" altLang="en-US" sz="2800" dirty="0">
                <a:latin typeface="黑体" panose="02010609060101010101" pitchFamily="49" charset="-122"/>
              </a:rPr>
              <a:t>．中共七大           </a:t>
            </a:r>
            <a:endParaRPr lang="zh-CN" altLang="en-US" sz="2800" dirty="0">
              <a:latin typeface="黑体" panose="02010609060101010101" pitchFamily="49" charset="-122"/>
            </a:endParaRPr>
          </a:p>
          <a:p>
            <a:pPr lvl="0"/>
            <a:r>
              <a:rPr lang="en-US" altLang="zh-CN" sz="2800" dirty="0">
                <a:latin typeface="黑体" panose="02010609060101010101" pitchFamily="49" charset="-122"/>
              </a:rPr>
              <a:t>D</a:t>
            </a:r>
            <a:r>
              <a:rPr lang="zh-CN" altLang="en-US" sz="2800" dirty="0">
                <a:latin typeface="黑体" panose="02010609060101010101" pitchFamily="49" charset="-122"/>
              </a:rPr>
              <a:t>．重庆谈判</a:t>
            </a:r>
            <a:endParaRPr lang="zh-CN" altLang="en-US" sz="2800" dirty="0">
              <a:latin typeface="黑体" panose="02010609060101010101" pitchFamily="49" charset="-122"/>
            </a:endParaRPr>
          </a:p>
        </p:txBody>
      </p:sp>
      <p:sp>
        <p:nvSpPr>
          <p:cNvPr id="7" name="Text Box 13"/>
          <p:cNvSpPr txBox="1"/>
          <p:nvPr/>
        </p:nvSpPr>
        <p:spPr>
          <a:xfrm>
            <a:off x="7700645" y="2857500"/>
            <a:ext cx="161544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en-US" altLang="zh-CN" sz="9600" dirty="0">
                <a:solidFill>
                  <a:srgbClr val="C00000"/>
                </a:solidFill>
                <a:latin typeface="黑体" panose="02010609060101010101" pitchFamily="49" charset="-122"/>
              </a:rPr>
              <a:t>D</a:t>
            </a:r>
            <a:endParaRPr lang="en-US" altLang="zh-CN" sz="9600" dirty="0">
              <a:solidFill>
                <a:srgbClr val="C00000"/>
              </a:solidFill>
              <a:latin typeface="黑体" panose="02010609060101010101" pitchFamily="49" charset="-122"/>
            </a:endParaRPr>
          </a:p>
        </p:txBody>
      </p:sp>
      <p:sp>
        <p:nvSpPr>
          <p:cNvPr id="8" name="Freeform 5"/>
          <p:cNvSpPr/>
          <p:nvPr/>
        </p:nvSpPr>
        <p:spPr bwMode="auto">
          <a:xfrm>
            <a:off x="5108893" y="954405"/>
            <a:ext cx="1744663" cy="314325"/>
          </a:xfrm>
          <a:custGeom>
            <a:avLst/>
            <a:gdLst>
              <a:gd name="T0" fmla="*/ 62 w 1378"/>
              <a:gd name="T1" fmla="*/ 100 h 248"/>
              <a:gd name="T2" fmla="*/ 380 w 1378"/>
              <a:gd name="T3" fmla="*/ 44 h 248"/>
              <a:gd name="T4" fmla="*/ 422 w 1378"/>
              <a:gd name="T5" fmla="*/ 116 h 248"/>
              <a:gd name="T6" fmla="*/ 400 w 1378"/>
              <a:gd name="T7" fmla="*/ 98 h 248"/>
              <a:gd name="T8" fmla="*/ 406 w 1378"/>
              <a:gd name="T9" fmla="*/ 132 h 248"/>
              <a:gd name="T10" fmla="*/ 428 w 1378"/>
              <a:gd name="T11" fmla="*/ 90 h 248"/>
              <a:gd name="T12" fmla="*/ 492 w 1378"/>
              <a:gd name="T13" fmla="*/ 24 h 248"/>
              <a:gd name="T14" fmla="*/ 642 w 1378"/>
              <a:gd name="T15" fmla="*/ 58 h 248"/>
              <a:gd name="T16" fmla="*/ 548 w 1378"/>
              <a:gd name="T17" fmla="*/ 84 h 248"/>
              <a:gd name="T18" fmla="*/ 474 w 1378"/>
              <a:gd name="T19" fmla="*/ 178 h 248"/>
              <a:gd name="T20" fmla="*/ 606 w 1378"/>
              <a:gd name="T21" fmla="*/ 248 h 248"/>
              <a:gd name="T22" fmla="*/ 772 w 1378"/>
              <a:gd name="T23" fmla="*/ 248 h 248"/>
              <a:gd name="T24" fmla="*/ 904 w 1378"/>
              <a:gd name="T25" fmla="*/ 178 h 248"/>
              <a:gd name="T26" fmla="*/ 830 w 1378"/>
              <a:gd name="T27" fmla="*/ 84 h 248"/>
              <a:gd name="T28" fmla="*/ 736 w 1378"/>
              <a:gd name="T29" fmla="*/ 58 h 248"/>
              <a:gd name="T30" fmla="*/ 886 w 1378"/>
              <a:gd name="T31" fmla="*/ 24 h 248"/>
              <a:gd name="T32" fmla="*/ 950 w 1378"/>
              <a:gd name="T33" fmla="*/ 90 h 248"/>
              <a:gd name="T34" fmla="*/ 972 w 1378"/>
              <a:gd name="T35" fmla="*/ 132 h 248"/>
              <a:gd name="T36" fmla="*/ 980 w 1378"/>
              <a:gd name="T37" fmla="*/ 98 h 248"/>
              <a:gd name="T38" fmla="*/ 956 w 1378"/>
              <a:gd name="T39" fmla="*/ 120 h 248"/>
              <a:gd name="T40" fmla="*/ 996 w 1378"/>
              <a:gd name="T41" fmla="*/ 44 h 248"/>
              <a:gd name="T42" fmla="*/ 1316 w 1378"/>
              <a:gd name="T43" fmla="*/ 100 h 248"/>
              <a:gd name="T44" fmla="*/ 1376 w 1378"/>
              <a:gd name="T45" fmla="*/ 56 h 248"/>
              <a:gd name="T46" fmla="*/ 1226 w 1378"/>
              <a:gd name="T47" fmla="*/ 2 h 248"/>
              <a:gd name="T48" fmla="*/ 968 w 1378"/>
              <a:gd name="T49" fmla="*/ 20 h 248"/>
              <a:gd name="T50" fmla="*/ 744 w 1378"/>
              <a:gd name="T51" fmla="*/ 8 h 248"/>
              <a:gd name="T52" fmla="*/ 594 w 1378"/>
              <a:gd name="T53" fmla="*/ 2 h 248"/>
              <a:gd name="T54" fmla="*/ 372 w 1378"/>
              <a:gd name="T55" fmla="*/ 30 h 248"/>
              <a:gd name="T56" fmla="*/ 100 w 1378"/>
              <a:gd name="T57" fmla="*/ 8 h 248"/>
              <a:gd name="T58" fmla="*/ 0 w 1378"/>
              <a:gd name="T59" fmla="*/ 62 h 248"/>
              <a:gd name="T60" fmla="*/ 1198 w 1378"/>
              <a:gd name="T61" fmla="*/ 4 h 248"/>
              <a:gd name="T62" fmla="*/ 1368 w 1378"/>
              <a:gd name="T63" fmla="*/ 42 h 248"/>
              <a:gd name="T64" fmla="*/ 1350 w 1378"/>
              <a:gd name="T65" fmla="*/ 90 h 248"/>
              <a:gd name="T66" fmla="*/ 1080 w 1378"/>
              <a:gd name="T67" fmla="*/ 52 h 248"/>
              <a:gd name="T68" fmla="*/ 760 w 1378"/>
              <a:gd name="T69" fmla="*/ 182 h 248"/>
              <a:gd name="T70" fmla="*/ 788 w 1378"/>
              <a:gd name="T71" fmla="*/ 100 h 248"/>
              <a:gd name="T72" fmla="*/ 898 w 1378"/>
              <a:gd name="T73" fmla="*/ 152 h 248"/>
              <a:gd name="T74" fmla="*/ 846 w 1378"/>
              <a:gd name="T75" fmla="*/ 230 h 248"/>
              <a:gd name="T76" fmla="*/ 614 w 1378"/>
              <a:gd name="T77" fmla="*/ 102 h 248"/>
              <a:gd name="T78" fmla="*/ 626 w 1378"/>
              <a:gd name="T79" fmla="*/ 196 h 248"/>
              <a:gd name="T80" fmla="*/ 606 w 1378"/>
              <a:gd name="T81" fmla="*/ 244 h 248"/>
              <a:gd name="T82" fmla="*/ 480 w 1378"/>
              <a:gd name="T83" fmla="*/ 178 h 248"/>
              <a:gd name="T84" fmla="*/ 550 w 1378"/>
              <a:gd name="T85" fmla="*/ 102 h 248"/>
              <a:gd name="T86" fmla="*/ 726 w 1378"/>
              <a:gd name="T87" fmla="*/ 60 h 248"/>
              <a:gd name="T88" fmla="*/ 708 w 1378"/>
              <a:gd name="T89" fmla="*/ 134 h 248"/>
              <a:gd name="T90" fmla="*/ 732 w 1378"/>
              <a:gd name="T91" fmla="*/ 178 h 248"/>
              <a:gd name="T92" fmla="*/ 752 w 1378"/>
              <a:gd name="T93" fmla="*/ 166 h 248"/>
              <a:gd name="T94" fmla="*/ 724 w 1378"/>
              <a:gd name="T95" fmla="*/ 148 h 248"/>
              <a:gd name="T96" fmla="*/ 710 w 1378"/>
              <a:gd name="T97" fmla="*/ 152 h 248"/>
              <a:gd name="T98" fmla="*/ 760 w 1378"/>
              <a:gd name="T99" fmla="*/ 102 h 248"/>
              <a:gd name="T100" fmla="*/ 736 w 1378"/>
              <a:gd name="T101" fmla="*/ 206 h 248"/>
              <a:gd name="T102" fmla="*/ 622 w 1378"/>
              <a:gd name="T103" fmla="*/ 182 h 248"/>
              <a:gd name="T104" fmla="*/ 644 w 1378"/>
              <a:gd name="T105" fmla="*/ 112 h 248"/>
              <a:gd name="T106" fmla="*/ 662 w 1378"/>
              <a:gd name="T107" fmla="*/ 164 h 248"/>
              <a:gd name="T108" fmla="*/ 642 w 1378"/>
              <a:gd name="T109" fmla="*/ 144 h 248"/>
              <a:gd name="T110" fmla="*/ 638 w 1378"/>
              <a:gd name="T111" fmla="*/ 176 h 248"/>
              <a:gd name="T112" fmla="*/ 652 w 1378"/>
              <a:gd name="T113" fmla="*/ 176 h 248"/>
              <a:gd name="T114" fmla="*/ 658 w 1378"/>
              <a:gd name="T115" fmla="*/ 110 h 248"/>
              <a:gd name="T116" fmla="*/ 688 w 1378"/>
              <a:gd name="T117" fmla="*/ 40 h 248"/>
              <a:gd name="T118" fmla="*/ 76 w 1378"/>
              <a:gd name="T119" fmla="*/ 14 h 248"/>
              <a:gd name="T120" fmla="*/ 290 w 1378"/>
              <a:gd name="T121" fmla="*/ 12 h 248"/>
              <a:gd name="T122" fmla="*/ 122 w 1378"/>
              <a:gd name="T123" fmla="*/ 96 h 248"/>
              <a:gd name="T124" fmla="*/ 4 w 1378"/>
              <a:gd name="T125" fmla="*/ 68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378" h="248">
                <a:moveTo>
                  <a:pt x="0" y="62"/>
                </a:moveTo>
                <a:lnTo>
                  <a:pt x="0" y="62"/>
                </a:lnTo>
                <a:lnTo>
                  <a:pt x="2" y="70"/>
                </a:lnTo>
                <a:lnTo>
                  <a:pt x="4" y="76"/>
                </a:lnTo>
                <a:lnTo>
                  <a:pt x="8" y="80"/>
                </a:lnTo>
                <a:lnTo>
                  <a:pt x="12" y="86"/>
                </a:lnTo>
                <a:lnTo>
                  <a:pt x="26" y="92"/>
                </a:lnTo>
                <a:lnTo>
                  <a:pt x="42" y="98"/>
                </a:lnTo>
                <a:lnTo>
                  <a:pt x="62" y="100"/>
                </a:lnTo>
                <a:lnTo>
                  <a:pt x="82" y="102"/>
                </a:lnTo>
                <a:lnTo>
                  <a:pt x="124" y="100"/>
                </a:lnTo>
                <a:lnTo>
                  <a:pt x="124" y="100"/>
                </a:lnTo>
                <a:lnTo>
                  <a:pt x="152" y="96"/>
                </a:lnTo>
                <a:lnTo>
                  <a:pt x="184" y="92"/>
                </a:lnTo>
                <a:lnTo>
                  <a:pt x="246" y="78"/>
                </a:lnTo>
                <a:lnTo>
                  <a:pt x="312" y="60"/>
                </a:lnTo>
                <a:lnTo>
                  <a:pt x="380" y="44"/>
                </a:lnTo>
                <a:lnTo>
                  <a:pt x="380" y="44"/>
                </a:lnTo>
                <a:lnTo>
                  <a:pt x="398" y="54"/>
                </a:lnTo>
                <a:lnTo>
                  <a:pt x="412" y="68"/>
                </a:lnTo>
                <a:lnTo>
                  <a:pt x="418" y="76"/>
                </a:lnTo>
                <a:lnTo>
                  <a:pt x="422" y="84"/>
                </a:lnTo>
                <a:lnTo>
                  <a:pt x="424" y="90"/>
                </a:lnTo>
                <a:lnTo>
                  <a:pt x="426" y="100"/>
                </a:lnTo>
                <a:lnTo>
                  <a:pt x="426" y="100"/>
                </a:lnTo>
                <a:lnTo>
                  <a:pt x="426" y="108"/>
                </a:lnTo>
                <a:lnTo>
                  <a:pt x="422" y="116"/>
                </a:lnTo>
                <a:lnTo>
                  <a:pt x="422" y="116"/>
                </a:lnTo>
                <a:lnTo>
                  <a:pt x="422" y="114"/>
                </a:lnTo>
                <a:lnTo>
                  <a:pt x="422" y="114"/>
                </a:lnTo>
                <a:lnTo>
                  <a:pt x="422" y="108"/>
                </a:lnTo>
                <a:lnTo>
                  <a:pt x="418" y="102"/>
                </a:lnTo>
                <a:lnTo>
                  <a:pt x="412" y="98"/>
                </a:lnTo>
                <a:lnTo>
                  <a:pt x="406" y="96"/>
                </a:lnTo>
                <a:lnTo>
                  <a:pt x="406" y="96"/>
                </a:lnTo>
                <a:lnTo>
                  <a:pt x="400" y="98"/>
                </a:lnTo>
                <a:lnTo>
                  <a:pt x="394" y="102"/>
                </a:lnTo>
                <a:lnTo>
                  <a:pt x="390" y="108"/>
                </a:lnTo>
                <a:lnTo>
                  <a:pt x="388" y="114"/>
                </a:lnTo>
                <a:lnTo>
                  <a:pt x="388" y="114"/>
                </a:lnTo>
                <a:lnTo>
                  <a:pt x="390" y="120"/>
                </a:lnTo>
                <a:lnTo>
                  <a:pt x="394" y="126"/>
                </a:lnTo>
                <a:lnTo>
                  <a:pt x="400" y="130"/>
                </a:lnTo>
                <a:lnTo>
                  <a:pt x="406" y="132"/>
                </a:lnTo>
                <a:lnTo>
                  <a:pt x="406" y="132"/>
                </a:lnTo>
                <a:lnTo>
                  <a:pt x="412" y="130"/>
                </a:lnTo>
                <a:lnTo>
                  <a:pt x="416" y="128"/>
                </a:lnTo>
                <a:lnTo>
                  <a:pt x="416" y="128"/>
                </a:lnTo>
                <a:lnTo>
                  <a:pt x="422" y="124"/>
                </a:lnTo>
                <a:lnTo>
                  <a:pt x="426" y="118"/>
                </a:lnTo>
                <a:lnTo>
                  <a:pt x="428" y="108"/>
                </a:lnTo>
                <a:lnTo>
                  <a:pt x="430" y="98"/>
                </a:lnTo>
                <a:lnTo>
                  <a:pt x="430" y="98"/>
                </a:lnTo>
                <a:lnTo>
                  <a:pt x="428" y="90"/>
                </a:lnTo>
                <a:lnTo>
                  <a:pt x="426" y="82"/>
                </a:lnTo>
                <a:lnTo>
                  <a:pt x="422" y="76"/>
                </a:lnTo>
                <a:lnTo>
                  <a:pt x="416" y="68"/>
                </a:lnTo>
                <a:lnTo>
                  <a:pt x="402" y="54"/>
                </a:lnTo>
                <a:lnTo>
                  <a:pt x="386" y="42"/>
                </a:lnTo>
                <a:lnTo>
                  <a:pt x="386" y="42"/>
                </a:lnTo>
                <a:lnTo>
                  <a:pt x="420" y="34"/>
                </a:lnTo>
                <a:lnTo>
                  <a:pt x="456" y="28"/>
                </a:lnTo>
                <a:lnTo>
                  <a:pt x="492" y="24"/>
                </a:lnTo>
                <a:lnTo>
                  <a:pt x="528" y="20"/>
                </a:lnTo>
                <a:lnTo>
                  <a:pt x="528" y="20"/>
                </a:lnTo>
                <a:lnTo>
                  <a:pt x="566" y="18"/>
                </a:lnTo>
                <a:lnTo>
                  <a:pt x="604" y="20"/>
                </a:lnTo>
                <a:lnTo>
                  <a:pt x="640" y="26"/>
                </a:lnTo>
                <a:lnTo>
                  <a:pt x="674" y="34"/>
                </a:lnTo>
                <a:lnTo>
                  <a:pt x="674" y="34"/>
                </a:lnTo>
                <a:lnTo>
                  <a:pt x="656" y="46"/>
                </a:lnTo>
                <a:lnTo>
                  <a:pt x="642" y="58"/>
                </a:lnTo>
                <a:lnTo>
                  <a:pt x="630" y="72"/>
                </a:lnTo>
                <a:lnTo>
                  <a:pt x="620" y="86"/>
                </a:lnTo>
                <a:lnTo>
                  <a:pt x="620" y="86"/>
                </a:lnTo>
                <a:lnTo>
                  <a:pt x="608" y="84"/>
                </a:lnTo>
                <a:lnTo>
                  <a:pt x="594" y="82"/>
                </a:lnTo>
                <a:lnTo>
                  <a:pt x="582" y="80"/>
                </a:lnTo>
                <a:lnTo>
                  <a:pt x="568" y="80"/>
                </a:lnTo>
                <a:lnTo>
                  <a:pt x="568" y="80"/>
                </a:lnTo>
                <a:lnTo>
                  <a:pt x="548" y="84"/>
                </a:lnTo>
                <a:lnTo>
                  <a:pt x="530" y="90"/>
                </a:lnTo>
                <a:lnTo>
                  <a:pt x="514" y="98"/>
                </a:lnTo>
                <a:lnTo>
                  <a:pt x="498" y="108"/>
                </a:lnTo>
                <a:lnTo>
                  <a:pt x="486" y="120"/>
                </a:lnTo>
                <a:lnTo>
                  <a:pt x="478" y="134"/>
                </a:lnTo>
                <a:lnTo>
                  <a:pt x="472" y="150"/>
                </a:lnTo>
                <a:lnTo>
                  <a:pt x="472" y="168"/>
                </a:lnTo>
                <a:lnTo>
                  <a:pt x="472" y="168"/>
                </a:lnTo>
                <a:lnTo>
                  <a:pt x="474" y="178"/>
                </a:lnTo>
                <a:lnTo>
                  <a:pt x="476" y="188"/>
                </a:lnTo>
                <a:lnTo>
                  <a:pt x="482" y="198"/>
                </a:lnTo>
                <a:lnTo>
                  <a:pt x="488" y="206"/>
                </a:lnTo>
                <a:lnTo>
                  <a:pt x="496" y="214"/>
                </a:lnTo>
                <a:lnTo>
                  <a:pt x="506" y="222"/>
                </a:lnTo>
                <a:lnTo>
                  <a:pt x="526" y="232"/>
                </a:lnTo>
                <a:lnTo>
                  <a:pt x="552" y="240"/>
                </a:lnTo>
                <a:lnTo>
                  <a:pt x="578" y="246"/>
                </a:lnTo>
                <a:lnTo>
                  <a:pt x="606" y="248"/>
                </a:lnTo>
                <a:lnTo>
                  <a:pt x="634" y="248"/>
                </a:lnTo>
                <a:lnTo>
                  <a:pt x="634" y="248"/>
                </a:lnTo>
                <a:lnTo>
                  <a:pt x="662" y="244"/>
                </a:lnTo>
                <a:lnTo>
                  <a:pt x="688" y="238"/>
                </a:lnTo>
                <a:lnTo>
                  <a:pt x="688" y="238"/>
                </a:lnTo>
                <a:lnTo>
                  <a:pt x="716" y="244"/>
                </a:lnTo>
                <a:lnTo>
                  <a:pt x="744" y="248"/>
                </a:lnTo>
                <a:lnTo>
                  <a:pt x="744" y="248"/>
                </a:lnTo>
                <a:lnTo>
                  <a:pt x="772" y="248"/>
                </a:lnTo>
                <a:lnTo>
                  <a:pt x="800" y="246"/>
                </a:lnTo>
                <a:lnTo>
                  <a:pt x="826" y="240"/>
                </a:lnTo>
                <a:lnTo>
                  <a:pt x="850" y="232"/>
                </a:lnTo>
                <a:lnTo>
                  <a:pt x="872" y="222"/>
                </a:lnTo>
                <a:lnTo>
                  <a:pt x="882" y="214"/>
                </a:lnTo>
                <a:lnTo>
                  <a:pt x="890" y="206"/>
                </a:lnTo>
                <a:lnTo>
                  <a:pt x="896" y="198"/>
                </a:lnTo>
                <a:lnTo>
                  <a:pt x="900" y="188"/>
                </a:lnTo>
                <a:lnTo>
                  <a:pt x="904" y="178"/>
                </a:lnTo>
                <a:lnTo>
                  <a:pt x="906" y="168"/>
                </a:lnTo>
                <a:lnTo>
                  <a:pt x="906" y="168"/>
                </a:lnTo>
                <a:lnTo>
                  <a:pt x="904" y="150"/>
                </a:lnTo>
                <a:lnTo>
                  <a:pt x="900" y="134"/>
                </a:lnTo>
                <a:lnTo>
                  <a:pt x="890" y="120"/>
                </a:lnTo>
                <a:lnTo>
                  <a:pt x="878" y="108"/>
                </a:lnTo>
                <a:lnTo>
                  <a:pt x="864" y="98"/>
                </a:lnTo>
                <a:lnTo>
                  <a:pt x="848" y="90"/>
                </a:lnTo>
                <a:lnTo>
                  <a:pt x="830" y="84"/>
                </a:lnTo>
                <a:lnTo>
                  <a:pt x="810" y="80"/>
                </a:lnTo>
                <a:lnTo>
                  <a:pt x="810" y="80"/>
                </a:lnTo>
                <a:lnTo>
                  <a:pt x="796" y="80"/>
                </a:lnTo>
                <a:lnTo>
                  <a:pt x="782" y="82"/>
                </a:lnTo>
                <a:lnTo>
                  <a:pt x="770" y="84"/>
                </a:lnTo>
                <a:lnTo>
                  <a:pt x="758" y="86"/>
                </a:lnTo>
                <a:lnTo>
                  <a:pt x="758" y="86"/>
                </a:lnTo>
                <a:lnTo>
                  <a:pt x="748" y="72"/>
                </a:lnTo>
                <a:lnTo>
                  <a:pt x="736" y="58"/>
                </a:lnTo>
                <a:lnTo>
                  <a:pt x="720" y="46"/>
                </a:lnTo>
                <a:lnTo>
                  <a:pt x="704" y="34"/>
                </a:lnTo>
                <a:lnTo>
                  <a:pt x="704" y="34"/>
                </a:lnTo>
                <a:lnTo>
                  <a:pt x="738" y="26"/>
                </a:lnTo>
                <a:lnTo>
                  <a:pt x="774" y="20"/>
                </a:lnTo>
                <a:lnTo>
                  <a:pt x="812" y="18"/>
                </a:lnTo>
                <a:lnTo>
                  <a:pt x="850" y="20"/>
                </a:lnTo>
                <a:lnTo>
                  <a:pt x="850" y="20"/>
                </a:lnTo>
                <a:lnTo>
                  <a:pt x="886" y="24"/>
                </a:lnTo>
                <a:lnTo>
                  <a:pt x="922" y="28"/>
                </a:lnTo>
                <a:lnTo>
                  <a:pt x="958" y="34"/>
                </a:lnTo>
                <a:lnTo>
                  <a:pt x="992" y="42"/>
                </a:lnTo>
                <a:lnTo>
                  <a:pt x="992" y="42"/>
                </a:lnTo>
                <a:lnTo>
                  <a:pt x="974" y="54"/>
                </a:lnTo>
                <a:lnTo>
                  <a:pt x="960" y="68"/>
                </a:lnTo>
                <a:lnTo>
                  <a:pt x="956" y="76"/>
                </a:lnTo>
                <a:lnTo>
                  <a:pt x="952" y="82"/>
                </a:lnTo>
                <a:lnTo>
                  <a:pt x="950" y="90"/>
                </a:lnTo>
                <a:lnTo>
                  <a:pt x="948" y="98"/>
                </a:lnTo>
                <a:lnTo>
                  <a:pt x="948" y="98"/>
                </a:lnTo>
                <a:lnTo>
                  <a:pt x="948" y="110"/>
                </a:lnTo>
                <a:lnTo>
                  <a:pt x="952" y="118"/>
                </a:lnTo>
                <a:lnTo>
                  <a:pt x="958" y="126"/>
                </a:lnTo>
                <a:lnTo>
                  <a:pt x="964" y="128"/>
                </a:lnTo>
                <a:lnTo>
                  <a:pt x="964" y="128"/>
                </a:lnTo>
                <a:lnTo>
                  <a:pt x="968" y="130"/>
                </a:lnTo>
                <a:lnTo>
                  <a:pt x="972" y="132"/>
                </a:lnTo>
                <a:lnTo>
                  <a:pt x="972" y="132"/>
                </a:lnTo>
                <a:lnTo>
                  <a:pt x="980" y="130"/>
                </a:lnTo>
                <a:lnTo>
                  <a:pt x="984" y="126"/>
                </a:lnTo>
                <a:lnTo>
                  <a:pt x="988" y="120"/>
                </a:lnTo>
                <a:lnTo>
                  <a:pt x="990" y="114"/>
                </a:lnTo>
                <a:lnTo>
                  <a:pt x="990" y="114"/>
                </a:lnTo>
                <a:lnTo>
                  <a:pt x="988" y="108"/>
                </a:lnTo>
                <a:lnTo>
                  <a:pt x="984" y="102"/>
                </a:lnTo>
                <a:lnTo>
                  <a:pt x="980" y="98"/>
                </a:lnTo>
                <a:lnTo>
                  <a:pt x="972" y="96"/>
                </a:lnTo>
                <a:lnTo>
                  <a:pt x="972" y="96"/>
                </a:lnTo>
                <a:lnTo>
                  <a:pt x="966" y="98"/>
                </a:lnTo>
                <a:lnTo>
                  <a:pt x="960" y="102"/>
                </a:lnTo>
                <a:lnTo>
                  <a:pt x="956" y="108"/>
                </a:lnTo>
                <a:lnTo>
                  <a:pt x="956" y="114"/>
                </a:lnTo>
                <a:lnTo>
                  <a:pt x="956" y="114"/>
                </a:lnTo>
                <a:lnTo>
                  <a:pt x="956" y="120"/>
                </a:lnTo>
                <a:lnTo>
                  <a:pt x="956" y="120"/>
                </a:lnTo>
                <a:lnTo>
                  <a:pt x="952" y="110"/>
                </a:lnTo>
                <a:lnTo>
                  <a:pt x="952" y="100"/>
                </a:lnTo>
                <a:lnTo>
                  <a:pt x="952" y="100"/>
                </a:lnTo>
                <a:lnTo>
                  <a:pt x="952" y="90"/>
                </a:lnTo>
                <a:lnTo>
                  <a:pt x="956" y="84"/>
                </a:lnTo>
                <a:lnTo>
                  <a:pt x="960" y="76"/>
                </a:lnTo>
                <a:lnTo>
                  <a:pt x="964" y="68"/>
                </a:lnTo>
                <a:lnTo>
                  <a:pt x="978" y="54"/>
                </a:lnTo>
                <a:lnTo>
                  <a:pt x="996" y="44"/>
                </a:lnTo>
                <a:lnTo>
                  <a:pt x="996" y="44"/>
                </a:lnTo>
                <a:lnTo>
                  <a:pt x="1064" y="60"/>
                </a:lnTo>
                <a:lnTo>
                  <a:pt x="1130" y="78"/>
                </a:lnTo>
                <a:lnTo>
                  <a:pt x="1194" y="92"/>
                </a:lnTo>
                <a:lnTo>
                  <a:pt x="1224" y="96"/>
                </a:lnTo>
                <a:lnTo>
                  <a:pt x="1254" y="100"/>
                </a:lnTo>
                <a:lnTo>
                  <a:pt x="1254" y="100"/>
                </a:lnTo>
                <a:lnTo>
                  <a:pt x="1296" y="102"/>
                </a:lnTo>
                <a:lnTo>
                  <a:pt x="1316" y="100"/>
                </a:lnTo>
                <a:lnTo>
                  <a:pt x="1334" y="98"/>
                </a:lnTo>
                <a:lnTo>
                  <a:pt x="1352" y="92"/>
                </a:lnTo>
                <a:lnTo>
                  <a:pt x="1364" y="86"/>
                </a:lnTo>
                <a:lnTo>
                  <a:pt x="1370" y="80"/>
                </a:lnTo>
                <a:lnTo>
                  <a:pt x="1374" y="76"/>
                </a:lnTo>
                <a:lnTo>
                  <a:pt x="1376" y="70"/>
                </a:lnTo>
                <a:lnTo>
                  <a:pt x="1378" y="62"/>
                </a:lnTo>
                <a:lnTo>
                  <a:pt x="1378" y="62"/>
                </a:lnTo>
                <a:lnTo>
                  <a:pt x="1376" y="56"/>
                </a:lnTo>
                <a:lnTo>
                  <a:pt x="1374" y="48"/>
                </a:lnTo>
                <a:lnTo>
                  <a:pt x="1370" y="42"/>
                </a:lnTo>
                <a:lnTo>
                  <a:pt x="1364" y="36"/>
                </a:lnTo>
                <a:lnTo>
                  <a:pt x="1348" y="26"/>
                </a:lnTo>
                <a:lnTo>
                  <a:pt x="1328" y="18"/>
                </a:lnTo>
                <a:lnTo>
                  <a:pt x="1304" y="12"/>
                </a:lnTo>
                <a:lnTo>
                  <a:pt x="1278" y="8"/>
                </a:lnTo>
                <a:lnTo>
                  <a:pt x="1226" y="2"/>
                </a:lnTo>
                <a:lnTo>
                  <a:pt x="1226" y="2"/>
                </a:lnTo>
                <a:lnTo>
                  <a:pt x="1170" y="0"/>
                </a:lnTo>
                <a:lnTo>
                  <a:pt x="1140" y="2"/>
                </a:lnTo>
                <a:lnTo>
                  <a:pt x="1110" y="4"/>
                </a:lnTo>
                <a:lnTo>
                  <a:pt x="1082" y="8"/>
                </a:lnTo>
                <a:lnTo>
                  <a:pt x="1054" y="14"/>
                </a:lnTo>
                <a:lnTo>
                  <a:pt x="1030" y="20"/>
                </a:lnTo>
                <a:lnTo>
                  <a:pt x="1006" y="30"/>
                </a:lnTo>
                <a:lnTo>
                  <a:pt x="1006" y="30"/>
                </a:lnTo>
                <a:lnTo>
                  <a:pt x="968" y="20"/>
                </a:lnTo>
                <a:lnTo>
                  <a:pt x="930" y="12"/>
                </a:lnTo>
                <a:lnTo>
                  <a:pt x="890" y="6"/>
                </a:lnTo>
                <a:lnTo>
                  <a:pt x="848" y="0"/>
                </a:lnTo>
                <a:lnTo>
                  <a:pt x="848" y="0"/>
                </a:lnTo>
                <a:lnTo>
                  <a:pt x="828" y="0"/>
                </a:lnTo>
                <a:lnTo>
                  <a:pt x="806" y="0"/>
                </a:lnTo>
                <a:lnTo>
                  <a:pt x="784" y="2"/>
                </a:lnTo>
                <a:lnTo>
                  <a:pt x="764" y="4"/>
                </a:lnTo>
                <a:lnTo>
                  <a:pt x="744" y="8"/>
                </a:lnTo>
                <a:lnTo>
                  <a:pt x="724" y="12"/>
                </a:lnTo>
                <a:lnTo>
                  <a:pt x="706" y="18"/>
                </a:lnTo>
                <a:lnTo>
                  <a:pt x="688" y="26"/>
                </a:lnTo>
                <a:lnTo>
                  <a:pt x="688" y="26"/>
                </a:lnTo>
                <a:lnTo>
                  <a:pt x="672" y="18"/>
                </a:lnTo>
                <a:lnTo>
                  <a:pt x="654" y="12"/>
                </a:lnTo>
                <a:lnTo>
                  <a:pt x="634" y="8"/>
                </a:lnTo>
                <a:lnTo>
                  <a:pt x="614" y="4"/>
                </a:lnTo>
                <a:lnTo>
                  <a:pt x="594" y="2"/>
                </a:lnTo>
                <a:lnTo>
                  <a:pt x="572" y="0"/>
                </a:lnTo>
                <a:lnTo>
                  <a:pt x="550" y="0"/>
                </a:lnTo>
                <a:lnTo>
                  <a:pt x="528" y="0"/>
                </a:lnTo>
                <a:lnTo>
                  <a:pt x="528" y="0"/>
                </a:lnTo>
                <a:lnTo>
                  <a:pt x="486" y="6"/>
                </a:lnTo>
                <a:lnTo>
                  <a:pt x="446" y="12"/>
                </a:lnTo>
                <a:lnTo>
                  <a:pt x="408" y="20"/>
                </a:lnTo>
                <a:lnTo>
                  <a:pt x="372" y="30"/>
                </a:lnTo>
                <a:lnTo>
                  <a:pt x="372" y="30"/>
                </a:lnTo>
                <a:lnTo>
                  <a:pt x="348" y="20"/>
                </a:lnTo>
                <a:lnTo>
                  <a:pt x="322" y="14"/>
                </a:lnTo>
                <a:lnTo>
                  <a:pt x="296" y="8"/>
                </a:lnTo>
                <a:lnTo>
                  <a:pt x="266" y="4"/>
                </a:lnTo>
                <a:lnTo>
                  <a:pt x="238" y="2"/>
                </a:lnTo>
                <a:lnTo>
                  <a:pt x="208" y="0"/>
                </a:lnTo>
                <a:lnTo>
                  <a:pt x="152" y="2"/>
                </a:lnTo>
                <a:lnTo>
                  <a:pt x="152" y="2"/>
                </a:lnTo>
                <a:lnTo>
                  <a:pt x="100" y="8"/>
                </a:lnTo>
                <a:lnTo>
                  <a:pt x="74" y="12"/>
                </a:lnTo>
                <a:lnTo>
                  <a:pt x="50" y="18"/>
                </a:lnTo>
                <a:lnTo>
                  <a:pt x="30" y="26"/>
                </a:lnTo>
                <a:lnTo>
                  <a:pt x="14" y="36"/>
                </a:lnTo>
                <a:lnTo>
                  <a:pt x="8" y="42"/>
                </a:lnTo>
                <a:lnTo>
                  <a:pt x="4" y="48"/>
                </a:lnTo>
                <a:lnTo>
                  <a:pt x="0" y="56"/>
                </a:lnTo>
                <a:lnTo>
                  <a:pt x="0" y="62"/>
                </a:lnTo>
                <a:lnTo>
                  <a:pt x="0" y="62"/>
                </a:lnTo>
                <a:close/>
                <a:moveTo>
                  <a:pt x="1014" y="34"/>
                </a:moveTo>
                <a:lnTo>
                  <a:pt x="1014" y="34"/>
                </a:lnTo>
                <a:lnTo>
                  <a:pt x="1036" y="24"/>
                </a:lnTo>
                <a:lnTo>
                  <a:pt x="1062" y="18"/>
                </a:lnTo>
                <a:lnTo>
                  <a:pt x="1088" y="12"/>
                </a:lnTo>
                <a:lnTo>
                  <a:pt x="1116" y="8"/>
                </a:lnTo>
                <a:lnTo>
                  <a:pt x="1142" y="6"/>
                </a:lnTo>
                <a:lnTo>
                  <a:pt x="1170" y="4"/>
                </a:lnTo>
                <a:lnTo>
                  <a:pt x="1198" y="4"/>
                </a:lnTo>
                <a:lnTo>
                  <a:pt x="1224" y="6"/>
                </a:lnTo>
                <a:lnTo>
                  <a:pt x="1226" y="6"/>
                </a:lnTo>
                <a:lnTo>
                  <a:pt x="1226" y="6"/>
                </a:lnTo>
                <a:lnTo>
                  <a:pt x="1276" y="10"/>
                </a:lnTo>
                <a:lnTo>
                  <a:pt x="1300" y="14"/>
                </a:lnTo>
                <a:lnTo>
                  <a:pt x="1324" y="20"/>
                </a:lnTo>
                <a:lnTo>
                  <a:pt x="1346" y="28"/>
                </a:lnTo>
                <a:lnTo>
                  <a:pt x="1362" y="36"/>
                </a:lnTo>
                <a:lnTo>
                  <a:pt x="1368" y="42"/>
                </a:lnTo>
                <a:lnTo>
                  <a:pt x="1372" y="48"/>
                </a:lnTo>
                <a:lnTo>
                  <a:pt x="1374" y="56"/>
                </a:lnTo>
                <a:lnTo>
                  <a:pt x="1374" y="62"/>
                </a:lnTo>
                <a:lnTo>
                  <a:pt x="1374" y="62"/>
                </a:lnTo>
                <a:lnTo>
                  <a:pt x="1374" y="68"/>
                </a:lnTo>
                <a:lnTo>
                  <a:pt x="1370" y="74"/>
                </a:lnTo>
                <a:lnTo>
                  <a:pt x="1366" y="78"/>
                </a:lnTo>
                <a:lnTo>
                  <a:pt x="1362" y="84"/>
                </a:lnTo>
                <a:lnTo>
                  <a:pt x="1350" y="90"/>
                </a:lnTo>
                <a:lnTo>
                  <a:pt x="1334" y="94"/>
                </a:lnTo>
                <a:lnTo>
                  <a:pt x="1314" y="96"/>
                </a:lnTo>
                <a:lnTo>
                  <a:pt x="1294" y="98"/>
                </a:lnTo>
                <a:lnTo>
                  <a:pt x="1254" y="96"/>
                </a:lnTo>
                <a:lnTo>
                  <a:pt x="1254" y="96"/>
                </a:lnTo>
                <a:lnTo>
                  <a:pt x="1226" y="92"/>
                </a:lnTo>
                <a:lnTo>
                  <a:pt x="1198" y="88"/>
                </a:lnTo>
                <a:lnTo>
                  <a:pt x="1140" y="72"/>
                </a:lnTo>
                <a:lnTo>
                  <a:pt x="1080" y="52"/>
                </a:lnTo>
                <a:lnTo>
                  <a:pt x="1014" y="34"/>
                </a:lnTo>
                <a:lnTo>
                  <a:pt x="1014" y="34"/>
                </a:lnTo>
                <a:close/>
                <a:moveTo>
                  <a:pt x="696" y="234"/>
                </a:moveTo>
                <a:lnTo>
                  <a:pt x="696" y="234"/>
                </a:lnTo>
                <a:lnTo>
                  <a:pt x="712" y="228"/>
                </a:lnTo>
                <a:lnTo>
                  <a:pt x="726" y="218"/>
                </a:lnTo>
                <a:lnTo>
                  <a:pt x="740" y="208"/>
                </a:lnTo>
                <a:lnTo>
                  <a:pt x="752" y="196"/>
                </a:lnTo>
                <a:lnTo>
                  <a:pt x="760" y="182"/>
                </a:lnTo>
                <a:lnTo>
                  <a:pt x="766" y="168"/>
                </a:lnTo>
                <a:lnTo>
                  <a:pt x="770" y="150"/>
                </a:lnTo>
                <a:lnTo>
                  <a:pt x="770" y="134"/>
                </a:lnTo>
                <a:lnTo>
                  <a:pt x="770" y="132"/>
                </a:lnTo>
                <a:lnTo>
                  <a:pt x="770" y="132"/>
                </a:lnTo>
                <a:lnTo>
                  <a:pt x="768" y="116"/>
                </a:lnTo>
                <a:lnTo>
                  <a:pt x="764" y="102"/>
                </a:lnTo>
                <a:lnTo>
                  <a:pt x="764" y="102"/>
                </a:lnTo>
                <a:lnTo>
                  <a:pt x="788" y="100"/>
                </a:lnTo>
                <a:lnTo>
                  <a:pt x="810" y="100"/>
                </a:lnTo>
                <a:lnTo>
                  <a:pt x="810" y="100"/>
                </a:lnTo>
                <a:lnTo>
                  <a:pt x="828" y="102"/>
                </a:lnTo>
                <a:lnTo>
                  <a:pt x="844" y="106"/>
                </a:lnTo>
                <a:lnTo>
                  <a:pt x="858" y="112"/>
                </a:lnTo>
                <a:lnTo>
                  <a:pt x="872" y="118"/>
                </a:lnTo>
                <a:lnTo>
                  <a:pt x="884" y="128"/>
                </a:lnTo>
                <a:lnTo>
                  <a:pt x="892" y="140"/>
                </a:lnTo>
                <a:lnTo>
                  <a:pt x="898" y="152"/>
                </a:lnTo>
                <a:lnTo>
                  <a:pt x="900" y="168"/>
                </a:lnTo>
                <a:lnTo>
                  <a:pt x="900" y="168"/>
                </a:lnTo>
                <a:lnTo>
                  <a:pt x="898" y="178"/>
                </a:lnTo>
                <a:lnTo>
                  <a:pt x="894" y="188"/>
                </a:lnTo>
                <a:lnTo>
                  <a:pt x="890" y="198"/>
                </a:lnTo>
                <a:lnTo>
                  <a:pt x="884" y="206"/>
                </a:lnTo>
                <a:lnTo>
                  <a:pt x="876" y="212"/>
                </a:lnTo>
                <a:lnTo>
                  <a:pt x="866" y="220"/>
                </a:lnTo>
                <a:lnTo>
                  <a:pt x="846" y="230"/>
                </a:lnTo>
                <a:lnTo>
                  <a:pt x="824" y="238"/>
                </a:lnTo>
                <a:lnTo>
                  <a:pt x="798" y="242"/>
                </a:lnTo>
                <a:lnTo>
                  <a:pt x="772" y="244"/>
                </a:lnTo>
                <a:lnTo>
                  <a:pt x="746" y="244"/>
                </a:lnTo>
                <a:lnTo>
                  <a:pt x="746" y="244"/>
                </a:lnTo>
                <a:lnTo>
                  <a:pt x="720" y="240"/>
                </a:lnTo>
                <a:lnTo>
                  <a:pt x="696" y="234"/>
                </a:lnTo>
                <a:lnTo>
                  <a:pt x="696" y="234"/>
                </a:lnTo>
                <a:close/>
                <a:moveTo>
                  <a:pt x="614" y="102"/>
                </a:moveTo>
                <a:lnTo>
                  <a:pt x="614" y="102"/>
                </a:lnTo>
                <a:lnTo>
                  <a:pt x="608" y="116"/>
                </a:lnTo>
                <a:lnTo>
                  <a:pt x="606" y="132"/>
                </a:lnTo>
                <a:lnTo>
                  <a:pt x="606" y="134"/>
                </a:lnTo>
                <a:lnTo>
                  <a:pt x="606" y="134"/>
                </a:lnTo>
                <a:lnTo>
                  <a:pt x="608" y="150"/>
                </a:lnTo>
                <a:lnTo>
                  <a:pt x="610" y="168"/>
                </a:lnTo>
                <a:lnTo>
                  <a:pt x="618" y="182"/>
                </a:lnTo>
                <a:lnTo>
                  <a:pt x="626" y="196"/>
                </a:lnTo>
                <a:lnTo>
                  <a:pt x="638" y="208"/>
                </a:lnTo>
                <a:lnTo>
                  <a:pt x="650" y="218"/>
                </a:lnTo>
                <a:lnTo>
                  <a:pt x="666" y="228"/>
                </a:lnTo>
                <a:lnTo>
                  <a:pt x="682" y="234"/>
                </a:lnTo>
                <a:lnTo>
                  <a:pt x="682" y="234"/>
                </a:lnTo>
                <a:lnTo>
                  <a:pt x="658" y="240"/>
                </a:lnTo>
                <a:lnTo>
                  <a:pt x="632" y="244"/>
                </a:lnTo>
                <a:lnTo>
                  <a:pt x="632" y="244"/>
                </a:lnTo>
                <a:lnTo>
                  <a:pt x="606" y="244"/>
                </a:lnTo>
                <a:lnTo>
                  <a:pt x="580" y="242"/>
                </a:lnTo>
                <a:lnTo>
                  <a:pt x="554" y="238"/>
                </a:lnTo>
                <a:lnTo>
                  <a:pt x="530" y="230"/>
                </a:lnTo>
                <a:lnTo>
                  <a:pt x="510" y="220"/>
                </a:lnTo>
                <a:lnTo>
                  <a:pt x="502" y="212"/>
                </a:lnTo>
                <a:lnTo>
                  <a:pt x="494" y="206"/>
                </a:lnTo>
                <a:lnTo>
                  <a:pt x="488" y="198"/>
                </a:lnTo>
                <a:lnTo>
                  <a:pt x="484" y="188"/>
                </a:lnTo>
                <a:lnTo>
                  <a:pt x="480" y="178"/>
                </a:lnTo>
                <a:lnTo>
                  <a:pt x="478" y="168"/>
                </a:lnTo>
                <a:lnTo>
                  <a:pt x="478" y="168"/>
                </a:lnTo>
                <a:lnTo>
                  <a:pt x="480" y="152"/>
                </a:lnTo>
                <a:lnTo>
                  <a:pt x="484" y="140"/>
                </a:lnTo>
                <a:lnTo>
                  <a:pt x="494" y="128"/>
                </a:lnTo>
                <a:lnTo>
                  <a:pt x="506" y="118"/>
                </a:lnTo>
                <a:lnTo>
                  <a:pt x="518" y="112"/>
                </a:lnTo>
                <a:lnTo>
                  <a:pt x="534" y="106"/>
                </a:lnTo>
                <a:lnTo>
                  <a:pt x="550" y="102"/>
                </a:lnTo>
                <a:lnTo>
                  <a:pt x="566" y="100"/>
                </a:lnTo>
                <a:lnTo>
                  <a:pt x="566" y="100"/>
                </a:lnTo>
                <a:lnTo>
                  <a:pt x="590" y="100"/>
                </a:lnTo>
                <a:lnTo>
                  <a:pt x="614" y="102"/>
                </a:lnTo>
                <a:lnTo>
                  <a:pt x="614" y="102"/>
                </a:lnTo>
                <a:close/>
                <a:moveTo>
                  <a:pt x="688" y="40"/>
                </a:moveTo>
                <a:lnTo>
                  <a:pt x="688" y="40"/>
                </a:lnTo>
                <a:lnTo>
                  <a:pt x="708" y="48"/>
                </a:lnTo>
                <a:lnTo>
                  <a:pt x="726" y="60"/>
                </a:lnTo>
                <a:lnTo>
                  <a:pt x="742" y="74"/>
                </a:lnTo>
                <a:lnTo>
                  <a:pt x="752" y="88"/>
                </a:lnTo>
                <a:lnTo>
                  <a:pt x="752" y="88"/>
                </a:lnTo>
                <a:lnTo>
                  <a:pt x="734" y="98"/>
                </a:lnTo>
                <a:lnTo>
                  <a:pt x="728" y="104"/>
                </a:lnTo>
                <a:lnTo>
                  <a:pt x="720" y="110"/>
                </a:lnTo>
                <a:lnTo>
                  <a:pt x="714" y="118"/>
                </a:lnTo>
                <a:lnTo>
                  <a:pt x="710" y="126"/>
                </a:lnTo>
                <a:lnTo>
                  <a:pt x="708" y="134"/>
                </a:lnTo>
                <a:lnTo>
                  <a:pt x="706" y="144"/>
                </a:lnTo>
                <a:lnTo>
                  <a:pt x="706" y="144"/>
                </a:lnTo>
                <a:lnTo>
                  <a:pt x="708" y="154"/>
                </a:lnTo>
                <a:lnTo>
                  <a:pt x="712" y="164"/>
                </a:lnTo>
                <a:lnTo>
                  <a:pt x="718" y="170"/>
                </a:lnTo>
                <a:lnTo>
                  <a:pt x="726" y="176"/>
                </a:lnTo>
                <a:lnTo>
                  <a:pt x="726" y="176"/>
                </a:lnTo>
                <a:lnTo>
                  <a:pt x="732" y="178"/>
                </a:lnTo>
                <a:lnTo>
                  <a:pt x="732" y="178"/>
                </a:lnTo>
                <a:lnTo>
                  <a:pt x="736" y="178"/>
                </a:lnTo>
                <a:lnTo>
                  <a:pt x="736" y="178"/>
                </a:lnTo>
                <a:lnTo>
                  <a:pt x="736" y="178"/>
                </a:lnTo>
                <a:lnTo>
                  <a:pt x="736" y="178"/>
                </a:lnTo>
                <a:lnTo>
                  <a:pt x="738" y="178"/>
                </a:lnTo>
                <a:lnTo>
                  <a:pt x="738" y="178"/>
                </a:lnTo>
                <a:lnTo>
                  <a:pt x="744" y="176"/>
                </a:lnTo>
                <a:lnTo>
                  <a:pt x="750" y="172"/>
                </a:lnTo>
                <a:lnTo>
                  <a:pt x="752" y="166"/>
                </a:lnTo>
                <a:lnTo>
                  <a:pt x="754" y="160"/>
                </a:lnTo>
                <a:lnTo>
                  <a:pt x="754" y="160"/>
                </a:lnTo>
                <a:lnTo>
                  <a:pt x="752" y="154"/>
                </a:lnTo>
                <a:lnTo>
                  <a:pt x="748" y="148"/>
                </a:lnTo>
                <a:lnTo>
                  <a:pt x="742" y="144"/>
                </a:lnTo>
                <a:lnTo>
                  <a:pt x="736" y="144"/>
                </a:lnTo>
                <a:lnTo>
                  <a:pt x="736" y="144"/>
                </a:lnTo>
                <a:lnTo>
                  <a:pt x="730" y="144"/>
                </a:lnTo>
                <a:lnTo>
                  <a:pt x="724" y="148"/>
                </a:lnTo>
                <a:lnTo>
                  <a:pt x="720" y="154"/>
                </a:lnTo>
                <a:lnTo>
                  <a:pt x="718" y="160"/>
                </a:lnTo>
                <a:lnTo>
                  <a:pt x="718" y="160"/>
                </a:lnTo>
                <a:lnTo>
                  <a:pt x="720" y="166"/>
                </a:lnTo>
                <a:lnTo>
                  <a:pt x="722" y="170"/>
                </a:lnTo>
                <a:lnTo>
                  <a:pt x="722" y="170"/>
                </a:lnTo>
                <a:lnTo>
                  <a:pt x="716" y="166"/>
                </a:lnTo>
                <a:lnTo>
                  <a:pt x="712" y="160"/>
                </a:lnTo>
                <a:lnTo>
                  <a:pt x="710" y="152"/>
                </a:lnTo>
                <a:lnTo>
                  <a:pt x="710" y="144"/>
                </a:lnTo>
                <a:lnTo>
                  <a:pt x="710" y="144"/>
                </a:lnTo>
                <a:lnTo>
                  <a:pt x="712" y="136"/>
                </a:lnTo>
                <a:lnTo>
                  <a:pt x="714" y="128"/>
                </a:lnTo>
                <a:lnTo>
                  <a:pt x="720" y="122"/>
                </a:lnTo>
                <a:lnTo>
                  <a:pt x="726" y="116"/>
                </a:lnTo>
                <a:lnTo>
                  <a:pt x="732" y="112"/>
                </a:lnTo>
                <a:lnTo>
                  <a:pt x="742" y="108"/>
                </a:lnTo>
                <a:lnTo>
                  <a:pt x="760" y="102"/>
                </a:lnTo>
                <a:lnTo>
                  <a:pt x="760" y="102"/>
                </a:lnTo>
                <a:lnTo>
                  <a:pt x="764" y="118"/>
                </a:lnTo>
                <a:lnTo>
                  <a:pt x="766" y="134"/>
                </a:lnTo>
                <a:lnTo>
                  <a:pt x="766" y="134"/>
                </a:lnTo>
                <a:lnTo>
                  <a:pt x="766" y="150"/>
                </a:lnTo>
                <a:lnTo>
                  <a:pt x="762" y="166"/>
                </a:lnTo>
                <a:lnTo>
                  <a:pt x="756" y="182"/>
                </a:lnTo>
                <a:lnTo>
                  <a:pt x="746" y="194"/>
                </a:lnTo>
                <a:lnTo>
                  <a:pt x="736" y="206"/>
                </a:lnTo>
                <a:lnTo>
                  <a:pt x="722" y="216"/>
                </a:lnTo>
                <a:lnTo>
                  <a:pt x="706" y="226"/>
                </a:lnTo>
                <a:lnTo>
                  <a:pt x="688" y="232"/>
                </a:lnTo>
                <a:lnTo>
                  <a:pt x="688" y="232"/>
                </a:lnTo>
                <a:lnTo>
                  <a:pt x="672" y="226"/>
                </a:lnTo>
                <a:lnTo>
                  <a:pt x="656" y="216"/>
                </a:lnTo>
                <a:lnTo>
                  <a:pt x="642" y="206"/>
                </a:lnTo>
                <a:lnTo>
                  <a:pt x="630" y="194"/>
                </a:lnTo>
                <a:lnTo>
                  <a:pt x="622" y="182"/>
                </a:lnTo>
                <a:lnTo>
                  <a:pt x="614" y="166"/>
                </a:lnTo>
                <a:lnTo>
                  <a:pt x="612" y="150"/>
                </a:lnTo>
                <a:lnTo>
                  <a:pt x="610" y="134"/>
                </a:lnTo>
                <a:lnTo>
                  <a:pt x="610" y="134"/>
                </a:lnTo>
                <a:lnTo>
                  <a:pt x="612" y="118"/>
                </a:lnTo>
                <a:lnTo>
                  <a:pt x="618" y="102"/>
                </a:lnTo>
                <a:lnTo>
                  <a:pt x="618" y="102"/>
                </a:lnTo>
                <a:lnTo>
                  <a:pt x="636" y="108"/>
                </a:lnTo>
                <a:lnTo>
                  <a:pt x="644" y="112"/>
                </a:lnTo>
                <a:lnTo>
                  <a:pt x="652" y="116"/>
                </a:lnTo>
                <a:lnTo>
                  <a:pt x="658" y="122"/>
                </a:lnTo>
                <a:lnTo>
                  <a:pt x="662" y="128"/>
                </a:lnTo>
                <a:lnTo>
                  <a:pt x="666" y="136"/>
                </a:lnTo>
                <a:lnTo>
                  <a:pt x="668" y="144"/>
                </a:lnTo>
                <a:lnTo>
                  <a:pt x="668" y="144"/>
                </a:lnTo>
                <a:lnTo>
                  <a:pt x="668" y="152"/>
                </a:lnTo>
                <a:lnTo>
                  <a:pt x="666" y="158"/>
                </a:lnTo>
                <a:lnTo>
                  <a:pt x="662" y="164"/>
                </a:lnTo>
                <a:lnTo>
                  <a:pt x="658" y="168"/>
                </a:lnTo>
                <a:lnTo>
                  <a:pt x="658" y="168"/>
                </a:lnTo>
                <a:lnTo>
                  <a:pt x="660" y="160"/>
                </a:lnTo>
                <a:lnTo>
                  <a:pt x="660" y="160"/>
                </a:lnTo>
                <a:lnTo>
                  <a:pt x="658" y="154"/>
                </a:lnTo>
                <a:lnTo>
                  <a:pt x="654" y="148"/>
                </a:lnTo>
                <a:lnTo>
                  <a:pt x="650" y="144"/>
                </a:lnTo>
                <a:lnTo>
                  <a:pt x="642" y="144"/>
                </a:lnTo>
                <a:lnTo>
                  <a:pt x="642" y="144"/>
                </a:lnTo>
                <a:lnTo>
                  <a:pt x="636" y="144"/>
                </a:lnTo>
                <a:lnTo>
                  <a:pt x="630" y="148"/>
                </a:lnTo>
                <a:lnTo>
                  <a:pt x="626" y="154"/>
                </a:lnTo>
                <a:lnTo>
                  <a:pt x="626" y="160"/>
                </a:lnTo>
                <a:lnTo>
                  <a:pt x="626" y="160"/>
                </a:lnTo>
                <a:lnTo>
                  <a:pt x="626" y="166"/>
                </a:lnTo>
                <a:lnTo>
                  <a:pt x="628" y="170"/>
                </a:lnTo>
                <a:lnTo>
                  <a:pt x="632" y="174"/>
                </a:lnTo>
                <a:lnTo>
                  <a:pt x="638" y="176"/>
                </a:lnTo>
                <a:lnTo>
                  <a:pt x="638" y="176"/>
                </a:lnTo>
                <a:lnTo>
                  <a:pt x="642" y="178"/>
                </a:lnTo>
                <a:lnTo>
                  <a:pt x="642" y="178"/>
                </a:lnTo>
                <a:lnTo>
                  <a:pt x="642" y="178"/>
                </a:lnTo>
                <a:lnTo>
                  <a:pt x="642" y="178"/>
                </a:lnTo>
                <a:lnTo>
                  <a:pt x="650" y="176"/>
                </a:lnTo>
                <a:lnTo>
                  <a:pt x="650" y="176"/>
                </a:lnTo>
                <a:lnTo>
                  <a:pt x="652" y="176"/>
                </a:lnTo>
                <a:lnTo>
                  <a:pt x="652" y="176"/>
                </a:lnTo>
                <a:lnTo>
                  <a:pt x="660" y="170"/>
                </a:lnTo>
                <a:lnTo>
                  <a:pt x="666" y="164"/>
                </a:lnTo>
                <a:lnTo>
                  <a:pt x="670" y="154"/>
                </a:lnTo>
                <a:lnTo>
                  <a:pt x="672" y="144"/>
                </a:lnTo>
                <a:lnTo>
                  <a:pt x="672" y="144"/>
                </a:lnTo>
                <a:lnTo>
                  <a:pt x="670" y="134"/>
                </a:lnTo>
                <a:lnTo>
                  <a:pt x="666" y="126"/>
                </a:lnTo>
                <a:lnTo>
                  <a:pt x="662" y="118"/>
                </a:lnTo>
                <a:lnTo>
                  <a:pt x="658" y="110"/>
                </a:lnTo>
                <a:lnTo>
                  <a:pt x="650" y="104"/>
                </a:lnTo>
                <a:lnTo>
                  <a:pt x="642" y="98"/>
                </a:lnTo>
                <a:lnTo>
                  <a:pt x="624" y="88"/>
                </a:lnTo>
                <a:lnTo>
                  <a:pt x="624" y="88"/>
                </a:lnTo>
                <a:lnTo>
                  <a:pt x="636" y="74"/>
                </a:lnTo>
                <a:lnTo>
                  <a:pt x="652" y="60"/>
                </a:lnTo>
                <a:lnTo>
                  <a:pt x="668" y="48"/>
                </a:lnTo>
                <a:lnTo>
                  <a:pt x="688" y="40"/>
                </a:lnTo>
                <a:lnTo>
                  <a:pt x="688" y="40"/>
                </a:lnTo>
                <a:close/>
                <a:moveTo>
                  <a:pt x="4" y="62"/>
                </a:moveTo>
                <a:lnTo>
                  <a:pt x="4" y="62"/>
                </a:lnTo>
                <a:lnTo>
                  <a:pt x="4" y="56"/>
                </a:lnTo>
                <a:lnTo>
                  <a:pt x="6" y="48"/>
                </a:lnTo>
                <a:lnTo>
                  <a:pt x="10" y="42"/>
                </a:lnTo>
                <a:lnTo>
                  <a:pt x="16" y="36"/>
                </a:lnTo>
                <a:lnTo>
                  <a:pt x="32" y="28"/>
                </a:lnTo>
                <a:lnTo>
                  <a:pt x="52" y="20"/>
                </a:lnTo>
                <a:lnTo>
                  <a:pt x="76" y="14"/>
                </a:lnTo>
                <a:lnTo>
                  <a:pt x="102" y="10"/>
                </a:lnTo>
                <a:lnTo>
                  <a:pt x="152" y="6"/>
                </a:lnTo>
                <a:lnTo>
                  <a:pt x="152" y="6"/>
                </a:lnTo>
                <a:lnTo>
                  <a:pt x="152" y="6"/>
                </a:lnTo>
                <a:lnTo>
                  <a:pt x="180" y="4"/>
                </a:lnTo>
                <a:lnTo>
                  <a:pt x="206" y="4"/>
                </a:lnTo>
                <a:lnTo>
                  <a:pt x="234" y="6"/>
                </a:lnTo>
                <a:lnTo>
                  <a:pt x="262" y="8"/>
                </a:lnTo>
                <a:lnTo>
                  <a:pt x="290" y="12"/>
                </a:lnTo>
                <a:lnTo>
                  <a:pt x="316" y="18"/>
                </a:lnTo>
                <a:lnTo>
                  <a:pt x="340" y="24"/>
                </a:lnTo>
                <a:lnTo>
                  <a:pt x="362" y="34"/>
                </a:lnTo>
                <a:lnTo>
                  <a:pt x="362" y="34"/>
                </a:lnTo>
                <a:lnTo>
                  <a:pt x="298" y="52"/>
                </a:lnTo>
                <a:lnTo>
                  <a:pt x="238" y="72"/>
                </a:lnTo>
                <a:lnTo>
                  <a:pt x="180" y="88"/>
                </a:lnTo>
                <a:lnTo>
                  <a:pt x="152" y="92"/>
                </a:lnTo>
                <a:lnTo>
                  <a:pt x="122" y="96"/>
                </a:lnTo>
                <a:lnTo>
                  <a:pt x="122" y="96"/>
                </a:lnTo>
                <a:lnTo>
                  <a:pt x="82" y="98"/>
                </a:lnTo>
                <a:lnTo>
                  <a:pt x="62" y="96"/>
                </a:lnTo>
                <a:lnTo>
                  <a:pt x="44" y="94"/>
                </a:lnTo>
                <a:lnTo>
                  <a:pt x="28" y="90"/>
                </a:lnTo>
                <a:lnTo>
                  <a:pt x="16" y="84"/>
                </a:lnTo>
                <a:lnTo>
                  <a:pt x="10" y="78"/>
                </a:lnTo>
                <a:lnTo>
                  <a:pt x="6" y="74"/>
                </a:lnTo>
                <a:lnTo>
                  <a:pt x="4" y="68"/>
                </a:lnTo>
                <a:lnTo>
                  <a:pt x="4" y="62"/>
                </a:lnTo>
                <a:lnTo>
                  <a:pt x="4" y="62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5301" name="文本框 26"/>
          <p:cNvSpPr txBox="1"/>
          <p:nvPr/>
        </p:nvSpPr>
        <p:spPr>
          <a:xfrm>
            <a:off x="4649153" y="328930"/>
            <a:ext cx="2663825" cy="828675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ctr" eaLnBrk="1" hangingPunct="1">
              <a:lnSpc>
                <a:spcPct val="100000"/>
              </a:lnSpc>
            </a:pPr>
            <a:r>
              <a:rPr lang="zh-CN" altLang="en-US" sz="3600" dirty="0">
                <a:solidFill>
                  <a:srgbClr val="C00000"/>
                </a:solidFill>
                <a:latin typeface="黑体" panose="02010609060101010101" pitchFamily="49" charset="-122"/>
              </a:rPr>
              <a:t>当堂达标</a:t>
            </a:r>
            <a:endParaRPr lang="zh-CN" altLang="en-US" sz="3600" dirty="0">
              <a:solidFill>
                <a:srgbClr val="C00000"/>
              </a:solidFill>
              <a:latin typeface="黑体" panose="02010609060101010101" pitchFamily="49" charset="-122"/>
            </a:endParaRPr>
          </a:p>
        </p:txBody>
      </p:sp>
      <p:cxnSp>
        <p:nvCxnSpPr>
          <p:cNvPr id="55302" name="直接连接符 30"/>
          <p:cNvCxnSpPr/>
          <p:nvPr/>
        </p:nvCxnSpPr>
        <p:spPr>
          <a:xfrm>
            <a:off x="4110038" y="1268413"/>
            <a:ext cx="762000" cy="0"/>
          </a:xfrm>
          <a:prstGeom prst="line">
            <a:avLst/>
          </a:prstGeom>
          <a:ln w="12700" cap="flat" cmpd="sng">
            <a:solidFill>
              <a:srgbClr val="C00000"/>
            </a:solidFill>
            <a:prstDash val="dash"/>
            <a:miter/>
            <a:headEnd type="none" w="med" len="med"/>
            <a:tailEnd type="none" w="med" len="med"/>
          </a:ln>
        </p:spPr>
      </p:cxnSp>
      <p:cxnSp>
        <p:nvCxnSpPr>
          <p:cNvPr id="55303" name="直接连接符 32"/>
          <p:cNvCxnSpPr/>
          <p:nvPr/>
        </p:nvCxnSpPr>
        <p:spPr>
          <a:xfrm>
            <a:off x="7391400" y="1268413"/>
            <a:ext cx="762000" cy="0"/>
          </a:xfrm>
          <a:prstGeom prst="line">
            <a:avLst/>
          </a:prstGeom>
          <a:ln w="12700" cap="flat" cmpd="sng">
            <a:solidFill>
              <a:srgbClr val="C00000"/>
            </a:solidFill>
            <a:prstDash val="dash"/>
            <a:miter/>
            <a:headEnd type="none" w="med" len="med"/>
            <a:tailEnd type="none" w="med" len="med"/>
          </a:ln>
        </p:spPr>
      </p:cxn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2095818" y="1726883"/>
            <a:ext cx="7058025" cy="45231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altLang="zh-CN" sz="3200" dirty="0">
                <a:latin typeface="黑体" panose="02010609060101010101" pitchFamily="49" charset="-122"/>
              </a:rPr>
              <a:t>【2】</a:t>
            </a:r>
            <a:r>
              <a:rPr lang="zh-CN" altLang="en-US" sz="3200" dirty="0">
                <a:latin typeface="黑体" panose="02010609060101010101" pitchFamily="49" charset="-122"/>
              </a:rPr>
              <a:t>全面内战爆发的标志是（   ）</a:t>
            </a:r>
            <a:endParaRPr lang="zh-CN" altLang="en-US" sz="3200" dirty="0">
              <a:latin typeface="黑体" panose="02010609060101010101" pitchFamily="49" charset="-122"/>
            </a:endParaRPr>
          </a:p>
          <a:p>
            <a:pPr lvl="0"/>
            <a:r>
              <a:rPr lang="en-US" altLang="zh-CN" sz="3200" dirty="0">
                <a:latin typeface="黑体" panose="02010609060101010101" pitchFamily="49" charset="-122"/>
              </a:rPr>
              <a:t>A</a:t>
            </a:r>
            <a:r>
              <a:rPr lang="zh-CN" altLang="en-US" sz="3200" dirty="0">
                <a:latin typeface="黑体" panose="02010609060101010101" pitchFamily="49" charset="-122"/>
              </a:rPr>
              <a:t>．重庆谈判</a:t>
            </a:r>
            <a:endParaRPr lang="zh-CN" altLang="en-US" sz="3200" dirty="0">
              <a:latin typeface="黑体" panose="02010609060101010101" pitchFamily="49" charset="-122"/>
            </a:endParaRPr>
          </a:p>
          <a:p>
            <a:pPr lvl="0"/>
            <a:r>
              <a:rPr lang="en-US" altLang="zh-CN" sz="3200" dirty="0">
                <a:latin typeface="黑体" panose="02010609060101010101" pitchFamily="49" charset="-122"/>
              </a:rPr>
              <a:t>B</a:t>
            </a:r>
            <a:r>
              <a:rPr lang="zh-CN" altLang="en-US" sz="3200" dirty="0">
                <a:latin typeface="黑体" panose="02010609060101010101" pitchFamily="49" charset="-122"/>
              </a:rPr>
              <a:t>．国民党进攻中原解放区</a:t>
            </a:r>
            <a:endParaRPr lang="zh-CN" altLang="en-US" sz="3200" dirty="0">
              <a:latin typeface="黑体" panose="02010609060101010101" pitchFamily="49" charset="-122"/>
            </a:endParaRPr>
          </a:p>
          <a:p>
            <a:pPr lvl="0"/>
            <a:r>
              <a:rPr lang="en-US" altLang="zh-CN" sz="3200" dirty="0">
                <a:latin typeface="黑体" panose="02010609060101010101" pitchFamily="49" charset="-122"/>
              </a:rPr>
              <a:t>C</a:t>
            </a:r>
            <a:r>
              <a:rPr lang="zh-CN" altLang="en-US" sz="3200" dirty="0">
                <a:latin typeface="黑体" panose="02010609060101010101" pitchFamily="49" charset="-122"/>
              </a:rPr>
              <a:t>．中共中央转战陕北</a:t>
            </a:r>
            <a:endParaRPr lang="zh-CN" altLang="en-US" sz="3200" dirty="0">
              <a:latin typeface="黑体" panose="02010609060101010101" pitchFamily="49" charset="-122"/>
            </a:endParaRPr>
          </a:p>
          <a:p>
            <a:pPr lvl="0"/>
            <a:r>
              <a:rPr lang="en-US" altLang="zh-CN" sz="3200" dirty="0">
                <a:latin typeface="黑体" panose="02010609060101010101" pitchFamily="49" charset="-122"/>
              </a:rPr>
              <a:t>D</a:t>
            </a:r>
            <a:r>
              <a:rPr lang="zh-CN" altLang="en-US" sz="3200" dirty="0">
                <a:latin typeface="黑体" panose="02010609060101010101" pitchFamily="49" charset="-122"/>
              </a:rPr>
              <a:t>．刘邓大军挺进大别山</a:t>
            </a:r>
            <a:endParaRPr lang="zh-CN" altLang="en-US" sz="3200" dirty="0">
              <a:latin typeface="黑体" panose="02010609060101010101" pitchFamily="49" charset="-122"/>
            </a:endParaRPr>
          </a:p>
          <a:p>
            <a:pPr lvl="0"/>
            <a:endParaRPr lang="zh-CN" altLang="en-US" sz="3200" dirty="0">
              <a:latin typeface="黑体" panose="02010609060101010101" pitchFamily="49" charset="-122"/>
            </a:endParaRPr>
          </a:p>
        </p:txBody>
      </p:sp>
      <p:sp>
        <p:nvSpPr>
          <p:cNvPr id="8" name="Text Box 13"/>
          <p:cNvSpPr txBox="1"/>
          <p:nvPr/>
        </p:nvSpPr>
        <p:spPr>
          <a:xfrm>
            <a:off x="7877810" y="2472055"/>
            <a:ext cx="72009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 eaLnBrk="1" hangingPunct="1">
              <a:lnSpc>
                <a:spcPct val="100000"/>
              </a:lnSpc>
              <a:spcBef>
                <a:spcPct val="50000"/>
              </a:spcBef>
            </a:pPr>
            <a:r>
              <a:rPr lang="en-US" altLang="zh-CN" sz="9600" dirty="0">
                <a:solidFill>
                  <a:srgbClr val="C00000"/>
                </a:solidFill>
                <a:latin typeface="黑体" panose="02010609060101010101" pitchFamily="49" charset="-122"/>
              </a:rPr>
              <a:t>B</a:t>
            </a:r>
            <a:endParaRPr lang="en-US" altLang="zh-CN" sz="9600" dirty="0">
              <a:solidFill>
                <a:srgbClr val="C00000"/>
              </a:solidFill>
              <a:latin typeface="黑体" panose="02010609060101010101" pitchFamily="49" charset="-122"/>
            </a:endParaRPr>
          </a:p>
        </p:txBody>
      </p:sp>
      <p:sp>
        <p:nvSpPr>
          <p:cNvPr id="4" name="Freeform 5"/>
          <p:cNvSpPr/>
          <p:nvPr/>
        </p:nvSpPr>
        <p:spPr bwMode="auto">
          <a:xfrm>
            <a:off x="5224463" y="1412875"/>
            <a:ext cx="1744663" cy="314325"/>
          </a:xfrm>
          <a:custGeom>
            <a:avLst/>
            <a:gdLst>
              <a:gd name="T0" fmla="*/ 62 w 1378"/>
              <a:gd name="T1" fmla="*/ 100 h 248"/>
              <a:gd name="T2" fmla="*/ 380 w 1378"/>
              <a:gd name="T3" fmla="*/ 44 h 248"/>
              <a:gd name="T4" fmla="*/ 422 w 1378"/>
              <a:gd name="T5" fmla="*/ 116 h 248"/>
              <a:gd name="T6" fmla="*/ 400 w 1378"/>
              <a:gd name="T7" fmla="*/ 98 h 248"/>
              <a:gd name="T8" fmla="*/ 406 w 1378"/>
              <a:gd name="T9" fmla="*/ 132 h 248"/>
              <a:gd name="T10" fmla="*/ 428 w 1378"/>
              <a:gd name="T11" fmla="*/ 90 h 248"/>
              <a:gd name="T12" fmla="*/ 492 w 1378"/>
              <a:gd name="T13" fmla="*/ 24 h 248"/>
              <a:gd name="T14" fmla="*/ 642 w 1378"/>
              <a:gd name="T15" fmla="*/ 58 h 248"/>
              <a:gd name="T16" fmla="*/ 548 w 1378"/>
              <a:gd name="T17" fmla="*/ 84 h 248"/>
              <a:gd name="T18" fmla="*/ 474 w 1378"/>
              <a:gd name="T19" fmla="*/ 178 h 248"/>
              <a:gd name="T20" fmla="*/ 606 w 1378"/>
              <a:gd name="T21" fmla="*/ 248 h 248"/>
              <a:gd name="T22" fmla="*/ 772 w 1378"/>
              <a:gd name="T23" fmla="*/ 248 h 248"/>
              <a:gd name="T24" fmla="*/ 904 w 1378"/>
              <a:gd name="T25" fmla="*/ 178 h 248"/>
              <a:gd name="T26" fmla="*/ 830 w 1378"/>
              <a:gd name="T27" fmla="*/ 84 h 248"/>
              <a:gd name="T28" fmla="*/ 736 w 1378"/>
              <a:gd name="T29" fmla="*/ 58 h 248"/>
              <a:gd name="T30" fmla="*/ 886 w 1378"/>
              <a:gd name="T31" fmla="*/ 24 h 248"/>
              <a:gd name="T32" fmla="*/ 950 w 1378"/>
              <a:gd name="T33" fmla="*/ 90 h 248"/>
              <a:gd name="T34" fmla="*/ 972 w 1378"/>
              <a:gd name="T35" fmla="*/ 132 h 248"/>
              <a:gd name="T36" fmla="*/ 980 w 1378"/>
              <a:gd name="T37" fmla="*/ 98 h 248"/>
              <a:gd name="T38" fmla="*/ 956 w 1378"/>
              <a:gd name="T39" fmla="*/ 120 h 248"/>
              <a:gd name="T40" fmla="*/ 996 w 1378"/>
              <a:gd name="T41" fmla="*/ 44 h 248"/>
              <a:gd name="T42" fmla="*/ 1316 w 1378"/>
              <a:gd name="T43" fmla="*/ 100 h 248"/>
              <a:gd name="T44" fmla="*/ 1376 w 1378"/>
              <a:gd name="T45" fmla="*/ 56 h 248"/>
              <a:gd name="T46" fmla="*/ 1226 w 1378"/>
              <a:gd name="T47" fmla="*/ 2 h 248"/>
              <a:gd name="T48" fmla="*/ 968 w 1378"/>
              <a:gd name="T49" fmla="*/ 20 h 248"/>
              <a:gd name="T50" fmla="*/ 744 w 1378"/>
              <a:gd name="T51" fmla="*/ 8 h 248"/>
              <a:gd name="T52" fmla="*/ 594 w 1378"/>
              <a:gd name="T53" fmla="*/ 2 h 248"/>
              <a:gd name="T54" fmla="*/ 372 w 1378"/>
              <a:gd name="T55" fmla="*/ 30 h 248"/>
              <a:gd name="T56" fmla="*/ 100 w 1378"/>
              <a:gd name="T57" fmla="*/ 8 h 248"/>
              <a:gd name="T58" fmla="*/ 0 w 1378"/>
              <a:gd name="T59" fmla="*/ 62 h 248"/>
              <a:gd name="T60" fmla="*/ 1198 w 1378"/>
              <a:gd name="T61" fmla="*/ 4 h 248"/>
              <a:gd name="T62" fmla="*/ 1368 w 1378"/>
              <a:gd name="T63" fmla="*/ 42 h 248"/>
              <a:gd name="T64" fmla="*/ 1350 w 1378"/>
              <a:gd name="T65" fmla="*/ 90 h 248"/>
              <a:gd name="T66" fmla="*/ 1080 w 1378"/>
              <a:gd name="T67" fmla="*/ 52 h 248"/>
              <a:gd name="T68" fmla="*/ 760 w 1378"/>
              <a:gd name="T69" fmla="*/ 182 h 248"/>
              <a:gd name="T70" fmla="*/ 788 w 1378"/>
              <a:gd name="T71" fmla="*/ 100 h 248"/>
              <a:gd name="T72" fmla="*/ 898 w 1378"/>
              <a:gd name="T73" fmla="*/ 152 h 248"/>
              <a:gd name="T74" fmla="*/ 846 w 1378"/>
              <a:gd name="T75" fmla="*/ 230 h 248"/>
              <a:gd name="T76" fmla="*/ 614 w 1378"/>
              <a:gd name="T77" fmla="*/ 102 h 248"/>
              <a:gd name="T78" fmla="*/ 626 w 1378"/>
              <a:gd name="T79" fmla="*/ 196 h 248"/>
              <a:gd name="T80" fmla="*/ 606 w 1378"/>
              <a:gd name="T81" fmla="*/ 244 h 248"/>
              <a:gd name="T82" fmla="*/ 480 w 1378"/>
              <a:gd name="T83" fmla="*/ 178 h 248"/>
              <a:gd name="T84" fmla="*/ 550 w 1378"/>
              <a:gd name="T85" fmla="*/ 102 h 248"/>
              <a:gd name="T86" fmla="*/ 726 w 1378"/>
              <a:gd name="T87" fmla="*/ 60 h 248"/>
              <a:gd name="T88" fmla="*/ 708 w 1378"/>
              <a:gd name="T89" fmla="*/ 134 h 248"/>
              <a:gd name="T90" fmla="*/ 732 w 1378"/>
              <a:gd name="T91" fmla="*/ 178 h 248"/>
              <a:gd name="T92" fmla="*/ 752 w 1378"/>
              <a:gd name="T93" fmla="*/ 166 h 248"/>
              <a:gd name="T94" fmla="*/ 724 w 1378"/>
              <a:gd name="T95" fmla="*/ 148 h 248"/>
              <a:gd name="T96" fmla="*/ 710 w 1378"/>
              <a:gd name="T97" fmla="*/ 152 h 248"/>
              <a:gd name="T98" fmla="*/ 760 w 1378"/>
              <a:gd name="T99" fmla="*/ 102 h 248"/>
              <a:gd name="T100" fmla="*/ 736 w 1378"/>
              <a:gd name="T101" fmla="*/ 206 h 248"/>
              <a:gd name="T102" fmla="*/ 622 w 1378"/>
              <a:gd name="T103" fmla="*/ 182 h 248"/>
              <a:gd name="T104" fmla="*/ 644 w 1378"/>
              <a:gd name="T105" fmla="*/ 112 h 248"/>
              <a:gd name="T106" fmla="*/ 662 w 1378"/>
              <a:gd name="T107" fmla="*/ 164 h 248"/>
              <a:gd name="T108" fmla="*/ 642 w 1378"/>
              <a:gd name="T109" fmla="*/ 144 h 248"/>
              <a:gd name="T110" fmla="*/ 638 w 1378"/>
              <a:gd name="T111" fmla="*/ 176 h 248"/>
              <a:gd name="T112" fmla="*/ 652 w 1378"/>
              <a:gd name="T113" fmla="*/ 176 h 248"/>
              <a:gd name="T114" fmla="*/ 658 w 1378"/>
              <a:gd name="T115" fmla="*/ 110 h 248"/>
              <a:gd name="T116" fmla="*/ 688 w 1378"/>
              <a:gd name="T117" fmla="*/ 40 h 248"/>
              <a:gd name="T118" fmla="*/ 76 w 1378"/>
              <a:gd name="T119" fmla="*/ 14 h 248"/>
              <a:gd name="T120" fmla="*/ 290 w 1378"/>
              <a:gd name="T121" fmla="*/ 12 h 248"/>
              <a:gd name="T122" fmla="*/ 122 w 1378"/>
              <a:gd name="T123" fmla="*/ 96 h 248"/>
              <a:gd name="T124" fmla="*/ 4 w 1378"/>
              <a:gd name="T125" fmla="*/ 68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378" h="248">
                <a:moveTo>
                  <a:pt x="0" y="62"/>
                </a:moveTo>
                <a:lnTo>
                  <a:pt x="0" y="62"/>
                </a:lnTo>
                <a:lnTo>
                  <a:pt x="2" y="70"/>
                </a:lnTo>
                <a:lnTo>
                  <a:pt x="4" y="76"/>
                </a:lnTo>
                <a:lnTo>
                  <a:pt x="8" y="80"/>
                </a:lnTo>
                <a:lnTo>
                  <a:pt x="12" y="86"/>
                </a:lnTo>
                <a:lnTo>
                  <a:pt x="26" y="92"/>
                </a:lnTo>
                <a:lnTo>
                  <a:pt x="42" y="98"/>
                </a:lnTo>
                <a:lnTo>
                  <a:pt x="62" y="100"/>
                </a:lnTo>
                <a:lnTo>
                  <a:pt x="82" y="102"/>
                </a:lnTo>
                <a:lnTo>
                  <a:pt x="124" y="100"/>
                </a:lnTo>
                <a:lnTo>
                  <a:pt x="124" y="100"/>
                </a:lnTo>
                <a:lnTo>
                  <a:pt x="152" y="96"/>
                </a:lnTo>
                <a:lnTo>
                  <a:pt x="184" y="92"/>
                </a:lnTo>
                <a:lnTo>
                  <a:pt x="246" y="78"/>
                </a:lnTo>
                <a:lnTo>
                  <a:pt x="312" y="60"/>
                </a:lnTo>
                <a:lnTo>
                  <a:pt x="380" y="44"/>
                </a:lnTo>
                <a:lnTo>
                  <a:pt x="380" y="44"/>
                </a:lnTo>
                <a:lnTo>
                  <a:pt x="398" y="54"/>
                </a:lnTo>
                <a:lnTo>
                  <a:pt x="412" y="68"/>
                </a:lnTo>
                <a:lnTo>
                  <a:pt x="418" y="76"/>
                </a:lnTo>
                <a:lnTo>
                  <a:pt x="422" y="84"/>
                </a:lnTo>
                <a:lnTo>
                  <a:pt x="424" y="90"/>
                </a:lnTo>
                <a:lnTo>
                  <a:pt x="426" y="100"/>
                </a:lnTo>
                <a:lnTo>
                  <a:pt x="426" y="100"/>
                </a:lnTo>
                <a:lnTo>
                  <a:pt x="426" y="108"/>
                </a:lnTo>
                <a:lnTo>
                  <a:pt x="422" y="116"/>
                </a:lnTo>
                <a:lnTo>
                  <a:pt x="422" y="116"/>
                </a:lnTo>
                <a:lnTo>
                  <a:pt x="422" y="114"/>
                </a:lnTo>
                <a:lnTo>
                  <a:pt x="422" y="114"/>
                </a:lnTo>
                <a:lnTo>
                  <a:pt x="422" y="108"/>
                </a:lnTo>
                <a:lnTo>
                  <a:pt x="418" y="102"/>
                </a:lnTo>
                <a:lnTo>
                  <a:pt x="412" y="98"/>
                </a:lnTo>
                <a:lnTo>
                  <a:pt x="406" y="96"/>
                </a:lnTo>
                <a:lnTo>
                  <a:pt x="406" y="96"/>
                </a:lnTo>
                <a:lnTo>
                  <a:pt x="400" y="98"/>
                </a:lnTo>
                <a:lnTo>
                  <a:pt x="394" y="102"/>
                </a:lnTo>
                <a:lnTo>
                  <a:pt x="390" y="108"/>
                </a:lnTo>
                <a:lnTo>
                  <a:pt x="388" y="114"/>
                </a:lnTo>
                <a:lnTo>
                  <a:pt x="388" y="114"/>
                </a:lnTo>
                <a:lnTo>
                  <a:pt x="390" y="120"/>
                </a:lnTo>
                <a:lnTo>
                  <a:pt x="394" y="126"/>
                </a:lnTo>
                <a:lnTo>
                  <a:pt x="400" y="130"/>
                </a:lnTo>
                <a:lnTo>
                  <a:pt x="406" y="132"/>
                </a:lnTo>
                <a:lnTo>
                  <a:pt x="406" y="132"/>
                </a:lnTo>
                <a:lnTo>
                  <a:pt x="412" y="130"/>
                </a:lnTo>
                <a:lnTo>
                  <a:pt x="416" y="128"/>
                </a:lnTo>
                <a:lnTo>
                  <a:pt x="416" y="128"/>
                </a:lnTo>
                <a:lnTo>
                  <a:pt x="422" y="124"/>
                </a:lnTo>
                <a:lnTo>
                  <a:pt x="426" y="118"/>
                </a:lnTo>
                <a:lnTo>
                  <a:pt x="428" y="108"/>
                </a:lnTo>
                <a:lnTo>
                  <a:pt x="430" y="98"/>
                </a:lnTo>
                <a:lnTo>
                  <a:pt x="430" y="98"/>
                </a:lnTo>
                <a:lnTo>
                  <a:pt x="428" y="90"/>
                </a:lnTo>
                <a:lnTo>
                  <a:pt x="426" y="82"/>
                </a:lnTo>
                <a:lnTo>
                  <a:pt x="422" y="76"/>
                </a:lnTo>
                <a:lnTo>
                  <a:pt x="416" y="68"/>
                </a:lnTo>
                <a:lnTo>
                  <a:pt x="402" y="54"/>
                </a:lnTo>
                <a:lnTo>
                  <a:pt x="386" y="42"/>
                </a:lnTo>
                <a:lnTo>
                  <a:pt x="386" y="42"/>
                </a:lnTo>
                <a:lnTo>
                  <a:pt x="420" y="34"/>
                </a:lnTo>
                <a:lnTo>
                  <a:pt x="456" y="28"/>
                </a:lnTo>
                <a:lnTo>
                  <a:pt x="492" y="24"/>
                </a:lnTo>
                <a:lnTo>
                  <a:pt x="528" y="20"/>
                </a:lnTo>
                <a:lnTo>
                  <a:pt x="528" y="20"/>
                </a:lnTo>
                <a:lnTo>
                  <a:pt x="566" y="18"/>
                </a:lnTo>
                <a:lnTo>
                  <a:pt x="604" y="20"/>
                </a:lnTo>
                <a:lnTo>
                  <a:pt x="640" y="26"/>
                </a:lnTo>
                <a:lnTo>
                  <a:pt x="674" y="34"/>
                </a:lnTo>
                <a:lnTo>
                  <a:pt x="674" y="34"/>
                </a:lnTo>
                <a:lnTo>
                  <a:pt x="656" y="46"/>
                </a:lnTo>
                <a:lnTo>
                  <a:pt x="642" y="58"/>
                </a:lnTo>
                <a:lnTo>
                  <a:pt x="630" y="72"/>
                </a:lnTo>
                <a:lnTo>
                  <a:pt x="620" y="86"/>
                </a:lnTo>
                <a:lnTo>
                  <a:pt x="620" y="86"/>
                </a:lnTo>
                <a:lnTo>
                  <a:pt x="608" y="84"/>
                </a:lnTo>
                <a:lnTo>
                  <a:pt x="594" y="82"/>
                </a:lnTo>
                <a:lnTo>
                  <a:pt x="582" y="80"/>
                </a:lnTo>
                <a:lnTo>
                  <a:pt x="568" y="80"/>
                </a:lnTo>
                <a:lnTo>
                  <a:pt x="568" y="80"/>
                </a:lnTo>
                <a:lnTo>
                  <a:pt x="548" y="84"/>
                </a:lnTo>
                <a:lnTo>
                  <a:pt x="530" y="90"/>
                </a:lnTo>
                <a:lnTo>
                  <a:pt x="514" y="98"/>
                </a:lnTo>
                <a:lnTo>
                  <a:pt x="498" y="108"/>
                </a:lnTo>
                <a:lnTo>
                  <a:pt x="486" y="120"/>
                </a:lnTo>
                <a:lnTo>
                  <a:pt x="478" y="134"/>
                </a:lnTo>
                <a:lnTo>
                  <a:pt x="472" y="150"/>
                </a:lnTo>
                <a:lnTo>
                  <a:pt x="472" y="168"/>
                </a:lnTo>
                <a:lnTo>
                  <a:pt x="472" y="168"/>
                </a:lnTo>
                <a:lnTo>
                  <a:pt x="474" y="178"/>
                </a:lnTo>
                <a:lnTo>
                  <a:pt x="476" y="188"/>
                </a:lnTo>
                <a:lnTo>
                  <a:pt x="482" y="198"/>
                </a:lnTo>
                <a:lnTo>
                  <a:pt x="488" y="206"/>
                </a:lnTo>
                <a:lnTo>
                  <a:pt x="496" y="214"/>
                </a:lnTo>
                <a:lnTo>
                  <a:pt x="506" y="222"/>
                </a:lnTo>
                <a:lnTo>
                  <a:pt x="526" y="232"/>
                </a:lnTo>
                <a:lnTo>
                  <a:pt x="552" y="240"/>
                </a:lnTo>
                <a:lnTo>
                  <a:pt x="578" y="246"/>
                </a:lnTo>
                <a:lnTo>
                  <a:pt x="606" y="248"/>
                </a:lnTo>
                <a:lnTo>
                  <a:pt x="634" y="248"/>
                </a:lnTo>
                <a:lnTo>
                  <a:pt x="634" y="248"/>
                </a:lnTo>
                <a:lnTo>
                  <a:pt x="662" y="244"/>
                </a:lnTo>
                <a:lnTo>
                  <a:pt x="688" y="238"/>
                </a:lnTo>
                <a:lnTo>
                  <a:pt x="688" y="238"/>
                </a:lnTo>
                <a:lnTo>
                  <a:pt x="716" y="244"/>
                </a:lnTo>
                <a:lnTo>
                  <a:pt x="744" y="248"/>
                </a:lnTo>
                <a:lnTo>
                  <a:pt x="744" y="248"/>
                </a:lnTo>
                <a:lnTo>
                  <a:pt x="772" y="248"/>
                </a:lnTo>
                <a:lnTo>
                  <a:pt x="800" y="246"/>
                </a:lnTo>
                <a:lnTo>
                  <a:pt x="826" y="240"/>
                </a:lnTo>
                <a:lnTo>
                  <a:pt x="850" y="232"/>
                </a:lnTo>
                <a:lnTo>
                  <a:pt x="872" y="222"/>
                </a:lnTo>
                <a:lnTo>
                  <a:pt x="882" y="214"/>
                </a:lnTo>
                <a:lnTo>
                  <a:pt x="890" y="206"/>
                </a:lnTo>
                <a:lnTo>
                  <a:pt x="896" y="198"/>
                </a:lnTo>
                <a:lnTo>
                  <a:pt x="900" y="188"/>
                </a:lnTo>
                <a:lnTo>
                  <a:pt x="904" y="178"/>
                </a:lnTo>
                <a:lnTo>
                  <a:pt x="906" y="168"/>
                </a:lnTo>
                <a:lnTo>
                  <a:pt x="906" y="168"/>
                </a:lnTo>
                <a:lnTo>
                  <a:pt x="904" y="150"/>
                </a:lnTo>
                <a:lnTo>
                  <a:pt x="900" y="134"/>
                </a:lnTo>
                <a:lnTo>
                  <a:pt x="890" y="120"/>
                </a:lnTo>
                <a:lnTo>
                  <a:pt x="878" y="108"/>
                </a:lnTo>
                <a:lnTo>
                  <a:pt x="864" y="98"/>
                </a:lnTo>
                <a:lnTo>
                  <a:pt x="848" y="90"/>
                </a:lnTo>
                <a:lnTo>
                  <a:pt x="830" y="84"/>
                </a:lnTo>
                <a:lnTo>
                  <a:pt x="810" y="80"/>
                </a:lnTo>
                <a:lnTo>
                  <a:pt x="810" y="80"/>
                </a:lnTo>
                <a:lnTo>
                  <a:pt x="796" y="80"/>
                </a:lnTo>
                <a:lnTo>
                  <a:pt x="782" y="82"/>
                </a:lnTo>
                <a:lnTo>
                  <a:pt x="770" y="84"/>
                </a:lnTo>
                <a:lnTo>
                  <a:pt x="758" y="86"/>
                </a:lnTo>
                <a:lnTo>
                  <a:pt x="758" y="86"/>
                </a:lnTo>
                <a:lnTo>
                  <a:pt x="748" y="72"/>
                </a:lnTo>
                <a:lnTo>
                  <a:pt x="736" y="58"/>
                </a:lnTo>
                <a:lnTo>
                  <a:pt x="720" y="46"/>
                </a:lnTo>
                <a:lnTo>
                  <a:pt x="704" y="34"/>
                </a:lnTo>
                <a:lnTo>
                  <a:pt x="704" y="34"/>
                </a:lnTo>
                <a:lnTo>
                  <a:pt x="738" y="26"/>
                </a:lnTo>
                <a:lnTo>
                  <a:pt x="774" y="20"/>
                </a:lnTo>
                <a:lnTo>
                  <a:pt x="812" y="18"/>
                </a:lnTo>
                <a:lnTo>
                  <a:pt x="850" y="20"/>
                </a:lnTo>
                <a:lnTo>
                  <a:pt x="850" y="20"/>
                </a:lnTo>
                <a:lnTo>
                  <a:pt x="886" y="24"/>
                </a:lnTo>
                <a:lnTo>
                  <a:pt x="922" y="28"/>
                </a:lnTo>
                <a:lnTo>
                  <a:pt x="958" y="34"/>
                </a:lnTo>
                <a:lnTo>
                  <a:pt x="992" y="42"/>
                </a:lnTo>
                <a:lnTo>
                  <a:pt x="992" y="42"/>
                </a:lnTo>
                <a:lnTo>
                  <a:pt x="974" y="54"/>
                </a:lnTo>
                <a:lnTo>
                  <a:pt x="960" y="68"/>
                </a:lnTo>
                <a:lnTo>
                  <a:pt x="956" y="76"/>
                </a:lnTo>
                <a:lnTo>
                  <a:pt x="952" y="82"/>
                </a:lnTo>
                <a:lnTo>
                  <a:pt x="950" y="90"/>
                </a:lnTo>
                <a:lnTo>
                  <a:pt x="948" y="98"/>
                </a:lnTo>
                <a:lnTo>
                  <a:pt x="948" y="98"/>
                </a:lnTo>
                <a:lnTo>
                  <a:pt x="948" y="110"/>
                </a:lnTo>
                <a:lnTo>
                  <a:pt x="952" y="118"/>
                </a:lnTo>
                <a:lnTo>
                  <a:pt x="958" y="126"/>
                </a:lnTo>
                <a:lnTo>
                  <a:pt x="964" y="128"/>
                </a:lnTo>
                <a:lnTo>
                  <a:pt x="964" y="128"/>
                </a:lnTo>
                <a:lnTo>
                  <a:pt x="968" y="130"/>
                </a:lnTo>
                <a:lnTo>
                  <a:pt x="972" y="132"/>
                </a:lnTo>
                <a:lnTo>
                  <a:pt x="972" y="132"/>
                </a:lnTo>
                <a:lnTo>
                  <a:pt x="980" y="130"/>
                </a:lnTo>
                <a:lnTo>
                  <a:pt x="984" y="126"/>
                </a:lnTo>
                <a:lnTo>
                  <a:pt x="988" y="120"/>
                </a:lnTo>
                <a:lnTo>
                  <a:pt x="990" y="114"/>
                </a:lnTo>
                <a:lnTo>
                  <a:pt x="990" y="114"/>
                </a:lnTo>
                <a:lnTo>
                  <a:pt x="988" y="108"/>
                </a:lnTo>
                <a:lnTo>
                  <a:pt x="984" y="102"/>
                </a:lnTo>
                <a:lnTo>
                  <a:pt x="980" y="98"/>
                </a:lnTo>
                <a:lnTo>
                  <a:pt x="972" y="96"/>
                </a:lnTo>
                <a:lnTo>
                  <a:pt x="972" y="96"/>
                </a:lnTo>
                <a:lnTo>
                  <a:pt x="966" y="98"/>
                </a:lnTo>
                <a:lnTo>
                  <a:pt x="960" y="102"/>
                </a:lnTo>
                <a:lnTo>
                  <a:pt x="956" y="108"/>
                </a:lnTo>
                <a:lnTo>
                  <a:pt x="956" y="114"/>
                </a:lnTo>
                <a:lnTo>
                  <a:pt x="956" y="114"/>
                </a:lnTo>
                <a:lnTo>
                  <a:pt x="956" y="120"/>
                </a:lnTo>
                <a:lnTo>
                  <a:pt x="956" y="120"/>
                </a:lnTo>
                <a:lnTo>
                  <a:pt x="952" y="110"/>
                </a:lnTo>
                <a:lnTo>
                  <a:pt x="952" y="100"/>
                </a:lnTo>
                <a:lnTo>
                  <a:pt x="952" y="100"/>
                </a:lnTo>
                <a:lnTo>
                  <a:pt x="952" y="90"/>
                </a:lnTo>
                <a:lnTo>
                  <a:pt x="956" y="84"/>
                </a:lnTo>
                <a:lnTo>
                  <a:pt x="960" y="76"/>
                </a:lnTo>
                <a:lnTo>
                  <a:pt x="964" y="68"/>
                </a:lnTo>
                <a:lnTo>
                  <a:pt x="978" y="54"/>
                </a:lnTo>
                <a:lnTo>
                  <a:pt x="996" y="44"/>
                </a:lnTo>
                <a:lnTo>
                  <a:pt x="996" y="44"/>
                </a:lnTo>
                <a:lnTo>
                  <a:pt x="1064" y="60"/>
                </a:lnTo>
                <a:lnTo>
                  <a:pt x="1130" y="78"/>
                </a:lnTo>
                <a:lnTo>
                  <a:pt x="1194" y="92"/>
                </a:lnTo>
                <a:lnTo>
                  <a:pt x="1224" y="96"/>
                </a:lnTo>
                <a:lnTo>
                  <a:pt x="1254" y="100"/>
                </a:lnTo>
                <a:lnTo>
                  <a:pt x="1254" y="100"/>
                </a:lnTo>
                <a:lnTo>
                  <a:pt x="1296" y="102"/>
                </a:lnTo>
                <a:lnTo>
                  <a:pt x="1316" y="100"/>
                </a:lnTo>
                <a:lnTo>
                  <a:pt x="1334" y="98"/>
                </a:lnTo>
                <a:lnTo>
                  <a:pt x="1352" y="92"/>
                </a:lnTo>
                <a:lnTo>
                  <a:pt x="1364" y="86"/>
                </a:lnTo>
                <a:lnTo>
                  <a:pt x="1370" y="80"/>
                </a:lnTo>
                <a:lnTo>
                  <a:pt x="1374" y="76"/>
                </a:lnTo>
                <a:lnTo>
                  <a:pt x="1376" y="70"/>
                </a:lnTo>
                <a:lnTo>
                  <a:pt x="1378" y="62"/>
                </a:lnTo>
                <a:lnTo>
                  <a:pt x="1378" y="62"/>
                </a:lnTo>
                <a:lnTo>
                  <a:pt x="1376" y="56"/>
                </a:lnTo>
                <a:lnTo>
                  <a:pt x="1374" y="48"/>
                </a:lnTo>
                <a:lnTo>
                  <a:pt x="1370" y="42"/>
                </a:lnTo>
                <a:lnTo>
                  <a:pt x="1364" y="36"/>
                </a:lnTo>
                <a:lnTo>
                  <a:pt x="1348" y="26"/>
                </a:lnTo>
                <a:lnTo>
                  <a:pt x="1328" y="18"/>
                </a:lnTo>
                <a:lnTo>
                  <a:pt x="1304" y="12"/>
                </a:lnTo>
                <a:lnTo>
                  <a:pt x="1278" y="8"/>
                </a:lnTo>
                <a:lnTo>
                  <a:pt x="1226" y="2"/>
                </a:lnTo>
                <a:lnTo>
                  <a:pt x="1226" y="2"/>
                </a:lnTo>
                <a:lnTo>
                  <a:pt x="1170" y="0"/>
                </a:lnTo>
                <a:lnTo>
                  <a:pt x="1140" y="2"/>
                </a:lnTo>
                <a:lnTo>
                  <a:pt x="1110" y="4"/>
                </a:lnTo>
                <a:lnTo>
                  <a:pt x="1082" y="8"/>
                </a:lnTo>
                <a:lnTo>
                  <a:pt x="1054" y="14"/>
                </a:lnTo>
                <a:lnTo>
                  <a:pt x="1030" y="20"/>
                </a:lnTo>
                <a:lnTo>
                  <a:pt x="1006" y="30"/>
                </a:lnTo>
                <a:lnTo>
                  <a:pt x="1006" y="30"/>
                </a:lnTo>
                <a:lnTo>
                  <a:pt x="968" y="20"/>
                </a:lnTo>
                <a:lnTo>
                  <a:pt x="930" y="12"/>
                </a:lnTo>
                <a:lnTo>
                  <a:pt x="890" y="6"/>
                </a:lnTo>
                <a:lnTo>
                  <a:pt x="848" y="0"/>
                </a:lnTo>
                <a:lnTo>
                  <a:pt x="848" y="0"/>
                </a:lnTo>
                <a:lnTo>
                  <a:pt x="828" y="0"/>
                </a:lnTo>
                <a:lnTo>
                  <a:pt x="806" y="0"/>
                </a:lnTo>
                <a:lnTo>
                  <a:pt x="784" y="2"/>
                </a:lnTo>
                <a:lnTo>
                  <a:pt x="764" y="4"/>
                </a:lnTo>
                <a:lnTo>
                  <a:pt x="744" y="8"/>
                </a:lnTo>
                <a:lnTo>
                  <a:pt x="724" y="12"/>
                </a:lnTo>
                <a:lnTo>
                  <a:pt x="706" y="18"/>
                </a:lnTo>
                <a:lnTo>
                  <a:pt x="688" y="26"/>
                </a:lnTo>
                <a:lnTo>
                  <a:pt x="688" y="26"/>
                </a:lnTo>
                <a:lnTo>
                  <a:pt x="672" y="18"/>
                </a:lnTo>
                <a:lnTo>
                  <a:pt x="654" y="12"/>
                </a:lnTo>
                <a:lnTo>
                  <a:pt x="634" y="8"/>
                </a:lnTo>
                <a:lnTo>
                  <a:pt x="614" y="4"/>
                </a:lnTo>
                <a:lnTo>
                  <a:pt x="594" y="2"/>
                </a:lnTo>
                <a:lnTo>
                  <a:pt x="572" y="0"/>
                </a:lnTo>
                <a:lnTo>
                  <a:pt x="550" y="0"/>
                </a:lnTo>
                <a:lnTo>
                  <a:pt x="528" y="0"/>
                </a:lnTo>
                <a:lnTo>
                  <a:pt x="528" y="0"/>
                </a:lnTo>
                <a:lnTo>
                  <a:pt x="486" y="6"/>
                </a:lnTo>
                <a:lnTo>
                  <a:pt x="446" y="12"/>
                </a:lnTo>
                <a:lnTo>
                  <a:pt x="408" y="20"/>
                </a:lnTo>
                <a:lnTo>
                  <a:pt x="372" y="30"/>
                </a:lnTo>
                <a:lnTo>
                  <a:pt x="372" y="30"/>
                </a:lnTo>
                <a:lnTo>
                  <a:pt x="348" y="20"/>
                </a:lnTo>
                <a:lnTo>
                  <a:pt x="322" y="14"/>
                </a:lnTo>
                <a:lnTo>
                  <a:pt x="296" y="8"/>
                </a:lnTo>
                <a:lnTo>
                  <a:pt x="266" y="4"/>
                </a:lnTo>
                <a:lnTo>
                  <a:pt x="238" y="2"/>
                </a:lnTo>
                <a:lnTo>
                  <a:pt x="208" y="0"/>
                </a:lnTo>
                <a:lnTo>
                  <a:pt x="152" y="2"/>
                </a:lnTo>
                <a:lnTo>
                  <a:pt x="152" y="2"/>
                </a:lnTo>
                <a:lnTo>
                  <a:pt x="100" y="8"/>
                </a:lnTo>
                <a:lnTo>
                  <a:pt x="74" y="12"/>
                </a:lnTo>
                <a:lnTo>
                  <a:pt x="50" y="18"/>
                </a:lnTo>
                <a:lnTo>
                  <a:pt x="30" y="26"/>
                </a:lnTo>
                <a:lnTo>
                  <a:pt x="14" y="36"/>
                </a:lnTo>
                <a:lnTo>
                  <a:pt x="8" y="42"/>
                </a:lnTo>
                <a:lnTo>
                  <a:pt x="4" y="48"/>
                </a:lnTo>
                <a:lnTo>
                  <a:pt x="0" y="56"/>
                </a:lnTo>
                <a:lnTo>
                  <a:pt x="0" y="62"/>
                </a:lnTo>
                <a:lnTo>
                  <a:pt x="0" y="62"/>
                </a:lnTo>
                <a:close/>
                <a:moveTo>
                  <a:pt x="1014" y="34"/>
                </a:moveTo>
                <a:lnTo>
                  <a:pt x="1014" y="34"/>
                </a:lnTo>
                <a:lnTo>
                  <a:pt x="1036" y="24"/>
                </a:lnTo>
                <a:lnTo>
                  <a:pt x="1062" y="18"/>
                </a:lnTo>
                <a:lnTo>
                  <a:pt x="1088" y="12"/>
                </a:lnTo>
                <a:lnTo>
                  <a:pt x="1116" y="8"/>
                </a:lnTo>
                <a:lnTo>
                  <a:pt x="1142" y="6"/>
                </a:lnTo>
                <a:lnTo>
                  <a:pt x="1170" y="4"/>
                </a:lnTo>
                <a:lnTo>
                  <a:pt x="1198" y="4"/>
                </a:lnTo>
                <a:lnTo>
                  <a:pt x="1224" y="6"/>
                </a:lnTo>
                <a:lnTo>
                  <a:pt x="1226" y="6"/>
                </a:lnTo>
                <a:lnTo>
                  <a:pt x="1226" y="6"/>
                </a:lnTo>
                <a:lnTo>
                  <a:pt x="1276" y="10"/>
                </a:lnTo>
                <a:lnTo>
                  <a:pt x="1300" y="14"/>
                </a:lnTo>
                <a:lnTo>
                  <a:pt x="1324" y="20"/>
                </a:lnTo>
                <a:lnTo>
                  <a:pt x="1346" y="28"/>
                </a:lnTo>
                <a:lnTo>
                  <a:pt x="1362" y="36"/>
                </a:lnTo>
                <a:lnTo>
                  <a:pt x="1368" y="42"/>
                </a:lnTo>
                <a:lnTo>
                  <a:pt x="1372" y="48"/>
                </a:lnTo>
                <a:lnTo>
                  <a:pt x="1374" y="56"/>
                </a:lnTo>
                <a:lnTo>
                  <a:pt x="1374" y="62"/>
                </a:lnTo>
                <a:lnTo>
                  <a:pt x="1374" y="62"/>
                </a:lnTo>
                <a:lnTo>
                  <a:pt x="1374" y="68"/>
                </a:lnTo>
                <a:lnTo>
                  <a:pt x="1370" y="74"/>
                </a:lnTo>
                <a:lnTo>
                  <a:pt x="1366" y="78"/>
                </a:lnTo>
                <a:lnTo>
                  <a:pt x="1362" y="84"/>
                </a:lnTo>
                <a:lnTo>
                  <a:pt x="1350" y="90"/>
                </a:lnTo>
                <a:lnTo>
                  <a:pt x="1334" y="94"/>
                </a:lnTo>
                <a:lnTo>
                  <a:pt x="1314" y="96"/>
                </a:lnTo>
                <a:lnTo>
                  <a:pt x="1294" y="98"/>
                </a:lnTo>
                <a:lnTo>
                  <a:pt x="1254" y="96"/>
                </a:lnTo>
                <a:lnTo>
                  <a:pt x="1254" y="96"/>
                </a:lnTo>
                <a:lnTo>
                  <a:pt x="1226" y="92"/>
                </a:lnTo>
                <a:lnTo>
                  <a:pt x="1198" y="88"/>
                </a:lnTo>
                <a:lnTo>
                  <a:pt x="1140" y="72"/>
                </a:lnTo>
                <a:lnTo>
                  <a:pt x="1080" y="52"/>
                </a:lnTo>
                <a:lnTo>
                  <a:pt x="1014" y="34"/>
                </a:lnTo>
                <a:lnTo>
                  <a:pt x="1014" y="34"/>
                </a:lnTo>
                <a:close/>
                <a:moveTo>
                  <a:pt x="696" y="234"/>
                </a:moveTo>
                <a:lnTo>
                  <a:pt x="696" y="234"/>
                </a:lnTo>
                <a:lnTo>
                  <a:pt x="712" y="228"/>
                </a:lnTo>
                <a:lnTo>
                  <a:pt x="726" y="218"/>
                </a:lnTo>
                <a:lnTo>
                  <a:pt x="740" y="208"/>
                </a:lnTo>
                <a:lnTo>
                  <a:pt x="752" y="196"/>
                </a:lnTo>
                <a:lnTo>
                  <a:pt x="760" y="182"/>
                </a:lnTo>
                <a:lnTo>
                  <a:pt x="766" y="168"/>
                </a:lnTo>
                <a:lnTo>
                  <a:pt x="770" y="150"/>
                </a:lnTo>
                <a:lnTo>
                  <a:pt x="770" y="134"/>
                </a:lnTo>
                <a:lnTo>
                  <a:pt x="770" y="132"/>
                </a:lnTo>
                <a:lnTo>
                  <a:pt x="770" y="132"/>
                </a:lnTo>
                <a:lnTo>
                  <a:pt x="768" y="116"/>
                </a:lnTo>
                <a:lnTo>
                  <a:pt x="764" y="102"/>
                </a:lnTo>
                <a:lnTo>
                  <a:pt x="764" y="102"/>
                </a:lnTo>
                <a:lnTo>
                  <a:pt x="788" y="100"/>
                </a:lnTo>
                <a:lnTo>
                  <a:pt x="810" y="100"/>
                </a:lnTo>
                <a:lnTo>
                  <a:pt x="810" y="100"/>
                </a:lnTo>
                <a:lnTo>
                  <a:pt x="828" y="102"/>
                </a:lnTo>
                <a:lnTo>
                  <a:pt x="844" y="106"/>
                </a:lnTo>
                <a:lnTo>
                  <a:pt x="858" y="112"/>
                </a:lnTo>
                <a:lnTo>
                  <a:pt x="872" y="118"/>
                </a:lnTo>
                <a:lnTo>
                  <a:pt x="884" y="128"/>
                </a:lnTo>
                <a:lnTo>
                  <a:pt x="892" y="140"/>
                </a:lnTo>
                <a:lnTo>
                  <a:pt x="898" y="152"/>
                </a:lnTo>
                <a:lnTo>
                  <a:pt x="900" y="168"/>
                </a:lnTo>
                <a:lnTo>
                  <a:pt x="900" y="168"/>
                </a:lnTo>
                <a:lnTo>
                  <a:pt x="898" y="178"/>
                </a:lnTo>
                <a:lnTo>
                  <a:pt x="894" y="188"/>
                </a:lnTo>
                <a:lnTo>
                  <a:pt x="890" y="198"/>
                </a:lnTo>
                <a:lnTo>
                  <a:pt x="884" y="206"/>
                </a:lnTo>
                <a:lnTo>
                  <a:pt x="876" y="212"/>
                </a:lnTo>
                <a:lnTo>
                  <a:pt x="866" y="220"/>
                </a:lnTo>
                <a:lnTo>
                  <a:pt x="846" y="230"/>
                </a:lnTo>
                <a:lnTo>
                  <a:pt x="824" y="238"/>
                </a:lnTo>
                <a:lnTo>
                  <a:pt x="798" y="242"/>
                </a:lnTo>
                <a:lnTo>
                  <a:pt x="772" y="244"/>
                </a:lnTo>
                <a:lnTo>
                  <a:pt x="746" y="244"/>
                </a:lnTo>
                <a:lnTo>
                  <a:pt x="746" y="244"/>
                </a:lnTo>
                <a:lnTo>
                  <a:pt x="720" y="240"/>
                </a:lnTo>
                <a:lnTo>
                  <a:pt x="696" y="234"/>
                </a:lnTo>
                <a:lnTo>
                  <a:pt x="696" y="234"/>
                </a:lnTo>
                <a:close/>
                <a:moveTo>
                  <a:pt x="614" y="102"/>
                </a:moveTo>
                <a:lnTo>
                  <a:pt x="614" y="102"/>
                </a:lnTo>
                <a:lnTo>
                  <a:pt x="608" y="116"/>
                </a:lnTo>
                <a:lnTo>
                  <a:pt x="606" y="132"/>
                </a:lnTo>
                <a:lnTo>
                  <a:pt x="606" y="134"/>
                </a:lnTo>
                <a:lnTo>
                  <a:pt x="606" y="134"/>
                </a:lnTo>
                <a:lnTo>
                  <a:pt x="608" y="150"/>
                </a:lnTo>
                <a:lnTo>
                  <a:pt x="610" y="168"/>
                </a:lnTo>
                <a:lnTo>
                  <a:pt x="618" y="182"/>
                </a:lnTo>
                <a:lnTo>
                  <a:pt x="626" y="196"/>
                </a:lnTo>
                <a:lnTo>
                  <a:pt x="638" y="208"/>
                </a:lnTo>
                <a:lnTo>
                  <a:pt x="650" y="218"/>
                </a:lnTo>
                <a:lnTo>
                  <a:pt x="666" y="228"/>
                </a:lnTo>
                <a:lnTo>
                  <a:pt x="682" y="234"/>
                </a:lnTo>
                <a:lnTo>
                  <a:pt x="682" y="234"/>
                </a:lnTo>
                <a:lnTo>
                  <a:pt x="658" y="240"/>
                </a:lnTo>
                <a:lnTo>
                  <a:pt x="632" y="244"/>
                </a:lnTo>
                <a:lnTo>
                  <a:pt x="632" y="244"/>
                </a:lnTo>
                <a:lnTo>
                  <a:pt x="606" y="244"/>
                </a:lnTo>
                <a:lnTo>
                  <a:pt x="580" y="242"/>
                </a:lnTo>
                <a:lnTo>
                  <a:pt x="554" y="238"/>
                </a:lnTo>
                <a:lnTo>
                  <a:pt x="530" y="230"/>
                </a:lnTo>
                <a:lnTo>
                  <a:pt x="510" y="220"/>
                </a:lnTo>
                <a:lnTo>
                  <a:pt x="502" y="212"/>
                </a:lnTo>
                <a:lnTo>
                  <a:pt x="494" y="206"/>
                </a:lnTo>
                <a:lnTo>
                  <a:pt x="488" y="198"/>
                </a:lnTo>
                <a:lnTo>
                  <a:pt x="484" y="188"/>
                </a:lnTo>
                <a:lnTo>
                  <a:pt x="480" y="178"/>
                </a:lnTo>
                <a:lnTo>
                  <a:pt x="478" y="168"/>
                </a:lnTo>
                <a:lnTo>
                  <a:pt x="478" y="168"/>
                </a:lnTo>
                <a:lnTo>
                  <a:pt x="480" y="152"/>
                </a:lnTo>
                <a:lnTo>
                  <a:pt x="484" y="140"/>
                </a:lnTo>
                <a:lnTo>
                  <a:pt x="494" y="128"/>
                </a:lnTo>
                <a:lnTo>
                  <a:pt x="506" y="118"/>
                </a:lnTo>
                <a:lnTo>
                  <a:pt x="518" y="112"/>
                </a:lnTo>
                <a:lnTo>
                  <a:pt x="534" y="106"/>
                </a:lnTo>
                <a:lnTo>
                  <a:pt x="550" y="102"/>
                </a:lnTo>
                <a:lnTo>
                  <a:pt x="566" y="100"/>
                </a:lnTo>
                <a:lnTo>
                  <a:pt x="566" y="100"/>
                </a:lnTo>
                <a:lnTo>
                  <a:pt x="590" y="100"/>
                </a:lnTo>
                <a:lnTo>
                  <a:pt x="614" y="102"/>
                </a:lnTo>
                <a:lnTo>
                  <a:pt x="614" y="102"/>
                </a:lnTo>
                <a:close/>
                <a:moveTo>
                  <a:pt x="688" y="40"/>
                </a:moveTo>
                <a:lnTo>
                  <a:pt x="688" y="40"/>
                </a:lnTo>
                <a:lnTo>
                  <a:pt x="708" y="48"/>
                </a:lnTo>
                <a:lnTo>
                  <a:pt x="726" y="60"/>
                </a:lnTo>
                <a:lnTo>
                  <a:pt x="742" y="74"/>
                </a:lnTo>
                <a:lnTo>
                  <a:pt x="752" y="88"/>
                </a:lnTo>
                <a:lnTo>
                  <a:pt x="752" y="88"/>
                </a:lnTo>
                <a:lnTo>
                  <a:pt x="734" y="98"/>
                </a:lnTo>
                <a:lnTo>
                  <a:pt x="728" y="104"/>
                </a:lnTo>
                <a:lnTo>
                  <a:pt x="720" y="110"/>
                </a:lnTo>
                <a:lnTo>
                  <a:pt x="714" y="118"/>
                </a:lnTo>
                <a:lnTo>
                  <a:pt x="710" y="126"/>
                </a:lnTo>
                <a:lnTo>
                  <a:pt x="708" y="134"/>
                </a:lnTo>
                <a:lnTo>
                  <a:pt x="706" y="144"/>
                </a:lnTo>
                <a:lnTo>
                  <a:pt x="706" y="144"/>
                </a:lnTo>
                <a:lnTo>
                  <a:pt x="708" y="154"/>
                </a:lnTo>
                <a:lnTo>
                  <a:pt x="712" y="164"/>
                </a:lnTo>
                <a:lnTo>
                  <a:pt x="718" y="170"/>
                </a:lnTo>
                <a:lnTo>
                  <a:pt x="726" y="176"/>
                </a:lnTo>
                <a:lnTo>
                  <a:pt x="726" y="176"/>
                </a:lnTo>
                <a:lnTo>
                  <a:pt x="732" y="178"/>
                </a:lnTo>
                <a:lnTo>
                  <a:pt x="732" y="178"/>
                </a:lnTo>
                <a:lnTo>
                  <a:pt x="736" y="178"/>
                </a:lnTo>
                <a:lnTo>
                  <a:pt x="736" y="178"/>
                </a:lnTo>
                <a:lnTo>
                  <a:pt x="736" y="178"/>
                </a:lnTo>
                <a:lnTo>
                  <a:pt x="736" y="178"/>
                </a:lnTo>
                <a:lnTo>
                  <a:pt x="738" y="178"/>
                </a:lnTo>
                <a:lnTo>
                  <a:pt x="738" y="178"/>
                </a:lnTo>
                <a:lnTo>
                  <a:pt x="744" y="176"/>
                </a:lnTo>
                <a:lnTo>
                  <a:pt x="750" y="172"/>
                </a:lnTo>
                <a:lnTo>
                  <a:pt x="752" y="166"/>
                </a:lnTo>
                <a:lnTo>
                  <a:pt x="754" y="160"/>
                </a:lnTo>
                <a:lnTo>
                  <a:pt x="754" y="160"/>
                </a:lnTo>
                <a:lnTo>
                  <a:pt x="752" y="154"/>
                </a:lnTo>
                <a:lnTo>
                  <a:pt x="748" y="148"/>
                </a:lnTo>
                <a:lnTo>
                  <a:pt x="742" y="144"/>
                </a:lnTo>
                <a:lnTo>
                  <a:pt x="736" y="144"/>
                </a:lnTo>
                <a:lnTo>
                  <a:pt x="736" y="144"/>
                </a:lnTo>
                <a:lnTo>
                  <a:pt x="730" y="144"/>
                </a:lnTo>
                <a:lnTo>
                  <a:pt x="724" y="148"/>
                </a:lnTo>
                <a:lnTo>
                  <a:pt x="720" y="154"/>
                </a:lnTo>
                <a:lnTo>
                  <a:pt x="718" y="160"/>
                </a:lnTo>
                <a:lnTo>
                  <a:pt x="718" y="160"/>
                </a:lnTo>
                <a:lnTo>
                  <a:pt x="720" y="166"/>
                </a:lnTo>
                <a:lnTo>
                  <a:pt x="722" y="170"/>
                </a:lnTo>
                <a:lnTo>
                  <a:pt x="722" y="170"/>
                </a:lnTo>
                <a:lnTo>
                  <a:pt x="716" y="166"/>
                </a:lnTo>
                <a:lnTo>
                  <a:pt x="712" y="160"/>
                </a:lnTo>
                <a:lnTo>
                  <a:pt x="710" y="152"/>
                </a:lnTo>
                <a:lnTo>
                  <a:pt x="710" y="144"/>
                </a:lnTo>
                <a:lnTo>
                  <a:pt x="710" y="144"/>
                </a:lnTo>
                <a:lnTo>
                  <a:pt x="712" y="136"/>
                </a:lnTo>
                <a:lnTo>
                  <a:pt x="714" y="128"/>
                </a:lnTo>
                <a:lnTo>
                  <a:pt x="720" y="122"/>
                </a:lnTo>
                <a:lnTo>
                  <a:pt x="726" y="116"/>
                </a:lnTo>
                <a:lnTo>
                  <a:pt x="732" y="112"/>
                </a:lnTo>
                <a:lnTo>
                  <a:pt x="742" y="108"/>
                </a:lnTo>
                <a:lnTo>
                  <a:pt x="760" y="102"/>
                </a:lnTo>
                <a:lnTo>
                  <a:pt x="760" y="102"/>
                </a:lnTo>
                <a:lnTo>
                  <a:pt x="764" y="118"/>
                </a:lnTo>
                <a:lnTo>
                  <a:pt x="766" y="134"/>
                </a:lnTo>
                <a:lnTo>
                  <a:pt x="766" y="134"/>
                </a:lnTo>
                <a:lnTo>
                  <a:pt x="766" y="150"/>
                </a:lnTo>
                <a:lnTo>
                  <a:pt x="762" y="166"/>
                </a:lnTo>
                <a:lnTo>
                  <a:pt x="756" y="182"/>
                </a:lnTo>
                <a:lnTo>
                  <a:pt x="746" y="194"/>
                </a:lnTo>
                <a:lnTo>
                  <a:pt x="736" y="206"/>
                </a:lnTo>
                <a:lnTo>
                  <a:pt x="722" y="216"/>
                </a:lnTo>
                <a:lnTo>
                  <a:pt x="706" y="226"/>
                </a:lnTo>
                <a:lnTo>
                  <a:pt x="688" y="232"/>
                </a:lnTo>
                <a:lnTo>
                  <a:pt x="688" y="232"/>
                </a:lnTo>
                <a:lnTo>
                  <a:pt x="672" y="226"/>
                </a:lnTo>
                <a:lnTo>
                  <a:pt x="656" y="216"/>
                </a:lnTo>
                <a:lnTo>
                  <a:pt x="642" y="206"/>
                </a:lnTo>
                <a:lnTo>
                  <a:pt x="630" y="194"/>
                </a:lnTo>
                <a:lnTo>
                  <a:pt x="622" y="182"/>
                </a:lnTo>
                <a:lnTo>
                  <a:pt x="614" y="166"/>
                </a:lnTo>
                <a:lnTo>
                  <a:pt x="612" y="150"/>
                </a:lnTo>
                <a:lnTo>
                  <a:pt x="610" y="134"/>
                </a:lnTo>
                <a:lnTo>
                  <a:pt x="610" y="134"/>
                </a:lnTo>
                <a:lnTo>
                  <a:pt x="612" y="118"/>
                </a:lnTo>
                <a:lnTo>
                  <a:pt x="618" y="102"/>
                </a:lnTo>
                <a:lnTo>
                  <a:pt x="618" y="102"/>
                </a:lnTo>
                <a:lnTo>
                  <a:pt x="636" y="108"/>
                </a:lnTo>
                <a:lnTo>
                  <a:pt x="644" y="112"/>
                </a:lnTo>
                <a:lnTo>
                  <a:pt x="652" y="116"/>
                </a:lnTo>
                <a:lnTo>
                  <a:pt x="658" y="122"/>
                </a:lnTo>
                <a:lnTo>
                  <a:pt x="662" y="128"/>
                </a:lnTo>
                <a:lnTo>
                  <a:pt x="666" y="136"/>
                </a:lnTo>
                <a:lnTo>
                  <a:pt x="668" y="144"/>
                </a:lnTo>
                <a:lnTo>
                  <a:pt x="668" y="144"/>
                </a:lnTo>
                <a:lnTo>
                  <a:pt x="668" y="152"/>
                </a:lnTo>
                <a:lnTo>
                  <a:pt x="666" y="158"/>
                </a:lnTo>
                <a:lnTo>
                  <a:pt x="662" y="164"/>
                </a:lnTo>
                <a:lnTo>
                  <a:pt x="658" y="168"/>
                </a:lnTo>
                <a:lnTo>
                  <a:pt x="658" y="168"/>
                </a:lnTo>
                <a:lnTo>
                  <a:pt x="660" y="160"/>
                </a:lnTo>
                <a:lnTo>
                  <a:pt x="660" y="160"/>
                </a:lnTo>
                <a:lnTo>
                  <a:pt x="658" y="154"/>
                </a:lnTo>
                <a:lnTo>
                  <a:pt x="654" y="148"/>
                </a:lnTo>
                <a:lnTo>
                  <a:pt x="650" y="144"/>
                </a:lnTo>
                <a:lnTo>
                  <a:pt x="642" y="144"/>
                </a:lnTo>
                <a:lnTo>
                  <a:pt x="642" y="144"/>
                </a:lnTo>
                <a:lnTo>
                  <a:pt x="636" y="144"/>
                </a:lnTo>
                <a:lnTo>
                  <a:pt x="630" y="148"/>
                </a:lnTo>
                <a:lnTo>
                  <a:pt x="626" y="154"/>
                </a:lnTo>
                <a:lnTo>
                  <a:pt x="626" y="160"/>
                </a:lnTo>
                <a:lnTo>
                  <a:pt x="626" y="160"/>
                </a:lnTo>
                <a:lnTo>
                  <a:pt x="626" y="166"/>
                </a:lnTo>
                <a:lnTo>
                  <a:pt x="628" y="170"/>
                </a:lnTo>
                <a:lnTo>
                  <a:pt x="632" y="174"/>
                </a:lnTo>
                <a:lnTo>
                  <a:pt x="638" y="176"/>
                </a:lnTo>
                <a:lnTo>
                  <a:pt x="638" y="176"/>
                </a:lnTo>
                <a:lnTo>
                  <a:pt x="642" y="178"/>
                </a:lnTo>
                <a:lnTo>
                  <a:pt x="642" y="178"/>
                </a:lnTo>
                <a:lnTo>
                  <a:pt x="642" y="178"/>
                </a:lnTo>
                <a:lnTo>
                  <a:pt x="642" y="178"/>
                </a:lnTo>
                <a:lnTo>
                  <a:pt x="650" y="176"/>
                </a:lnTo>
                <a:lnTo>
                  <a:pt x="650" y="176"/>
                </a:lnTo>
                <a:lnTo>
                  <a:pt x="652" y="176"/>
                </a:lnTo>
                <a:lnTo>
                  <a:pt x="652" y="176"/>
                </a:lnTo>
                <a:lnTo>
                  <a:pt x="660" y="170"/>
                </a:lnTo>
                <a:lnTo>
                  <a:pt x="666" y="164"/>
                </a:lnTo>
                <a:lnTo>
                  <a:pt x="670" y="154"/>
                </a:lnTo>
                <a:lnTo>
                  <a:pt x="672" y="144"/>
                </a:lnTo>
                <a:lnTo>
                  <a:pt x="672" y="144"/>
                </a:lnTo>
                <a:lnTo>
                  <a:pt x="670" y="134"/>
                </a:lnTo>
                <a:lnTo>
                  <a:pt x="666" y="126"/>
                </a:lnTo>
                <a:lnTo>
                  <a:pt x="662" y="118"/>
                </a:lnTo>
                <a:lnTo>
                  <a:pt x="658" y="110"/>
                </a:lnTo>
                <a:lnTo>
                  <a:pt x="650" y="104"/>
                </a:lnTo>
                <a:lnTo>
                  <a:pt x="642" y="98"/>
                </a:lnTo>
                <a:lnTo>
                  <a:pt x="624" y="88"/>
                </a:lnTo>
                <a:lnTo>
                  <a:pt x="624" y="88"/>
                </a:lnTo>
                <a:lnTo>
                  <a:pt x="636" y="74"/>
                </a:lnTo>
                <a:lnTo>
                  <a:pt x="652" y="60"/>
                </a:lnTo>
                <a:lnTo>
                  <a:pt x="668" y="48"/>
                </a:lnTo>
                <a:lnTo>
                  <a:pt x="688" y="40"/>
                </a:lnTo>
                <a:lnTo>
                  <a:pt x="688" y="40"/>
                </a:lnTo>
                <a:close/>
                <a:moveTo>
                  <a:pt x="4" y="62"/>
                </a:moveTo>
                <a:lnTo>
                  <a:pt x="4" y="62"/>
                </a:lnTo>
                <a:lnTo>
                  <a:pt x="4" y="56"/>
                </a:lnTo>
                <a:lnTo>
                  <a:pt x="6" y="48"/>
                </a:lnTo>
                <a:lnTo>
                  <a:pt x="10" y="42"/>
                </a:lnTo>
                <a:lnTo>
                  <a:pt x="16" y="36"/>
                </a:lnTo>
                <a:lnTo>
                  <a:pt x="32" y="28"/>
                </a:lnTo>
                <a:lnTo>
                  <a:pt x="52" y="20"/>
                </a:lnTo>
                <a:lnTo>
                  <a:pt x="76" y="14"/>
                </a:lnTo>
                <a:lnTo>
                  <a:pt x="102" y="10"/>
                </a:lnTo>
                <a:lnTo>
                  <a:pt x="152" y="6"/>
                </a:lnTo>
                <a:lnTo>
                  <a:pt x="152" y="6"/>
                </a:lnTo>
                <a:lnTo>
                  <a:pt x="152" y="6"/>
                </a:lnTo>
                <a:lnTo>
                  <a:pt x="180" y="4"/>
                </a:lnTo>
                <a:lnTo>
                  <a:pt x="206" y="4"/>
                </a:lnTo>
                <a:lnTo>
                  <a:pt x="234" y="6"/>
                </a:lnTo>
                <a:lnTo>
                  <a:pt x="262" y="8"/>
                </a:lnTo>
                <a:lnTo>
                  <a:pt x="290" y="12"/>
                </a:lnTo>
                <a:lnTo>
                  <a:pt x="316" y="18"/>
                </a:lnTo>
                <a:lnTo>
                  <a:pt x="340" y="24"/>
                </a:lnTo>
                <a:lnTo>
                  <a:pt x="362" y="34"/>
                </a:lnTo>
                <a:lnTo>
                  <a:pt x="362" y="34"/>
                </a:lnTo>
                <a:lnTo>
                  <a:pt x="298" y="52"/>
                </a:lnTo>
                <a:lnTo>
                  <a:pt x="238" y="72"/>
                </a:lnTo>
                <a:lnTo>
                  <a:pt x="180" y="88"/>
                </a:lnTo>
                <a:lnTo>
                  <a:pt x="152" y="92"/>
                </a:lnTo>
                <a:lnTo>
                  <a:pt x="122" y="96"/>
                </a:lnTo>
                <a:lnTo>
                  <a:pt x="122" y="96"/>
                </a:lnTo>
                <a:lnTo>
                  <a:pt x="82" y="98"/>
                </a:lnTo>
                <a:lnTo>
                  <a:pt x="62" y="96"/>
                </a:lnTo>
                <a:lnTo>
                  <a:pt x="44" y="94"/>
                </a:lnTo>
                <a:lnTo>
                  <a:pt x="28" y="90"/>
                </a:lnTo>
                <a:lnTo>
                  <a:pt x="16" y="84"/>
                </a:lnTo>
                <a:lnTo>
                  <a:pt x="10" y="78"/>
                </a:lnTo>
                <a:lnTo>
                  <a:pt x="6" y="74"/>
                </a:lnTo>
                <a:lnTo>
                  <a:pt x="4" y="68"/>
                </a:lnTo>
                <a:lnTo>
                  <a:pt x="4" y="62"/>
                </a:lnTo>
                <a:lnTo>
                  <a:pt x="4" y="62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6325" name="文本框 26"/>
          <p:cNvSpPr txBox="1"/>
          <p:nvPr/>
        </p:nvSpPr>
        <p:spPr>
          <a:xfrm>
            <a:off x="4764088" y="765175"/>
            <a:ext cx="2663825" cy="828675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ctr" eaLnBrk="1" hangingPunct="1">
              <a:lnSpc>
                <a:spcPct val="100000"/>
              </a:lnSpc>
            </a:pPr>
            <a:r>
              <a:rPr lang="zh-CN" altLang="en-US" sz="3600" dirty="0">
                <a:solidFill>
                  <a:srgbClr val="C00000"/>
                </a:solidFill>
                <a:latin typeface="黑体" panose="02010609060101010101" pitchFamily="49" charset="-122"/>
              </a:rPr>
              <a:t>当堂达标</a:t>
            </a:r>
            <a:endParaRPr lang="zh-CN" altLang="en-US" sz="3600" dirty="0">
              <a:solidFill>
                <a:srgbClr val="C00000"/>
              </a:solidFill>
              <a:latin typeface="黑体" panose="02010609060101010101" pitchFamily="49" charset="-122"/>
            </a:endParaRPr>
          </a:p>
        </p:txBody>
      </p:sp>
      <p:cxnSp>
        <p:nvCxnSpPr>
          <p:cNvPr id="56326" name="直接连接符 30"/>
          <p:cNvCxnSpPr/>
          <p:nvPr/>
        </p:nvCxnSpPr>
        <p:spPr>
          <a:xfrm>
            <a:off x="4110038" y="1268413"/>
            <a:ext cx="762000" cy="0"/>
          </a:xfrm>
          <a:prstGeom prst="line">
            <a:avLst/>
          </a:prstGeom>
          <a:ln w="12700" cap="flat" cmpd="sng">
            <a:solidFill>
              <a:srgbClr val="C00000"/>
            </a:solidFill>
            <a:prstDash val="dash"/>
            <a:miter/>
            <a:headEnd type="none" w="med" len="med"/>
            <a:tailEnd type="none" w="med" len="med"/>
          </a:ln>
        </p:spPr>
      </p:cxnSp>
      <p:cxnSp>
        <p:nvCxnSpPr>
          <p:cNvPr id="56327" name="直接连接符 32"/>
          <p:cNvCxnSpPr/>
          <p:nvPr/>
        </p:nvCxnSpPr>
        <p:spPr>
          <a:xfrm>
            <a:off x="7391400" y="1268413"/>
            <a:ext cx="762000" cy="0"/>
          </a:xfrm>
          <a:prstGeom prst="line">
            <a:avLst/>
          </a:prstGeom>
          <a:ln w="12700" cap="flat" cmpd="sng">
            <a:solidFill>
              <a:srgbClr val="C00000"/>
            </a:solidFill>
            <a:prstDash val="dash"/>
            <a:miter/>
            <a:headEnd type="none" w="med" len="med"/>
            <a:tailEnd type="none" w="med" len="med"/>
          </a:ln>
        </p:spPr>
      </p:cxn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1828800" y="1600200"/>
            <a:ext cx="0" cy="4724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5" name="Line 3"/>
          <p:cNvSpPr>
            <a:spLocks noChangeShapeType="1"/>
          </p:cNvSpPr>
          <p:nvPr/>
        </p:nvSpPr>
        <p:spPr bwMode="auto">
          <a:xfrm>
            <a:off x="1828800" y="6324600"/>
            <a:ext cx="8229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981200" y="5105400"/>
            <a:ext cx="838200" cy="1219200"/>
          </a:xfrm>
          <a:prstGeom prst="rect">
            <a:avLst/>
          </a:prstGeom>
          <a:solidFill>
            <a:srgbClr val="FF0066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2819400" y="2209800"/>
            <a:ext cx="914400" cy="4114800"/>
          </a:xfrm>
          <a:prstGeom prst="rect">
            <a:avLst/>
          </a:prstGeom>
          <a:solidFill>
            <a:srgbClr val="00FF00"/>
          </a:solidFill>
          <a:ln w="9525">
            <a:solidFill>
              <a:schemeClr val="accent2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>
            <a:off x="1828800" y="53340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9" name="Line 7"/>
          <p:cNvSpPr>
            <a:spLocks noChangeShapeType="1"/>
          </p:cNvSpPr>
          <p:nvPr/>
        </p:nvSpPr>
        <p:spPr bwMode="auto">
          <a:xfrm>
            <a:off x="1828800" y="4343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>
            <a:off x="1828800" y="34290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>
            <a:off x="1828800" y="25908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>
            <a:off x="1828800" y="16002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1905000" y="4572000"/>
            <a:ext cx="13716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127</a:t>
            </a:r>
            <a:r>
              <a:rPr kumimoji="1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万</a:t>
            </a:r>
            <a:endParaRPr kumimoji="1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2667000" y="1676400"/>
            <a:ext cx="15240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430</a:t>
            </a:r>
            <a:r>
              <a:rPr kumimoji="1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万</a:t>
            </a:r>
            <a:endParaRPr kumimoji="1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1752600" y="6278563"/>
            <a:ext cx="25908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1946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年</a:t>
            </a:r>
            <a:r>
              <a:rPr kumimoji="1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6</a:t>
            </a:r>
            <a:r>
              <a:rPr kumimoji="1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月</a:t>
            </a:r>
            <a:endParaRPr kumimoji="1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8193088" y="1295400"/>
            <a:ext cx="2022475" cy="460375"/>
          </a:xfrm>
          <a:prstGeom prst="rect">
            <a:avLst/>
          </a:prstGeom>
          <a:solidFill>
            <a:srgbClr val="FFFFCC"/>
          </a:solidFill>
          <a:ln w="9525">
            <a:solidFill>
              <a:srgbClr val="FFFF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人民解放军</a:t>
            </a: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319963" y="1371600"/>
            <a:ext cx="838200" cy="304800"/>
          </a:xfrm>
          <a:prstGeom prst="rect">
            <a:avLst/>
          </a:prstGeom>
          <a:solidFill>
            <a:srgbClr val="FF0066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8193088" y="1905000"/>
            <a:ext cx="2022475" cy="460375"/>
          </a:xfrm>
          <a:prstGeom prst="rect">
            <a:avLst/>
          </a:prstGeom>
          <a:solidFill>
            <a:srgbClr val="FFFFCC"/>
          </a:solidFill>
          <a:ln w="9525">
            <a:solidFill>
              <a:srgbClr val="FFFF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国民党军队</a:t>
            </a: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>
            <a:off x="7319963" y="1981200"/>
            <a:ext cx="838200" cy="304800"/>
          </a:xfrm>
          <a:prstGeom prst="rect">
            <a:avLst/>
          </a:prstGeom>
          <a:solidFill>
            <a:srgbClr val="00FF00"/>
          </a:solidFill>
          <a:ln w="9525">
            <a:solidFill>
              <a:schemeClr val="accent2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1901825" y="190500"/>
            <a:ext cx="7682865" cy="58356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+mn-cs"/>
              </a:rPr>
              <a:t>解放战争初期，国共双方兵力变化示意图</a:t>
            </a:r>
            <a:endParaRPr kumimoji="1" lang="zh-CN" altLang="en-US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cs typeface="+mn-cs"/>
            </a:endParaRP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1905000" y="1447800"/>
            <a:ext cx="381000" cy="829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人数</a:t>
            </a: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aphicFrame>
        <p:nvGraphicFramePr>
          <p:cNvPr id="22" name="Group 48"/>
          <p:cNvGraphicFramePr>
            <a:graphicFrameLocks noGrp="1"/>
          </p:cNvGraphicFramePr>
          <p:nvPr>
            <p:ph idx="1"/>
          </p:nvPr>
        </p:nvGraphicFramePr>
        <p:xfrm>
          <a:off x="4114800" y="2514600"/>
          <a:ext cx="6172200" cy="3458845"/>
        </p:xfrm>
        <a:graphic>
          <a:graphicData uri="http://schemas.openxmlformats.org/drawingml/2006/table">
            <a:tbl>
              <a:tblPr/>
              <a:tblGrid>
                <a:gridCol w="1250950"/>
                <a:gridCol w="2835275"/>
                <a:gridCol w="2085975"/>
              </a:tblGrid>
              <a:tr h="51816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344805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67183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0242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3417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17989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2561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27133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1705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344805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67183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0242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3417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17989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2561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27133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1705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国民党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344805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67183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0242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3417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17989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2561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27133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1705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共产党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344805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67183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0242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3417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17989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2561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27133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1705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陆军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344805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67183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0242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3417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17989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2561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27133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1705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200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万</a:t>
                      </a: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344805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67183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0242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3417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17989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2561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27133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1705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61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万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24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344805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67183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0242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3417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17989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2561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27133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1705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海空军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344805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67183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0242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3417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17989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2561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27133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1705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19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万</a:t>
                      </a: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344805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67183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0242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3417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17989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2561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27133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1705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无</a:t>
                      </a: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88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344805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67183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0242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3417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17989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2561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27133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1705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非正规军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344805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67183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0242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3417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17989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2561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27133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1705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211</a:t>
                      </a: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万（包括特种兵、机关院校）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344805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67183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0242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3417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17989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2561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27133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1705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66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万（地方部队）</a:t>
                      </a: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344805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67183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0242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3417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17989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2561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27133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1705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装备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344805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67183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0242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3417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17989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2561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27133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1705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美式装备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344805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67183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0242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341755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17989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2561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27133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170555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小米加步枪</a:t>
                      </a: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" name="Text Box 47"/>
          <p:cNvSpPr txBox="1">
            <a:spLocks noChangeArrowheads="1"/>
          </p:cNvSpPr>
          <p:nvPr/>
        </p:nvSpPr>
        <p:spPr bwMode="auto">
          <a:xfrm>
            <a:off x="6311900" y="6332538"/>
            <a:ext cx="41910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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——</a:t>
            </a: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汪朝光</a:t>
            </a:r>
            <a:r>
              <a:rPr kumimoji="0" lang="en-US" altLang="zh-C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《</a:t>
            </a: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中国近代通史</a:t>
            </a:r>
            <a:r>
              <a:rPr kumimoji="0" lang="en-US" altLang="zh-C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》</a:t>
            </a:r>
            <a:endParaRPr kumimoji="0" lang="en-US" altLang="zh-CN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" name="云形标注 2"/>
          <p:cNvSpPr/>
          <p:nvPr/>
        </p:nvSpPr>
        <p:spPr>
          <a:xfrm>
            <a:off x="2057400" y="2712720"/>
            <a:ext cx="8316595" cy="2621280"/>
          </a:xfrm>
          <a:prstGeom prst="cloudCallout">
            <a:avLst>
              <a:gd name="adj1" fmla="val -47633"/>
              <a:gd name="adj2" fmla="val 58987"/>
            </a:avLst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你认为在内战之初力量对比悬殊很大的情况下，解放区军民不断取得胜利的原因是什么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?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100" name="矩形 2"/>
          <p:cNvSpPr/>
          <p:nvPr/>
        </p:nvSpPr>
        <p:spPr>
          <a:xfrm>
            <a:off x="2592705" y="1202055"/>
            <a:ext cx="737552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 eaLnBrk="1" hangingPunct="1"/>
            <a:r>
              <a:rPr lang="zh-CN" altLang="en-US" sz="4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原因：</a:t>
            </a:r>
            <a:endParaRPr lang="en-US" altLang="zh-CN" sz="4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132" name="Rectangle 3"/>
          <p:cNvSpPr txBox="1"/>
          <p:nvPr/>
        </p:nvSpPr>
        <p:spPr>
          <a:xfrm>
            <a:off x="2686050" y="2543175"/>
            <a:ext cx="6820535" cy="359854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342900" lvl="0" indent="-342900" eaLnBrk="1" hangingPunct="1">
              <a:buFont typeface="Wingdings" panose="05000000000000000000" pitchFamily="2" charset="2"/>
              <a:buChar char="u"/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中共战略方针的英明正确；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lvl="0" indent="-342900" eaLnBrk="1" hangingPunct="1">
              <a:buFont typeface="Wingdings" panose="05000000000000000000" pitchFamily="2" charset="2"/>
              <a:buChar char="u"/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人民解放军的英勇作战；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lvl="0" indent="-342900" eaLnBrk="1" hangingPunct="1">
              <a:buFont typeface="Wingdings" panose="05000000000000000000" pitchFamily="2" charset="2"/>
              <a:buChar char="u"/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广大人民群众的积极支持；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lvl="0" indent="-342900" eaLnBrk="1" hangingPunct="1">
              <a:buFont typeface="Wingdings" panose="05000000000000000000" pitchFamily="2" charset="2"/>
              <a:buChar char="u"/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国民党的失道寡助等。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CC3300"/>
      </a:dk2>
      <a:lt2>
        <a:srgbClr val="808080"/>
      </a:lt2>
      <a:accent1>
        <a:srgbClr val="FF6161"/>
      </a:accent1>
      <a:accent2>
        <a:srgbClr val="FFC319"/>
      </a:accent2>
      <a:accent3>
        <a:srgbClr val="FFFFFF"/>
      </a:accent3>
      <a:accent4>
        <a:srgbClr val="000000"/>
      </a:accent4>
      <a:accent5>
        <a:srgbClr val="FFB7B7"/>
      </a:accent5>
      <a:accent6>
        <a:srgbClr val="E7B016"/>
      </a:accent6>
      <a:hlink>
        <a:srgbClr val="A8D02A"/>
      </a:hlink>
      <a:folHlink>
        <a:srgbClr val="5CB1FE"/>
      </a:folHlink>
    </a:clrScheme>
    <a:fontScheme name="自定义 6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 bwMode="auto">
        <a:noFill/>
        <a:ln w="25400" cmpd="sng">
          <a:solidFill>
            <a:srgbClr val="C00000"/>
          </a:solidFill>
          <a:round/>
        </a:ln>
      </a:spPr>
      <a:bodyPr/>
      <a:lstStyle/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CC3300"/>
        </a:dk2>
        <a:lt2>
          <a:srgbClr val="808080"/>
        </a:lt2>
        <a:accent1>
          <a:srgbClr val="FF6161"/>
        </a:accent1>
        <a:accent2>
          <a:srgbClr val="FFC319"/>
        </a:accent2>
        <a:accent3>
          <a:srgbClr val="FFFFFF"/>
        </a:accent3>
        <a:accent4>
          <a:srgbClr val="000000"/>
        </a:accent4>
        <a:accent5>
          <a:srgbClr val="FFB7B7"/>
        </a:accent5>
        <a:accent6>
          <a:srgbClr val="E7B016"/>
        </a:accent6>
        <a:hlink>
          <a:srgbClr val="A8D02A"/>
        </a:hlink>
        <a:folHlink>
          <a:srgbClr val="5CB1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6666"/>
        </a:dk2>
        <a:lt2>
          <a:srgbClr val="808080"/>
        </a:lt2>
        <a:accent1>
          <a:srgbClr val="F8A230"/>
        </a:accent1>
        <a:accent2>
          <a:srgbClr val="5CACE2"/>
        </a:accent2>
        <a:accent3>
          <a:srgbClr val="FFFFFF"/>
        </a:accent3>
        <a:accent4>
          <a:srgbClr val="000000"/>
        </a:accent4>
        <a:accent5>
          <a:srgbClr val="FBCEAD"/>
        </a:accent5>
        <a:accent6>
          <a:srgbClr val="539BCD"/>
        </a:accent6>
        <a:hlink>
          <a:srgbClr val="E569A7"/>
        </a:hlink>
        <a:folHlink>
          <a:srgbClr val="95D8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66"/>
        </a:dk2>
        <a:lt2>
          <a:srgbClr val="808080"/>
        </a:lt2>
        <a:accent1>
          <a:srgbClr val="8EEA3A"/>
        </a:accent1>
        <a:accent2>
          <a:srgbClr val="F97B90"/>
        </a:accent2>
        <a:accent3>
          <a:srgbClr val="FFFFFF"/>
        </a:accent3>
        <a:accent4>
          <a:srgbClr val="000000"/>
        </a:accent4>
        <a:accent5>
          <a:srgbClr val="C6F3AE"/>
        </a:accent5>
        <a:accent6>
          <a:srgbClr val="E26F82"/>
        </a:accent6>
        <a:hlink>
          <a:srgbClr val="5DC2F5"/>
        </a:hlink>
        <a:folHlink>
          <a:srgbClr val="FFA4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2966</Words>
  <Application>WPS 演示</Application>
  <PresentationFormat>在屏幕上显示</PresentationFormat>
  <Paragraphs>321</Paragraphs>
  <Slides>38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63" baseType="lpstr">
      <vt:lpstr>Arial</vt:lpstr>
      <vt:lpstr>宋体</vt:lpstr>
      <vt:lpstr>Wingdings</vt:lpstr>
      <vt:lpstr>楷体</vt:lpstr>
      <vt:lpstr>黑体</vt:lpstr>
      <vt:lpstr>华文新魏</vt:lpstr>
      <vt:lpstr>Times New Roman</vt:lpstr>
      <vt:lpstr>Calibri</vt:lpstr>
      <vt:lpstr>微软雅黑</vt:lpstr>
      <vt:lpstr>仿宋_GB2312</vt:lpstr>
      <vt:lpstr>方正仿宋_GBK</vt:lpstr>
      <vt:lpstr>方正小标宋_GBK</vt:lpstr>
      <vt:lpstr>华文中宋</vt:lpstr>
      <vt:lpstr>Tahoma</vt:lpstr>
      <vt:lpstr>华文行楷</vt:lpstr>
      <vt:lpstr>隶书</vt:lpstr>
      <vt:lpstr>迷你简超粗圆</vt:lpstr>
      <vt:lpstr>仿宋</vt:lpstr>
      <vt:lpstr>Arial Unicode MS</vt:lpstr>
      <vt:lpstr>楷体_GB2312</vt:lpstr>
      <vt:lpstr>迷你简毡笔黑</vt:lpstr>
      <vt:lpstr>华文楷体</vt:lpstr>
      <vt:lpstr>方正仿宋_GBK</vt:lpstr>
      <vt:lpstr>新宋体</vt:lpstr>
      <vt:lpstr>Default Design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Windows User</dc:creator>
  <cp:lastModifiedBy>木笔</cp:lastModifiedBy>
  <cp:revision>489</cp:revision>
  <dcterms:created xsi:type="dcterms:W3CDTF">2014-12-24T07:41:00Z</dcterms:created>
  <dcterms:modified xsi:type="dcterms:W3CDTF">2017-12-19T01:28:56Z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