
<file path=[Content_Types].xml><?xml version="1.0" encoding="utf-8"?>
<Types xmlns="http://schemas.openxmlformats.org/package/2006/content-types">
  <Default Extension="jpeg" ContentType="image/jpe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31"/>
  </p:notesMasterIdLst>
  <p:sldIdLst>
    <p:sldId id="256" r:id="rId4"/>
    <p:sldId id="257" r:id="rId5"/>
    <p:sldId id="291" r:id="rId6"/>
    <p:sldId id="355" r:id="rId7"/>
    <p:sldId id="356" r:id="rId8"/>
    <p:sldId id="292" r:id="rId9"/>
    <p:sldId id="353" r:id="rId10"/>
    <p:sldId id="354" r:id="rId11"/>
    <p:sldId id="328" r:id="rId12"/>
    <p:sldId id="294" r:id="rId13"/>
    <p:sldId id="295" r:id="rId14"/>
    <p:sldId id="331" r:id="rId15"/>
    <p:sldId id="332" r:id="rId16"/>
    <p:sldId id="293" r:id="rId17"/>
    <p:sldId id="321" r:id="rId18"/>
    <p:sldId id="323" r:id="rId19"/>
    <p:sldId id="357" r:id="rId20"/>
    <p:sldId id="324" r:id="rId21"/>
    <p:sldId id="375" r:id="rId22"/>
    <p:sldId id="376" r:id="rId23"/>
    <p:sldId id="370" r:id="rId24"/>
    <p:sldId id="371" r:id="rId25"/>
    <p:sldId id="297" r:id="rId26"/>
    <p:sldId id="298" r:id="rId27"/>
    <p:sldId id="296" r:id="rId28"/>
    <p:sldId id="329" r:id="rId29"/>
    <p:sldId id="330" r:id="rId30"/>
    <p:sldId id="372" r:id="rId32"/>
    <p:sldId id="373" r:id="rId33"/>
    <p:sldId id="300" r:id="rId34"/>
    <p:sldId id="299" r:id="rId35"/>
    <p:sldId id="377" r:id="rId36"/>
    <p:sldId id="378" r:id="rId37"/>
    <p:sldId id="301" r:id="rId38"/>
    <p:sldId id="303" r:id="rId39"/>
    <p:sldId id="304" r:id="rId40"/>
  </p:sldIdLst>
  <p:sldSz cx="12192000" cy="6858000"/>
  <p:notesSz cx="6858000" cy="9144000"/>
  <p:defaultTextStyle>
    <a:defPPr>
      <a:defRPr lang="zh-CN"/>
    </a:defPPr>
    <a:lvl1pPr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1pPr>
    <a:lvl2pPr marL="4572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2pPr>
    <a:lvl3pPr marL="9144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3pPr>
    <a:lvl4pPr marL="13716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4pPr>
    <a:lvl5pPr marL="18288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5pPr>
    <a:lvl6pPr marL="22860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6pPr>
    <a:lvl7pPr marL="27432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7pPr>
    <a:lvl8pPr marL="32004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8pPr>
    <a:lvl9pPr marL="36576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8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notesMaster" Target="notesMasters/notesMaster1.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211764-8A40-44CC-9588-86861602F8D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9E158-488C-4F3D-8791-674BE61BE097}"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203" y="1122364"/>
            <a:ext cx="9143603" cy="2387600"/>
          </a:xfrm>
          <a:prstGeom prst="rect">
            <a:avLst/>
          </a:prstGeo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203" y="3602039"/>
            <a:ext cx="914360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9435" indent="0" algn="ctr">
              <a:buNone/>
              <a:defRPr sz="1600"/>
            </a:lvl5pPr>
            <a:lvl6pPr marL="2286635" indent="0" algn="ctr">
              <a:buNone/>
              <a:defRPr sz="1600"/>
            </a:lvl6pPr>
            <a:lvl7pPr marL="2743835" indent="0" algn="ctr">
              <a:buNone/>
              <a:defRPr sz="1600"/>
            </a:lvl7pPr>
            <a:lvl8pPr marL="3201035" indent="0" algn="ctr">
              <a:buNone/>
              <a:defRPr sz="1600"/>
            </a:lvl8pPr>
            <a:lvl9pPr marL="3658235" indent="0" algn="ctr">
              <a:buNone/>
              <a:defRPr sz="1600"/>
            </a:lvl9pPr>
          </a:lstStyle>
          <a:p>
            <a:r>
              <a:rPr lang="zh-CN" altLang="en-US"/>
              <a:t>单击此处编辑母版副标题样式</a:t>
            </a:r>
            <a:endParaRPr lang="zh-CN" altLang="en-US"/>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838313" y="1825625"/>
            <a:ext cx="10515383"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962" y="1709750"/>
            <a:ext cx="10515383" cy="2852737"/>
          </a:xfrm>
          <a:prstGeom prst="rect">
            <a:avLst/>
          </a:prstGeo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962" y="4589475"/>
            <a:ext cx="10515383"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9435" indent="0">
              <a:buNone/>
              <a:defRPr sz="1600"/>
            </a:lvl5pPr>
            <a:lvl6pPr marL="2286635" indent="0">
              <a:buNone/>
              <a:defRPr sz="1600"/>
            </a:lvl6pPr>
            <a:lvl7pPr marL="2743835" indent="0">
              <a:buNone/>
              <a:defRPr sz="1600"/>
            </a:lvl7pPr>
            <a:lvl8pPr marL="3201035" indent="0">
              <a:buNone/>
              <a:defRPr sz="1600"/>
            </a:lvl8pPr>
            <a:lvl9pPr marL="3658235" indent="0">
              <a:buNone/>
              <a:defRPr sz="1600"/>
            </a:lvl9pPr>
          </a:lstStyle>
          <a:p>
            <a:pPr lvl="0"/>
            <a:r>
              <a:rPr lang="zh-CN" altLang="en-US"/>
              <a:t>编辑母版文本样式</a:t>
            </a:r>
            <a:endParaRPr lang="zh-CN" altLang="en-US"/>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320" y="1825625"/>
            <a:ext cx="5180687"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1421" y="1825625"/>
            <a:ext cx="5182275"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900" y="365134"/>
            <a:ext cx="10515381" cy="1325563"/>
          </a:xfrm>
          <a:prstGeom prst="rect">
            <a:avLst/>
          </a:prstGeo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898" y="1681165"/>
            <a:ext cx="515846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898" y="2505075"/>
            <a:ext cx="5158460" cy="368458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1419" y="1681165"/>
            <a:ext cx="518386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1419" y="2505075"/>
            <a:ext cx="5183863" cy="368458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902" y="457200"/>
            <a:ext cx="3932749"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871" y="987436"/>
            <a:ext cx="6171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902" y="2057402"/>
            <a:ext cx="3932749"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9435" indent="0">
              <a:buNone/>
              <a:defRPr sz="1000"/>
            </a:lvl5pPr>
            <a:lvl6pPr marL="2286635" indent="0">
              <a:buNone/>
              <a:defRPr sz="1000"/>
            </a:lvl6pPr>
            <a:lvl7pPr marL="2743835" indent="0">
              <a:buNone/>
              <a:defRPr sz="1000"/>
            </a:lvl7pPr>
            <a:lvl8pPr marL="3201035" indent="0">
              <a:buNone/>
              <a:defRPr sz="1000"/>
            </a:lvl8pPr>
            <a:lvl9pPr marL="3658235" indent="0">
              <a:buNone/>
              <a:defRPr sz="1000"/>
            </a:lvl9pPr>
          </a:lstStyle>
          <a:p>
            <a:pPr lvl="0"/>
            <a:r>
              <a:rPr lang="zh-CN" altLang="en-US"/>
              <a:t>编辑母版文本样式</a:t>
            </a:r>
            <a:endParaRPr lang="zh-CN" altLang="en-US"/>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902" y="457200"/>
            <a:ext cx="3932749"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871" y="987436"/>
            <a:ext cx="6171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lvl="0"/>
            <a:r>
              <a:rPr lang="zh-CN" altLang="en-US" noProof="0"/>
              <a:t>单击图标添加图片</a:t>
            </a:r>
            <a:endParaRPr lang="zh-CN" altLang="en-US" noProof="0"/>
          </a:p>
        </p:txBody>
      </p:sp>
      <p:sp>
        <p:nvSpPr>
          <p:cNvPr id="4" name="文本占位符 3"/>
          <p:cNvSpPr>
            <a:spLocks noGrp="1"/>
          </p:cNvSpPr>
          <p:nvPr>
            <p:ph type="body" sz="half" idx="2" hasCustomPrompt="1"/>
          </p:nvPr>
        </p:nvSpPr>
        <p:spPr>
          <a:xfrm>
            <a:off x="839902" y="2057402"/>
            <a:ext cx="3932749"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9435" indent="0">
              <a:buNone/>
              <a:defRPr sz="1000"/>
            </a:lvl5pPr>
            <a:lvl6pPr marL="2286635" indent="0">
              <a:buNone/>
              <a:defRPr sz="1000"/>
            </a:lvl6pPr>
            <a:lvl7pPr marL="2743835" indent="0">
              <a:buNone/>
              <a:defRPr sz="1000"/>
            </a:lvl7pPr>
            <a:lvl8pPr marL="3201035" indent="0">
              <a:buNone/>
              <a:defRPr sz="1000"/>
            </a:lvl8pPr>
            <a:lvl9pPr marL="3658235" indent="0">
              <a:buNone/>
              <a:defRPr sz="1000"/>
            </a:lvl9pPr>
          </a:lstStyle>
          <a:p>
            <a:pPr lvl="0"/>
            <a:r>
              <a:rPr lang="zh-CN" altLang="en-US"/>
              <a:t>编辑母版文本样式</a:t>
            </a:r>
            <a:endParaRPr lang="zh-CN" altLang="en-US"/>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313" y="1825625"/>
            <a:ext cx="10515383" cy="4351338"/>
          </a:xfrm>
          <a:prstGeom prst="rect">
            <a:avLst/>
          </a:prstGeo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6045" y="365127"/>
            <a:ext cx="2627655" cy="5811838"/>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313" y="365127"/>
            <a:ext cx="7735307" cy="5811838"/>
          </a:xfrm>
          <a:prstGeom prst="rect">
            <a:avLst/>
          </a:prstGeo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标题幻灯片">
    <p:spTree>
      <p:nvGrpSpPr>
        <p:cNvPr id="1" name=""/>
        <p:cNvGrpSpPr/>
        <p:nvPr/>
      </p:nvGrpSpPr>
      <p:grpSpPr>
        <a:xfrm>
          <a:off x="0" y="0"/>
          <a:ext cx="0" cy="0"/>
          <a:chOff x="0" y="0"/>
          <a:chExt cx="0" cy="0"/>
        </a:xfrm>
      </p:grpSpPr>
    </p:spTree>
  </p:cSld>
  <p:clrMapOvr>
    <a:masterClrMapping/>
  </p:clrMapOvr>
  <p:transition>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203" y="1122364"/>
            <a:ext cx="9143603" cy="2387600"/>
          </a:xfrm>
          <a:prstGeom prst="rect">
            <a:avLst/>
          </a:prstGeo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203" y="3602039"/>
            <a:ext cx="914360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9435" indent="0" algn="ctr">
              <a:buNone/>
              <a:defRPr sz="1600"/>
            </a:lvl5pPr>
            <a:lvl6pPr marL="2286635" indent="0" algn="ctr">
              <a:buNone/>
              <a:defRPr sz="1600"/>
            </a:lvl6pPr>
            <a:lvl7pPr marL="2743835" indent="0" algn="ctr">
              <a:buNone/>
              <a:defRPr sz="1600"/>
            </a:lvl7pPr>
            <a:lvl8pPr marL="3201035" indent="0" algn="ctr">
              <a:buNone/>
              <a:defRPr sz="1600"/>
            </a:lvl8pPr>
            <a:lvl9pPr marL="3658235" indent="0" algn="ctr">
              <a:buNone/>
              <a:defRPr sz="1600"/>
            </a:lvl9pPr>
          </a:lstStyle>
          <a:p>
            <a:r>
              <a:rPr lang="zh-CN" altLang="en-US"/>
              <a:t>单击此处编辑母版副标题样式</a:t>
            </a:r>
            <a:endParaRPr lang="zh-CN" altLang="en-US"/>
          </a:p>
        </p:txBody>
      </p:sp>
    </p:spTree>
  </p:cSld>
  <p:clrMapOvr>
    <a:masterClrMapping/>
  </p:clrMapOvr>
  <p:transition>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838313" y="1825625"/>
            <a:ext cx="10515383"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962" y="1709750"/>
            <a:ext cx="10515383" cy="2852737"/>
          </a:xfrm>
          <a:prstGeom prst="rect">
            <a:avLst/>
          </a:prstGeo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962" y="4589475"/>
            <a:ext cx="10515383"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9435" indent="0">
              <a:buNone/>
              <a:defRPr sz="1600"/>
            </a:lvl5pPr>
            <a:lvl6pPr marL="2286635" indent="0">
              <a:buNone/>
              <a:defRPr sz="1600"/>
            </a:lvl6pPr>
            <a:lvl7pPr marL="2743835" indent="0">
              <a:buNone/>
              <a:defRPr sz="1600"/>
            </a:lvl7pPr>
            <a:lvl8pPr marL="3201035" indent="0">
              <a:buNone/>
              <a:defRPr sz="1600"/>
            </a:lvl8pPr>
            <a:lvl9pPr marL="3658235" indent="0">
              <a:buNone/>
              <a:defRPr sz="1600"/>
            </a:lvl9pPr>
          </a:lstStyle>
          <a:p>
            <a:pPr lvl="0"/>
            <a:r>
              <a:rPr lang="zh-CN" altLang="en-US"/>
              <a:t>编辑母版文本样式</a:t>
            </a:r>
            <a:endParaRPr lang="zh-CN" altLang="en-US"/>
          </a:p>
        </p:txBody>
      </p:sp>
    </p:spTree>
  </p:cSld>
  <p:clrMapOvr>
    <a:masterClrMapping/>
  </p:clrMapOvr>
  <p:transition>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320" y="1825625"/>
            <a:ext cx="5180687"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1421" y="1825625"/>
            <a:ext cx="5182275" cy="435133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900" y="365134"/>
            <a:ext cx="10515381" cy="1325563"/>
          </a:xfrm>
          <a:prstGeom prst="rect">
            <a:avLst/>
          </a:prstGeo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898" y="1681165"/>
            <a:ext cx="515846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898" y="2505075"/>
            <a:ext cx="5158460" cy="368458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1419" y="1681165"/>
            <a:ext cx="518386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1419" y="2505075"/>
            <a:ext cx="5183863" cy="3684588"/>
          </a:xfrm>
          <a:prstGeom prst="rect">
            <a:avLst/>
          </a:prstGeo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Tree>
  </p:cSld>
  <p:clrMapOvr>
    <a:masterClrMapping/>
  </p:clrMapOvr>
  <p:transition>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902" y="457200"/>
            <a:ext cx="3932749"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871" y="987436"/>
            <a:ext cx="6171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902" y="2057402"/>
            <a:ext cx="3932749"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9435" indent="0">
              <a:buNone/>
              <a:defRPr sz="1000"/>
            </a:lvl5pPr>
            <a:lvl6pPr marL="2286635" indent="0">
              <a:buNone/>
              <a:defRPr sz="1000"/>
            </a:lvl6pPr>
            <a:lvl7pPr marL="2743835" indent="0">
              <a:buNone/>
              <a:defRPr sz="1000"/>
            </a:lvl7pPr>
            <a:lvl8pPr marL="3201035" indent="0">
              <a:buNone/>
              <a:defRPr sz="1000"/>
            </a:lvl8pPr>
            <a:lvl9pPr marL="3658235" indent="0">
              <a:buNone/>
              <a:defRPr sz="1000"/>
            </a:lvl9pPr>
          </a:lstStyle>
          <a:p>
            <a:pPr lvl="0"/>
            <a:r>
              <a:rPr lang="zh-CN" altLang="en-US"/>
              <a:t>编辑母版文本样式</a:t>
            </a:r>
            <a:endParaRPr lang="zh-CN" altLang="en-US"/>
          </a:p>
        </p:txBody>
      </p:sp>
    </p:spTree>
  </p:cSld>
  <p:clrMapOvr>
    <a:masterClrMapping/>
  </p:clrMapOvr>
  <p:transition>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902" y="457200"/>
            <a:ext cx="3932749" cy="1600200"/>
          </a:xfrm>
          <a:prstGeom prst="rect">
            <a:avLst/>
          </a:prstGeo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871" y="987436"/>
            <a:ext cx="6171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lvl="0"/>
            <a:r>
              <a:rPr lang="zh-CN" altLang="en-US" noProof="0"/>
              <a:t>单击图标添加图片</a:t>
            </a:r>
            <a:endParaRPr lang="zh-CN" altLang="en-US" noProof="0"/>
          </a:p>
        </p:txBody>
      </p:sp>
      <p:sp>
        <p:nvSpPr>
          <p:cNvPr id="4" name="文本占位符 3"/>
          <p:cNvSpPr>
            <a:spLocks noGrp="1"/>
          </p:cNvSpPr>
          <p:nvPr>
            <p:ph type="body" sz="half" idx="2" hasCustomPrompt="1"/>
          </p:nvPr>
        </p:nvSpPr>
        <p:spPr>
          <a:xfrm>
            <a:off x="839902" y="2057402"/>
            <a:ext cx="3932749"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9435" indent="0">
              <a:buNone/>
              <a:defRPr sz="1000"/>
            </a:lvl5pPr>
            <a:lvl6pPr marL="2286635" indent="0">
              <a:buNone/>
              <a:defRPr sz="1000"/>
            </a:lvl6pPr>
            <a:lvl7pPr marL="2743835" indent="0">
              <a:buNone/>
              <a:defRPr sz="1000"/>
            </a:lvl7pPr>
            <a:lvl8pPr marL="3201035" indent="0">
              <a:buNone/>
              <a:defRPr sz="1000"/>
            </a:lvl8pPr>
            <a:lvl9pPr marL="3658235" indent="0">
              <a:buNone/>
              <a:defRPr sz="1000"/>
            </a:lvl9pPr>
          </a:lstStyle>
          <a:p>
            <a:pPr lvl="0"/>
            <a:r>
              <a:rPr lang="zh-CN" altLang="en-US"/>
              <a:t>编辑母版文本样式</a:t>
            </a:r>
            <a:endParaRPr lang="zh-CN" altLang="en-US"/>
          </a:p>
        </p:txBody>
      </p:sp>
    </p:spTree>
  </p:cSld>
  <p:clrMapOvr>
    <a:masterClrMapping/>
  </p:clrMapOvr>
  <p:transition>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313" y="365134"/>
            <a:ext cx="10515383" cy="1325563"/>
          </a:xfrm>
          <a:prstGeom prst="rect">
            <a:avLst/>
          </a:prstGeom>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313" y="1825625"/>
            <a:ext cx="10515383" cy="4351338"/>
          </a:xfrm>
          <a:prstGeom prst="rect">
            <a:avLst/>
          </a:prstGeo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6045" y="365127"/>
            <a:ext cx="2627655" cy="5811838"/>
          </a:xfrm>
          <a:prstGeom prst="rect">
            <a:avLst/>
          </a:prstGeo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313" y="365127"/>
            <a:ext cx="7735307" cy="5811838"/>
          </a:xfrm>
          <a:prstGeom prst="rect">
            <a:avLst/>
          </a:prstGeo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zo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_标题幻灯片">
    <p:spTree>
      <p:nvGrpSpPr>
        <p:cNvPr id="1" name=""/>
        <p:cNvGrpSpPr/>
        <p:nvPr/>
      </p:nvGrpSpPr>
      <p:grpSpPr>
        <a:xfrm>
          <a:off x="0" y="0"/>
          <a:ext cx="0" cy="0"/>
          <a:chOff x="0" y="0"/>
          <a:chExt cx="0" cy="0"/>
        </a:xfrm>
      </p:grpSpPr>
    </p:spTree>
  </p:cSld>
  <p:clrMapOvr>
    <a:masterClrMapping/>
  </p:clrMapOvr>
  <p:transition>
    <p:zo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3" Type="http://schemas.openxmlformats.org/officeDocument/2006/relationships/theme" Target="../theme/theme2.xml"/><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矩形 1"/>
          <p:cNvSpPr/>
          <p:nvPr/>
        </p:nvSpPr>
        <p:spPr bwMode="auto">
          <a:xfrm>
            <a:off x="1" y="1"/>
            <a:ext cx="12192000" cy="646331"/>
          </a:xfrm>
          <a:prstGeom prst="rect">
            <a:avLst/>
          </a:prstGeom>
          <a:solidFill>
            <a:srgbClr val="92D050"/>
          </a:solidFill>
          <a:ln>
            <a:noFill/>
          </a:ln>
          <a:effectLst/>
        </p:spPr>
        <p:txBody>
          <a:bodyPr vert="horz" wrap="square" lIns="91440" tIns="45720" rIns="91440" bIns="45720" numCol="1" rtlCol="0" anchor="t" anchorCtr="0" compatLnSpc="1">
            <a:spAutoFit/>
          </a:bodyPr>
          <a:lstStyle/>
          <a:p>
            <a:pPr marL="0" marR="0" indent="0" algn="l" defTabSz="914400" rtl="0" eaLnBrk="0" fontAlgn="base" latinLnBrk="0" hangingPunct="0">
              <a:lnSpc>
                <a:spcPct val="100000"/>
              </a:lnSpc>
              <a:spcBef>
                <a:spcPct val="0"/>
              </a:spcBef>
              <a:spcAft>
                <a:spcPct val="0"/>
              </a:spcAft>
              <a:buClrTx/>
              <a:buSzTx/>
              <a:buFontTx/>
              <a:buNone/>
            </a:pPr>
            <a:endParaRPr kumimoji="0" lang="zh-CN" altLang="en-US" sz="3600" b="1" i="0" u="none" strike="noStrike" cap="none" normalizeH="0" baseline="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endParaRPr>
          </a:p>
        </p:txBody>
      </p:sp>
      <p:sp>
        <p:nvSpPr>
          <p:cNvPr id="3" name="矩形: 圆角 2"/>
          <p:cNvSpPr/>
          <p:nvPr/>
        </p:nvSpPr>
        <p:spPr bwMode="auto">
          <a:xfrm>
            <a:off x="8454009" y="80546"/>
            <a:ext cx="3402747" cy="485239"/>
          </a:xfrm>
          <a:prstGeom prst="roundRect">
            <a:avLst/>
          </a:prstGeom>
          <a:noFill/>
          <a:ln>
            <a:noFill/>
          </a:ln>
          <a:effectLst/>
        </p:spPr>
        <p:txBody>
          <a:bodyPr rot="0" spcFirstLastPara="0" vert="horz" wrap="none" lIns="68580" tIns="34290" rIns="68580" bIns="34290" numCol="1" spcCol="0" rtlCol="0" fromWordArt="0" anchor="t" anchorCtr="0" forceAA="0" compatLnSpc="1">
            <a:spAutoFit/>
          </a:bodyPr>
          <a:lstStyle>
            <a:defPPr>
              <a:defRPr lang="zh-CN"/>
            </a:defPPr>
            <a:lvl1pPr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1pPr>
            <a:lvl2pPr marL="4572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2pPr>
            <a:lvl3pPr marL="9144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3pPr>
            <a:lvl4pPr marL="13716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4pPr>
            <a:lvl5pPr marL="18288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5pPr>
            <a:lvl6pPr marL="22860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6pPr>
            <a:lvl7pPr marL="27432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7pPr>
            <a:lvl8pPr marL="32004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8pPr>
            <a:lvl9pPr marL="36576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9pPr>
          </a:lstStyle>
          <a:p>
            <a:pPr marL="0" marR="0" indent="0" algn="l" defTabSz="685800" rtl="0" eaLnBrk="0" fontAlgn="base" latinLnBrk="0" hangingPunct="0">
              <a:lnSpc>
                <a:spcPct val="100000"/>
              </a:lnSpc>
              <a:spcBef>
                <a:spcPct val="0"/>
              </a:spcBef>
              <a:spcAft>
                <a:spcPct val="0"/>
              </a:spcAft>
              <a:buClrTx/>
              <a:buSzTx/>
              <a:buFontTx/>
              <a:buNone/>
            </a:pPr>
            <a:r>
              <a:rPr kumimoji="0" lang="zh-CN" altLang="en-US" sz="2400" b="0" i="0" u="none" strike="noStrike" cap="none" spc="0" normalizeH="0" baseline="0" dirty="0">
                <a:ln w="0"/>
                <a:solidFill>
                  <a:schemeClr val="accent1"/>
                </a:solidFill>
                <a:effectLst>
                  <a:outerShdw blurRad="38100" dist="25400" dir="5400000" algn="ctr" rotWithShape="0">
                    <a:srgbClr val="6E747A">
                      <a:alpha val="43000"/>
                    </a:srgbClr>
                  </a:outerShdw>
                </a:effectLst>
                <a:latin typeface="欧阳询书法字体" panose="02000600000000000000" pitchFamily="2" charset="-122"/>
                <a:ea typeface="欧阳询书法字体" panose="02000600000000000000" pitchFamily="2" charset="-122"/>
                <a:cs typeface="欧阳询书法字体" panose="02000600000000000000" pitchFamily="2" charset="-122"/>
              </a:rPr>
              <a:t>利辛县第一中学   任俊</a:t>
            </a:r>
            <a:endParaRPr kumimoji="0" lang="zh-CN" altLang="en-US" sz="2400" b="0" i="0" u="none" strike="noStrike" cap="none" spc="0" normalizeH="0" baseline="0" dirty="0">
              <a:ln w="0"/>
              <a:solidFill>
                <a:schemeClr val="accent1"/>
              </a:solidFill>
              <a:effectLst>
                <a:outerShdw blurRad="38100" dist="25400" dir="5400000" algn="ctr" rotWithShape="0">
                  <a:srgbClr val="6E747A">
                    <a:alpha val="43000"/>
                  </a:srgbClr>
                </a:outerShdw>
              </a:effectLst>
              <a:latin typeface="欧阳询书法字体" panose="02000600000000000000" pitchFamily="2" charset="-122"/>
              <a:ea typeface="欧阳询书法字体" panose="02000600000000000000" pitchFamily="2" charset="-122"/>
              <a:cs typeface="欧阳询书法字体" panose="02000600000000000000"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zoom/>
  </p:transition>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9435"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52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4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矩形 1"/>
          <p:cNvSpPr/>
          <p:nvPr/>
        </p:nvSpPr>
        <p:spPr bwMode="auto">
          <a:xfrm>
            <a:off x="1" y="1"/>
            <a:ext cx="12192000" cy="646331"/>
          </a:xfrm>
          <a:prstGeom prst="rect">
            <a:avLst/>
          </a:prstGeom>
          <a:solidFill>
            <a:srgbClr val="92D050"/>
          </a:solidFill>
          <a:ln>
            <a:noFill/>
          </a:ln>
          <a:effectLst/>
        </p:spPr>
        <p:txBody>
          <a:bodyPr vert="horz" wrap="square" lIns="91440" tIns="45720" rIns="91440" bIns="45720" numCol="1" rtlCol="0" anchor="t" anchorCtr="0" compatLnSpc="1">
            <a:spAutoFit/>
          </a:bodyPr>
          <a:lstStyle/>
          <a:p>
            <a:pPr marL="0" marR="0" indent="0" algn="l" defTabSz="914400" rtl="0" eaLnBrk="0" fontAlgn="base" latinLnBrk="0" hangingPunct="0">
              <a:lnSpc>
                <a:spcPct val="100000"/>
              </a:lnSpc>
              <a:spcBef>
                <a:spcPct val="0"/>
              </a:spcBef>
              <a:spcAft>
                <a:spcPct val="0"/>
              </a:spcAft>
              <a:buClrTx/>
              <a:buSzTx/>
              <a:buFontTx/>
              <a:buNone/>
            </a:pPr>
            <a:endParaRPr kumimoji="0" lang="zh-CN" altLang="en-US" sz="3600" b="1" i="0" u="none" strike="noStrike" cap="none" normalizeH="0" baseline="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endParaRPr>
          </a:p>
        </p:txBody>
      </p:sp>
      <p:sp>
        <p:nvSpPr>
          <p:cNvPr id="3" name="矩形: 圆角 2"/>
          <p:cNvSpPr/>
          <p:nvPr/>
        </p:nvSpPr>
        <p:spPr bwMode="auto">
          <a:xfrm>
            <a:off x="8454009" y="80546"/>
            <a:ext cx="3402747" cy="485239"/>
          </a:xfrm>
          <a:prstGeom prst="roundRect">
            <a:avLst/>
          </a:prstGeom>
          <a:noFill/>
          <a:ln>
            <a:noFill/>
          </a:ln>
          <a:effectLst/>
        </p:spPr>
        <p:txBody>
          <a:bodyPr rot="0" spcFirstLastPara="0" vert="horz" wrap="none" lIns="68580" tIns="34290" rIns="68580" bIns="34290" numCol="1" spcCol="0" rtlCol="0" fromWordArt="0" anchor="t" anchorCtr="0" forceAA="0" compatLnSpc="1">
            <a:spAutoFit/>
          </a:bodyPr>
          <a:lstStyle>
            <a:defPPr>
              <a:defRPr lang="zh-CN"/>
            </a:defPPr>
            <a:lvl1pPr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1pPr>
            <a:lvl2pPr marL="4572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2pPr>
            <a:lvl3pPr marL="9144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3pPr>
            <a:lvl4pPr marL="13716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4pPr>
            <a:lvl5pPr marL="1828800" algn="l" rtl="0" eaLnBrk="0" fontAlgn="base" hangingPunct="0">
              <a:spcBef>
                <a:spcPct val="0"/>
              </a:spcBef>
              <a:spcAft>
                <a:spcPct val="0"/>
              </a:spcAft>
              <a:defRPr sz="2400" b="1" kern="1200">
                <a:solidFill>
                  <a:srgbClr val="FF0000"/>
                </a:solidFill>
                <a:latin typeface="Times New Roman" panose="02020603050405020304" pitchFamily="18" charset="0"/>
                <a:ea typeface="仿宋_GB2312" pitchFamily="49" charset="-122"/>
                <a:cs typeface="+mn-cs"/>
              </a:defRPr>
            </a:lvl5pPr>
            <a:lvl6pPr marL="22860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6pPr>
            <a:lvl7pPr marL="27432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7pPr>
            <a:lvl8pPr marL="32004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8pPr>
            <a:lvl9pPr marL="3657600" algn="l" defTabSz="914400" rtl="0" eaLnBrk="1" latinLnBrk="0" hangingPunct="1">
              <a:defRPr sz="2400" b="1" kern="1200">
                <a:solidFill>
                  <a:srgbClr val="FF0000"/>
                </a:solidFill>
                <a:latin typeface="Times New Roman" panose="02020603050405020304" pitchFamily="18" charset="0"/>
                <a:ea typeface="仿宋_GB2312" pitchFamily="49" charset="-122"/>
                <a:cs typeface="+mn-cs"/>
              </a:defRPr>
            </a:lvl9pPr>
          </a:lstStyle>
          <a:p>
            <a:pPr marL="0" marR="0" indent="0" algn="l" defTabSz="685800" rtl="0" eaLnBrk="0" fontAlgn="base" latinLnBrk="0" hangingPunct="0">
              <a:lnSpc>
                <a:spcPct val="100000"/>
              </a:lnSpc>
              <a:spcBef>
                <a:spcPct val="0"/>
              </a:spcBef>
              <a:spcAft>
                <a:spcPct val="0"/>
              </a:spcAft>
              <a:buClrTx/>
              <a:buSzTx/>
              <a:buFontTx/>
              <a:buNone/>
            </a:pPr>
            <a:r>
              <a:rPr kumimoji="0" lang="zh-CN" altLang="en-US" sz="2400" b="0" i="0" u="none" strike="noStrike" cap="none" spc="0" normalizeH="0" baseline="0" dirty="0">
                <a:ln w="0"/>
                <a:solidFill>
                  <a:schemeClr val="accent5">
                    <a:lumMod val="20000"/>
                    <a:lumOff val="80000"/>
                  </a:schemeClr>
                </a:solidFill>
                <a:effectLst>
                  <a:outerShdw blurRad="38100" dist="25400" dir="5400000" algn="ctr" rotWithShape="0">
                    <a:srgbClr val="6E747A">
                      <a:alpha val="43000"/>
                    </a:srgbClr>
                  </a:outerShdw>
                </a:effectLst>
                <a:latin typeface="欧阳询书法字体" panose="02000600000000000000" pitchFamily="2" charset="-122"/>
                <a:ea typeface="欧阳询书法字体" panose="02000600000000000000" pitchFamily="2" charset="-122"/>
                <a:cs typeface="欧阳询书法字体" panose="02000600000000000000" pitchFamily="2" charset="-122"/>
              </a:rPr>
              <a:t>利辛县第一中学   任俊</a:t>
            </a:r>
            <a:endParaRPr kumimoji="0" lang="zh-CN" altLang="en-US" sz="2400" b="0" i="0" u="none" strike="noStrike" cap="none" spc="0" normalizeH="0" baseline="0" dirty="0">
              <a:ln w="0"/>
              <a:solidFill>
                <a:schemeClr val="accent5">
                  <a:lumMod val="20000"/>
                  <a:lumOff val="80000"/>
                </a:schemeClr>
              </a:solidFill>
              <a:effectLst>
                <a:outerShdw blurRad="38100" dist="25400" dir="5400000" algn="ctr" rotWithShape="0">
                  <a:srgbClr val="6E747A">
                    <a:alpha val="43000"/>
                  </a:srgbClr>
                </a:outerShdw>
              </a:effectLst>
              <a:latin typeface="欧阳询书法字体" panose="02000600000000000000" pitchFamily="2" charset="-122"/>
              <a:ea typeface="欧阳询书法字体" panose="02000600000000000000" pitchFamily="2" charset="-122"/>
              <a:cs typeface="欧阳询书法字体" panose="02000600000000000000" pitchFamily="2" charset="-122"/>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zoom/>
  </p:transition>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9435" algn="ctr" rtl="0" eaLnBrk="1" fontAlgn="base" hangingPunct="1">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52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4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hyperlink" Target="https://www.shuge.org/ebook/wan-guo-lai-chao-tu/" TargetMode="Externa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png"/><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GIF"/></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5.png"/><Relationship Id="rId1"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0.png"/><Relationship Id="rId1" Type="http://schemas.openxmlformats.org/officeDocument/2006/relationships/image" Target="../media/image19.pn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image" Target="../media/image2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26.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1"/>
          <a:srcRect r="615"/>
          <a:stretch>
            <a:fillRect/>
          </a:stretch>
        </p:blipFill>
        <p:spPr>
          <a:xfrm>
            <a:off x="0" y="1"/>
            <a:ext cx="12192000" cy="6858000"/>
          </a:xfrm>
          <a:prstGeom prst="rect">
            <a:avLst/>
          </a:prstGeom>
        </p:spPr>
      </p:pic>
      <p:sp>
        <p:nvSpPr>
          <p:cNvPr id="4" name="矩形 3"/>
          <p:cNvSpPr/>
          <p:nvPr/>
        </p:nvSpPr>
        <p:spPr>
          <a:xfrm>
            <a:off x="2618125" y="3013501"/>
            <a:ext cx="6955750" cy="830997"/>
          </a:xfrm>
          <a:prstGeom prst="rect">
            <a:avLst/>
          </a:prstGeom>
        </p:spPr>
        <p:txBody>
          <a:bodyPr wrap="none">
            <a:spAutoFit/>
          </a:bodyPr>
          <a:lstStyle/>
          <a:p>
            <a:r>
              <a:rPr lang="zh-CN" altLang="en-US" sz="4800" dirty="0"/>
              <a:t>第</a:t>
            </a:r>
            <a:r>
              <a:rPr lang="en-US" altLang="zh-CN" sz="4800" dirty="0"/>
              <a:t>14</a:t>
            </a:r>
            <a:r>
              <a:rPr lang="zh-CN" altLang="en-US" sz="4800" dirty="0"/>
              <a:t>课清朝的鼎盛与危机</a:t>
            </a:r>
            <a:endParaRPr lang="zh-CN" altLang="en-US" sz="4800" dirty="0"/>
          </a:p>
        </p:txBody>
      </p:sp>
      <p:sp>
        <p:nvSpPr>
          <p:cNvPr id="7" name="矩形 6"/>
          <p:cNvSpPr/>
          <p:nvPr/>
        </p:nvSpPr>
        <p:spPr>
          <a:xfrm>
            <a:off x="212521" y="859702"/>
            <a:ext cx="1723549" cy="461665"/>
          </a:xfrm>
          <a:prstGeom prst="rect">
            <a:avLst/>
          </a:prstGeom>
        </p:spPr>
        <p:txBody>
          <a:bodyPr wrap="none">
            <a:spAutoFit/>
          </a:bodyPr>
          <a:lstStyle/>
          <a:p>
            <a:r>
              <a:rPr lang="zh-CN" altLang="en-US" dirty="0">
                <a:solidFill>
                  <a:srgbClr val="92D050"/>
                </a:solidFill>
                <a:hlinkClick r:id="rId2"/>
              </a:rPr>
              <a:t>万国来朝图</a:t>
            </a:r>
            <a:endParaRPr lang="zh-CN" altLang="en-US" dirty="0">
              <a:solidFill>
                <a:srgbClr val="92D050"/>
              </a:solidFill>
            </a:endParaRPr>
          </a:p>
        </p:txBody>
      </p:sp>
    </p:spTree>
  </p:cSld>
  <p:clrMapOvr>
    <a:masterClrMapping/>
  </p:clrMapOvr>
  <p:transition>
    <p:zoom/>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8184628" y="1111901"/>
            <a:ext cx="3132945" cy="5632311"/>
          </a:xfrm>
          <a:prstGeom prst="rect">
            <a:avLst/>
          </a:prstGeom>
          <a:ln>
            <a:solidFill>
              <a:srgbClr val="92D050"/>
            </a:solidFill>
            <a:prstDash val="solid"/>
          </a:ln>
        </p:spPr>
        <p:txBody>
          <a:bodyPr wrap="square">
            <a:spAutoFit/>
          </a:bodyPr>
          <a:lstStyle/>
          <a:p>
            <a:pPr algn="ctr"/>
            <a:r>
              <a:rPr lang="zh-CN" altLang="en-US" dirty="0">
                <a:solidFill>
                  <a:schemeClr val="tx1"/>
                </a:solidFill>
              </a:rPr>
              <a:t>此</a:t>
            </a:r>
            <a:r>
              <a:rPr lang="en-US" altLang="zh-CN" dirty="0">
                <a:solidFill>
                  <a:schemeClr val="tx1"/>
                </a:solidFill>
              </a:rPr>
              <a:t>《</a:t>
            </a:r>
            <a:r>
              <a:rPr lang="zh-CN" altLang="en-US" dirty="0">
                <a:solidFill>
                  <a:schemeClr val="tx1"/>
                </a:solidFill>
              </a:rPr>
              <a:t>万国来朝图</a:t>
            </a:r>
            <a:r>
              <a:rPr lang="en-US" altLang="zh-CN" dirty="0">
                <a:solidFill>
                  <a:schemeClr val="tx1"/>
                </a:solidFill>
              </a:rPr>
              <a:t>》</a:t>
            </a:r>
            <a:r>
              <a:rPr lang="zh-CN" altLang="en-US" dirty="0">
                <a:solidFill>
                  <a:schemeClr val="tx1"/>
                </a:solidFill>
              </a:rPr>
              <a:t>轴由清代宫廷画家创作。画卷描绘了清乾隆时期藩属及外国使臣在新年伊始携带各种珍稀贡品，聚集太和门外等待觐见乾隆皇帝。作者以鸟瞰的角度从太和门前的两个青铜狮子画起，将紫禁城中的主要建筑依次呈现。在大雪的银装素裹之下，整个场面层次丰富，宏伟壮观。</a:t>
            </a:r>
            <a:endParaRPr lang="zh-CN" altLang="en-US" dirty="0">
              <a:solidFill>
                <a:schemeClr val="tx1"/>
              </a:solidFill>
            </a:endParaRPr>
          </a:p>
        </p:txBody>
      </p:sp>
      <p:pic>
        <p:nvPicPr>
          <p:cNvPr id="3" name="图片 2"/>
          <p:cNvPicPr>
            <a:picLocks noChangeAspect="1"/>
          </p:cNvPicPr>
          <p:nvPr/>
        </p:nvPicPr>
        <p:blipFill>
          <a:blip r:embed="rId1"/>
          <a:stretch>
            <a:fillRect/>
          </a:stretch>
        </p:blipFill>
        <p:spPr>
          <a:xfrm>
            <a:off x="374755" y="1107875"/>
            <a:ext cx="7689954" cy="2797491"/>
          </a:xfrm>
          <a:prstGeom prst="ellipse">
            <a:avLst/>
          </a:prstGeom>
          <a:ln>
            <a:noFill/>
          </a:ln>
          <a:effectLst>
            <a:softEdge rad="112500"/>
          </a:effectLst>
        </p:spPr>
      </p:pic>
      <p:pic>
        <p:nvPicPr>
          <p:cNvPr id="4" name="图片 3"/>
          <p:cNvPicPr>
            <a:picLocks noChangeAspect="1"/>
          </p:cNvPicPr>
          <p:nvPr/>
        </p:nvPicPr>
        <p:blipFill>
          <a:blip r:embed="rId2"/>
          <a:stretch>
            <a:fillRect/>
          </a:stretch>
        </p:blipFill>
        <p:spPr>
          <a:xfrm>
            <a:off x="374754" y="3946721"/>
            <a:ext cx="7689954" cy="2797491"/>
          </a:xfrm>
          <a:prstGeom prst="ellipse">
            <a:avLst/>
          </a:prstGeom>
          <a:ln>
            <a:noFill/>
          </a:ln>
          <a:effectLst>
            <a:softEdge rad="112500"/>
          </a:effectLst>
        </p:spPr>
      </p:pic>
      <p:sp>
        <p:nvSpPr>
          <p:cNvPr id="5" name="矩形: 圆角 4"/>
          <p:cNvSpPr/>
          <p:nvPr/>
        </p:nvSpPr>
        <p:spPr bwMode="auto">
          <a:xfrm>
            <a:off x="194872" y="0"/>
            <a:ext cx="3915489" cy="646986"/>
          </a:xfrm>
          <a:prstGeom prst="round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spAutoFit/>
          </a:bodyPr>
          <a:lstStyle/>
          <a:p>
            <a:pPr marL="0" marR="0" indent="0" algn="l" defTabSz="914400" rtl="0" eaLnBrk="0" fontAlgn="base" latinLnBrk="0" hangingPunct="0">
              <a:lnSpc>
                <a:spcPct val="100000"/>
              </a:lnSpc>
              <a:spcBef>
                <a:spcPct val="0"/>
              </a:spcBef>
              <a:spcAft>
                <a:spcPct val="0"/>
              </a:spcAft>
              <a:buClrTx/>
              <a:buSzTx/>
              <a:buFontTx/>
              <a:buNone/>
            </a:pPr>
            <a:r>
              <a:rPr kumimoji="0" lang="zh-CN" altLang="en-US" sz="3200" b="1" i="0" u="none" strike="noStrike" cap="none" normalizeH="0" baseline="0" dirty="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rPr>
              <a:t>新课导入：历史画卷</a:t>
            </a:r>
            <a:endParaRPr kumimoji="0" lang="zh-CN" altLang="en-US" sz="3200" b="1" i="0" u="none" strike="noStrike" cap="none" normalizeH="0" baseline="0" dirty="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endParaRPr>
          </a:p>
        </p:txBody>
      </p:sp>
    </p:spTree>
  </p:cSld>
  <p:clrMapOvr>
    <a:masterClrMapping/>
  </p:clrMapOvr>
  <p:transition>
    <p:zoom/>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8" name="文本框 6151"/>
          <p:cNvSpPr txBox="1">
            <a:spLocks noChangeArrowheads="1"/>
          </p:cNvSpPr>
          <p:nvPr/>
        </p:nvSpPr>
        <p:spPr bwMode="auto">
          <a:xfrm>
            <a:off x="17028" y="0"/>
            <a:ext cx="4817344" cy="646331"/>
          </a:xfrm>
          <a:prstGeom prst="rect">
            <a:avLst/>
          </a:prstGeom>
          <a:solidFill>
            <a:srgbClr val="00B050"/>
          </a:solid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rgbClr val="FF0000"/>
                </a:solidFill>
                <a:latin typeface="黑体" panose="02010609060101010101" charset="-122"/>
                <a:ea typeface="黑体" panose="02010609060101010101" charset="-122"/>
                <a:sym typeface="宋体" panose="02010600030101010101" pitchFamily="2" charset="-122"/>
              </a:rPr>
              <a:t>一、清朝对全国的统治</a:t>
            </a:r>
            <a:endParaRPr lang="zh-CN" altLang="en-US" sz="3600" dirty="0">
              <a:solidFill>
                <a:srgbClr val="FF0000"/>
              </a:solidFill>
              <a:latin typeface="黑体" panose="02010609060101010101" charset="-122"/>
              <a:ea typeface="黑体" panose="02010609060101010101" charset="-122"/>
              <a:sym typeface="宋体" panose="02010600030101010101" pitchFamily="2" charset="-122"/>
            </a:endParaRPr>
          </a:p>
        </p:txBody>
      </p:sp>
      <p:sp>
        <p:nvSpPr>
          <p:cNvPr id="10248" name="文本框 99"/>
          <p:cNvSpPr txBox="1">
            <a:spLocks noChangeArrowheads="1"/>
          </p:cNvSpPr>
          <p:nvPr/>
        </p:nvSpPr>
        <p:spPr bwMode="auto">
          <a:xfrm>
            <a:off x="1801813" y="1393973"/>
            <a:ext cx="22225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建立统治</a:t>
            </a:r>
            <a:endParaRPr lang="zh-CN" altLang="en-US" sz="2800" dirty="0">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1613535" y="1908323"/>
            <a:ext cx="6756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）进入北京，以北京为都城</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10253" name="文本框 7"/>
          <p:cNvSpPr txBox="1">
            <a:spLocks noChangeArrowheads="1"/>
          </p:cNvSpPr>
          <p:nvPr/>
        </p:nvSpPr>
        <p:spPr bwMode="auto">
          <a:xfrm>
            <a:off x="1613535" y="2482998"/>
            <a:ext cx="88296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）南下消灭明朝政权的残余势力和各地反清的力量</a:t>
            </a:r>
            <a:endParaRPr lang="zh-CN" altLang="en-US" sz="2800" dirty="0">
              <a:latin typeface="黑体" panose="02010609060101010101" charset="-122"/>
              <a:ea typeface="黑体" panose="02010609060101010101" charset="-122"/>
            </a:endParaRPr>
          </a:p>
        </p:txBody>
      </p:sp>
      <p:sp>
        <p:nvSpPr>
          <p:cNvPr id="5" name="文本框 99"/>
          <p:cNvSpPr txBox="1">
            <a:spLocks noChangeArrowheads="1"/>
          </p:cNvSpPr>
          <p:nvPr/>
        </p:nvSpPr>
        <p:spPr bwMode="auto">
          <a:xfrm>
            <a:off x="1800225" y="3098948"/>
            <a:ext cx="22225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巩固统治</a:t>
            </a:r>
            <a:endParaRPr lang="zh-CN" altLang="en-US" sz="2800" dirty="0">
              <a:latin typeface="黑体" panose="02010609060101010101" charset="-122"/>
              <a:ea typeface="黑体" panose="02010609060101010101" charset="-122"/>
            </a:endParaRPr>
          </a:p>
        </p:txBody>
      </p:sp>
      <p:sp>
        <p:nvSpPr>
          <p:cNvPr id="6" name="圆角矩形 5"/>
          <p:cNvSpPr/>
          <p:nvPr/>
        </p:nvSpPr>
        <p:spPr>
          <a:xfrm>
            <a:off x="1849438" y="3894286"/>
            <a:ext cx="576262" cy="187166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800" noProof="1">
                <a:solidFill>
                  <a:schemeClr val="tx1"/>
                </a:solidFill>
                <a:latin typeface="黑体" panose="02010609060101010101" charset="-122"/>
                <a:ea typeface="黑体" panose="02010609060101010101" charset="-122"/>
              </a:rPr>
              <a:t>两个方面</a:t>
            </a:r>
            <a:endParaRPr lang="zh-CN" altLang="en-US" sz="2800" noProof="1">
              <a:solidFill>
                <a:schemeClr val="tx1"/>
              </a:solidFill>
              <a:latin typeface="黑体" panose="02010609060101010101" charset="-122"/>
              <a:ea typeface="黑体" panose="02010609060101010101" charset="-122"/>
            </a:endParaRPr>
          </a:p>
        </p:txBody>
      </p:sp>
      <p:sp>
        <p:nvSpPr>
          <p:cNvPr id="8" name="圆角矩形 7"/>
          <p:cNvSpPr/>
          <p:nvPr/>
        </p:nvSpPr>
        <p:spPr>
          <a:xfrm>
            <a:off x="2962275" y="3621236"/>
            <a:ext cx="7585075" cy="1127125"/>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800" noProof="1">
                <a:solidFill>
                  <a:schemeClr val="tx1"/>
                </a:solidFill>
                <a:latin typeface="黑体" panose="02010609060101010101" charset="-122"/>
                <a:ea typeface="黑体" panose="02010609060101010101" charset="-122"/>
              </a:rPr>
              <a:t>政治制度：沿袭中原历代王朝的做法，进一步  </a:t>
            </a: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rPr>
              <a:t>加强中央集权，维护政治上的大一统</a:t>
            </a:r>
            <a:endParaRPr lang="zh-CN" altLang="en-US" sz="2800" noProof="1">
              <a:solidFill>
                <a:schemeClr val="tx1"/>
              </a:solidFill>
              <a:latin typeface="黑体" panose="02010609060101010101" charset="-122"/>
              <a:ea typeface="黑体" panose="02010609060101010101" charset="-122"/>
            </a:endParaRPr>
          </a:p>
        </p:txBody>
      </p:sp>
      <p:sp>
        <p:nvSpPr>
          <p:cNvPr id="9" name="圆角矩形 8"/>
          <p:cNvSpPr/>
          <p:nvPr/>
        </p:nvSpPr>
        <p:spPr>
          <a:xfrm>
            <a:off x="2962275" y="5157936"/>
            <a:ext cx="7585075" cy="936625"/>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800" noProof="1">
                <a:solidFill>
                  <a:schemeClr val="tx1"/>
                </a:solidFill>
                <a:latin typeface="黑体" panose="02010609060101010101" charset="-122"/>
                <a:ea typeface="黑体" panose="02010609060101010101" charset="-122"/>
              </a:rPr>
              <a:t>思想文化：推崇儒家学说，继承历代文化传统</a:t>
            </a:r>
            <a:endParaRPr lang="zh-CN" altLang="en-US" sz="2800" noProof="1">
              <a:solidFill>
                <a:schemeClr val="tx1"/>
              </a:solidFill>
              <a:latin typeface="黑体" panose="02010609060101010101" charset="-122"/>
              <a:ea typeface="黑体" panose="02010609060101010101" charset="-122"/>
            </a:endParaRPr>
          </a:p>
        </p:txBody>
      </p:sp>
      <p:sp>
        <p:nvSpPr>
          <p:cNvPr id="10" name="新月形 9"/>
          <p:cNvSpPr/>
          <p:nvPr/>
        </p:nvSpPr>
        <p:spPr>
          <a:xfrm>
            <a:off x="2403475" y="3965723"/>
            <a:ext cx="523875" cy="1800225"/>
          </a:xfrm>
          <a:prstGeom prst="moon">
            <a:avLst/>
          </a:prstGeom>
        </p:spPr>
        <p:style>
          <a:lnRef idx="2">
            <a:schemeClr val="dk1"/>
          </a:lnRef>
          <a:fillRef idx="1">
            <a:schemeClr val="lt1"/>
          </a:fillRef>
          <a:effectRef idx="0">
            <a:schemeClr val="dk1"/>
          </a:effectRef>
          <a:fontRef idx="minor">
            <a:schemeClr val="dk1"/>
          </a:fontRef>
        </p:style>
        <p:txBody>
          <a:bodyPr anchor="ctr"/>
          <a:lstStyle/>
          <a:p>
            <a:pPr algn="ctr"/>
            <a:endParaRPr lang="zh-CN" altLang="en-US" noProof="1">
              <a:solidFill>
                <a:schemeClr val="tx1"/>
              </a:solidFill>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8"/>
                                        </p:tgtEl>
                                        <p:attrNameLst>
                                          <p:attrName>style.visibility</p:attrName>
                                        </p:attrNameLst>
                                      </p:cBhvr>
                                      <p:to>
                                        <p:strVal val="visible"/>
                                      </p:to>
                                    </p:set>
                                    <p:anim calcmode="lin" valueType="num">
                                      <p:cBhvr>
                                        <p:cTn id="7" dur="500" fill="hold"/>
                                        <p:tgtEl>
                                          <p:spTgt spid="10248"/>
                                        </p:tgtEl>
                                        <p:attrNameLst>
                                          <p:attrName>ppt_x</p:attrName>
                                        </p:attrNameLst>
                                      </p:cBhvr>
                                      <p:tavLst>
                                        <p:tav tm="0">
                                          <p:val>
                                            <p:strVal val="0-#ppt_w/2"/>
                                          </p:val>
                                        </p:tav>
                                        <p:tav tm="100000">
                                          <p:val>
                                            <p:strVal val="#ppt_x"/>
                                          </p:val>
                                        </p:tav>
                                      </p:tavLst>
                                    </p:anim>
                                    <p:anim calcmode="lin" valueType="num">
                                      <p:cBhvr>
                                        <p:cTn id="8" dur="500" fill="hold"/>
                                        <p:tgtEl>
                                          <p:spTgt spid="1024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10253"/>
                                        </p:tgtEl>
                                        <p:attrNameLst>
                                          <p:attrName>style.visibility</p:attrName>
                                        </p:attrNameLst>
                                      </p:cBhvr>
                                      <p:to>
                                        <p:strVal val="visible"/>
                                      </p:to>
                                    </p:set>
                                    <p:anim calcmode="lin" valueType="num">
                                      <p:cBhvr>
                                        <p:cTn id="18" dur="500" fill="hold"/>
                                        <p:tgtEl>
                                          <p:spTgt spid="10253"/>
                                        </p:tgtEl>
                                        <p:attrNameLst>
                                          <p:attrName>ppt_w</p:attrName>
                                        </p:attrNameLst>
                                      </p:cBhvr>
                                      <p:tavLst>
                                        <p:tav tm="0">
                                          <p:val>
                                            <p:fltVal val="0"/>
                                          </p:val>
                                        </p:tav>
                                        <p:tav tm="100000">
                                          <p:val>
                                            <p:strVal val="#ppt_w"/>
                                          </p:val>
                                        </p:tav>
                                      </p:tavLst>
                                    </p:anim>
                                    <p:anim calcmode="lin" valueType="num">
                                      <p:cBhvr>
                                        <p:cTn id="19" dur="500" fill="hold"/>
                                        <p:tgtEl>
                                          <p:spTgt spid="10253"/>
                                        </p:tgtEl>
                                        <p:attrNameLst>
                                          <p:attrName>ppt_h</p:attrName>
                                        </p:attrNameLst>
                                      </p:cBhvr>
                                      <p:tavLst>
                                        <p:tav tm="0">
                                          <p:val>
                                            <p:strVal val="#ppt_h"/>
                                          </p:val>
                                        </p:tav>
                                        <p:tav tm="100000">
                                          <p:val>
                                            <p:strVal val="#ppt_h"/>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0-#ppt_w/2"/>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dissolve">
                                      <p:cBhvr>
                                        <p:cTn id="30" dur="500"/>
                                        <p:tgtEl>
                                          <p:spTgt spid="6"/>
                                        </p:tgtEl>
                                      </p:cBhvr>
                                    </p:animEffect>
                                  </p:childTnLst>
                                </p:cTn>
                              </p:par>
                            </p:childTnLst>
                          </p:cTn>
                        </p:par>
                        <p:par>
                          <p:cTn id="31" fill="hold">
                            <p:stCondLst>
                              <p:cond delay="500"/>
                            </p:stCondLst>
                            <p:childTnLst>
                              <p:par>
                                <p:cTn id="32" presetID="9"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dissolve">
                                      <p:cBhvr>
                                        <p:cTn id="34" dur="500"/>
                                        <p:tgtEl>
                                          <p:spTgt spid="10"/>
                                        </p:tgtEl>
                                      </p:cBhvr>
                                    </p:animEffect>
                                  </p:childTnLst>
                                </p:cTn>
                              </p:par>
                            </p:childTnLst>
                          </p:cTn>
                        </p:par>
                        <p:par>
                          <p:cTn id="35" fill="hold">
                            <p:stCondLst>
                              <p:cond delay="1000"/>
                            </p:stCondLst>
                            <p:childTnLst>
                              <p:par>
                                <p:cTn id="36" presetID="9"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dissolve">
                                      <p:cBhvr>
                                        <p:cTn id="38" dur="500"/>
                                        <p:tgtEl>
                                          <p:spTgt spid="8"/>
                                        </p:tgtEl>
                                      </p:cBhvr>
                                    </p:animEffect>
                                  </p:childTnLst>
                                </p:cTn>
                              </p:par>
                            </p:childTnLst>
                          </p:cTn>
                        </p:par>
                        <p:par>
                          <p:cTn id="39" fill="hold">
                            <p:stCondLst>
                              <p:cond delay="1500"/>
                            </p:stCondLst>
                            <p:childTnLst>
                              <p:par>
                                <p:cTn id="40" presetID="9"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dissolv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p:bldP spid="7" grpId="0"/>
      <p:bldP spid="10253" grpId="0"/>
      <p:bldP spid="5" grpId="0"/>
      <p:bldP spid="6" grpId="0" bldLvl="0" animBg="1"/>
      <p:bldP spid="8" grpId="0" bldLvl="0" animBg="1"/>
      <p:bldP spid="9" grpId="0" bldLvl="0" animBg="1"/>
      <p:bldP spid="10"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矩形 4"/>
          <p:cNvSpPr/>
          <p:nvPr/>
        </p:nvSpPr>
        <p:spPr>
          <a:xfrm>
            <a:off x="1466843" y="1339387"/>
            <a:ext cx="1890261" cy="523220"/>
          </a:xfrm>
          <a:prstGeom prst="rect">
            <a:avLst/>
          </a:prstGeom>
        </p:spPr>
        <p:txBody>
          <a:bodyPr wrap="none">
            <a:spAutoFit/>
          </a:bodyPr>
          <a:lstStyle/>
          <a:p>
            <a:r>
              <a:rPr lang="en-US" altLang="zh-CN" sz="2800" dirty="0">
                <a:solidFill>
                  <a:schemeClr val="tx1"/>
                </a:solidFill>
              </a:rPr>
              <a:t>3.</a:t>
            </a:r>
            <a:r>
              <a:rPr lang="zh-CN" altLang="en-US" sz="2800" dirty="0">
                <a:solidFill>
                  <a:schemeClr val="tx1"/>
                </a:solidFill>
              </a:rPr>
              <a:t>康乾盛世</a:t>
            </a:r>
            <a:endParaRPr lang="zh-CN" altLang="en-US" sz="2800" dirty="0">
              <a:solidFill>
                <a:schemeClr val="tx1"/>
              </a:solidFill>
            </a:endParaRPr>
          </a:p>
        </p:txBody>
      </p:sp>
      <p:pic>
        <p:nvPicPr>
          <p:cNvPr id="6" name="图片 5"/>
          <p:cNvPicPr>
            <a:picLocks noChangeAspect="1"/>
          </p:cNvPicPr>
          <p:nvPr/>
        </p:nvPicPr>
        <p:blipFill>
          <a:blip r:embed="rId1"/>
          <a:stretch>
            <a:fillRect/>
          </a:stretch>
        </p:blipFill>
        <p:spPr>
          <a:xfrm>
            <a:off x="575679" y="2353457"/>
            <a:ext cx="5562851" cy="3642610"/>
          </a:xfrm>
          <a:prstGeom prst="rect">
            <a:avLst/>
          </a:prstGeom>
        </p:spPr>
      </p:pic>
      <p:sp>
        <p:nvSpPr>
          <p:cNvPr id="7" name="矩形 6"/>
          <p:cNvSpPr/>
          <p:nvPr/>
        </p:nvSpPr>
        <p:spPr>
          <a:xfrm>
            <a:off x="6840510" y="2189046"/>
            <a:ext cx="4207241" cy="3539430"/>
          </a:xfrm>
          <a:prstGeom prst="rect">
            <a:avLst/>
          </a:prstGeom>
        </p:spPr>
        <p:txBody>
          <a:bodyPr wrap="square">
            <a:spAutoFit/>
          </a:bodyPr>
          <a:lstStyle/>
          <a:p>
            <a:r>
              <a:rPr lang="zh-CN" altLang="en-US" sz="3200" dirty="0">
                <a:solidFill>
                  <a:schemeClr val="tx1"/>
                </a:solidFill>
              </a:rPr>
              <a:t>清朝皇帝康熙、雍正、乾隆在位期间，出现了长达</a:t>
            </a:r>
            <a:r>
              <a:rPr lang="en-US" altLang="zh-CN" sz="3200" dirty="0">
                <a:solidFill>
                  <a:schemeClr val="tx1"/>
                </a:solidFill>
              </a:rPr>
              <a:t>100 </a:t>
            </a:r>
            <a:r>
              <a:rPr lang="zh-CN" altLang="en-US" sz="3200" dirty="0">
                <a:solidFill>
                  <a:schemeClr val="tx1"/>
                </a:solidFill>
              </a:rPr>
              <a:t>多年的鼎盛时期，政局稳定，经济繁荣，疆域开拓并巩固，被称为“康乾盛世”。</a:t>
            </a:r>
            <a:endParaRPr lang="zh-CN" altLang="en-US" sz="3200" dirty="0">
              <a:solidFill>
                <a:schemeClr val="tx1"/>
              </a:solidFill>
            </a:endParaRPr>
          </a:p>
        </p:txBody>
      </p:sp>
    </p:spTree>
  </p:cSld>
  <p:clrMapOvr>
    <a:masterClrMapping/>
  </p:clrMapOvr>
  <p:transition>
    <p:zoom/>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6151"/>
          <p:cNvSpPr txBox="1">
            <a:spLocks noChangeArrowheads="1"/>
          </p:cNvSpPr>
          <p:nvPr/>
        </p:nvSpPr>
        <p:spPr bwMode="auto">
          <a:xfrm>
            <a:off x="17028" y="0"/>
            <a:ext cx="4354077" cy="646331"/>
          </a:xfrm>
          <a:prstGeom prst="rect">
            <a:avLst/>
          </a:prstGeom>
          <a:solidFill>
            <a:srgbClr val="00B050"/>
          </a:solid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rgbClr val="FF0000"/>
                </a:solidFill>
                <a:latin typeface="黑体" panose="02010609060101010101" charset="-122"/>
                <a:ea typeface="黑体" panose="02010609060101010101" charset="-122"/>
                <a:sym typeface="宋体" panose="02010600030101010101" pitchFamily="2" charset="-122"/>
              </a:rPr>
              <a:t>二、君主专制的强化</a:t>
            </a:r>
            <a:endParaRPr lang="zh-CN" altLang="en-US" sz="3600" dirty="0">
              <a:solidFill>
                <a:srgbClr val="FF0000"/>
              </a:solidFill>
              <a:latin typeface="黑体" panose="02010609060101010101" charset="-122"/>
              <a:ea typeface="黑体" panose="02010609060101010101" charset="-122"/>
              <a:sym typeface="宋体" panose="02010600030101010101" pitchFamily="2" charset="-122"/>
            </a:endParaRPr>
          </a:p>
        </p:txBody>
      </p:sp>
      <p:sp>
        <p:nvSpPr>
          <p:cNvPr id="3" name="矩形 2"/>
          <p:cNvSpPr/>
          <p:nvPr/>
        </p:nvSpPr>
        <p:spPr>
          <a:xfrm>
            <a:off x="5461416" y="2454720"/>
            <a:ext cx="6096000" cy="2677656"/>
          </a:xfrm>
          <a:prstGeom prst="rect">
            <a:avLst/>
          </a:prstGeom>
        </p:spPr>
        <p:txBody>
          <a:bodyPr>
            <a:spAutoFit/>
          </a:bodyPr>
          <a:lstStyle/>
          <a:p>
            <a:pPr marL="342900" indent="-342900">
              <a:buFont typeface="Wingdings" panose="05000000000000000000" pitchFamily="2" charset="2"/>
              <a:buChar char="n"/>
            </a:pPr>
            <a:r>
              <a:rPr lang="zh-CN" altLang="en-US" b="0" dirty="0">
                <a:solidFill>
                  <a:schemeClr val="tx1"/>
                </a:solidFill>
                <a:latin typeface="+mn-ea"/>
                <a:ea typeface="+mn-ea"/>
              </a:rPr>
              <a:t>部分官员向皇帝单独呈送密封报告，皇帝亲手批阅后返回，不经过其他中转、收发环节，形成了奏折制度。</a:t>
            </a:r>
            <a:endParaRPr lang="en-US" altLang="zh-CN" b="0" dirty="0">
              <a:solidFill>
                <a:schemeClr val="tx1"/>
              </a:solidFill>
              <a:latin typeface="+mn-ea"/>
              <a:ea typeface="+mn-ea"/>
            </a:endParaRPr>
          </a:p>
          <a:p>
            <a:pPr marL="342900" indent="-342900">
              <a:buFont typeface="Wingdings" panose="05000000000000000000" pitchFamily="2" charset="2"/>
              <a:buChar char="n"/>
            </a:pPr>
            <a:r>
              <a:rPr lang="zh-CN" altLang="en-US" b="0" dirty="0">
                <a:solidFill>
                  <a:schemeClr val="tx1"/>
                </a:solidFill>
                <a:latin typeface="+mn-ea"/>
                <a:ea typeface="+mn-ea"/>
              </a:rPr>
              <a:t>迅速、机密的联系方式， </a:t>
            </a:r>
            <a:endParaRPr lang="en-US" altLang="zh-CN" b="0" dirty="0">
              <a:solidFill>
                <a:schemeClr val="tx1"/>
              </a:solidFill>
              <a:latin typeface="+mn-ea"/>
              <a:ea typeface="+mn-ea"/>
            </a:endParaRPr>
          </a:p>
          <a:p>
            <a:pPr marL="342900" indent="-342900">
              <a:buFont typeface="Wingdings" panose="05000000000000000000" pitchFamily="2" charset="2"/>
              <a:buChar char="n"/>
            </a:pPr>
            <a:r>
              <a:rPr lang="zh-CN" altLang="en-US" b="0" dirty="0">
                <a:solidFill>
                  <a:schemeClr val="tx1"/>
                </a:solidFill>
                <a:latin typeface="+mn-ea"/>
                <a:ea typeface="+mn-ea"/>
              </a:rPr>
              <a:t>使皇帝能够更直接、广泛地获取信息， 提高了决策效率，强化了对官僚机构的控制。</a:t>
            </a:r>
            <a:endParaRPr lang="zh-CN" altLang="en-US" b="0" dirty="0">
              <a:solidFill>
                <a:schemeClr val="tx1"/>
              </a:solidFill>
              <a:latin typeface="+mn-ea"/>
              <a:ea typeface="+mn-ea"/>
            </a:endParaRPr>
          </a:p>
        </p:txBody>
      </p:sp>
      <p:pic>
        <p:nvPicPr>
          <p:cNvPr id="4" name="图片 3"/>
          <p:cNvPicPr>
            <a:picLocks noChangeAspect="1"/>
          </p:cNvPicPr>
          <p:nvPr/>
        </p:nvPicPr>
        <p:blipFill>
          <a:blip r:embed="rId1"/>
          <a:stretch>
            <a:fillRect/>
          </a:stretch>
        </p:blipFill>
        <p:spPr>
          <a:xfrm>
            <a:off x="375847" y="2055058"/>
            <a:ext cx="4514850" cy="3257550"/>
          </a:xfrm>
          <a:prstGeom prst="rect">
            <a:avLst/>
          </a:prstGeom>
        </p:spPr>
      </p:pic>
      <p:sp>
        <p:nvSpPr>
          <p:cNvPr id="5" name="矩形 4"/>
          <p:cNvSpPr/>
          <p:nvPr/>
        </p:nvSpPr>
        <p:spPr>
          <a:xfrm>
            <a:off x="1658911" y="1160671"/>
            <a:ext cx="2069797" cy="523220"/>
          </a:xfrm>
          <a:prstGeom prst="rect">
            <a:avLst/>
          </a:prstGeom>
        </p:spPr>
        <p:txBody>
          <a:bodyPr wrap="none">
            <a:spAutoFit/>
          </a:bodyPr>
          <a:lstStyle/>
          <a:p>
            <a:r>
              <a:rPr lang="zh-CN" altLang="en-US" sz="2800" dirty="0">
                <a:solidFill>
                  <a:schemeClr val="tx1"/>
                </a:solidFill>
                <a:latin typeface="+mj-ea"/>
                <a:ea typeface="+mj-ea"/>
              </a:rPr>
              <a:t>一</a:t>
            </a:r>
            <a:r>
              <a:rPr lang="en-US" altLang="zh-CN" sz="2800" dirty="0">
                <a:solidFill>
                  <a:schemeClr val="tx1"/>
                </a:solidFill>
                <a:latin typeface="+mj-ea"/>
                <a:ea typeface="+mj-ea"/>
              </a:rPr>
              <a:t>.</a:t>
            </a:r>
            <a:r>
              <a:rPr lang="zh-CN" altLang="en-US" sz="2800" dirty="0">
                <a:solidFill>
                  <a:schemeClr val="tx1"/>
                </a:solidFill>
                <a:latin typeface="+mj-ea"/>
                <a:ea typeface="+mj-ea"/>
              </a:rPr>
              <a:t>奏折制度</a:t>
            </a:r>
            <a:endParaRPr lang="zh-CN" altLang="en-US" sz="2800" dirty="0">
              <a:solidFill>
                <a:schemeClr val="tx1"/>
              </a:solidFill>
              <a:latin typeface="+mj-ea"/>
              <a:ea typeface="+mj-ea"/>
            </a:endParaRPr>
          </a:p>
        </p:txBody>
      </p:sp>
    </p:spTree>
  </p:cSld>
  <p:clrMapOvr>
    <a:masterClrMapping/>
  </p:clrMapOvr>
  <p:transition>
    <p:zoom/>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8" name="文本框 6151"/>
          <p:cNvSpPr txBox="1">
            <a:spLocks noChangeArrowheads="1"/>
          </p:cNvSpPr>
          <p:nvPr/>
        </p:nvSpPr>
        <p:spPr bwMode="auto">
          <a:xfrm>
            <a:off x="1763251" y="837218"/>
            <a:ext cx="3071675" cy="52322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二、军机处的设立</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2" name="文本框 3"/>
          <p:cNvSpPr txBox="1">
            <a:spLocks noChangeArrowheads="1"/>
          </p:cNvSpPr>
          <p:nvPr/>
        </p:nvSpPr>
        <p:spPr bwMode="auto">
          <a:xfrm>
            <a:off x="1895286" y="1362363"/>
            <a:ext cx="1296987"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背景</a:t>
            </a:r>
            <a:endParaRPr lang="zh-CN" altLang="en-US" sz="2800" dirty="0">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1868298" y="2008475"/>
            <a:ext cx="8907463" cy="138366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）清朝初期，保留着专门由满洲贵族组成的议政王</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大臣会议。一切军国大事都要经过议政王大臣会</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议讨论，连皇帝也不能改变</a:t>
            </a:r>
            <a:endParaRPr lang="en-US" altLang="zh-CN" sz="2800" dirty="0">
              <a:latin typeface="黑体" panose="02010609060101010101" charset="-122"/>
              <a:ea typeface="黑体" panose="02010609060101010101" charset="-122"/>
              <a:sym typeface="宋体" panose="02010600030101010101" pitchFamily="2" charset="-122"/>
            </a:endParaRPr>
          </a:p>
        </p:txBody>
      </p:sp>
      <p:sp>
        <p:nvSpPr>
          <p:cNvPr id="10253" name="文本框 7"/>
          <p:cNvSpPr txBox="1">
            <a:spLocks noChangeArrowheads="1"/>
          </p:cNvSpPr>
          <p:nvPr/>
        </p:nvSpPr>
        <p:spPr bwMode="auto">
          <a:xfrm>
            <a:off x="1868298" y="3467388"/>
            <a:ext cx="2966628" cy="3108543"/>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zh-CN"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）康熙帝为</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了抑制满</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族贵族的</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一些权力，</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加强君主</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专制设立</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南书房</a:t>
            </a:r>
            <a:endParaRPr lang="zh-CN" altLang="en-US" sz="2800" dirty="0">
              <a:latin typeface="黑体" panose="02010609060101010101" charset="-122"/>
              <a:ea typeface="黑体" panose="02010609060101010101" charset="-122"/>
            </a:endParaRPr>
          </a:p>
        </p:txBody>
      </p:sp>
      <p:sp>
        <p:nvSpPr>
          <p:cNvPr id="4" name="折角形 3"/>
          <p:cNvSpPr/>
          <p:nvPr/>
        </p:nvSpPr>
        <p:spPr>
          <a:xfrm>
            <a:off x="4544823" y="3530888"/>
            <a:ext cx="5846763" cy="2825750"/>
          </a:xfrm>
          <a:prstGeom prst="foldedCorner">
            <a:avLst/>
          </a:prstGeom>
          <a:noFill/>
          <a:ln w="190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p:txBody>
      </p:sp>
      <p:sp>
        <p:nvSpPr>
          <p:cNvPr id="8" name="文本框 7"/>
          <p:cNvSpPr txBox="1">
            <a:spLocks noChangeArrowheads="1"/>
          </p:cNvSpPr>
          <p:nvPr/>
        </p:nvSpPr>
        <p:spPr bwMode="auto">
          <a:xfrm>
            <a:off x="4649598" y="3630900"/>
            <a:ext cx="5741988" cy="267652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议政王大臣会议是清代前期，满族宗王、八旗、贝勒等上层贵族参与处理国政的制度。又称“国议”，它创建于皇太极崇德二年（公元1637年），撤销于乾隆五十六年（公元1791年），共存在过155年</a:t>
            </a:r>
            <a:endParaRPr lang="zh-CN" altLang="en-US" sz="2800" dirty="0">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10253"/>
                                        </p:tgtEl>
                                        <p:attrNameLst>
                                          <p:attrName>style.visibility</p:attrName>
                                        </p:attrNameLst>
                                      </p:cBhvr>
                                      <p:to>
                                        <p:strVal val="visible"/>
                                      </p:to>
                                    </p:set>
                                    <p:anim calcmode="lin" valueType="num">
                                      <p:cBhvr>
                                        <p:cTn id="24" dur="500" fill="hold"/>
                                        <p:tgtEl>
                                          <p:spTgt spid="10253"/>
                                        </p:tgtEl>
                                        <p:attrNameLst>
                                          <p:attrName>ppt_w</p:attrName>
                                        </p:attrNameLst>
                                      </p:cBhvr>
                                      <p:tavLst>
                                        <p:tav tm="0">
                                          <p:val>
                                            <p:fltVal val="0"/>
                                          </p:val>
                                        </p:tav>
                                        <p:tav tm="100000">
                                          <p:val>
                                            <p:strVal val="#ppt_w"/>
                                          </p:val>
                                        </p:tav>
                                      </p:tavLst>
                                    </p:anim>
                                    <p:anim calcmode="lin" valueType="num">
                                      <p:cBhvr>
                                        <p:cTn id="25" dur="500" fill="hold"/>
                                        <p:tgtEl>
                                          <p:spTgt spid="10253"/>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2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edge">
                                      <p:cBhvr>
                                        <p:cTn id="30" dur="2000"/>
                                        <p:tgtEl>
                                          <p:spTgt spid="8"/>
                                        </p:tgtEl>
                                      </p:cBhvr>
                                    </p:animEffect>
                                  </p:childTnLst>
                                </p:cTn>
                              </p:par>
                              <p:par>
                                <p:cTn id="31" presetID="2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edge">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10253" grpId="0"/>
      <p:bldP spid="4" grpId="0" bldLvl="0" animBg="1"/>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表格 2"/>
          <p:cNvGraphicFramePr/>
          <p:nvPr/>
        </p:nvGraphicFramePr>
        <p:xfrm>
          <a:off x="2095818" y="1757998"/>
          <a:ext cx="6567170" cy="4297680"/>
        </p:xfrm>
        <a:graphic>
          <a:graphicData uri="http://schemas.openxmlformats.org/drawingml/2006/table">
            <a:tbl>
              <a:tblPr firstRow="1" bandRow="1">
                <a:tableStyleId>{5C22544A-7EE6-4342-B048-85BDC9FD1C3A}</a:tableStyleId>
              </a:tblPr>
              <a:tblGrid>
                <a:gridCol w="902970"/>
                <a:gridCol w="5664200"/>
              </a:tblGrid>
              <a:tr h="518160">
                <a:tc>
                  <a:txBody>
                    <a:bodyPr/>
                    <a:lstStyle/>
                    <a:p>
                      <a:pPr algn="ctr">
                        <a:buNone/>
                      </a:pPr>
                      <a:r>
                        <a:rPr lang="zh-CN" altLang="en-US" sz="2800" b="0" dirty="0">
                          <a:solidFill>
                            <a:schemeClr val="tx1"/>
                          </a:solidFill>
                          <a:latin typeface="黑体" panose="02010609060101010101" charset="-122"/>
                          <a:ea typeface="黑体" panose="02010609060101010101" charset="-122"/>
                        </a:rPr>
                        <a:t>时间</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800" b="0" dirty="0">
                          <a:solidFill>
                            <a:schemeClr val="tx1"/>
                          </a:solidFill>
                          <a:latin typeface="黑体" panose="02010609060101010101" charset="-122"/>
                          <a:ea typeface="黑体" panose="02010609060101010101" charset="-122"/>
                        </a:rPr>
                        <a:t>雍正年间</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944880">
                <a:tc>
                  <a:txBody>
                    <a:bodyPr/>
                    <a:lstStyle/>
                    <a:p>
                      <a:pPr algn="ctr">
                        <a:buNone/>
                      </a:pPr>
                      <a:r>
                        <a:rPr lang="zh-CN" altLang="en-US" sz="2800" b="0" dirty="0">
                          <a:solidFill>
                            <a:schemeClr val="tx1"/>
                          </a:solidFill>
                          <a:latin typeface="黑体" panose="02010609060101010101" charset="-122"/>
                          <a:ea typeface="黑体" panose="02010609060101010101" charset="-122"/>
                        </a:rPr>
                        <a:t>过程</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800" b="0" dirty="0">
                          <a:solidFill>
                            <a:schemeClr val="tx1"/>
                          </a:solidFill>
                          <a:latin typeface="黑体" panose="02010609060101010101" charset="-122"/>
                          <a:ea typeface="黑体" panose="02010609060101010101" charset="-122"/>
                        </a:rPr>
                        <a:t>朝廷临时设立军机房，处理西北军务不就改名军机处，成为常设机构</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518160">
                <a:tc>
                  <a:txBody>
                    <a:bodyPr/>
                    <a:lstStyle/>
                    <a:p>
                      <a:pPr algn="ctr">
                        <a:buNone/>
                      </a:pPr>
                      <a:r>
                        <a:rPr lang="zh-CN" altLang="en-US" sz="2800" b="0" dirty="0">
                          <a:solidFill>
                            <a:schemeClr val="tx1"/>
                          </a:solidFill>
                          <a:latin typeface="黑体" panose="02010609060101010101" charset="-122"/>
                          <a:ea typeface="黑体" panose="02010609060101010101" charset="-122"/>
                        </a:rPr>
                        <a:t>成员</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800" b="0" dirty="0">
                          <a:solidFill>
                            <a:schemeClr val="tx1"/>
                          </a:solidFill>
                          <a:latin typeface="黑体" panose="02010609060101010101" charset="-122"/>
                          <a:ea typeface="黑体" panose="02010609060101010101" charset="-122"/>
                        </a:rPr>
                        <a:t>皇帝选派的亲信大臣</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944880">
                <a:tc>
                  <a:txBody>
                    <a:bodyPr/>
                    <a:lstStyle/>
                    <a:p>
                      <a:pPr algn="ctr">
                        <a:buNone/>
                      </a:pPr>
                      <a:r>
                        <a:rPr lang="zh-CN" altLang="en-US" sz="2800" b="0" dirty="0">
                          <a:solidFill>
                            <a:schemeClr val="tx1"/>
                          </a:solidFill>
                          <a:latin typeface="黑体" panose="02010609060101010101" charset="-122"/>
                          <a:ea typeface="黑体" panose="02010609060101010101" charset="-122"/>
                        </a:rPr>
                        <a:t>特点</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800" b="0" dirty="0">
                          <a:solidFill>
                            <a:schemeClr val="tx1"/>
                          </a:solidFill>
                          <a:latin typeface="黑体" panose="02010609060101010101" charset="-122"/>
                          <a:ea typeface="黑体" panose="02010609060101010101" charset="-122"/>
                        </a:rPr>
                        <a:t>辅助皇帝处理政务最重要的中枢机构，军政大事完全由皇帝裁决</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371600">
                <a:tc>
                  <a:txBody>
                    <a:bodyPr/>
                    <a:lstStyle/>
                    <a:p>
                      <a:pPr algn="ctr">
                        <a:buNone/>
                      </a:pPr>
                      <a:r>
                        <a:rPr lang="zh-CN" altLang="en-US" sz="2800" b="0" dirty="0">
                          <a:solidFill>
                            <a:schemeClr val="tx1"/>
                          </a:solidFill>
                          <a:latin typeface="黑体" panose="02010609060101010101" charset="-122"/>
                          <a:ea typeface="黑体" panose="02010609060101010101" charset="-122"/>
                        </a:rPr>
                        <a:t>职责</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800" b="0" dirty="0">
                          <a:solidFill>
                            <a:schemeClr val="tx1"/>
                          </a:solidFill>
                          <a:latin typeface="黑体" panose="02010609060101010101" charset="-122"/>
                          <a:ea typeface="黑体" panose="02010609060101010101" charset="-122"/>
                        </a:rPr>
                        <a:t>军机大臣按照皇帝旨意拟写成文，经皇帝审阅同意后传达给中央各部和地方机构去执行</a:t>
                      </a:r>
                      <a:endParaRPr lang="zh-CN" altLang="en-US" sz="2800" b="0" dirty="0">
                        <a:solidFill>
                          <a:schemeClr val="tx1"/>
                        </a:solidFill>
                        <a:latin typeface="黑体" panose="02010609060101010101" charset="-122"/>
                        <a:ea typeface="黑体" panose="02010609060101010101" charset="-122"/>
                      </a:endParaRPr>
                    </a:p>
                  </a:txBody>
                  <a:tcPr marL="91436" marR="91436" marT="45717" marB="4571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bl>
          </a:graphicData>
        </a:graphic>
      </p:graphicFrame>
      <p:sp>
        <p:nvSpPr>
          <p:cNvPr id="6165" name="文本框 3"/>
          <p:cNvSpPr txBox="1">
            <a:spLocks noChangeArrowheads="1"/>
          </p:cNvSpPr>
          <p:nvPr/>
        </p:nvSpPr>
        <p:spPr bwMode="auto">
          <a:xfrm>
            <a:off x="1784985" y="849948"/>
            <a:ext cx="12985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设立</a:t>
            </a:r>
            <a:endParaRPr lang="zh-CN" altLang="en-US" sz="2800" dirty="0">
              <a:latin typeface="黑体" panose="02010609060101010101" charset="-122"/>
              <a:ea typeface="黑体" panose="02010609060101010101" charset="-122"/>
            </a:endParaRPr>
          </a:p>
        </p:txBody>
      </p:sp>
      <p:pic>
        <p:nvPicPr>
          <p:cNvPr id="5" name="图片 4"/>
          <p:cNvPicPr>
            <a:picLocks noChangeAspect="1" noChangeArrowheads="1"/>
          </p:cNvPicPr>
          <p:nvPr/>
        </p:nvPicPr>
        <p:blipFill>
          <a:blip r:embed="rId1">
            <a:extLst>
              <a:ext uri="{28A0092B-C50C-407E-A947-70E740481C1C}">
                <a14:useLocalDpi xmlns:a14="http://schemas.microsoft.com/office/drawing/2010/main" val="0"/>
              </a:ext>
            </a:extLst>
          </a:blip>
          <a:srcRect r="2744" b="12190"/>
          <a:stretch>
            <a:fillRect/>
          </a:stretch>
        </p:blipFill>
        <p:spPr bwMode="auto">
          <a:xfrm>
            <a:off x="8924290" y="2121535"/>
            <a:ext cx="2171700"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文本框 9"/>
          <p:cNvSpPr txBox="1">
            <a:spLocks noChangeArrowheads="1"/>
          </p:cNvSpPr>
          <p:nvPr/>
        </p:nvSpPr>
        <p:spPr bwMode="auto">
          <a:xfrm>
            <a:off x="9367203" y="5287010"/>
            <a:ext cx="12890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雍正帝</a:t>
            </a:r>
            <a:endParaRPr lang="zh-CN" altLang="en-US" sz="2800" dirty="0">
              <a:latin typeface="黑体" panose="02010609060101010101" charset="-122"/>
              <a:ea typeface="黑体" panose="02010609060101010101"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linds(horizontal)">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9" name="文本框 3"/>
          <p:cNvSpPr txBox="1">
            <a:spLocks noChangeArrowheads="1"/>
          </p:cNvSpPr>
          <p:nvPr/>
        </p:nvSpPr>
        <p:spPr bwMode="auto">
          <a:xfrm>
            <a:off x="1784985" y="849948"/>
            <a:ext cx="12985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3.</a:t>
            </a:r>
            <a:r>
              <a:rPr lang="zh-CN" altLang="en-US" sz="2800" dirty="0">
                <a:latin typeface="黑体" panose="02010609060101010101" charset="-122"/>
                <a:ea typeface="黑体" panose="02010609060101010101" charset="-122"/>
              </a:rPr>
              <a:t>影响</a:t>
            </a:r>
            <a:endParaRPr lang="zh-CN" altLang="en-US" sz="2800" dirty="0">
              <a:latin typeface="黑体" panose="02010609060101010101" charset="-122"/>
              <a:ea typeface="黑体" panose="02010609060101010101" charset="-122"/>
            </a:endParaRPr>
          </a:p>
        </p:txBody>
      </p:sp>
      <p:pic>
        <p:nvPicPr>
          <p:cNvPr id="7170"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51673" y="1822450"/>
            <a:ext cx="422275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文本框 9"/>
          <p:cNvSpPr txBox="1">
            <a:spLocks noChangeArrowheads="1"/>
          </p:cNvSpPr>
          <p:nvPr/>
        </p:nvSpPr>
        <p:spPr bwMode="auto">
          <a:xfrm>
            <a:off x="2980373" y="5287010"/>
            <a:ext cx="22320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军机处外景</a:t>
            </a:r>
            <a:endParaRPr lang="zh-CN" altLang="en-US" sz="2800" dirty="0">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6061710" y="1637348"/>
            <a:ext cx="4719638" cy="1210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zh-CN"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）议政王大臣会议名存实</a:t>
            </a:r>
            <a:endParaRPr lang="zh-CN" altLang="en-US" sz="2800" dirty="0">
              <a:latin typeface="黑体" panose="02010609060101010101" charset="-122"/>
              <a:ea typeface="黑体" panose="02010609060101010101" charset="-122"/>
            </a:endParaRPr>
          </a:p>
          <a:p>
            <a:pPr>
              <a:lnSpc>
                <a:spcPct val="130000"/>
              </a:lnSpc>
            </a:pPr>
            <a:r>
              <a:rPr lang="zh-CN" altLang="en-US" sz="2800" dirty="0">
                <a:latin typeface="黑体" panose="02010609060101010101" charset="-122"/>
                <a:ea typeface="黑体" panose="02010609060101010101" charset="-122"/>
              </a:rPr>
              <a:t>     亡，到乾隆时被撤销</a:t>
            </a:r>
            <a:endParaRPr lang="en-US" altLang="zh-CN" sz="2800" dirty="0">
              <a:latin typeface="黑体" panose="02010609060101010101" charset="-122"/>
              <a:ea typeface="黑体" panose="02010609060101010101" charset="-122"/>
              <a:sym typeface="宋体" panose="02010600030101010101" pitchFamily="2" charset="-122"/>
            </a:endParaRPr>
          </a:p>
        </p:txBody>
      </p:sp>
      <p:sp>
        <p:nvSpPr>
          <p:cNvPr id="10253" name="文本框 7"/>
          <p:cNvSpPr txBox="1">
            <a:spLocks noChangeArrowheads="1"/>
          </p:cNvSpPr>
          <p:nvPr/>
        </p:nvSpPr>
        <p:spPr bwMode="auto">
          <a:xfrm>
            <a:off x="6061710" y="3167698"/>
            <a:ext cx="4719638"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zh-CN"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）军机处便于皇帝独掌朝</a:t>
            </a:r>
            <a:endParaRPr lang="zh-CN" altLang="en-US" sz="2800" dirty="0">
              <a:latin typeface="黑体" panose="02010609060101010101" charset="-122"/>
              <a:ea typeface="黑体" panose="02010609060101010101" charset="-122"/>
            </a:endParaRPr>
          </a:p>
          <a:p>
            <a:pPr>
              <a:lnSpc>
                <a:spcPct val="130000"/>
              </a:lnSpc>
            </a:pPr>
            <a:r>
              <a:rPr lang="zh-CN" altLang="en-US" sz="2800" dirty="0">
                <a:latin typeface="黑体" panose="02010609060101010101" charset="-122"/>
                <a:ea typeface="黑体" panose="02010609060101010101" charset="-122"/>
              </a:rPr>
              <a:t>     政，使皇帝具有至高无</a:t>
            </a:r>
            <a:endParaRPr lang="zh-CN" altLang="en-US" sz="2800" dirty="0">
              <a:latin typeface="黑体" panose="02010609060101010101" charset="-122"/>
              <a:ea typeface="黑体" panose="02010609060101010101" charset="-122"/>
            </a:endParaRPr>
          </a:p>
          <a:p>
            <a:pPr>
              <a:lnSpc>
                <a:spcPct val="130000"/>
              </a:lnSpc>
            </a:pPr>
            <a:r>
              <a:rPr lang="zh-CN" altLang="en-US" sz="2800" dirty="0">
                <a:latin typeface="黑体" panose="02010609060101010101" charset="-122"/>
                <a:ea typeface="黑体" panose="02010609060101010101" charset="-122"/>
              </a:rPr>
              <a:t>     上的权威，君主专制进</a:t>
            </a:r>
            <a:endParaRPr lang="zh-CN" altLang="en-US" sz="2800" dirty="0">
              <a:latin typeface="黑体" panose="02010609060101010101" charset="-122"/>
              <a:ea typeface="黑体" panose="02010609060101010101" charset="-122"/>
            </a:endParaRPr>
          </a:p>
          <a:p>
            <a:pPr>
              <a:lnSpc>
                <a:spcPct val="130000"/>
              </a:lnSpc>
            </a:pPr>
            <a:r>
              <a:rPr lang="zh-CN" altLang="en-US" sz="2800" dirty="0">
                <a:latin typeface="黑体" panose="02010609060101010101" charset="-122"/>
                <a:ea typeface="黑体" panose="02010609060101010101" charset="-122"/>
              </a:rPr>
              <a:t>     一步强化</a:t>
            </a:r>
            <a:endParaRPr lang="zh-CN" altLang="en-US" sz="2800" dirty="0">
              <a:latin typeface="黑体" panose="02010609060101010101" charset="-122"/>
              <a:ea typeface="黑体" panose="02010609060101010101"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10253"/>
                                        </p:tgtEl>
                                        <p:attrNameLst>
                                          <p:attrName>style.visibility</p:attrName>
                                        </p:attrNameLst>
                                      </p:cBhvr>
                                      <p:to>
                                        <p:strVal val="visible"/>
                                      </p:to>
                                    </p:set>
                                    <p:anim calcmode="lin" valueType="num">
                                      <p:cBhvr>
                                        <p:cTn id="12" dur="500" fill="hold"/>
                                        <p:tgtEl>
                                          <p:spTgt spid="10253"/>
                                        </p:tgtEl>
                                        <p:attrNameLst>
                                          <p:attrName>ppt_w</p:attrName>
                                        </p:attrNameLst>
                                      </p:cBhvr>
                                      <p:tavLst>
                                        <p:tav tm="0">
                                          <p:val>
                                            <p:fltVal val="0"/>
                                          </p:val>
                                        </p:tav>
                                        <p:tav tm="100000">
                                          <p:val>
                                            <p:strVal val="#ppt_w"/>
                                          </p:val>
                                        </p:tav>
                                      </p:tavLst>
                                    </p:anim>
                                    <p:anim calcmode="lin" valueType="num">
                                      <p:cBhvr>
                                        <p:cTn id="13" dur="500" fill="hold"/>
                                        <p:tgtEl>
                                          <p:spTgt spid="102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25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5" name="标题 25601"/>
          <p:cNvSpPr>
            <a:spLocks noGrp="1"/>
          </p:cNvSpPr>
          <p:nvPr>
            <p:ph type="title"/>
          </p:nvPr>
        </p:nvSpPr>
        <p:spPr>
          <a:xfrm>
            <a:off x="4875530" y="733574"/>
            <a:ext cx="2440940" cy="552450"/>
          </a:xfrm>
          <a:noFill/>
          <a:ln>
            <a:noFill/>
          </a:ln>
        </p:spPr>
        <p:style>
          <a:lnRef idx="1">
            <a:schemeClr val="dk1"/>
          </a:lnRef>
          <a:fillRef idx="2">
            <a:schemeClr val="dk1"/>
          </a:fillRef>
          <a:effectRef idx="1">
            <a:schemeClr val="dk1"/>
          </a:effectRef>
          <a:fontRef idx="minor">
            <a:schemeClr val="dk1"/>
          </a:fontRef>
        </p:style>
        <p:txBody>
          <a:bodyPr/>
          <a:lstStyle/>
          <a:p>
            <a:pPr algn="l">
              <a:defRPr/>
            </a:pPr>
            <a:r>
              <a:rPr lang="zh-CN" altLang="en-US" sz="3600" noProof="1">
                <a:solidFill>
                  <a:srgbClr val="00B0F0"/>
                </a:solidFill>
                <a:latin typeface="黑体" panose="02010609060101010101" charset="-122"/>
                <a:ea typeface="黑体" panose="02010609060101010101" charset="-122"/>
              </a:rPr>
              <a:t>辩论台</a:t>
            </a:r>
            <a:endParaRPr lang="zh-CN" altLang="en-US" sz="3600" noProof="1">
              <a:solidFill>
                <a:srgbClr val="00B0F0"/>
              </a:solidFill>
              <a:latin typeface="黑体" panose="02010609060101010101" charset="-122"/>
              <a:ea typeface="黑体" panose="02010609060101010101" charset="-122"/>
            </a:endParaRPr>
          </a:p>
        </p:txBody>
      </p:sp>
      <p:sp>
        <p:nvSpPr>
          <p:cNvPr id="8194" name="文本框 1"/>
          <p:cNvSpPr txBox="1">
            <a:spLocks noChangeArrowheads="1"/>
          </p:cNvSpPr>
          <p:nvPr/>
        </p:nvSpPr>
        <p:spPr bwMode="auto">
          <a:xfrm>
            <a:off x="1769928" y="1410483"/>
            <a:ext cx="907859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关于军机处的设立，有以下两种观点，请你结合材料和所学知识议一议：哪种观点正确？为什么？</a:t>
            </a:r>
            <a:endParaRPr lang="zh-CN" altLang="en-US" sz="2800" dirty="0">
              <a:latin typeface="黑体" panose="02010609060101010101" charset="-122"/>
              <a:ea typeface="黑体" panose="02010609060101010101" charset="-122"/>
            </a:endParaRPr>
          </a:p>
        </p:txBody>
      </p:sp>
      <p:sp>
        <p:nvSpPr>
          <p:cNvPr id="3" name="文本框 2"/>
          <p:cNvSpPr txBox="1">
            <a:spLocks noChangeArrowheads="1"/>
          </p:cNvSpPr>
          <p:nvPr/>
        </p:nvSpPr>
        <p:spPr bwMode="auto">
          <a:xfrm>
            <a:off x="2076633" y="2488078"/>
            <a:ext cx="8805863"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观点一：军机处的设立，提高了办事效率，有好处。</a:t>
            </a:r>
            <a:endParaRPr lang="zh-CN" altLang="en-US" sz="2800" dirty="0">
              <a:latin typeface="黑体" panose="02010609060101010101" charset="-122"/>
              <a:ea typeface="黑体" panose="02010609060101010101" charset="-122"/>
            </a:endParaRPr>
          </a:p>
          <a:p>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观点二：设立军机处，官员们什么都得听皇帝的，他们的政治责任感和创造精神都没有了，一点好处也没有</a:t>
            </a:r>
            <a:endParaRPr lang="zh-CN" altLang="en-US" sz="2800" dirty="0">
              <a:latin typeface="黑体" panose="02010609060101010101" charset="-122"/>
              <a:ea typeface="黑体" panose="02010609060101010101" charset="-122"/>
            </a:endParaRPr>
          </a:p>
        </p:txBody>
      </p:sp>
      <p:sp>
        <p:nvSpPr>
          <p:cNvPr id="5" name="文本框 4"/>
          <p:cNvSpPr txBox="1">
            <a:spLocks noChangeArrowheads="1"/>
          </p:cNvSpPr>
          <p:nvPr/>
        </p:nvSpPr>
        <p:spPr bwMode="auto">
          <a:xfrm>
            <a:off x="1875338" y="4424511"/>
            <a:ext cx="9332913"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a:t>
            </a:r>
            <a:r>
              <a:rPr lang="en-US" altLang="zh-CN" sz="2800" dirty="0">
                <a:latin typeface="黑体" panose="02010609060101010101" charset="-122"/>
                <a:ea typeface="黑体" panose="02010609060101010101" charset="-122"/>
                <a:sym typeface="宋体" panose="02010600030101010101" pitchFamily="2" charset="-122"/>
              </a:rPr>
              <a:t>1</a:t>
            </a:r>
            <a:r>
              <a:rPr lang="zh-CN" altLang="en-US" sz="2800" dirty="0">
                <a:latin typeface="黑体" panose="02010609060101010101" charset="-122"/>
                <a:ea typeface="黑体" panose="02010609060101010101" charset="-122"/>
                <a:sym typeface="宋体" panose="02010600030101010101" pitchFamily="2" charset="-122"/>
              </a:rPr>
              <a:t>）一方面，军机处的设立使军机大臣的任务只是传达</a:t>
            </a:r>
            <a:endParaRPr lang="zh-CN" altLang="en-US" sz="2800" dirty="0">
              <a:latin typeface="黑体" panose="02010609060101010101" charset="-122"/>
              <a:ea typeface="黑体" panose="02010609060101010101" charset="-122"/>
              <a:sym typeface="宋体" panose="02010600030101010101" pitchFamily="2" charset="-122"/>
            </a:endParaRPr>
          </a:p>
          <a:p>
            <a:r>
              <a:rPr lang="zh-CN" altLang="en-US" sz="2800" dirty="0">
                <a:latin typeface="黑体" panose="02010609060101010101" charset="-122"/>
                <a:ea typeface="黑体" panose="02010609060101010101" charset="-122"/>
                <a:sym typeface="宋体" panose="02010600030101010101" pitchFamily="2" charset="-122"/>
              </a:rPr>
              <a:t>     和抄写皇帝的旨意，不能有任何自己的观点和意见，</a:t>
            </a:r>
            <a:endParaRPr lang="zh-CN" altLang="en-US" sz="2800" dirty="0">
              <a:latin typeface="黑体" panose="02010609060101010101" charset="-122"/>
              <a:ea typeface="黑体" panose="02010609060101010101" charset="-122"/>
              <a:sym typeface="宋体" panose="02010600030101010101" pitchFamily="2" charset="-122"/>
            </a:endParaRPr>
          </a:p>
          <a:p>
            <a:r>
              <a:rPr lang="zh-CN" altLang="en-US" sz="2800" dirty="0">
                <a:latin typeface="黑体" panose="02010609060101010101" charset="-122"/>
                <a:ea typeface="黑体" panose="02010609060101010101" charset="-122"/>
                <a:sym typeface="宋体" panose="02010600030101010101" pitchFamily="2" charset="-122"/>
              </a:rPr>
              <a:t>     扼杀了他们的政治责任感和创造精神</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6" name="文本框 5"/>
          <p:cNvSpPr txBox="1">
            <a:spLocks noChangeArrowheads="1"/>
          </p:cNvSpPr>
          <p:nvPr/>
        </p:nvSpPr>
        <p:spPr bwMode="auto">
          <a:xfrm>
            <a:off x="1875655" y="5931366"/>
            <a:ext cx="93329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（2）另一方面，军机处简化了办事程序，提高了办事效率</a:t>
            </a:r>
            <a:endParaRPr lang="zh-CN" altLang="en-US" sz="2800" dirty="0">
              <a:latin typeface="黑体" panose="02010609060101010101" charset="-122"/>
              <a:ea typeface="黑体" panose="02010609060101010101" charset="-122"/>
              <a:sym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1" nodeType="withEffect">
                                  <p:stCondLst>
                                    <p:cond delay="0"/>
                                  </p:stCondLst>
                                  <p:childTnLst>
                                    <p:set>
                                      <p:cBhvr>
                                        <p:cTn id="6" dur="1" fill="hold">
                                          <p:stCondLst>
                                            <p:cond delay="0"/>
                                          </p:stCondLst>
                                        </p:cTn>
                                        <p:tgtEl>
                                          <p:spTgt spid="21505"/>
                                        </p:tgtEl>
                                        <p:attrNameLst>
                                          <p:attrName>style.visibility</p:attrName>
                                        </p:attrNameLst>
                                      </p:cBhvr>
                                      <p:to>
                                        <p:strVal val="visible"/>
                                      </p:to>
                                    </p:set>
                                    <p:anim calcmode="lin" valueType="num">
                                      <p:cBhvr>
                                        <p:cTn id="7" dur="5000" fill="hold"/>
                                        <p:tgtEl>
                                          <p:spTgt spid="21505"/>
                                        </p:tgtEl>
                                        <p:attrNameLst>
                                          <p:attrName>ppt_w</p:attrName>
                                        </p:attrNameLst>
                                      </p:cBhvr>
                                      <p:tavLst>
                                        <p:tav tm="0" fmla="#ppt_w*sin(2.5*pi*$)">
                                          <p:val>
                                            <p:fltVal val="0"/>
                                          </p:val>
                                        </p:tav>
                                        <p:tav tm="100000">
                                          <p:val>
                                            <p:fltVal val="1"/>
                                          </p:val>
                                        </p:tav>
                                      </p:tavLst>
                                    </p:anim>
                                    <p:anim calcmode="lin" valueType="num">
                                      <p:cBhvr>
                                        <p:cTn id="8" dur="5000" fill="hold"/>
                                        <p:tgtEl>
                                          <p:spTgt spid="21505"/>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blinds(horizontal)">
                                      <p:cBhvr>
                                        <p:cTn id="13" dur="5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linds(horizont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5" grpId="0" animBg="1"/>
      <p:bldP spid="21505" grpId="1" bldLvl="0" animBg="1"/>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文本框 6151"/>
          <p:cNvSpPr txBox="1">
            <a:spLocks noChangeArrowheads="1"/>
          </p:cNvSpPr>
          <p:nvPr/>
        </p:nvSpPr>
        <p:spPr bwMode="auto">
          <a:xfrm>
            <a:off x="1741170" y="791508"/>
            <a:ext cx="4512774" cy="52322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三、文字狱与文化专制政策</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15366" name="文本框 1"/>
          <p:cNvSpPr txBox="1">
            <a:spLocks noChangeArrowheads="1"/>
          </p:cNvSpPr>
          <p:nvPr/>
        </p:nvSpPr>
        <p:spPr bwMode="auto">
          <a:xfrm>
            <a:off x="1812925" y="1340009"/>
            <a:ext cx="175895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文字狱</a:t>
            </a:r>
            <a:endParaRPr lang="zh-CN" altLang="en-US" sz="2800" dirty="0">
              <a:latin typeface="黑体" panose="02010609060101010101" charset="-122"/>
              <a:ea typeface="黑体" panose="02010609060101010101" charset="-122"/>
            </a:endParaRPr>
          </a:p>
        </p:txBody>
      </p:sp>
      <p:sp>
        <p:nvSpPr>
          <p:cNvPr id="100" name="文本框 99"/>
          <p:cNvSpPr txBox="1">
            <a:spLocks noChangeArrowheads="1"/>
          </p:cNvSpPr>
          <p:nvPr/>
        </p:nvSpPr>
        <p:spPr bwMode="auto">
          <a:xfrm>
            <a:off x="2068513" y="1844571"/>
            <a:ext cx="8888412" cy="333819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2200" dirty="0">
                <a:latin typeface="黑体" panose="02010609060101010101" charset="-122"/>
                <a:ea typeface="黑体" panose="02010609060101010101" charset="-122"/>
              </a:rPr>
              <a:t>材料一：</a:t>
            </a:r>
            <a:r>
              <a:rPr lang="zh-CN" altLang="en-US" sz="2200" dirty="0">
                <a:solidFill>
                  <a:srgbClr val="0070C0"/>
                </a:solidFill>
                <a:latin typeface="黑体" panose="02010609060101010101" charset="-122"/>
                <a:ea typeface="黑体" panose="02010609060101010101" charset="-122"/>
              </a:rPr>
              <a:t>朝臣查嗣庭任江西主考，出题“维民所止”，被告发“维止”二字，影射“去雍正二字之首”。雍正大怒，将查嗣庭入狱。结果使查连惊带吓死于狱中，其尸被戮，查的亲属或处斩、或凌迟、或流放。再如，有个叫徐骏的官员，仅仅因为诗中有“清风不识字，何必乱翻书”一句，便被扣上“诽谤朝廷”的罪名，落得个身首异处。</a:t>
            </a:r>
            <a:endParaRPr lang="zh-CN" altLang="en-US" sz="2200" dirty="0">
              <a:solidFill>
                <a:srgbClr val="0070C0"/>
              </a:solidFill>
              <a:latin typeface="黑体" panose="02010609060101010101" charset="-122"/>
              <a:ea typeface="黑体" panose="02010609060101010101" charset="-122"/>
            </a:endParaRPr>
          </a:p>
          <a:p>
            <a:pPr>
              <a:lnSpc>
                <a:spcPct val="120000"/>
              </a:lnSpc>
            </a:pPr>
            <a:r>
              <a:rPr lang="zh-CN" altLang="en-US" sz="2200" dirty="0">
                <a:latin typeface="黑体" panose="02010609060101010101" charset="-122"/>
                <a:ea typeface="黑体" panose="02010609060101010101" charset="-122"/>
              </a:rPr>
              <a:t>材料二：</a:t>
            </a:r>
            <a:r>
              <a:rPr lang="zh-CN" altLang="en-US" sz="2200" dirty="0">
                <a:solidFill>
                  <a:srgbClr val="0070C0"/>
                </a:solidFill>
                <a:latin typeface="黑体" panose="02010609060101010101" charset="-122"/>
                <a:ea typeface="黑体" panose="02010609060101010101" charset="-122"/>
              </a:rPr>
              <a:t>翰林学士胡中藻有句诗曰“一把心肠论浊清”，乾隆看到后大发雷霆：“加‘浊’字于国号‘清’字之上，是何肺腑？”胡中藻遂因一“浊”字被杀，并罪及师友。</a:t>
            </a:r>
            <a:endParaRPr lang="zh-CN" altLang="en-US" sz="2200" dirty="0">
              <a:solidFill>
                <a:srgbClr val="0070C0"/>
              </a:solidFill>
              <a:latin typeface="黑体" panose="02010609060101010101" charset="-122"/>
              <a:ea typeface="黑体" panose="02010609060101010101" charset="-122"/>
            </a:endParaRPr>
          </a:p>
        </p:txBody>
      </p:sp>
      <p:sp>
        <p:nvSpPr>
          <p:cNvPr id="3" name="对角圆角矩形 2"/>
          <p:cNvSpPr/>
          <p:nvPr/>
        </p:nvSpPr>
        <p:spPr>
          <a:xfrm>
            <a:off x="2135188" y="5300241"/>
            <a:ext cx="7850187" cy="1081087"/>
          </a:xfrm>
          <a:prstGeom prst="round2Diag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800" noProof="1">
                <a:solidFill>
                  <a:schemeClr val="tx1"/>
                </a:solidFill>
                <a:latin typeface="黑体" panose="02010609060101010101" charset="-122"/>
                <a:ea typeface="黑体" panose="02010609060101010101" charset="-122"/>
                <a:sym typeface="+mn-ea"/>
              </a:rPr>
              <a:t>（</a:t>
            </a:r>
            <a:r>
              <a:rPr lang="en-US" altLang="zh-CN" sz="2800" noProof="1">
                <a:solidFill>
                  <a:schemeClr val="tx1"/>
                </a:solidFill>
                <a:latin typeface="黑体" panose="02010609060101010101" charset="-122"/>
                <a:ea typeface="黑体" panose="02010609060101010101" charset="-122"/>
                <a:sym typeface="+mn-ea"/>
              </a:rPr>
              <a:t>1</a:t>
            </a:r>
            <a:r>
              <a:rPr lang="zh-CN" altLang="en-US" sz="2800" noProof="1">
                <a:solidFill>
                  <a:schemeClr val="tx1"/>
                </a:solidFill>
                <a:latin typeface="黑体" panose="02010609060101010101" charset="-122"/>
                <a:ea typeface="黑体" panose="02010609060101010101" charset="-122"/>
                <a:sym typeface="+mn-ea"/>
              </a:rPr>
              <a:t>）含义：指旧时统治者故意从作者的诗文中摘取字句，罗织罪状所造成的冤狱</a:t>
            </a:r>
            <a:endParaRPr lang="zh-CN" altLang="en-US" sz="2800" noProof="1">
              <a:solidFill>
                <a:schemeClr val="tx1"/>
              </a:solidFill>
              <a:latin typeface="黑体" panose="02010609060101010101" charset="-122"/>
              <a:ea typeface="黑体" panose="02010609060101010101" charset="-122"/>
              <a:sym typeface="+mn-ea"/>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 calcmode="lin" valueType="num">
                                      <p:cBhvr>
                                        <p:cTn id="7" dur="1000" fill="hold"/>
                                        <p:tgtEl>
                                          <p:spTgt spid="15366"/>
                                        </p:tgtEl>
                                        <p:attrNameLst>
                                          <p:attrName>ppt_x</p:attrName>
                                        </p:attrNameLst>
                                      </p:cBhvr>
                                      <p:tavLst>
                                        <p:tav tm="0">
                                          <p:val>
                                            <p:strVal val="#ppt_x-.2"/>
                                          </p:val>
                                        </p:tav>
                                        <p:tav tm="100000">
                                          <p:val>
                                            <p:strVal val="#ppt_x"/>
                                          </p:val>
                                        </p:tav>
                                      </p:tavLst>
                                    </p:anim>
                                    <p:anim calcmode="lin" valueType="num">
                                      <p:cBhvr>
                                        <p:cTn id="8" dur="1000" fill="hold"/>
                                        <p:tgtEl>
                                          <p:spTgt spid="1536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5366"/>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00"/>
                                        </p:tgtEl>
                                        <p:attrNameLst>
                                          <p:attrName>style.visibility</p:attrName>
                                        </p:attrNameLst>
                                      </p:cBhvr>
                                      <p:to>
                                        <p:strVal val="visible"/>
                                      </p:to>
                                    </p:set>
                                    <p:animEffect transition="in" filter="blinds(horizontal)">
                                      <p:cBhvr>
                                        <p:cTn id="14" dur="500"/>
                                        <p:tgtEl>
                                          <p:spTgt spid="100"/>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gtEl>
                                        <p:attrNameLst>
                                          <p:attrName>ppt_w</p:attrName>
                                        </p:attrNameLst>
                                      </p:cBhvr>
                                      <p:tavLst>
                                        <p:tav tm="0">
                                          <p:val>
                                            <p:strVal val="#ppt_w*.05"/>
                                          </p:val>
                                        </p:tav>
                                        <p:tav tm="100000">
                                          <p:val>
                                            <p:strVal val="#ppt_w"/>
                                          </p:val>
                                        </p:tav>
                                      </p:tavLst>
                                    </p:anim>
                                    <p:anim calcmode="lin" valueType="num">
                                      <p:cBhvr>
                                        <p:cTn id="22" dur="1000" fill="hold"/>
                                        <p:tgtEl>
                                          <p:spTgt spid="3"/>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p:bldP spid="100" grpId="0"/>
      <p:bldP spid="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1" name="文本框 2"/>
          <p:cNvSpPr txBox="1">
            <a:spLocks noChangeArrowheads="1"/>
          </p:cNvSpPr>
          <p:nvPr/>
        </p:nvSpPr>
        <p:spPr bwMode="auto">
          <a:xfrm>
            <a:off x="1677988" y="803275"/>
            <a:ext cx="3195637"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latin typeface="黑体" panose="02010609060101010101" charset="-122"/>
                <a:ea typeface="黑体" panose="02010609060101010101" charset="-122"/>
              </a:rPr>
              <a:t>（</a:t>
            </a:r>
            <a:r>
              <a:rPr lang="en-US" altLang="zh-CN" sz="2800" b="1" dirty="0">
                <a:latin typeface="黑体" panose="02010609060101010101" charset="-122"/>
                <a:ea typeface="黑体" panose="02010609060101010101" charset="-122"/>
              </a:rPr>
              <a:t>2</a:t>
            </a:r>
            <a:r>
              <a:rPr lang="zh-CN" altLang="en-US" sz="2800" b="1" dirty="0">
                <a:latin typeface="黑体" panose="02010609060101010101" charset="-122"/>
                <a:ea typeface="黑体" panose="02010609060101010101" charset="-122"/>
              </a:rPr>
              <a:t>）基本概况</a:t>
            </a:r>
            <a:endParaRPr lang="zh-CN" altLang="en-US" sz="2800" b="1" dirty="0">
              <a:latin typeface="黑体" panose="02010609060101010101" charset="-122"/>
              <a:ea typeface="黑体" panose="02010609060101010101" charset="-122"/>
            </a:endParaRPr>
          </a:p>
        </p:txBody>
      </p:sp>
      <p:graphicFrame>
        <p:nvGraphicFramePr>
          <p:cNvPr id="3" name="表格 2"/>
          <p:cNvGraphicFramePr/>
          <p:nvPr/>
        </p:nvGraphicFramePr>
        <p:xfrm>
          <a:off x="1790699" y="1733550"/>
          <a:ext cx="6659245" cy="4206296"/>
        </p:xfrm>
        <a:graphic>
          <a:graphicData uri="http://schemas.openxmlformats.org/drawingml/2006/table">
            <a:tbl>
              <a:tblPr firstRow="1" bandRow="1">
                <a:tableStyleId>{5C22544A-7EE6-4342-B048-85BDC9FD1C3A}</a:tableStyleId>
              </a:tblPr>
              <a:tblGrid>
                <a:gridCol w="1113790"/>
                <a:gridCol w="5545455"/>
              </a:tblGrid>
              <a:tr h="518160">
                <a:tc>
                  <a:txBody>
                    <a:bodyPr/>
                    <a:lstStyle/>
                    <a:p>
                      <a:pPr algn="ctr">
                        <a:buNone/>
                      </a:pPr>
                      <a:r>
                        <a:rPr lang="zh-CN" altLang="en-US" sz="2800" b="1" dirty="0">
                          <a:solidFill>
                            <a:schemeClr val="tx1"/>
                          </a:solidFill>
                          <a:latin typeface="黑体" panose="02010609060101010101" charset="-122"/>
                          <a:ea typeface="黑体" panose="02010609060101010101" charset="-122"/>
                        </a:rPr>
                        <a:t>目的</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zh-CN" altLang="en-US" sz="2800" b="1" dirty="0">
                          <a:solidFill>
                            <a:schemeClr val="tx1"/>
                          </a:solidFill>
                          <a:latin typeface="黑体" panose="02010609060101010101" charset="-122"/>
                          <a:ea typeface="黑体" panose="02010609060101010101" charset="-122"/>
                        </a:rPr>
                        <a:t>从思想领域严密控制知识分子</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518160">
                <a:tc>
                  <a:txBody>
                    <a:bodyPr/>
                    <a:lstStyle/>
                    <a:p>
                      <a:pPr algn="ctr">
                        <a:buNone/>
                      </a:pPr>
                      <a:r>
                        <a:rPr lang="zh-CN" altLang="en-US" sz="2800" b="1" dirty="0">
                          <a:solidFill>
                            <a:schemeClr val="tx1"/>
                          </a:solidFill>
                          <a:latin typeface="黑体" panose="02010609060101010101" charset="-122"/>
                          <a:ea typeface="黑体" panose="02010609060101010101" charset="-122"/>
                        </a:rPr>
                        <a:t>时期</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zh-CN" altLang="en-US" sz="2800" b="1" dirty="0">
                          <a:solidFill>
                            <a:schemeClr val="tx1"/>
                          </a:solidFill>
                          <a:latin typeface="黑体" panose="02010609060101010101" charset="-122"/>
                          <a:ea typeface="黑体" panose="02010609060101010101" charset="-122"/>
                        </a:rPr>
                        <a:t>康熙、乾隆和雍正三朝</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798320">
                <a:tc>
                  <a:txBody>
                    <a:bodyPr/>
                    <a:lstStyle/>
                    <a:p>
                      <a:pPr algn="ctr">
                        <a:buNone/>
                      </a:pPr>
                      <a:r>
                        <a:rPr lang="zh-CN" altLang="en-US" sz="2800" b="1" dirty="0">
                          <a:solidFill>
                            <a:schemeClr val="tx1"/>
                          </a:solidFill>
                          <a:latin typeface="黑体" panose="02010609060101010101" charset="-122"/>
                          <a:ea typeface="黑体" panose="02010609060101010101" charset="-122"/>
                        </a:rPr>
                        <a:t>表现</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zh-CN" altLang="en-US" sz="2800" b="1" dirty="0">
                          <a:solidFill>
                            <a:schemeClr val="tx1"/>
                          </a:solidFill>
                          <a:latin typeface="黑体" panose="02010609060101010101" charset="-122"/>
                          <a:ea typeface="黑体" panose="02010609060101010101" charset="-122"/>
                        </a:rPr>
                        <a:t>统治者经常从知识分子的文章、诗词中摘取只言片语，加以歪曲解释，再借题发挥，罗织罪状，制造大批冤狱</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371600">
                <a:tc>
                  <a:txBody>
                    <a:bodyPr/>
                    <a:lstStyle/>
                    <a:p>
                      <a:pPr algn="ctr">
                        <a:buNone/>
                      </a:pPr>
                      <a:r>
                        <a:rPr lang="zh-CN" altLang="en-US" sz="2800" b="1" dirty="0">
                          <a:solidFill>
                            <a:schemeClr val="tx1"/>
                          </a:solidFill>
                          <a:latin typeface="黑体" panose="02010609060101010101" charset="-122"/>
                          <a:ea typeface="黑体" panose="02010609060101010101" charset="-122"/>
                        </a:rPr>
                        <a:t>影响</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zh-CN" altLang="en-US" sz="2800" b="1" dirty="0">
                          <a:solidFill>
                            <a:schemeClr val="tx1"/>
                          </a:solidFill>
                          <a:latin typeface="黑体" panose="02010609060101010101" charset="-122"/>
                          <a:ea typeface="黑体" panose="02010609060101010101" charset="-122"/>
                        </a:rPr>
                        <a:t>①造成了社会恐怖，摧残了人才</a:t>
                      </a:r>
                      <a:endParaRPr lang="zh-CN" altLang="en-US" sz="2800" b="1" dirty="0">
                        <a:solidFill>
                          <a:schemeClr val="tx1"/>
                        </a:solidFill>
                        <a:latin typeface="黑体" panose="02010609060101010101" charset="-122"/>
                        <a:ea typeface="黑体" panose="02010609060101010101" charset="-122"/>
                      </a:endParaRPr>
                    </a:p>
                    <a:p>
                      <a:pPr>
                        <a:buNone/>
                      </a:pPr>
                      <a:r>
                        <a:rPr lang="zh-CN" altLang="en-US" sz="2800" b="1" dirty="0">
                          <a:solidFill>
                            <a:schemeClr val="tx1"/>
                          </a:solidFill>
                          <a:latin typeface="黑体" panose="02010609060101010101" charset="-122"/>
                          <a:ea typeface="黑体" panose="02010609060101010101" charset="-122"/>
                        </a:rPr>
                        <a:t>②禁锢了人们的思想言论，严重阻 </a:t>
                      </a:r>
                      <a:endParaRPr lang="zh-CN" altLang="en-US" sz="2800" b="1" dirty="0">
                        <a:solidFill>
                          <a:schemeClr val="tx1"/>
                        </a:solidFill>
                        <a:latin typeface="黑体" panose="02010609060101010101" charset="-122"/>
                        <a:ea typeface="黑体" panose="02010609060101010101" charset="-122"/>
                      </a:endParaRPr>
                    </a:p>
                    <a:p>
                      <a:pPr>
                        <a:buNone/>
                      </a:pPr>
                      <a:r>
                        <a:rPr lang="zh-CN" altLang="en-US" sz="2800" b="1" dirty="0">
                          <a:solidFill>
                            <a:schemeClr val="tx1"/>
                          </a:solidFill>
                          <a:latin typeface="黑体" panose="02010609060101010101" charset="-122"/>
                          <a:ea typeface="黑体" panose="02010609060101010101" charset="-122"/>
                        </a:rPr>
                        <a:t>  碍了思想、学术的发展和进步</a:t>
                      </a:r>
                      <a:endParaRPr lang="zh-CN" altLang="en-US" sz="2800" b="1" dirty="0">
                        <a:solidFill>
                          <a:schemeClr val="tx1"/>
                        </a:solidFill>
                        <a:latin typeface="黑体" panose="02010609060101010101" charset="-122"/>
                        <a:ea typeface="黑体" panose="02010609060101010101" charset="-122"/>
                      </a:endParaRPr>
                    </a:p>
                  </a:txBody>
                  <a:tcPr marL="91436" marR="91436" marT="45727" marB="45727">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bl>
          </a:graphicData>
        </a:graphic>
      </p:graphicFrame>
      <p:sp>
        <p:nvSpPr>
          <p:cNvPr id="10" name="文本框 9"/>
          <p:cNvSpPr txBox="1">
            <a:spLocks noChangeArrowheads="1"/>
          </p:cNvSpPr>
          <p:nvPr/>
        </p:nvSpPr>
        <p:spPr bwMode="auto">
          <a:xfrm>
            <a:off x="9050337" y="5359400"/>
            <a:ext cx="12890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dirty="0">
                <a:solidFill>
                  <a:srgbClr val="0070C0"/>
                </a:solidFill>
                <a:latin typeface="黑体" panose="02010609060101010101" charset="-122"/>
                <a:ea typeface="黑体" panose="02010609060101010101" charset="-122"/>
              </a:rPr>
              <a:t>乾隆帝</a:t>
            </a:r>
            <a:endParaRPr lang="zh-CN" altLang="en-US" sz="2800" b="1" dirty="0">
              <a:solidFill>
                <a:srgbClr val="0070C0"/>
              </a:solidFill>
              <a:latin typeface="黑体" panose="02010609060101010101" charset="-122"/>
              <a:ea typeface="黑体" panose="02010609060101010101" charset="-122"/>
            </a:endParaRPr>
          </a:p>
        </p:txBody>
      </p:sp>
      <p:pic>
        <p:nvPicPr>
          <p:cNvPr id="6" name="图片 5"/>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615362" y="2033588"/>
            <a:ext cx="2089150" cy="3109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32588" y="3717925"/>
            <a:ext cx="3614737" cy="2670175"/>
          </a:xfrm>
          <a:prstGeom prst="rect">
            <a:avLst/>
          </a:prstGeom>
          <a:noFill/>
          <a:ln>
            <a:noFill/>
          </a:ln>
        </p:spPr>
      </p:pic>
      <p:sp>
        <p:nvSpPr>
          <p:cNvPr id="11266" name="文本框 1"/>
          <p:cNvSpPr txBox="1">
            <a:spLocks noChangeArrowheads="1"/>
          </p:cNvSpPr>
          <p:nvPr/>
        </p:nvSpPr>
        <p:spPr bwMode="auto">
          <a:xfrm>
            <a:off x="1739900" y="709930"/>
            <a:ext cx="309245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文化专制政策</a:t>
            </a:r>
            <a:endParaRPr lang="zh-CN" altLang="en-US" sz="2800" dirty="0">
              <a:latin typeface="黑体" panose="02010609060101010101" charset="-122"/>
              <a:ea typeface="黑体" panose="02010609060101010101" charset="-122"/>
            </a:endParaRPr>
          </a:p>
        </p:txBody>
      </p:sp>
      <p:graphicFrame>
        <p:nvGraphicFramePr>
          <p:cNvPr id="5" name="表格 4"/>
          <p:cNvGraphicFramePr/>
          <p:nvPr/>
        </p:nvGraphicFramePr>
        <p:xfrm>
          <a:off x="1819275" y="1254125"/>
          <a:ext cx="8705850" cy="2316480"/>
        </p:xfrm>
        <a:graphic>
          <a:graphicData uri="http://schemas.openxmlformats.org/drawingml/2006/table">
            <a:tbl>
              <a:tblPr firstRow="1" bandRow="1">
                <a:tableStyleId>{5C22544A-7EE6-4342-B048-85BDC9FD1C3A}</a:tableStyleId>
              </a:tblPr>
              <a:tblGrid>
                <a:gridCol w="1054100"/>
                <a:gridCol w="7651750"/>
              </a:tblGrid>
              <a:tr h="518160">
                <a:tc>
                  <a:txBody>
                    <a:bodyPr/>
                    <a:lstStyle/>
                    <a:p>
                      <a:pPr algn="ctr">
                        <a:buNone/>
                      </a:pPr>
                      <a:r>
                        <a:rPr lang="zh-CN" altLang="en-US" sz="2800" b="0" dirty="0">
                          <a:solidFill>
                            <a:schemeClr val="tx1"/>
                          </a:solidFill>
                          <a:latin typeface="黑体" panose="02010609060101010101" charset="-122"/>
                          <a:ea typeface="黑体" panose="02010609060101010101" charset="-122"/>
                        </a:rPr>
                        <a:t>目的</a:t>
                      </a:r>
                      <a:endParaRPr lang="zh-CN" altLang="en-US" sz="2800" b="0" dirty="0">
                        <a:solidFill>
                          <a:schemeClr val="tx1"/>
                        </a:solidFill>
                        <a:latin typeface="黑体" panose="02010609060101010101" charset="-122"/>
                        <a:ea typeface="黑体" panose="02010609060101010101" charset="-122"/>
                      </a:endParaRPr>
                    </a:p>
                  </a:txBody>
                  <a:tcPr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buNone/>
                      </a:pPr>
                      <a:r>
                        <a:rPr lang="zh-CN" altLang="en-US" sz="2800" b="0" dirty="0">
                          <a:solidFill>
                            <a:schemeClr val="tx1"/>
                          </a:solidFill>
                          <a:latin typeface="黑体" panose="02010609060101010101" charset="-122"/>
                          <a:ea typeface="黑体" panose="02010609060101010101" charset="-122"/>
                        </a:rPr>
                        <a:t>维护集权统治</a:t>
                      </a:r>
                      <a:endParaRPr lang="zh-CN" altLang="en-US" sz="2800" b="0" dirty="0">
                        <a:solidFill>
                          <a:schemeClr val="tx1"/>
                        </a:solidFill>
                        <a:latin typeface="黑体" panose="02010609060101010101" charset="-122"/>
                        <a:ea typeface="黑体" panose="02010609060101010101" charset="-122"/>
                      </a:endParaRPr>
                    </a:p>
                  </a:txBody>
                  <a:tcPr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798320">
                <a:tc>
                  <a:txBody>
                    <a:bodyPr/>
                    <a:lstStyle/>
                    <a:p>
                      <a:pPr algn="ctr">
                        <a:buNone/>
                      </a:pPr>
                      <a:r>
                        <a:rPr lang="zh-CN" altLang="en-US" sz="2800" b="0" dirty="0">
                          <a:solidFill>
                            <a:schemeClr val="tx1"/>
                          </a:solidFill>
                          <a:latin typeface="黑体" panose="02010609060101010101" charset="-122"/>
                          <a:ea typeface="黑体" panose="02010609060101010101" charset="-122"/>
                        </a:rPr>
                        <a:t>表现</a:t>
                      </a:r>
                      <a:endParaRPr lang="zh-CN" altLang="en-US" sz="2800" b="0" dirty="0">
                        <a:solidFill>
                          <a:schemeClr val="tx1"/>
                        </a:solidFill>
                        <a:latin typeface="黑体" panose="02010609060101010101" charset="-122"/>
                        <a:ea typeface="黑体" panose="02010609060101010101" charset="-122"/>
                      </a:endParaRPr>
                    </a:p>
                  </a:txBody>
                  <a:tcPr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zh-CN" altLang="en-US" sz="2800" b="0" dirty="0">
                          <a:solidFill>
                            <a:schemeClr val="tx1"/>
                          </a:solidFill>
                          <a:latin typeface="黑体" panose="02010609060101010101" charset="-122"/>
                          <a:ea typeface="黑体" panose="02010609060101010101" charset="-122"/>
                        </a:rPr>
                        <a:t>（</a:t>
                      </a:r>
                      <a:r>
                        <a:rPr lang="en-US" altLang="zh-CN" sz="2800" b="0" dirty="0">
                          <a:solidFill>
                            <a:schemeClr val="tx1"/>
                          </a:solidFill>
                          <a:latin typeface="黑体" panose="02010609060101010101" charset="-122"/>
                          <a:ea typeface="黑体" panose="02010609060101010101" charset="-122"/>
                        </a:rPr>
                        <a:t>1</a:t>
                      </a:r>
                      <a:r>
                        <a:rPr lang="zh-CN" altLang="en-US" sz="2800" b="0" dirty="0">
                          <a:solidFill>
                            <a:schemeClr val="tx1"/>
                          </a:solidFill>
                          <a:latin typeface="黑体" panose="02010609060101010101" charset="-122"/>
                          <a:ea typeface="黑体" panose="02010609060101010101" charset="-122"/>
                        </a:rPr>
                        <a:t>）大力提倡尊孔读经，组织人力大规模进行</a:t>
                      </a:r>
                      <a:endParaRPr lang="zh-CN" altLang="en-US" sz="2800" b="0" dirty="0">
                        <a:solidFill>
                          <a:schemeClr val="tx1"/>
                        </a:solidFill>
                        <a:latin typeface="黑体" panose="02010609060101010101" charset="-122"/>
                        <a:ea typeface="黑体" panose="02010609060101010101" charset="-122"/>
                      </a:endParaRPr>
                    </a:p>
                    <a:p>
                      <a:pPr>
                        <a:buNone/>
                      </a:pPr>
                      <a:r>
                        <a:rPr lang="zh-CN" altLang="en-US" sz="2800" b="0" dirty="0">
                          <a:solidFill>
                            <a:schemeClr val="tx1"/>
                          </a:solidFill>
                          <a:latin typeface="黑体" panose="02010609060101010101" charset="-122"/>
                          <a:ea typeface="黑体" panose="02010609060101010101" charset="-122"/>
                        </a:rPr>
                        <a:t>     整理文献和编纂书籍的活动</a:t>
                      </a:r>
                      <a:endParaRPr lang="zh-CN" altLang="en-US" sz="2800" b="0" dirty="0">
                        <a:solidFill>
                          <a:schemeClr val="tx1"/>
                        </a:solidFill>
                        <a:latin typeface="黑体" panose="02010609060101010101" charset="-122"/>
                        <a:ea typeface="黑体" panose="02010609060101010101" charset="-122"/>
                      </a:endParaRPr>
                    </a:p>
                    <a:p>
                      <a:pPr>
                        <a:buNone/>
                      </a:pPr>
                      <a:r>
                        <a:rPr lang="zh-CN" altLang="en-US" sz="2800" b="0" dirty="0">
                          <a:solidFill>
                            <a:schemeClr val="tx1"/>
                          </a:solidFill>
                          <a:latin typeface="黑体" panose="02010609060101010101" charset="-122"/>
                          <a:ea typeface="黑体" panose="02010609060101010101" charset="-122"/>
                        </a:rPr>
                        <a:t>（</a:t>
                      </a:r>
                      <a:r>
                        <a:rPr lang="en-US" altLang="zh-CN" sz="2800" b="0" dirty="0">
                          <a:solidFill>
                            <a:schemeClr val="tx1"/>
                          </a:solidFill>
                          <a:latin typeface="黑体" panose="02010609060101010101" charset="-122"/>
                          <a:ea typeface="黑体" panose="02010609060101010101" charset="-122"/>
                        </a:rPr>
                        <a:t>2</a:t>
                      </a:r>
                      <a:r>
                        <a:rPr lang="zh-CN" altLang="en-US" sz="2800" b="0" dirty="0">
                          <a:solidFill>
                            <a:schemeClr val="tx1"/>
                          </a:solidFill>
                          <a:latin typeface="黑体" panose="02010609060101010101" charset="-122"/>
                          <a:ea typeface="黑体" panose="02010609060101010101" charset="-122"/>
                        </a:rPr>
                        <a:t>）对全国书籍进行全面检查，把认为是对清</a:t>
                      </a:r>
                      <a:endParaRPr lang="zh-CN" altLang="en-US" sz="2800" b="0" dirty="0">
                        <a:solidFill>
                          <a:schemeClr val="tx1"/>
                        </a:solidFill>
                        <a:latin typeface="黑体" panose="02010609060101010101" charset="-122"/>
                        <a:ea typeface="黑体" panose="02010609060101010101" charset="-122"/>
                      </a:endParaRPr>
                    </a:p>
                    <a:p>
                      <a:pPr>
                        <a:buNone/>
                      </a:pPr>
                      <a:r>
                        <a:rPr lang="zh-CN" altLang="en-US" sz="2800" b="0" dirty="0">
                          <a:solidFill>
                            <a:schemeClr val="tx1"/>
                          </a:solidFill>
                          <a:latin typeface="黑体" panose="02010609060101010101" charset="-122"/>
                          <a:ea typeface="黑体" panose="02010609060101010101" charset="-122"/>
                        </a:rPr>
                        <a:t>     朝统治不利的书籍列为禁书，收缴并销毁</a:t>
                      </a:r>
                      <a:endParaRPr lang="zh-CN" altLang="en-US" sz="2800" b="0" dirty="0">
                        <a:solidFill>
                          <a:schemeClr val="tx1"/>
                        </a:solidFill>
                        <a:latin typeface="黑体" panose="02010609060101010101" charset="-122"/>
                        <a:ea typeface="黑体" panose="02010609060101010101" charset="-122"/>
                      </a:endParaRPr>
                    </a:p>
                  </a:txBody>
                  <a:tcPr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bl>
          </a:graphicData>
        </a:graphic>
      </p:graphicFrame>
      <p:sp>
        <p:nvSpPr>
          <p:cNvPr id="7" name="对角圆角矩形 6"/>
          <p:cNvSpPr/>
          <p:nvPr/>
        </p:nvSpPr>
        <p:spPr>
          <a:xfrm>
            <a:off x="1847850" y="3717925"/>
            <a:ext cx="4608513" cy="2670175"/>
          </a:xfrm>
          <a:prstGeom prst="round2DiagRect">
            <a:avLst/>
          </a:prstGeom>
          <a:noFill/>
          <a:ln w="19050">
            <a:solidFill>
              <a:schemeClr val="accent6">
                <a:lumMod val="60000"/>
                <a:lumOff val="40000"/>
              </a:schemeClr>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noProof="1">
              <a:solidFill>
                <a:schemeClr val="tx1"/>
              </a:solidFill>
              <a:ea typeface="黑体" panose="02010609060101010101" charset="-122"/>
            </a:endParaRPr>
          </a:p>
        </p:txBody>
      </p:sp>
      <p:sp>
        <p:nvSpPr>
          <p:cNvPr id="8" name="文本框 7"/>
          <p:cNvSpPr txBox="1">
            <a:spLocks noChangeArrowheads="1"/>
          </p:cNvSpPr>
          <p:nvPr/>
        </p:nvSpPr>
        <p:spPr bwMode="auto">
          <a:xfrm>
            <a:off x="1955800" y="3781425"/>
            <a:ext cx="4356100" cy="267652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a:t>
            </a:r>
            <a:r>
              <a:rPr lang="en-US" altLang="zh-CN" sz="2800" dirty="0">
                <a:latin typeface="黑体" panose="02010609060101010101" charset="-122"/>
                <a:ea typeface="黑体" panose="02010609060101010101" charset="-122"/>
                <a:sym typeface="宋体" panose="02010600030101010101" pitchFamily="2" charset="-122"/>
              </a:rPr>
              <a:t>1</a:t>
            </a:r>
            <a:r>
              <a:rPr lang="zh-CN" altLang="en-US" sz="2800" dirty="0">
                <a:latin typeface="黑体" panose="02010609060101010101" charset="-122"/>
                <a:ea typeface="黑体" panose="02010609060101010101" charset="-122"/>
                <a:sym typeface="宋体" panose="02010600030101010101" pitchFamily="2" charset="-122"/>
              </a:rPr>
              <a:t>）致使不少极有价值的</a:t>
            </a:r>
            <a:endParaRPr lang="zh-CN" altLang="en-US" sz="2800" dirty="0">
              <a:latin typeface="黑体" panose="02010609060101010101" charset="-122"/>
              <a:ea typeface="黑体" panose="02010609060101010101" charset="-122"/>
              <a:sym typeface="宋体" panose="02010600030101010101" pitchFamily="2" charset="-122"/>
            </a:endParaRPr>
          </a:p>
          <a:p>
            <a:r>
              <a:rPr lang="zh-CN" altLang="en-US" sz="2800" dirty="0">
                <a:latin typeface="黑体" panose="02010609060101010101" charset="-122"/>
                <a:ea typeface="黑体" panose="02010609060101010101" charset="-122"/>
                <a:sym typeface="宋体" panose="02010600030101010101" pitchFamily="2" charset="-122"/>
              </a:rPr>
              <a:t>  历史文献绝迹或失真</a:t>
            </a:r>
            <a:endParaRPr lang="zh-CN" altLang="en-US" sz="2800" dirty="0">
              <a:latin typeface="黑体" panose="02010609060101010101" charset="-122"/>
              <a:ea typeface="黑体" panose="02010609060101010101" charset="-122"/>
              <a:sym typeface="宋体" panose="02010600030101010101" pitchFamily="2" charset="-122"/>
            </a:endParaRPr>
          </a:p>
          <a:p>
            <a:r>
              <a:rPr lang="zh-CN" altLang="en-US" sz="2800" dirty="0">
                <a:latin typeface="黑体" panose="02010609060101010101" charset="-122"/>
                <a:ea typeface="黑体" panose="02010609060101010101" charset="-122"/>
                <a:sym typeface="宋体" panose="02010600030101010101" pitchFamily="2" charset="-122"/>
              </a:rPr>
              <a:t>（</a:t>
            </a:r>
            <a:r>
              <a:rPr lang="en-US" altLang="zh-CN" sz="2800" dirty="0">
                <a:latin typeface="黑体" panose="02010609060101010101" charset="-122"/>
                <a:ea typeface="黑体" panose="02010609060101010101" charset="-122"/>
                <a:sym typeface="宋体" panose="02010600030101010101" pitchFamily="2" charset="-122"/>
              </a:rPr>
              <a:t>2</a:t>
            </a:r>
            <a:r>
              <a:rPr lang="zh-CN" altLang="en-US" sz="2800" dirty="0">
                <a:latin typeface="黑体" panose="02010609060101010101" charset="-122"/>
                <a:ea typeface="黑体" panose="02010609060101010101" charset="-122"/>
                <a:sym typeface="宋体" panose="02010600030101010101" pitchFamily="2" charset="-122"/>
              </a:rPr>
              <a:t>）乾隆毁书和篡改书籍近</a:t>
            </a:r>
            <a:r>
              <a:rPr lang="en-US" altLang="zh-CN" sz="2800" dirty="0">
                <a:latin typeface="黑体" panose="02010609060101010101" charset="-122"/>
                <a:ea typeface="黑体" panose="02010609060101010101" charset="-122"/>
                <a:sym typeface="宋体" panose="02010600030101010101" pitchFamily="2" charset="-122"/>
              </a:rPr>
              <a:t>20</a:t>
            </a:r>
            <a:r>
              <a:rPr lang="zh-CN" altLang="en-US" sz="2800" dirty="0">
                <a:latin typeface="黑体" panose="02010609060101010101" charset="-122"/>
                <a:ea typeface="黑体" panose="02010609060101010101" charset="-122"/>
                <a:sym typeface="宋体" panose="02010600030101010101" pitchFamily="2" charset="-122"/>
              </a:rPr>
              <a:t>年，这是继秦始皇焚书坑儒以来中国古代文化遭受的又一次浩劫</a:t>
            </a:r>
            <a:endParaRPr lang="zh-CN" altLang="en-US" sz="2800" dirty="0">
              <a:latin typeface="黑体" panose="02010609060101010101" charset="-122"/>
              <a:ea typeface="黑体" panose="02010609060101010101" charset="-122"/>
              <a:sym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par>
                                <p:cTn id="16" presetID="6" presetClass="entr" presetSubtype="16"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ircle(in)">
                                      <p:cBhvr>
                                        <p:cTn id="1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1747" name="Group 3"/>
          <p:cNvGraphicFramePr>
            <a:graphicFrameLocks noGrp="1"/>
          </p:cNvGraphicFramePr>
          <p:nvPr/>
        </p:nvGraphicFramePr>
        <p:xfrm>
          <a:off x="2823528" y="1608455"/>
          <a:ext cx="7273925" cy="4706620"/>
        </p:xfrm>
        <a:graphic>
          <a:graphicData uri="http://schemas.openxmlformats.org/drawingml/2006/table">
            <a:tbl>
              <a:tblPr/>
              <a:tblGrid>
                <a:gridCol w="2090420"/>
                <a:gridCol w="5183505"/>
              </a:tblGrid>
              <a:tr h="790575">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r>
                        <a:rPr kumimoji="0" lang="zh-CN" altLang="zh-CN" sz="3200" b="0" i="0" u="none" strike="noStrike" cap="none" normalizeH="0" baseline="0" dirty="0">
                          <a:ln>
                            <a:noFill/>
                          </a:ln>
                          <a:solidFill>
                            <a:schemeClr val="bg1"/>
                          </a:solidFill>
                          <a:effectLst/>
                          <a:latin typeface="Arial" panose="020B0604020202020204" pitchFamily="34" charset="0"/>
                          <a:ea typeface="黑体" panose="02010609060101010101" charset="-122"/>
                        </a:rPr>
                        <a:t>朝代</a:t>
                      </a:r>
                      <a:endParaRPr kumimoji="0" lang="zh-CN" altLang="zh-CN" sz="3200" b="0" i="0" u="none" strike="noStrike" cap="none" normalizeH="0" baseline="0" dirty="0">
                        <a:ln>
                          <a:noFill/>
                        </a:ln>
                        <a:solidFill>
                          <a:schemeClr val="bg1"/>
                        </a:solidFill>
                        <a:effectLst/>
                        <a:latin typeface="Arial" panose="020B0604020202020204" pitchFamily="34" charset="0"/>
                        <a:ea typeface="黑体" panose="02010609060101010101" charset="-122"/>
                      </a:endParaRPr>
                    </a:p>
                  </a:txBody>
                  <a:tcPr marT="45717" marB="45717"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r>
                        <a:rPr kumimoji="0" lang="zh-CN" altLang="zh-CN" sz="3200" b="0" i="0" u="none" strike="noStrike" cap="none" normalizeH="0" baseline="0" dirty="0">
                          <a:ln>
                            <a:noFill/>
                          </a:ln>
                          <a:solidFill>
                            <a:schemeClr val="bg1"/>
                          </a:solidFill>
                          <a:effectLst/>
                          <a:latin typeface="Arial" panose="020B0604020202020204" pitchFamily="34" charset="0"/>
                          <a:ea typeface="黑体" panose="02010609060101010101" charset="-122"/>
                        </a:rPr>
                        <a:t>事件</a:t>
                      </a:r>
                      <a:endParaRPr kumimoji="0" lang="zh-CN" altLang="zh-CN" sz="3200" b="0" i="0" u="none" strike="noStrike" cap="none" normalizeH="0" baseline="0" dirty="0">
                        <a:ln>
                          <a:noFill/>
                        </a:ln>
                        <a:solidFill>
                          <a:schemeClr val="bg1"/>
                        </a:solidFill>
                        <a:effectLst/>
                        <a:latin typeface="Arial" panose="020B0604020202020204" pitchFamily="34" charset="0"/>
                        <a:ea typeface="黑体" panose="02010609060101010101" charset="-122"/>
                      </a:endParaRPr>
                    </a:p>
                  </a:txBody>
                  <a:tcPr marT="45717" marB="45717"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70C0"/>
                    </a:solidFill>
                  </a:tcPr>
                </a:tc>
              </a:tr>
              <a:tr h="979805">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0" lang="zh-CN" altLang="zh-CN" sz="1800" b="0" i="0" u="none" strike="noStrike" cap="none" normalizeH="0" baseline="0" dirty="0">
                        <a:ln>
                          <a:noFill/>
                        </a:ln>
                        <a:solidFill>
                          <a:schemeClr val="accent2"/>
                        </a:solidFill>
                        <a:effectLst/>
                        <a:latin typeface="Arial" panose="020B0604020202020204" pitchFamily="34" charset="0"/>
                        <a:ea typeface="黑体" panose="02010609060101010101" charset="-122"/>
                      </a:endParaRPr>
                    </a:p>
                  </a:txBody>
                  <a:tcPr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0" lang="zh-CN" altLang="zh-CN"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a:txBody>
                  <a:tcPr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7265">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0" lang="zh-CN" altLang="zh-CN"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a:txBody>
                  <a:tcPr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0" lang="zh-CN" altLang="zh-CN"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a:txBody>
                  <a:tcPr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9170">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0" lang="zh-CN" altLang="zh-CN"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a:txBody>
                  <a:tcPr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0" lang="zh-CN" altLang="zh-CN"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a:txBody>
                  <a:tcPr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9805">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0" lang="zh-CN" altLang="zh-CN" sz="1800" b="0" i="0" u="none" strike="noStrike" cap="none" normalizeH="0" baseline="0" dirty="0">
                        <a:ln>
                          <a:noFill/>
                        </a:ln>
                        <a:solidFill>
                          <a:schemeClr val="tx1"/>
                        </a:solidFill>
                        <a:effectLst/>
                        <a:latin typeface="Arial" panose="020B0604020202020204" pitchFamily="34" charset="0"/>
                        <a:ea typeface="黑体" panose="02010609060101010101" charset="-122"/>
                      </a:endParaRPr>
                    </a:p>
                  </a:txBody>
                  <a:tcPr marT="45717" marB="4571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spcBef>
                          <a:spcPct val="20000"/>
                        </a:spcBef>
                        <a:spcAft>
                          <a:spcPct val="0"/>
                        </a:spcAft>
                        <a:buClr>
                          <a:schemeClr val="hlink"/>
                        </a:buClr>
                        <a:buSzTx/>
                        <a:buFont typeface="Wingdings" panose="05000000000000000000" pitchFamily="2" charset="2"/>
                        <a:buNone/>
                      </a:pPr>
                      <a:endParaRPr kumimoji="1" lang="zh-CN" altLang="zh-CN" sz="2400" b="0" i="0" u="none" strike="noStrike" cap="none" normalizeH="0" baseline="0" dirty="0">
                        <a:ln>
                          <a:noFill/>
                        </a:ln>
                        <a:solidFill>
                          <a:schemeClr val="tx1"/>
                        </a:solidFill>
                        <a:effectLst/>
                        <a:latin typeface="Times New Roman" panose="02020603050405020304" pitchFamily="18" charset="0"/>
                        <a:ea typeface="黑体" panose="02010609060101010101" charset="-122"/>
                      </a:endParaRPr>
                    </a:p>
                  </a:txBody>
                  <a:tcPr marT="45717" marB="4571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1768" name="Rectangle 24"/>
          <p:cNvSpPr>
            <a:spLocks noChangeArrowheads="1"/>
          </p:cNvSpPr>
          <p:nvPr/>
        </p:nvSpPr>
        <p:spPr bwMode="auto">
          <a:xfrm>
            <a:off x="3329940" y="2589530"/>
            <a:ext cx="9956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dirty="0">
                <a:latin typeface="黑体" panose="02010609060101010101" charset="-122"/>
                <a:ea typeface="黑体" panose="02010609060101010101" charset="-122"/>
              </a:rPr>
              <a:t>秦朝</a:t>
            </a:r>
            <a:endParaRPr lang="zh-CN" altLang="en-US" sz="3200" dirty="0">
              <a:latin typeface="黑体" panose="02010609060101010101" charset="-122"/>
              <a:ea typeface="黑体" panose="02010609060101010101" charset="-122"/>
            </a:endParaRPr>
          </a:p>
        </p:txBody>
      </p:sp>
      <p:sp>
        <p:nvSpPr>
          <p:cNvPr id="31769" name="Rectangle 25"/>
          <p:cNvSpPr>
            <a:spLocks noChangeArrowheads="1"/>
          </p:cNvSpPr>
          <p:nvPr/>
        </p:nvSpPr>
        <p:spPr bwMode="auto">
          <a:xfrm>
            <a:off x="5565140" y="2589530"/>
            <a:ext cx="18084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dirty="0">
                <a:latin typeface="黑体" panose="02010609060101010101" charset="-122"/>
                <a:ea typeface="黑体" panose="02010609060101010101" charset="-122"/>
              </a:rPr>
              <a:t>焚书坑儒</a:t>
            </a:r>
            <a:endParaRPr lang="zh-CN" altLang="en-US" sz="3200" dirty="0">
              <a:latin typeface="黑体" panose="02010609060101010101" charset="-122"/>
              <a:ea typeface="黑体" panose="02010609060101010101" charset="-122"/>
            </a:endParaRPr>
          </a:p>
        </p:txBody>
      </p:sp>
      <p:sp>
        <p:nvSpPr>
          <p:cNvPr id="31770" name="Rectangle 26"/>
          <p:cNvSpPr>
            <a:spLocks noChangeArrowheads="1"/>
          </p:cNvSpPr>
          <p:nvPr/>
        </p:nvSpPr>
        <p:spPr bwMode="auto">
          <a:xfrm>
            <a:off x="3329940" y="3551555"/>
            <a:ext cx="9956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dirty="0">
                <a:latin typeface="黑体" panose="02010609060101010101" charset="-122"/>
                <a:ea typeface="黑体" panose="02010609060101010101" charset="-122"/>
              </a:rPr>
              <a:t>汉朝</a:t>
            </a:r>
            <a:endParaRPr lang="zh-CN" altLang="en-US" sz="3200" dirty="0">
              <a:latin typeface="黑体" panose="02010609060101010101" charset="-122"/>
              <a:ea typeface="黑体" panose="02010609060101010101" charset="-122"/>
            </a:endParaRPr>
          </a:p>
        </p:txBody>
      </p:sp>
      <p:sp>
        <p:nvSpPr>
          <p:cNvPr id="31771" name="Rectangle 27"/>
          <p:cNvSpPr>
            <a:spLocks noChangeArrowheads="1"/>
          </p:cNvSpPr>
          <p:nvPr/>
        </p:nvSpPr>
        <p:spPr bwMode="auto">
          <a:xfrm>
            <a:off x="5565140" y="3551555"/>
            <a:ext cx="475297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dirty="0">
                <a:latin typeface="黑体" panose="02010609060101010101" charset="-122"/>
                <a:ea typeface="黑体" panose="02010609060101010101" charset="-122"/>
              </a:rPr>
              <a:t>罢黜百家，独尊儒术</a:t>
            </a:r>
            <a:endParaRPr lang="zh-CN" altLang="en-US" sz="3200" dirty="0">
              <a:latin typeface="黑体" panose="02010609060101010101" charset="-122"/>
              <a:ea typeface="黑体" panose="02010609060101010101" charset="-122"/>
            </a:endParaRPr>
          </a:p>
        </p:txBody>
      </p:sp>
      <p:sp>
        <p:nvSpPr>
          <p:cNvPr id="31772" name="Rectangle 28"/>
          <p:cNvSpPr>
            <a:spLocks noChangeArrowheads="1"/>
          </p:cNvSpPr>
          <p:nvPr/>
        </p:nvSpPr>
        <p:spPr bwMode="auto">
          <a:xfrm>
            <a:off x="3329940" y="4513580"/>
            <a:ext cx="9956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dirty="0">
                <a:latin typeface="黑体" panose="02010609060101010101" charset="-122"/>
                <a:ea typeface="黑体" panose="02010609060101010101" charset="-122"/>
              </a:rPr>
              <a:t>明朝</a:t>
            </a:r>
            <a:endParaRPr lang="zh-CN" altLang="en-US" sz="3200" dirty="0">
              <a:latin typeface="黑体" panose="02010609060101010101" charset="-122"/>
              <a:ea typeface="黑体" panose="02010609060101010101" charset="-122"/>
            </a:endParaRPr>
          </a:p>
        </p:txBody>
      </p:sp>
      <p:sp>
        <p:nvSpPr>
          <p:cNvPr id="31773" name="Rectangle 29"/>
          <p:cNvSpPr>
            <a:spLocks noChangeArrowheads="1"/>
          </p:cNvSpPr>
          <p:nvPr/>
        </p:nvSpPr>
        <p:spPr bwMode="auto">
          <a:xfrm>
            <a:off x="5565140" y="4513580"/>
            <a:ext cx="18084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dirty="0">
                <a:latin typeface="黑体" panose="02010609060101010101" charset="-122"/>
                <a:ea typeface="黑体" panose="02010609060101010101" charset="-122"/>
              </a:rPr>
              <a:t>八股取士</a:t>
            </a:r>
            <a:endParaRPr lang="zh-CN" altLang="en-US" sz="3200" dirty="0">
              <a:latin typeface="黑体" panose="02010609060101010101" charset="-122"/>
              <a:ea typeface="黑体" panose="02010609060101010101" charset="-122"/>
            </a:endParaRPr>
          </a:p>
        </p:txBody>
      </p:sp>
      <p:sp>
        <p:nvSpPr>
          <p:cNvPr id="31774" name="Rectangle 30"/>
          <p:cNvSpPr>
            <a:spLocks noChangeArrowheads="1"/>
          </p:cNvSpPr>
          <p:nvPr/>
        </p:nvSpPr>
        <p:spPr bwMode="auto">
          <a:xfrm>
            <a:off x="3329940" y="5470843"/>
            <a:ext cx="9956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dirty="0">
                <a:latin typeface="黑体" panose="02010609060101010101" charset="-122"/>
                <a:ea typeface="黑体" panose="02010609060101010101" charset="-122"/>
              </a:rPr>
              <a:t>清朝</a:t>
            </a:r>
            <a:endParaRPr lang="zh-CN" altLang="en-US" sz="3200" dirty="0">
              <a:latin typeface="黑体" panose="02010609060101010101" charset="-122"/>
              <a:ea typeface="黑体" panose="02010609060101010101" charset="-122"/>
            </a:endParaRPr>
          </a:p>
        </p:txBody>
      </p:sp>
      <p:sp>
        <p:nvSpPr>
          <p:cNvPr id="31775" name="Rectangle 31"/>
          <p:cNvSpPr>
            <a:spLocks noChangeArrowheads="1"/>
          </p:cNvSpPr>
          <p:nvPr/>
        </p:nvSpPr>
        <p:spPr bwMode="auto">
          <a:xfrm>
            <a:off x="5566569" y="5470843"/>
            <a:ext cx="140208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3200" dirty="0">
                <a:latin typeface="黑体" panose="02010609060101010101" charset="-122"/>
                <a:ea typeface="黑体" panose="02010609060101010101" charset="-122"/>
              </a:rPr>
              <a:t>文字狱</a:t>
            </a:r>
            <a:endParaRPr lang="zh-CN" altLang="en-US" sz="3200" dirty="0">
              <a:latin typeface="黑体" panose="02010609060101010101" charset="-122"/>
              <a:ea typeface="黑体" panose="02010609060101010101" charset="-122"/>
            </a:endParaRPr>
          </a:p>
        </p:txBody>
      </p:sp>
      <p:sp>
        <p:nvSpPr>
          <p:cNvPr id="12317" name="TextBox 13"/>
          <p:cNvSpPr txBox="1">
            <a:spLocks noChangeArrowheads="1"/>
          </p:cNvSpPr>
          <p:nvPr/>
        </p:nvSpPr>
        <p:spPr bwMode="auto">
          <a:xfrm>
            <a:off x="3602038" y="709613"/>
            <a:ext cx="612648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latin typeface="黑体" panose="02010609060101010101" charset="-122"/>
                <a:ea typeface="黑体" panose="02010609060101010101" charset="-122"/>
              </a:rPr>
              <a:t>历代加强思想控制的主要措施</a:t>
            </a:r>
            <a:endParaRPr lang="zh-CN" altLang="en-US" sz="3600" dirty="0">
              <a:latin typeface="黑体" panose="02010609060101010101" charset="-122"/>
              <a:ea typeface="黑体" panose="02010609060101010101" charset="-122"/>
            </a:endParaRPr>
          </a:p>
        </p:txBody>
      </p:sp>
      <p:pic>
        <p:nvPicPr>
          <p:cNvPr id="12318" name="图片 1" descr="146452479925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146300" y="527050"/>
            <a:ext cx="1133475"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768"/>
                                        </p:tgtEl>
                                        <p:attrNameLst>
                                          <p:attrName>style.visibility</p:attrName>
                                        </p:attrNameLst>
                                      </p:cBhvr>
                                      <p:to>
                                        <p:strVal val="visible"/>
                                      </p:to>
                                    </p:set>
                                    <p:animEffect transition="in" filter="blinds(horizontal)">
                                      <p:cBhvr>
                                        <p:cTn id="7" dur="500"/>
                                        <p:tgtEl>
                                          <p:spTgt spid="3176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769"/>
                                        </p:tgtEl>
                                        <p:attrNameLst>
                                          <p:attrName>style.visibility</p:attrName>
                                        </p:attrNameLst>
                                      </p:cBhvr>
                                      <p:to>
                                        <p:strVal val="visible"/>
                                      </p:to>
                                    </p:set>
                                    <p:animEffect transition="in" filter="blinds(horizontal)">
                                      <p:cBhvr>
                                        <p:cTn id="12" dur="500"/>
                                        <p:tgtEl>
                                          <p:spTgt spid="3176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770"/>
                                        </p:tgtEl>
                                        <p:attrNameLst>
                                          <p:attrName>style.visibility</p:attrName>
                                        </p:attrNameLst>
                                      </p:cBhvr>
                                      <p:to>
                                        <p:strVal val="visible"/>
                                      </p:to>
                                    </p:set>
                                    <p:animEffect transition="in" filter="blinds(horizontal)">
                                      <p:cBhvr>
                                        <p:cTn id="17" dur="500"/>
                                        <p:tgtEl>
                                          <p:spTgt spid="3177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1771"/>
                                        </p:tgtEl>
                                        <p:attrNameLst>
                                          <p:attrName>style.visibility</p:attrName>
                                        </p:attrNameLst>
                                      </p:cBhvr>
                                      <p:to>
                                        <p:strVal val="visible"/>
                                      </p:to>
                                    </p:set>
                                    <p:animEffect transition="in" filter="blinds(horizontal)">
                                      <p:cBhvr>
                                        <p:cTn id="22" dur="500"/>
                                        <p:tgtEl>
                                          <p:spTgt spid="3177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1772"/>
                                        </p:tgtEl>
                                        <p:attrNameLst>
                                          <p:attrName>style.visibility</p:attrName>
                                        </p:attrNameLst>
                                      </p:cBhvr>
                                      <p:to>
                                        <p:strVal val="visible"/>
                                      </p:to>
                                    </p:set>
                                    <p:animEffect transition="in" filter="blinds(horizontal)">
                                      <p:cBhvr>
                                        <p:cTn id="27" dur="500"/>
                                        <p:tgtEl>
                                          <p:spTgt spid="3177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1773"/>
                                        </p:tgtEl>
                                        <p:attrNameLst>
                                          <p:attrName>style.visibility</p:attrName>
                                        </p:attrNameLst>
                                      </p:cBhvr>
                                      <p:to>
                                        <p:strVal val="visible"/>
                                      </p:to>
                                    </p:set>
                                    <p:animEffect transition="in" filter="blinds(horizontal)">
                                      <p:cBhvr>
                                        <p:cTn id="32" dur="500"/>
                                        <p:tgtEl>
                                          <p:spTgt spid="3177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1774"/>
                                        </p:tgtEl>
                                        <p:attrNameLst>
                                          <p:attrName>style.visibility</p:attrName>
                                        </p:attrNameLst>
                                      </p:cBhvr>
                                      <p:to>
                                        <p:strVal val="visible"/>
                                      </p:to>
                                    </p:set>
                                    <p:animEffect transition="in" filter="blinds(horizontal)">
                                      <p:cBhvr>
                                        <p:cTn id="37" dur="500"/>
                                        <p:tgtEl>
                                          <p:spTgt spid="31774"/>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1775"/>
                                        </p:tgtEl>
                                        <p:attrNameLst>
                                          <p:attrName>style.visibility</p:attrName>
                                        </p:attrNameLst>
                                      </p:cBhvr>
                                      <p:to>
                                        <p:strVal val="visible"/>
                                      </p:to>
                                    </p:set>
                                    <p:animEffect transition="in" filter="blinds(horizontal)">
                                      <p:cBhvr>
                                        <p:cTn id="42" dur="500"/>
                                        <p:tgtEl>
                                          <p:spTgt spid="31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68" grpId="0"/>
      <p:bldP spid="31769" grpId="0"/>
      <p:bldP spid="31770" grpId="0"/>
      <p:bldP spid="31771" grpId="0"/>
      <p:bldP spid="31772" grpId="0"/>
      <p:bldP spid="31773" grpId="0"/>
      <p:bldP spid="31774" grpId="0"/>
      <p:bldP spid="3177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8" name="文本框 99"/>
          <p:cNvSpPr txBox="1">
            <a:spLocks noChangeArrowheads="1"/>
          </p:cNvSpPr>
          <p:nvPr/>
        </p:nvSpPr>
        <p:spPr bwMode="auto">
          <a:xfrm>
            <a:off x="1784350" y="1415415"/>
            <a:ext cx="34559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郑成功收复台湾</a:t>
            </a:r>
            <a:endParaRPr lang="zh-CN" altLang="en-US" sz="2800" dirty="0">
              <a:latin typeface="黑体" panose="02010609060101010101" charset="-122"/>
              <a:ea typeface="黑体" panose="02010609060101010101" charset="-122"/>
            </a:endParaRPr>
          </a:p>
        </p:txBody>
      </p:sp>
      <p:sp>
        <p:nvSpPr>
          <p:cNvPr id="8199" name="文本框 1"/>
          <p:cNvSpPr txBox="1">
            <a:spLocks noChangeArrowheads="1"/>
          </p:cNvSpPr>
          <p:nvPr/>
        </p:nvSpPr>
        <p:spPr bwMode="auto">
          <a:xfrm>
            <a:off x="4864100" y="1483995"/>
            <a:ext cx="24257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）背景</a:t>
            </a:r>
            <a:endParaRPr lang="zh-CN" altLang="en-US" sz="2800" dirty="0">
              <a:latin typeface="黑体" panose="02010609060101010101" charset="-122"/>
              <a:ea typeface="黑体" panose="02010609060101010101" charset="-122"/>
            </a:endParaRPr>
          </a:p>
        </p:txBody>
      </p:sp>
      <p:pic>
        <p:nvPicPr>
          <p:cNvPr id="4" name="图片 3" descr="18779444_meitu_1"/>
          <p:cNvPicPr>
            <a:picLocks noChangeAspect="1" noChangeArrowheads="1"/>
          </p:cNvPicPr>
          <p:nvPr/>
        </p:nvPicPr>
        <p:blipFill>
          <a:blip r:embed="rId1">
            <a:extLst>
              <a:ext uri="{28A0092B-C50C-407E-A947-70E740481C1C}">
                <a14:useLocalDpi xmlns:a14="http://schemas.microsoft.com/office/drawing/2010/main" val="0"/>
              </a:ext>
            </a:extLst>
          </a:blip>
          <a:srcRect r="894" b="4498"/>
          <a:stretch>
            <a:fillRect/>
          </a:stretch>
        </p:blipFill>
        <p:spPr bwMode="auto">
          <a:xfrm>
            <a:off x="5069205" y="2312988"/>
            <a:ext cx="5319713" cy="381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对角圆角矩形 5"/>
          <p:cNvSpPr/>
          <p:nvPr/>
        </p:nvSpPr>
        <p:spPr>
          <a:xfrm>
            <a:off x="1763713" y="2251075"/>
            <a:ext cx="3006725" cy="1876425"/>
          </a:xfrm>
          <a:prstGeom prst="round2DiagRect">
            <a:avLst/>
          </a:prstGeom>
          <a:solidFill>
            <a:schemeClr val="bg1">
              <a:lumMod val="95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solidFill>
                <a:schemeClr val="tx1"/>
              </a:solidFill>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1951038" y="2312988"/>
            <a:ext cx="2913062"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①明朝末期国势衰败，荷兰趁机侵占台湾并实行殖民统治</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5" name="对角圆角矩形 4"/>
          <p:cNvSpPr/>
          <p:nvPr/>
        </p:nvSpPr>
        <p:spPr>
          <a:xfrm>
            <a:off x="1763713" y="4259263"/>
            <a:ext cx="3006725" cy="1878012"/>
          </a:xfrm>
          <a:prstGeom prst="round2DiagRect">
            <a:avLst/>
          </a:prstGeom>
          <a:solidFill>
            <a:schemeClr val="bg1">
              <a:lumMod val="95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solidFill>
                <a:schemeClr val="tx1"/>
              </a:solidFill>
              <a:latin typeface="黑体" panose="02010609060101010101" charset="-122"/>
              <a:ea typeface="黑体" panose="02010609060101010101" charset="-122"/>
            </a:endParaRPr>
          </a:p>
        </p:txBody>
      </p:sp>
      <p:sp>
        <p:nvSpPr>
          <p:cNvPr id="9" name="文本框 8"/>
          <p:cNvSpPr txBox="1">
            <a:spLocks noChangeArrowheads="1"/>
          </p:cNvSpPr>
          <p:nvPr/>
        </p:nvSpPr>
        <p:spPr bwMode="auto">
          <a:xfrm>
            <a:off x="1951038" y="4321175"/>
            <a:ext cx="2819400"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②清初，郑成功在福建沿海坚持抗清，决心收复台湾</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10" name="文本框 6151"/>
          <p:cNvSpPr txBox="1">
            <a:spLocks noChangeArrowheads="1"/>
          </p:cNvSpPr>
          <p:nvPr/>
        </p:nvSpPr>
        <p:spPr bwMode="auto">
          <a:xfrm>
            <a:off x="17028" y="0"/>
            <a:ext cx="3427541" cy="646331"/>
          </a:xfrm>
          <a:prstGeom prst="rect">
            <a:avLst/>
          </a:prstGeom>
          <a:solidFill>
            <a:srgbClr val="00B050"/>
          </a:solid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rgbClr val="FF0000"/>
                </a:solidFill>
                <a:latin typeface="黑体" panose="02010609060101010101" charset="-122"/>
                <a:ea typeface="黑体" panose="02010609060101010101" charset="-122"/>
                <a:sym typeface="宋体" panose="02010600030101010101" pitchFamily="2" charset="-122"/>
              </a:rPr>
              <a:t>三、疆域的奠定</a:t>
            </a:r>
            <a:endParaRPr lang="zh-CN" altLang="en-US" sz="3600" dirty="0">
              <a:solidFill>
                <a:srgbClr val="FF0000"/>
              </a:solidFill>
              <a:latin typeface="黑体" panose="02010609060101010101" charset="-122"/>
              <a:ea typeface="黑体" panose="02010609060101010101" charset="-122"/>
              <a:sym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blinds(horizontal)">
                                      <p:cBhvr>
                                        <p:cTn id="7" dur="500"/>
                                        <p:tgtEl>
                                          <p:spTgt spid="8198"/>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8199"/>
                                        </p:tgtEl>
                                        <p:attrNameLst>
                                          <p:attrName>style.visibility</p:attrName>
                                        </p:attrNameLst>
                                      </p:cBhvr>
                                      <p:to>
                                        <p:strVal val="visible"/>
                                      </p:to>
                                    </p:set>
                                    <p:anim calcmode="lin" valueType="num">
                                      <p:cBhvr>
                                        <p:cTn id="12" dur="500" fill="hold"/>
                                        <p:tgtEl>
                                          <p:spTgt spid="8199"/>
                                        </p:tgtEl>
                                        <p:attrNameLst>
                                          <p:attrName>ppt_w</p:attrName>
                                        </p:attrNameLst>
                                      </p:cBhvr>
                                      <p:tavLst>
                                        <p:tav tm="0">
                                          <p:val>
                                            <p:fltVal val="0"/>
                                          </p:val>
                                        </p:tav>
                                        <p:tav tm="100000">
                                          <p:val>
                                            <p:strVal val="#ppt_w"/>
                                          </p:val>
                                        </p:tav>
                                      </p:tavLst>
                                    </p:anim>
                                    <p:anim calcmode="lin" valueType="num">
                                      <p:cBhvr>
                                        <p:cTn id="13" dur="500" fill="hold"/>
                                        <p:tgtEl>
                                          <p:spTgt spid="8199"/>
                                        </p:tgtEl>
                                        <p:attrNameLst>
                                          <p:attrName>ppt_h</p:attrName>
                                        </p:attrNameLst>
                                      </p:cBhvr>
                                      <p:tavLst>
                                        <p:tav tm="0">
                                          <p:val>
                                            <p:fltVal val="0"/>
                                          </p:val>
                                        </p:tav>
                                        <p:tav tm="100000">
                                          <p:val>
                                            <p:strVal val="#ppt_h"/>
                                          </p:val>
                                        </p:tav>
                                      </p:tavLst>
                                    </p:anim>
                                    <p:anim calcmode="lin" valueType="num">
                                      <p:cBhvr>
                                        <p:cTn id="14" dur="500" fill="hold"/>
                                        <p:tgtEl>
                                          <p:spTgt spid="8199"/>
                                        </p:tgtEl>
                                        <p:attrNameLst>
                                          <p:attrName>style.rotation</p:attrName>
                                        </p:attrNameLst>
                                      </p:cBhvr>
                                      <p:tavLst>
                                        <p:tav tm="0">
                                          <p:val>
                                            <p:fltVal val="360"/>
                                          </p:val>
                                        </p:tav>
                                        <p:tav tm="100000">
                                          <p:val>
                                            <p:fltVal val="0"/>
                                          </p:val>
                                        </p:tav>
                                      </p:tavLst>
                                    </p:anim>
                                    <p:animEffect transition="in" filter="fade">
                                      <p:cBhvr>
                                        <p:cTn id="15" dur="500"/>
                                        <p:tgtEl>
                                          <p:spTgt spid="8199"/>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ppt_w</p:attrName>
                                        </p:attrNameLst>
                                      </p:cBhvr>
                                      <p:tavLst>
                                        <p:tav tm="0">
                                          <p:val>
                                            <p:strVal val="#ppt_w*0.70"/>
                                          </p:val>
                                        </p:tav>
                                        <p:tav tm="100000">
                                          <p:val>
                                            <p:strVal val="#ppt_w"/>
                                          </p:val>
                                        </p:tav>
                                      </p:tavLst>
                                    </p:anim>
                                    <p:anim calcmode="lin" valueType="num">
                                      <p:cBhvr>
                                        <p:cTn id="21" dur="1000" fill="hold"/>
                                        <p:tgtEl>
                                          <p:spTgt spid="7"/>
                                        </p:tgtEl>
                                        <p:attrNameLst>
                                          <p:attrName>ppt_h</p:attrName>
                                        </p:attrNameLst>
                                      </p:cBhvr>
                                      <p:tavLst>
                                        <p:tav tm="0">
                                          <p:val>
                                            <p:strVal val="#ppt_h"/>
                                          </p:val>
                                        </p:tav>
                                        <p:tav tm="100000">
                                          <p:val>
                                            <p:strVal val="#ppt_h"/>
                                          </p:val>
                                        </p:tav>
                                      </p:tavLst>
                                    </p:anim>
                                    <p:animEffect transition="in" filter="fade">
                                      <p:cBhvr>
                                        <p:cTn id="22" dur="1000"/>
                                        <p:tgtEl>
                                          <p:spTgt spid="7"/>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strVal val="#ppt_w*0.70"/>
                                          </p:val>
                                        </p:tav>
                                        <p:tav tm="100000">
                                          <p:val>
                                            <p:strVal val="#ppt_w"/>
                                          </p:val>
                                        </p:tav>
                                      </p:tavLst>
                                    </p:anim>
                                    <p:anim calcmode="lin" valueType="num">
                                      <p:cBhvr>
                                        <p:cTn id="26" dur="1000" fill="hold"/>
                                        <p:tgtEl>
                                          <p:spTgt spid="6"/>
                                        </p:tgtEl>
                                        <p:attrNameLst>
                                          <p:attrName>ppt_h</p:attrName>
                                        </p:attrNameLst>
                                      </p:cBhvr>
                                      <p:tavLst>
                                        <p:tav tm="0">
                                          <p:val>
                                            <p:strVal val="#ppt_h"/>
                                          </p:val>
                                        </p:tav>
                                        <p:tav tm="100000">
                                          <p:val>
                                            <p:strVal val="#ppt_h"/>
                                          </p:val>
                                        </p:tav>
                                      </p:tavLst>
                                    </p:anim>
                                    <p:animEffect transition="in" filter="fade">
                                      <p:cBhvr>
                                        <p:cTn id="27" dur="1000"/>
                                        <p:tgtEl>
                                          <p:spTgt spid="6"/>
                                        </p:tgtEl>
                                      </p:cBhvr>
                                    </p:animEffect>
                                  </p:childTnLst>
                                </p:cTn>
                              </p:par>
                              <p:par>
                                <p:cTn id="28" presetID="20" presetClass="entr" presetSubtype="0"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edge">
                                      <p:cBhvr>
                                        <p:cTn id="30" dur="2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5"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1000" fill="hold"/>
                                        <p:tgtEl>
                                          <p:spTgt spid="5"/>
                                        </p:tgtEl>
                                        <p:attrNameLst>
                                          <p:attrName>ppt_w</p:attrName>
                                        </p:attrNameLst>
                                      </p:cBhvr>
                                      <p:tavLst>
                                        <p:tav tm="0">
                                          <p:val>
                                            <p:strVal val="#ppt_w*0.70"/>
                                          </p:val>
                                        </p:tav>
                                        <p:tav tm="100000">
                                          <p:val>
                                            <p:strVal val="#ppt_w"/>
                                          </p:val>
                                        </p:tav>
                                      </p:tavLst>
                                    </p:anim>
                                    <p:anim calcmode="lin" valueType="num">
                                      <p:cBhvr>
                                        <p:cTn id="41" dur="1000" fill="hold"/>
                                        <p:tgtEl>
                                          <p:spTgt spid="5"/>
                                        </p:tgtEl>
                                        <p:attrNameLst>
                                          <p:attrName>ppt_h</p:attrName>
                                        </p:attrNameLst>
                                      </p:cBhvr>
                                      <p:tavLst>
                                        <p:tav tm="0">
                                          <p:val>
                                            <p:strVal val="#ppt_h"/>
                                          </p:val>
                                        </p:tav>
                                        <p:tav tm="100000">
                                          <p:val>
                                            <p:strVal val="#ppt_h"/>
                                          </p:val>
                                        </p:tav>
                                      </p:tavLst>
                                    </p:anim>
                                    <p:animEffect transition="in" filter="fade">
                                      <p:cBhvr>
                                        <p:cTn id="4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P spid="8199" grpId="0"/>
      <p:bldP spid="6" grpId="0" bldLvl="0" animBg="1"/>
      <p:bldP spid="7" grpId="0"/>
      <p:bldP spid="5" grpId="0" bldLvl="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9" name="文本框 2"/>
          <p:cNvSpPr txBox="1">
            <a:spLocks noChangeArrowheads="1"/>
          </p:cNvSpPr>
          <p:nvPr/>
        </p:nvSpPr>
        <p:spPr bwMode="auto">
          <a:xfrm>
            <a:off x="1575118" y="826929"/>
            <a:ext cx="2620962"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）过程</a:t>
            </a:r>
            <a:endParaRPr lang="zh-CN" altLang="en-US" sz="2800" dirty="0">
              <a:latin typeface="黑体" panose="02010609060101010101" charset="-122"/>
              <a:ea typeface="黑体" panose="02010609060101010101" charset="-122"/>
            </a:endParaRPr>
          </a:p>
        </p:txBody>
      </p:sp>
      <p:pic>
        <p:nvPicPr>
          <p:cNvPr id="10243" name="Picture 3" descr="挥师东渡"/>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95525" y="1458595"/>
            <a:ext cx="3805238" cy="2439988"/>
          </a:xfrm>
          <a:prstGeom prst="rect">
            <a:avLst/>
          </a:prstGeom>
          <a:noFill/>
          <a:ln w="38100">
            <a:solidFill>
              <a:schemeClr val="tx1"/>
            </a:solidFill>
            <a:miter lim="800000"/>
            <a:headEnd/>
            <a:tailEnd/>
          </a:ln>
        </p:spPr>
      </p:pic>
      <p:pic>
        <p:nvPicPr>
          <p:cNvPr id="4" name="图片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57988" y="4122420"/>
            <a:ext cx="3721100" cy="2482850"/>
          </a:xfrm>
          <a:prstGeom prst="rect">
            <a:avLst/>
          </a:prstGeom>
          <a:noFill/>
          <a:ln>
            <a:noFill/>
          </a:ln>
        </p:spPr>
      </p:pic>
      <p:sp>
        <p:nvSpPr>
          <p:cNvPr id="5" name="折角形 4"/>
          <p:cNvSpPr/>
          <p:nvPr/>
        </p:nvSpPr>
        <p:spPr>
          <a:xfrm>
            <a:off x="6518275" y="1458595"/>
            <a:ext cx="3960813" cy="2439988"/>
          </a:xfrm>
          <a:prstGeom prst="foldedCorner">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noProof="1">
              <a:latin typeface="黑体" panose="02010609060101010101" charset="-122"/>
              <a:ea typeface="黑体" panose="02010609060101010101" charset="-122"/>
            </a:endParaRPr>
          </a:p>
        </p:txBody>
      </p:sp>
      <p:sp>
        <p:nvSpPr>
          <p:cNvPr id="6" name="折角形 5"/>
          <p:cNvSpPr/>
          <p:nvPr/>
        </p:nvSpPr>
        <p:spPr>
          <a:xfrm>
            <a:off x="2220913" y="4122420"/>
            <a:ext cx="3960812" cy="2482850"/>
          </a:xfrm>
          <a:prstGeom prst="foldedCorner">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noProof="1">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6877050" y="1768158"/>
            <a:ext cx="3382963" cy="181483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1661</a:t>
            </a:r>
            <a:r>
              <a:rPr lang="zh-CN" altLang="en-US" sz="2800" dirty="0">
                <a:latin typeface="黑体" panose="02010609060101010101" charset="-122"/>
                <a:ea typeface="黑体" panose="02010609060101010101" charset="-122"/>
              </a:rPr>
              <a:t>年，郑成功率军从金门出发，横渡台湾海峡，抵达台湾岛南部</a:t>
            </a:r>
            <a:endParaRPr lang="zh-CN" altLang="en-US" sz="2800" dirty="0">
              <a:latin typeface="黑体" panose="02010609060101010101" charset="-122"/>
              <a:ea typeface="黑体" panose="02010609060101010101" charset="-122"/>
            </a:endParaRPr>
          </a:p>
        </p:txBody>
      </p:sp>
      <p:sp>
        <p:nvSpPr>
          <p:cNvPr id="8" name="文本框 7"/>
          <p:cNvSpPr txBox="1">
            <a:spLocks noChangeArrowheads="1"/>
          </p:cNvSpPr>
          <p:nvPr/>
        </p:nvSpPr>
        <p:spPr bwMode="auto">
          <a:xfrm>
            <a:off x="2413000" y="4551045"/>
            <a:ext cx="3571875" cy="181483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郑成功首先迫使赤嵌城的荷军投降，然后对台湾长期围困并多次打败荷兰海上援军</a:t>
            </a:r>
            <a:endParaRPr lang="zh-CN" altLang="en-US" sz="2800" dirty="0">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wedge">
                                      <p:cBhvr>
                                        <p:cTn id="7" dur="2000"/>
                                        <p:tgtEl>
                                          <p:spTgt spid="10243"/>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edge">
                                      <p:cBhvr>
                                        <p:cTn id="10" dur="2000"/>
                                        <p:tgtEl>
                                          <p:spTgt spid="7"/>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2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par>
                                <p:cTn id="19" presetID="6"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par>
                                <p:cTn id="22" presetID="6"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in)">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3" name="Rectangle 2"/>
          <p:cNvSpPr>
            <a:spLocks noChangeArrowheads="1"/>
          </p:cNvSpPr>
          <p:nvPr/>
        </p:nvSpPr>
        <p:spPr bwMode="auto">
          <a:xfrm>
            <a:off x="5458460" y="3377565"/>
            <a:ext cx="9144000" cy="368300"/>
          </a:xfrm>
          <a:prstGeom prst="rect">
            <a:avLst/>
          </a:prstGeom>
          <a:noFill/>
          <a:ln>
            <a:noFill/>
          </a:ln>
        </p:spPr>
        <p:txBody>
          <a:bodyPr>
            <a:spAutoFit/>
          </a:bodyPr>
          <a:lstStyle/>
          <a:p>
            <a:endParaRPr lang="zh-CN" altLang="en-US" dirty="0">
              <a:latin typeface="黑体" panose="02010609060101010101" charset="-122"/>
              <a:ea typeface="黑体" panose="02010609060101010101" charset="-122"/>
            </a:endParaRPr>
          </a:p>
        </p:txBody>
      </p:sp>
      <p:pic>
        <p:nvPicPr>
          <p:cNvPr id="8194" name="图片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668010" y="902653"/>
            <a:ext cx="5053013" cy="2546350"/>
          </a:xfrm>
          <a:prstGeom prst="rect">
            <a:avLst/>
          </a:prstGeom>
          <a:noFill/>
          <a:ln>
            <a:noFill/>
          </a:ln>
        </p:spPr>
      </p:pic>
      <p:pic>
        <p:nvPicPr>
          <p:cNvPr id="8195" name="图片 12"/>
          <p:cNvPicPr>
            <a:picLocks noChangeAspect="1" noChangeArrowheads="1"/>
          </p:cNvPicPr>
          <p:nvPr/>
        </p:nvPicPr>
        <p:blipFill>
          <a:blip r:embed="rId2">
            <a:extLst>
              <a:ext uri="{28A0092B-C50C-407E-A947-70E740481C1C}">
                <a14:useLocalDpi xmlns:a14="http://schemas.microsoft.com/office/drawing/2010/main" val="0"/>
              </a:ext>
            </a:extLst>
          </a:blip>
          <a:srcRect t="6638" r="1947"/>
          <a:stretch>
            <a:fillRect/>
          </a:stretch>
        </p:blipFill>
        <p:spPr bwMode="auto">
          <a:xfrm>
            <a:off x="1764348" y="913765"/>
            <a:ext cx="3876675" cy="4948238"/>
          </a:xfrm>
          <a:prstGeom prst="rect">
            <a:avLst/>
          </a:prstGeom>
          <a:noFill/>
          <a:ln>
            <a:noFill/>
          </a:ln>
        </p:spPr>
      </p:pic>
      <p:sp>
        <p:nvSpPr>
          <p:cNvPr id="14" name="云形标注 13"/>
          <p:cNvSpPr/>
          <p:nvPr/>
        </p:nvSpPr>
        <p:spPr>
          <a:xfrm>
            <a:off x="5753735" y="3449003"/>
            <a:ext cx="4881563" cy="2841625"/>
          </a:xfrm>
          <a:prstGeom prst="cloudCallout">
            <a:avLst/>
          </a:prstGeom>
          <a:noFill/>
        </p:spPr>
        <p:style>
          <a:lnRef idx="2">
            <a:schemeClr val="dk1"/>
          </a:lnRef>
          <a:fillRef idx="1">
            <a:schemeClr val="lt1"/>
          </a:fillRef>
          <a:effectRef idx="0">
            <a:schemeClr val="dk1"/>
          </a:effectRef>
          <a:fontRef idx="minor">
            <a:schemeClr val="dk1"/>
          </a:fontRef>
        </p:style>
        <p:txBody>
          <a:bodyPr anchor="ctr"/>
          <a:lstStyle/>
          <a:p>
            <a:pPr algn="ctr"/>
            <a:r>
              <a:rPr lang="en-US" altLang="zh-CN" sz="2800" b="1" noProof="1">
                <a:solidFill>
                  <a:schemeClr val="tx1"/>
                </a:solidFill>
                <a:latin typeface="黑体" panose="02010609060101010101" charset="-122"/>
                <a:ea typeface="黑体" panose="02010609060101010101" charset="-122"/>
              </a:rPr>
              <a:t>1662</a:t>
            </a:r>
            <a:r>
              <a:rPr lang="zh-CN" altLang="en-US" sz="2800" b="1" noProof="1">
                <a:solidFill>
                  <a:schemeClr val="tx1"/>
                </a:solidFill>
                <a:latin typeface="黑体" panose="02010609060101010101" charset="-122"/>
                <a:ea typeface="黑体" panose="02010609060101010101" charset="-122"/>
              </a:rPr>
              <a:t>年</a:t>
            </a:r>
            <a:r>
              <a:rPr lang="en-US" altLang="zh-CN" sz="2800" b="1" noProof="1">
                <a:solidFill>
                  <a:schemeClr val="tx1"/>
                </a:solidFill>
                <a:latin typeface="黑体" panose="02010609060101010101" charset="-122"/>
                <a:ea typeface="黑体" panose="02010609060101010101" charset="-122"/>
              </a:rPr>
              <a:t>2</a:t>
            </a:r>
            <a:r>
              <a:rPr lang="zh-CN" altLang="en-US" sz="2800" b="1" noProof="1">
                <a:solidFill>
                  <a:schemeClr val="tx1"/>
                </a:solidFill>
                <a:latin typeface="黑体" panose="02010609060101010101" charset="-122"/>
                <a:ea typeface="黑体" panose="02010609060101010101" charset="-122"/>
              </a:rPr>
              <a:t>月，郑成功发动总攻，荷兰被迫投降，被占据了</a:t>
            </a:r>
            <a:r>
              <a:rPr lang="en-US" altLang="zh-CN" sz="2800" b="1" noProof="1">
                <a:solidFill>
                  <a:schemeClr val="tx1"/>
                </a:solidFill>
                <a:latin typeface="黑体" panose="02010609060101010101" charset="-122"/>
                <a:ea typeface="黑体" panose="02010609060101010101" charset="-122"/>
              </a:rPr>
              <a:t>38</a:t>
            </a:r>
            <a:r>
              <a:rPr lang="zh-CN" altLang="en-US" sz="2800" b="1" noProof="1">
                <a:solidFill>
                  <a:schemeClr val="tx1"/>
                </a:solidFill>
                <a:latin typeface="黑体" panose="02010609060101010101" charset="-122"/>
                <a:ea typeface="黑体" panose="02010609060101010101" charset="-122"/>
              </a:rPr>
              <a:t>年的台湾回到祖国怀抱</a:t>
            </a:r>
            <a:endParaRPr lang="zh-CN" altLang="en-US" sz="2800" b="1" noProof="1">
              <a:solidFill>
                <a:schemeClr val="tx1"/>
              </a:solidFill>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 calcmode="lin" valueType="num">
                                      <p:cBhvr>
                                        <p:cTn id="9" dur="500" fill="hold"/>
                                        <p:tgtEl>
                                          <p:spTgt spid="14"/>
                                        </p:tgtEl>
                                        <p:attrNameLst>
                                          <p:attrName>style.rotation</p:attrName>
                                        </p:attrNameLst>
                                      </p:cBhvr>
                                      <p:tavLst>
                                        <p:tav tm="0">
                                          <p:val>
                                            <p:fltVal val="360"/>
                                          </p:val>
                                        </p:tav>
                                        <p:tav tm="100000">
                                          <p:val>
                                            <p:fltVal val="0"/>
                                          </p:val>
                                        </p:tav>
                                      </p:tavLst>
                                    </p:anim>
                                    <p:animEffect transition="in" filter="fade">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17" name="图片 8"/>
          <p:cNvPicPr>
            <a:picLocks noChangeAspect="1" noChangeArrowheads="1"/>
          </p:cNvPicPr>
          <p:nvPr/>
        </p:nvPicPr>
        <p:blipFill>
          <a:blip r:embed="rId1">
            <a:extLst>
              <a:ext uri="{28A0092B-C50C-407E-A947-70E740481C1C}">
                <a14:useLocalDpi xmlns:a14="http://schemas.microsoft.com/office/drawing/2010/main" val="0"/>
              </a:ext>
            </a:extLst>
          </a:blip>
          <a:srcRect r="-208" b="5521"/>
          <a:stretch>
            <a:fillRect/>
          </a:stretch>
        </p:blipFill>
        <p:spPr bwMode="auto">
          <a:xfrm>
            <a:off x="2276475" y="1443038"/>
            <a:ext cx="7512050" cy="470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8" name="文本框 2"/>
          <p:cNvSpPr txBox="1">
            <a:spLocks noChangeArrowheads="1"/>
          </p:cNvSpPr>
          <p:nvPr/>
        </p:nvSpPr>
        <p:spPr bwMode="auto">
          <a:xfrm>
            <a:off x="1503362" y="801688"/>
            <a:ext cx="78628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3</a:t>
            </a:r>
            <a:r>
              <a:rPr lang="zh-CN" altLang="en-US" sz="2800" dirty="0">
                <a:latin typeface="黑体" panose="02010609060101010101" charset="-122"/>
                <a:ea typeface="黑体" panose="02010609060101010101" charset="-122"/>
              </a:rPr>
              <a:t>）评价：</a:t>
            </a:r>
            <a:r>
              <a:rPr lang="zh-CN" altLang="en-US" sz="2800" dirty="0">
                <a:latin typeface="黑体" panose="02010609060101010101" charset="-122"/>
                <a:ea typeface="黑体" panose="02010609060101010101" charset="-122"/>
                <a:sym typeface="宋体" panose="02010600030101010101" pitchFamily="2" charset="-122"/>
              </a:rPr>
              <a:t>郑成功是我国历史上的民族英雄</a:t>
            </a:r>
            <a:endParaRPr lang="zh-CN" altLang="en-US" sz="2800" dirty="0">
              <a:latin typeface="黑体" panose="02010609060101010101" charset="-122"/>
              <a:ea typeface="黑体" panose="02010609060101010101" charset="-122"/>
              <a:sym typeface="宋体" panose="02010600030101010101" pitchFamily="2" charset="-122"/>
            </a:endParaRPr>
          </a:p>
        </p:txBody>
      </p:sp>
    </p:spTree>
  </p:cSld>
  <p:clrMapOvr>
    <a:masterClrMapping/>
  </p:clrMapOvr>
  <p:transition>
    <p:zoom/>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1" name="文本框 99"/>
          <p:cNvSpPr txBox="1">
            <a:spLocks noChangeArrowheads="1"/>
          </p:cNvSpPr>
          <p:nvPr/>
        </p:nvSpPr>
        <p:spPr bwMode="auto">
          <a:xfrm>
            <a:off x="1714500" y="823912"/>
            <a:ext cx="409733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清朝在台湾的建制</a:t>
            </a:r>
            <a:endParaRPr lang="zh-CN" altLang="en-US" sz="2800" dirty="0">
              <a:latin typeface="黑体" panose="02010609060101010101" charset="-122"/>
              <a:ea typeface="黑体" panose="02010609060101010101" charset="-122"/>
            </a:endParaRPr>
          </a:p>
        </p:txBody>
      </p:sp>
      <p:sp>
        <p:nvSpPr>
          <p:cNvPr id="2" name="文本框 1"/>
          <p:cNvSpPr txBox="1">
            <a:spLocks noChangeArrowheads="1"/>
          </p:cNvSpPr>
          <p:nvPr/>
        </p:nvSpPr>
        <p:spPr bwMode="auto">
          <a:xfrm>
            <a:off x="9795193" y="2734628"/>
            <a:ext cx="560387" cy="3969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钦定平定台湾凯旋图</a:t>
            </a:r>
            <a:endParaRPr lang="zh-CN" altLang="en-US" sz="2800" dirty="0">
              <a:latin typeface="黑体" panose="02010609060101010101" charset="-122"/>
              <a:ea typeface="黑体" panose="02010609060101010101" charset="-122"/>
            </a:endParaRPr>
          </a:p>
        </p:txBody>
      </p:sp>
      <p:pic>
        <p:nvPicPr>
          <p:cNvPr id="3"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760980" y="2763520"/>
            <a:ext cx="6965950" cy="385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文本框 1"/>
          <p:cNvSpPr txBox="1">
            <a:spLocks noChangeArrowheads="1"/>
          </p:cNvSpPr>
          <p:nvPr/>
        </p:nvSpPr>
        <p:spPr bwMode="auto">
          <a:xfrm>
            <a:off x="1555750" y="1355725"/>
            <a:ext cx="19431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）背景</a:t>
            </a:r>
            <a:endParaRPr lang="zh-CN" altLang="en-US" sz="2800" dirty="0">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3314700" y="1355725"/>
            <a:ext cx="8930005"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①郑成功死后，他的儿子继续管理台湾</a:t>
            </a:r>
            <a:endParaRPr lang="zh-CN" altLang="en-US" sz="2800" dirty="0">
              <a:latin typeface="黑体" panose="02010609060101010101" charset="-122"/>
              <a:ea typeface="黑体" panose="02010609060101010101" charset="-122"/>
              <a:sym typeface="宋体" panose="02010600030101010101" pitchFamily="2" charset="-122"/>
            </a:endParaRPr>
          </a:p>
          <a:p>
            <a:r>
              <a:rPr lang="zh-CN" altLang="en-US" sz="2800" dirty="0">
                <a:latin typeface="黑体" panose="02010609060101010101" charset="-122"/>
                <a:ea typeface="黑体" panose="02010609060101010101" charset="-122"/>
                <a:sym typeface="宋体" panose="02010600030101010101" pitchFamily="2" charset="-122"/>
              </a:rPr>
              <a:t>②清王朝稳定了对内地的统治，决定进</a:t>
            </a:r>
            <a:endParaRPr lang="zh-CN" altLang="en-US" sz="2800" dirty="0">
              <a:latin typeface="黑体" panose="02010609060101010101" charset="-122"/>
              <a:ea typeface="黑体" panose="02010609060101010101" charset="-122"/>
              <a:sym typeface="宋体" panose="02010600030101010101" pitchFamily="2" charset="-122"/>
            </a:endParaRPr>
          </a:p>
          <a:p>
            <a:r>
              <a:rPr lang="zh-CN" altLang="en-US" sz="2800" dirty="0">
                <a:latin typeface="黑体" panose="02010609060101010101" charset="-122"/>
                <a:ea typeface="黑体" panose="02010609060101010101" charset="-122"/>
                <a:sym typeface="宋体" panose="02010600030101010101" pitchFamily="2" charset="-122"/>
              </a:rPr>
              <a:t>  一步实现国家的统一</a:t>
            </a:r>
            <a:endParaRPr lang="zh-CN" altLang="en-US" sz="2800" dirty="0">
              <a:latin typeface="黑体" panose="02010609060101010101" charset="-122"/>
              <a:ea typeface="黑体" panose="02010609060101010101" charset="-122"/>
              <a:sym typeface="宋体" panose="02010600030101010101" pitchFamily="2" charset="-122"/>
            </a:endParaRPr>
          </a:p>
          <a:p>
            <a:endParaRPr lang="zh-CN" altLang="en-US" sz="2800" dirty="0">
              <a:latin typeface="黑体" panose="02010609060101010101" charset="-122"/>
              <a:ea typeface="黑体" panose="02010609060101010101" charset="-122"/>
              <a:sym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8199"/>
                                        </p:tgtEl>
                                        <p:attrNameLst>
                                          <p:attrName>style.visibility</p:attrName>
                                        </p:attrNameLst>
                                      </p:cBhvr>
                                      <p:to>
                                        <p:strVal val="visible"/>
                                      </p:to>
                                    </p:set>
                                    <p:anim calcmode="lin" valueType="num">
                                      <p:cBhvr>
                                        <p:cTn id="7" dur="500" fill="hold"/>
                                        <p:tgtEl>
                                          <p:spTgt spid="8199"/>
                                        </p:tgtEl>
                                        <p:attrNameLst>
                                          <p:attrName>ppt_w</p:attrName>
                                        </p:attrNameLst>
                                      </p:cBhvr>
                                      <p:tavLst>
                                        <p:tav tm="0">
                                          <p:val>
                                            <p:fltVal val="0"/>
                                          </p:val>
                                        </p:tav>
                                        <p:tav tm="100000">
                                          <p:val>
                                            <p:strVal val="#ppt_w"/>
                                          </p:val>
                                        </p:tav>
                                      </p:tavLst>
                                    </p:anim>
                                    <p:anim calcmode="lin" valueType="num">
                                      <p:cBhvr>
                                        <p:cTn id="8" dur="500" fill="hold"/>
                                        <p:tgtEl>
                                          <p:spTgt spid="8199"/>
                                        </p:tgtEl>
                                        <p:attrNameLst>
                                          <p:attrName>ppt_h</p:attrName>
                                        </p:attrNameLst>
                                      </p:cBhvr>
                                      <p:tavLst>
                                        <p:tav tm="0">
                                          <p:val>
                                            <p:fltVal val="0"/>
                                          </p:val>
                                        </p:tav>
                                        <p:tav tm="100000">
                                          <p:val>
                                            <p:strVal val="#ppt_h"/>
                                          </p:val>
                                        </p:tav>
                                      </p:tavLst>
                                    </p:anim>
                                    <p:anim calcmode="lin" valueType="num">
                                      <p:cBhvr>
                                        <p:cTn id="9" dur="500" fill="hold"/>
                                        <p:tgtEl>
                                          <p:spTgt spid="8199"/>
                                        </p:tgtEl>
                                        <p:attrNameLst>
                                          <p:attrName>style.rotation</p:attrName>
                                        </p:attrNameLst>
                                      </p:cBhvr>
                                      <p:tavLst>
                                        <p:tav tm="0">
                                          <p:val>
                                            <p:fltVal val="360"/>
                                          </p:val>
                                        </p:tav>
                                        <p:tav tm="100000">
                                          <p:val>
                                            <p:fltVal val="0"/>
                                          </p:val>
                                        </p:tav>
                                      </p:tavLst>
                                    </p:anim>
                                    <p:animEffect transition="in" filter="fade">
                                      <p:cBhvr>
                                        <p:cTn id="10" dur="500"/>
                                        <p:tgtEl>
                                          <p:spTgt spid="8199"/>
                                        </p:tgtEl>
                                      </p:cBhvr>
                                    </p:animEffect>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strVal val="#ppt_w*0.70"/>
                                          </p:val>
                                        </p:tav>
                                        <p:tav tm="100000">
                                          <p:val>
                                            <p:strVal val="#ppt_w"/>
                                          </p:val>
                                        </p:tav>
                                      </p:tavLst>
                                    </p:anim>
                                    <p:anim calcmode="lin" valueType="num">
                                      <p:cBhvr>
                                        <p:cTn id="16" dur="1000" fill="hold"/>
                                        <p:tgtEl>
                                          <p:spTgt spid="7"/>
                                        </p:tgtEl>
                                        <p:attrNameLst>
                                          <p:attrName>ppt_h</p:attrName>
                                        </p:attrNameLst>
                                      </p:cBhvr>
                                      <p:tavLst>
                                        <p:tav tm="0">
                                          <p:val>
                                            <p:strVal val="#ppt_h"/>
                                          </p:val>
                                        </p:tav>
                                        <p:tav tm="100000">
                                          <p:val>
                                            <p:strVal val="#ppt_h"/>
                                          </p:val>
                                        </p:tav>
                                      </p:tavLst>
                                    </p:anim>
                                    <p:animEffect transition="in" filter="fade">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2000"/>
                                        <p:tgtEl>
                                          <p:spTgt spid="3"/>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edge">
                                      <p:cBhvr>
                                        <p:cTn id="2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199"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5" name="文本框 1"/>
          <p:cNvSpPr txBox="1">
            <a:spLocks noChangeArrowheads="1"/>
          </p:cNvSpPr>
          <p:nvPr/>
        </p:nvSpPr>
        <p:spPr bwMode="auto">
          <a:xfrm>
            <a:off x="1415480" y="816769"/>
            <a:ext cx="194310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）概况</a:t>
            </a:r>
            <a:endParaRPr lang="zh-CN" altLang="en-US" sz="2800" dirty="0">
              <a:latin typeface="黑体" panose="02010609060101010101" charset="-122"/>
              <a:ea typeface="黑体" panose="02010609060101010101" charset="-122"/>
            </a:endParaRPr>
          </a:p>
        </p:txBody>
      </p:sp>
      <p:sp>
        <p:nvSpPr>
          <p:cNvPr id="2" name="流程图: 可选过程 1"/>
          <p:cNvSpPr/>
          <p:nvPr/>
        </p:nvSpPr>
        <p:spPr>
          <a:xfrm>
            <a:off x="1812038" y="2131695"/>
            <a:ext cx="6338887" cy="576263"/>
          </a:xfrm>
          <a:prstGeom prst="flowChartAlternateProcess">
            <a:avLst/>
          </a:prstGeom>
          <a:noFill/>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p:txBody>
      </p:sp>
      <p:sp>
        <p:nvSpPr>
          <p:cNvPr id="3" name="流程图: 可选过程 2"/>
          <p:cNvSpPr/>
          <p:nvPr/>
        </p:nvSpPr>
        <p:spPr>
          <a:xfrm>
            <a:off x="1812038" y="3514408"/>
            <a:ext cx="6219825" cy="576262"/>
          </a:xfrm>
          <a:prstGeom prst="flowChartAlternateProcess">
            <a:avLst/>
          </a:prstGeom>
          <a:noFill/>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p:txBody>
      </p:sp>
      <p:sp>
        <p:nvSpPr>
          <p:cNvPr id="4" name="流程图: 可选过程 3"/>
          <p:cNvSpPr/>
          <p:nvPr/>
        </p:nvSpPr>
        <p:spPr>
          <a:xfrm>
            <a:off x="1812038" y="4897120"/>
            <a:ext cx="6219825" cy="574675"/>
          </a:xfrm>
          <a:prstGeom prst="flowChartAlternateProcess">
            <a:avLst/>
          </a:prstGeom>
          <a:noFill/>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p:txBody>
      </p:sp>
      <p:sp>
        <p:nvSpPr>
          <p:cNvPr id="5" name="流程图: 可选过程 4"/>
          <p:cNvSpPr/>
          <p:nvPr/>
        </p:nvSpPr>
        <p:spPr>
          <a:xfrm>
            <a:off x="8819263" y="1379220"/>
            <a:ext cx="1477962" cy="1328738"/>
          </a:xfrm>
          <a:prstGeom prst="flowChartAlternateProcess">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2800" noProof="1">
                <a:solidFill>
                  <a:schemeClr val="tx1"/>
                </a:solidFill>
                <a:latin typeface="黑体" panose="02010609060101010101" charset="-122"/>
                <a:ea typeface="黑体" panose="02010609060101010101" charset="-122"/>
              </a:rPr>
              <a:t>台湾归入清朝的版图</a:t>
            </a:r>
            <a:endParaRPr lang="zh-CN" altLang="en-US" sz="2800" noProof="1">
              <a:solidFill>
                <a:schemeClr val="tx1"/>
              </a:solidFill>
              <a:latin typeface="黑体" panose="02010609060101010101" charset="-122"/>
              <a:ea typeface="黑体" panose="02010609060101010101" charset="-122"/>
            </a:endParaRPr>
          </a:p>
        </p:txBody>
      </p:sp>
      <p:sp>
        <p:nvSpPr>
          <p:cNvPr id="7" name="流程图: 可选过程 6"/>
          <p:cNvSpPr/>
          <p:nvPr/>
        </p:nvSpPr>
        <p:spPr>
          <a:xfrm>
            <a:off x="1883475" y="1709420"/>
            <a:ext cx="1339850" cy="576263"/>
          </a:xfrm>
          <a:prstGeom prst="flowChartAlternateProcess">
            <a:avLst/>
          </a:prstGeom>
          <a:noFill/>
        </p:spPr>
        <p:style>
          <a:lnRef idx="2">
            <a:schemeClr val="dk1"/>
          </a:lnRef>
          <a:fillRef idx="1">
            <a:schemeClr val="lt1"/>
          </a:fillRef>
          <a:effectRef idx="0">
            <a:schemeClr val="dk1"/>
          </a:effectRef>
          <a:fontRef idx="minor">
            <a:schemeClr val="dk1"/>
          </a:fontRef>
        </p:style>
        <p:txBody>
          <a:bodyPr anchor="ctr"/>
          <a:lstStyle/>
          <a:p>
            <a:pPr algn="ctr"/>
            <a:r>
              <a:rPr lang="en-US" altLang="zh-CN" sz="2400" noProof="1">
                <a:solidFill>
                  <a:schemeClr val="tx1"/>
                </a:solidFill>
                <a:latin typeface="黑体" panose="02010609060101010101" charset="-122"/>
                <a:ea typeface="黑体" panose="02010609060101010101" charset="-122"/>
              </a:rPr>
              <a:t>1683</a:t>
            </a:r>
            <a:r>
              <a:rPr lang="zh-CN" altLang="en-US" sz="2400" noProof="1">
                <a:solidFill>
                  <a:schemeClr val="tx1"/>
                </a:solidFill>
                <a:latin typeface="黑体" panose="02010609060101010101" charset="-122"/>
                <a:ea typeface="黑体" panose="02010609060101010101" charset="-122"/>
              </a:rPr>
              <a:t>年</a:t>
            </a:r>
            <a:endParaRPr lang="zh-CN" altLang="en-US" sz="2400" noProof="1">
              <a:solidFill>
                <a:schemeClr val="tx1"/>
              </a:solidFill>
              <a:latin typeface="黑体" panose="02010609060101010101" charset="-122"/>
              <a:ea typeface="黑体" panose="02010609060101010101" charset="-122"/>
            </a:endParaRPr>
          </a:p>
        </p:txBody>
      </p:sp>
      <p:sp>
        <p:nvSpPr>
          <p:cNvPr id="8" name="流程图: 可选过程 7"/>
          <p:cNvSpPr/>
          <p:nvPr/>
        </p:nvSpPr>
        <p:spPr>
          <a:xfrm>
            <a:off x="1883475" y="3077845"/>
            <a:ext cx="1339850" cy="574675"/>
          </a:xfrm>
          <a:prstGeom prst="flowChartAlternateProcess">
            <a:avLst/>
          </a:prstGeom>
          <a:noFill/>
        </p:spPr>
        <p:style>
          <a:lnRef idx="2">
            <a:schemeClr val="dk1"/>
          </a:lnRef>
          <a:fillRef idx="1">
            <a:schemeClr val="lt1"/>
          </a:fillRef>
          <a:effectRef idx="0">
            <a:schemeClr val="dk1"/>
          </a:effectRef>
          <a:fontRef idx="minor">
            <a:schemeClr val="dk1"/>
          </a:fontRef>
        </p:style>
        <p:txBody>
          <a:bodyPr anchor="ctr"/>
          <a:lstStyle/>
          <a:p>
            <a:pPr algn="ctr"/>
            <a:r>
              <a:rPr lang="en-US" altLang="zh-CN" sz="2400" noProof="1">
                <a:solidFill>
                  <a:schemeClr val="tx1"/>
                </a:solidFill>
                <a:latin typeface="黑体" panose="02010609060101010101" charset="-122"/>
                <a:ea typeface="黑体" panose="02010609060101010101" charset="-122"/>
              </a:rPr>
              <a:t>1684</a:t>
            </a:r>
            <a:r>
              <a:rPr lang="zh-CN" altLang="en-US" sz="2400" noProof="1">
                <a:solidFill>
                  <a:schemeClr val="tx1"/>
                </a:solidFill>
                <a:latin typeface="黑体" panose="02010609060101010101" charset="-122"/>
                <a:ea typeface="黑体" panose="02010609060101010101" charset="-122"/>
              </a:rPr>
              <a:t>年</a:t>
            </a:r>
            <a:endParaRPr lang="zh-CN" altLang="en-US" sz="2400" noProof="1">
              <a:solidFill>
                <a:schemeClr val="tx1"/>
              </a:solidFill>
              <a:latin typeface="黑体" panose="02010609060101010101" charset="-122"/>
              <a:ea typeface="黑体" panose="02010609060101010101" charset="-122"/>
            </a:endParaRPr>
          </a:p>
        </p:txBody>
      </p:sp>
      <p:sp>
        <p:nvSpPr>
          <p:cNvPr id="9" name="流程图: 可选过程 8"/>
          <p:cNvSpPr/>
          <p:nvPr/>
        </p:nvSpPr>
        <p:spPr>
          <a:xfrm>
            <a:off x="1883475" y="4444683"/>
            <a:ext cx="1339850" cy="576262"/>
          </a:xfrm>
          <a:prstGeom prst="flowChartAlternateProcess">
            <a:avLst/>
          </a:prstGeom>
          <a:noFill/>
        </p:spPr>
        <p:style>
          <a:lnRef idx="2">
            <a:schemeClr val="dk1"/>
          </a:lnRef>
          <a:fillRef idx="1">
            <a:schemeClr val="lt1"/>
          </a:fillRef>
          <a:effectRef idx="0">
            <a:schemeClr val="dk1"/>
          </a:effectRef>
          <a:fontRef idx="minor">
            <a:schemeClr val="dk1"/>
          </a:fontRef>
        </p:style>
        <p:txBody>
          <a:bodyPr anchor="ctr"/>
          <a:lstStyle/>
          <a:p>
            <a:pPr algn="ctr"/>
            <a:r>
              <a:rPr lang="en-US" altLang="zh-CN" sz="2400" noProof="1">
                <a:solidFill>
                  <a:schemeClr val="tx1"/>
                </a:solidFill>
                <a:latin typeface="黑体" panose="02010609060101010101" charset="-122"/>
                <a:ea typeface="黑体" panose="02010609060101010101" charset="-122"/>
              </a:rPr>
              <a:t>1885</a:t>
            </a:r>
            <a:r>
              <a:rPr lang="zh-CN" altLang="en-US" sz="2400" noProof="1">
                <a:solidFill>
                  <a:schemeClr val="tx1"/>
                </a:solidFill>
                <a:latin typeface="黑体" panose="02010609060101010101" charset="-122"/>
                <a:ea typeface="黑体" panose="02010609060101010101" charset="-122"/>
              </a:rPr>
              <a:t>年</a:t>
            </a:r>
            <a:endParaRPr lang="zh-CN" altLang="en-US" sz="2400" noProof="1">
              <a:solidFill>
                <a:schemeClr val="tx1"/>
              </a:solidFill>
              <a:latin typeface="黑体" panose="02010609060101010101" charset="-122"/>
              <a:ea typeface="黑体" panose="02010609060101010101" charset="-122"/>
            </a:endParaRPr>
          </a:p>
        </p:txBody>
      </p:sp>
      <p:sp>
        <p:nvSpPr>
          <p:cNvPr id="10" name="文本框 9"/>
          <p:cNvSpPr txBox="1">
            <a:spLocks noChangeArrowheads="1"/>
          </p:cNvSpPr>
          <p:nvPr/>
        </p:nvSpPr>
        <p:spPr bwMode="auto">
          <a:xfrm>
            <a:off x="3150300" y="2168208"/>
            <a:ext cx="4805680" cy="52197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清军进攻台湾，郑氏军队战败</a:t>
            </a:r>
            <a:endParaRPr lang="zh-CN" altLang="en-US" sz="2800" dirty="0">
              <a:latin typeface="黑体" panose="02010609060101010101" charset="-122"/>
              <a:ea typeface="黑体" panose="02010609060101010101" charset="-122"/>
            </a:endParaRPr>
          </a:p>
        </p:txBody>
      </p:sp>
      <p:sp>
        <p:nvSpPr>
          <p:cNvPr id="11" name="文本框 10"/>
          <p:cNvSpPr txBox="1">
            <a:spLocks noChangeArrowheads="1"/>
          </p:cNvSpPr>
          <p:nvPr/>
        </p:nvSpPr>
        <p:spPr bwMode="auto">
          <a:xfrm>
            <a:off x="3150300" y="3531870"/>
            <a:ext cx="4805680" cy="52197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清朝设置台湾府，隶属福建省</a:t>
            </a:r>
            <a:endParaRPr lang="zh-CN" altLang="en-US" sz="2800" dirty="0">
              <a:latin typeface="黑体" panose="02010609060101010101" charset="-122"/>
              <a:ea typeface="黑体" panose="02010609060101010101" charset="-122"/>
            </a:endParaRPr>
          </a:p>
        </p:txBody>
      </p:sp>
      <p:sp>
        <p:nvSpPr>
          <p:cNvPr id="12" name="文本框 11"/>
          <p:cNvSpPr txBox="1">
            <a:spLocks noChangeArrowheads="1"/>
          </p:cNvSpPr>
          <p:nvPr/>
        </p:nvSpPr>
        <p:spPr bwMode="auto">
          <a:xfrm>
            <a:off x="4098038" y="4895533"/>
            <a:ext cx="2316480" cy="52197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台湾正式建省</a:t>
            </a:r>
            <a:endParaRPr lang="zh-CN" altLang="en-US" sz="2800" dirty="0">
              <a:latin typeface="黑体" panose="02010609060101010101" charset="-122"/>
              <a:ea typeface="黑体" panose="02010609060101010101" charset="-122"/>
            </a:endParaRPr>
          </a:p>
        </p:txBody>
      </p:sp>
      <p:cxnSp>
        <p:nvCxnSpPr>
          <p:cNvPr id="13" name="直接箭头连接符 12"/>
          <p:cNvCxnSpPr/>
          <p:nvPr/>
        </p:nvCxnSpPr>
        <p:spPr>
          <a:xfrm>
            <a:off x="2537525" y="2285683"/>
            <a:ext cx="0" cy="792162"/>
          </a:xfrm>
          <a:prstGeom prst="straightConnector1">
            <a:avLst/>
          </a:prstGeom>
          <a:ln>
            <a:solidFill>
              <a:srgbClr val="0070C0"/>
            </a:solidFill>
            <a:tailEnd type="arrow" w="med" len="med"/>
          </a:ln>
        </p:spPr>
        <p:style>
          <a:lnRef idx="3">
            <a:schemeClr val="accent6"/>
          </a:lnRef>
          <a:fillRef idx="0">
            <a:schemeClr val="accent6"/>
          </a:fillRef>
          <a:effectRef idx="2">
            <a:schemeClr val="accent6"/>
          </a:effectRef>
          <a:fontRef idx="minor">
            <a:schemeClr val="tx1"/>
          </a:fontRef>
        </p:style>
      </p:cxnSp>
      <p:cxnSp>
        <p:nvCxnSpPr>
          <p:cNvPr id="14" name="直接箭头连接符 13"/>
          <p:cNvCxnSpPr/>
          <p:nvPr/>
        </p:nvCxnSpPr>
        <p:spPr>
          <a:xfrm>
            <a:off x="2537525" y="3650933"/>
            <a:ext cx="0" cy="792162"/>
          </a:xfrm>
          <a:prstGeom prst="straightConnector1">
            <a:avLst/>
          </a:prstGeom>
          <a:ln>
            <a:solidFill>
              <a:srgbClr val="0070C0"/>
            </a:solidFill>
            <a:tailEnd type="arrow" w="med" len="med"/>
          </a:ln>
        </p:spPr>
        <p:style>
          <a:lnRef idx="3">
            <a:schemeClr val="accent6"/>
          </a:lnRef>
          <a:fillRef idx="0">
            <a:schemeClr val="accent6"/>
          </a:fillRef>
          <a:effectRef idx="2">
            <a:schemeClr val="accent6"/>
          </a:effectRef>
          <a:fontRef idx="minor">
            <a:schemeClr val="tx1"/>
          </a:fontRef>
        </p:style>
      </p:cxnSp>
      <p:cxnSp>
        <p:nvCxnSpPr>
          <p:cNvPr id="15" name="直接连接符 14"/>
          <p:cNvCxnSpPr/>
          <p:nvPr/>
        </p:nvCxnSpPr>
        <p:spPr>
          <a:xfrm>
            <a:off x="8239140" y="2285992"/>
            <a:ext cx="571504" cy="1588"/>
          </a:xfrm>
          <a:prstGeom prst="line">
            <a:avLst/>
          </a:prstGeom>
          <a:ln>
            <a:solidFill>
              <a:srgbClr val="0070C0"/>
            </a:solidFill>
          </a:ln>
        </p:spPr>
        <p:style>
          <a:lnRef idx="3">
            <a:schemeClr val="accent6"/>
          </a:lnRef>
          <a:fillRef idx="0">
            <a:schemeClr val="accent6"/>
          </a:fillRef>
          <a:effectRef idx="2">
            <a:schemeClr val="accent6"/>
          </a:effectRef>
          <a:fontRef idx="minor">
            <a:schemeClr val="tx1"/>
          </a:fontRef>
        </p:style>
      </p:cxnSp>
      <p:sp>
        <p:nvSpPr>
          <p:cNvPr id="17" name="流程图: 可选过程 16"/>
          <p:cNvSpPr/>
          <p:nvPr/>
        </p:nvSpPr>
        <p:spPr>
          <a:xfrm>
            <a:off x="8150925" y="2979420"/>
            <a:ext cx="2644775" cy="3511550"/>
          </a:xfrm>
          <a:prstGeom prst="flowChartAlternateProcess">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2800" noProof="1">
                <a:solidFill>
                  <a:schemeClr val="tx1"/>
                </a:solidFill>
                <a:latin typeface="黑体" panose="02010609060101010101" charset="-122"/>
                <a:ea typeface="黑体" panose="02010609060101010101" charset="-122"/>
              </a:rPr>
              <a:t>①加强了中央政府对台湾的管辖②巩固了东南海防③台湾的社会经济发展步入了新的历史时期</a:t>
            </a:r>
            <a:endParaRPr lang="zh-CN" altLang="en-US" sz="2800" noProof="1">
              <a:solidFill>
                <a:schemeClr val="tx1"/>
              </a:solidFill>
              <a:latin typeface="黑体" panose="02010609060101010101" charset="-122"/>
              <a:ea typeface="黑体" panose="02010609060101010101"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ppt_x-.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1"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ppt_x</p:attrName>
                                        </p:attrNameLst>
                                      </p:cBhvr>
                                      <p:tavLst>
                                        <p:tav tm="0">
                                          <p:val>
                                            <p:strVal val="#ppt_x-.2"/>
                                          </p:val>
                                        </p:tav>
                                        <p:tav tm="100000">
                                          <p:val>
                                            <p:strVal val="#ppt_x"/>
                                          </p:val>
                                        </p:tav>
                                      </p:tavLst>
                                    </p:anim>
                                    <p:anim calcmode="lin" valueType="num">
                                      <p:cBhvr>
                                        <p:cTn id="15"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16" dur="1000"/>
                                        <p:tgtEl>
                                          <p:spTgt spid="10"/>
                                        </p:tgtEl>
                                      </p:cBhvr>
                                    </p:animEffect>
                                  </p:childTnLst>
                                </p:cTn>
                              </p:par>
                              <p:par>
                                <p:cTn id="17" presetID="29" presetClass="entr" presetSubtype="0" fill="hold" grpId="1"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ppt_x</p:attrName>
                                        </p:attrNameLst>
                                      </p:cBhvr>
                                      <p:tavLst>
                                        <p:tav tm="0">
                                          <p:val>
                                            <p:strVal val="#ppt_x-.2"/>
                                          </p:val>
                                        </p:tav>
                                        <p:tav tm="100000">
                                          <p:val>
                                            <p:strVal val="#ppt_x"/>
                                          </p:val>
                                        </p:tav>
                                      </p:tavLst>
                                    </p:anim>
                                    <p:anim calcmode="lin" valueType="num">
                                      <p:cBhvr>
                                        <p:cTn id="20"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dissolve">
                                      <p:cBhvr>
                                        <p:cTn id="26" dur="500"/>
                                        <p:tgtEl>
                                          <p:spTgt spid="15"/>
                                        </p:tgtEl>
                                      </p:cBhvr>
                                    </p:animEffect>
                                  </p:childTnLst>
                                </p:cTn>
                              </p:par>
                            </p:childTnLst>
                          </p:cTn>
                        </p:par>
                        <p:par>
                          <p:cTn id="27" fill="hold">
                            <p:stCondLst>
                              <p:cond delay="500"/>
                            </p:stCondLst>
                            <p:childTnLst>
                              <p:par>
                                <p:cTn id="28" presetID="9" presetClass="entr" presetSubtype="0"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dissolv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1000" fill="hold"/>
                                        <p:tgtEl>
                                          <p:spTgt spid="13"/>
                                        </p:tgtEl>
                                        <p:attrNameLst>
                                          <p:attrName>ppt_x</p:attrName>
                                        </p:attrNameLst>
                                      </p:cBhvr>
                                      <p:tavLst>
                                        <p:tav tm="0">
                                          <p:val>
                                            <p:strVal val="#ppt_x-.2"/>
                                          </p:val>
                                        </p:tav>
                                        <p:tav tm="100000">
                                          <p:val>
                                            <p:strVal val="#ppt_x"/>
                                          </p:val>
                                        </p:tav>
                                      </p:tavLst>
                                    </p:anim>
                                    <p:anim calcmode="lin" valueType="num">
                                      <p:cBhvr>
                                        <p:cTn id="36" dur="1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3"/>
                                        </p:tgtEl>
                                      </p:cBhvr>
                                    </p:animEffect>
                                  </p:childTnLst>
                                </p:cTn>
                              </p:par>
                            </p:childTnLst>
                          </p:cTn>
                        </p:par>
                        <p:par>
                          <p:cTn id="38" fill="hold">
                            <p:stCondLst>
                              <p:cond delay="1000"/>
                            </p:stCondLst>
                            <p:childTnLst>
                              <p:par>
                                <p:cTn id="39" presetID="29"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ppt_x</p:attrName>
                                        </p:attrNameLst>
                                      </p:cBhvr>
                                      <p:tavLst>
                                        <p:tav tm="0">
                                          <p:val>
                                            <p:strVal val="#ppt_x-.2"/>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43" dur="1000"/>
                                        <p:tgtEl>
                                          <p:spTgt spid="8"/>
                                        </p:tgtEl>
                                      </p:cBhvr>
                                    </p:animEffect>
                                  </p:childTnLst>
                                </p:cTn>
                              </p:par>
                            </p:childTnLst>
                          </p:cTn>
                        </p:par>
                        <p:par>
                          <p:cTn id="44" fill="hold">
                            <p:stCondLst>
                              <p:cond delay="2000"/>
                            </p:stCondLst>
                            <p:childTnLst>
                              <p:par>
                                <p:cTn id="45" presetID="29" presetClass="entr" presetSubtype="0"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1000" fill="hold"/>
                                        <p:tgtEl>
                                          <p:spTgt spid="11"/>
                                        </p:tgtEl>
                                        <p:attrNameLst>
                                          <p:attrName>ppt_x</p:attrName>
                                        </p:attrNameLst>
                                      </p:cBhvr>
                                      <p:tavLst>
                                        <p:tav tm="0">
                                          <p:val>
                                            <p:strVal val="#ppt_x-.2"/>
                                          </p:val>
                                        </p:tav>
                                        <p:tav tm="100000">
                                          <p:val>
                                            <p:strVal val="#ppt_x"/>
                                          </p:val>
                                        </p:tav>
                                      </p:tavLst>
                                    </p:anim>
                                    <p:anim calcmode="lin" valueType="num">
                                      <p:cBhvr>
                                        <p:cTn id="48"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49" dur="1000"/>
                                        <p:tgtEl>
                                          <p:spTgt spid="11"/>
                                        </p:tgtEl>
                                      </p:cBhvr>
                                    </p:animEffect>
                                  </p:childTnLst>
                                </p:cTn>
                              </p:par>
                              <p:par>
                                <p:cTn id="50" presetID="29" presetClass="entr" presetSubtype="0"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1000" fill="hold"/>
                                        <p:tgtEl>
                                          <p:spTgt spid="3"/>
                                        </p:tgtEl>
                                        <p:attrNameLst>
                                          <p:attrName>ppt_x</p:attrName>
                                        </p:attrNameLst>
                                      </p:cBhvr>
                                      <p:tavLst>
                                        <p:tav tm="0">
                                          <p:val>
                                            <p:strVal val="#ppt_x-.2"/>
                                          </p:val>
                                        </p:tav>
                                        <p:tav tm="100000">
                                          <p:val>
                                            <p:strVal val="#ppt_x"/>
                                          </p:val>
                                        </p:tav>
                                      </p:tavLst>
                                    </p:anim>
                                    <p:anim calcmode="lin" valueType="num">
                                      <p:cBhvr>
                                        <p:cTn id="53"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54" dur="1000"/>
                                        <p:tgtEl>
                                          <p:spTgt spid="3"/>
                                        </p:tgtEl>
                                      </p:cBhvr>
                                    </p:animEffect>
                                  </p:childTnLst>
                                </p:cTn>
                              </p:par>
                            </p:childTnLst>
                          </p:cTn>
                        </p:par>
                        <p:par>
                          <p:cTn id="55" fill="hold">
                            <p:stCondLst>
                              <p:cond delay="3000"/>
                            </p:stCondLst>
                            <p:childTnLst>
                              <p:par>
                                <p:cTn id="56" presetID="9" presetClass="entr" presetSubtype="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dissolve">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29" presetClass="entr" presetSubtype="0" fill="hold" nodeType="click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1000" fill="hold"/>
                                        <p:tgtEl>
                                          <p:spTgt spid="14"/>
                                        </p:tgtEl>
                                        <p:attrNameLst>
                                          <p:attrName>ppt_x</p:attrName>
                                        </p:attrNameLst>
                                      </p:cBhvr>
                                      <p:tavLst>
                                        <p:tav tm="0">
                                          <p:val>
                                            <p:strVal val="#ppt_x-.2"/>
                                          </p:val>
                                        </p:tav>
                                        <p:tav tm="100000">
                                          <p:val>
                                            <p:strVal val="#ppt_x"/>
                                          </p:val>
                                        </p:tav>
                                      </p:tavLst>
                                    </p:anim>
                                    <p:anim calcmode="lin" valueType="num">
                                      <p:cBhvr>
                                        <p:cTn id="64"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65" dur="1000"/>
                                        <p:tgtEl>
                                          <p:spTgt spid="14"/>
                                        </p:tgtEl>
                                      </p:cBhvr>
                                    </p:animEffect>
                                  </p:childTnLst>
                                </p:cTn>
                              </p:par>
                            </p:childTnLst>
                          </p:cTn>
                        </p:par>
                        <p:par>
                          <p:cTn id="66" fill="hold">
                            <p:stCondLst>
                              <p:cond delay="1000"/>
                            </p:stCondLst>
                            <p:childTnLst>
                              <p:par>
                                <p:cTn id="67" presetID="29" presetClass="entr" presetSubtype="0" fill="hold" grpId="0" nodeType="after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p:cTn id="69" dur="1000" fill="hold"/>
                                        <p:tgtEl>
                                          <p:spTgt spid="9"/>
                                        </p:tgtEl>
                                        <p:attrNameLst>
                                          <p:attrName>ppt_x</p:attrName>
                                        </p:attrNameLst>
                                      </p:cBhvr>
                                      <p:tavLst>
                                        <p:tav tm="0">
                                          <p:val>
                                            <p:strVal val="#ppt_x-.2"/>
                                          </p:val>
                                        </p:tav>
                                        <p:tav tm="100000">
                                          <p:val>
                                            <p:strVal val="#ppt_x"/>
                                          </p:val>
                                        </p:tav>
                                      </p:tavLst>
                                    </p:anim>
                                    <p:anim calcmode="lin" valueType="num">
                                      <p:cBhvr>
                                        <p:cTn id="70" dur="1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71" dur="1000"/>
                                        <p:tgtEl>
                                          <p:spTgt spid="9"/>
                                        </p:tgtEl>
                                      </p:cBhvr>
                                    </p:animEffect>
                                  </p:childTnLst>
                                </p:cTn>
                              </p:par>
                            </p:childTnLst>
                          </p:cTn>
                        </p:par>
                        <p:par>
                          <p:cTn id="72" fill="hold">
                            <p:stCondLst>
                              <p:cond delay="2000"/>
                            </p:stCondLst>
                            <p:childTnLst>
                              <p:par>
                                <p:cTn id="73" presetID="29" presetClass="entr" presetSubtype="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p:cTn id="75" dur="1000" fill="hold"/>
                                        <p:tgtEl>
                                          <p:spTgt spid="12"/>
                                        </p:tgtEl>
                                        <p:attrNameLst>
                                          <p:attrName>ppt_x</p:attrName>
                                        </p:attrNameLst>
                                      </p:cBhvr>
                                      <p:tavLst>
                                        <p:tav tm="0">
                                          <p:val>
                                            <p:strVal val="#ppt_x-.2"/>
                                          </p:val>
                                        </p:tav>
                                        <p:tav tm="100000">
                                          <p:val>
                                            <p:strVal val="#ppt_x"/>
                                          </p:val>
                                        </p:tav>
                                      </p:tavLst>
                                    </p:anim>
                                    <p:anim calcmode="lin" valueType="num">
                                      <p:cBhvr>
                                        <p:cTn id="76"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77" dur="1000"/>
                                        <p:tgtEl>
                                          <p:spTgt spid="12"/>
                                        </p:tgtEl>
                                      </p:cBhvr>
                                    </p:animEffect>
                                  </p:childTnLst>
                                </p:cTn>
                              </p:par>
                              <p:par>
                                <p:cTn id="78" presetID="29" presetClass="entr" presetSubtype="0" fill="hold" grpId="0"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1000" fill="hold"/>
                                        <p:tgtEl>
                                          <p:spTgt spid="4"/>
                                        </p:tgtEl>
                                        <p:attrNameLst>
                                          <p:attrName>ppt_x</p:attrName>
                                        </p:attrNameLst>
                                      </p:cBhvr>
                                      <p:tavLst>
                                        <p:tav tm="0">
                                          <p:val>
                                            <p:strVal val="#ppt_x-.2"/>
                                          </p:val>
                                        </p:tav>
                                        <p:tav tm="100000">
                                          <p:val>
                                            <p:strVal val="#ppt_x"/>
                                          </p:val>
                                        </p:tav>
                                      </p:tavLst>
                                    </p:anim>
                                    <p:anim calcmode="lin" valueType="num">
                                      <p:cBhvr>
                                        <p:cTn id="81"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8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bldLvl="0" animBg="1"/>
      <p:bldP spid="3" grpId="0" bldLvl="0" animBg="1"/>
      <p:bldP spid="4" grpId="0" bldLvl="0" animBg="1"/>
      <p:bldP spid="5" grpId="0" bldLvl="0" animBg="1"/>
      <p:bldP spid="7" grpId="0" animBg="1"/>
      <p:bldP spid="7" grpId="1" bldLvl="0" animBg="1"/>
      <p:bldP spid="8" grpId="0" bldLvl="0" animBg="1"/>
      <p:bldP spid="9" grpId="0" bldLvl="0" animBg="1"/>
      <p:bldP spid="10" grpId="0"/>
      <p:bldP spid="10" grpId="1"/>
      <p:bldP spid="11" grpId="0"/>
      <p:bldP spid="12" grpId="0"/>
      <p:bldP spid="17"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89" name="Text Box 15"/>
          <p:cNvSpPr txBox="1">
            <a:spLocks noChangeArrowheads="1"/>
          </p:cNvSpPr>
          <p:nvPr/>
        </p:nvSpPr>
        <p:spPr bwMode="auto">
          <a:xfrm>
            <a:off x="3700462" y="808409"/>
            <a:ext cx="4791075" cy="64516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latin typeface="黑体" panose="02010609060101010101" charset="-122"/>
                <a:ea typeface="黑体" panose="02010609060101010101" charset="-122"/>
              </a:rPr>
              <a:t>台湾自古属于中国领土</a:t>
            </a:r>
            <a:endParaRPr lang="zh-CN" altLang="en-US" sz="3600" dirty="0">
              <a:latin typeface="黑体" panose="02010609060101010101" charset="-122"/>
              <a:ea typeface="黑体" panose="02010609060101010101" charset="-122"/>
            </a:endParaRPr>
          </a:p>
        </p:txBody>
      </p:sp>
      <p:graphicFrame>
        <p:nvGraphicFramePr>
          <p:cNvPr id="2" name="表格 1"/>
          <p:cNvGraphicFramePr/>
          <p:nvPr/>
        </p:nvGraphicFramePr>
        <p:xfrm>
          <a:off x="2135823" y="1615292"/>
          <a:ext cx="8029575" cy="3565525"/>
        </p:xfrm>
        <a:graphic>
          <a:graphicData uri="http://schemas.openxmlformats.org/drawingml/2006/table">
            <a:tbl>
              <a:tblPr firstCol="1">
                <a:tableStyleId>{5C22544A-7EE6-4342-B048-85BDC9FD1C3A}</a:tableStyleId>
              </a:tblPr>
              <a:tblGrid>
                <a:gridCol w="1344930"/>
                <a:gridCol w="6684645"/>
              </a:tblGrid>
              <a:tr h="730885">
                <a:tc>
                  <a:txBody>
                    <a:bodyPr/>
                    <a:lstStyle/>
                    <a:p>
                      <a:pPr algn="ctr">
                        <a:lnSpc>
                          <a:spcPct val="100000"/>
                        </a:lnSpc>
                        <a:buNone/>
                      </a:pPr>
                      <a:r>
                        <a:rPr lang="en-US" altLang="zh-CN" sz="2800" b="0" dirty="0">
                          <a:solidFill>
                            <a:schemeClr val="tx1"/>
                          </a:solidFill>
                          <a:latin typeface="黑体" panose="02010609060101010101" charset="-122"/>
                          <a:ea typeface="黑体" panose="02010609060101010101" charset="-122"/>
                        </a:rPr>
                        <a:t>230</a:t>
                      </a:r>
                      <a:r>
                        <a:rPr lang="zh-CN" altLang="en-US" sz="2800" b="0" dirty="0">
                          <a:solidFill>
                            <a:schemeClr val="tx1"/>
                          </a:solidFill>
                          <a:latin typeface="黑体" panose="02010609060101010101" charset="-122"/>
                          <a:ea typeface="黑体" panose="02010609060101010101" charset="-122"/>
                        </a:rPr>
                        <a:t>年</a:t>
                      </a:r>
                      <a:endParaRPr lang="zh-CN" altLang="en-US" sz="2800" b="0" dirty="0">
                        <a:solidFill>
                          <a:schemeClr val="tx1"/>
                        </a:solidFill>
                        <a:latin typeface="黑体" panose="02010609060101010101" charset="-122"/>
                        <a:ea typeface="黑体" panose="02010609060101010101" charset="-122"/>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lnSpc>
                          <a:spcPct val="100000"/>
                        </a:lnSpc>
                        <a:buNone/>
                      </a:pPr>
                      <a:r>
                        <a:rPr kumimoji="1" lang="zh-CN" altLang="en-US" sz="2800" b="0" dirty="0">
                          <a:ln>
                            <a:noFill/>
                          </a:ln>
                          <a:solidFill>
                            <a:schemeClr val="tx1"/>
                          </a:solidFill>
                          <a:effectLst/>
                          <a:latin typeface="黑体" panose="02010609060101010101" charset="-122"/>
                          <a:ea typeface="黑体" panose="02010609060101010101" charset="-122"/>
                          <a:sym typeface="+mn-ea"/>
                        </a:rPr>
                        <a:t>三国时期，吴国卫温等一万多人到达夷洲</a:t>
                      </a:r>
                      <a:endParaRPr kumimoji="1" lang="zh-CN" altLang="en-US" sz="2800" b="0" dirty="0">
                        <a:ln>
                          <a:noFill/>
                        </a:ln>
                        <a:solidFill>
                          <a:schemeClr val="tx1"/>
                        </a:solidFill>
                        <a:effectLst/>
                        <a:latin typeface="黑体" panose="02010609060101010101" charset="-122"/>
                        <a:ea typeface="黑体" panose="02010609060101010101" charset="-122"/>
                        <a:sym typeface="+mn-ea"/>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944880">
                <a:tc>
                  <a:txBody>
                    <a:bodyPr/>
                    <a:lstStyle/>
                    <a:p>
                      <a:pPr algn="ctr">
                        <a:lnSpc>
                          <a:spcPct val="100000"/>
                        </a:lnSpc>
                        <a:buNone/>
                      </a:pPr>
                      <a:r>
                        <a:rPr lang="en-US" altLang="zh-CN" sz="2800" b="0" dirty="0">
                          <a:solidFill>
                            <a:schemeClr val="tx1"/>
                          </a:solidFill>
                          <a:latin typeface="黑体" panose="02010609060101010101" charset="-122"/>
                          <a:ea typeface="黑体" panose="02010609060101010101" charset="-122"/>
                        </a:rPr>
                        <a:t>1294</a:t>
                      </a:r>
                      <a:r>
                        <a:rPr lang="zh-CN" altLang="en-US" sz="2800" b="0" dirty="0">
                          <a:solidFill>
                            <a:schemeClr val="tx1"/>
                          </a:solidFill>
                          <a:latin typeface="黑体" panose="02010609060101010101" charset="-122"/>
                          <a:ea typeface="黑体" panose="02010609060101010101" charset="-122"/>
                        </a:rPr>
                        <a:t>年</a:t>
                      </a:r>
                      <a:endParaRPr lang="zh-CN" altLang="en-US" sz="2800" b="0" dirty="0">
                        <a:solidFill>
                          <a:schemeClr val="tx1"/>
                        </a:solidFill>
                        <a:latin typeface="黑体" panose="02010609060101010101" charset="-122"/>
                        <a:ea typeface="黑体" panose="02010609060101010101" charset="-122"/>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lnSpc>
                          <a:spcPct val="100000"/>
                        </a:lnSpc>
                        <a:buNone/>
                      </a:pPr>
                      <a:r>
                        <a:rPr kumimoji="1" lang="zh-CN" altLang="en-US" sz="2800" b="0" dirty="0">
                          <a:ln>
                            <a:noFill/>
                          </a:ln>
                          <a:solidFill>
                            <a:schemeClr val="tx1"/>
                          </a:solidFill>
                          <a:effectLst/>
                          <a:latin typeface="黑体" panose="02010609060101010101" charset="-122"/>
                          <a:ea typeface="黑体" panose="02010609060101010101" charset="-122"/>
                          <a:sym typeface="+mn-ea"/>
                        </a:rPr>
                        <a:t>元朝设澎湖巡检司，加强对琉球的管理</a:t>
                      </a:r>
                      <a:endParaRPr kumimoji="1" lang="zh-CN" altLang="en-US" sz="2800" b="0" dirty="0">
                        <a:ln>
                          <a:noFill/>
                        </a:ln>
                        <a:solidFill>
                          <a:schemeClr val="tx1"/>
                        </a:solidFill>
                        <a:effectLst/>
                        <a:latin typeface="黑体" panose="02010609060101010101" charset="-122"/>
                        <a:ea typeface="黑体" panose="02010609060101010101" charset="-122"/>
                        <a:sym typeface="+mn-ea"/>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944880">
                <a:tc>
                  <a:txBody>
                    <a:bodyPr/>
                    <a:lstStyle/>
                    <a:p>
                      <a:pPr algn="ctr">
                        <a:lnSpc>
                          <a:spcPct val="100000"/>
                        </a:lnSpc>
                        <a:buNone/>
                      </a:pPr>
                      <a:r>
                        <a:rPr lang="en-US" altLang="zh-CN" sz="2800" b="0" dirty="0">
                          <a:solidFill>
                            <a:schemeClr val="tx1"/>
                          </a:solidFill>
                          <a:latin typeface="黑体" panose="02010609060101010101" charset="-122"/>
                          <a:ea typeface="黑体" panose="02010609060101010101" charset="-122"/>
                        </a:rPr>
                        <a:t>1662</a:t>
                      </a:r>
                      <a:r>
                        <a:rPr lang="zh-CN" altLang="en-US" sz="2800" b="0" dirty="0">
                          <a:solidFill>
                            <a:schemeClr val="tx1"/>
                          </a:solidFill>
                          <a:latin typeface="黑体" panose="02010609060101010101" charset="-122"/>
                          <a:ea typeface="黑体" panose="02010609060101010101" charset="-122"/>
                        </a:rPr>
                        <a:t>年</a:t>
                      </a:r>
                      <a:endParaRPr lang="zh-CN" altLang="en-US" sz="2800" b="0" dirty="0">
                        <a:solidFill>
                          <a:schemeClr val="tx1"/>
                        </a:solidFill>
                        <a:latin typeface="黑体" panose="02010609060101010101" charset="-122"/>
                        <a:ea typeface="黑体" panose="02010609060101010101" charset="-122"/>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lnSpc>
                          <a:spcPct val="100000"/>
                        </a:lnSpc>
                        <a:buNone/>
                      </a:pPr>
                      <a:r>
                        <a:rPr lang="zh-CN" altLang="en-US" sz="2800" b="0" dirty="0">
                          <a:solidFill>
                            <a:schemeClr val="tx1"/>
                          </a:solidFill>
                          <a:latin typeface="黑体" panose="02010609060101010101" charset="-122"/>
                          <a:ea typeface="黑体" panose="02010609060101010101" charset="-122"/>
                        </a:rPr>
                        <a:t>郑成功从荷兰殖民者手中收复台湾</a:t>
                      </a:r>
                      <a:endParaRPr lang="zh-CN" altLang="en-US" sz="2800" b="0" dirty="0">
                        <a:solidFill>
                          <a:schemeClr val="tx1"/>
                        </a:solidFill>
                        <a:latin typeface="黑体" panose="02010609060101010101" charset="-122"/>
                        <a:ea typeface="黑体" panose="02010609060101010101" charset="-122"/>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944880">
                <a:tc>
                  <a:txBody>
                    <a:bodyPr/>
                    <a:lstStyle/>
                    <a:p>
                      <a:pPr algn="ctr">
                        <a:lnSpc>
                          <a:spcPct val="100000"/>
                        </a:lnSpc>
                        <a:buNone/>
                      </a:pPr>
                      <a:r>
                        <a:rPr lang="en-US" altLang="zh-CN" sz="2800" b="0" dirty="0">
                          <a:solidFill>
                            <a:schemeClr val="tx1"/>
                          </a:solidFill>
                          <a:latin typeface="黑体" panose="02010609060101010101" charset="-122"/>
                          <a:ea typeface="黑体" panose="02010609060101010101" charset="-122"/>
                        </a:rPr>
                        <a:t>1684</a:t>
                      </a:r>
                      <a:r>
                        <a:rPr lang="zh-CN" altLang="en-US" sz="2800" b="0" dirty="0">
                          <a:solidFill>
                            <a:schemeClr val="tx1"/>
                          </a:solidFill>
                          <a:latin typeface="黑体" panose="02010609060101010101" charset="-122"/>
                          <a:ea typeface="黑体" panose="02010609060101010101" charset="-122"/>
                        </a:rPr>
                        <a:t>年</a:t>
                      </a:r>
                      <a:endParaRPr lang="zh-CN" altLang="en-US" sz="2800" b="0" dirty="0">
                        <a:solidFill>
                          <a:schemeClr val="tx1"/>
                        </a:solidFill>
                        <a:latin typeface="黑体" panose="02010609060101010101" charset="-122"/>
                        <a:ea typeface="黑体" panose="02010609060101010101" charset="-122"/>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lnSpc>
                          <a:spcPct val="100000"/>
                        </a:lnSpc>
                        <a:buNone/>
                      </a:pPr>
                      <a:r>
                        <a:rPr kumimoji="1" lang="zh-CN" altLang="en-US" sz="2800" b="0" dirty="0">
                          <a:ln>
                            <a:noFill/>
                          </a:ln>
                          <a:solidFill>
                            <a:schemeClr val="tx1"/>
                          </a:solidFill>
                          <a:effectLst/>
                          <a:latin typeface="黑体" panose="02010609060101010101" charset="-122"/>
                          <a:ea typeface="黑体" panose="02010609060101010101" charset="-122"/>
                          <a:sym typeface="+mn-ea"/>
                        </a:rPr>
                        <a:t>清政府设台湾府，隶属福建省</a:t>
                      </a:r>
                      <a:endParaRPr kumimoji="1" lang="zh-CN" altLang="en-US" sz="2800" b="0" dirty="0">
                        <a:ln>
                          <a:noFill/>
                        </a:ln>
                        <a:solidFill>
                          <a:schemeClr val="tx1"/>
                        </a:solidFill>
                        <a:effectLst/>
                        <a:latin typeface="黑体" panose="02010609060101010101" charset="-122"/>
                        <a:ea typeface="黑体" panose="02010609060101010101" charset="-122"/>
                        <a:sym typeface="+mn-ea"/>
                      </a:endParaRPr>
                    </a:p>
                  </a:txBody>
                  <a:tcPr marL="91434" marR="91434" marT="45710" marB="4571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bl>
          </a:graphicData>
        </a:graphic>
      </p:graphicFrame>
      <p:sp>
        <p:nvSpPr>
          <p:cNvPr id="3" name="横卷形 2"/>
          <p:cNvSpPr/>
          <p:nvPr/>
        </p:nvSpPr>
        <p:spPr>
          <a:xfrm>
            <a:off x="2134235" y="5207655"/>
            <a:ext cx="8137525" cy="1511300"/>
          </a:xfrm>
          <a:prstGeom prst="horizontalScroll">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2800" noProof="1">
                <a:solidFill>
                  <a:srgbClr val="FF0000"/>
                </a:solidFill>
                <a:latin typeface="黑体" panose="02010609060101010101" charset="-122"/>
                <a:ea typeface="黑体" panose="02010609060101010101" charset="-122"/>
                <a:sym typeface="+mn-ea"/>
              </a:rPr>
              <a:t>台湾回归，祖国统一，是历史发展的潮流</a:t>
            </a:r>
            <a:endParaRPr lang="zh-CN" altLang="en-US" sz="2800" noProof="1">
              <a:solidFill>
                <a:srgbClr val="FF0000"/>
              </a:solidFill>
              <a:latin typeface="黑体" panose="02010609060101010101" charset="-122"/>
              <a:ea typeface="黑体" panose="02010609060101010101" charset="-122"/>
              <a:sym typeface="+mn-ea"/>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2"/>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文本框 6151"/>
          <p:cNvSpPr txBox="1">
            <a:spLocks noChangeArrowheads="1"/>
          </p:cNvSpPr>
          <p:nvPr/>
        </p:nvSpPr>
        <p:spPr bwMode="auto">
          <a:xfrm>
            <a:off x="1704777" y="823288"/>
            <a:ext cx="252986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sym typeface="宋体" panose="02010600030101010101" pitchFamily="2" charset="-122"/>
              </a:rPr>
              <a:t>2</a:t>
            </a:r>
            <a:r>
              <a:rPr lang="zh-CN" altLang="en-US" sz="2800" dirty="0">
                <a:latin typeface="黑体" panose="02010609060101010101" charset="-122"/>
                <a:ea typeface="黑体" panose="02010609060101010101" charset="-122"/>
                <a:sym typeface="宋体" panose="02010600030101010101" pitchFamily="2" charset="-122"/>
              </a:rPr>
              <a:t>、雅克萨之战</a:t>
            </a:r>
            <a:endParaRPr lang="zh-CN" altLang="en-US" sz="2800" dirty="0">
              <a:latin typeface="黑体" panose="02010609060101010101" charset="-122"/>
              <a:ea typeface="黑体" panose="02010609060101010101" charset="-122"/>
              <a:sym typeface="宋体" panose="02010600030101010101" pitchFamily="2" charset="-122"/>
            </a:endParaRPr>
          </a:p>
        </p:txBody>
      </p:sp>
      <p:graphicFrame>
        <p:nvGraphicFramePr>
          <p:cNvPr id="2" name="表格 1"/>
          <p:cNvGraphicFramePr/>
          <p:nvPr/>
        </p:nvGraphicFramePr>
        <p:xfrm>
          <a:off x="2250123" y="1709420"/>
          <a:ext cx="7832725" cy="4632912"/>
        </p:xfrm>
        <a:graphic>
          <a:graphicData uri="http://schemas.openxmlformats.org/drawingml/2006/table">
            <a:tbl>
              <a:tblPr firstRow="1" bandRow="1">
                <a:tableStyleId>{5C22544A-7EE6-4342-B048-85BDC9FD1C3A}</a:tableStyleId>
              </a:tblPr>
              <a:tblGrid>
                <a:gridCol w="953770"/>
                <a:gridCol w="6878955"/>
              </a:tblGrid>
              <a:tr h="904348">
                <a:tc>
                  <a:txBody>
                    <a:bodyPr/>
                    <a:lstStyle/>
                    <a:p>
                      <a:pPr>
                        <a:buNone/>
                      </a:pPr>
                      <a:r>
                        <a:rPr lang="zh-CN" altLang="en-US" sz="2800" b="0" dirty="0">
                          <a:solidFill>
                            <a:schemeClr val="tx1"/>
                          </a:solidFill>
                          <a:latin typeface="黑体" panose="02010609060101010101" charset="-122"/>
                          <a:ea typeface="黑体" panose="02010609060101010101" charset="-122"/>
                        </a:rPr>
                        <a:t>背景</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en-US" altLang="zh-CN" sz="2800" b="0" dirty="0">
                          <a:solidFill>
                            <a:schemeClr val="tx1"/>
                          </a:solidFill>
                          <a:latin typeface="黑体" panose="02010609060101010101" charset="-122"/>
                          <a:ea typeface="黑体" panose="02010609060101010101" charset="-122"/>
                        </a:rPr>
                        <a:t>17</a:t>
                      </a:r>
                      <a:r>
                        <a:rPr lang="zh-CN" altLang="en-US" sz="2800" b="0" dirty="0">
                          <a:solidFill>
                            <a:schemeClr val="tx1"/>
                          </a:solidFill>
                          <a:latin typeface="黑体" panose="02010609060101010101" charset="-122"/>
                          <a:ea typeface="黑体" panose="02010609060101010101" charset="-122"/>
                        </a:rPr>
                        <a:t>世纪中期，沙俄势力侵入我国黑龙江流域，在雅克萨和尼布楚修筑城堡</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312764">
                <a:tc>
                  <a:txBody>
                    <a:bodyPr/>
                    <a:lstStyle/>
                    <a:p>
                      <a:pPr>
                        <a:buNone/>
                      </a:pPr>
                      <a:r>
                        <a:rPr lang="zh-CN" altLang="en-US" sz="2800" b="0" dirty="0">
                          <a:solidFill>
                            <a:schemeClr val="tx1"/>
                          </a:solidFill>
                          <a:latin typeface="黑体" panose="02010609060101010101" charset="-122"/>
                          <a:ea typeface="黑体" panose="02010609060101010101" charset="-122"/>
                        </a:rPr>
                        <a:t>过程</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en-US" altLang="zh-CN" sz="2800" b="0" dirty="0">
                          <a:solidFill>
                            <a:schemeClr val="tx1"/>
                          </a:solidFill>
                          <a:latin typeface="黑体" panose="02010609060101010101" charset="-122"/>
                          <a:ea typeface="黑体" panose="02010609060101010101" charset="-122"/>
                        </a:rPr>
                        <a:t>1685</a:t>
                      </a:r>
                      <a:r>
                        <a:rPr lang="zh-CN" altLang="en-US" sz="2800" b="0" dirty="0">
                          <a:solidFill>
                            <a:schemeClr val="tx1"/>
                          </a:solidFill>
                          <a:latin typeface="黑体" panose="02010609060101010101" charset="-122"/>
                          <a:ea typeface="黑体" panose="02010609060101010101" charset="-122"/>
                        </a:rPr>
                        <a:t>和</a:t>
                      </a:r>
                      <a:r>
                        <a:rPr lang="en-US" altLang="zh-CN" sz="2800" b="0" dirty="0">
                          <a:solidFill>
                            <a:schemeClr val="tx1"/>
                          </a:solidFill>
                          <a:latin typeface="黑体" panose="02010609060101010101" charset="-122"/>
                          <a:ea typeface="黑体" panose="02010609060101010101" charset="-122"/>
                        </a:rPr>
                        <a:t>1686</a:t>
                      </a:r>
                      <a:r>
                        <a:rPr lang="zh-CN" altLang="en-US" sz="2800" b="0" dirty="0">
                          <a:solidFill>
                            <a:schemeClr val="tx1"/>
                          </a:solidFill>
                          <a:latin typeface="黑体" panose="02010609060101010101" charset="-122"/>
                          <a:ea typeface="黑体" panose="02010609060101010101" charset="-122"/>
                        </a:rPr>
                        <a:t>年，康熙帝命令清军两次进攻盘踞在雅克萨的俄军；沙俄政府被迫同意谈判解决中俄两国东段边界问题</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904348">
                <a:tc>
                  <a:txBody>
                    <a:bodyPr/>
                    <a:lstStyle/>
                    <a:p>
                      <a:pPr>
                        <a:buNone/>
                      </a:pPr>
                      <a:r>
                        <a:rPr lang="zh-CN" altLang="en-US" sz="2800" b="0" dirty="0">
                          <a:solidFill>
                            <a:schemeClr val="tx1"/>
                          </a:solidFill>
                          <a:latin typeface="黑体" panose="02010609060101010101" charset="-122"/>
                          <a:ea typeface="黑体" panose="02010609060101010101" charset="-122"/>
                        </a:rPr>
                        <a:t>结果</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en-US" altLang="zh-CN" sz="2800" b="0" dirty="0">
                          <a:solidFill>
                            <a:schemeClr val="tx1"/>
                          </a:solidFill>
                          <a:latin typeface="黑体" panose="02010609060101010101" charset="-122"/>
                          <a:ea typeface="黑体" panose="02010609060101010101" charset="-122"/>
                        </a:rPr>
                        <a:t>1689</a:t>
                      </a:r>
                      <a:r>
                        <a:rPr lang="zh-CN" altLang="en-US" sz="2800" b="0" dirty="0">
                          <a:solidFill>
                            <a:schemeClr val="tx1"/>
                          </a:solidFill>
                          <a:latin typeface="黑体" panose="02010609060101010101" charset="-122"/>
                          <a:ea typeface="黑体" panose="02010609060101010101" charset="-122"/>
                        </a:rPr>
                        <a:t>年，中俄签订了第一个边界条约《尼布楚条约》</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312764">
                <a:tc>
                  <a:txBody>
                    <a:bodyPr/>
                    <a:lstStyle/>
                    <a:p>
                      <a:pPr>
                        <a:buNone/>
                      </a:pPr>
                      <a:r>
                        <a:rPr lang="zh-CN" altLang="en-US" sz="2800" b="0" dirty="0">
                          <a:solidFill>
                            <a:schemeClr val="tx1"/>
                          </a:solidFill>
                          <a:latin typeface="黑体" panose="02010609060101010101" charset="-122"/>
                          <a:ea typeface="黑体" panose="02010609060101010101" charset="-122"/>
                        </a:rPr>
                        <a:t>意义</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buNone/>
                      </a:pPr>
                      <a:r>
                        <a:rPr lang="zh-CN" altLang="en-US" sz="2800" b="0" dirty="0">
                          <a:solidFill>
                            <a:schemeClr val="tx1"/>
                          </a:solidFill>
                          <a:latin typeface="黑体" panose="02010609060101010101" charset="-122"/>
                          <a:ea typeface="黑体" panose="02010609060101010101" charset="-122"/>
                        </a:rPr>
                        <a:t>《尼布楚条约》从法律上肯定了黑龙江和乌苏里江流域包括库页岛在内的广大地区，都是中国的领土</a:t>
                      </a:r>
                      <a:endParaRPr lang="zh-CN" altLang="en-US" sz="2800" b="0" dirty="0">
                        <a:solidFill>
                          <a:schemeClr val="tx1"/>
                        </a:solidFill>
                        <a:latin typeface="黑体" panose="02010609060101010101" charset="-122"/>
                        <a:ea typeface="黑体" panose="02010609060101010101" charset="-122"/>
                      </a:endParaRPr>
                    </a:p>
                  </a:txBody>
                  <a:tcPr marL="91433" marR="91433" marT="45714" marB="45714">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bl>
          </a:graphicData>
        </a:graphic>
      </p:graphicFrame>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图片 4"/>
          <p:cNvPicPr>
            <a:picLocks noChangeAspect="1"/>
          </p:cNvPicPr>
          <p:nvPr/>
        </p:nvPicPr>
        <p:blipFill>
          <a:blip r:embed="rId1"/>
          <a:stretch>
            <a:fillRect/>
          </a:stretch>
        </p:blipFill>
        <p:spPr>
          <a:xfrm>
            <a:off x="374754" y="1116768"/>
            <a:ext cx="11442491" cy="5741232"/>
          </a:xfrm>
          <a:prstGeom prst="rect">
            <a:avLst/>
          </a:prstGeom>
        </p:spPr>
      </p:pic>
      <p:sp>
        <p:nvSpPr>
          <p:cNvPr id="6" name="文本框 5"/>
          <p:cNvSpPr txBox="1"/>
          <p:nvPr/>
        </p:nvSpPr>
        <p:spPr>
          <a:xfrm>
            <a:off x="3207895" y="625123"/>
            <a:ext cx="6265888" cy="461665"/>
          </a:xfrm>
          <a:prstGeom prst="rect">
            <a:avLst/>
          </a:prstGeom>
          <a:noFill/>
        </p:spPr>
        <p:txBody>
          <a:bodyPr wrap="square" rtlCol="0">
            <a:spAutoFit/>
          </a:bodyPr>
          <a:lstStyle/>
          <a:p>
            <a:r>
              <a:rPr lang="zh-CN" altLang="en-US" dirty="0"/>
              <a:t>坚决抗击外国的武装侵略，保卫祖国的疆土</a:t>
            </a:r>
            <a:endParaRPr lang="zh-CN" altLang="en-US" dirty="0"/>
          </a:p>
        </p:txBody>
      </p:sp>
    </p:spTree>
  </p:cSld>
  <p:clrMapOvr>
    <a:masterClrMapping/>
  </p:clrMapOvr>
  <p:transition>
    <p:zoom/>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文本框 6151"/>
          <p:cNvSpPr txBox="1">
            <a:spLocks noChangeArrowheads="1"/>
          </p:cNvSpPr>
          <p:nvPr/>
        </p:nvSpPr>
        <p:spPr bwMode="auto">
          <a:xfrm>
            <a:off x="1775520" y="836712"/>
            <a:ext cx="28905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sym typeface="宋体" panose="02010600030101010101" pitchFamily="2" charset="-122"/>
              </a:rPr>
              <a:t>3</a:t>
            </a:r>
            <a:r>
              <a:rPr lang="zh-CN" altLang="en-US" sz="2800" dirty="0">
                <a:latin typeface="黑体" panose="02010609060101010101" charset="-122"/>
                <a:ea typeface="黑体" panose="02010609060101010101" charset="-122"/>
                <a:sym typeface="宋体" panose="02010600030101010101" pitchFamily="2" charset="-122"/>
              </a:rPr>
              <a:t>、巩固西北边疆</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8199" name="文本框 1"/>
          <p:cNvSpPr txBox="1">
            <a:spLocks noChangeArrowheads="1"/>
          </p:cNvSpPr>
          <p:nvPr/>
        </p:nvSpPr>
        <p:spPr bwMode="auto">
          <a:xfrm>
            <a:off x="1842770" y="1539761"/>
            <a:ext cx="883126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）回部：在我国西北天山以南的广大地区，居住的维吾尔等族人民</a:t>
            </a:r>
            <a:endParaRPr lang="en-US" altLang="zh-CN" sz="2800" dirty="0">
              <a:latin typeface="黑体" panose="02010609060101010101" charset="-122"/>
              <a:ea typeface="黑体" panose="02010609060101010101" charset="-122"/>
            </a:endParaRPr>
          </a:p>
        </p:txBody>
      </p:sp>
      <p:graphicFrame>
        <p:nvGraphicFramePr>
          <p:cNvPr id="3" name="表格 2"/>
          <p:cNvGraphicFramePr/>
          <p:nvPr/>
        </p:nvGraphicFramePr>
        <p:xfrm>
          <a:off x="1975561" y="3140968"/>
          <a:ext cx="8715375" cy="3459832"/>
        </p:xfrm>
        <a:graphic>
          <a:graphicData uri="http://schemas.openxmlformats.org/drawingml/2006/table">
            <a:tbl>
              <a:tblPr firstRow="1" bandRow="1">
                <a:tableStyleId>{5C22544A-7EE6-4342-B048-85BDC9FD1C3A}</a:tableStyleId>
              </a:tblPr>
              <a:tblGrid>
                <a:gridCol w="899795"/>
                <a:gridCol w="4267835"/>
                <a:gridCol w="3547745"/>
              </a:tblGrid>
              <a:tr h="576064">
                <a:tc>
                  <a:txBody>
                    <a:bodyPr/>
                    <a:lstStyle/>
                    <a:p>
                      <a:pPr algn="ctr">
                        <a:buNone/>
                      </a:pPr>
                      <a:r>
                        <a:rPr lang="zh-CN" altLang="en-US" sz="2800" b="0" dirty="0">
                          <a:solidFill>
                            <a:schemeClr val="tx1"/>
                          </a:solidFill>
                          <a:latin typeface="黑体" panose="02010609060101010101" charset="-122"/>
                          <a:ea typeface="黑体" panose="02010609060101010101" charset="-122"/>
                        </a:rPr>
                        <a:t>时期</a:t>
                      </a:r>
                      <a:endParaRPr lang="zh-CN" altLang="en-US" sz="28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buNone/>
                      </a:pPr>
                      <a:r>
                        <a:rPr lang="zh-CN" altLang="en-US" sz="2800" b="0" dirty="0">
                          <a:solidFill>
                            <a:schemeClr val="tx1"/>
                          </a:solidFill>
                          <a:latin typeface="黑体" panose="02010609060101010101" charset="-122"/>
                          <a:ea typeface="黑体" panose="02010609060101010101" charset="-122"/>
                        </a:rPr>
                        <a:t>叛乱</a:t>
                      </a:r>
                      <a:endParaRPr lang="zh-CN" altLang="en-US" sz="28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buNone/>
                      </a:pPr>
                      <a:r>
                        <a:rPr lang="zh-CN" altLang="en-US" sz="2800" b="0" dirty="0">
                          <a:solidFill>
                            <a:schemeClr val="tx1"/>
                          </a:solidFill>
                          <a:latin typeface="黑体" panose="02010609060101010101" charset="-122"/>
                          <a:ea typeface="黑体" panose="02010609060101010101" charset="-122"/>
                        </a:rPr>
                        <a:t>平定</a:t>
                      </a:r>
                      <a:endParaRPr lang="zh-CN" altLang="en-US" sz="28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512168">
                <a:tc>
                  <a:txBody>
                    <a:bodyPr/>
                    <a:lstStyle/>
                    <a:p>
                      <a:pPr algn="ctr">
                        <a:buNone/>
                      </a:pPr>
                      <a:r>
                        <a:rPr lang="zh-CN" altLang="en-US" sz="2800" b="0" dirty="0">
                          <a:solidFill>
                            <a:schemeClr val="tx1"/>
                          </a:solidFill>
                          <a:latin typeface="黑体" panose="02010609060101010101" charset="-122"/>
                          <a:ea typeface="黑体" panose="02010609060101010101" charset="-122"/>
                        </a:rPr>
                        <a:t>康熙</a:t>
                      </a:r>
                      <a:endParaRPr lang="zh-CN" altLang="en-US" sz="28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400" b="0" dirty="0">
                          <a:solidFill>
                            <a:schemeClr val="tx1"/>
                          </a:solidFill>
                          <a:latin typeface="黑体" panose="02010609060101010101" charset="-122"/>
                          <a:ea typeface="黑体" panose="02010609060101010101" charset="-122"/>
                        </a:rPr>
                        <a:t>蒙古族准噶尔部首领噶尔丹在俄国的唆使下发动叛乱，占领了青海、蒙古的许多地区</a:t>
                      </a:r>
                      <a:endParaRPr lang="zh-CN" altLang="en-US" sz="24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400" b="0" dirty="0">
                          <a:solidFill>
                            <a:schemeClr val="tx1"/>
                          </a:solidFill>
                          <a:latin typeface="黑体" panose="02010609060101010101" charset="-122"/>
                          <a:ea typeface="黑体" panose="02010609060101010101" charset="-122"/>
                        </a:rPr>
                        <a:t>康熙皇帝三次亲征，平定叛乱，稳定了西北部边疆地区</a:t>
                      </a:r>
                      <a:endParaRPr lang="zh-CN" altLang="en-US" sz="24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371600">
                <a:tc>
                  <a:txBody>
                    <a:bodyPr/>
                    <a:lstStyle/>
                    <a:p>
                      <a:pPr algn="ctr">
                        <a:buNone/>
                      </a:pPr>
                      <a:r>
                        <a:rPr lang="zh-CN" altLang="en-US" sz="2800" b="0" dirty="0">
                          <a:solidFill>
                            <a:schemeClr val="tx1"/>
                          </a:solidFill>
                          <a:latin typeface="黑体" panose="02010609060101010101" charset="-122"/>
                          <a:ea typeface="黑体" panose="02010609060101010101" charset="-122"/>
                        </a:rPr>
                        <a:t>乾隆</a:t>
                      </a:r>
                      <a:endParaRPr lang="zh-CN" altLang="en-US" sz="28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400" b="0" dirty="0">
                          <a:solidFill>
                            <a:schemeClr val="tx1"/>
                          </a:solidFill>
                          <a:latin typeface="黑体" panose="02010609060101010101" charset="-122"/>
                          <a:ea typeface="黑体" panose="02010609060101010101" charset="-122"/>
                        </a:rPr>
                        <a:t>回部贵族大、小和卓发动叛乱，形成割据势力，残暴搜刮各族人民</a:t>
                      </a:r>
                      <a:endParaRPr lang="zh-CN" altLang="en-US" sz="24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400" b="0" dirty="0">
                          <a:solidFill>
                            <a:schemeClr val="tx1"/>
                          </a:solidFill>
                          <a:latin typeface="黑体" panose="02010609060101010101" charset="-122"/>
                          <a:ea typeface="黑体" panose="02010609060101010101" charset="-122"/>
                        </a:rPr>
                        <a:t>乾隆皇帝调兵讨伐，在维吾尔等族人民的支持下，平定了叛乱</a:t>
                      </a:r>
                      <a:endParaRPr lang="zh-CN" altLang="en-US" sz="2400" b="0" dirty="0">
                        <a:solidFill>
                          <a:schemeClr val="tx1"/>
                        </a:solidFill>
                        <a:latin typeface="黑体" panose="02010609060101010101" charset="-122"/>
                        <a:ea typeface="黑体" panose="02010609060101010101" charset="-122"/>
                      </a:endParaRPr>
                    </a:p>
                  </a:txBody>
                  <a:tcPr marT="45716" marB="45716"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bl>
          </a:graphicData>
        </a:graphic>
      </p:graphicFrame>
      <p:sp>
        <p:nvSpPr>
          <p:cNvPr id="8198" name="文本框 99"/>
          <p:cNvSpPr txBox="1">
            <a:spLocks noChangeArrowheads="1"/>
          </p:cNvSpPr>
          <p:nvPr/>
        </p:nvSpPr>
        <p:spPr bwMode="auto">
          <a:xfrm>
            <a:off x="1868169" y="2546990"/>
            <a:ext cx="298864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a:t>
            </a:r>
            <a:r>
              <a:rPr lang="zh-CN" altLang="en-US" sz="2800" dirty="0">
                <a:latin typeface="黑体" panose="02010609060101010101" charset="-122"/>
                <a:ea typeface="黑体" panose="02010609060101010101" charset="-122"/>
              </a:rPr>
              <a:t>平定叛乱</a:t>
            </a:r>
            <a:endParaRPr lang="zh-CN" altLang="en-US" sz="2800" dirty="0">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8199"/>
                                        </p:tgtEl>
                                        <p:attrNameLst>
                                          <p:attrName>style.visibility</p:attrName>
                                        </p:attrNameLst>
                                      </p:cBhvr>
                                      <p:to>
                                        <p:strVal val="visible"/>
                                      </p:to>
                                    </p:set>
                                    <p:anim calcmode="lin" valueType="num">
                                      <p:cBhvr>
                                        <p:cTn id="7" dur="500" fill="hold"/>
                                        <p:tgtEl>
                                          <p:spTgt spid="8199"/>
                                        </p:tgtEl>
                                        <p:attrNameLst>
                                          <p:attrName>ppt_w</p:attrName>
                                        </p:attrNameLst>
                                      </p:cBhvr>
                                      <p:tavLst>
                                        <p:tav tm="0">
                                          <p:val>
                                            <p:fltVal val="0"/>
                                          </p:val>
                                        </p:tav>
                                        <p:tav tm="100000">
                                          <p:val>
                                            <p:strVal val="#ppt_w"/>
                                          </p:val>
                                        </p:tav>
                                      </p:tavLst>
                                    </p:anim>
                                    <p:anim calcmode="lin" valueType="num">
                                      <p:cBhvr>
                                        <p:cTn id="8" dur="500" fill="hold"/>
                                        <p:tgtEl>
                                          <p:spTgt spid="8199"/>
                                        </p:tgtEl>
                                        <p:attrNameLst>
                                          <p:attrName>ppt_h</p:attrName>
                                        </p:attrNameLst>
                                      </p:cBhvr>
                                      <p:tavLst>
                                        <p:tav tm="0">
                                          <p:val>
                                            <p:fltVal val="0"/>
                                          </p:val>
                                        </p:tav>
                                        <p:tav tm="100000">
                                          <p:val>
                                            <p:strVal val="#ppt_h"/>
                                          </p:val>
                                        </p:tav>
                                      </p:tavLst>
                                    </p:anim>
                                    <p:anim calcmode="lin" valueType="num">
                                      <p:cBhvr>
                                        <p:cTn id="9" dur="500" fill="hold"/>
                                        <p:tgtEl>
                                          <p:spTgt spid="8199"/>
                                        </p:tgtEl>
                                        <p:attrNameLst>
                                          <p:attrName>style.rotation</p:attrName>
                                        </p:attrNameLst>
                                      </p:cBhvr>
                                      <p:tavLst>
                                        <p:tav tm="0">
                                          <p:val>
                                            <p:fltVal val="360"/>
                                          </p:val>
                                        </p:tav>
                                        <p:tav tm="100000">
                                          <p:val>
                                            <p:fltVal val="0"/>
                                          </p:val>
                                        </p:tav>
                                      </p:tavLst>
                                    </p:anim>
                                    <p:animEffect transition="in" filter="fade">
                                      <p:cBhvr>
                                        <p:cTn id="10" dur="500"/>
                                        <p:tgtEl>
                                          <p:spTgt spid="8199"/>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198"/>
                                        </p:tgtEl>
                                        <p:attrNameLst>
                                          <p:attrName>style.visibility</p:attrName>
                                        </p:attrNameLst>
                                      </p:cBhvr>
                                      <p:to>
                                        <p:strVal val="visible"/>
                                      </p:to>
                                    </p:set>
                                    <p:animEffect transition="in" filter="blinds(horizontal)">
                                      <p:cBhvr>
                                        <p:cTn id="15" dur="500"/>
                                        <p:tgtEl>
                                          <p:spTgt spid="819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checkerboard(across)">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P spid="8198"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3" name="文本框 99"/>
          <p:cNvSpPr txBox="1">
            <a:spLocks noChangeArrowheads="1"/>
          </p:cNvSpPr>
          <p:nvPr/>
        </p:nvSpPr>
        <p:spPr bwMode="auto">
          <a:xfrm>
            <a:off x="1724660" y="813118"/>
            <a:ext cx="2142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3</a:t>
            </a:r>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a:t>
            </a:r>
            <a:r>
              <a:rPr lang="zh-CN" altLang="en-US" sz="2800" dirty="0">
                <a:latin typeface="黑体" panose="02010609060101010101" charset="-122"/>
                <a:ea typeface="黑体" panose="02010609060101010101" charset="-122"/>
              </a:rPr>
              <a:t>管理</a:t>
            </a:r>
            <a:endParaRPr lang="zh-CN" altLang="en-US" sz="2800" dirty="0">
              <a:latin typeface="黑体" panose="02010609060101010101" charset="-122"/>
              <a:ea typeface="黑体" panose="02010609060101010101" charset="-122"/>
            </a:endParaRPr>
          </a:p>
        </p:txBody>
      </p:sp>
      <p:sp>
        <p:nvSpPr>
          <p:cNvPr id="6" name="文本框 1"/>
          <p:cNvSpPr txBox="1">
            <a:spLocks noChangeArrowheads="1"/>
          </p:cNvSpPr>
          <p:nvPr/>
        </p:nvSpPr>
        <p:spPr bwMode="auto">
          <a:xfrm>
            <a:off x="6274435" y="4783455"/>
            <a:ext cx="4580890" cy="151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pP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）清军驻扎新疆各地，设置哨所，加强了对西北地区的管辖</a:t>
            </a:r>
            <a:endParaRPr lang="zh-CN" altLang="en-US" sz="2800" dirty="0">
              <a:latin typeface="黑体" panose="02010609060101010101" charset="-122"/>
              <a:ea typeface="黑体" panose="02010609060101010101" charset="-122"/>
            </a:endParaRPr>
          </a:p>
        </p:txBody>
      </p:sp>
      <p:sp>
        <p:nvSpPr>
          <p:cNvPr id="8" name="文本框 1"/>
          <p:cNvSpPr txBox="1">
            <a:spLocks noChangeArrowheads="1"/>
          </p:cNvSpPr>
          <p:nvPr/>
        </p:nvSpPr>
        <p:spPr bwMode="auto">
          <a:xfrm>
            <a:off x="2019935" y="1498918"/>
            <a:ext cx="4054475" cy="151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pP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）清朝设置伊犁将军，管辖包括巴勒喀什池在内的整个新疆地区</a:t>
            </a:r>
            <a:endParaRPr lang="zh-CN" altLang="en-US" sz="2800" dirty="0">
              <a:latin typeface="黑体" panose="02010609060101010101" charset="-122"/>
              <a:ea typeface="黑体" panose="02010609060101010101" charset="-122"/>
            </a:endParaRPr>
          </a:p>
        </p:txBody>
      </p:sp>
      <p:pic>
        <p:nvPicPr>
          <p:cNvPr id="3" name="图片 2"/>
          <p:cNvPicPr>
            <a:picLocks noChangeAspect="1" noChangeArrowheads="1"/>
          </p:cNvPicPr>
          <p:nvPr/>
        </p:nvPicPr>
        <p:blipFill>
          <a:blip r:embed="rId1">
            <a:extLst>
              <a:ext uri="{28A0092B-C50C-407E-A947-70E740481C1C}">
                <a14:useLocalDpi xmlns:a14="http://schemas.microsoft.com/office/drawing/2010/main" val="0"/>
              </a:ext>
            </a:extLst>
          </a:blip>
          <a:srcRect r="-185" b="5402"/>
          <a:stretch>
            <a:fillRect/>
          </a:stretch>
        </p:blipFill>
        <p:spPr bwMode="auto">
          <a:xfrm>
            <a:off x="6202998" y="1211580"/>
            <a:ext cx="4379912"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4998" y="3429318"/>
            <a:ext cx="4260850"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本框 4"/>
          <p:cNvSpPr txBox="1">
            <a:spLocks noChangeArrowheads="1"/>
          </p:cNvSpPr>
          <p:nvPr/>
        </p:nvSpPr>
        <p:spPr bwMode="auto">
          <a:xfrm>
            <a:off x="6376035" y="4097655"/>
            <a:ext cx="22844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伊犁将军府</a:t>
            </a:r>
            <a:endParaRPr lang="zh-CN" altLang="en-US" sz="2800" dirty="0">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par>
                                <p:cTn id="14" presetID="6"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2000"/>
                                        <p:tgtEl>
                                          <p:spTgt spid="4"/>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heckerboard(across)">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文本框 6151"/>
          <p:cNvSpPr txBox="1">
            <a:spLocks noChangeArrowheads="1"/>
          </p:cNvSpPr>
          <p:nvPr/>
        </p:nvSpPr>
        <p:spPr bwMode="auto">
          <a:xfrm>
            <a:off x="1703512" y="840769"/>
            <a:ext cx="48526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sym typeface="宋体" panose="02010600030101010101" pitchFamily="2" charset="-122"/>
              </a:rPr>
              <a:t>4</a:t>
            </a:r>
            <a:r>
              <a:rPr lang="zh-CN" altLang="en-US" sz="2800" dirty="0">
                <a:latin typeface="黑体" panose="02010609060101010101" charset="-122"/>
                <a:ea typeface="黑体" panose="02010609060101010101" charset="-122"/>
                <a:sym typeface="宋体" panose="02010600030101010101" pitchFamily="2" charset="-122"/>
              </a:rPr>
              <a:t>、清廷对西藏地区有效管辖</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8199" name="文本框 1"/>
          <p:cNvSpPr txBox="1">
            <a:spLocks noChangeArrowheads="1"/>
          </p:cNvSpPr>
          <p:nvPr/>
        </p:nvSpPr>
        <p:spPr bwMode="auto">
          <a:xfrm>
            <a:off x="7374867" y="1242577"/>
            <a:ext cx="2184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册封制度</a:t>
            </a:r>
            <a:endParaRPr lang="zh-CN" altLang="en-US" sz="2800" dirty="0">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2528880" y="2001539"/>
            <a:ext cx="3913188"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①顺治帝赐予五世达赖喇嘛金册、金印和</a:t>
            </a:r>
            <a:r>
              <a:rPr lang="en-US" altLang="zh-CN" sz="2800" dirty="0">
                <a:latin typeface="黑体" panose="02010609060101010101" charset="-122"/>
                <a:ea typeface="黑体" panose="02010609060101010101" charset="-122"/>
                <a:sym typeface="宋体" panose="02010600030101010101" pitchFamily="2" charset="-122"/>
              </a:rPr>
              <a:t>“</a:t>
            </a:r>
            <a:r>
              <a:rPr lang="zh-CN" altLang="en-US" sz="2800" dirty="0">
                <a:latin typeface="黑体" panose="02010609060101010101" charset="-122"/>
                <a:ea typeface="黑体" panose="02010609060101010101" charset="-122"/>
                <a:sym typeface="宋体" panose="02010600030101010101" pitchFamily="2" charset="-122"/>
              </a:rPr>
              <a:t>达赖喇嘛</a:t>
            </a:r>
            <a:r>
              <a:rPr lang="en-US" altLang="zh-CN" sz="2800" dirty="0">
                <a:latin typeface="黑体" panose="02010609060101010101" charset="-122"/>
                <a:ea typeface="黑体" panose="02010609060101010101" charset="-122"/>
                <a:sym typeface="宋体" panose="02010600030101010101" pitchFamily="2" charset="-122"/>
              </a:rPr>
              <a:t>”</a:t>
            </a:r>
            <a:r>
              <a:rPr lang="zh-CN" altLang="en-US" sz="2800" dirty="0">
                <a:latin typeface="黑体" panose="02010609060101010101" charset="-122"/>
                <a:ea typeface="黑体" panose="02010609060101010101" charset="-122"/>
                <a:sym typeface="宋体" panose="02010600030101010101" pitchFamily="2" charset="-122"/>
              </a:rPr>
              <a:t>的封号</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9" name="文本框 8"/>
          <p:cNvSpPr txBox="1">
            <a:spLocks noChangeArrowheads="1"/>
          </p:cNvSpPr>
          <p:nvPr/>
        </p:nvSpPr>
        <p:spPr bwMode="auto">
          <a:xfrm>
            <a:off x="6546843" y="4178002"/>
            <a:ext cx="3613150"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②康熙帝册封格鲁派另一位首领为 </a:t>
            </a:r>
            <a:r>
              <a:rPr lang="en-US" altLang="zh-CN" sz="2800" dirty="0">
                <a:latin typeface="黑体" panose="02010609060101010101" charset="-122"/>
                <a:ea typeface="黑体" panose="02010609060101010101" charset="-122"/>
                <a:sym typeface="宋体" panose="02010600030101010101" pitchFamily="2" charset="-122"/>
              </a:rPr>
              <a:t>“</a:t>
            </a:r>
            <a:r>
              <a:rPr lang="zh-CN" altLang="en-US" sz="2800" dirty="0">
                <a:latin typeface="黑体" panose="02010609060101010101" charset="-122"/>
                <a:ea typeface="黑体" panose="02010609060101010101" charset="-122"/>
                <a:sym typeface="宋体" panose="02010600030101010101" pitchFamily="2" charset="-122"/>
              </a:rPr>
              <a:t>班禅额尔德尼</a:t>
            </a:r>
            <a:r>
              <a:rPr lang="en-US" altLang="zh-CN" sz="2800" dirty="0">
                <a:latin typeface="黑体" panose="02010609060101010101" charset="-122"/>
                <a:ea typeface="黑体" panose="02010609060101010101" charset="-122"/>
                <a:sym typeface="宋体" panose="02010600030101010101" pitchFamily="2" charset="-122"/>
              </a:rPr>
              <a:t>”</a:t>
            </a:r>
            <a:r>
              <a:rPr lang="zh-CN" altLang="en-US" sz="2800" dirty="0">
                <a:latin typeface="黑体" panose="02010609060101010101" charset="-122"/>
                <a:ea typeface="黑体" panose="02010609060101010101" charset="-122"/>
                <a:sym typeface="宋体" panose="02010600030101010101" pitchFamily="2" charset="-122"/>
              </a:rPr>
              <a:t>的封号</a:t>
            </a:r>
            <a:endParaRPr lang="zh-CN" altLang="en-US" sz="2800" dirty="0">
              <a:latin typeface="黑体" panose="02010609060101010101" charset="-122"/>
              <a:ea typeface="黑体" panose="02010609060101010101" charset="-122"/>
              <a:sym typeface="宋体" panose="02010600030101010101" pitchFamily="2" charset="-122"/>
            </a:endParaRPr>
          </a:p>
        </p:txBody>
      </p:sp>
      <p:pic>
        <p:nvPicPr>
          <p:cNvPr id="2"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08768" y="1865014"/>
            <a:ext cx="3062287" cy="214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0905" y="3455689"/>
            <a:ext cx="2003425"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5455" y="3449339"/>
            <a:ext cx="18923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1"/>
          <p:cNvSpPr txBox="1">
            <a:spLocks noChangeArrowheads="1"/>
          </p:cNvSpPr>
          <p:nvPr/>
        </p:nvSpPr>
        <p:spPr bwMode="auto">
          <a:xfrm>
            <a:off x="2049455" y="5644217"/>
            <a:ext cx="6918325"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）形成制度：此后，历代达赖和班禅都</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必须经过中央政府的册封</a:t>
            </a:r>
            <a:endParaRPr lang="zh-CN" altLang="en-US" sz="2800" dirty="0">
              <a:latin typeface="黑体" panose="02010609060101010101" charset="-122"/>
              <a:ea typeface="黑体" panose="02010609060101010101" charset="-122"/>
            </a:endParaRPr>
          </a:p>
        </p:txBody>
      </p:sp>
      <p:sp>
        <p:nvSpPr>
          <p:cNvPr id="8" name="文本框 1"/>
          <p:cNvSpPr txBox="1">
            <a:spLocks noChangeArrowheads="1"/>
          </p:cNvSpPr>
          <p:nvPr/>
        </p:nvSpPr>
        <p:spPr bwMode="auto">
          <a:xfrm>
            <a:off x="2054379" y="1490047"/>
            <a:ext cx="29019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）册封概况</a:t>
            </a:r>
            <a:endParaRPr lang="zh-CN" altLang="en-US" sz="2800" dirty="0">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8199"/>
                                        </p:tgtEl>
                                        <p:attrNameLst>
                                          <p:attrName>style.visibility</p:attrName>
                                        </p:attrNameLst>
                                      </p:cBhvr>
                                      <p:to>
                                        <p:strVal val="visible"/>
                                      </p:to>
                                    </p:set>
                                    <p:anim calcmode="lin" valueType="num">
                                      <p:cBhvr>
                                        <p:cTn id="7" dur="500" fill="hold"/>
                                        <p:tgtEl>
                                          <p:spTgt spid="8199"/>
                                        </p:tgtEl>
                                        <p:attrNameLst>
                                          <p:attrName>ppt_w</p:attrName>
                                        </p:attrNameLst>
                                      </p:cBhvr>
                                      <p:tavLst>
                                        <p:tav tm="0">
                                          <p:val>
                                            <p:fltVal val="0"/>
                                          </p:val>
                                        </p:tav>
                                        <p:tav tm="100000">
                                          <p:val>
                                            <p:strVal val="#ppt_w"/>
                                          </p:val>
                                        </p:tav>
                                      </p:tavLst>
                                    </p:anim>
                                    <p:anim calcmode="lin" valueType="num">
                                      <p:cBhvr>
                                        <p:cTn id="8" dur="500" fill="hold"/>
                                        <p:tgtEl>
                                          <p:spTgt spid="8199"/>
                                        </p:tgtEl>
                                        <p:attrNameLst>
                                          <p:attrName>ppt_h</p:attrName>
                                        </p:attrNameLst>
                                      </p:cBhvr>
                                      <p:tavLst>
                                        <p:tav tm="0">
                                          <p:val>
                                            <p:fltVal val="0"/>
                                          </p:val>
                                        </p:tav>
                                        <p:tav tm="100000">
                                          <p:val>
                                            <p:strVal val="#ppt_h"/>
                                          </p:val>
                                        </p:tav>
                                      </p:tavLst>
                                    </p:anim>
                                    <p:anim calcmode="lin" valueType="num">
                                      <p:cBhvr>
                                        <p:cTn id="9" dur="500" fill="hold"/>
                                        <p:tgtEl>
                                          <p:spTgt spid="8199"/>
                                        </p:tgtEl>
                                        <p:attrNameLst>
                                          <p:attrName>style.rotation</p:attrName>
                                        </p:attrNameLst>
                                      </p:cBhvr>
                                      <p:tavLst>
                                        <p:tav tm="0">
                                          <p:val>
                                            <p:fltVal val="360"/>
                                          </p:val>
                                        </p:tav>
                                        <p:tav tm="100000">
                                          <p:val>
                                            <p:fltVal val="0"/>
                                          </p:val>
                                        </p:tav>
                                      </p:tavLst>
                                    </p:anim>
                                    <p:animEffect transition="in" filter="fade">
                                      <p:cBhvr>
                                        <p:cTn id="10" dur="500"/>
                                        <p:tgtEl>
                                          <p:spTgt spid="8199"/>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edge">
                                      <p:cBhvr>
                                        <p:cTn id="20" dur="2000"/>
                                        <p:tgtEl>
                                          <p:spTgt spid="7"/>
                                        </p:tgtEl>
                                      </p:cBhvr>
                                    </p:animEffect>
                                  </p:childTnLst>
                                </p:cTn>
                              </p:par>
                              <p:par>
                                <p:cTn id="21" presetID="2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edge">
                                      <p:cBhvr>
                                        <p:cTn id="23" dur="20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ircle(in)">
                                      <p:cBhvr>
                                        <p:cTn id="28" dur="2000"/>
                                        <p:tgtEl>
                                          <p:spTgt spid="4"/>
                                        </p:tgtEl>
                                      </p:cBhvr>
                                    </p:animEffect>
                                  </p:childTnLst>
                                </p:cTn>
                              </p:par>
                              <p:par>
                                <p:cTn id="29" presetID="6" presetClass="entr" presetSubtype="16"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circle(in)">
                                      <p:cBhvr>
                                        <p:cTn id="31" dur="2000"/>
                                        <p:tgtEl>
                                          <p:spTgt spid="5"/>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circle(in)">
                                      <p:cBhvr>
                                        <p:cTn id="34" dur="20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5" presetClass="entr" presetSubtype="1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heckerboard(across)">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P spid="7" grpId="0"/>
      <p:bldP spid="9" grpId="0"/>
      <p:bldP spid="6"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7" name="文本框 99"/>
          <p:cNvSpPr txBox="1">
            <a:spLocks noChangeArrowheads="1"/>
          </p:cNvSpPr>
          <p:nvPr/>
        </p:nvSpPr>
        <p:spPr bwMode="auto">
          <a:xfrm>
            <a:off x="1867535" y="1196752"/>
            <a:ext cx="8408988"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(3).</a:t>
            </a:r>
            <a:r>
              <a:rPr lang="zh-CN" altLang="en-US" sz="2800" dirty="0">
                <a:latin typeface="黑体" panose="02010609060101010101" charset="-122"/>
                <a:ea typeface="黑体" panose="02010609060101010101" charset="-122"/>
              </a:rPr>
              <a:t>驻藏大臣：</a:t>
            </a:r>
            <a:r>
              <a:rPr lang="en-US" altLang="zh-CN" sz="2800" dirty="0">
                <a:latin typeface="黑体" panose="02010609060101010101" charset="-122"/>
                <a:ea typeface="黑体" panose="02010609060101010101" charset="-122"/>
              </a:rPr>
              <a:t>1727</a:t>
            </a:r>
            <a:r>
              <a:rPr lang="zh-CN" altLang="en-US" sz="2800" dirty="0">
                <a:latin typeface="黑体" panose="02010609060101010101" charset="-122"/>
                <a:ea typeface="黑体" panose="02010609060101010101" charset="-122"/>
              </a:rPr>
              <a:t>年，清朝在西藏设置驻藏大臣，</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监督西藏地方政务</a:t>
            </a:r>
            <a:endParaRPr lang="zh-CN" altLang="en-US" sz="2800" dirty="0">
              <a:latin typeface="黑体" panose="02010609060101010101" charset="-122"/>
              <a:ea typeface="黑体" panose="02010609060101010101" charset="-122"/>
            </a:endParaRPr>
          </a:p>
        </p:txBody>
      </p:sp>
      <p:sp>
        <p:nvSpPr>
          <p:cNvPr id="8198" name="文本框 99"/>
          <p:cNvSpPr txBox="1">
            <a:spLocks noChangeArrowheads="1"/>
          </p:cNvSpPr>
          <p:nvPr/>
        </p:nvSpPr>
        <p:spPr bwMode="auto">
          <a:xfrm>
            <a:off x="1867535" y="2435002"/>
            <a:ext cx="25995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(4).</a:t>
            </a:r>
            <a:r>
              <a:rPr lang="zh-CN" altLang="en-US" sz="2800" dirty="0">
                <a:latin typeface="黑体" panose="02010609060101010101" charset="-122"/>
                <a:ea typeface="黑体" panose="02010609060101010101" charset="-122"/>
              </a:rPr>
              <a:t>颁布章程</a:t>
            </a:r>
            <a:endParaRPr lang="zh-CN" altLang="en-US" sz="2800" dirty="0">
              <a:latin typeface="黑体" panose="02010609060101010101" charset="-122"/>
              <a:ea typeface="黑体" panose="02010609060101010101" charset="-122"/>
            </a:endParaRPr>
          </a:p>
        </p:txBody>
      </p:sp>
      <p:graphicFrame>
        <p:nvGraphicFramePr>
          <p:cNvPr id="3" name="表格 2"/>
          <p:cNvGraphicFramePr/>
          <p:nvPr/>
        </p:nvGraphicFramePr>
        <p:xfrm>
          <a:off x="2048510" y="3230339"/>
          <a:ext cx="8627745" cy="2900045"/>
        </p:xfrm>
        <a:graphic>
          <a:graphicData uri="http://schemas.openxmlformats.org/drawingml/2006/table">
            <a:tbl>
              <a:tblPr firstRow="1" bandRow="1">
                <a:tableStyleId>{5C22544A-7EE6-4342-B048-85BDC9FD1C3A}</a:tableStyleId>
              </a:tblPr>
              <a:tblGrid>
                <a:gridCol w="4483735"/>
                <a:gridCol w="4144010"/>
              </a:tblGrid>
              <a:tr h="518160">
                <a:tc>
                  <a:txBody>
                    <a:bodyPr/>
                    <a:lstStyle/>
                    <a:p>
                      <a:pPr algn="ctr">
                        <a:buNone/>
                      </a:pPr>
                      <a:r>
                        <a:rPr lang="zh-CN" altLang="en-US" sz="2800" b="0" dirty="0">
                          <a:solidFill>
                            <a:schemeClr val="tx1"/>
                          </a:solidFill>
                          <a:latin typeface="黑体" panose="02010609060101010101" charset="-122"/>
                          <a:ea typeface="黑体" panose="02010609060101010101" charset="-122"/>
                        </a:rPr>
                        <a:t>事件及内容</a:t>
                      </a:r>
                      <a:endParaRPr lang="zh-CN" altLang="en-US" sz="2800" b="0" dirty="0">
                        <a:solidFill>
                          <a:schemeClr val="tx1"/>
                        </a:solidFill>
                        <a:latin typeface="黑体" panose="02010609060101010101" charset="-122"/>
                        <a:ea typeface="黑体" panose="02010609060101010101" charset="-122"/>
                      </a:endParaRPr>
                    </a:p>
                  </a:txBody>
                  <a:tcPr marL="91443" marR="91443" marT="45715" marB="45715"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ctr">
                        <a:buNone/>
                      </a:pPr>
                      <a:r>
                        <a:rPr lang="zh-CN" altLang="en-US" sz="2800" b="0" dirty="0">
                          <a:solidFill>
                            <a:schemeClr val="tx1"/>
                          </a:solidFill>
                          <a:latin typeface="黑体" panose="02010609060101010101" charset="-122"/>
                          <a:ea typeface="黑体" panose="02010609060101010101" charset="-122"/>
                        </a:rPr>
                        <a:t>意义</a:t>
                      </a:r>
                      <a:endParaRPr lang="zh-CN" altLang="en-US" sz="2800" b="0" dirty="0">
                        <a:solidFill>
                          <a:schemeClr val="tx1"/>
                        </a:solidFill>
                        <a:latin typeface="黑体" panose="02010609060101010101" charset="-122"/>
                        <a:ea typeface="黑体" panose="02010609060101010101" charset="-122"/>
                      </a:endParaRPr>
                    </a:p>
                  </a:txBody>
                  <a:tcPr marL="91443" marR="91443" marT="45715" marB="45715"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246505">
                <a:tc>
                  <a:txBody>
                    <a:bodyPr/>
                    <a:lstStyle/>
                    <a:p>
                      <a:pPr algn="l">
                        <a:buNone/>
                      </a:pPr>
                      <a:r>
                        <a:rPr lang="en-US" sz="2800" b="0" dirty="0">
                          <a:solidFill>
                            <a:schemeClr val="tx1"/>
                          </a:solidFill>
                          <a:latin typeface="黑体" panose="02010609060101010101" charset="-122"/>
                          <a:ea typeface="黑体" panose="02010609060101010101" charset="-122"/>
                        </a:rPr>
                        <a:t>1751</a:t>
                      </a:r>
                      <a:r>
                        <a:rPr lang="zh-CN" altLang="en-US" sz="2800" b="0" dirty="0">
                          <a:solidFill>
                            <a:schemeClr val="tx1"/>
                          </a:solidFill>
                          <a:latin typeface="黑体" panose="02010609060101010101" charset="-122"/>
                          <a:ea typeface="黑体" panose="02010609060101010101" charset="-122"/>
                        </a:rPr>
                        <a:t>年，清朝在西藏地方设立噶厦</a:t>
                      </a:r>
                      <a:endParaRPr lang="zh-CN" altLang="en-US" sz="2800" b="0" dirty="0">
                        <a:solidFill>
                          <a:schemeClr val="tx1"/>
                        </a:solidFill>
                        <a:latin typeface="黑体" panose="02010609060101010101" charset="-122"/>
                        <a:ea typeface="黑体" panose="02010609060101010101" charset="-122"/>
                      </a:endParaRPr>
                    </a:p>
                  </a:txBody>
                  <a:tcPr marL="91443" marR="91443" marT="45715" marB="45715"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800" b="0" dirty="0">
                          <a:solidFill>
                            <a:schemeClr val="tx1"/>
                          </a:solidFill>
                          <a:latin typeface="黑体" panose="02010609060101010101" charset="-122"/>
                          <a:ea typeface="黑体" panose="02010609060101010101" charset="-122"/>
                        </a:rPr>
                        <a:t>授达赖喇嘛和驻藏大臣管理政教事务</a:t>
                      </a:r>
                      <a:endParaRPr lang="zh-CN" altLang="en-US" sz="2800" b="0" dirty="0">
                        <a:solidFill>
                          <a:schemeClr val="tx1"/>
                        </a:solidFill>
                        <a:latin typeface="黑体" panose="02010609060101010101" charset="-122"/>
                        <a:ea typeface="黑体" panose="02010609060101010101" charset="-122"/>
                      </a:endParaRPr>
                    </a:p>
                  </a:txBody>
                  <a:tcPr marL="91443" marR="91443" marT="45715" marB="45715"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r h="1135380">
                <a:tc>
                  <a:txBody>
                    <a:bodyPr/>
                    <a:lstStyle/>
                    <a:p>
                      <a:pPr algn="l">
                        <a:buNone/>
                      </a:pPr>
                      <a:r>
                        <a:rPr lang="en-US" altLang="zh-CN" sz="2800" b="0" dirty="0">
                          <a:solidFill>
                            <a:schemeClr val="tx1"/>
                          </a:solidFill>
                          <a:latin typeface="黑体" panose="02010609060101010101" charset="-122"/>
                          <a:ea typeface="黑体" panose="02010609060101010101" charset="-122"/>
                        </a:rPr>
                        <a:t>1793</a:t>
                      </a:r>
                      <a:r>
                        <a:rPr lang="zh-CN" altLang="en-US" sz="2800" b="0" dirty="0">
                          <a:solidFill>
                            <a:schemeClr val="tx1"/>
                          </a:solidFill>
                          <a:latin typeface="黑体" panose="02010609060101010101" charset="-122"/>
                          <a:ea typeface="黑体" panose="02010609060101010101" charset="-122"/>
                        </a:rPr>
                        <a:t>年，清朝颁布《钦定藏内善后章程》</a:t>
                      </a:r>
                      <a:r>
                        <a:rPr lang="en-US" altLang="zh-CN" sz="2800" b="0" dirty="0">
                          <a:solidFill>
                            <a:schemeClr val="tx1"/>
                          </a:solidFill>
                          <a:latin typeface="黑体" panose="02010609060101010101" charset="-122"/>
                          <a:ea typeface="黑体" panose="02010609060101010101" charset="-122"/>
                        </a:rPr>
                        <a:t>29</a:t>
                      </a:r>
                      <a:r>
                        <a:rPr lang="zh-CN" altLang="en-US" sz="2800" b="0" dirty="0">
                          <a:solidFill>
                            <a:schemeClr val="tx1"/>
                          </a:solidFill>
                          <a:latin typeface="黑体" panose="02010609060101010101" charset="-122"/>
                          <a:ea typeface="黑体" panose="02010609060101010101" charset="-122"/>
                        </a:rPr>
                        <a:t>条</a:t>
                      </a:r>
                      <a:endParaRPr lang="zh-CN" altLang="en-US" sz="2800" b="0" dirty="0">
                        <a:solidFill>
                          <a:schemeClr val="tx1"/>
                        </a:solidFill>
                        <a:latin typeface="黑体" panose="02010609060101010101" charset="-122"/>
                        <a:ea typeface="黑体" panose="02010609060101010101" charset="-122"/>
                      </a:endParaRPr>
                    </a:p>
                  </a:txBody>
                  <a:tcPr marL="91443" marR="91443" marT="45715" marB="45715"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c>
                  <a:txBody>
                    <a:bodyPr/>
                    <a:lstStyle/>
                    <a:p>
                      <a:pPr algn="l">
                        <a:buNone/>
                      </a:pPr>
                      <a:r>
                        <a:rPr lang="zh-CN" altLang="en-US" sz="2800" b="0" dirty="0">
                          <a:solidFill>
                            <a:schemeClr val="tx1"/>
                          </a:solidFill>
                          <a:latin typeface="黑体" panose="02010609060101010101" charset="-122"/>
                          <a:ea typeface="黑体" panose="02010609060101010101" charset="-122"/>
                        </a:rPr>
                        <a:t>规范了西藏地方行政体制和法规</a:t>
                      </a:r>
                      <a:endParaRPr lang="zh-CN" altLang="en-US" sz="2800" b="0" dirty="0">
                        <a:solidFill>
                          <a:schemeClr val="tx1"/>
                        </a:solidFill>
                        <a:latin typeface="黑体" panose="02010609060101010101" charset="-122"/>
                        <a:ea typeface="黑体" panose="02010609060101010101" charset="-122"/>
                      </a:endParaRPr>
                    </a:p>
                  </a:txBody>
                  <a:tcPr marL="91443" marR="91443" marT="45715" marB="45715"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noFill/>
                  </a:tcPr>
                </a:tc>
              </a:tr>
            </a:tbl>
          </a:graphicData>
        </a:graphic>
      </p:graphicFrame>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blinds(horizontal)">
                                      <p:cBhvr>
                                        <p:cTn id="7" dur="500"/>
                                        <p:tgtEl>
                                          <p:spTgt spid="819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1" name="文本框 99"/>
          <p:cNvSpPr txBox="1">
            <a:spLocks noChangeArrowheads="1"/>
          </p:cNvSpPr>
          <p:nvPr/>
        </p:nvSpPr>
        <p:spPr bwMode="auto">
          <a:xfrm>
            <a:off x="1797050" y="836712"/>
            <a:ext cx="175260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(5).</a:t>
            </a:r>
            <a:r>
              <a:rPr lang="zh-CN" altLang="en-US" sz="2800" dirty="0">
                <a:latin typeface="黑体" panose="02010609060101010101" charset="-122"/>
                <a:ea typeface="黑体" panose="02010609060101010101" charset="-122"/>
              </a:rPr>
              <a:t>影响</a:t>
            </a:r>
            <a:endParaRPr lang="zh-CN" altLang="en-US" sz="2800" dirty="0">
              <a:latin typeface="黑体" panose="02010609060101010101" charset="-122"/>
              <a:ea typeface="黑体" panose="02010609060101010101" charset="-122"/>
            </a:endParaRPr>
          </a:p>
        </p:txBody>
      </p:sp>
      <p:sp>
        <p:nvSpPr>
          <p:cNvPr id="2" name="对角圆角矩形 1"/>
          <p:cNvSpPr/>
          <p:nvPr/>
        </p:nvSpPr>
        <p:spPr>
          <a:xfrm>
            <a:off x="1918970" y="1461552"/>
            <a:ext cx="4395788" cy="2255838"/>
          </a:xfrm>
          <a:prstGeom prst="round2DiagRect">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2800" noProof="1">
                <a:solidFill>
                  <a:schemeClr val="tx1"/>
                </a:solidFill>
                <a:latin typeface="黑体" panose="02010609060101010101" charset="-122"/>
                <a:ea typeface="黑体" panose="02010609060101010101" charset="-122"/>
              </a:rPr>
              <a:t>表现一</a:t>
            </a: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rPr>
              <a:t>班禅六世明确表示：整个西藏都是在中国主权管辖范围内的地方，西藏的一切无不听命于朝廷</a:t>
            </a:r>
            <a:endParaRPr lang="zh-CN" altLang="en-US" sz="2800" noProof="1">
              <a:solidFill>
                <a:schemeClr val="tx1"/>
              </a:solidFill>
              <a:latin typeface="黑体" panose="02010609060101010101" charset="-122"/>
              <a:ea typeface="黑体" panose="02010609060101010101" charset="-122"/>
            </a:endParaRPr>
          </a:p>
        </p:txBody>
      </p:sp>
      <p:sp>
        <p:nvSpPr>
          <p:cNvPr id="4" name="对角圆角矩形 3"/>
          <p:cNvSpPr/>
          <p:nvPr/>
        </p:nvSpPr>
        <p:spPr>
          <a:xfrm>
            <a:off x="6424295" y="1461552"/>
            <a:ext cx="4413250" cy="2255838"/>
          </a:xfrm>
          <a:prstGeom prst="round2DiagRect">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2800" noProof="1">
                <a:solidFill>
                  <a:schemeClr val="tx1"/>
                </a:solidFill>
                <a:latin typeface="黑体" panose="02010609060101010101" charset="-122"/>
                <a:ea typeface="黑体" panose="02010609060101010101" charset="-122"/>
              </a:rPr>
              <a:t>表现二</a:t>
            </a: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rPr>
              <a:t>班禅六世不远万里前去承德避暑山庄为乾隆皇帝</a:t>
            </a:r>
            <a:r>
              <a:rPr lang="en-US" altLang="zh-CN" sz="2800" noProof="1">
                <a:solidFill>
                  <a:schemeClr val="tx1"/>
                </a:solidFill>
                <a:latin typeface="黑体" panose="02010609060101010101" charset="-122"/>
                <a:ea typeface="黑体" panose="02010609060101010101" charset="-122"/>
              </a:rPr>
              <a:t>70</a:t>
            </a:r>
            <a:r>
              <a:rPr lang="zh-CN" altLang="en-US" sz="2800" noProof="1">
                <a:solidFill>
                  <a:schemeClr val="tx1"/>
                </a:solidFill>
                <a:latin typeface="黑体" panose="02010609060101010101" charset="-122"/>
                <a:ea typeface="黑体" panose="02010609060101010101" charset="-122"/>
              </a:rPr>
              <a:t>岁寿辰祝寿，乾隆皇帝修建须弥福寿庙供他居住</a:t>
            </a:r>
            <a:endParaRPr lang="zh-CN" altLang="en-US" sz="2800" noProof="1">
              <a:solidFill>
                <a:schemeClr val="tx1"/>
              </a:solidFill>
              <a:latin typeface="黑体" panose="02010609060101010101" charset="-122"/>
              <a:ea typeface="黑体" panose="02010609060101010101" charset="-122"/>
            </a:endParaRPr>
          </a:p>
        </p:txBody>
      </p:sp>
      <p:pic>
        <p:nvPicPr>
          <p:cNvPr id="5" name="图片 4" descr="5733926750572801958_meitu_2"/>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2711133" y="3841215"/>
            <a:ext cx="2214562" cy="2719387"/>
          </a:xfrm>
          <a:prstGeom prst="rect">
            <a:avLst/>
          </a:prstGeom>
          <a:noFill/>
          <a:ln>
            <a:noFill/>
          </a:ln>
        </p:spPr>
      </p:pic>
      <p:sp>
        <p:nvSpPr>
          <p:cNvPr id="9" name="文本框 8"/>
          <p:cNvSpPr txBox="1">
            <a:spLocks noChangeArrowheads="1"/>
          </p:cNvSpPr>
          <p:nvPr/>
        </p:nvSpPr>
        <p:spPr bwMode="auto">
          <a:xfrm>
            <a:off x="5544820" y="4006315"/>
            <a:ext cx="4987925" cy="224536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    </a:t>
            </a:r>
            <a:r>
              <a:rPr lang="zh-CN" altLang="en-US" sz="2800" dirty="0">
                <a:latin typeface="黑体" panose="02010609060101010101" charset="-122"/>
                <a:ea typeface="黑体" panose="02010609060101010101" charset="-122"/>
              </a:rPr>
              <a:t>金瓶掣签目的是用抽签的方式来选定藏传佛教各大活的继承人，革除西藏活佛转世制度存在的弊端，防止蒙藏贵族操纵转世灵通的选择</a:t>
            </a:r>
            <a:endParaRPr lang="zh-CN" altLang="en-US" sz="2800" dirty="0">
              <a:latin typeface="黑体" panose="02010609060101010101" charset="-122"/>
              <a:ea typeface="黑体" panose="02010609060101010101" charset="-122"/>
            </a:endParaRPr>
          </a:p>
        </p:txBody>
      </p:sp>
      <p:sp>
        <p:nvSpPr>
          <p:cNvPr id="10" name="文本框 9"/>
          <p:cNvSpPr txBox="1">
            <a:spLocks noChangeArrowheads="1"/>
          </p:cNvSpPr>
          <p:nvPr/>
        </p:nvSpPr>
        <p:spPr bwMode="auto">
          <a:xfrm>
            <a:off x="2047558" y="4331752"/>
            <a:ext cx="517525" cy="181483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金奔巴瓶</a:t>
            </a:r>
            <a:endParaRPr lang="zh-CN" altLang="en-US" sz="2800" dirty="0">
              <a:latin typeface="黑体" panose="02010609060101010101" charset="-122"/>
              <a:ea typeface="黑体" panose="02010609060101010101" charset="-122"/>
            </a:endParaRPr>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ppt_x</p:attrName>
                                        </p:attrNameLst>
                                      </p:cBhvr>
                                      <p:tavLst>
                                        <p:tav tm="0">
                                          <p:val>
                                            <p:strVal val="#ppt_x-.2"/>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0-#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0-#ppt_w/2"/>
                                          </p:val>
                                        </p:tav>
                                        <p:tav tm="100000">
                                          <p:val>
                                            <p:strVal val="#ppt_x"/>
                                          </p:val>
                                        </p:tav>
                                      </p:tavLst>
                                    </p:anim>
                                    <p:anim calcmode="lin" valueType="num">
                                      <p:cBhvr additive="base">
                                        <p:cTn id="25"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style.rotation</p:attrName>
                                        </p:attrNameLst>
                                      </p:cBhvr>
                                      <p:tavLst>
                                        <p:tav tm="0">
                                          <p:val>
                                            <p:fltVal val="360"/>
                                          </p:val>
                                        </p:tav>
                                        <p:tav tm="100000">
                                          <p:val>
                                            <p:fltVal val="0"/>
                                          </p:val>
                                        </p:tav>
                                      </p:tavLst>
                                    </p:anim>
                                    <p:animEffect transition="in" filter="fade">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ldLvl="0" animBg="1"/>
      <p:bldP spid="9"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5" name="Text Box 4"/>
          <p:cNvSpPr txBox="1">
            <a:spLocks noChangeArrowheads="1"/>
          </p:cNvSpPr>
          <p:nvPr/>
        </p:nvSpPr>
        <p:spPr bwMode="auto">
          <a:xfrm>
            <a:off x="1705283" y="837565"/>
            <a:ext cx="71628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3200" dirty="0">
                <a:latin typeface="黑体" panose="02010609060101010101" charset="-122"/>
                <a:ea typeface="黑体" panose="02010609060101010101" charset="-122"/>
              </a:rPr>
              <a:t>从唐朝到清朝，西藏地区同中央的关系</a:t>
            </a:r>
            <a:endParaRPr lang="zh-CN" altLang="en-US" sz="3200" dirty="0">
              <a:latin typeface="黑体" panose="02010609060101010101" charset="-122"/>
              <a:ea typeface="黑体" panose="02010609060101010101" charset="-122"/>
            </a:endParaRPr>
          </a:p>
        </p:txBody>
      </p:sp>
      <p:sp>
        <p:nvSpPr>
          <p:cNvPr id="5" name="文本框 4"/>
          <p:cNvSpPr txBox="1">
            <a:spLocks noChangeArrowheads="1"/>
          </p:cNvSpPr>
          <p:nvPr/>
        </p:nvSpPr>
        <p:spPr bwMode="auto">
          <a:xfrm>
            <a:off x="1851978" y="1882140"/>
            <a:ext cx="9375655" cy="4399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（1）唐时西藏称吐蕃，文成公主嫁给松赞干布；金成公</a:t>
            </a:r>
            <a:endParaRPr lang="en-US" altLang="en-US" sz="2800" dirty="0">
              <a:solidFill>
                <a:srgbClr val="0070C0"/>
              </a:solidFill>
              <a:latin typeface="黑体" panose="02010609060101010101" charset="-122"/>
              <a:ea typeface="黑体" panose="02010609060101010101" charset="-122"/>
              <a:sym typeface="宋体" panose="02010600030101010101" pitchFamily="2" charset="-122"/>
            </a:endParaRPr>
          </a:p>
          <a:p>
            <a:pPr>
              <a:lnSpc>
                <a:spcPct val="150000"/>
              </a:lnSpc>
            </a:pP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     </a:t>
            </a:r>
            <a:r>
              <a:rPr lang="en-US" altLang="en-US" sz="2800" dirty="0" err="1">
                <a:solidFill>
                  <a:srgbClr val="0070C0"/>
                </a:solidFill>
                <a:latin typeface="黑体" panose="02010609060101010101" charset="-122"/>
                <a:ea typeface="黑体" panose="02010609060101010101" charset="-122"/>
                <a:sym typeface="宋体" panose="02010600030101010101" pitchFamily="2" charset="-122"/>
              </a:rPr>
              <a:t>主嫁给尺带珠丹</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a:t>
            </a:r>
            <a:r>
              <a:rPr lang="en-US" altLang="en-US" sz="2800" dirty="0" err="1">
                <a:solidFill>
                  <a:srgbClr val="0070C0"/>
                </a:solidFill>
                <a:latin typeface="黑体" panose="02010609060101010101" charset="-122"/>
                <a:ea typeface="黑体" panose="02010609060101010101" charset="-122"/>
                <a:sym typeface="宋体" panose="02010600030101010101" pitchFamily="2" charset="-122"/>
              </a:rPr>
              <a:t>唐蕃会盟</a:t>
            </a: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和</a:t>
            </a:r>
            <a:r>
              <a:rPr lang="en-US" altLang="en-US" sz="2800" dirty="0" err="1">
                <a:solidFill>
                  <a:srgbClr val="0070C0"/>
                </a:solidFill>
                <a:latin typeface="黑体" panose="02010609060101010101" charset="-122"/>
                <a:ea typeface="黑体" panose="02010609060101010101" charset="-122"/>
                <a:sym typeface="宋体" panose="02010600030101010101" pitchFamily="2" charset="-122"/>
              </a:rPr>
              <a:t>同为一家</a:t>
            </a:r>
            <a:endParaRPr lang="en-US" altLang="en-US" sz="2800" dirty="0">
              <a:solidFill>
                <a:srgbClr val="0070C0"/>
              </a:solidFill>
              <a:latin typeface="黑体" panose="02010609060101010101" charset="-122"/>
              <a:ea typeface="黑体" panose="02010609060101010101" charset="-122"/>
              <a:sym typeface="宋体" panose="02010600030101010101" pitchFamily="2" charset="-122"/>
            </a:endParaRPr>
          </a:p>
          <a:p>
            <a:pPr>
              <a:lnSpc>
                <a:spcPct val="150000"/>
              </a:lnSpc>
            </a:pP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a:t>
            </a:r>
            <a:r>
              <a:rPr lang="en-US" altLang="zh-CN" sz="2800" dirty="0">
                <a:solidFill>
                  <a:srgbClr val="0070C0"/>
                </a:solidFill>
                <a:latin typeface="黑体" panose="02010609060101010101" charset="-122"/>
                <a:ea typeface="黑体" panose="02010609060101010101" charset="-122"/>
                <a:sym typeface="宋体" panose="02010600030101010101" pitchFamily="2" charset="-122"/>
              </a:rPr>
              <a:t>2</a:t>
            </a: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）元朝时设宣政院，西藏正式成为元朝的一个行政区</a:t>
            </a:r>
            <a:endParaRPr lang="en-US" altLang="en-US" sz="2800" dirty="0">
              <a:solidFill>
                <a:srgbClr val="0070C0"/>
              </a:solidFill>
              <a:latin typeface="黑体" panose="02010609060101010101" charset="-122"/>
              <a:ea typeface="黑体" panose="02010609060101010101" charset="-122"/>
              <a:sym typeface="宋体" panose="02010600030101010101" pitchFamily="2" charset="-122"/>
            </a:endParaRPr>
          </a:p>
          <a:p>
            <a:pPr>
              <a:lnSpc>
                <a:spcPct val="150000"/>
              </a:lnSpc>
            </a:pP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a:t>
            </a:r>
            <a:r>
              <a:rPr lang="en-US" altLang="zh-CN" sz="2800" dirty="0">
                <a:solidFill>
                  <a:srgbClr val="0070C0"/>
                </a:solidFill>
                <a:latin typeface="黑体" panose="02010609060101010101" charset="-122"/>
                <a:ea typeface="黑体" panose="02010609060101010101" charset="-122"/>
                <a:sym typeface="宋体" panose="02010600030101010101" pitchFamily="2" charset="-122"/>
              </a:rPr>
              <a:t>3</a:t>
            </a: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）清朝时，顺治赐达赖五世为“达赖喇嘛”的封号</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a:t>
            </a:r>
            <a:endParaRPr lang="zh-CN" altLang="en-US" sz="2800" dirty="0">
              <a:solidFill>
                <a:srgbClr val="0070C0"/>
              </a:solidFill>
              <a:latin typeface="黑体" panose="02010609060101010101" charset="-122"/>
              <a:ea typeface="黑体" panose="02010609060101010101" charset="-122"/>
              <a:sym typeface="宋体" panose="02010600030101010101" pitchFamily="2" charset="-122"/>
            </a:endParaRPr>
          </a:p>
          <a:p>
            <a:pPr>
              <a:lnSpc>
                <a:spcPct val="150000"/>
              </a:lnSpc>
            </a:pP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     </a:t>
            </a:r>
            <a:r>
              <a:rPr lang="en-US" altLang="en-US" sz="2800" dirty="0" err="1">
                <a:solidFill>
                  <a:srgbClr val="0070C0"/>
                </a:solidFill>
                <a:latin typeface="黑体" panose="02010609060101010101" charset="-122"/>
                <a:ea typeface="黑体" panose="02010609060101010101" charset="-122"/>
                <a:sym typeface="宋体" panose="02010600030101010101" pitchFamily="2" charset="-122"/>
              </a:rPr>
              <a:t>康熙赐</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另一位西藏宗教首领为 </a:t>
            </a:r>
            <a:r>
              <a:rPr lang="en-US" altLang="zh-CN" sz="2800" dirty="0">
                <a:solidFill>
                  <a:srgbClr val="0070C0"/>
                </a:solidFill>
                <a:latin typeface="黑体" panose="02010609060101010101" charset="-122"/>
                <a:ea typeface="黑体" panose="02010609060101010101" charset="-122"/>
                <a:sym typeface="宋体" panose="02010600030101010101" pitchFamily="2" charset="-122"/>
              </a:rPr>
              <a:t>“</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班禅额尔德尼</a:t>
            </a:r>
            <a:r>
              <a:rPr lang="en-US" altLang="zh-CN" sz="2800" dirty="0">
                <a:solidFill>
                  <a:srgbClr val="0070C0"/>
                </a:solidFill>
                <a:latin typeface="黑体" panose="02010609060101010101" charset="-122"/>
                <a:ea typeface="黑体" panose="02010609060101010101" charset="-122"/>
                <a:sym typeface="宋体" panose="02010600030101010101" pitchFamily="2" charset="-122"/>
              </a:rPr>
              <a:t>”</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a:t>
            </a:r>
            <a:endParaRPr lang="zh-CN" altLang="en-US" sz="2800" dirty="0">
              <a:solidFill>
                <a:srgbClr val="0070C0"/>
              </a:solidFill>
              <a:latin typeface="黑体" panose="02010609060101010101" charset="-122"/>
              <a:ea typeface="黑体" panose="02010609060101010101" charset="-122"/>
              <a:sym typeface="宋体" panose="02010600030101010101" pitchFamily="2" charset="-122"/>
            </a:endParaRPr>
          </a:p>
          <a:p>
            <a:pPr>
              <a:lnSpc>
                <a:spcPct val="150000"/>
              </a:lnSpc>
            </a:pPr>
            <a:r>
              <a:rPr lang="en-US" altLang="zh-CN" sz="2800" dirty="0">
                <a:solidFill>
                  <a:srgbClr val="0070C0"/>
                </a:solidFill>
                <a:latin typeface="黑体" panose="02010609060101010101" charset="-122"/>
                <a:ea typeface="黑体" panose="02010609060101010101" charset="-122"/>
                <a:sym typeface="宋体" panose="02010600030101010101" pitchFamily="2" charset="-122"/>
              </a:rPr>
              <a:t>     1727</a:t>
            </a: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年设驻藏大臣</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a:t>
            </a:r>
            <a:r>
              <a:rPr lang="en-US" altLang="zh-CN" sz="2800" dirty="0">
                <a:solidFill>
                  <a:srgbClr val="0070C0"/>
                </a:solidFill>
                <a:latin typeface="黑体" panose="02010609060101010101" charset="-122"/>
                <a:ea typeface="黑体" panose="02010609060101010101" charset="-122"/>
                <a:sym typeface="宋体" panose="02010600030101010101" pitchFamily="2" charset="-122"/>
              </a:rPr>
              <a:t>179</a:t>
            </a:r>
            <a:r>
              <a:rPr lang="en-US" altLang="en-US" sz="2800" dirty="0">
                <a:solidFill>
                  <a:srgbClr val="0070C0"/>
                </a:solidFill>
                <a:latin typeface="黑体" panose="02010609060101010101" charset="-122"/>
                <a:ea typeface="黑体" panose="02010609060101010101" charset="-122"/>
                <a:sym typeface="宋体" panose="02010600030101010101" pitchFamily="2" charset="-122"/>
              </a:rPr>
              <a:t>2年</a:t>
            </a:r>
            <a:r>
              <a:rPr lang="zh-CN" altLang="en-US" sz="2800" dirty="0">
                <a:solidFill>
                  <a:srgbClr val="0070C0"/>
                </a:solidFill>
                <a:latin typeface="黑体" panose="02010609060101010101" charset="-122"/>
                <a:ea typeface="黑体" panose="02010609060101010101" charset="-122"/>
                <a:sym typeface="宋体" panose="02010600030101010101" pitchFamily="2" charset="-122"/>
              </a:rPr>
              <a:t>设</a:t>
            </a:r>
            <a:r>
              <a:rPr lang="en-US" altLang="en-US" sz="2800" dirty="0" err="1">
                <a:solidFill>
                  <a:srgbClr val="0070C0"/>
                </a:solidFill>
                <a:latin typeface="黑体" panose="02010609060101010101" charset="-122"/>
                <a:ea typeface="黑体" panose="02010609060101010101" charset="-122"/>
                <a:sym typeface="宋体" panose="02010600030101010101" pitchFamily="2" charset="-122"/>
              </a:rPr>
              <a:t>立金瓶掣签制度</a:t>
            </a:r>
            <a:endParaRPr lang="en-US" altLang="en-US" sz="2800" dirty="0">
              <a:solidFill>
                <a:srgbClr val="0070C0"/>
              </a:solidFill>
              <a:latin typeface="黑体" panose="02010609060101010101" charset="-122"/>
              <a:ea typeface="黑体" panose="02010609060101010101" charset="-122"/>
              <a:sym typeface="宋体" panose="02010600030101010101" pitchFamily="2" charset="-122"/>
            </a:endParaRPr>
          </a:p>
          <a:p>
            <a:endParaRPr lang="zh-CN" altLang="en-US" sz="2800" dirty="0">
              <a:latin typeface="黑体" panose="02010609060101010101" charset="-122"/>
              <a:ea typeface="黑体" panose="02010609060101010101" charset="-122"/>
            </a:endParaRPr>
          </a:p>
        </p:txBody>
      </p:sp>
    </p:spTree>
  </p:cSld>
  <p:clrMapOvr>
    <a:masterClrMapping/>
  </p:clrMapOvr>
  <p:transition spd="med">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blinds(horizontal)">
                                      <p:cBhvr>
                                        <p:cTn id="10" dur="500"/>
                                        <p:tgtEl>
                                          <p:spTgt spid="5">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checkerboard(across)">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 calcmode="lin" valueType="num">
                                      <p:cBhvr additive="base">
                                        <p:cTn id="20"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 calcmode="lin" valueType="num">
                                      <p:cBhvr additive="base">
                                        <p:cTn id="24"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4" end="4"/>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 calcmode="lin" valueType="num">
                                      <p:cBhvr additive="base">
                                        <p:cTn id="28"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矩形 1"/>
          <p:cNvSpPr/>
          <p:nvPr/>
        </p:nvSpPr>
        <p:spPr>
          <a:xfrm>
            <a:off x="7829863" y="1320481"/>
            <a:ext cx="3352800" cy="4832092"/>
          </a:xfrm>
          <a:prstGeom prst="rect">
            <a:avLst/>
          </a:prstGeom>
        </p:spPr>
        <p:txBody>
          <a:bodyPr wrap="square">
            <a:spAutoFit/>
          </a:bodyPr>
          <a:lstStyle/>
          <a:p>
            <a:r>
              <a:rPr lang="zh-CN" altLang="en-US" sz="2800" dirty="0">
                <a:solidFill>
                  <a:schemeClr val="tx1"/>
                </a:solidFill>
              </a:rPr>
              <a:t>清朝政府专设</a:t>
            </a:r>
            <a:r>
              <a:rPr lang="zh-CN" altLang="en-US" sz="2800" dirty="0"/>
              <a:t>理藩院</a:t>
            </a:r>
            <a:r>
              <a:rPr lang="zh-CN" altLang="en-US" sz="2800" dirty="0">
                <a:solidFill>
                  <a:schemeClr val="tx1"/>
                </a:solidFill>
              </a:rPr>
              <a:t>掌管蒙古族、藏族等少数民族事务，地位与六部等同。对于边疆地区采取</a:t>
            </a:r>
            <a:r>
              <a:rPr lang="zh-CN" altLang="en-US" sz="2800" dirty="0"/>
              <a:t>因地制宜</a:t>
            </a:r>
            <a:r>
              <a:rPr lang="zh-CN" altLang="en-US" sz="2800" dirty="0">
                <a:solidFill>
                  <a:schemeClr val="tx1"/>
                </a:solidFill>
              </a:rPr>
              <a:t>的政策， </a:t>
            </a:r>
            <a:r>
              <a:rPr lang="zh-CN" altLang="en-US" sz="2800" dirty="0"/>
              <a:t>尊重</a:t>
            </a:r>
            <a:r>
              <a:rPr lang="zh-CN" altLang="en-US" sz="2800" dirty="0">
                <a:solidFill>
                  <a:schemeClr val="tx1"/>
                </a:solidFill>
              </a:rPr>
              <a:t>各民族的社会习俗和宗教信仰，</a:t>
            </a:r>
            <a:r>
              <a:rPr lang="zh-CN" altLang="en-US" sz="2800" dirty="0"/>
              <a:t>优待</a:t>
            </a:r>
            <a:r>
              <a:rPr lang="zh-CN" altLang="en-US" sz="2800" dirty="0">
                <a:solidFill>
                  <a:schemeClr val="tx1"/>
                </a:solidFill>
              </a:rPr>
              <a:t>各族上层分子， 取得了较好的统治效果。</a:t>
            </a:r>
            <a:endParaRPr lang="zh-CN" altLang="en-US" sz="2800" dirty="0">
              <a:solidFill>
                <a:schemeClr val="tx1"/>
              </a:solidFill>
            </a:endParaRPr>
          </a:p>
        </p:txBody>
      </p:sp>
      <p:pic>
        <p:nvPicPr>
          <p:cNvPr id="3" name="图片 2"/>
          <p:cNvPicPr>
            <a:picLocks noChangeAspect="1"/>
          </p:cNvPicPr>
          <p:nvPr/>
        </p:nvPicPr>
        <p:blipFill>
          <a:blip r:embed="rId1"/>
          <a:stretch>
            <a:fillRect/>
          </a:stretch>
        </p:blipFill>
        <p:spPr>
          <a:xfrm>
            <a:off x="682051" y="1390201"/>
            <a:ext cx="6650635" cy="4811319"/>
          </a:xfrm>
          <a:prstGeom prst="rect">
            <a:avLst/>
          </a:prstGeom>
        </p:spPr>
      </p:pic>
      <p:sp>
        <p:nvSpPr>
          <p:cNvPr id="4" name="矩形: 圆角 3"/>
          <p:cNvSpPr/>
          <p:nvPr/>
        </p:nvSpPr>
        <p:spPr bwMode="auto">
          <a:xfrm>
            <a:off x="2475321" y="538904"/>
            <a:ext cx="3064093" cy="851297"/>
          </a:xfrm>
          <a:prstGeom prst="round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33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rtlCol="0" anchor="t" anchorCtr="0" compatLnSpc="1">
            <a:spAutoFit/>
          </a:bodyPr>
          <a:lstStyle/>
          <a:p>
            <a:pPr marL="0" marR="0" indent="0" algn="l" defTabSz="914400" rtl="0" eaLnBrk="0" fontAlgn="base" latinLnBrk="0" hangingPunct="0">
              <a:lnSpc>
                <a:spcPct val="100000"/>
              </a:lnSpc>
              <a:spcBef>
                <a:spcPct val="0"/>
              </a:spcBef>
              <a:spcAft>
                <a:spcPct val="0"/>
              </a:spcAft>
              <a:buClrTx/>
              <a:buSzTx/>
              <a:buFontTx/>
              <a:buNone/>
            </a:pPr>
            <a:r>
              <a:rPr lang="zh-CN" altLang="en-US" sz="4400" dirty="0">
                <a:cs typeface="Times New Roman" panose="02020603050405020304" pitchFamily="18" charset="0"/>
              </a:rPr>
              <a:t>民族大团结</a:t>
            </a:r>
            <a:endParaRPr kumimoji="0" lang="zh-CN" altLang="en-US" sz="4400" b="1" i="0" u="none" strike="noStrike" cap="none" normalizeH="0" baseline="0" dirty="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endParaRPr>
          </a:p>
        </p:txBody>
      </p:sp>
    </p:spTree>
  </p:cSld>
  <p:clrMapOvr>
    <a:masterClrMapping/>
  </p:clrMapOvr>
  <p:transition>
    <p:zoom/>
  </p:transition>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文本框 6151"/>
          <p:cNvSpPr txBox="1">
            <a:spLocks noChangeArrowheads="1"/>
          </p:cNvSpPr>
          <p:nvPr/>
        </p:nvSpPr>
        <p:spPr bwMode="auto">
          <a:xfrm>
            <a:off x="1655268" y="920333"/>
            <a:ext cx="2529860" cy="52322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一</a:t>
            </a:r>
            <a:r>
              <a:rPr lang="en-US" altLang="zh-CN" sz="2800" dirty="0">
                <a:latin typeface="黑体" panose="02010609060101010101" charset="-122"/>
                <a:ea typeface="黑体" panose="02010609060101010101" charset="-122"/>
                <a:sym typeface="宋体" panose="02010600030101010101" pitchFamily="2" charset="-122"/>
              </a:rPr>
              <a:t>.</a:t>
            </a:r>
            <a:r>
              <a:rPr lang="zh-CN" altLang="en-US" sz="2800" dirty="0">
                <a:latin typeface="黑体" panose="02010609060101010101" charset="-122"/>
                <a:ea typeface="黑体" panose="02010609060101010101" charset="-122"/>
                <a:sym typeface="宋体" panose="02010600030101010101" pitchFamily="2" charset="-122"/>
              </a:rPr>
              <a:t>人口的增长</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3" name="矩形 2"/>
          <p:cNvSpPr/>
          <p:nvPr/>
        </p:nvSpPr>
        <p:spPr>
          <a:xfrm>
            <a:off x="1806575" y="1866275"/>
            <a:ext cx="3687763" cy="6492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800" noProof="1">
                <a:solidFill>
                  <a:schemeClr val="tx1"/>
                </a:solidFill>
                <a:latin typeface="黑体" panose="02010609060101010101" charset="-122"/>
                <a:ea typeface="黑体" panose="02010609060101010101" charset="-122"/>
              </a:rPr>
              <a:t>明朝鼎盛时期：</a:t>
            </a:r>
            <a:r>
              <a:rPr lang="en-US" altLang="zh-CN" sz="2800" noProof="1">
                <a:solidFill>
                  <a:schemeClr val="tx1"/>
                </a:solidFill>
                <a:latin typeface="黑体" panose="02010609060101010101" charset="-122"/>
                <a:ea typeface="黑体" panose="02010609060101010101" charset="-122"/>
              </a:rPr>
              <a:t>1</a:t>
            </a:r>
            <a:r>
              <a:rPr lang="zh-CN" altLang="en-US" sz="2800" noProof="1">
                <a:solidFill>
                  <a:schemeClr val="tx1"/>
                </a:solidFill>
                <a:latin typeface="黑体" panose="02010609060101010101" charset="-122"/>
                <a:ea typeface="黑体" panose="02010609060101010101" charset="-122"/>
              </a:rPr>
              <a:t>亿多</a:t>
            </a:r>
            <a:endParaRPr lang="zh-CN" altLang="en-US" sz="2800" noProof="1">
              <a:solidFill>
                <a:schemeClr val="tx1"/>
              </a:solidFill>
              <a:latin typeface="黑体" panose="02010609060101010101" charset="-122"/>
              <a:ea typeface="黑体" panose="02010609060101010101" charset="-122"/>
            </a:endParaRPr>
          </a:p>
        </p:txBody>
      </p:sp>
      <p:sp>
        <p:nvSpPr>
          <p:cNvPr id="4" name="矩形 3"/>
          <p:cNvSpPr/>
          <p:nvPr/>
        </p:nvSpPr>
        <p:spPr>
          <a:xfrm>
            <a:off x="7688263" y="1866275"/>
            <a:ext cx="2716212" cy="6492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800" noProof="1">
                <a:solidFill>
                  <a:schemeClr val="tx1"/>
                </a:solidFill>
                <a:latin typeface="黑体" panose="02010609060101010101" charset="-122"/>
                <a:ea typeface="黑体" panose="02010609060101010101" charset="-122"/>
              </a:rPr>
              <a:t>明末：人口锐减</a:t>
            </a:r>
            <a:endParaRPr lang="zh-CN" altLang="en-US" sz="2800" noProof="1">
              <a:solidFill>
                <a:schemeClr val="tx1"/>
              </a:solidFill>
              <a:latin typeface="黑体" panose="02010609060101010101" charset="-122"/>
              <a:ea typeface="黑体" panose="02010609060101010101" charset="-122"/>
            </a:endParaRPr>
          </a:p>
        </p:txBody>
      </p:sp>
      <p:sp>
        <p:nvSpPr>
          <p:cNvPr id="5" name="矩形 4"/>
          <p:cNvSpPr/>
          <p:nvPr/>
        </p:nvSpPr>
        <p:spPr>
          <a:xfrm>
            <a:off x="1835150" y="3051175"/>
            <a:ext cx="2657475" cy="117951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800" noProof="1">
                <a:solidFill>
                  <a:schemeClr val="tx1"/>
                </a:solidFill>
                <a:latin typeface="黑体" panose="02010609060101010101" charset="-122"/>
                <a:ea typeface="黑体" panose="02010609060101010101" charset="-122"/>
              </a:rPr>
              <a:t>康熙时：</a:t>
            </a:r>
            <a:r>
              <a:rPr lang="en-US" altLang="zh-CN" sz="2800" noProof="1">
                <a:solidFill>
                  <a:schemeClr val="tx1"/>
                </a:solidFill>
                <a:latin typeface="黑体" panose="02010609060101010101" charset="-122"/>
                <a:ea typeface="黑体" panose="02010609060101010101" charset="-122"/>
              </a:rPr>
              <a:t>1.5</a:t>
            </a:r>
            <a:r>
              <a:rPr lang="zh-CN" altLang="en-US" sz="2800" noProof="1">
                <a:solidFill>
                  <a:schemeClr val="tx1"/>
                </a:solidFill>
                <a:latin typeface="黑体" panose="02010609060101010101" charset="-122"/>
                <a:ea typeface="黑体" panose="02010609060101010101" charset="-122"/>
              </a:rPr>
              <a:t>亿</a:t>
            </a: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rPr>
              <a:t>乾隆末年：</a:t>
            </a:r>
            <a:r>
              <a:rPr lang="en-US" altLang="zh-CN" sz="2800" noProof="1">
                <a:solidFill>
                  <a:schemeClr val="tx1"/>
                </a:solidFill>
                <a:latin typeface="黑体" panose="02010609060101010101" charset="-122"/>
                <a:ea typeface="黑体" panose="02010609060101010101" charset="-122"/>
              </a:rPr>
              <a:t>3</a:t>
            </a:r>
            <a:r>
              <a:rPr lang="zh-CN" altLang="en-US" sz="2800" noProof="1">
                <a:solidFill>
                  <a:schemeClr val="tx1"/>
                </a:solidFill>
                <a:latin typeface="黑体" panose="02010609060101010101" charset="-122"/>
                <a:ea typeface="黑体" panose="02010609060101010101" charset="-122"/>
              </a:rPr>
              <a:t>亿</a:t>
            </a:r>
            <a:endParaRPr lang="zh-CN" altLang="en-US" sz="2800" noProof="1">
              <a:solidFill>
                <a:schemeClr val="tx1"/>
              </a:solidFill>
              <a:latin typeface="黑体" panose="02010609060101010101" charset="-122"/>
              <a:ea typeface="黑体" panose="02010609060101010101" charset="-122"/>
            </a:endParaRPr>
          </a:p>
        </p:txBody>
      </p:sp>
      <p:sp>
        <p:nvSpPr>
          <p:cNvPr id="6" name="矩形 5"/>
          <p:cNvSpPr/>
          <p:nvPr/>
        </p:nvSpPr>
        <p:spPr>
          <a:xfrm>
            <a:off x="2054795" y="4976813"/>
            <a:ext cx="8702675" cy="13906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p:txBody>
      </p:sp>
      <p:sp>
        <p:nvSpPr>
          <p:cNvPr id="7" name="文本框 6"/>
          <p:cNvSpPr txBox="1">
            <a:spLocks noChangeArrowheads="1"/>
          </p:cNvSpPr>
          <p:nvPr/>
        </p:nvSpPr>
        <p:spPr bwMode="auto">
          <a:xfrm>
            <a:off x="1810320" y="5014913"/>
            <a:ext cx="8966200" cy="138366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）人地矛盾突出，导致进一步开荒垦田，使天然植被</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和原始森林遭到破坏，水土流失严重，地力下降</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）造成社会压力，影响了经济的持续发展</a:t>
            </a:r>
            <a:endParaRPr lang="zh-CN" altLang="en-US" sz="2800" dirty="0">
              <a:ea typeface="黑体" panose="02010609060101010101" charset="-122"/>
            </a:endParaRPr>
          </a:p>
        </p:txBody>
      </p:sp>
      <p:cxnSp>
        <p:nvCxnSpPr>
          <p:cNvPr id="8" name="直接箭头连接符 7"/>
          <p:cNvCxnSpPr>
            <a:stCxn id="3" idx="3"/>
            <a:endCxn id="4" idx="1"/>
          </p:cNvCxnSpPr>
          <p:nvPr/>
        </p:nvCxnSpPr>
        <p:spPr>
          <a:xfrm>
            <a:off x="5494338" y="2191713"/>
            <a:ext cx="2193925" cy="0"/>
          </a:xfrm>
          <a:prstGeom prst="straightConnector1">
            <a:avLst/>
          </a:prstGeom>
          <a:ln>
            <a:tailEnd type="arrow" w="med" len="med"/>
          </a:ln>
        </p:spPr>
        <p:style>
          <a:lnRef idx="3">
            <a:schemeClr val="accent6"/>
          </a:lnRef>
          <a:fillRef idx="0">
            <a:schemeClr val="accent6"/>
          </a:fillRef>
          <a:effectRef idx="2">
            <a:schemeClr val="accent6"/>
          </a:effectRef>
          <a:fontRef idx="minor">
            <a:schemeClr val="tx1"/>
          </a:fontRef>
        </p:style>
      </p:cxnSp>
      <p:cxnSp>
        <p:nvCxnSpPr>
          <p:cNvPr id="9" name="肘形连接符 8"/>
          <p:cNvCxnSpPr>
            <a:stCxn id="4" idx="3"/>
          </p:cNvCxnSpPr>
          <p:nvPr/>
        </p:nvCxnSpPr>
        <p:spPr>
          <a:xfrm flipH="1">
            <a:off x="4492625" y="2190919"/>
            <a:ext cx="5911850" cy="1558756"/>
          </a:xfrm>
          <a:prstGeom prst="bentConnector3">
            <a:avLst>
              <a:gd name="adj1" fmla="val -3867"/>
            </a:avLst>
          </a:prstGeom>
          <a:ln>
            <a:tailEnd type="arrow" w="med" len="med"/>
          </a:ln>
        </p:spPr>
        <p:style>
          <a:lnRef idx="3">
            <a:schemeClr val="accent6"/>
          </a:lnRef>
          <a:fillRef idx="0">
            <a:schemeClr val="accent6"/>
          </a:fillRef>
          <a:effectRef idx="2">
            <a:schemeClr val="accent6"/>
          </a:effectRef>
          <a:fontRef idx="minor">
            <a:schemeClr val="tx1"/>
          </a:fontRef>
        </p:style>
      </p:cxnSp>
      <p:cxnSp>
        <p:nvCxnSpPr>
          <p:cNvPr id="12" name="直接箭头连接符 11"/>
          <p:cNvCxnSpPr>
            <a:stCxn id="4" idx="3"/>
            <a:endCxn id="4" idx="3"/>
          </p:cNvCxnSpPr>
          <p:nvPr/>
        </p:nvCxnSpPr>
        <p:spPr>
          <a:xfrm>
            <a:off x="10404475" y="2190919"/>
            <a:ext cx="0" cy="0"/>
          </a:xfrm>
          <a:prstGeom prst="straightConnector1">
            <a:avLst/>
          </a:prstGeom>
          <a:ln>
            <a:tailEnd type="arrow" w="med" len="med"/>
          </a:ln>
        </p:spPr>
        <p:style>
          <a:lnRef idx="3">
            <a:schemeClr val="accent6"/>
          </a:lnRef>
          <a:fillRef idx="0">
            <a:schemeClr val="accent6"/>
          </a:fillRef>
          <a:effectRef idx="2">
            <a:schemeClr val="accent6"/>
          </a:effectRef>
          <a:fontRef idx="minor">
            <a:schemeClr val="tx1"/>
          </a:fontRef>
        </p:style>
      </p:cxnSp>
      <p:sp>
        <p:nvSpPr>
          <p:cNvPr id="13" name="文本框 12"/>
          <p:cNvSpPr txBox="1">
            <a:spLocks noChangeArrowheads="1"/>
          </p:cNvSpPr>
          <p:nvPr/>
        </p:nvSpPr>
        <p:spPr bwMode="auto">
          <a:xfrm>
            <a:off x="5464175" y="1691650"/>
            <a:ext cx="2382838"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后期经济衰败</a:t>
            </a:r>
            <a:endParaRPr lang="zh-CN" altLang="en-US" sz="2800" dirty="0">
              <a:latin typeface="黑体" panose="02010609060101010101" charset="-122"/>
              <a:ea typeface="黑体" panose="02010609060101010101" charset="-122"/>
            </a:endParaRPr>
          </a:p>
        </p:txBody>
      </p:sp>
      <p:sp>
        <p:nvSpPr>
          <p:cNvPr id="14" name="文本框 13"/>
          <p:cNvSpPr txBox="1">
            <a:spLocks noChangeArrowheads="1"/>
          </p:cNvSpPr>
          <p:nvPr/>
        </p:nvSpPr>
        <p:spPr bwMode="auto">
          <a:xfrm>
            <a:off x="5743575" y="2186950"/>
            <a:ext cx="1812925"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连年战乱</a:t>
            </a:r>
            <a:endParaRPr lang="zh-CN" altLang="en-US" sz="2800" dirty="0">
              <a:latin typeface="黑体" panose="02010609060101010101" charset="-122"/>
              <a:ea typeface="黑体" panose="02010609060101010101" charset="-122"/>
            </a:endParaRPr>
          </a:p>
        </p:txBody>
      </p:sp>
      <p:sp>
        <p:nvSpPr>
          <p:cNvPr id="15" name="文本框 14"/>
          <p:cNvSpPr txBox="1">
            <a:spLocks noChangeArrowheads="1"/>
          </p:cNvSpPr>
          <p:nvPr/>
        </p:nvSpPr>
        <p:spPr bwMode="auto">
          <a:xfrm>
            <a:off x="6324600" y="3175000"/>
            <a:ext cx="2382838"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清初经济发展</a:t>
            </a:r>
            <a:endParaRPr lang="zh-CN" altLang="en-US" sz="2800" dirty="0">
              <a:latin typeface="黑体" panose="02010609060101010101" charset="-122"/>
              <a:ea typeface="黑体" panose="02010609060101010101" charset="-122"/>
            </a:endParaRPr>
          </a:p>
        </p:txBody>
      </p:sp>
      <p:sp>
        <p:nvSpPr>
          <p:cNvPr id="16" name="文本框 15"/>
          <p:cNvSpPr txBox="1">
            <a:spLocks noChangeArrowheads="1"/>
          </p:cNvSpPr>
          <p:nvPr/>
        </p:nvSpPr>
        <p:spPr bwMode="auto">
          <a:xfrm>
            <a:off x="5751513" y="3749675"/>
            <a:ext cx="3524250"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国力增强，社会安定</a:t>
            </a:r>
            <a:endParaRPr lang="zh-CN" altLang="en-US" sz="2800" dirty="0">
              <a:latin typeface="黑体" panose="02010609060101010101" charset="-122"/>
              <a:ea typeface="黑体" panose="02010609060101010101" charset="-122"/>
            </a:endParaRPr>
          </a:p>
        </p:txBody>
      </p:sp>
      <p:sp>
        <p:nvSpPr>
          <p:cNvPr id="17" name="文本框 16"/>
          <p:cNvSpPr txBox="1">
            <a:spLocks noChangeArrowheads="1"/>
          </p:cNvSpPr>
          <p:nvPr/>
        </p:nvSpPr>
        <p:spPr bwMode="auto">
          <a:xfrm>
            <a:off x="2693988" y="4279900"/>
            <a:ext cx="949325"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影响</a:t>
            </a:r>
            <a:endParaRPr lang="zh-CN" altLang="en-US" sz="2800" dirty="0">
              <a:latin typeface="黑体" panose="02010609060101010101" charset="-122"/>
              <a:ea typeface="黑体" panose="02010609060101010101" charset="-122"/>
            </a:endParaRPr>
          </a:p>
        </p:txBody>
      </p:sp>
      <p:sp>
        <p:nvSpPr>
          <p:cNvPr id="18" name="文本框 6151"/>
          <p:cNvSpPr txBox="1">
            <a:spLocks noChangeArrowheads="1"/>
          </p:cNvSpPr>
          <p:nvPr/>
        </p:nvSpPr>
        <p:spPr bwMode="auto">
          <a:xfrm>
            <a:off x="17028" y="0"/>
            <a:ext cx="4354077" cy="646331"/>
          </a:xfrm>
          <a:prstGeom prst="rect">
            <a:avLst/>
          </a:prstGeom>
          <a:solidFill>
            <a:srgbClr val="00B050"/>
          </a:solid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dirty="0">
                <a:solidFill>
                  <a:srgbClr val="FF0000"/>
                </a:solidFill>
                <a:latin typeface="黑体" panose="02010609060101010101" charset="-122"/>
                <a:ea typeface="黑体" panose="02010609060101010101" charset="-122"/>
                <a:sym typeface="宋体" panose="02010600030101010101" pitchFamily="2" charset="-122"/>
              </a:rPr>
              <a:t>四、统治危机的出现</a:t>
            </a:r>
            <a:endParaRPr lang="zh-CN" altLang="en-US" sz="3600" dirty="0">
              <a:solidFill>
                <a:srgbClr val="FF0000"/>
              </a:solidFill>
              <a:latin typeface="黑体" panose="02010609060101010101" charset="-122"/>
              <a:ea typeface="黑体" panose="02010609060101010101" charset="-122"/>
              <a:sym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dissolve">
                                      <p:cBhvr>
                                        <p:cTn id="16" dur="500"/>
                                        <p:tgtEl>
                                          <p:spTgt spid="13"/>
                                        </p:tgtEl>
                                      </p:cBhvr>
                                    </p:animEffect>
                                  </p:childTnLst>
                                </p:cTn>
                              </p:par>
                            </p:childTnLst>
                          </p:cTn>
                        </p:par>
                        <p:par>
                          <p:cTn id="17" fill="hold">
                            <p:stCondLst>
                              <p:cond delay="1000"/>
                            </p:stCondLst>
                            <p:childTnLst>
                              <p:par>
                                <p:cTn id="18" presetID="9"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dissolve">
                                      <p:cBhvr>
                                        <p:cTn id="20" dur="500"/>
                                        <p:tgtEl>
                                          <p:spTgt spid="14"/>
                                        </p:tgtEl>
                                      </p:cBhvr>
                                    </p:animEffect>
                                  </p:childTnLst>
                                </p:cTn>
                              </p:par>
                            </p:childTnLst>
                          </p:cTn>
                        </p:par>
                        <p:par>
                          <p:cTn id="21" fill="hold">
                            <p:stCondLst>
                              <p:cond delay="1500"/>
                            </p:stCondLst>
                            <p:childTnLst>
                              <p:par>
                                <p:cTn id="22" presetID="3"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dissolve">
                                      <p:cBhvr>
                                        <p:cTn id="29" dur="500"/>
                                        <p:tgtEl>
                                          <p:spTgt spid="9"/>
                                        </p:tgtEl>
                                      </p:cBhvr>
                                    </p:animEffect>
                                  </p:childTnLst>
                                </p:cTn>
                              </p:par>
                            </p:childTnLst>
                          </p:cTn>
                        </p:par>
                        <p:par>
                          <p:cTn id="30" fill="hold">
                            <p:stCondLst>
                              <p:cond delay="500"/>
                            </p:stCondLst>
                            <p:childTnLst>
                              <p:par>
                                <p:cTn id="31" presetID="9"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dissolve">
                                      <p:cBhvr>
                                        <p:cTn id="33" dur="500"/>
                                        <p:tgtEl>
                                          <p:spTgt spid="15"/>
                                        </p:tgtEl>
                                      </p:cBhvr>
                                    </p:animEffect>
                                  </p:childTnLst>
                                </p:cTn>
                              </p:par>
                            </p:childTnLst>
                          </p:cTn>
                        </p:par>
                        <p:par>
                          <p:cTn id="34" fill="hold">
                            <p:stCondLst>
                              <p:cond delay="1000"/>
                            </p:stCondLst>
                            <p:childTnLst>
                              <p:par>
                                <p:cTn id="35" presetID="9"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dissolve">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linds(horizontal)">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dissolve">
                                      <p:cBhvr>
                                        <p:cTn id="47" dur="500"/>
                                        <p:tgtEl>
                                          <p:spTgt spid="12"/>
                                        </p:tgtEl>
                                      </p:cBhvr>
                                    </p:animEffect>
                                  </p:childTnLst>
                                </p:cTn>
                              </p:par>
                            </p:childTnLst>
                          </p:cTn>
                        </p:par>
                        <p:par>
                          <p:cTn id="48" fill="hold">
                            <p:stCondLst>
                              <p:cond delay="500"/>
                            </p:stCondLst>
                            <p:childTnLst>
                              <p:par>
                                <p:cTn id="49" presetID="9"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dissolve">
                                      <p:cBhvr>
                                        <p:cTn id="51" dur="5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blinds(horizontal)">
                                      <p:cBhvr>
                                        <p:cTn id="56" dur="500"/>
                                        <p:tgtEl>
                                          <p:spTgt spid="6"/>
                                        </p:tgtEl>
                                      </p:cBhvr>
                                    </p:animEffect>
                                  </p:childTnLst>
                                </p:cTn>
                              </p:par>
                              <p:par>
                                <p:cTn id="57" presetID="3" presetClass="entr" presetSubtype="10" fill="hold" grpId="0"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blinds(horizontal)">
                                      <p:cBhvr>
                                        <p:cTn id="5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P spid="7" grpId="0" bldLvl="0"/>
      <p:bldP spid="13" grpId="0"/>
      <p:bldP spid="14" grpId="0"/>
      <p:bldP spid="15" grpId="0"/>
      <p:bldP spid="16" grpId="0"/>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文本框 6151"/>
          <p:cNvSpPr txBox="1">
            <a:spLocks noChangeArrowheads="1"/>
          </p:cNvSpPr>
          <p:nvPr/>
        </p:nvSpPr>
        <p:spPr bwMode="auto">
          <a:xfrm>
            <a:off x="1759467" y="844232"/>
            <a:ext cx="4153701" cy="52322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二、不断加剧的社会矛盾</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4" name="圆角矩形 3"/>
          <p:cNvSpPr/>
          <p:nvPr/>
        </p:nvSpPr>
        <p:spPr>
          <a:xfrm>
            <a:off x="7294563" y="1906588"/>
            <a:ext cx="2151062" cy="1655762"/>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rPr>
              <a:t>军队颓废</a:t>
            </a:r>
            <a:endParaRPr lang="zh-CN" altLang="en-US" sz="2800" noProof="1">
              <a:solidFill>
                <a:schemeClr val="tx1"/>
              </a:solidFill>
              <a:latin typeface="黑体" panose="02010609060101010101" charset="-122"/>
              <a:ea typeface="黑体" panose="02010609060101010101" charset="-122"/>
            </a:endParaRPr>
          </a:p>
          <a:p>
            <a:pPr algn="ctr"/>
            <a:endParaRPr lang="zh-CN" altLang="en-US" sz="2800" noProof="1">
              <a:solidFill>
                <a:schemeClr val="tx1"/>
              </a:solidFill>
              <a:latin typeface="黑体" panose="02010609060101010101" charset="-122"/>
              <a:ea typeface="黑体" panose="02010609060101010101" charset="-122"/>
            </a:endParaRPr>
          </a:p>
        </p:txBody>
      </p:sp>
      <p:sp>
        <p:nvSpPr>
          <p:cNvPr id="5" name="圆角矩形 4"/>
          <p:cNvSpPr/>
          <p:nvPr/>
        </p:nvSpPr>
        <p:spPr>
          <a:xfrm>
            <a:off x="2649538" y="4005263"/>
            <a:ext cx="2151062" cy="1655762"/>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2800" noProof="1">
                <a:solidFill>
                  <a:schemeClr val="tx1"/>
                </a:solidFill>
                <a:latin typeface="黑体" panose="02010609060101010101" charset="-122"/>
                <a:ea typeface="黑体" panose="02010609060101010101" charset="-122"/>
              </a:rPr>
              <a:t>财政危机</a:t>
            </a:r>
            <a:endParaRPr lang="zh-CN" altLang="en-US" sz="2800" noProof="1">
              <a:solidFill>
                <a:schemeClr val="tx1"/>
              </a:solidFill>
              <a:latin typeface="黑体" panose="02010609060101010101" charset="-122"/>
              <a:ea typeface="黑体" panose="02010609060101010101" charset="-122"/>
            </a:endParaRPr>
          </a:p>
        </p:txBody>
      </p:sp>
      <p:sp>
        <p:nvSpPr>
          <p:cNvPr id="6" name="圆角矩形 5"/>
          <p:cNvSpPr/>
          <p:nvPr/>
        </p:nvSpPr>
        <p:spPr>
          <a:xfrm>
            <a:off x="7294563" y="4005263"/>
            <a:ext cx="2151062" cy="1655762"/>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2800" noProof="1">
                <a:solidFill>
                  <a:schemeClr val="tx1"/>
                </a:solidFill>
                <a:latin typeface="黑体" panose="02010609060101010101" charset="-122"/>
                <a:ea typeface="黑体" panose="02010609060101010101" charset="-122"/>
              </a:rPr>
              <a:t>土地兼并</a:t>
            </a:r>
            <a:endParaRPr lang="zh-CN" altLang="en-US" sz="2800" noProof="1">
              <a:solidFill>
                <a:schemeClr val="tx1"/>
              </a:solidFill>
              <a:latin typeface="黑体" panose="02010609060101010101" charset="-122"/>
              <a:ea typeface="黑体" panose="02010609060101010101" charset="-122"/>
            </a:endParaRPr>
          </a:p>
        </p:txBody>
      </p:sp>
      <p:sp>
        <p:nvSpPr>
          <p:cNvPr id="7" name="圆角矩形 6"/>
          <p:cNvSpPr/>
          <p:nvPr/>
        </p:nvSpPr>
        <p:spPr>
          <a:xfrm>
            <a:off x="2649538" y="1906588"/>
            <a:ext cx="2151062" cy="1655762"/>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rPr>
              <a:t>官场腐败</a:t>
            </a:r>
            <a:endParaRPr lang="zh-CN" altLang="en-US" sz="2800" noProof="1">
              <a:solidFill>
                <a:schemeClr val="tx1"/>
              </a:solidFill>
              <a:latin typeface="黑体" panose="02010609060101010101" charset="-122"/>
              <a:ea typeface="黑体" panose="02010609060101010101" charset="-122"/>
            </a:endParaRPr>
          </a:p>
          <a:p>
            <a:pPr algn="ctr"/>
            <a:endParaRPr lang="zh-CN" altLang="en-US" sz="2800" noProof="1">
              <a:solidFill>
                <a:schemeClr val="tx1"/>
              </a:solidFill>
              <a:latin typeface="黑体" panose="02010609060101010101" charset="-122"/>
              <a:ea typeface="黑体" panose="02010609060101010101" charset="-122"/>
            </a:endParaRPr>
          </a:p>
        </p:txBody>
      </p:sp>
      <p:sp>
        <p:nvSpPr>
          <p:cNvPr id="8" name="椭圆 7"/>
          <p:cNvSpPr/>
          <p:nvPr/>
        </p:nvSpPr>
        <p:spPr>
          <a:xfrm>
            <a:off x="4432300" y="3133725"/>
            <a:ext cx="3382963" cy="1295400"/>
          </a:xfrm>
          <a:prstGeom prst="ellipse">
            <a:avLst/>
          </a:prstGeom>
          <a:noFill/>
        </p:spPr>
        <p:style>
          <a:lnRef idx="2">
            <a:schemeClr val="dk1"/>
          </a:lnRef>
          <a:fillRef idx="1">
            <a:schemeClr val="lt1"/>
          </a:fillRef>
          <a:effectRef idx="0">
            <a:schemeClr val="dk1"/>
          </a:effectRef>
          <a:fontRef idx="minor">
            <a:schemeClr val="dk1"/>
          </a:fontRef>
        </p:style>
        <p:txBody>
          <a:bodyPr anchor="ctr"/>
          <a:lstStyle/>
          <a:p>
            <a:pPr algn="ctr"/>
            <a:r>
              <a:rPr lang="zh-CN" altLang="en-US" sz="3200" noProof="1">
                <a:solidFill>
                  <a:schemeClr val="tx1"/>
                </a:solidFill>
                <a:latin typeface="黑体" panose="02010609060101010101" charset="-122"/>
                <a:ea typeface="黑体" panose="02010609060101010101" charset="-122"/>
              </a:rPr>
              <a:t>四大矛盾</a:t>
            </a:r>
            <a:endParaRPr lang="zh-CN" altLang="en-US" sz="3200" noProof="1">
              <a:solidFill>
                <a:schemeClr val="tx1"/>
              </a:solidFill>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10" dur="1000" fill="hold"/>
                                        <p:tgtEl>
                                          <p:spTgt spid="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0-#ppt_w/2"/>
                                          </p:val>
                                        </p:tav>
                                        <p:tav tm="100000">
                                          <p:val>
                                            <p:strVal val="#ppt_x"/>
                                          </p:val>
                                        </p:tav>
                                      </p:tavLst>
                                    </p:anim>
                                    <p:anim calcmode="lin" valueType="num">
                                      <p:cBhvr additive="base">
                                        <p:cTn id="28" dur="500" fill="hold"/>
                                        <p:tgtEl>
                                          <p:spTgt spid="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圆角矩形 1"/>
          <p:cNvSpPr/>
          <p:nvPr/>
        </p:nvSpPr>
        <p:spPr>
          <a:xfrm>
            <a:off x="2074863" y="1892618"/>
            <a:ext cx="8569325" cy="1355725"/>
          </a:xfrm>
          <a:prstGeom prst="roundRect">
            <a:avLst/>
          </a:prstGeom>
          <a:noFill/>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noProof="1">
              <a:solidFill>
                <a:schemeClr val="tx1"/>
              </a:solidFill>
              <a:ea typeface="黑体" panose="02010609060101010101" charset="-122"/>
            </a:endParaRPr>
          </a:p>
        </p:txBody>
      </p:sp>
      <p:sp>
        <p:nvSpPr>
          <p:cNvPr id="3" name="圆角矩形 2"/>
          <p:cNvSpPr/>
          <p:nvPr/>
        </p:nvSpPr>
        <p:spPr>
          <a:xfrm>
            <a:off x="2195513" y="1429068"/>
            <a:ext cx="1771650" cy="704850"/>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sym typeface="+mn-ea"/>
              </a:rPr>
              <a:t>官场腐败</a:t>
            </a:r>
            <a:endParaRPr lang="zh-CN" altLang="en-US" sz="2800" noProof="1">
              <a:solidFill>
                <a:schemeClr val="tx1"/>
              </a:solidFill>
              <a:latin typeface="黑体" panose="02010609060101010101" charset="-122"/>
              <a:ea typeface="黑体" panose="02010609060101010101" charset="-122"/>
            </a:endParaRPr>
          </a:p>
          <a:p>
            <a:pPr algn="ctr"/>
            <a:endParaRPr lang="zh-CN" altLang="en-US" sz="2800" noProof="1">
              <a:solidFill>
                <a:schemeClr val="tx1"/>
              </a:solidFill>
              <a:latin typeface="黑体" panose="02010609060101010101" charset="-122"/>
              <a:ea typeface="黑体" panose="02010609060101010101" charset="-122"/>
            </a:endParaRPr>
          </a:p>
        </p:txBody>
      </p:sp>
      <p:sp>
        <p:nvSpPr>
          <p:cNvPr id="4" name="文本框 3"/>
          <p:cNvSpPr txBox="1">
            <a:spLocks noChangeArrowheads="1"/>
          </p:cNvSpPr>
          <p:nvPr/>
        </p:nvSpPr>
        <p:spPr bwMode="auto">
          <a:xfrm>
            <a:off x="2057400" y="2211705"/>
            <a:ext cx="8580438" cy="95313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原因：在君主专制统治下，官员为了求得升迁或自保</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表现：各级官吏结党营私，贪污腐败</a:t>
            </a:r>
            <a:endParaRPr lang="zh-CN" altLang="en-US" sz="2800" dirty="0">
              <a:latin typeface="黑体" panose="02010609060101010101" charset="-122"/>
              <a:ea typeface="黑体" panose="02010609060101010101" charset="-122"/>
            </a:endParaRPr>
          </a:p>
        </p:txBody>
      </p:sp>
      <p:sp>
        <p:nvSpPr>
          <p:cNvPr id="6" name="圆角矩形 5"/>
          <p:cNvSpPr/>
          <p:nvPr/>
        </p:nvSpPr>
        <p:spPr>
          <a:xfrm>
            <a:off x="2087563" y="4316730"/>
            <a:ext cx="8569325" cy="1355725"/>
          </a:xfrm>
          <a:prstGeom prst="roundRect">
            <a:avLst/>
          </a:prstGeom>
          <a:noFill/>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noProof="1">
              <a:solidFill>
                <a:schemeClr val="tx1"/>
              </a:solidFill>
              <a:ea typeface="黑体" panose="02010609060101010101" charset="-122"/>
            </a:endParaRPr>
          </a:p>
        </p:txBody>
      </p:sp>
      <p:sp>
        <p:nvSpPr>
          <p:cNvPr id="8" name="圆角矩形 7"/>
          <p:cNvSpPr/>
          <p:nvPr/>
        </p:nvSpPr>
        <p:spPr>
          <a:xfrm>
            <a:off x="2179638" y="3780155"/>
            <a:ext cx="1771650" cy="704850"/>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sym typeface="+mn-ea"/>
              </a:rPr>
              <a:t>军队颓废</a:t>
            </a:r>
            <a:endParaRPr lang="zh-CN" altLang="en-US" sz="2800" noProof="1">
              <a:solidFill>
                <a:schemeClr val="tx1"/>
              </a:solidFill>
              <a:latin typeface="黑体" panose="02010609060101010101" charset="-122"/>
              <a:ea typeface="黑体" panose="02010609060101010101" charset="-122"/>
            </a:endParaRPr>
          </a:p>
          <a:p>
            <a:pPr algn="ctr"/>
            <a:endParaRPr lang="zh-CN" altLang="en-US" sz="2800" noProof="1">
              <a:solidFill>
                <a:schemeClr val="tx1"/>
              </a:solidFill>
              <a:latin typeface="黑体" panose="02010609060101010101" charset="-122"/>
              <a:ea typeface="黑体" panose="02010609060101010101" charset="-122"/>
            </a:endParaRPr>
          </a:p>
        </p:txBody>
      </p:sp>
      <p:sp>
        <p:nvSpPr>
          <p:cNvPr id="9" name="文本框 8"/>
          <p:cNvSpPr txBox="1">
            <a:spLocks noChangeArrowheads="1"/>
          </p:cNvSpPr>
          <p:nvPr/>
        </p:nvSpPr>
        <p:spPr bwMode="auto">
          <a:xfrm>
            <a:off x="2057400" y="4619943"/>
            <a:ext cx="8580438" cy="95313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原因：官场腐败之风的蔓延；久无战事</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表现：军纪败坏，军备废弛；将领贪污，将士颓废</a:t>
            </a:r>
            <a:endParaRPr lang="zh-CN" altLang="en-US" sz="2800" dirty="0">
              <a:latin typeface="黑体" panose="02010609060101010101" charset="-122"/>
              <a:ea typeface="黑体" panose="02010609060101010101"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dissolve">
                                      <p:cBhvr>
                                        <p:cTn id="15" dur="500"/>
                                        <p:tgtEl>
                                          <p:spTgt spid="9"/>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p:bldP spid="6" grpId="0" bldLvl="0" animBg="1"/>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圆角矩形 1"/>
          <p:cNvSpPr/>
          <p:nvPr/>
        </p:nvSpPr>
        <p:spPr>
          <a:xfrm>
            <a:off x="2003108" y="2036128"/>
            <a:ext cx="8569325" cy="1355725"/>
          </a:xfrm>
          <a:prstGeom prst="roundRect">
            <a:avLst/>
          </a:prstGeom>
          <a:noFill/>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noProof="1">
              <a:solidFill>
                <a:schemeClr val="tx1"/>
              </a:solidFill>
              <a:ea typeface="黑体" panose="02010609060101010101" charset="-122"/>
            </a:endParaRPr>
          </a:p>
        </p:txBody>
      </p:sp>
      <p:sp>
        <p:nvSpPr>
          <p:cNvPr id="6" name="圆角矩形 5"/>
          <p:cNvSpPr/>
          <p:nvPr/>
        </p:nvSpPr>
        <p:spPr>
          <a:xfrm>
            <a:off x="2015808" y="4460240"/>
            <a:ext cx="8569325" cy="1355725"/>
          </a:xfrm>
          <a:prstGeom prst="roundRect">
            <a:avLst/>
          </a:prstGeom>
          <a:noFill/>
          <a:ln>
            <a:solidFill>
              <a:srgbClr val="0070C0"/>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noProof="1">
              <a:solidFill>
                <a:schemeClr val="tx1"/>
              </a:solidFill>
              <a:ea typeface="黑体" panose="02010609060101010101" charset="-122"/>
            </a:endParaRPr>
          </a:p>
        </p:txBody>
      </p:sp>
      <p:sp>
        <p:nvSpPr>
          <p:cNvPr id="3" name="文本框 2"/>
          <p:cNvSpPr txBox="1">
            <a:spLocks noChangeArrowheads="1"/>
          </p:cNvSpPr>
          <p:nvPr/>
        </p:nvSpPr>
        <p:spPr bwMode="auto">
          <a:xfrm>
            <a:off x="2047558" y="2374265"/>
            <a:ext cx="8580437" cy="95313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原因：官僚机构臃肿；财政虚耗严重；官吏截留税款</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影响：经济衰退，国力越来越虚弱</a:t>
            </a:r>
            <a:endParaRPr lang="zh-CN" altLang="en-US" sz="2800" dirty="0">
              <a:latin typeface="黑体" panose="02010609060101010101" charset="-122"/>
              <a:ea typeface="黑体" panose="02010609060101010101" charset="-122"/>
            </a:endParaRPr>
          </a:p>
        </p:txBody>
      </p:sp>
      <p:sp>
        <p:nvSpPr>
          <p:cNvPr id="8" name="文本框 7"/>
          <p:cNvSpPr txBox="1">
            <a:spLocks noChangeArrowheads="1"/>
          </p:cNvSpPr>
          <p:nvPr/>
        </p:nvSpPr>
        <p:spPr bwMode="auto">
          <a:xfrm>
            <a:off x="2047558" y="4779328"/>
            <a:ext cx="8580437" cy="95313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原因：用地紧缺，土地兼并严重</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影响：贫富分化严重，民众生活困苦，社会危机重重</a:t>
            </a:r>
            <a:endParaRPr lang="zh-CN" altLang="en-US" sz="2800" dirty="0">
              <a:latin typeface="黑体" panose="02010609060101010101" charset="-122"/>
              <a:ea typeface="黑体" panose="02010609060101010101" charset="-122"/>
            </a:endParaRPr>
          </a:p>
        </p:txBody>
      </p:sp>
      <p:sp>
        <p:nvSpPr>
          <p:cNvPr id="4" name="圆角矩形 3"/>
          <p:cNvSpPr/>
          <p:nvPr/>
        </p:nvSpPr>
        <p:spPr>
          <a:xfrm>
            <a:off x="2123758" y="1572578"/>
            <a:ext cx="1771650" cy="704850"/>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sym typeface="+mn-ea"/>
              </a:rPr>
              <a:t>财政危机</a:t>
            </a:r>
            <a:endParaRPr lang="zh-CN" altLang="en-US" sz="2800" noProof="1">
              <a:solidFill>
                <a:schemeClr val="tx1"/>
              </a:solidFill>
              <a:latin typeface="黑体" panose="02010609060101010101" charset="-122"/>
              <a:ea typeface="黑体" panose="02010609060101010101" charset="-122"/>
            </a:endParaRPr>
          </a:p>
          <a:p>
            <a:pPr algn="ctr"/>
            <a:endParaRPr lang="zh-CN" altLang="en-US" sz="2800" noProof="1">
              <a:solidFill>
                <a:schemeClr val="tx1"/>
              </a:solidFill>
              <a:latin typeface="黑体" panose="02010609060101010101" charset="-122"/>
              <a:ea typeface="黑体" panose="02010609060101010101" charset="-122"/>
            </a:endParaRPr>
          </a:p>
        </p:txBody>
      </p:sp>
      <p:sp>
        <p:nvSpPr>
          <p:cNvPr id="5" name="圆角矩形 4"/>
          <p:cNvSpPr/>
          <p:nvPr/>
        </p:nvSpPr>
        <p:spPr>
          <a:xfrm>
            <a:off x="2107883" y="3923665"/>
            <a:ext cx="1771650" cy="704850"/>
          </a:xfrm>
          <a:prstGeom prst="roundRect">
            <a:avLst/>
          </a:prstGeom>
          <a:noFill/>
        </p:spPr>
        <p:style>
          <a:lnRef idx="2">
            <a:schemeClr val="dk1"/>
          </a:lnRef>
          <a:fillRef idx="1">
            <a:schemeClr val="lt1"/>
          </a:fillRef>
          <a:effectRef idx="0">
            <a:schemeClr val="dk1"/>
          </a:effectRef>
          <a:fontRef idx="minor">
            <a:schemeClr val="dk1"/>
          </a:fontRef>
        </p:style>
        <p:txBody>
          <a:bodyPr anchor="ctr"/>
          <a:lstStyle/>
          <a:p>
            <a:pPr algn="ct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sym typeface="+mn-ea"/>
              </a:rPr>
              <a:t>土地兼并</a:t>
            </a:r>
            <a:endParaRPr lang="zh-CN" altLang="en-US" sz="2800" noProof="1">
              <a:solidFill>
                <a:schemeClr val="tx1"/>
              </a:solidFill>
              <a:latin typeface="黑体" panose="02010609060101010101" charset="-122"/>
              <a:ea typeface="黑体" panose="02010609060101010101" charset="-122"/>
            </a:endParaRPr>
          </a:p>
          <a:p>
            <a:pPr algn="ctr"/>
            <a:endParaRPr lang="zh-CN" altLang="en-US" sz="2800" noProof="1">
              <a:solidFill>
                <a:schemeClr val="tx1"/>
              </a:solidFill>
              <a:latin typeface="黑体" panose="02010609060101010101" charset="-122"/>
              <a:ea typeface="黑体" panose="02010609060101010101"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dissolve">
                                      <p:cBhvr>
                                        <p:cTn id="15" dur="500"/>
                                        <p:tgtEl>
                                          <p:spTgt spid="8"/>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3"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文本框 6151"/>
          <p:cNvSpPr txBox="1">
            <a:spLocks noChangeArrowheads="1"/>
          </p:cNvSpPr>
          <p:nvPr/>
        </p:nvSpPr>
        <p:spPr bwMode="auto">
          <a:xfrm>
            <a:off x="1737529" y="836712"/>
            <a:ext cx="3070071" cy="523220"/>
          </a:xfrm>
          <a:prstGeom prst="rect">
            <a:avLst/>
          </a:prstGeom>
          <a:noFill/>
          <a:ln>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sym typeface="宋体" panose="02010600030101010101" pitchFamily="2" charset="-122"/>
              </a:rPr>
              <a:t>三、闭关锁国政策</a:t>
            </a:r>
            <a:endParaRPr lang="zh-CN" altLang="en-US" sz="2800" dirty="0">
              <a:latin typeface="黑体" panose="02010609060101010101" charset="-122"/>
              <a:ea typeface="黑体" panose="02010609060101010101" charset="-122"/>
              <a:sym typeface="宋体" panose="02010600030101010101" pitchFamily="2" charset="-122"/>
            </a:endParaRPr>
          </a:p>
        </p:txBody>
      </p:sp>
      <p:sp>
        <p:nvSpPr>
          <p:cNvPr id="8199" name="文本框 1"/>
          <p:cNvSpPr txBox="1">
            <a:spLocks noChangeArrowheads="1"/>
          </p:cNvSpPr>
          <p:nvPr/>
        </p:nvSpPr>
        <p:spPr bwMode="auto">
          <a:xfrm>
            <a:off x="1915160" y="1436048"/>
            <a:ext cx="5102225"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含义：严格限制对外贸易</a:t>
            </a:r>
            <a:endParaRPr lang="zh-CN" altLang="en-US" sz="2800" dirty="0">
              <a:latin typeface="黑体" panose="02010609060101010101" charset="-122"/>
              <a:ea typeface="黑体" panose="02010609060101010101" charset="-122"/>
            </a:endParaRPr>
          </a:p>
        </p:txBody>
      </p:sp>
      <p:sp>
        <p:nvSpPr>
          <p:cNvPr id="8198" name="文本框 99"/>
          <p:cNvSpPr txBox="1">
            <a:spLocks noChangeArrowheads="1"/>
          </p:cNvSpPr>
          <p:nvPr/>
        </p:nvSpPr>
        <p:spPr bwMode="auto">
          <a:xfrm>
            <a:off x="1929448" y="2012112"/>
            <a:ext cx="1552575"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原因</a:t>
            </a:r>
            <a:endParaRPr lang="zh-CN" altLang="en-US" sz="2800" dirty="0">
              <a:latin typeface="黑体" panose="02010609060101010101" charset="-122"/>
              <a:ea typeface="黑体" panose="02010609060101010101" charset="-122"/>
            </a:endParaRPr>
          </a:p>
        </p:txBody>
      </p:sp>
      <p:sp>
        <p:nvSpPr>
          <p:cNvPr id="4" name="矩形 3"/>
          <p:cNvSpPr/>
          <p:nvPr/>
        </p:nvSpPr>
        <p:spPr>
          <a:xfrm>
            <a:off x="1989455" y="2659787"/>
            <a:ext cx="8464550" cy="1236980"/>
          </a:xfrm>
          <a:prstGeom prst="rect">
            <a:avLst/>
          </a:prstGeom>
          <a:noFill/>
          <a:ln w="19050">
            <a:solidFill>
              <a:schemeClr val="accent6">
                <a:lumMod val="60000"/>
                <a:lumOff val="40000"/>
              </a:schemeClr>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2200" noProof="1">
              <a:solidFill>
                <a:schemeClr val="tx1"/>
              </a:solidFill>
              <a:ea typeface="黑体" panose="02010609060101010101" charset="-122"/>
            </a:endParaRPr>
          </a:p>
        </p:txBody>
      </p:sp>
      <p:sp>
        <p:nvSpPr>
          <p:cNvPr id="5" name="文本框 4"/>
          <p:cNvSpPr txBox="1">
            <a:spLocks noChangeArrowheads="1"/>
          </p:cNvSpPr>
          <p:nvPr/>
        </p:nvSpPr>
        <p:spPr bwMode="auto">
          <a:xfrm>
            <a:off x="1932305" y="2588176"/>
            <a:ext cx="8521700" cy="130873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2200" dirty="0">
                <a:latin typeface="黑体" panose="02010609060101010101" charset="-122"/>
                <a:ea typeface="黑体" panose="02010609060101010101" charset="-122"/>
                <a:sym typeface="宋体" panose="02010600030101010101" pitchFamily="2" charset="-122"/>
              </a:rPr>
              <a:t>材料一：天朝物产丰盈，无所不有，原不藉（借助）</a:t>
            </a:r>
            <a:endParaRPr lang="zh-CN" altLang="en-US" sz="2200" dirty="0">
              <a:latin typeface="黑体" panose="02010609060101010101" charset="-122"/>
              <a:ea typeface="黑体" panose="02010609060101010101" charset="-122"/>
              <a:sym typeface="宋体" panose="02010600030101010101" pitchFamily="2" charset="-122"/>
            </a:endParaRPr>
          </a:p>
          <a:p>
            <a:pPr>
              <a:lnSpc>
                <a:spcPct val="120000"/>
              </a:lnSpc>
            </a:pPr>
            <a:r>
              <a:rPr lang="zh-CN" altLang="en-US" sz="2200" dirty="0">
                <a:latin typeface="黑体" panose="02010609060101010101" charset="-122"/>
                <a:ea typeface="黑体" panose="02010609060101010101" charset="-122"/>
                <a:sym typeface="宋体" panose="02010600030101010101" pitchFamily="2" charset="-122"/>
              </a:rPr>
              <a:t>        外夷（外国）货物以通有无。  </a:t>
            </a:r>
            <a:endParaRPr lang="zh-CN" altLang="en-US" sz="2200" dirty="0">
              <a:latin typeface="黑体" panose="02010609060101010101" charset="-122"/>
              <a:ea typeface="黑体" panose="02010609060101010101" charset="-122"/>
              <a:sym typeface="宋体" panose="02010600030101010101" pitchFamily="2" charset="-122"/>
            </a:endParaRPr>
          </a:p>
          <a:p>
            <a:pPr>
              <a:lnSpc>
                <a:spcPct val="120000"/>
              </a:lnSpc>
            </a:pPr>
            <a:r>
              <a:rPr lang="zh-CN" altLang="en-US" sz="2200" dirty="0">
                <a:latin typeface="黑体" panose="02010609060101010101" charset="-122"/>
                <a:ea typeface="黑体" panose="02010609060101010101" charset="-122"/>
                <a:sym typeface="宋体" panose="02010600030101010101" pitchFamily="2" charset="-122"/>
              </a:rPr>
              <a:t>                                </a:t>
            </a:r>
            <a:r>
              <a:rPr lang="en-US" altLang="zh-CN" sz="2200" dirty="0">
                <a:latin typeface="黑体" panose="02010609060101010101" charset="-122"/>
                <a:ea typeface="黑体" panose="02010609060101010101" charset="-122"/>
                <a:sym typeface="宋体" panose="02010600030101010101" pitchFamily="2" charset="-122"/>
              </a:rPr>
              <a:t>——1793</a:t>
            </a:r>
            <a:r>
              <a:rPr lang="zh-CN" altLang="en-US" sz="2200" dirty="0">
                <a:latin typeface="黑体" panose="02010609060101010101" charset="-122"/>
                <a:ea typeface="黑体" panose="02010609060101010101" charset="-122"/>
                <a:sym typeface="宋体" panose="02010600030101010101" pitchFamily="2" charset="-122"/>
              </a:rPr>
              <a:t>年乾隆致英国国王书</a:t>
            </a:r>
            <a:endParaRPr lang="zh-CN" altLang="en-US" sz="2200" dirty="0">
              <a:latin typeface="黑体" panose="02010609060101010101" charset="-122"/>
              <a:ea typeface="黑体" panose="02010609060101010101" charset="-122"/>
              <a:sym typeface="宋体" panose="02010600030101010101" pitchFamily="2" charset="-122"/>
            </a:endParaRPr>
          </a:p>
        </p:txBody>
      </p:sp>
      <p:sp>
        <p:nvSpPr>
          <p:cNvPr id="6" name="文本框 1"/>
          <p:cNvSpPr txBox="1">
            <a:spLocks noChangeArrowheads="1"/>
          </p:cNvSpPr>
          <p:nvPr/>
        </p:nvSpPr>
        <p:spPr bwMode="auto">
          <a:xfrm>
            <a:off x="1681480" y="5238840"/>
            <a:ext cx="8713788" cy="953135"/>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）清朝统治者认为天朝物产丰富，无所不有，不需</a:t>
            </a:r>
            <a:endParaRPr lang="zh-CN" altLang="en-US" sz="2800" dirty="0">
              <a:latin typeface="黑体" panose="02010609060101010101" charset="-122"/>
              <a:ea typeface="黑体" panose="02010609060101010101" charset="-122"/>
            </a:endParaRPr>
          </a:p>
          <a:p>
            <a:r>
              <a:rPr lang="zh-CN" altLang="en-US" sz="2800" dirty="0">
                <a:latin typeface="黑体" panose="02010609060101010101" charset="-122"/>
                <a:ea typeface="黑体" panose="02010609060101010101" charset="-122"/>
              </a:rPr>
              <a:t>     要同外国进行经济交流</a:t>
            </a:r>
            <a:endParaRPr lang="zh-CN" altLang="en-US" sz="2800" dirty="0">
              <a:latin typeface="黑体" panose="02010609060101010101" charset="-122"/>
              <a:ea typeface="黑体" panose="02010609060101010101" charset="-122"/>
            </a:endParaRPr>
          </a:p>
        </p:txBody>
      </p:sp>
      <p:sp>
        <p:nvSpPr>
          <p:cNvPr id="9" name="矩形 8"/>
          <p:cNvSpPr/>
          <p:nvPr/>
        </p:nvSpPr>
        <p:spPr>
          <a:xfrm>
            <a:off x="1978660" y="4222522"/>
            <a:ext cx="8475345" cy="854075"/>
          </a:xfrm>
          <a:prstGeom prst="rect">
            <a:avLst/>
          </a:prstGeom>
          <a:noFill/>
          <a:ln w="19050">
            <a:solidFill>
              <a:schemeClr val="accent6">
                <a:lumMod val="60000"/>
                <a:lumOff val="40000"/>
              </a:schemeClr>
            </a:solidFill>
          </a:ln>
        </p:spPr>
        <p:style>
          <a:lnRef idx="2">
            <a:schemeClr val="accent6"/>
          </a:lnRef>
          <a:fillRef idx="1">
            <a:schemeClr val="lt1"/>
          </a:fillRef>
          <a:effectRef idx="0">
            <a:schemeClr val="accent6"/>
          </a:effectRef>
          <a:fontRef idx="minor">
            <a:schemeClr val="dk1"/>
          </a:fontRef>
        </p:style>
        <p:txBody>
          <a:bodyPr anchor="ctr"/>
          <a:lstStyle/>
          <a:p>
            <a:pPr algn="ctr"/>
            <a:endParaRPr lang="zh-CN" altLang="en-US" sz="2200" noProof="1">
              <a:solidFill>
                <a:schemeClr val="tx1"/>
              </a:solidFill>
              <a:ea typeface="黑体" panose="02010609060101010101" charset="-122"/>
            </a:endParaRPr>
          </a:p>
        </p:txBody>
      </p:sp>
      <p:sp>
        <p:nvSpPr>
          <p:cNvPr id="10" name="文本框 9"/>
          <p:cNvSpPr txBox="1">
            <a:spLocks noChangeArrowheads="1"/>
          </p:cNvSpPr>
          <p:nvPr/>
        </p:nvSpPr>
        <p:spPr bwMode="auto">
          <a:xfrm>
            <a:off x="1919605" y="4173111"/>
            <a:ext cx="8534400" cy="902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2200" dirty="0">
                <a:latin typeface="黑体" panose="02010609060101010101" charset="-122"/>
                <a:ea typeface="黑体" panose="02010609060101010101" charset="-122"/>
                <a:sym typeface="宋体" panose="02010600030101010101" pitchFamily="2" charset="-122"/>
              </a:rPr>
              <a:t>材料二：</a:t>
            </a:r>
            <a:r>
              <a:rPr lang="en-US" altLang="zh-CN" sz="2200" dirty="0">
                <a:latin typeface="黑体" panose="02010609060101010101" charset="-122"/>
                <a:ea typeface="黑体" panose="02010609060101010101" charset="-122"/>
                <a:sym typeface="宋体" panose="02010600030101010101" pitchFamily="2" charset="-122"/>
              </a:rPr>
              <a:t>“</a:t>
            </a:r>
            <a:r>
              <a:rPr lang="zh-CN" altLang="en-US" sz="2200" dirty="0">
                <a:latin typeface="黑体" panose="02010609060101010101" charset="-122"/>
                <a:ea typeface="黑体" panose="02010609060101010101" charset="-122"/>
                <a:sym typeface="宋体" panose="02010600030101010101" pitchFamily="2" charset="-122"/>
              </a:rPr>
              <a:t>天朝富有四海，岂需尔小国些微货物哉</a:t>
            </a:r>
            <a:r>
              <a:rPr lang="en-US" altLang="zh-CN" sz="2200" dirty="0">
                <a:latin typeface="黑体" panose="02010609060101010101" charset="-122"/>
                <a:ea typeface="黑体" panose="02010609060101010101" charset="-122"/>
                <a:sym typeface="宋体" panose="02010600030101010101" pitchFamily="2" charset="-122"/>
              </a:rPr>
              <a:t>?”</a:t>
            </a:r>
            <a:endParaRPr lang="en-US" altLang="zh-CN" sz="2200" dirty="0">
              <a:latin typeface="黑体" panose="02010609060101010101" charset="-122"/>
              <a:ea typeface="黑体" panose="02010609060101010101" charset="-122"/>
              <a:sym typeface="宋体" panose="02010600030101010101" pitchFamily="2" charset="-122"/>
            </a:endParaRPr>
          </a:p>
          <a:p>
            <a:pPr>
              <a:lnSpc>
                <a:spcPct val="120000"/>
              </a:lnSpc>
            </a:pPr>
            <a:r>
              <a:rPr lang="en-US" altLang="zh-CN" sz="2200" dirty="0">
                <a:latin typeface="黑体" panose="02010609060101010101" charset="-122"/>
                <a:ea typeface="黑体" panose="02010609060101010101" charset="-122"/>
                <a:sym typeface="宋体" panose="02010600030101010101" pitchFamily="2" charset="-122"/>
              </a:rPr>
              <a:t>                                     ——</a:t>
            </a:r>
            <a:r>
              <a:rPr lang="zh-CN" altLang="en-US" sz="2200" dirty="0">
                <a:latin typeface="黑体" panose="02010609060101010101" charset="-122"/>
                <a:ea typeface="黑体" panose="02010609060101010101" charset="-122"/>
                <a:sym typeface="宋体" panose="02010600030101010101" pitchFamily="2" charset="-122"/>
              </a:rPr>
              <a:t>嘉庆帝的敕谕</a:t>
            </a:r>
            <a:endParaRPr lang="zh-CN" altLang="en-US" sz="2200" dirty="0">
              <a:latin typeface="黑体" panose="02010609060101010101" charset="-122"/>
              <a:ea typeface="黑体" panose="02010609060101010101" charset="-122"/>
              <a:sym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8199"/>
                                        </p:tgtEl>
                                        <p:attrNameLst>
                                          <p:attrName>style.visibility</p:attrName>
                                        </p:attrNameLst>
                                      </p:cBhvr>
                                      <p:to>
                                        <p:strVal val="visible"/>
                                      </p:to>
                                    </p:set>
                                    <p:anim calcmode="lin" valueType="num">
                                      <p:cBhvr>
                                        <p:cTn id="7" dur="500" fill="hold"/>
                                        <p:tgtEl>
                                          <p:spTgt spid="8199"/>
                                        </p:tgtEl>
                                        <p:attrNameLst>
                                          <p:attrName>ppt_w</p:attrName>
                                        </p:attrNameLst>
                                      </p:cBhvr>
                                      <p:tavLst>
                                        <p:tav tm="0">
                                          <p:val>
                                            <p:fltVal val="0"/>
                                          </p:val>
                                        </p:tav>
                                        <p:tav tm="100000">
                                          <p:val>
                                            <p:strVal val="#ppt_w"/>
                                          </p:val>
                                        </p:tav>
                                      </p:tavLst>
                                    </p:anim>
                                    <p:anim calcmode="lin" valueType="num">
                                      <p:cBhvr>
                                        <p:cTn id="8" dur="500" fill="hold"/>
                                        <p:tgtEl>
                                          <p:spTgt spid="8199"/>
                                        </p:tgtEl>
                                        <p:attrNameLst>
                                          <p:attrName>ppt_h</p:attrName>
                                        </p:attrNameLst>
                                      </p:cBhvr>
                                      <p:tavLst>
                                        <p:tav tm="0">
                                          <p:val>
                                            <p:fltVal val="0"/>
                                          </p:val>
                                        </p:tav>
                                        <p:tav tm="100000">
                                          <p:val>
                                            <p:strVal val="#ppt_h"/>
                                          </p:val>
                                        </p:tav>
                                      </p:tavLst>
                                    </p:anim>
                                    <p:anim calcmode="lin" valueType="num">
                                      <p:cBhvr>
                                        <p:cTn id="9" dur="500" fill="hold"/>
                                        <p:tgtEl>
                                          <p:spTgt spid="8199"/>
                                        </p:tgtEl>
                                        <p:attrNameLst>
                                          <p:attrName>style.rotation</p:attrName>
                                        </p:attrNameLst>
                                      </p:cBhvr>
                                      <p:tavLst>
                                        <p:tav tm="0">
                                          <p:val>
                                            <p:fltVal val="360"/>
                                          </p:val>
                                        </p:tav>
                                        <p:tav tm="100000">
                                          <p:val>
                                            <p:fltVal val="0"/>
                                          </p:val>
                                        </p:tav>
                                      </p:tavLst>
                                    </p:anim>
                                    <p:animEffect transition="in" filter="fade">
                                      <p:cBhvr>
                                        <p:cTn id="10" dur="500"/>
                                        <p:tgtEl>
                                          <p:spTgt spid="8199"/>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198"/>
                                        </p:tgtEl>
                                        <p:attrNameLst>
                                          <p:attrName>style.visibility</p:attrName>
                                        </p:attrNameLst>
                                      </p:cBhvr>
                                      <p:to>
                                        <p:strVal val="visible"/>
                                      </p:to>
                                    </p:set>
                                    <p:animEffect transition="in" filter="blinds(horizontal)">
                                      <p:cBhvr>
                                        <p:cTn id="15" dur="500"/>
                                        <p:tgtEl>
                                          <p:spTgt spid="819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500"/>
                                        <p:tgtEl>
                                          <p:spTgt spid="4"/>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5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linds(horizontal)">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5" presetClass="entr" presetSubtype="1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checkerboard(across)">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9" grpId="0"/>
      <p:bldP spid="8198" grpId="0"/>
      <p:bldP spid="4" grpId="0" bldLvl="0" animBg="1"/>
      <p:bldP spid="5" grpId="0"/>
      <p:bldP spid="6" grpId="0"/>
      <p:bldP spid="9" grpId="0" bldLvl="0" animBg="1"/>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9" name="文本框 1"/>
          <p:cNvSpPr txBox="1">
            <a:spLocks noChangeArrowheads="1"/>
          </p:cNvSpPr>
          <p:nvPr/>
        </p:nvSpPr>
        <p:spPr bwMode="auto">
          <a:xfrm>
            <a:off x="1784985" y="980728"/>
            <a:ext cx="9392920" cy="1124585"/>
          </a:xfrm>
          <a:prstGeom prst="rect">
            <a:avLst/>
          </a:prstGeom>
          <a:noFill/>
          <a:ln>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）清朝统治者担心国家领土主权受到西方殖民者的侵犯，又惧怕沿海人民同外国人交往，会危及自己的统治</a:t>
            </a:r>
            <a:endParaRPr lang="zh-CN" altLang="en-US" sz="2800" dirty="0">
              <a:latin typeface="黑体" panose="02010609060101010101" charset="-122"/>
              <a:ea typeface="黑体" panose="02010609060101010101" charset="-122"/>
            </a:endParaRPr>
          </a:p>
        </p:txBody>
      </p:sp>
      <p:sp>
        <p:nvSpPr>
          <p:cNvPr id="8198" name="文本框 99"/>
          <p:cNvSpPr txBox="1">
            <a:spLocks noChangeArrowheads="1"/>
          </p:cNvSpPr>
          <p:nvPr/>
        </p:nvSpPr>
        <p:spPr bwMode="auto">
          <a:xfrm>
            <a:off x="1785938" y="2164051"/>
            <a:ext cx="1552575" cy="521970"/>
          </a:xfrm>
          <a:prstGeom prst="rect">
            <a:avLst/>
          </a:prstGeom>
          <a:noFill/>
          <a:ln>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3.</a:t>
            </a:r>
            <a:r>
              <a:rPr lang="zh-CN" altLang="en-US" sz="2800" dirty="0">
                <a:latin typeface="黑体" panose="02010609060101010101" charset="-122"/>
                <a:ea typeface="黑体" panose="02010609060101010101" charset="-122"/>
              </a:rPr>
              <a:t>概况</a:t>
            </a:r>
            <a:endParaRPr lang="zh-CN" altLang="en-US" sz="2800" dirty="0">
              <a:latin typeface="黑体" panose="02010609060101010101" charset="-122"/>
              <a:ea typeface="黑体" panose="02010609060101010101" charset="-122"/>
            </a:endParaRPr>
          </a:p>
        </p:txBody>
      </p:sp>
      <p:sp>
        <p:nvSpPr>
          <p:cNvPr id="2" name="圆角矩形 1"/>
          <p:cNvSpPr/>
          <p:nvPr/>
        </p:nvSpPr>
        <p:spPr>
          <a:xfrm>
            <a:off x="1784986" y="2729201"/>
            <a:ext cx="1812654" cy="3595687"/>
          </a:xfrm>
          <a:prstGeom prst="roundRect">
            <a:avLst/>
          </a:prstGeom>
          <a:noFill/>
        </p:spPr>
        <p:style>
          <a:lnRef idx="2">
            <a:schemeClr val="accent6"/>
          </a:lnRef>
          <a:fillRef idx="1">
            <a:schemeClr val="lt1"/>
          </a:fillRef>
          <a:effectRef idx="0">
            <a:schemeClr val="accent6"/>
          </a:effectRef>
          <a:fontRef idx="minor">
            <a:schemeClr val="dk1"/>
          </a:fontRef>
        </p:style>
        <p:txBody>
          <a:bodyPr anchor="ctr"/>
          <a:lstStyle/>
          <a:p>
            <a:pPr algn="ctr"/>
            <a:r>
              <a:rPr lang="zh-CN" altLang="en-US" sz="2800" noProof="1">
                <a:solidFill>
                  <a:schemeClr val="tx1"/>
                </a:solidFill>
                <a:latin typeface="黑体" panose="02010609060101010101" charset="-122"/>
                <a:ea typeface="黑体" panose="02010609060101010101" charset="-122"/>
              </a:rPr>
              <a:t>（</a:t>
            </a:r>
            <a:r>
              <a:rPr lang="en-US" altLang="zh-CN" sz="2800" noProof="1">
                <a:solidFill>
                  <a:schemeClr val="tx1"/>
                </a:solidFill>
                <a:latin typeface="黑体" panose="02010609060101010101" charset="-122"/>
                <a:ea typeface="黑体" panose="02010609060101010101" charset="-122"/>
              </a:rPr>
              <a:t>1</a:t>
            </a:r>
            <a:r>
              <a:rPr lang="zh-CN" altLang="en-US" sz="2800" noProof="1">
                <a:solidFill>
                  <a:schemeClr val="tx1"/>
                </a:solidFill>
                <a:latin typeface="黑体" panose="02010609060101010101" charset="-122"/>
                <a:ea typeface="黑体" panose="02010609060101010101" charset="-122"/>
              </a:rPr>
              <a:t>）顺治时期</a:t>
            </a:r>
            <a:endParaRPr lang="zh-CN" altLang="en-US" sz="2800" noProof="1">
              <a:solidFill>
                <a:schemeClr val="tx1"/>
              </a:solidFill>
              <a:latin typeface="黑体" panose="02010609060101010101" charset="-122"/>
              <a:ea typeface="黑体" panose="02010609060101010101" charset="-122"/>
            </a:endParaRPr>
          </a:p>
          <a:p>
            <a:pPr algn="ctr"/>
            <a:r>
              <a:rPr lang="zh-CN" altLang="en-US" sz="2800" noProof="1">
                <a:solidFill>
                  <a:schemeClr val="tx1"/>
                </a:solidFill>
                <a:latin typeface="黑体" panose="02010609060101010101" charset="-122"/>
                <a:ea typeface="黑体" panose="02010609060101010101" charset="-122"/>
              </a:rPr>
              <a:t>颁布</a:t>
            </a:r>
            <a:r>
              <a:rPr lang="en-US" altLang="zh-CN" sz="2800" noProof="1">
                <a:solidFill>
                  <a:schemeClr val="tx1"/>
                </a:solidFill>
                <a:latin typeface="黑体" panose="02010609060101010101" charset="-122"/>
                <a:ea typeface="黑体" panose="02010609060101010101" charset="-122"/>
              </a:rPr>
              <a:t>“</a:t>
            </a:r>
            <a:r>
              <a:rPr lang="zh-CN" altLang="en-US" sz="2800" noProof="1">
                <a:solidFill>
                  <a:schemeClr val="tx1"/>
                </a:solidFill>
                <a:latin typeface="黑体" panose="02010609060101010101" charset="-122"/>
                <a:ea typeface="黑体" panose="02010609060101010101" charset="-122"/>
              </a:rPr>
              <a:t>禁海令</a:t>
            </a:r>
            <a:r>
              <a:rPr lang="en-US" altLang="zh-CN" sz="2800" noProof="1">
                <a:solidFill>
                  <a:schemeClr val="tx1"/>
                </a:solidFill>
                <a:latin typeface="黑体" panose="02010609060101010101" charset="-122"/>
                <a:ea typeface="黑体" panose="02010609060101010101" charset="-122"/>
              </a:rPr>
              <a:t>”</a:t>
            </a:r>
            <a:r>
              <a:rPr lang="zh-CN" altLang="en-US" sz="2800" noProof="1">
                <a:solidFill>
                  <a:schemeClr val="tx1"/>
                </a:solidFill>
                <a:latin typeface="黑体" panose="02010609060101010101" charset="-122"/>
                <a:ea typeface="黑体" panose="02010609060101010101" charset="-122"/>
              </a:rPr>
              <a:t>，还强迫山东至广东沿海居民内迁</a:t>
            </a:r>
            <a:endParaRPr lang="zh-CN" altLang="en-US" sz="2800" noProof="1">
              <a:solidFill>
                <a:schemeClr val="tx1"/>
              </a:solidFill>
              <a:latin typeface="黑体" panose="02010609060101010101" charset="-122"/>
              <a:ea typeface="黑体" panose="02010609060101010101" charset="-122"/>
            </a:endParaRPr>
          </a:p>
        </p:txBody>
      </p:sp>
      <p:sp>
        <p:nvSpPr>
          <p:cNvPr id="3" name="圆角矩形 2"/>
          <p:cNvSpPr/>
          <p:nvPr/>
        </p:nvSpPr>
        <p:spPr>
          <a:xfrm>
            <a:off x="3852475" y="2640300"/>
            <a:ext cx="4954640" cy="2112387"/>
          </a:xfrm>
          <a:prstGeom prst="roundRect">
            <a:avLst/>
          </a:prstGeom>
          <a:noFill/>
        </p:spPr>
        <p:style>
          <a:lnRef idx="2">
            <a:schemeClr val="accent6"/>
          </a:lnRef>
          <a:fillRef idx="1">
            <a:schemeClr val="lt1"/>
          </a:fillRef>
          <a:effectRef idx="0">
            <a:schemeClr val="accent6"/>
          </a:effectRef>
          <a:fontRef idx="minor">
            <a:schemeClr val="dk1"/>
          </a:fontRef>
        </p:style>
        <p:txBody>
          <a:bodyPr anchor="ctr"/>
          <a:lstStyle/>
          <a:p>
            <a:r>
              <a:rPr lang="zh-CN" altLang="en-US" sz="2800" noProof="1">
                <a:solidFill>
                  <a:schemeClr val="tx1"/>
                </a:solidFill>
                <a:latin typeface="黑体" panose="02010609060101010101" charset="-122"/>
                <a:ea typeface="黑体" panose="02010609060101010101" charset="-122"/>
              </a:rPr>
              <a:t>（</a:t>
            </a:r>
            <a:r>
              <a:rPr lang="en-US" altLang="zh-CN" sz="2800" noProof="1">
                <a:solidFill>
                  <a:schemeClr val="tx1"/>
                </a:solidFill>
                <a:latin typeface="黑体" panose="02010609060101010101" charset="-122"/>
                <a:ea typeface="黑体" panose="02010609060101010101" charset="-122"/>
              </a:rPr>
              <a:t>2</a:t>
            </a:r>
            <a:r>
              <a:rPr lang="zh-CN" altLang="en-US" sz="2800" noProof="1">
                <a:solidFill>
                  <a:schemeClr val="tx1"/>
                </a:solidFill>
                <a:latin typeface="黑体" panose="02010609060101010101" charset="-122"/>
                <a:ea typeface="黑体" panose="02010609060101010101" charset="-122"/>
              </a:rPr>
              <a:t>）清朝在台湾设立建制后放开宁波、漳州等地，作为对外通商口岸，并对出口的商品种类和出海船只的载重量做出严格限制</a:t>
            </a:r>
            <a:endParaRPr lang="zh-CN" altLang="en-US" sz="2800" noProof="1">
              <a:solidFill>
                <a:schemeClr val="tx1"/>
              </a:solidFill>
              <a:latin typeface="黑体" panose="02010609060101010101" charset="-122"/>
              <a:ea typeface="黑体" panose="02010609060101010101" charset="-122"/>
            </a:endParaRPr>
          </a:p>
        </p:txBody>
      </p:sp>
      <p:sp>
        <p:nvSpPr>
          <p:cNvPr id="4" name="圆角矩形 3"/>
          <p:cNvSpPr/>
          <p:nvPr/>
        </p:nvSpPr>
        <p:spPr>
          <a:xfrm>
            <a:off x="3852476" y="4805651"/>
            <a:ext cx="4961744" cy="1651000"/>
          </a:xfrm>
          <a:prstGeom prst="roundRect">
            <a:avLst/>
          </a:prstGeom>
          <a:noFill/>
        </p:spPr>
        <p:style>
          <a:lnRef idx="2">
            <a:schemeClr val="accent6"/>
          </a:lnRef>
          <a:fillRef idx="1">
            <a:schemeClr val="lt1"/>
          </a:fillRef>
          <a:effectRef idx="0">
            <a:schemeClr val="accent6"/>
          </a:effectRef>
          <a:fontRef idx="minor">
            <a:schemeClr val="dk1"/>
          </a:fontRef>
        </p:style>
        <p:txBody>
          <a:bodyPr anchor="ctr"/>
          <a:lstStyle/>
          <a:p>
            <a:r>
              <a:rPr lang="zh-CN" altLang="en-US" sz="2800" noProof="1">
                <a:solidFill>
                  <a:schemeClr val="tx1"/>
                </a:solidFill>
                <a:latin typeface="黑体" panose="02010609060101010101" charset="-122"/>
                <a:ea typeface="黑体" panose="02010609060101010101" charset="-122"/>
              </a:rPr>
              <a:t>（</a:t>
            </a:r>
            <a:r>
              <a:rPr lang="en-US" altLang="zh-CN" sz="2800" noProof="1">
                <a:solidFill>
                  <a:schemeClr val="tx1"/>
                </a:solidFill>
                <a:latin typeface="黑体" panose="02010609060101010101" charset="-122"/>
                <a:ea typeface="黑体" panose="02010609060101010101" charset="-122"/>
              </a:rPr>
              <a:t>3</a:t>
            </a:r>
            <a:r>
              <a:rPr lang="zh-CN" altLang="en-US" sz="2800" noProof="1">
                <a:solidFill>
                  <a:schemeClr val="tx1"/>
                </a:solidFill>
                <a:latin typeface="黑体" panose="02010609060101010101" charset="-122"/>
                <a:ea typeface="黑体" panose="02010609060101010101" charset="-122"/>
              </a:rPr>
              <a:t>）</a:t>
            </a:r>
            <a:r>
              <a:rPr lang="en-US" altLang="zh-CN" sz="2800" noProof="1">
                <a:solidFill>
                  <a:schemeClr val="tx1"/>
                </a:solidFill>
                <a:latin typeface="黑体" panose="02010609060101010101" charset="-122"/>
                <a:ea typeface="黑体" panose="02010609060101010101" charset="-122"/>
              </a:rPr>
              <a:t>1757</a:t>
            </a:r>
            <a:r>
              <a:rPr lang="zh-CN" altLang="en-US" sz="2800" noProof="1">
                <a:solidFill>
                  <a:schemeClr val="tx1"/>
                </a:solidFill>
                <a:latin typeface="黑体" panose="02010609060101010101" charset="-122"/>
                <a:ea typeface="黑体" panose="02010609060101010101" charset="-122"/>
              </a:rPr>
              <a:t>年</a:t>
            </a:r>
            <a:endParaRPr lang="zh-CN" altLang="en-US" sz="2800" noProof="1">
              <a:solidFill>
                <a:schemeClr val="tx1"/>
              </a:solidFill>
              <a:latin typeface="黑体" panose="02010609060101010101" charset="-122"/>
              <a:ea typeface="黑体" panose="02010609060101010101" charset="-122"/>
            </a:endParaRPr>
          </a:p>
          <a:p>
            <a:r>
              <a:rPr lang="zh-CN" altLang="en-US" sz="2800" noProof="1">
                <a:solidFill>
                  <a:schemeClr val="tx1"/>
                </a:solidFill>
                <a:latin typeface="黑体" panose="02010609060101010101" charset="-122"/>
                <a:ea typeface="黑体" panose="02010609060101010101" charset="-122"/>
              </a:rPr>
              <a:t>只开放广州一处为通商口岸，特许</a:t>
            </a:r>
            <a:r>
              <a:rPr lang="en-US" altLang="zh-CN" sz="2800" noProof="1">
                <a:solidFill>
                  <a:schemeClr val="tx1"/>
                </a:solidFill>
                <a:latin typeface="黑体" panose="02010609060101010101" charset="-122"/>
                <a:ea typeface="黑体" panose="02010609060101010101" charset="-122"/>
              </a:rPr>
              <a:t>“</a:t>
            </a:r>
            <a:r>
              <a:rPr lang="zh-CN" altLang="en-US" sz="2800" noProof="1">
                <a:solidFill>
                  <a:schemeClr val="tx1"/>
                </a:solidFill>
                <a:latin typeface="黑体" panose="02010609060101010101" charset="-122"/>
                <a:ea typeface="黑体" panose="02010609060101010101" charset="-122"/>
              </a:rPr>
              <a:t>广州十三行</a:t>
            </a:r>
            <a:r>
              <a:rPr lang="en-US" altLang="zh-CN" sz="2800" noProof="1">
                <a:solidFill>
                  <a:schemeClr val="tx1"/>
                </a:solidFill>
                <a:latin typeface="黑体" panose="02010609060101010101" charset="-122"/>
                <a:ea typeface="黑体" panose="02010609060101010101" charset="-122"/>
              </a:rPr>
              <a:t>”</a:t>
            </a:r>
            <a:r>
              <a:rPr lang="zh-CN" altLang="en-US" sz="2800" noProof="1">
                <a:solidFill>
                  <a:schemeClr val="tx1"/>
                </a:solidFill>
                <a:latin typeface="黑体" panose="02010609060101010101" charset="-122"/>
                <a:ea typeface="黑体" panose="02010609060101010101" charset="-122"/>
              </a:rPr>
              <a:t>统一经营对外贸易</a:t>
            </a:r>
            <a:endParaRPr lang="zh-CN" altLang="en-US" sz="2800" noProof="1">
              <a:solidFill>
                <a:schemeClr val="tx1"/>
              </a:solidFill>
              <a:latin typeface="黑体" panose="02010609060101010101" charset="-122"/>
              <a:ea typeface="黑体" panose="02010609060101010101" charset="-122"/>
            </a:endParaRPr>
          </a:p>
        </p:txBody>
      </p:sp>
      <p:pic>
        <p:nvPicPr>
          <p:cNvPr id="5" name="图片 4"/>
          <p:cNvPicPr>
            <a:picLocks noChangeAspect="1"/>
          </p:cNvPicPr>
          <p:nvPr/>
        </p:nvPicPr>
        <p:blipFill>
          <a:blip r:embed="rId1"/>
          <a:stretch>
            <a:fillRect/>
          </a:stretch>
        </p:blipFill>
        <p:spPr>
          <a:xfrm>
            <a:off x="9069056" y="2656096"/>
            <a:ext cx="2895910" cy="3800555"/>
          </a:xfrm>
          <a:prstGeom prst="rect">
            <a:avLst/>
          </a:prstGeom>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blinds(horizontal)">
                                      <p:cBhvr>
                                        <p:cTn id="7" dur="500"/>
                                        <p:tgtEl>
                                          <p:spTgt spid="8198"/>
                                        </p:tgtEl>
                                      </p:cBhvr>
                                    </p:animEffect>
                                  </p:childTnLst>
                                </p:cTn>
                              </p:par>
                            </p:childTnLst>
                          </p:cTn>
                        </p:par>
                      </p:childTnLst>
                    </p:cTn>
                  </p:par>
                  <p:par>
                    <p:cTn id="8" fill="hold">
                      <p:stCondLst>
                        <p:cond delay="indefinite"/>
                      </p:stCondLst>
                      <p:childTnLst>
                        <p:par>
                          <p:cTn id="9" fill="hold">
                            <p:stCondLst>
                              <p:cond delay="0"/>
                            </p:stCondLst>
                            <p:childTnLst>
                              <p:par>
                                <p:cTn id="10" presetID="29"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ppt_x</p:attrName>
                                        </p:attrNameLst>
                                      </p:cBhvr>
                                      <p:tavLst>
                                        <p:tav tm="0">
                                          <p:val>
                                            <p:strVal val="#ppt_x-.2"/>
                                          </p:val>
                                        </p:tav>
                                        <p:tav tm="100000">
                                          <p:val>
                                            <p:strVal val="#ppt_x"/>
                                          </p:val>
                                        </p:tav>
                                      </p:tavLst>
                                    </p:anim>
                                    <p:anim calcmode="lin" valueType="num">
                                      <p:cBhvr>
                                        <p:cTn id="13"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4" dur="1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heckerboard(across)">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ppt_x"/>
                                          </p:val>
                                        </p:tav>
                                        <p:tav tm="100000">
                                          <p:val>
                                            <p:strVal val="#ppt_x"/>
                                          </p:val>
                                        </p:tav>
                                      </p:tavLst>
                                    </p:anim>
                                    <p:anim calcmode="lin" valueType="num">
                                      <p:cBhvr additive="base">
                                        <p:cTn id="2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P spid="2" grpId="0" bldLvl="0" animBg="1"/>
      <p:bldP spid="3" grpId="0" bldLvl="0" animBg="1"/>
      <p:bldP spid="4"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3" name="文本框 10"/>
          <p:cNvSpPr txBox="1">
            <a:spLocks noChangeArrowheads="1"/>
          </p:cNvSpPr>
          <p:nvPr/>
        </p:nvSpPr>
        <p:spPr bwMode="auto">
          <a:xfrm>
            <a:off x="1700213" y="863600"/>
            <a:ext cx="17526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dirty="0">
                <a:latin typeface="黑体" panose="02010609060101010101" charset="-122"/>
                <a:ea typeface="黑体" panose="02010609060101010101" charset="-122"/>
              </a:rPr>
              <a:t>4.</a:t>
            </a:r>
            <a:r>
              <a:rPr lang="zh-CN" altLang="en-US" sz="2800" dirty="0">
                <a:latin typeface="黑体" panose="02010609060101010101" charset="-122"/>
                <a:ea typeface="黑体" panose="02010609060101010101" charset="-122"/>
              </a:rPr>
              <a:t>影响</a:t>
            </a:r>
            <a:endParaRPr lang="zh-CN" altLang="en-US" sz="2800" dirty="0">
              <a:latin typeface="黑体" panose="02010609060101010101" charset="-122"/>
              <a:ea typeface="黑体" panose="02010609060101010101" charset="-122"/>
            </a:endParaRPr>
          </a:p>
        </p:txBody>
      </p:sp>
      <p:sp>
        <p:nvSpPr>
          <p:cNvPr id="18434" name="Rectangle 3"/>
          <p:cNvSpPr>
            <a:spLocks noChangeArrowheads="1"/>
          </p:cNvSpPr>
          <p:nvPr/>
        </p:nvSpPr>
        <p:spPr bwMode="auto">
          <a:xfrm>
            <a:off x="10270808" y="2031365"/>
            <a:ext cx="533400" cy="224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dirty="0">
                <a:latin typeface="黑体" panose="02010609060101010101" charset="-122"/>
                <a:ea typeface="黑体" panose="02010609060101010101" charset="-122"/>
              </a:rPr>
              <a:t>广州十三行</a:t>
            </a:r>
            <a:endParaRPr lang="zh-CN" altLang="en-US" sz="2800" dirty="0">
              <a:latin typeface="黑体" panose="02010609060101010101" charset="-122"/>
              <a:ea typeface="黑体" panose="02010609060101010101" charset="-122"/>
            </a:endParaRPr>
          </a:p>
        </p:txBody>
      </p:sp>
      <p:pic>
        <p:nvPicPr>
          <p:cNvPr id="18435"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29835" y="1357313"/>
            <a:ext cx="5106988" cy="320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文本框 1"/>
          <p:cNvSpPr txBox="1">
            <a:spLocks noChangeArrowheads="1"/>
          </p:cNvSpPr>
          <p:nvPr/>
        </p:nvSpPr>
        <p:spPr bwMode="auto">
          <a:xfrm>
            <a:off x="1568767" y="1912620"/>
            <a:ext cx="3389313" cy="215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20000"/>
              </a:lnSpc>
            </a:pPr>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1</a:t>
            </a:r>
            <a:r>
              <a:rPr lang="zh-CN" altLang="en-US" sz="2800" dirty="0">
                <a:latin typeface="黑体" panose="02010609060101010101" charset="-122"/>
                <a:ea typeface="黑体" panose="02010609060101010101" charset="-122"/>
              </a:rPr>
              <a:t>）对西方殖民者</a:t>
            </a:r>
            <a:endParaRPr lang="zh-CN" altLang="en-US" sz="2800" dirty="0">
              <a:latin typeface="黑体" panose="02010609060101010101" charset="-122"/>
              <a:ea typeface="黑体" panose="02010609060101010101" charset="-122"/>
            </a:endParaRPr>
          </a:p>
          <a:p>
            <a:pPr>
              <a:lnSpc>
                <a:spcPct val="120000"/>
              </a:lnSpc>
            </a:pPr>
            <a:r>
              <a:rPr lang="zh-CN" altLang="en-US" sz="2800" dirty="0">
                <a:latin typeface="黑体" panose="02010609060101010101" charset="-122"/>
                <a:ea typeface="黑体" panose="02010609060101010101" charset="-122"/>
              </a:rPr>
              <a:t>     的侵略活动曾</a:t>
            </a:r>
            <a:endParaRPr lang="zh-CN" altLang="en-US" sz="2800" dirty="0">
              <a:latin typeface="黑体" panose="02010609060101010101" charset="-122"/>
              <a:ea typeface="黑体" panose="02010609060101010101" charset="-122"/>
            </a:endParaRPr>
          </a:p>
          <a:p>
            <a:pPr>
              <a:lnSpc>
                <a:spcPct val="120000"/>
              </a:lnSpc>
            </a:pPr>
            <a:r>
              <a:rPr lang="zh-CN" altLang="en-US" sz="2800" dirty="0">
                <a:latin typeface="黑体" panose="02010609060101010101" charset="-122"/>
                <a:ea typeface="黑体" panose="02010609060101010101" charset="-122"/>
              </a:rPr>
              <a:t>     起到过一定的</a:t>
            </a:r>
            <a:endParaRPr lang="zh-CN" altLang="en-US" sz="2800" dirty="0">
              <a:latin typeface="黑体" panose="02010609060101010101" charset="-122"/>
              <a:ea typeface="黑体" panose="02010609060101010101" charset="-122"/>
            </a:endParaRPr>
          </a:p>
          <a:p>
            <a:pPr>
              <a:lnSpc>
                <a:spcPct val="120000"/>
              </a:lnSpc>
            </a:pPr>
            <a:r>
              <a:rPr lang="zh-CN" altLang="en-US" sz="2800" dirty="0">
                <a:latin typeface="黑体" panose="02010609060101010101" charset="-122"/>
                <a:ea typeface="黑体" panose="02010609060101010101" charset="-122"/>
              </a:rPr>
              <a:t>     自卫作用</a:t>
            </a:r>
            <a:endParaRPr lang="zh-CN" altLang="en-US" sz="2800" dirty="0">
              <a:latin typeface="黑体" panose="02010609060101010101" charset="-122"/>
              <a:ea typeface="黑体" panose="02010609060101010101" charset="-122"/>
            </a:endParaRPr>
          </a:p>
        </p:txBody>
      </p:sp>
      <p:sp>
        <p:nvSpPr>
          <p:cNvPr id="3" name="文本框 1"/>
          <p:cNvSpPr txBox="1">
            <a:spLocks noChangeArrowheads="1"/>
          </p:cNvSpPr>
          <p:nvPr/>
        </p:nvSpPr>
        <p:spPr bwMode="auto">
          <a:xfrm>
            <a:off x="1568767" y="4763770"/>
            <a:ext cx="8562976" cy="151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pPr>
            <a:r>
              <a:rPr lang="zh-CN" altLang="en-US" sz="2800" dirty="0">
                <a:latin typeface="黑体" panose="02010609060101010101" charset="-122"/>
                <a:ea typeface="黑体" panose="02010609060101010101" charset="-122"/>
              </a:rPr>
              <a:t>（</a:t>
            </a:r>
            <a:r>
              <a:rPr lang="en-US" altLang="zh-CN" sz="2800" dirty="0">
                <a:latin typeface="黑体" panose="02010609060101010101" charset="-122"/>
                <a:ea typeface="黑体" panose="02010609060101010101" charset="-122"/>
              </a:rPr>
              <a:t>2</a:t>
            </a:r>
            <a:r>
              <a:rPr lang="zh-CN" altLang="en-US" sz="2800" dirty="0">
                <a:latin typeface="黑体" panose="02010609060101010101" charset="-122"/>
                <a:ea typeface="黑体" panose="02010609060101010101" charset="-122"/>
              </a:rPr>
              <a:t>）导致国家的闭塞，使中国错失了向西方学习先</a:t>
            </a:r>
            <a:endParaRPr lang="zh-CN" altLang="en-US" sz="2800" dirty="0">
              <a:latin typeface="黑体" panose="02010609060101010101" charset="-122"/>
              <a:ea typeface="黑体" panose="02010609060101010101" charset="-122"/>
            </a:endParaRPr>
          </a:p>
          <a:p>
            <a:pPr>
              <a:lnSpc>
                <a:spcPct val="110000"/>
              </a:lnSpc>
            </a:pPr>
            <a:r>
              <a:rPr lang="zh-CN" altLang="en-US" sz="2800" dirty="0">
                <a:latin typeface="黑体" panose="02010609060101010101" charset="-122"/>
                <a:ea typeface="黑体" panose="02010609060101010101" charset="-122"/>
              </a:rPr>
              <a:t>     进的科学知识和生产技术的机会，中国逐渐落  </a:t>
            </a:r>
            <a:endParaRPr lang="zh-CN" altLang="en-US" sz="2800" dirty="0">
              <a:latin typeface="黑体" panose="02010609060101010101" charset="-122"/>
              <a:ea typeface="黑体" panose="02010609060101010101" charset="-122"/>
            </a:endParaRPr>
          </a:p>
          <a:p>
            <a:pPr>
              <a:lnSpc>
                <a:spcPct val="110000"/>
              </a:lnSpc>
            </a:pPr>
            <a:r>
              <a:rPr lang="zh-CN" altLang="en-US" sz="2800" dirty="0">
                <a:latin typeface="黑体" panose="02010609060101010101" charset="-122"/>
                <a:ea typeface="黑体" panose="02010609060101010101" charset="-122"/>
              </a:rPr>
              <a:t>     伍于世界历史的发展进程</a:t>
            </a:r>
            <a:endParaRPr lang="zh-CN" altLang="en-US" sz="2800" dirty="0">
              <a:latin typeface="黑体" panose="02010609060101010101" charset="-122"/>
              <a:ea typeface="黑体" panose="02010609060101010101"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theme/theme1.xml><?xml version="1.0" encoding="utf-8"?>
<a:theme xmlns:a="http://schemas.openxmlformats.org/drawingml/2006/main" name="自己设计">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spPr>
      <a:bodyPr vert="horz" wrap="none" lIns="91440" tIns="45720" rIns="91440" bIns="45720" numCol="1" anchor="t" anchorCtr="0" compatLnSpc="1">
        <a:spAutoFit/>
      </a:bodyPr>
      <a:lstStyle>
        <a:defPPr marL="0" marR="0" indent="0" algn="l" defTabSz="914400" rtl="0" eaLnBrk="0" fontAlgn="base" latinLnBrk="0" hangingPunct="0">
          <a:lnSpc>
            <a:spcPct val="100000"/>
          </a:lnSpc>
          <a:spcBef>
            <a:spcPct val="0"/>
          </a:spcBef>
          <a:spcAft>
            <a:spcPct val="0"/>
          </a:spcAft>
          <a:buClrTx/>
          <a:buSzTx/>
          <a:buFontTx/>
          <a:buNone/>
          <a:defRPr kumimoji="0" lang="zh-CN" altLang="en-US" sz="2400" b="1" i="0" u="none" strike="noStrike" cap="none" normalizeH="0" baseline="0" smtClean="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defRPr>
        </a:defPPr>
      </a:lstStyle>
    </a:spDef>
    <a:lnDef>
      <a:spPr bwMode="auto">
        <a:xfrm>
          <a:off x="0" y="0"/>
          <a:ext cx="1" cy="1"/>
        </a:xfrm>
        <a:custGeom>
          <a:avLst/>
          <a:gdLst/>
          <a:ahLst/>
          <a:cxnLst/>
          <a:rect l="0" t="0" r="0" b="0"/>
          <a:pathLst/>
        </a:custGeom>
        <a:noFill/>
        <a:ln>
          <a:noFill/>
        </a:ln>
      </a:spPr>
      <a:bodyPr vert="horz" wrap="none" lIns="91440" tIns="45720" rIns="91440" bIns="45720" numCol="1" anchor="t" anchorCtr="0" compatLnSpc="1">
        <a:spAutoFit/>
      </a:bodyPr>
      <a:lstStyle>
        <a:defPPr marL="0" marR="0" indent="0" algn="l" defTabSz="914400" rtl="0" eaLnBrk="0" fontAlgn="base" latinLnBrk="0" hangingPunct="0">
          <a:lnSpc>
            <a:spcPct val="100000"/>
          </a:lnSpc>
          <a:spcBef>
            <a:spcPct val="0"/>
          </a:spcBef>
          <a:spcAft>
            <a:spcPct val="0"/>
          </a:spcAft>
          <a:buClrTx/>
          <a:buSzTx/>
          <a:buFontTx/>
          <a:buNone/>
          <a:defRPr kumimoji="0" lang="zh-CN" altLang="en-US" sz="2400" b="1" i="0" u="none" strike="noStrike" cap="none" normalizeH="0" baseline="0" smtClean="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defRPr>
        </a:defPPr>
      </a:lstStyle>
    </a:lnDef>
  </a:objectDefaults>
  <a:extraClrSchemeLst>
    <a:extraClrScheme>
      <a:clrScheme name="万卷文化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万卷文化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万卷文化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万卷文化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万卷文化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万卷文化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万卷文化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万卷文化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万卷文化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万卷文化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万卷文化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万卷文化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己设计">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Black-Arial">
      <a:majorFont>
        <a:latin typeface="Arial Black"/>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spPr>
      <a:bodyPr vert="horz" wrap="none" lIns="91440" tIns="45720" rIns="91440" bIns="45720" numCol="1" anchor="t" anchorCtr="0" compatLnSpc="1">
        <a:spAutoFit/>
      </a:bodyPr>
      <a:lstStyle>
        <a:defPPr marL="0" marR="0" indent="0" algn="l" defTabSz="914400" rtl="0" eaLnBrk="0" fontAlgn="base" latinLnBrk="0" hangingPunct="0">
          <a:lnSpc>
            <a:spcPct val="100000"/>
          </a:lnSpc>
          <a:spcBef>
            <a:spcPct val="0"/>
          </a:spcBef>
          <a:spcAft>
            <a:spcPct val="0"/>
          </a:spcAft>
          <a:buClrTx/>
          <a:buSzTx/>
          <a:buFontTx/>
          <a:buNone/>
          <a:defRPr kumimoji="0" lang="zh-CN" altLang="en-US" sz="2400" b="1" i="0" u="none" strike="noStrike" cap="none" normalizeH="0" baseline="0" smtClean="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defRPr>
        </a:defPPr>
      </a:lstStyle>
    </a:spDef>
    <a:lnDef>
      <a:spPr bwMode="auto">
        <a:xfrm>
          <a:off x="0" y="0"/>
          <a:ext cx="1" cy="1"/>
        </a:xfrm>
        <a:custGeom>
          <a:avLst/>
          <a:gdLst/>
          <a:ahLst/>
          <a:cxnLst/>
          <a:rect l="0" t="0" r="0" b="0"/>
          <a:pathLst/>
        </a:custGeom>
        <a:noFill/>
        <a:ln>
          <a:noFill/>
        </a:ln>
      </a:spPr>
      <a:bodyPr vert="horz" wrap="none" lIns="91440" tIns="45720" rIns="91440" bIns="45720" numCol="1" anchor="t" anchorCtr="0" compatLnSpc="1">
        <a:spAutoFit/>
      </a:bodyPr>
      <a:lstStyle>
        <a:defPPr marL="0" marR="0" indent="0" algn="l" defTabSz="914400" rtl="0" eaLnBrk="0" fontAlgn="base" latinLnBrk="0" hangingPunct="0">
          <a:lnSpc>
            <a:spcPct val="100000"/>
          </a:lnSpc>
          <a:spcBef>
            <a:spcPct val="0"/>
          </a:spcBef>
          <a:spcAft>
            <a:spcPct val="0"/>
          </a:spcAft>
          <a:buClrTx/>
          <a:buSzTx/>
          <a:buFontTx/>
          <a:buNone/>
          <a:defRPr kumimoji="0" lang="zh-CN" altLang="en-US" sz="2400" b="1" i="0" u="none" strike="noStrike" cap="none" normalizeH="0" baseline="0" smtClean="0">
            <a:ln>
              <a:noFill/>
            </a:ln>
            <a:solidFill>
              <a:srgbClr val="FF0000"/>
            </a:solidFill>
            <a:effectLst/>
            <a:latin typeface="Times New Roman" panose="02020603050405020304" pitchFamily="18" charset="0"/>
            <a:ea typeface="仿宋_GB2312" pitchFamily="49" charset="-122"/>
            <a:cs typeface="Times New Roman" panose="02020603050405020304" pitchFamily="18" charset="0"/>
          </a:defRPr>
        </a:defPPr>
      </a:lstStyle>
    </a:lnDef>
  </a:objectDefaults>
  <a:extraClrSchemeLst>
    <a:extraClrScheme>
      <a:clrScheme name="万卷文化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万卷文化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万卷文化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万卷文化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万卷文化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万卷文化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万卷文化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万卷文化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万卷文化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万卷文化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万卷文化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万卷文化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自己设计</Template>
  <TotalTime>0</TotalTime>
  <Words>4206</Words>
  <Application>WPS 演示</Application>
  <PresentationFormat>宽屏</PresentationFormat>
  <Paragraphs>456</Paragraphs>
  <Slides>36</Slides>
  <Notes>2</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36</vt:i4>
      </vt:variant>
    </vt:vector>
  </HeadingPairs>
  <TitlesOfParts>
    <vt:vector size="50" baseType="lpstr">
      <vt:lpstr>Arial</vt:lpstr>
      <vt:lpstr>宋体</vt:lpstr>
      <vt:lpstr>Wingdings</vt:lpstr>
      <vt:lpstr>Times New Roman</vt:lpstr>
      <vt:lpstr>仿宋_GB2312</vt:lpstr>
      <vt:lpstr>仿宋</vt:lpstr>
      <vt:lpstr>欧阳询书法字体</vt:lpstr>
      <vt:lpstr>黑体</vt:lpstr>
      <vt:lpstr>微软雅黑</vt:lpstr>
      <vt:lpstr>Arial Unicode MS</vt:lpstr>
      <vt:lpstr>等线</vt:lpstr>
      <vt:lpstr>Arial Black</vt:lpstr>
      <vt:lpstr>自己设计</vt:lpstr>
      <vt:lpstr>1_自己设计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辩论台</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2019-08-16T06:25:00Z</dcterms:created>
  <dcterms:modified xsi:type="dcterms:W3CDTF">2020-11-13T02:32:30Z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