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notesSlides/notesSlide1.xml" ContentType="application/vnd.openxmlformats-officedocument.presentationml.notesSlide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notesSlides/notesSlide2.xml" ContentType="application/vnd.openxmlformats-officedocument.presentationml.notesSlide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7" r:id="rId2"/>
    <p:sldId id="387" r:id="rId3"/>
    <p:sldId id="381" r:id="rId4"/>
    <p:sldId id="380" r:id="rId5"/>
    <p:sldId id="382" r:id="rId6"/>
    <p:sldId id="356" r:id="rId7"/>
    <p:sldId id="357" r:id="rId8"/>
    <p:sldId id="359" r:id="rId9"/>
    <p:sldId id="360" r:id="rId10"/>
    <p:sldId id="361" r:id="rId11"/>
    <p:sldId id="358" r:id="rId12"/>
    <p:sldId id="364" r:id="rId13"/>
    <p:sldId id="366" r:id="rId14"/>
    <p:sldId id="367" r:id="rId15"/>
    <p:sldId id="369" r:id="rId16"/>
    <p:sldId id="372" r:id="rId17"/>
    <p:sldId id="394" r:id="rId18"/>
    <p:sldId id="374" r:id="rId19"/>
    <p:sldId id="375" r:id="rId20"/>
    <p:sldId id="376" r:id="rId21"/>
    <p:sldId id="378" r:id="rId22"/>
    <p:sldId id="377" r:id="rId23"/>
    <p:sldId id="386" r:id="rId24"/>
    <p:sldId id="398" r:id="rId25"/>
    <p:sldId id="400" r:id="rId26"/>
    <p:sldId id="379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81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" y="234"/>
      </p:cViewPr>
      <p:guideLst>
        <p:guide orient="horz" pos="2081"/>
        <p:guide pos="3839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pPr/>
              <a:t>2019/12/11</a:t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pPr/>
              <a:t>‹#›</a:t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pPr/>
              <a:t>2019/12/11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2019/12/11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2019/12/11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strike="noStrike" noProof="1"/>
          </a:p>
        </p:txBody>
      </p:sp>
    </p:spTree>
  </p:cSld>
  <p:clrMapOvr>
    <a:masterClrMapping/>
  </p:clrMapOvr>
  <p:transition spd="med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tags" Target="../tags/tag5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ags" Target="../tags/tag4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3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2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6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2019/12/11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9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71.xml"/><Relationship Id="rId3" Type="http://schemas.openxmlformats.org/officeDocument/2006/relationships/tags" Target="../tags/tag66.xml"/><Relationship Id="rId7" Type="http://schemas.openxmlformats.org/officeDocument/2006/relationships/tags" Target="../tags/tag70.xml"/><Relationship Id="rId2" Type="http://schemas.openxmlformats.org/officeDocument/2006/relationships/tags" Target="../tags/tag65.xml"/><Relationship Id="rId1" Type="http://schemas.openxmlformats.org/officeDocument/2006/relationships/tags" Target="../tags/tag64.xml"/><Relationship Id="rId6" Type="http://schemas.openxmlformats.org/officeDocument/2006/relationships/tags" Target="../tags/tag69.xml"/><Relationship Id="rId5" Type="http://schemas.openxmlformats.org/officeDocument/2006/relationships/tags" Target="../tags/tag68.xml"/><Relationship Id="rId4" Type="http://schemas.openxmlformats.org/officeDocument/2006/relationships/tags" Target="../tags/tag67.xml"/><Relationship Id="rId9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79.xml"/><Relationship Id="rId13" Type="http://schemas.openxmlformats.org/officeDocument/2006/relationships/tags" Target="../tags/tag84.xml"/><Relationship Id="rId18" Type="http://schemas.openxmlformats.org/officeDocument/2006/relationships/tags" Target="../tags/tag89.xml"/><Relationship Id="rId26" Type="http://schemas.openxmlformats.org/officeDocument/2006/relationships/tags" Target="../tags/tag97.xml"/><Relationship Id="rId39" Type="http://schemas.openxmlformats.org/officeDocument/2006/relationships/tags" Target="../tags/tag110.xml"/><Relationship Id="rId3" Type="http://schemas.openxmlformats.org/officeDocument/2006/relationships/tags" Target="../tags/tag74.xml"/><Relationship Id="rId21" Type="http://schemas.openxmlformats.org/officeDocument/2006/relationships/tags" Target="../tags/tag92.xml"/><Relationship Id="rId34" Type="http://schemas.openxmlformats.org/officeDocument/2006/relationships/tags" Target="../tags/tag105.xml"/><Relationship Id="rId42" Type="http://schemas.openxmlformats.org/officeDocument/2006/relationships/tags" Target="../tags/tag113.xml"/><Relationship Id="rId47" Type="http://schemas.openxmlformats.org/officeDocument/2006/relationships/image" Target="../media/image25.png"/><Relationship Id="rId7" Type="http://schemas.openxmlformats.org/officeDocument/2006/relationships/tags" Target="../tags/tag78.xml"/><Relationship Id="rId12" Type="http://schemas.openxmlformats.org/officeDocument/2006/relationships/tags" Target="../tags/tag83.xml"/><Relationship Id="rId17" Type="http://schemas.openxmlformats.org/officeDocument/2006/relationships/tags" Target="../tags/tag88.xml"/><Relationship Id="rId25" Type="http://schemas.openxmlformats.org/officeDocument/2006/relationships/tags" Target="../tags/tag96.xml"/><Relationship Id="rId33" Type="http://schemas.openxmlformats.org/officeDocument/2006/relationships/tags" Target="../tags/tag104.xml"/><Relationship Id="rId38" Type="http://schemas.openxmlformats.org/officeDocument/2006/relationships/tags" Target="../tags/tag109.xml"/><Relationship Id="rId46" Type="http://schemas.openxmlformats.org/officeDocument/2006/relationships/image" Target="../media/image5.png"/><Relationship Id="rId2" Type="http://schemas.openxmlformats.org/officeDocument/2006/relationships/tags" Target="../tags/tag73.xml"/><Relationship Id="rId16" Type="http://schemas.openxmlformats.org/officeDocument/2006/relationships/tags" Target="../tags/tag87.xml"/><Relationship Id="rId20" Type="http://schemas.openxmlformats.org/officeDocument/2006/relationships/tags" Target="../tags/tag91.xml"/><Relationship Id="rId29" Type="http://schemas.openxmlformats.org/officeDocument/2006/relationships/tags" Target="../tags/tag100.xml"/><Relationship Id="rId41" Type="http://schemas.openxmlformats.org/officeDocument/2006/relationships/tags" Target="../tags/tag112.xml"/><Relationship Id="rId1" Type="http://schemas.openxmlformats.org/officeDocument/2006/relationships/tags" Target="../tags/tag72.xml"/><Relationship Id="rId6" Type="http://schemas.openxmlformats.org/officeDocument/2006/relationships/tags" Target="../tags/tag77.xml"/><Relationship Id="rId11" Type="http://schemas.openxmlformats.org/officeDocument/2006/relationships/tags" Target="../tags/tag82.xml"/><Relationship Id="rId24" Type="http://schemas.openxmlformats.org/officeDocument/2006/relationships/tags" Target="../tags/tag95.xml"/><Relationship Id="rId32" Type="http://schemas.openxmlformats.org/officeDocument/2006/relationships/tags" Target="../tags/tag103.xml"/><Relationship Id="rId37" Type="http://schemas.openxmlformats.org/officeDocument/2006/relationships/tags" Target="../tags/tag108.xml"/><Relationship Id="rId40" Type="http://schemas.openxmlformats.org/officeDocument/2006/relationships/tags" Target="../tags/tag111.xml"/><Relationship Id="rId45" Type="http://schemas.openxmlformats.org/officeDocument/2006/relationships/slideLayout" Target="../slideLayouts/slideLayout7.xml"/><Relationship Id="rId5" Type="http://schemas.openxmlformats.org/officeDocument/2006/relationships/tags" Target="../tags/tag76.xml"/><Relationship Id="rId15" Type="http://schemas.openxmlformats.org/officeDocument/2006/relationships/tags" Target="../tags/tag86.xml"/><Relationship Id="rId23" Type="http://schemas.openxmlformats.org/officeDocument/2006/relationships/tags" Target="../tags/tag94.xml"/><Relationship Id="rId28" Type="http://schemas.openxmlformats.org/officeDocument/2006/relationships/tags" Target="../tags/tag99.xml"/><Relationship Id="rId36" Type="http://schemas.openxmlformats.org/officeDocument/2006/relationships/tags" Target="../tags/tag107.xml"/><Relationship Id="rId10" Type="http://schemas.openxmlformats.org/officeDocument/2006/relationships/tags" Target="../tags/tag81.xml"/><Relationship Id="rId19" Type="http://schemas.openxmlformats.org/officeDocument/2006/relationships/tags" Target="../tags/tag90.xml"/><Relationship Id="rId31" Type="http://schemas.openxmlformats.org/officeDocument/2006/relationships/tags" Target="../tags/tag102.xml"/><Relationship Id="rId44" Type="http://schemas.openxmlformats.org/officeDocument/2006/relationships/tags" Target="../tags/tag115.xml"/><Relationship Id="rId4" Type="http://schemas.openxmlformats.org/officeDocument/2006/relationships/tags" Target="../tags/tag75.xml"/><Relationship Id="rId9" Type="http://schemas.openxmlformats.org/officeDocument/2006/relationships/tags" Target="../tags/tag80.xml"/><Relationship Id="rId14" Type="http://schemas.openxmlformats.org/officeDocument/2006/relationships/tags" Target="../tags/tag85.xml"/><Relationship Id="rId22" Type="http://schemas.openxmlformats.org/officeDocument/2006/relationships/tags" Target="../tags/tag93.xml"/><Relationship Id="rId27" Type="http://schemas.openxmlformats.org/officeDocument/2006/relationships/tags" Target="../tags/tag98.xml"/><Relationship Id="rId30" Type="http://schemas.openxmlformats.org/officeDocument/2006/relationships/tags" Target="../tags/tag101.xml"/><Relationship Id="rId35" Type="http://schemas.openxmlformats.org/officeDocument/2006/relationships/tags" Target="../tags/tag106.xml"/><Relationship Id="rId43" Type="http://schemas.openxmlformats.org/officeDocument/2006/relationships/tags" Target="../tags/tag1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png"/><Relationship Id="rId2" Type="http://schemas.openxmlformats.org/officeDocument/2006/relationships/hyperlink" Target="http://images.google.com/imgres?imgurl=huangcj.3322.net/sdl01.jpg&amp;imgrefurl=http://huangcj.3322.net/comp.htm&amp;h=200&amp;w=135&amp;prev=/images?q=%E6%96%AF%E5%A4%A7%E6%9E%97&amp;start=20&amp;svnum=10&amp;hl=zh-CN&amp;lr=&amp;ie=UTF-8&amp;inlang=zh-CN&amp;sa=N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jpeg"/><Relationship Id="rId9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220980" y="315595"/>
            <a:ext cx="11777980" cy="899160"/>
          </a:xfrm>
        </p:spPr>
        <p:txBody>
          <a:bodyPr/>
          <a:lstStyle/>
          <a:p>
            <a:r>
              <a:rPr lang="zh-CN" altLang="en-US" b="1">
                <a:solidFill>
                  <a:srgbClr val="FF0000"/>
                </a:solidFill>
                <a:effectLst/>
              </a:rPr>
              <a:t>第</a:t>
            </a:r>
            <a:r>
              <a:rPr lang="en-US" altLang="zh-CN" b="1">
                <a:solidFill>
                  <a:srgbClr val="FF0000"/>
                </a:solidFill>
                <a:effectLst/>
              </a:rPr>
              <a:t>24</a:t>
            </a:r>
            <a:r>
              <a:rPr lang="zh-CN" altLang="en-US" b="1">
                <a:solidFill>
                  <a:srgbClr val="FF0000"/>
                </a:solidFill>
                <a:effectLst/>
              </a:rPr>
              <a:t>课 </a:t>
            </a:r>
            <a:br>
              <a:rPr lang="zh-CN" altLang="en-US" b="1">
                <a:solidFill>
                  <a:srgbClr val="FF0000"/>
                </a:solidFill>
                <a:effectLst/>
              </a:rPr>
            </a:br>
            <a:r>
              <a:rPr lang="zh-CN" altLang="en-US" b="1">
                <a:solidFill>
                  <a:srgbClr val="FF0000"/>
                </a:solidFill>
                <a:effectLst/>
              </a:rPr>
              <a:t>全民族浴血奋战与抗日战争的胜利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3505" y="2108200"/>
            <a:ext cx="3390900" cy="4443095"/>
          </a:xfrm>
          <a:prstGeom prst="rect">
            <a:avLst/>
          </a:prstGeom>
        </p:spPr>
      </p:pic>
      <p:pic>
        <p:nvPicPr>
          <p:cNvPr id="168962" name="图片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4135" y="2108200"/>
            <a:ext cx="6681470" cy="42151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1132114" y="4684437"/>
            <a:ext cx="10693491" cy="1866858"/>
          </a:xfrm>
          <a:prstGeom prst="rect">
            <a:avLst/>
          </a:prstGeom>
          <a:solidFill>
            <a:schemeClr val="bg1"/>
          </a:solidFill>
          <a:ln w="15875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课标要求：</a:t>
            </a:r>
            <a:endParaRPr lang="zh-CN" altLang="zh-CN" sz="2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通过了解正面战场和敌后战场的抗战，感悟中华民族英勇不屈的精神；</a:t>
            </a:r>
          </a:p>
          <a:p>
            <a:pPr fontAlgn="auto">
              <a:lnSpc>
                <a:spcPct val="150000"/>
              </a:lnSpc>
            </a:pP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认识中共是全民族团结抗战的中流砥柱；</a:t>
            </a:r>
          </a:p>
          <a:p>
            <a:pPr fontAlgn="auto">
              <a:lnSpc>
                <a:spcPct val="150000"/>
              </a:lnSpc>
            </a:pP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认识中国战场在世界反法西斯战争中的地位，理解抗战胜利的历史意义。</a:t>
            </a:r>
            <a:endParaRPr lang="zh-CN" altLang="zh-CN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>
            <p:custDataLst>
              <p:tags r:id="rId1"/>
            </p:custDataLst>
          </p:nvPr>
        </p:nvSpPr>
        <p:spPr>
          <a:xfrm>
            <a:off x="7916863" y="1771015"/>
            <a:ext cx="3414395" cy="733425"/>
          </a:xfrm>
          <a:prstGeom prst="chevron">
            <a:avLst/>
          </a:prstGeom>
          <a:solidFill>
            <a:srgbClr val="283149"/>
          </a:solidFill>
          <a:ln>
            <a:noFill/>
          </a:ln>
        </p:spPr>
        <p:style>
          <a:lnRef idx="2">
            <a:srgbClr val="DEAB81">
              <a:shade val="50000"/>
            </a:srgbClr>
          </a:lnRef>
          <a:fillRef idx="1">
            <a:srgbClr val="DEAB81"/>
          </a:fillRef>
          <a:effectRef idx="0">
            <a:srgbClr val="DEAB81"/>
          </a:effectRef>
          <a:fontRef idx="minor">
            <a:srgbClr val="FFFFFF"/>
          </a:fontRef>
        </p:style>
        <p:txBody>
          <a:bodyPr lIns="0" tIns="0" rIns="0" bIns="0" rtlCol="0" anchor="ctr">
            <a:normAutofit/>
          </a:bodyPr>
          <a:lstStyle/>
          <a:p>
            <a:pPr algn="ctr"/>
            <a:r>
              <a:rPr lang="zh-CN" altLang="en-US" sz="28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反攻阶段</a:t>
            </a:r>
          </a:p>
        </p:txBody>
      </p:sp>
      <p:sp>
        <p:nvSpPr>
          <p:cNvPr id="8" name="燕尾形 7"/>
          <p:cNvSpPr/>
          <p:nvPr>
            <p:custDataLst>
              <p:tags r:id="rId2"/>
            </p:custDataLst>
          </p:nvPr>
        </p:nvSpPr>
        <p:spPr>
          <a:xfrm>
            <a:off x="3931285" y="1771015"/>
            <a:ext cx="1006475" cy="733425"/>
          </a:xfrm>
          <a:prstGeom prst="chevron">
            <a:avLst/>
          </a:prstGeom>
          <a:solidFill>
            <a:srgbClr val="FFFFFF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rgbClr val="DEAB81">
              <a:shade val="50000"/>
            </a:srgbClr>
          </a:lnRef>
          <a:fillRef idx="1">
            <a:srgbClr val="DEAB81"/>
          </a:fillRef>
          <a:effectRef idx="0">
            <a:srgbClr val="DEAB81"/>
          </a:effectRef>
          <a:fontRef idx="minor">
            <a:srgbClr val="FFFFFF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>
              <a:solidFill>
                <a:srgbClr val="5F5F5F"/>
              </a:solidFill>
              <a:sym typeface="Arial" panose="020B0604020202020204" pitchFamily="34" charset="0"/>
            </a:endParaRPr>
          </a:p>
        </p:txBody>
      </p:sp>
      <p:sp>
        <p:nvSpPr>
          <p:cNvPr id="9" name="燕尾形 8"/>
          <p:cNvSpPr/>
          <p:nvPr>
            <p:custDataLst>
              <p:tags r:id="rId3"/>
            </p:custDataLst>
          </p:nvPr>
        </p:nvSpPr>
        <p:spPr>
          <a:xfrm>
            <a:off x="4564063" y="1770380"/>
            <a:ext cx="3319780" cy="754380"/>
          </a:xfrm>
          <a:prstGeom prst="chevron">
            <a:avLst/>
          </a:prstGeom>
          <a:solidFill>
            <a:srgbClr val="404B69"/>
          </a:solidFill>
          <a:ln>
            <a:noFill/>
          </a:ln>
        </p:spPr>
        <p:style>
          <a:lnRef idx="2">
            <a:srgbClr val="DEAB81">
              <a:shade val="50000"/>
            </a:srgbClr>
          </a:lnRef>
          <a:fillRef idx="1">
            <a:srgbClr val="DEAB81"/>
          </a:fillRef>
          <a:effectRef idx="0">
            <a:srgbClr val="DEAB81"/>
          </a:effectRef>
          <a:fontRef idx="minor">
            <a:srgbClr val="FFFFFF"/>
          </a:fontRef>
        </p:style>
        <p:txBody>
          <a:bodyPr lIns="0" tIns="0" rIns="0" bIns="0" rtlCol="0" anchor="ctr">
            <a:normAutofit/>
          </a:bodyPr>
          <a:lstStyle/>
          <a:p>
            <a:pPr algn="ctr"/>
            <a:r>
              <a:rPr lang="zh-CN" altLang="en-US" sz="28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相持阶段</a:t>
            </a:r>
          </a:p>
        </p:txBody>
      </p:sp>
      <p:sp>
        <p:nvSpPr>
          <p:cNvPr id="3" name="燕尾形 2"/>
          <p:cNvSpPr/>
          <p:nvPr>
            <p:custDataLst>
              <p:tags r:id="rId4"/>
            </p:custDataLst>
          </p:nvPr>
        </p:nvSpPr>
        <p:spPr>
          <a:xfrm>
            <a:off x="7310755" y="1770380"/>
            <a:ext cx="1004570" cy="754380"/>
          </a:xfrm>
          <a:prstGeom prst="chevron">
            <a:avLst/>
          </a:prstGeom>
          <a:solidFill>
            <a:srgbClr val="FFFFFF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rgbClr val="DEAB81">
              <a:shade val="50000"/>
            </a:srgbClr>
          </a:lnRef>
          <a:fillRef idx="1">
            <a:srgbClr val="DEAB81"/>
          </a:fillRef>
          <a:effectRef idx="0">
            <a:srgbClr val="DEAB81"/>
          </a:effectRef>
          <a:fontRef idx="minor">
            <a:srgbClr val="FFFFFF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>
              <a:solidFill>
                <a:srgbClr val="5F5F5F"/>
              </a:solidFill>
              <a:sym typeface="Arial" panose="020B0604020202020204" pitchFamily="34" charset="0"/>
            </a:endParaRPr>
          </a:p>
        </p:txBody>
      </p:sp>
      <p:sp>
        <p:nvSpPr>
          <p:cNvPr id="11" name="燕尾形 10"/>
          <p:cNvSpPr/>
          <p:nvPr>
            <p:custDataLst>
              <p:tags r:id="rId5"/>
            </p:custDataLst>
          </p:nvPr>
        </p:nvSpPr>
        <p:spPr>
          <a:xfrm>
            <a:off x="926148" y="1771015"/>
            <a:ext cx="3372485" cy="733425"/>
          </a:xfrm>
          <a:prstGeom prst="chevron">
            <a:avLst/>
          </a:prstGeom>
          <a:solidFill>
            <a:srgbClr val="005B8A"/>
          </a:solidFill>
          <a:ln>
            <a:noFill/>
          </a:ln>
        </p:spPr>
        <p:style>
          <a:lnRef idx="2">
            <a:srgbClr val="DEAB81">
              <a:shade val="50000"/>
            </a:srgbClr>
          </a:lnRef>
          <a:fillRef idx="1">
            <a:srgbClr val="DEAB81"/>
          </a:fillRef>
          <a:effectRef idx="0">
            <a:srgbClr val="DEAB81"/>
          </a:effectRef>
          <a:fontRef idx="minor">
            <a:srgbClr val="FFFFFF"/>
          </a:fontRef>
        </p:style>
        <p:txBody>
          <a:bodyPr lIns="0" tIns="0" rIns="0" bIns="0" rtlCol="0" anchor="ctr">
            <a:normAutofit/>
          </a:bodyPr>
          <a:lstStyle/>
          <a:p>
            <a:pPr algn="ctr"/>
            <a:r>
              <a:rPr lang="zh-CN" altLang="en-US" sz="28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防御阶段</a:t>
            </a:r>
          </a:p>
        </p:txBody>
      </p:sp>
      <p:sp>
        <p:nvSpPr>
          <p:cNvPr id="12" name="矩形 11"/>
          <p:cNvSpPr/>
          <p:nvPr>
            <p:custDataLst>
              <p:tags r:id="rId6"/>
            </p:custDataLst>
          </p:nvPr>
        </p:nvSpPr>
        <p:spPr>
          <a:xfrm>
            <a:off x="998220" y="2560955"/>
            <a:ext cx="1129030" cy="934720"/>
          </a:xfrm>
          <a:prstGeom prst="rect">
            <a:avLst/>
          </a:prstGeom>
          <a:ln>
            <a:noFill/>
          </a:ln>
        </p:spPr>
        <p:txBody>
          <a:bodyPr wrap="square"/>
          <a:lstStyle/>
          <a:p>
            <a:pPr algn="l">
              <a:lnSpc>
                <a:spcPct val="130000"/>
              </a:lnSpc>
            </a:pPr>
            <a:r>
              <a:rPr lang="zh-CN" altLang="en-US" sz="2800" b="1" kern="0" dirty="0" smtClean="0">
                <a:solidFill>
                  <a:srgbClr val="FF0000"/>
                </a:solidFill>
                <a:sym typeface="Arial" panose="020B0604020202020204" pitchFamily="34" charset="0"/>
              </a:rPr>
              <a:t>七七事变</a:t>
            </a:r>
          </a:p>
        </p:txBody>
      </p:sp>
      <p:sp>
        <p:nvSpPr>
          <p:cNvPr id="13" name="矩形 12"/>
          <p:cNvSpPr/>
          <p:nvPr>
            <p:custDataLst>
              <p:tags r:id="rId7"/>
            </p:custDataLst>
          </p:nvPr>
        </p:nvSpPr>
        <p:spPr>
          <a:xfrm>
            <a:off x="8806181" y="2488543"/>
            <a:ext cx="2446020" cy="977265"/>
          </a:xfrm>
          <a:prstGeom prst="rect">
            <a:avLst/>
          </a:prstGeom>
        </p:spPr>
        <p:txBody>
          <a:bodyPr wrap="square"/>
          <a:lstStyle/>
          <a:p>
            <a:pPr algn="l">
              <a:lnSpc>
                <a:spcPct val="130000"/>
              </a:lnSpc>
            </a:pPr>
            <a:r>
              <a:rPr lang="zh-CN" altLang="en-US" sz="2800" b="1" kern="0" dirty="0" smtClean="0">
                <a:solidFill>
                  <a:srgbClr val="FF0000"/>
                </a:solidFill>
                <a:sym typeface="Arial" panose="020B0604020202020204" pitchFamily="34" charset="0"/>
              </a:rPr>
              <a:t>日本投降，抗日战争胜利</a:t>
            </a:r>
          </a:p>
        </p:txBody>
      </p:sp>
      <p:sp>
        <p:nvSpPr>
          <p:cNvPr id="14" name="矩形 13"/>
          <p:cNvSpPr/>
          <p:nvPr>
            <p:custDataLst>
              <p:tags r:id="rId8"/>
            </p:custDataLst>
          </p:nvPr>
        </p:nvSpPr>
        <p:spPr>
          <a:xfrm>
            <a:off x="1605938" y="364006"/>
            <a:ext cx="8219151" cy="711200"/>
          </a:xfrm>
          <a:prstGeom prst="rect">
            <a:avLst/>
          </a:prstGeom>
        </p:spPr>
        <p:txBody>
          <a:bodyPr wrap="square" anchor="b"/>
          <a:lstStyle/>
          <a:p>
            <a:pPr algn="ctr">
              <a:lnSpc>
                <a:spcPct val="130000"/>
              </a:lnSpc>
            </a:pPr>
            <a:r>
              <a:rPr lang="en-US" altLang="zh-CN" sz="3600" b="1" kern="0" dirty="0" err="1" smtClean="0">
                <a:solidFill>
                  <a:srgbClr val="FFC000"/>
                </a:solidFill>
                <a:latin typeface="锐字工房云字库行楷GBK" panose="02010604000000000000" charset="-122"/>
                <a:ea typeface="锐字工房云字库行楷GBK" panose="02010604000000000000" charset="-122"/>
                <a:sym typeface="Arial" panose="020B0604020202020204" pitchFamily="34" charset="0"/>
              </a:rPr>
              <a:t>    </a:t>
            </a:r>
            <a:r>
              <a:rPr lang="zh-CN" altLang="en-US" sz="3200" b="1" kern="0" dirty="0" err="1" smtClean="0">
                <a:solidFill>
                  <a:srgbClr val="FF0000"/>
                </a:solidFill>
                <a:latin typeface="锐字工房云字库行楷GBK" panose="02010604000000000000" charset="-122"/>
                <a:ea typeface="锐字工房云字库行楷GBK" panose="02010604000000000000" charset="-122"/>
                <a:sym typeface="Arial" panose="020B0604020202020204" pitchFamily="34" charset="0"/>
              </a:rPr>
              <a:t>抗日战争的三个阶段（中国</a:t>
            </a:r>
            <a:r>
              <a:rPr lang="en-US" altLang="zh-CN" sz="3200" b="1" kern="0" dirty="0" err="1" smtClean="0">
                <a:solidFill>
                  <a:srgbClr val="FF0000"/>
                </a:solidFill>
                <a:latin typeface="锐字工房云字库行楷GBK" panose="02010604000000000000" charset="-122"/>
                <a:ea typeface="锐字工房云字库行楷GBK" panose="02010604000000000000" charset="-122"/>
                <a:sym typeface="Arial" panose="020B0604020202020204" pitchFamily="34" charset="0"/>
              </a:rPr>
              <a:t>VS</a:t>
            </a:r>
            <a:r>
              <a:rPr lang="zh-CN" altLang="en-US" sz="3200" b="1" kern="0" dirty="0" err="1" smtClean="0">
                <a:solidFill>
                  <a:srgbClr val="FF0000"/>
                </a:solidFill>
                <a:latin typeface="锐字工房云字库行楷GBK" panose="02010604000000000000" charset="-122"/>
                <a:ea typeface="锐字工房云字库行楷GBK" panose="02010604000000000000" charset="-122"/>
                <a:sym typeface="Arial" panose="020B0604020202020204" pitchFamily="34" charset="0"/>
              </a:rPr>
              <a:t>日本）</a:t>
            </a:r>
          </a:p>
        </p:txBody>
      </p:sp>
      <p:sp>
        <p:nvSpPr>
          <p:cNvPr id="19462" name="Rectangle 8"/>
          <p:cNvSpPr/>
          <p:nvPr/>
        </p:nvSpPr>
        <p:spPr>
          <a:xfrm>
            <a:off x="602298" y="1210628"/>
            <a:ext cx="2007281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1937.7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19477" name="Rectangle 20"/>
          <p:cNvSpPr/>
          <p:nvPr/>
        </p:nvSpPr>
        <p:spPr>
          <a:xfrm>
            <a:off x="3594101" y="1210628"/>
            <a:ext cx="1726755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1938.10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</a:p>
        </p:txBody>
      </p:sp>
      <p:sp>
        <p:nvSpPr>
          <p:cNvPr id="20" name="Rectangle 21"/>
          <p:cNvSpPr/>
          <p:nvPr/>
        </p:nvSpPr>
        <p:spPr>
          <a:xfrm>
            <a:off x="6516053" y="1210628"/>
            <a:ext cx="2629246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1945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8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月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19463" name="Rectangle 9"/>
          <p:cNvSpPr/>
          <p:nvPr/>
        </p:nvSpPr>
        <p:spPr>
          <a:xfrm>
            <a:off x="9261158" y="1210628"/>
            <a:ext cx="2307042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1945.9.2</a:t>
            </a:r>
            <a:r>
              <a:rPr lang="zh-CN" altLang="en-US" sz="2800" b="1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641408" y="2572385"/>
            <a:ext cx="1679448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广州、武汉失守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6907848" y="2543810"/>
            <a:ext cx="13417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大反攻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466148" y="3738245"/>
            <a:ext cx="4112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kern="0" dirty="0" err="1" smtClean="0">
                <a:solidFill>
                  <a:srgbClr val="FF0000"/>
                </a:solidFill>
                <a:latin typeface="锐字工房云字库行楷GBK" panose="02010604000000000000" charset="-122"/>
                <a:ea typeface="锐字工房云字库行楷GBK" panose="02010604000000000000" charset="-122"/>
                <a:sym typeface="Arial" panose="020B0604020202020204" pitchFamily="34" charset="0"/>
              </a:rPr>
              <a:t>“</a:t>
            </a:r>
            <a:r>
              <a:rPr lang="zh-CN" altLang="en-US" sz="3200" b="1" kern="0" dirty="0" err="1" smtClean="0">
                <a:solidFill>
                  <a:srgbClr val="FF0000"/>
                </a:solidFill>
                <a:latin typeface="锐字工房云字库行楷GBK" panose="02010604000000000000" charset="-122"/>
                <a:ea typeface="锐字工房云字库行楷GBK" panose="02010604000000000000" charset="-122"/>
                <a:sym typeface="Arial" panose="020B0604020202020204" pitchFamily="34" charset="0"/>
              </a:rPr>
              <a:t>两个战场、两条路线</a:t>
            </a:r>
            <a:r>
              <a:rPr lang="en-US" altLang="zh-CN" sz="3200" b="1" kern="0" dirty="0" err="1" smtClean="0">
                <a:solidFill>
                  <a:srgbClr val="FF0000"/>
                </a:solidFill>
                <a:latin typeface="锐字工房云字库行楷GBK" panose="02010604000000000000" charset="-122"/>
                <a:ea typeface="锐字工房云字库行楷GBK" panose="02010604000000000000" charset="-122"/>
                <a:sym typeface="Arial" panose="020B0604020202020204" pitchFamily="34" charset="0"/>
              </a:rPr>
              <a:t>”</a:t>
            </a:r>
          </a:p>
        </p:txBody>
      </p:sp>
      <p:graphicFrame>
        <p:nvGraphicFramePr>
          <p:cNvPr id="25" name="表格 24"/>
          <p:cNvGraphicFramePr/>
          <p:nvPr>
            <p:extLst>
              <p:ext uri="{D42A27DB-BD31-4B8C-83A1-F6EECF244321}">
                <p14:modId xmlns:p14="http://schemas.microsoft.com/office/powerpoint/2010/main" val="820088375"/>
              </p:ext>
            </p:extLst>
          </p:nvPr>
        </p:nvGraphicFramePr>
        <p:xfrm>
          <a:off x="911226" y="4534384"/>
          <a:ext cx="10340975" cy="160782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1532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310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566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59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</a:rPr>
                        <a:t>两个战场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</a:rPr>
                        <a:t>两条路线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59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国民党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</a:rPr>
                        <a:t>正面抗战战场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</a:rPr>
                        <a:t>片面抗战路线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59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共产党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</a:rPr>
                        <a:t>敌后抗战战场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</a:rPr>
                        <a:t>全面抗战路线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椭圆形标注 3"/>
          <p:cNvSpPr/>
          <p:nvPr/>
        </p:nvSpPr>
        <p:spPr>
          <a:xfrm>
            <a:off x="2255414" y="852260"/>
            <a:ext cx="1565456" cy="985823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/>
              <a:t>正面战场发挥了重要作用</a:t>
            </a:r>
            <a:r>
              <a:rPr lang="en-US" altLang="zh-CN" smtClean="0"/>
              <a:t>.</a:t>
            </a:r>
            <a:endParaRPr lang="zh-CN" altLang="en-US"/>
          </a:p>
        </p:txBody>
      </p:sp>
      <p:sp>
        <p:nvSpPr>
          <p:cNvPr id="19" name="椭圆形标注 18"/>
          <p:cNvSpPr/>
          <p:nvPr/>
        </p:nvSpPr>
        <p:spPr>
          <a:xfrm>
            <a:off x="5357994" y="784557"/>
            <a:ext cx="1565456" cy="985823"/>
          </a:xfrm>
          <a:prstGeom prst="wedgeEllipseCallout">
            <a:avLst>
              <a:gd name="adj1" fmla="val -33813"/>
              <a:gd name="adj2" fmla="val 742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/>
              <a:t>敌后战场成为抗战主战场</a:t>
            </a:r>
            <a:r>
              <a:rPr lang="en-US" altLang="zh-CN" smtClean="0"/>
              <a:t>.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79999" y="1001697"/>
            <a:ext cx="6560456" cy="4579241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84349" y="383600"/>
            <a:ext cx="3742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一、正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面战场的抗战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84348" y="1183049"/>
            <a:ext cx="4395651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</a:rPr>
              <a:t>正面战场抗战：</a:t>
            </a:r>
            <a:endParaRPr lang="en-US" altLang="zh-CN" sz="2800" b="1" smtClean="0">
              <a:solidFill>
                <a:srgbClr val="FF0000"/>
              </a:solidFill>
            </a:endParaRPr>
          </a:p>
          <a:p>
            <a:r>
              <a:rPr lang="zh-CN" altLang="en-US" sz="2400" b="1">
                <a:solidFill>
                  <a:srgbClr val="FF0000"/>
                </a:solidFill>
              </a:rPr>
              <a:t>路</a:t>
            </a:r>
            <a:r>
              <a:rPr lang="zh-CN" altLang="en-US" sz="2400" b="1" smtClean="0">
                <a:solidFill>
                  <a:srgbClr val="FF0000"/>
                </a:solidFill>
              </a:rPr>
              <a:t>线</a:t>
            </a:r>
            <a:r>
              <a:rPr lang="zh-CN" altLang="en-US" sz="2400" b="1" smtClean="0"/>
              <a:t>：单纯依靠政府和军队的片面抗战路线。</a:t>
            </a:r>
            <a:endParaRPr lang="en-US" altLang="zh-CN" sz="2400" b="1" smtClean="0"/>
          </a:p>
          <a:p>
            <a:r>
              <a:rPr lang="zh-CN" altLang="en-US" sz="2400" b="1">
                <a:solidFill>
                  <a:srgbClr val="FF0000"/>
                </a:solidFill>
              </a:rPr>
              <a:t>战</a:t>
            </a:r>
            <a:r>
              <a:rPr lang="zh-CN" altLang="en-US" sz="2400" b="1" smtClean="0">
                <a:solidFill>
                  <a:srgbClr val="FF0000"/>
                </a:solidFill>
              </a:rPr>
              <a:t>略</a:t>
            </a:r>
            <a:r>
              <a:rPr lang="zh-CN" altLang="en-US" sz="2400" b="1" smtClean="0"/>
              <a:t>：持久抗战，以空间换时间，积小胜为大胜。</a:t>
            </a:r>
            <a:endParaRPr lang="en-US" altLang="zh-CN" sz="2400" b="1" smtClean="0"/>
          </a:p>
          <a:p>
            <a:r>
              <a:rPr lang="zh-CN" altLang="en-US" sz="2400" b="1">
                <a:solidFill>
                  <a:srgbClr val="FF0000"/>
                </a:solidFill>
              </a:rPr>
              <a:t>地</a:t>
            </a:r>
            <a:r>
              <a:rPr lang="zh-CN" altLang="en-US" sz="2400" b="1" smtClean="0">
                <a:solidFill>
                  <a:srgbClr val="FF0000"/>
                </a:solidFill>
              </a:rPr>
              <a:t>位</a:t>
            </a:r>
            <a:r>
              <a:rPr lang="zh-CN" altLang="en-US" sz="2400" b="1" smtClean="0"/>
              <a:t>：在抗战初期起主导作用。</a:t>
            </a:r>
            <a:endParaRPr lang="en-US" altLang="zh-CN" sz="2400" b="1"/>
          </a:p>
          <a:p>
            <a:r>
              <a:rPr lang="zh-CN" altLang="en-US" sz="2400" b="1">
                <a:solidFill>
                  <a:srgbClr val="FF0000"/>
                </a:solidFill>
              </a:rPr>
              <a:t>作战方式：</a:t>
            </a:r>
            <a:r>
              <a:rPr lang="zh-CN" altLang="zh-CN" sz="2400" b="1"/>
              <a:t>以阵地防御战为主的正规</a:t>
            </a:r>
            <a:r>
              <a:rPr lang="zh-CN" altLang="zh-CN" sz="2400" b="1" smtClean="0"/>
              <a:t>战</a:t>
            </a:r>
            <a:r>
              <a:rPr lang="zh-CN" altLang="en-US" sz="2400" b="1" smtClean="0"/>
              <a:t>。</a:t>
            </a:r>
            <a:endParaRPr lang="en-US" altLang="zh-CN" sz="2400" b="1"/>
          </a:p>
          <a:p>
            <a:r>
              <a:rPr lang="zh-CN" altLang="en-US" sz="2400" b="1">
                <a:solidFill>
                  <a:srgbClr val="FF0000"/>
                </a:solidFill>
              </a:rPr>
              <a:t>评价</a:t>
            </a:r>
            <a:r>
              <a:rPr lang="zh-CN" altLang="en-US" sz="2400" b="1"/>
              <a:t>：</a:t>
            </a:r>
            <a:r>
              <a:rPr lang="zh-CN" altLang="zh-CN" sz="2400" b="1"/>
              <a:t>两个战场是相互依存</a:t>
            </a:r>
            <a:r>
              <a:rPr lang="zh-CN" altLang="zh-CN" sz="2400" b="1" smtClean="0"/>
              <a:t>、互</a:t>
            </a:r>
            <a:r>
              <a:rPr lang="zh-CN" altLang="zh-CN" sz="2400" b="1"/>
              <a:t>相配合的关系</a:t>
            </a:r>
            <a:r>
              <a:rPr lang="zh-CN" altLang="zh-CN" sz="2400" b="1" smtClean="0"/>
              <a:t>，都</a:t>
            </a:r>
            <a:r>
              <a:rPr lang="zh-CN" altLang="zh-CN" sz="2400" b="1"/>
              <a:t>为中华民族的抗战作出了重要贡</a:t>
            </a:r>
            <a:r>
              <a:rPr lang="zh-CN" altLang="zh-CN" sz="2400" b="1" smtClean="0"/>
              <a:t>献</a:t>
            </a:r>
            <a:r>
              <a:rPr lang="zh-CN" altLang="en-US" sz="2400" b="1" smtClean="0"/>
              <a:t>。</a:t>
            </a:r>
            <a:endParaRPr lang="zh-CN" altLang="en-US" sz="2800"/>
          </a:p>
        </p:txBody>
      </p:sp>
    </p:spTree>
    <p:extLst>
      <p:ext uri="{BB962C8B-B14F-4D97-AF65-F5344CB8AC3E}">
        <p14:creationId xmlns:p14="http://schemas.microsoft.com/office/powerpoint/2010/main" val="26244507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7" name="文本框 99"/>
          <p:cNvSpPr txBox="1"/>
          <p:nvPr/>
        </p:nvSpPr>
        <p:spPr>
          <a:xfrm>
            <a:off x="980620" y="986837"/>
            <a:ext cx="10442123" cy="5262979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 </a:t>
            </a:r>
            <a:r>
              <a:rPr lang="zh-CN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淞沪会战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1937年8月13日—11月</a:t>
            </a:r>
          </a:p>
          <a:p>
            <a:r>
              <a:rPr lang="zh-CN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意义：粉碎日军</a:t>
            </a:r>
            <a:r>
              <a:rPr lang="zh-CN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三个月内灭亡中国</a:t>
            </a:r>
            <a:r>
              <a:rPr lang="zh-CN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的企图，为</a:t>
            </a:r>
            <a:r>
              <a:rPr lang="zh-CN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民族工业的内迁</a:t>
            </a:r>
            <a:r>
              <a:rPr lang="zh-CN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争取了时间。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endParaRPr lang="zh-CN" altLang="zh-CN" sz="2800" b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 </a:t>
            </a:r>
            <a:r>
              <a:rPr lang="zh-CN" altLang="en-US" sz="2800" b="1" smtClean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太原会战 </a:t>
            </a:r>
            <a:r>
              <a:rPr lang="zh-CN" altLang="zh-CN" sz="2800" b="1" smtClean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忻</a:t>
            </a:r>
            <a:r>
              <a:rPr lang="zh-CN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口会战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1937年9月，</a:t>
            </a:r>
            <a:r>
              <a:rPr lang="zh-CN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国共配合</a:t>
            </a:r>
            <a:r>
              <a:rPr lang="zh-CN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抗战</a:t>
            </a:r>
          </a:p>
          <a:p>
            <a:r>
              <a:rPr lang="zh-CN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地位：这是抗战初期华北战场规模最大、战斗最激烈的一次战役。</a:t>
            </a:r>
            <a:r>
              <a:rPr lang="zh-CN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平型关大捷，打破了日军不可战胜的神话。</a:t>
            </a:r>
            <a:endParaRPr lang="en-US" altLang="zh-CN" sz="28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 </a:t>
            </a:r>
            <a:r>
              <a:rPr lang="zh-CN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徐州会战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1938年1—5月  李宗仁指挥</a:t>
            </a:r>
          </a:p>
          <a:p>
            <a:r>
              <a:rPr lang="zh-CN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台儿庄大捷，</a:t>
            </a:r>
            <a:r>
              <a:rPr lang="zh-CN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是抗战以来中国军队正面战场取得最大胜利。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  <a:p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4. </a:t>
            </a:r>
            <a:r>
              <a:rPr lang="zh-CN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武汉会战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1938年6—10月</a:t>
            </a:r>
          </a:p>
          <a:p>
            <a:r>
              <a:rPr lang="zh-CN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地位：</a:t>
            </a:r>
            <a:r>
              <a:rPr lang="zh-CN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是抗战以来规模最大的一次战役。</a:t>
            </a:r>
            <a:r>
              <a:rPr lang="zh-CN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1938年10月，武汉、广州、失守后，抗战</a:t>
            </a:r>
            <a:r>
              <a:rPr lang="zh-CN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进入战略相持阶段。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zh-CN" sz="2800" b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5. 第三次长沙会战   1941年12月，最终</a:t>
            </a:r>
            <a:r>
              <a:rPr lang="zh-CN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取得胜利</a:t>
            </a:r>
            <a:r>
              <a:rPr lang="zh-CN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2800" b="1"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80620" y="354573"/>
            <a:ext cx="3742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一、正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面战场的抗战</a:t>
            </a:r>
          </a:p>
        </p:txBody>
      </p:sp>
    </p:spTree>
    <p:extLst>
      <p:ext uri="{BB962C8B-B14F-4D97-AF65-F5344CB8AC3E}">
        <p14:creationId xmlns:p14="http://schemas.microsoft.com/office/powerpoint/2010/main" val="218162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20436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60120" y="144145"/>
            <a:ext cx="28225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A51F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正面战场的抗战</a:t>
            </a:r>
          </a:p>
        </p:txBody>
      </p:sp>
      <p:pic>
        <p:nvPicPr>
          <p:cNvPr id="2" name="图片 1" descr="594b28ef90e51[1]"/>
          <p:cNvPicPr>
            <a:picLocks noChangeAspect="1"/>
          </p:cNvPicPr>
          <p:nvPr/>
        </p:nvPicPr>
        <p:blipFill>
          <a:blip r:embed="rId2" cstate="print">
            <a:lum contrast="24000"/>
          </a:blip>
          <a:srcRect l="34842" t="31801" r="41632" b="43796"/>
          <a:stretch>
            <a:fillRect/>
          </a:stretch>
        </p:blipFill>
        <p:spPr>
          <a:xfrm flipH="1">
            <a:off x="217805" y="86360"/>
            <a:ext cx="653415" cy="57594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32007" y="1179913"/>
            <a:ext cx="670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淞沪会战（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1937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8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月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13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日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—11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月中旬）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46112" y="1937957"/>
            <a:ext cx="592885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(1)概况：1937年8月13日，日军大举进攻上海，国民政府奋起自卫，组织了淞沪会战。</a:t>
            </a: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(2)结果：中国军队毙伤日军四万余人，</a:t>
            </a:r>
            <a:r>
              <a:rPr 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粉碎了日军“三个月亡华”的狂妄企图</a:t>
            </a:r>
            <a:r>
              <a:rPr 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，最后日军占领上海。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719700" y="5373176"/>
            <a:ext cx="3329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仿宋" panose="02010609060101010101" charset="-122"/>
              </a:rPr>
              <a:t>“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仿宋" panose="02010609060101010101" charset="-122"/>
              </a:rPr>
              <a:t>八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仿宋" panose="02010609060101010101" charset="-122"/>
              </a:rPr>
              <a:t>·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仿宋" panose="02010609060101010101" charset="-122"/>
              </a:rPr>
              <a:t>一三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仿宋" panose="02010609060101010101" charset="-122"/>
              </a:rPr>
              <a:t>”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仿宋" panose="02010609060101010101" charset="-122"/>
              </a:rPr>
              <a:t>淞沪会</a:t>
            </a:r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仿宋" panose="02010609060101010101" charset="-122"/>
              </a:rPr>
              <a:t>战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仿宋" panose="02010609060101010101" charset="-122"/>
            </a:endParaRPr>
          </a:p>
        </p:txBody>
      </p:sp>
      <p:pic>
        <p:nvPicPr>
          <p:cNvPr id="11" name="Picture 4" descr="淞沪会战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1998" y="1795751"/>
            <a:ext cx="4654867" cy="3466193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01606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20436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60120" y="144145"/>
            <a:ext cx="28225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A51F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正面战场的抗战</a:t>
            </a:r>
          </a:p>
        </p:txBody>
      </p:sp>
      <p:pic>
        <p:nvPicPr>
          <p:cNvPr id="2" name="图片 1" descr="594b28ef90e51[1]"/>
          <p:cNvPicPr>
            <a:picLocks noChangeAspect="1"/>
          </p:cNvPicPr>
          <p:nvPr/>
        </p:nvPicPr>
        <p:blipFill>
          <a:blip r:embed="rId2" cstate="print">
            <a:lum contrast="24000"/>
          </a:blip>
          <a:srcRect l="34842" t="31801" r="41632" b="43796"/>
          <a:stretch>
            <a:fillRect/>
          </a:stretch>
        </p:blipFill>
        <p:spPr>
          <a:xfrm flipH="1">
            <a:off x="217805" y="86360"/>
            <a:ext cx="653415" cy="57594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97318" y="772869"/>
            <a:ext cx="6052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太原会战（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1937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9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月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—11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月初）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97318" y="1254713"/>
            <a:ext cx="111400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(1)平型关大捷：1937年9月</a:t>
            </a:r>
            <a:r>
              <a:rPr lang="en-US" sz="280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，八路军在平型关伏击日寇</a:t>
            </a:r>
            <a:r>
              <a:rPr 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，取得平型关大捷。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这</a:t>
            </a:r>
            <a:r>
              <a:rPr lang="zh-CN" altLang="en-US" sz="280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是华北战场</a:t>
            </a:r>
            <a:r>
              <a:rPr lang="en-US" sz="280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中国军队</a:t>
            </a:r>
            <a:r>
              <a:rPr lang="zh-CN" altLang="en-US" sz="280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主动歼敌的第一场胜仗</a:t>
            </a:r>
            <a:r>
              <a:rPr lang="en-US" sz="280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</a:t>
            </a:r>
            <a:r>
              <a:rPr 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粉碎了日军“不可战胜”的神话。</a:t>
            </a: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(2)忻口会战：是抗战初期华北战场规模最大、</a:t>
            </a:r>
            <a:r>
              <a:rPr lang="en-US" sz="280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战斗最激烈的一次战役</a:t>
            </a:r>
            <a:endParaRPr lang="en-US" sz="28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 cstate="print"/>
          <a:srcRect t="39961" b="20357"/>
          <a:stretch>
            <a:fillRect/>
          </a:stretch>
        </p:blipFill>
        <p:spPr>
          <a:xfrm>
            <a:off x="871220" y="3725470"/>
            <a:ext cx="10392229" cy="2615241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6838769" y="5879046"/>
            <a:ext cx="4526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b="1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◎</a:t>
            </a:r>
            <a:r>
              <a:rPr lang="zh-CN" altLang="en-US" sz="2400" b="1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油画</a:t>
            </a:r>
            <a:r>
              <a:rPr lang="zh-CN" sz="2400" b="1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《平型关大捷》</a:t>
            </a:r>
          </a:p>
        </p:txBody>
      </p:sp>
    </p:spTree>
    <p:extLst>
      <p:ext uri="{BB962C8B-B14F-4D97-AF65-F5344CB8AC3E}">
        <p14:creationId xmlns:p14="http://schemas.microsoft.com/office/powerpoint/2010/main" val="115245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20436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60120" y="144145"/>
            <a:ext cx="28225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A51F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正面战场的抗战</a:t>
            </a:r>
          </a:p>
        </p:txBody>
      </p:sp>
      <p:pic>
        <p:nvPicPr>
          <p:cNvPr id="2" name="图片 1" descr="594b28ef90e51[1]"/>
          <p:cNvPicPr>
            <a:picLocks noChangeAspect="1"/>
          </p:cNvPicPr>
          <p:nvPr/>
        </p:nvPicPr>
        <p:blipFill>
          <a:blip r:embed="rId2" cstate="print">
            <a:lum contrast="24000"/>
          </a:blip>
          <a:srcRect l="34842" t="31801" r="41632" b="43796"/>
          <a:stretch>
            <a:fillRect/>
          </a:stretch>
        </p:blipFill>
        <p:spPr>
          <a:xfrm flipH="1">
            <a:off x="217805" y="86360"/>
            <a:ext cx="653415" cy="57594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17805" y="860425"/>
            <a:ext cx="6436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3.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徐州会战（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1938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月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—5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月）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14453" y="1399846"/>
            <a:ext cx="11030766" cy="1095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台儿庄大捷：</a:t>
            </a:r>
            <a:r>
              <a:rPr 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中国军队在台儿庄地区围歼日军一万余人，取得台儿庄大捷，这是</a:t>
            </a:r>
            <a:r>
              <a:rPr 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抗战以来中国军队在正面战场取得的最大胜利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730953" y="6045600"/>
            <a:ext cx="29248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000" b="1" smtClean="0">
                <a:solidFill>
                  <a:srgbClr val="FF0000"/>
                </a:solidFill>
                <a:latin typeface="方正琥珀简体" panose="02010601030101010101" pitchFamily="2" charset="-122"/>
                <a:ea typeface="方正琥珀简体" panose="02010601030101010101" pitchFamily="2" charset="-122"/>
                <a:cs typeface="仿宋" panose="02010609060101010101" charset="-122"/>
              </a:rPr>
              <a:t>台</a:t>
            </a:r>
            <a:r>
              <a:rPr lang="zh-CN" sz="2000" b="1">
                <a:solidFill>
                  <a:srgbClr val="FF0000"/>
                </a:solidFill>
                <a:latin typeface="方正琥珀简体" panose="02010601030101010101" pitchFamily="2" charset="-122"/>
                <a:ea typeface="方正琥珀简体" panose="02010601030101010101" pitchFamily="2" charset="-122"/>
                <a:cs typeface="仿宋" panose="02010609060101010101" charset="-122"/>
              </a:rPr>
              <a:t>儿庄战役示意</a:t>
            </a:r>
            <a:r>
              <a:rPr lang="zh-CN" altLang="en-US" sz="2000" b="1">
                <a:solidFill>
                  <a:srgbClr val="FF0000"/>
                </a:solidFill>
                <a:latin typeface="方正琥珀简体" panose="02010601030101010101" pitchFamily="2" charset="-122"/>
                <a:ea typeface="方正琥珀简体" panose="02010601030101010101" pitchFamily="2" charset="-122"/>
                <a:cs typeface="仿宋" panose="02010609060101010101" charset="-122"/>
              </a:rPr>
              <a:t>图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4972" y="2544764"/>
            <a:ext cx="4576772" cy="353406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132CA61E-6FC4-4572-9CF8-AA8FED4831F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71873" y="2526846"/>
            <a:ext cx="2684511" cy="3551978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773521" y="6229900"/>
            <a:ext cx="1812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李宗</a:t>
            </a:r>
            <a:r>
              <a:rPr lang="zh-CN" altLang="en-US" b="1" smtClean="0">
                <a:solidFill>
                  <a:srgbClr val="FF0000"/>
                </a:solidFill>
              </a:rPr>
              <a:t>仁将军</a:t>
            </a:r>
            <a:endParaRPr lang="zh-CN" altLang="en-US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09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20436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60120" y="144145"/>
            <a:ext cx="28225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A51F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正面战场的抗战</a:t>
            </a:r>
          </a:p>
        </p:txBody>
      </p:sp>
      <p:pic>
        <p:nvPicPr>
          <p:cNvPr id="2" name="图片 1" descr="594b28ef90e51[1]"/>
          <p:cNvPicPr>
            <a:picLocks noChangeAspect="1"/>
          </p:cNvPicPr>
          <p:nvPr/>
        </p:nvPicPr>
        <p:blipFill>
          <a:blip r:embed="rId2" cstate="print">
            <a:lum contrast="24000"/>
          </a:blip>
          <a:srcRect l="34842" t="31801" r="41632" b="43796"/>
          <a:stretch>
            <a:fillRect/>
          </a:stretch>
        </p:blipFill>
        <p:spPr>
          <a:xfrm flipH="1">
            <a:off x="217805" y="86360"/>
            <a:ext cx="653415" cy="57594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66067" y="932178"/>
            <a:ext cx="4991735" cy="9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4</a:t>
            </a:r>
            <a:r>
              <a:rPr lang="en-US" altLang="zh-CN" sz="28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.</a:t>
            </a:r>
            <a:r>
              <a:rPr 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武汉会</a:t>
            </a:r>
            <a:r>
              <a:rPr lang="zh-CN" sz="28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战</a:t>
            </a:r>
            <a:endParaRPr lang="en-US" altLang="zh-CN" sz="2800" b="1" smtClean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just">
              <a:lnSpc>
                <a:spcPct val="110000"/>
              </a:lnSpc>
            </a:pPr>
            <a:r>
              <a:rPr lang="zh-CN" sz="2800" b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zh-CN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1938年6月中旬</a:t>
            </a:r>
            <a:r>
              <a:rPr lang="en-US" altLang="zh-CN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</a:t>
            </a:r>
            <a:r>
              <a:rPr lang="zh-CN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10月下旬）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14330" y="1914563"/>
            <a:ext cx="449521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1938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</a:t>
            </a:r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6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月开始，日军调集</a:t>
            </a:r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40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多万兵力进攻武汉，中国军队共部署约</a:t>
            </a:r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100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万人，双方在华中战场展开了较量，是抗战以来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规模最大的一次战役</a:t>
            </a:r>
            <a:r>
              <a:rPr lang="zh-CN" altLang="en-US" sz="280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  <a:r>
              <a:rPr sz="280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毙伤日军近四万人</a:t>
            </a:r>
            <a:r>
              <a:rPr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。武汉失守，</a:t>
            </a:r>
            <a:r>
              <a:rPr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抗日战争逐渐进入战略相持阶段</a:t>
            </a:r>
            <a:r>
              <a:rPr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rcRect l="747" t="1052" r="1615" b="600"/>
          <a:stretch>
            <a:fillRect/>
          </a:stretch>
        </p:blipFill>
        <p:spPr>
          <a:xfrm>
            <a:off x="5639979" y="1213959"/>
            <a:ext cx="5753735" cy="47816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文本框 4"/>
          <p:cNvSpPr txBox="1"/>
          <p:nvPr/>
        </p:nvSpPr>
        <p:spPr>
          <a:xfrm>
            <a:off x="7822746" y="6027449"/>
            <a:ext cx="21775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武</a:t>
            </a:r>
            <a:r>
              <a:rPr 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汉会战要图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仿宋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21057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20436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60120" y="144145"/>
            <a:ext cx="28225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A51F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正面战场的抗战</a:t>
            </a:r>
          </a:p>
        </p:txBody>
      </p:sp>
      <p:pic>
        <p:nvPicPr>
          <p:cNvPr id="2" name="图片 1" descr="594b28ef90e51[1]"/>
          <p:cNvPicPr>
            <a:picLocks noChangeAspect="1"/>
          </p:cNvPicPr>
          <p:nvPr/>
        </p:nvPicPr>
        <p:blipFill>
          <a:blip r:embed="rId2" cstate="print">
            <a:lum contrast="24000"/>
          </a:blip>
          <a:srcRect l="34842" t="31801" r="41632" b="43796"/>
          <a:stretch>
            <a:fillRect/>
          </a:stretch>
        </p:blipFill>
        <p:spPr>
          <a:xfrm flipH="1">
            <a:off x="217805" y="86360"/>
            <a:ext cx="653415" cy="57594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44512" y="873755"/>
            <a:ext cx="4586424" cy="10577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5</a:t>
            </a:r>
            <a:r>
              <a:rPr lang="en-US" altLang="zh-CN" sz="28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.</a:t>
            </a:r>
            <a:r>
              <a:rPr 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第三次长沙会</a:t>
            </a:r>
            <a:r>
              <a:rPr lang="zh-CN" sz="28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战</a:t>
            </a:r>
            <a:endParaRPr lang="en-US" altLang="zh-CN" sz="2800" b="1" smtClean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just">
              <a:lnSpc>
                <a:spcPct val="120000"/>
              </a:lnSpc>
            </a:pPr>
            <a:r>
              <a:rPr lang="zh-CN" sz="28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19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41</a:t>
            </a:r>
            <a:r>
              <a:rPr 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12</a:t>
            </a:r>
            <a:r>
              <a:rPr 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月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—1942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月</a:t>
            </a:r>
            <a:r>
              <a:rPr 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55831" y="2084863"/>
            <a:ext cx="4735558" cy="3788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1941</a:t>
            </a:r>
            <a:r>
              <a:rPr lang="zh-CN" altLang="en-US" sz="2800" b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</a:t>
            </a:r>
            <a:r>
              <a:rPr lang="en-US" altLang="zh-CN" sz="2800" b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12</a:t>
            </a:r>
            <a:r>
              <a:rPr lang="zh-CN" altLang="en-US" sz="2800" b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月，</a:t>
            </a:r>
            <a:r>
              <a:rPr lang="zh-CN" sz="2800" b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</a:t>
            </a:r>
            <a:r>
              <a:rPr lang="zh-CN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国军队在此次会战中</a:t>
            </a:r>
            <a:r>
              <a:rPr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歼灭大批日军，最终取得</a:t>
            </a:r>
            <a:r>
              <a:rPr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会战胜利</a:t>
            </a:r>
            <a:r>
              <a:rPr sz="2800" b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是珍珠港事变以来，盟国在亚洲战区中唯一的胜利</a:t>
            </a:r>
            <a:r>
              <a:rPr lang="zh-CN" altLang="en-US" sz="2800" b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，此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时英美盟军在太平洋战场接连败退，</a:t>
            </a:r>
            <a:r>
              <a:rPr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在国内外产生了积极影响。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560854" y="5755947"/>
            <a:ext cx="32668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 b="1" smtClean="0">
                <a:solidFill>
                  <a:srgbClr val="FF0000"/>
                </a:solidFill>
                <a:latin typeface="方正琥珀简体" panose="02010601030101010101" pitchFamily="2" charset="-122"/>
                <a:ea typeface="方正琥珀简体" panose="02010601030101010101" pitchFamily="2" charset="-122"/>
                <a:cs typeface="仿宋" panose="02010609060101010101" charset="-122"/>
              </a:rPr>
              <a:t>第</a:t>
            </a:r>
            <a:r>
              <a:rPr lang="zh-CN" sz="2400" b="1">
                <a:solidFill>
                  <a:srgbClr val="FF0000"/>
                </a:solidFill>
                <a:latin typeface="方正琥珀简体" panose="02010601030101010101" pitchFamily="2" charset="-122"/>
                <a:ea typeface="方正琥珀简体" panose="02010601030101010101" pitchFamily="2" charset="-122"/>
                <a:cs typeface="仿宋" panose="02010609060101010101" charset="-122"/>
              </a:rPr>
              <a:t>三次长沙会战要图</a:t>
            </a:r>
            <a:endParaRPr lang="zh-CN" altLang="en-US" sz="2400" b="1">
              <a:solidFill>
                <a:srgbClr val="FF0000"/>
              </a:solidFill>
              <a:latin typeface="方正琥珀简体" panose="02010601030101010101" pitchFamily="2" charset="-122"/>
              <a:ea typeface="方正琥珀简体" panose="02010601030101010101" pitchFamily="2" charset="-122"/>
              <a:cs typeface="仿宋" panose="02010609060101010101" charset="-122"/>
            </a:endParaRPr>
          </a:p>
        </p:txBody>
      </p:sp>
      <p:pic>
        <p:nvPicPr>
          <p:cNvPr id="24579" name="Picture 2" descr="http://h.hiphotos.baidu.com/baike/c0%3Dbaike150%2C5%2C5%2C150%2C50/sign=553b23b0c895d143ce7bec711299e967/dbb44aed2e738bd4a4807d82a18b87d6267ff9e4.jpg"/>
          <p:cNvPicPr>
            <a:picLocks noChangeAspect="1" noChangeArrowheads="1"/>
          </p:cNvPicPr>
          <p:nvPr/>
        </p:nvPicPr>
        <p:blipFill>
          <a:blip r:embed="rId3"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" t="613" r="1112" b="1511"/>
          <a:stretch>
            <a:fillRect/>
          </a:stretch>
        </p:blipFill>
        <p:spPr bwMode="auto">
          <a:xfrm>
            <a:off x="6355081" y="1632364"/>
            <a:ext cx="4675777" cy="38084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4980" y="5986780"/>
            <a:ext cx="990600" cy="312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120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20436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60120" y="144145"/>
            <a:ext cx="28225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A51F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正面战场的抗战</a:t>
            </a:r>
          </a:p>
        </p:txBody>
      </p:sp>
      <p:pic>
        <p:nvPicPr>
          <p:cNvPr id="2" name="图片 1" descr="594b28ef90e51[1]"/>
          <p:cNvPicPr>
            <a:picLocks noChangeAspect="1"/>
          </p:cNvPicPr>
          <p:nvPr/>
        </p:nvPicPr>
        <p:blipFill>
          <a:blip r:embed="rId2" cstate="print">
            <a:lum contrast="24000"/>
          </a:blip>
          <a:srcRect l="34842" t="31801" r="41632" b="43796"/>
          <a:stretch>
            <a:fillRect/>
          </a:stretch>
        </p:blipFill>
        <p:spPr>
          <a:xfrm flipH="1">
            <a:off x="217805" y="86360"/>
            <a:ext cx="653415" cy="57594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46721" y="860255"/>
            <a:ext cx="9074649" cy="540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6</a:t>
            </a:r>
            <a:r>
              <a:rPr lang="en-US" altLang="zh-CN" sz="28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.</a:t>
            </a:r>
            <a:r>
              <a:rPr 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战时内迁（工业、高校</a:t>
            </a:r>
            <a:r>
              <a:rPr lang="zh-CN" sz="28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</a:t>
            </a:r>
            <a:r>
              <a:rPr lang="en-US" altLang="zh-CN" sz="2800" b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2800" b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东方的敦刻尔克大撤退</a:t>
            </a:r>
            <a:endParaRPr lang="zh-CN" sz="28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92117" y="4558049"/>
            <a:ext cx="1060776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原因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日军侵略不断加深； </a:t>
            </a:r>
            <a:r>
              <a:rPr lang="zh-CN" altLang="en-US" sz="280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保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存抗战力量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方向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：华北、东部沿海  </a:t>
            </a: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→  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西</a:t>
            </a:r>
            <a:r>
              <a:rPr lang="zh-CN" altLang="en-US" sz="280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南西北大后方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smtClean="0">
                <a:solidFill>
                  <a:srgbClr val="FF0000"/>
                </a:solidFill>
                <a:ea typeface="宋体" panose="02010600030101010101" pitchFamily="2" charset="-122"/>
              </a:rPr>
              <a:t>影响：</a:t>
            </a:r>
            <a:r>
              <a:rPr lang="zh-CN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促进了内地工业的发</a:t>
            </a:r>
            <a:r>
              <a:rPr lang="zh-CN" altLang="zh-CN" sz="280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展</a:t>
            </a:r>
            <a:r>
              <a:rPr lang="zh-CN" altLang="en-US" sz="280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</a:t>
            </a:r>
            <a:r>
              <a:rPr lang="zh-CN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满足了前线的军需和后方的民</a:t>
            </a:r>
            <a:r>
              <a:rPr lang="zh-CN" altLang="zh-CN" sz="280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用</a:t>
            </a:r>
            <a:r>
              <a:rPr lang="zh-CN" altLang="en-US" sz="280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</a:t>
            </a:r>
            <a:r>
              <a:rPr lang="zh-CN" altLang="zh-CN" sz="2800" b="1" smtClean="0">
                <a:ea typeface="宋体" panose="02010600030101010101" pitchFamily="2" charset="-122"/>
              </a:rPr>
              <a:t>鼓</a:t>
            </a:r>
            <a:r>
              <a:rPr lang="zh-CN" altLang="zh-CN" sz="2800" b="1">
                <a:ea typeface="宋体" panose="02010600030101010101" pitchFamily="2" charset="-122"/>
              </a:rPr>
              <a:t>舞了全国人民的抗战信心，为抗战胜利打下了物质和精神基础</a:t>
            </a:r>
            <a:r>
              <a:rPr lang="zh-CN" altLang="zh-CN" sz="2800" b="1" smtClean="0">
                <a:ea typeface="宋体" panose="02010600030101010101" pitchFamily="2" charset="-122"/>
              </a:rPr>
              <a:t>。</a:t>
            </a:r>
            <a:endParaRPr sz="28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40" name="图片 39">
            <a:extLst>
              <a:ext uri="{FF2B5EF4-FFF2-40B4-BE49-F238E27FC236}">
                <a16:creationId xmlns:a16="http://schemas.microsoft.com/office/drawing/2014/main" id="{4A5E4207-A4D6-404A-B9C7-C44309AE7C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0227" y="1450058"/>
            <a:ext cx="2393430" cy="30205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图片 8" descr="西南联大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7479" y="1491409"/>
            <a:ext cx="4283891" cy="286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47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20436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60120" y="144145"/>
            <a:ext cx="28225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A51F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正面战场的抗战</a:t>
            </a:r>
          </a:p>
        </p:txBody>
      </p:sp>
      <p:pic>
        <p:nvPicPr>
          <p:cNvPr id="2" name="图片 1" descr="594b28ef90e51[1]"/>
          <p:cNvPicPr>
            <a:picLocks noChangeAspect="1"/>
          </p:cNvPicPr>
          <p:nvPr/>
        </p:nvPicPr>
        <p:blipFill>
          <a:blip r:embed="rId2" cstate="print">
            <a:lum contrast="24000"/>
          </a:blip>
          <a:srcRect l="34842" t="31801" r="41632" b="43796"/>
          <a:stretch>
            <a:fillRect/>
          </a:stretch>
        </p:blipFill>
        <p:spPr>
          <a:xfrm flipH="1">
            <a:off x="217805" y="86360"/>
            <a:ext cx="653415" cy="57594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01489" y="872940"/>
            <a:ext cx="3889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en-US" altLang="zh-CN" sz="28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.</a:t>
            </a:r>
            <a:r>
              <a:rPr 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《论持久战》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71220" y="1503113"/>
            <a:ext cx="55533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sz="2400" b="1">
                <a:latin typeface="+mj-ea"/>
                <a:ea typeface="+mj-ea"/>
                <a:cs typeface="黑体" panose="02010609060101010101" charset="-122"/>
              </a:rPr>
              <a:t>(1)背景</a:t>
            </a:r>
            <a:r>
              <a:rPr sz="2400" b="1" smtClean="0">
                <a:latin typeface="+mj-ea"/>
                <a:ea typeface="+mj-ea"/>
                <a:cs typeface="黑体" panose="02010609060101010101" charset="-122"/>
              </a:rPr>
              <a:t>：</a:t>
            </a:r>
            <a:r>
              <a:rPr lang="zh-CN" altLang="en-US" sz="2400" b="1">
                <a:latin typeface="+mj-ea"/>
                <a:ea typeface="+mj-ea"/>
                <a:cs typeface="黑体" panose="02010609060101010101" charset="-122"/>
              </a:rPr>
              <a:t>国民党内部分</a:t>
            </a:r>
            <a:r>
              <a:rPr lang="zh-CN" altLang="en-US" sz="2400" b="1" smtClean="0">
                <a:latin typeface="+mj-ea"/>
                <a:ea typeface="+mj-ea"/>
                <a:cs typeface="黑体" panose="02010609060101010101" charset="-122"/>
              </a:rPr>
              <a:t>人存在</a:t>
            </a:r>
            <a:r>
              <a:rPr lang="zh-CN" altLang="en-US" sz="2400" b="1" smtClean="0">
                <a:solidFill>
                  <a:srgbClr val="FF0000"/>
                </a:solidFill>
                <a:latin typeface="+mj-ea"/>
                <a:ea typeface="+mj-ea"/>
                <a:cs typeface="黑体" panose="02010609060101010101" charset="-122"/>
              </a:rPr>
              <a:t>“</a:t>
            </a:r>
            <a:r>
              <a:rPr lang="zh-CN" altLang="en-US" sz="2400" b="1">
                <a:solidFill>
                  <a:srgbClr val="FF0000"/>
                </a:solidFill>
                <a:latin typeface="+mj-ea"/>
                <a:ea typeface="+mj-ea"/>
                <a:cs typeface="黑体" panose="02010609060101010101" charset="-122"/>
              </a:rPr>
              <a:t>中国必亡论”和“中国速胜论”</a:t>
            </a:r>
            <a:r>
              <a:rPr lang="zh-CN" altLang="en-US" sz="2400" b="1" smtClean="0">
                <a:latin typeface="+mj-ea"/>
                <a:ea typeface="+mj-ea"/>
                <a:cs typeface="黑体" panose="02010609060101010101" charset="-122"/>
              </a:rPr>
              <a:t>，中共党内</a:t>
            </a:r>
            <a:r>
              <a:rPr lang="zh-CN" altLang="en-US" sz="2400" b="1">
                <a:latin typeface="+mj-ea"/>
                <a:ea typeface="+mj-ea"/>
                <a:cs typeface="黑体" panose="02010609060101010101" charset="-122"/>
              </a:rPr>
              <a:t>部分</a:t>
            </a:r>
            <a:r>
              <a:rPr lang="zh-CN" altLang="en-US" sz="2400" b="1" smtClean="0">
                <a:latin typeface="+mj-ea"/>
                <a:ea typeface="+mj-ea"/>
                <a:cs typeface="黑体" panose="02010609060101010101" charset="-122"/>
              </a:rPr>
              <a:t>人存在轻</a:t>
            </a:r>
            <a:r>
              <a:rPr lang="zh-CN" altLang="en-US" sz="2400" b="1">
                <a:latin typeface="+mj-ea"/>
                <a:ea typeface="+mj-ea"/>
                <a:cs typeface="黑体" panose="02010609060101010101" charset="-122"/>
              </a:rPr>
              <a:t>视游击</a:t>
            </a:r>
            <a:r>
              <a:rPr lang="zh-CN" altLang="en-US" sz="2400" b="1" smtClean="0">
                <a:latin typeface="+mj-ea"/>
                <a:ea typeface="+mj-ea"/>
                <a:cs typeface="黑体" panose="02010609060101010101" charset="-122"/>
              </a:rPr>
              <a:t>战的倾向。</a:t>
            </a:r>
            <a:endParaRPr sz="2400" b="1">
              <a:latin typeface="+mj-ea"/>
              <a:ea typeface="+mj-ea"/>
              <a:cs typeface="黑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sz="2400" b="1">
                <a:latin typeface="+mj-ea"/>
                <a:ea typeface="+mj-ea"/>
                <a:cs typeface="黑体" panose="02010609060101010101" charset="-122"/>
              </a:rPr>
              <a:t>(2)内容</a:t>
            </a:r>
            <a:r>
              <a:rPr sz="2400" b="1" smtClean="0">
                <a:latin typeface="+mj-ea"/>
                <a:ea typeface="+mj-ea"/>
                <a:cs typeface="黑体" panose="02010609060101010101" charset="-122"/>
              </a:rPr>
              <a:t>：</a:t>
            </a:r>
            <a:r>
              <a:rPr sz="2400" b="1" smtClean="0">
                <a:solidFill>
                  <a:srgbClr val="FF0000"/>
                </a:solidFill>
                <a:latin typeface="+mj-ea"/>
                <a:ea typeface="+mj-ea"/>
                <a:cs typeface="黑体" panose="02010609060101010101" charset="-122"/>
              </a:rPr>
              <a:t>科学论证了中国必须通过持久作战赢得对日作战最后胜利的战略</a:t>
            </a:r>
            <a:r>
              <a:rPr lang="zh-CN" altLang="en-US" sz="2400" b="1" smtClean="0">
                <a:solidFill>
                  <a:srgbClr val="FF0000"/>
                </a:solidFill>
                <a:latin typeface="+mj-ea"/>
                <a:ea typeface="+mj-ea"/>
                <a:cs typeface="黑体" panose="02010609060101010101" charset="-122"/>
              </a:rPr>
              <a:t>指导理论，</a:t>
            </a:r>
            <a:r>
              <a:rPr lang="zh-CN" altLang="en-US" sz="2400" b="1" smtClean="0">
                <a:latin typeface="+mj-ea"/>
                <a:ea typeface="+mj-ea"/>
                <a:cs typeface="黑体" panose="02010609060101010101" charset="-122"/>
              </a:rPr>
              <a:t>从</a:t>
            </a:r>
            <a:r>
              <a:rPr lang="zh-CN" altLang="en-US" sz="2400" b="1">
                <a:latin typeface="+mj-ea"/>
                <a:ea typeface="+mj-ea"/>
                <a:cs typeface="黑体" panose="02010609060101010101" charset="-122"/>
              </a:rPr>
              <a:t>思想上武装了全党全军和人民群众，坚定了中国人民争取抗战胜利的信</a:t>
            </a:r>
            <a:r>
              <a:rPr lang="zh-CN" altLang="en-US" sz="2400" b="1" smtClean="0">
                <a:latin typeface="+mj-ea"/>
                <a:ea typeface="+mj-ea"/>
                <a:cs typeface="黑体" panose="02010609060101010101" charset="-122"/>
              </a:rPr>
              <a:t>心，是指导全国抗战的理论纲领。</a:t>
            </a:r>
            <a:endParaRPr sz="2400" b="1">
              <a:latin typeface="+mj-ea"/>
              <a:ea typeface="+mj-ea"/>
              <a:cs typeface="黑体" panose="0201060906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145919" y="5030858"/>
            <a:ext cx="42435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000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毛</a:t>
            </a:r>
            <a:r>
              <a:rPr lang="zh-CN" sz="20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泽东在延安窑洞撰写《论持久战》</a:t>
            </a:r>
            <a:endParaRPr lang="zh-CN" altLang="en-US" sz="20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1DEE4C47-8FB9-4280-8DDA-513EBFEFEB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7622" y="1134550"/>
            <a:ext cx="4705749" cy="36822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8398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20436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60120" y="144145"/>
            <a:ext cx="28225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A51F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敌后战场的抗战</a:t>
            </a:r>
          </a:p>
        </p:txBody>
      </p:sp>
      <p:pic>
        <p:nvPicPr>
          <p:cNvPr id="2" name="图片 1" descr="594b28ef90e51[1]"/>
          <p:cNvPicPr>
            <a:picLocks noChangeAspect="1"/>
          </p:cNvPicPr>
          <p:nvPr/>
        </p:nvPicPr>
        <p:blipFill>
          <a:blip r:embed="rId2" cstate="print">
            <a:lum contrast="24000"/>
          </a:blip>
          <a:srcRect l="34842" t="31801" r="41632" b="43796"/>
          <a:stretch>
            <a:fillRect/>
          </a:stretch>
        </p:blipFill>
        <p:spPr>
          <a:xfrm flipH="1">
            <a:off x="217805" y="86360"/>
            <a:ext cx="653415" cy="57594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17805" y="860425"/>
            <a:ext cx="4992370" cy="540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en-US" altLang="zh-CN" sz="28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.</a:t>
            </a:r>
            <a:r>
              <a:rPr 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敌后战场的开辟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17805" y="1394460"/>
            <a:ext cx="11776710" cy="147732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(1)背景：</a:t>
            </a:r>
            <a:r>
              <a:rPr lang="en-US" altLang="zh-CN" sz="24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上海太原失守后</a:t>
            </a:r>
            <a:r>
              <a:rPr lang="en-US" altLang="zh-CN" sz="24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，八路军、</a:t>
            </a:r>
            <a:r>
              <a:rPr lang="en-US" altLang="zh-CN" sz="24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新四军建立多个</a:t>
            </a:r>
            <a:r>
              <a:rPr lang="en-US" altLang="zh-CN" sz="2400" b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敌后抗日根据地</a:t>
            </a:r>
            <a:r>
              <a:rPr lang="en-US" altLang="zh-CN" sz="24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  <a:endParaRPr lang="en-US" altLang="zh-CN" sz="2400" b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indent="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(2)战法</a:t>
            </a:r>
            <a:r>
              <a:rPr lang="en-US" altLang="zh-CN" sz="24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：采取地道战</a:t>
            </a:r>
            <a:r>
              <a:rPr lang="en-US" altLang="zh-CN" sz="24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、地雷战、夜袭战、麻雀战等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游击战法</a:t>
            </a:r>
            <a:r>
              <a:rPr lang="en-US" altLang="zh-CN" sz="24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</a:p>
          <a:p>
            <a:pPr indent="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(3)意义：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战略上配合了正面战场作战，牵制了在华日军一半以上的兵力</a:t>
            </a:r>
            <a:r>
              <a:rPr lang="en-US" altLang="zh-CN" sz="24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512" y="3295938"/>
            <a:ext cx="3496310" cy="232791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1126" y="3295303"/>
            <a:ext cx="3104515" cy="232854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909002" y="5679698"/>
            <a:ext cx="29248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b="1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地</a:t>
            </a:r>
            <a:r>
              <a:rPr lang="zh-CN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道战情境图</a:t>
            </a:r>
            <a:endParaRPr lang="zh-CN" altLang="en-US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384224" y="5650012"/>
            <a:ext cx="29248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b="1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地</a:t>
            </a:r>
            <a:r>
              <a:rPr lang="zh-CN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雷战情境图</a:t>
            </a:r>
            <a:endParaRPr lang="zh-CN" altLang="en-US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5" name="文本框 99"/>
          <p:cNvSpPr txBox="1">
            <a:spLocks noChangeArrowheads="1"/>
          </p:cNvSpPr>
          <p:nvPr/>
        </p:nvSpPr>
        <p:spPr bwMode="auto">
          <a:xfrm>
            <a:off x="8217626" y="5721642"/>
            <a:ext cx="274066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抗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日根据地示</a:t>
            </a:r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意</a:t>
            </a:r>
            <a:r>
              <a:rPr lang="zh-CN" altLang="en-US" sz="20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图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10634" y="3197508"/>
            <a:ext cx="4116863" cy="2524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816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20436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60120" y="144145"/>
            <a:ext cx="28225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A51F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敌后战场的抗战</a:t>
            </a:r>
          </a:p>
        </p:txBody>
      </p:sp>
      <p:pic>
        <p:nvPicPr>
          <p:cNvPr id="2" name="图片 1" descr="594b28ef90e51[1]"/>
          <p:cNvPicPr>
            <a:picLocks noChangeAspect="1"/>
          </p:cNvPicPr>
          <p:nvPr/>
        </p:nvPicPr>
        <p:blipFill>
          <a:blip r:embed="rId2" cstate="print">
            <a:lum contrast="24000"/>
          </a:blip>
          <a:srcRect l="34842" t="31801" r="41632" b="43796"/>
          <a:stretch>
            <a:fillRect/>
          </a:stretch>
        </p:blipFill>
        <p:spPr>
          <a:xfrm flipH="1">
            <a:off x="217805" y="86360"/>
            <a:ext cx="653415" cy="57594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71220" y="869147"/>
            <a:ext cx="3454309" cy="55688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3、发动百团大战</a:t>
            </a:r>
            <a:endParaRPr lang="en-US" altLang="zh-CN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7004" y="1167536"/>
            <a:ext cx="4446270" cy="389763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8409304" y="5196077"/>
            <a:ext cx="29248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000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百</a:t>
            </a:r>
            <a:r>
              <a:rPr lang="zh-CN" sz="20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团大战形势示意图</a:t>
            </a:r>
            <a:endParaRPr lang="zh-CN" altLang="en-US" sz="20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648697" y="1444176"/>
            <a:ext cx="3445419" cy="386259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</a:t>
            </a:r>
            <a:r>
              <a:rPr lang="zh-CN" sz="28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百</a:t>
            </a:r>
            <a:r>
              <a:rPr lang="zh-CN" sz="28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团大战是八路军在敌后战场发动的一次规模最大、持续时间最长的的战略性进攻战役</a:t>
            </a:r>
            <a:r>
              <a:rPr lang="zh-CN" sz="28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</a:t>
            </a:r>
            <a:r>
              <a:rPr lang="zh-CN" sz="2800" b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打</a:t>
            </a:r>
            <a:r>
              <a:rPr lang="zh-CN" sz="2800" b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破了日军的“囚笼政策”，策应了正面战场的作战</a:t>
            </a:r>
            <a:r>
              <a:rPr lang="zh-CN" sz="2800" b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  <a:endParaRPr lang="zh-CN" altLang="en-US" sz="2800" b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12" name="图片 26625" descr="彭德怀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5529" y="1172237"/>
            <a:ext cx="2873557" cy="3888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26626"/>
          <p:cNvSpPr>
            <a:spLocks noChangeArrowheads="1"/>
          </p:cNvSpPr>
          <p:nvPr/>
        </p:nvSpPr>
        <p:spPr bwMode="auto">
          <a:xfrm>
            <a:off x="5366330" y="5207428"/>
            <a:ext cx="1459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彭德怀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0109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20436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60120" y="144145"/>
            <a:ext cx="28225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A51F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敌后战场的抗战</a:t>
            </a:r>
          </a:p>
        </p:txBody>
      </p:sp>
      <p:pic>
        <p:nvPicPr>
          <p:cNvPr id="2" name="图片 1" descr="594b28ef90e51[1]"/>
          <p:cNvPicPr>
            <a:picLocks noChangeAspect="1"/>
          </p:cNvPicPr>
          <p:nvPr/>
        </p:nvPicPr>
        <p:blipFill>
          <a:blip r:embed="rId2" cstate="print">
            <a:lum contrast="24000"/>
          </a:blip>
          <a:srcRect l="34842" t="31801" r="41632" b="43796"/>
          <a:stretch>
            <a:fillRect/>
          </a:stretch>
        </p:blipFill>
        <p:spPr>
          <a:xfrm flipH="1">
            <a:off x="217805" y="86360"/>
            <a:ext cx="653415" cy="57594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96302" y="818749"/>
            <a:ext cx="4804612" cy="540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4</a:t>
            </a:r>
            <a:r>
              <a:rPr lang="en-US" altLang="zh-CN" sz="28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.</a:t>
            </a:r>
            <a:r>
              <a:rPr lang="zh-CN" altLang="en-US" sz="28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打退国民党的反共高潮</a:t>
            </a:r>
            <a:endParaRPr lang="zh-CN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63120" y="1509219"/>
            <a:ext cx="4937794" cy="278537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面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对国民党的消极抗战和反共倾向</a:t>
            </a:r>
            <a:r>
              <a:rPr lang="zh-CN" altLang="en-US" sz="2800" b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，中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共坚持抗战、团结、进步的方针</a:t>
            </a:r>
            <a:r>
              <a:rPr lang="zh-CN" altLang="en-US" sz="2800" b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，坚决</a:t>
            </a:r>
            <a:r>
              <a:rPr lang="zh-CN" altLang="en-US" sz="28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打退国民党的反共高潮。</a:t>
            </a:r>
            <a:endParaRPr lang="en-US" altLang="zh-CN" sz="2800" b="1" smtClean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indent="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（皖南事变）    </a:t>
            </a:r>
            <a:endParaRPr lang="zh-CN" altLang="en-US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08902" y="3528724"/>
            <a:ext cx="2402306" cy="2235564"/>
          </a:xfrm>
          <a:prstGeom prst="rect">
            <a:avLst/>
          </a:prstGeom>
        </p:spPr>
      </p:pic>
      <p:sp>
        <p:nvSpPr>
          <p:cNvPr id="15" name="圆角矩形 14"/>
          <p:cNvSpPr/>
          <p:nvPr/>
        </p:nvSpPr>
        <p:spPr>
          <a:xfrm>
            <a:off x="6150244" y="1089111"/>
            <a:ext cx="5794194" cy="4634141"/>
          </a:xfrm>
          <a:prstGeom prst="roundRect">
            <a:avLst>
              <a:gd name="adj" fmla="val 7626"/>
            </a:avLst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6150244" y="1244050"/>
            <a:ext cx="5500914" cy="432426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latin typeface="+mn-ea"/>
                <a:cs typeface="楷体" panose="02010609060101010101" charset="-122"/>
              </a:rPr>
              <a:t>材料  1941年1月4日，新四军军部及一个支队9000余人由云岭出发北移，6日，在皖南泾县茂林地区遭到国民党军队8万余人伏击。新四军血战七昼夜，除2000余人突围外，一部被打散，大部壮烈牺牲和被俘。军长叶挺谈判被扣，副军长项英遇难。事变发生后，中国共产党进行了坚决回击，在苏北重建新四军军部，同时公布大量事实，揭露国民党当局破坏抗战的图谋。1月18日，重庆《新华日报》发表了周恩来</a:t>
            </a:r>
            <a:r>
              <a:rPr lang="zh-CN" altLang="en-US" sz="2000" b="1">
                <a:solidFill>
                  <a:srgbClr val="FF0000"/>
                </a:solidFill>
                <a:latin typeface="+mn-ea"/>
                <a:cs typeface="楷体" panose="02010609060101010101" charset="-122"/>
              </a:rPr>
              <a:t>“为江南死国难者志哀”</a:t>
            </a:r>
            <a:r>
              <a:rPr lang="zh-CN" altLang="en-US" sz="2000" b="1">
                <a:latin typeface="+mn-ea"/>
                <a:cs typeface="楷体" panose="02010609060101010101" charset="-122"/>
              </a:rPr>
              <a:t>和</a:t>
            </a:r>
            <a:r>
              <a:rPr lang="zh-CN" altLang="en-US" sz="2000" b="1">
                <a:solidFill>
                  <a:srgbClr val="FF0000"/>
                </a:solidFill>
                <a:latin typeface="+mn-ea"/>
                <a:cs typeface="楷体" panose="02010609060101010101" charset="-122"/>
              </a:rPr>
              <a:t>“千古奇冤，江南一叶，同室操戈，相煎何急”</a:t>
            </a:r>
            <a:r>
              <a:rPr lang="zh-CN" altLang="en-US" sz="2000" b="1">
                <a:latin typeface="+mn-ea"/>
                <a:cs typeface="楷体" panose="02010609060101010101" charset="-122"/>
              </a:rPr>
              <a:t>的亲笔题词。</a:t>
            </a:r>
          </a:p>
        </p:txBody>
      </p:sp>
    </p:spTree>
    <p:extLst>
      <p:ext uri="{BB962C8B-B14F-4D97-AF65-F5344CB8AC3E}">
        <p14:creationId xmlns:p14="http://schemas.microsoft.com/office/powerpoint/2010/main" val="440609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20436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60120" y="144145"/>
            <a:ext cx="28225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A51F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敌后战场的抗战</a:t>
            </a:r>
          </a:p>
        </p:txBody>
      </p:sp>
      <p:pic>
        <p:nvPicPr>
          <p:cNvPr id="2" name="图片 1" descr="594b28ef90e51[1]"/>
          <p:cNvPicPr>
            <a:picLocks noChangeAspect="1"/>
          </p:cNvPicPr>
          <p:nvPr/>
        </p:nvPicPr>
        <p:blipFill>
          <a:blip r:embed="rId2" cstate="print">
            <a:lum contrast="24000"/>
          </a:blip>
          <a:srcRect l="34842" t="31801" r="41632" b="43796"/>
          <a:stretch>
            <a:fillRect/>
          </a:stretch>
        </p:blipFill>
        <p:spPr>
          <a:xfrm flipH="1">
            <a:off x="217805" y="86360"/>
            <a:ext cx="653415" cy="57594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44512" y="854529"/>
            <a:ext cx="49923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5</a:t>
            </a:r>
            <a:r>
              <a:rPr lang="en-US" altLang="zh-CN" sz="28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.</a:t>
            </a:r>
            <a:r>
              <a:rPr 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敌后抗日根据地的巩固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82441" y="1473820"/>
            <a:ext cx="11227117" cy="147732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①政治上</a:t>
            </a:r>
            <a:r>
              <a:rPr lang="zh-CN" altLang="en-US" sz="240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：实行</a:t>
            </a:r>
            <a:r>
              <a:rPr lang="zh-CN" altLang="en-US" sz="240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精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兵简政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，以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“三三制”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为原则，开始实行“普遍、自由、直接、平等”的选举制度。</a:t>
            </a:r>
          </a:p>
          <a:p>
            <a:pPr indent="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</a:t>
            </a:r>
            <a:r>
              <a:rPr lang="zh-CN" altLang="en-US" sz="240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②</a:t>
            </a:r>
            <a:r>
              <a:rPr lang="zh-CN" altLang="en-US" sz="240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经济上</a:t>
            </a:r>
            <a:r>
              <a:rPr lang="zh-CN" altLang="en-US" sz="240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：实行</a:t>
            </a:r>
            <a:r>
              <a:rPr lang="zh-CN" altLang="en-US" sz="240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减租减息</a:t>
            </a:r>
            <a:r>
              <a:rPr lang="zh-CN" altLang="en-US" sz="240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政策，开展</a:t>
            </a:r>
            <a:r>
              <a:rPr lang="zh-CN" altLang="en-US" sz="240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大生产运动</a:t>
            </a:r>
            <a:r>
              <a:rPr lang="zh-CN" altLang="en-US" sz="240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endParaRPr lang="zh-CN" altLang="en-US" sz="2400" b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22838" y="3594800"/>
            <a:ext cx="7513498" cy="275152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smtClean="0">
                <a:latin typeface="+mn-ea"/>
                <a:cs typeface="楷体" panose="02010609060101010101" charset="-122"/>
              </a:rPr>
              <a:t>1</a:t>
            </a:r>
            <a:r>
              <a:rPr lang="zh-CN" altLang="en-US" sz="2400" b="1">
                <a:latin typeface="+mn-ea"/>
                <a:cs typeface="楷体" panose="02010609060101010101" charset="-122"/>
              </a:rPr>
              <a:t>940年3月，中共中央发出《抗日根据地的政权问题》，强调敌后政权在性质上是抗日民族统一战线政权，规定在政权的人员分配上，“</a:t>
            </a:r>
            <a:r>
              <a:rPr lang="zh-CN" altLang="en-US" sz="2400" b="1">
                <a:solidFill>
                  <a:srgbClr val="FF0000"/>
                </a:solidFill>
                <a:latin typeface="+mn-ea"/>
                <a:cs typeface="楷体" panose="02010609060101010101" charset="-122"/>
              </a:rPr>
              <a:t>共产党员占三分之一，非党的左派进步分子占三分之一，不左不右的中间派占三分之一”</a:t>
            </a:r>
            <a:r>
              <a:rPr lang="zh-CN" altLang="en-US" sz="2400" b="1">
                <a:latin typeface="+mn-ea"/>
                <a:cs typeface="楷体" panose="02010609060101010101" charset="-122"/>
              </a:rPr>
              <a:t>。“三三制”在抗日根据地的全面推行，使统一战线有了更为坚实的基础和制度保</a:t>
            </a:r>
            <a:r>
              <a:rPr lang="zh-CN" altLang="en-US" sz="2400" b="1" smtClean="0">
                <a:latin typeface="+mn-ea"/>
                <a:cs typeface="楷体" panose="02010609060101010101" charset="-122"/>
              </a:rPr>
              <a:t>证。</a:t>
            </a:r>
            <a:endParaRPr lang="zh-CN" altLang="en-US" sz="2400" b="1">
              <a:latin typeface="+mn-ea"/>
              <a:cs typeface="楷体" panose="02010609060101010101" charset="-122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620451" y="3579562"/>
            <a:ext cx="7715885" cy="2703195"/>
          </a:xfrm>
          <a:prstGeom prst="roundRect">
            <a:avLst>
              <a:gd name="adj" fmla="val 7626"/>
            </a:avLst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367" name="图片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723" y="3661779"/>
            <a:ext cx="3207182" cy="230451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文本框 10"/>
          <p:cNvSpPr txBox="1"/>
          <p:nvPr/>
        </p:nvSpPr>
        <p:spPr>
          <a:xfrm>
            <a:off x="8709297" y="5966292"/>
            <a:ext cx="29248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000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根</a:t>
            </a:r>
            <a:r>
              <a:rPr lang="zh-CN" sz="20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据地进行民主投票</a:t>
            </a:r>
            <a:endParaRPr lang="zh-CN" altLang="en-US" sz="20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88934" y="2881509"/>
            <a:ext cx="9854837" cy="553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③军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事上</a:t>
            </a:r>
            <a:r>
              <a:rPr lang="zh-CN" altLang="en-US" sz="24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：坚持敌后抗日游击战争，不断巩固和扩大抗日民主根据地。</a:t>
            </a:r>
            <a:endParaRPr lang="zh-CN" altLang="en-US" sz="2400" b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7906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20436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1090748" y="260061"/>
            <a:ext cx="21488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A51F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东方主战场</a:t>
            </a:r>
          </a:p>
        </p:txBody>
      </p:sp>
      <p:pic>
        <p:nvPicPr>
          <p:cNvPr id="2" name="图片 1" descr="594b28ef90e51[1]"/>
          <p:cNvPicPr>
            <a:picLocks noChangeAspect="1"/>
          </p:cNvPicPr>
          <p:nvPr/>
        </p:nvPicPr>
        <p:blipFill>
          <a:blip r:embed="rId2" cstate="print">
            <a:lum contrast="24000"/>
          </a:blip>
          <a:srcRect l="34842" t="31801" r="41632" b="43796"/>
          <a:stretch>
            <a:fillRect/>
          </a:stretch>
        </p:blipFill>
        <p:spPr>
          <a:xfrm flipH="1">
            <a:off x="217805" y="86360"/>
            <a:ext cx="653415" cy="57594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38674" y="912116"/>
            <a:ext cx="49923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1.</a:t>
            </a:r>
            <a:r>
              <a:rPr lang="zh-CN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世界反法西</a:t>
            </a:r>
            <a:r>
              <a:rPr lang="zh-CN" sz="24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斯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同盟</a:t>
            </a:r>
            <a:r>
              <a:rPr lang="zh-CN" sz="24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形</a:t>
            </a:r>
            <a:r>
              <a:rPr lang="zh-CN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成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38674" y="1523202"/>
            <a:ext cx="10914652" cy="141384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sz="24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(1)背景：1941年6月22日，苏德战争爆发。12月7日，太平洋战争爆发。中国战场协助和配合了盟军作战，中国参与了世界反法西斯战争的谋划和指挥，</a:t>
            </a:r>
            <a:r>
              <a:rPr sz="2400" b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中国战场是世界反法西斯的东方主战场。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38675" y="3012605"/>
            <a:ext cx="10726012" cy="240065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sz="24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(2)标志：</a:t>
            </a:r>
            <a:r>
              <a:rPr sz="2400" b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1942年初</a:t>
            </a:r>
            <a:r>
              <a:rPr sz="24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，以中、美、英、苏4国为首的26个同盟国家在华盛顿签署</a:t>
            </a:r>
            <a:r>
              <a:rPr sz="2400" b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《联合国家宣言》。</a:t>
            </a:r>
          </a:p>
          <a:p>
            <a:pPr indent="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sz="24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(3)表现：1943年11月，中、美、英政府首脑在埃及开罗举行会议，通过</a:t>
            </a:r>
            <a:r>
              <a:rPr sz="2400" b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《开罗宣言》</a:t>
            </a:r>
            <a:r>
              <a:rPr sz="24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</a:t>
            </a:r>
            <a:r>
              <a:rPr sz="24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决定了对日作战以及战后处分日本的基本策略</a:t>
            </a:r>
            <a:r>
              <a:rPr lang="en-US" sz="24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</a:t>
            </a:r>
            <a:r>
              <a:rPr lang="zh-CN" altLang="en-US" sz="24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规定日本窃取的中国领土必须归还中国</a:t>
            </a:r>
            <a:r>
              <a:rPr sz="24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  <a:endParaRPr sz="2400" b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589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1765" y="336782"/>
            <a:ext cx="11718290" cy="109918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309620" y="409806"/>
            <a:ext cx="846201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“如果日本进军印度洋，必然会导致我方在中东的全部阵地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崩溃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能防止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上述局势出现的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只有中国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。”</a:t>
            </a:r>
            <a:endParaRPr lang="zh-CN" altLang="en-US" sz="2800" dirty="0">
              <a:solidFill>
                <a:prstClr val="black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22275" y="563794"/>
            <a:ext cx="2788920" cy="6451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丘吉尔（英）</a:t>
            </a:r>
          </a:p>
        </p:txBody>
      </p:sp>
      <p:sp>
        <p:nvSpPr>
          <p:cNvPr id="6" name="矩形 5"/>
          <p:cNvSpPr/>
          <p:nvPr/>
        </p:nvSpPr>
        <p:spPr>
          <a:xfrm>
            <a:off x="151765" y="1512416"/>
            <a:ext cx="11718290" cy="14230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49225" y="3011900"/>
            <a:ext cx="11720830" cy="10166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17520" y="3009360"/>
            <a:ext cx="885190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只有当日本侵略者的手脚被捆住的时候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，我们才能在德国侵略者一旦进攻我国的时候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避免两线作战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endParaRPr lang="zh-CN" altLang="en-US" sz="2800" b="1" dirty="0">
              <a:solidFill>
                <a:prstClr val="black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22275" y="1789654"/>
            <a:ext cx="2506345" cy="6451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罗斯福（美）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422275" y="3197637"/>
            <a:ext cx="25330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斯大林（苏）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124835" y="1570946"/>
            <a:ext cx="874522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“假如没有中国，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假如中国被日本打垮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了，你们想一想有多少师团的日本兵，可以调到其他方面来作战，他们可以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马上打下澳洲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，打下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印度</a:t>
            </a: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……</a:t>
            </a:r>
            <a:endParaRPr lang="zh-CN" altLang="en-US" sz="2800" dirty="0">
              <a:solidFill>
                <a:prstClr val="black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49225" y="5146990"/>
            <a:ext cx="11718290" cy="9705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9225" y="4110709"/>
            <a:ext cx="11720195" cy="954107"/>
          </a:xfrm>
          <a:prstGeom prst="rect">
            <a:avLst/>
          </a:prstGeom>
          <a:noFill/>
          <a:ln w="158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在二战任何阶段，中国作为东方主战场，始终牵制和消耗着日本陆军的绝对主力。直到抗战末期，日本陆军还有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64%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被牵制在中国战场上。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149225" y="5163458"/>
            <a:ext cx="11718290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【合作探究】结合材料及所学知识，分析为什么说中国的抗日战争是世界反法西斯战争的东方主战场？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20436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60120" y="144145"/>
            <a:ext cx="21488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A51F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东方主战场</a:t>
            </a:r>
          </a:p>
        </p:txBody>
      </p:sp>
      <p:pic>
        <p:nvPicPr>
          <p:cNvPr id="2" name="图片 1" descr="594b28ef90e51[1]"/>
          <p:cNvPicPr>
            <a:picLocks noChangeAspect="1"/>
          </p:cNvPicPr>
          <p:nvPr/>
        </p:nvPicPr>
        <p:blipFill>
          <a:blip r:embed="rId2" cstate="print">
            <a:lum contrast="24000"/>
          </a:blip>
          <a:srcRect l="34842" t="31801" r="41632" b="43796"/>
          <a:stretch>
            <a:fillRect/>
          </a:stretch>
        </p:blipFill>
        <p:spPr>
          <a:xfrm flipH="1">
            <a:off x="217805" y="86360"/>
            <a:ext cx="653415" cy="57594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48342" y="800797"/>
            <a:ext cx="351236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中国的贡献和影响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17805" y="1394460"/>
            <a:ext cx="11813540" cy="1476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sz="24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(1)贡献：</a:t>
            </a:r>
            <a:r>
              <a:rPr sz="2400" b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中国远征军开赴缅甸</a:t>
            </a:r>
            <a:r>
              <a:rPr sz="24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，救援在日军追击下仓皇撤退的英军，战绩名扬海外。　　</a:t>
            </a:r>
          </a:p>
          <a:p>
            <a:pPr indent="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sz="24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(2)影响：与英美达成协议，</a:t>
            </a:r>
            <a:r>
              <a:rPr sz="2400" b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废除不平等条约，取消在华特权</a:t>
            </a:r>
            <a:r>
              <a:rPr sz="24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，订立新的条约；又与10余个西方国家废除旧约。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rcRect t="10015" b="16881"/>
          <a:stretch>
            <a:fillRect/>
          </a:stretch>
        </p:blipFill>
        <p:spPr>
          <a:xfrm>
            <a:off x="348342" y="2860287"/>
            <a:ext cx="10087429" cy="3274519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223488" y="2546664"/>
            <a:ext cx="4329884" cy="3868650"/>
          </a:xfrm>
          <a:prstGeom prst="rect">
            <a:avLst/>
          </a:prstGeom>
          <a:solidFill>
            <a:schemeClr val="bg1"/>
          </a:solidFill>
          <a:ln w="15875">
            <a:solidFill>
              <a:schemeClr val="accent1"/>
            </a:solidFill>
          </a:ln>
        </p:spPr>
        <p:txBody>
          <a:bodyPr wrap="square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</a:rPr>
              <a:t>中国远征军</a:t>
            </a:r>
            <a:r>
              <a:rPr lang="zh-CN" altLang="en-US" sz="2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</a:t>
            </a:r>
          </a:p>
          <a:p>
            <a:pPr algn="just">
              <a:lnSpc>
                <a:spcPct val="120000"/>
              </a:lnSpc>
            </a:pPr>
            <a:r>
              <a:rPr lang="zh-CN" altLang="en-US" sz="2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en-US" sz="2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1941</a:t>
            </a:r>
            <a:r>
              <a:rPr lang="zh-CN" altLang="en-US" sz="2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年太平洋战争爆发后，中国政府应英国政府请求组织了一支远征缅甸的抗日部队，共十万余人，从</a:t>
            </a:r>
            <a:r>
              <a:rPr lang="en-US" altLang="zh-CN" sz="2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1942</a:t>
            </a:r>
            <a:r>
              <a:rPr lang="zh-CN" altLang="en-US" sz="2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</a:t>
            </a:r>
            <a:r>
              <a:rPr lang="en-US" altLang="zh-CN" sz="2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lang="zh-CN" altLang="en-US" sz="2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月开始入缅作战，到次年</a:t>
            </a:r>
            <a:r>
              <a:rPr lang="en-US" altLang="zh-CN" sz="2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</a:t>
            </a:r>
            <a:r>
              <a:rPr lang="zh-CN" altLang="en-US" sz="2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月，将日军全部赶出缅北和滇西。中国远征军入缅作战，重新打通了中国西南的国际运输线，有力地配合了盟军在太平洋的反攻，为盟军在缅甸的最后胜利作出了贡献。</a:t>
            </a:r>
          </a:p>
        </p:txBody>
      </p:sp>
    </p:spTree>
    <p:extLst>
      <p:ext uri="{BB962C8B-B14F-4D97-AF65-F5344CB8AC3E}">
        <p14:creationId xmlns:p14="http://schemas.microsoft.com/office/powerpoint/2010/main" val="163375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20436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74635" y="263472"/>
            <a:ext cx="28225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A51F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抗日战争的胜利</a:t>
            </a:r>
          </a:p>
        </p:txBody>
      </p:sp>
      <p:pic>
        <p:nvPicPr>
          <p:cNvPr id="2" name="图片 1" descr="594b28ef90e51[1]"/>
          <p:cNvPicPr>
            <a:picLocks noChangeAspect="1"/>
          </p:cNvPicPr>
          <p:nvPr/>
        </p:nvPicPr>
        <p:blipFill>
          <a:blip r:embed="rId2" cstate="print">
            <a:lum contrast="24000"/>
          </a:blip>
          <a:srcRect l="34842" t="31801" r="41632" b="43796"/>
          <a:stretch>
            <a:fillRect/>
          </a:stretch>
        </p:blipFill>
        <p:spPr>
          <a:xfrm flipH="1">
            <a:off x="217805" y="86360"/>
            <a:ext cx="653415" cy="5759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82262" y="864669"/>
            <a:ext cx="338173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中共七大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82262" y="1402880"/>
            <a:ext cx="553656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(1)目的：为了系统地总结中国革命的基本经验，为彻底打败日本侵略者、建设新中国做准备。</a:t>
            </a: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(2)召开：1945年4至6月，在延安举行，毛泽东作了</a:t>
            </a:r>
            <a:r>
              <a:rPr 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《论联合政府》</a:t>
            </a:r>
            <a:r>
              <a:rPr 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的政治报告。</a:t>
            </a: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(3)内容：提出了党的</a:t>
            </a:r>
            <a:r>
              <a:rPr 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政治路线</a:t>
            </a:r>
            <a:r>
              <a:rPr 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；确立</a:t>
            </a:r>
            <a:r>
              <a:rPr 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毛泽东思想为中国共产党的指导思</a:t>
            </a:r>
            <a:r>
              <a:rPr lang="zh-CN" sz="240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想</a:t>
            </a:r>
            <a:r>
              <a:rPr lang="zh-CN" altLang="en-US" sz="240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  <a:endParaRPr lang="en-US" altLang="zh-CN" sz="2400" smtClean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</a:t>
            </a:r>
            <a:r>
              <a:rPr 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4)意义：使全党在马克思列宁主义、毛泽东思想的基础上达到了空前的团结。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31759" y="1661250"/>
            <a:ext cx="4805499" cy="340787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文本框 12"/>
          <p:cNvSpPr txBox="1"/>
          <p:nvPr/>
        </p:nvSpPr>
        <p:spPr>
          <a:xfrm>
            <a:off x="7892642" y="5188532"/>
            <a:ext cx="2283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sz="2400" b="1" smtClean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中</a:t>
            </a:r>
            <a:r>
              <a:rPr lang="zh-CN" sz="24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共七大会场</a:t>
            </a:r>
          </a:p>
        </p:txBody>
      </p:sp>
    </p:spTree>
    <p:extLst>
      <p:ext uri="{BB962C8B-B14F-4D97-AF65-F5344CB8AC3E}">
        <p14:creationId xmlns:p14="http://schemas.microsoft.com/office/powerpoint/2010/main" val="288523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20436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60120" y="144145"/>
            <a:ext cx="28225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A51F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抗日战争的胜利</a:t>
            </a:r>
          </a:p>
        </p:txBody>
      </p:sp>
      <p:pic>
        <p:nvPicPr>
          <p:cNvPr id="2" name="图片 1" descr="594b28ef90e51[1]"/>
          <p:cNvPicPr>
            <a:picLocks noChangeAspect="1"/>
          </p:cNvPicPr>
          <p:nvPr/>
        </p:nvPicPr>
        <p:blipFill>
          <a:blip r:embed="rId46" cstate="print">
            <a:lum contrast="24000"/>
          </a:blip>
          <a:srcRect l="34842" t="31801" r="41632" b="43796"/>
          <a:stretch>
            <a:fillRect/>
          </a:stretch>
        </p:blipFill>
        <p:spPr>
          <a:xfrm flipH="1">
            <a:off x="217805" y="86360"/>
            <a:ext cx="653415" cy="5759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17805" y="860425"/>
            <a:ext cx="4992370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抗日战争的胜利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17805" y="1394460"/>
            <a:ext cx="553656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(1)进程</a:t>
            </a:r>
          </a:p>
        </p:txBody>
      </p:sp>
      <p:sp>
        <p:nvSpPr>
          <p:cNvPr id="145" name="文本框 144"/>
          <p:cNvSpPr txBox="1"/>
          <p:nvPr>
            <p:custDataLst>
              <p:tags r:id="rId1"/>
            </p:custDataLst>
          </p:nvPr>
        </p:nvSpPr>
        <p:spPr>
          <a:xfrm>
            <a:off x="599282" y="5600972"/>
            <a:ext cx="2883677" cy="737404"/>
          </a:xfrm>
          <a:prstGeom prst="rect">
            <a:avLst/>
          </a:prstGeom>
          <a:noFill/>
        </p:spPr>
        <p:txBody>
          <a:bodyPr wrap="square" lIns="91440" tIns="0" rIns="91440" bIns="46800" anchor="t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 algn="r" defTabSz="913765">
              <a:lnSpc>
                <a:spcPct val="100000"/>
              </a:lnSpc>
              <a:spcBef>
                <a:spcPct val="0"/>
              </a:spcBef>
              <a:defRPr/>
            </a:pPr>
            <a:r>
              <a:rPr lang="zh-CN" altLang="en-US" sz="1600" spc="150">
                <a:latin typeface="黑体" panose="02010609060101010101" charset="-122"/>
                <a:ea typeface="黑体" panose="02010609060101010101" charset="-122"/>
              </a:rPr>
              <a:t>苏联对日宣战，次日进入中国东北，与中国军民一道，消灭日本关东军</a:t>
            </a:r>
          </a:p>
        </p:txBody>
      </p:sp>
      <p:sp>
        <p:nvSpPr>
          <p:cNvPr id="146" name="矩形 145"/>
          <p:cNvSpPr/>
          <p:nvPr>
            <p:custDataLst>
              <p:tags r:id="rId2"/>
            </p:custDataLst>
          </p:nvPr>
        </p:nvSpPr>
        <p:spPr>
          <a:xfrm>
            <a:off x="599282" y="5093304"/>
            <a:ext cx="2883677" cy="464607"/>
          </a:xfrm>
          <a:prstGeom prst="rect">
            <a:avLst/>
          </a:prstGeom>
        </p:spPr>
        <p:txBody>
          <a:bodyPr wrap="square" lIns="91440" tIns="45720" rIns="91440" bIns="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 lvl="0" algn="r"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en-US" altLang="zh-CN" sz="2000" b="1" spc="3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8</a:t>
            </a:r>
            <a:r>
              <a:rPr lang="zh-CN" altLang="en-US" sz="2000" b="1" spc="3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月</a:t>
            </a:r>
            <a:r>
              <a:rPr lang="en-US" altLang="zh-CN" sz="2000" b="1" spc="3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8</a:t>
            </a:r>
            <a:r>
              <a:rPr lang="zh-CN" altLang="en-US" sz="2000" b="1" spc="3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日</a:t>
            </a:r>
          </a:p>
        </p:txBody>
      </p:sp>
      <p:cxnSp>
        <p:nvCxnSpPr>
          <p:cNvPr id="143" name="直接连接符 142"/>
          <p:cNvCxnSpPr>
            <a:stCxn id="48" idx="0"/>
          </p:cNvCxnSpPr>
          <p:nvPr>
            <p:custDataLst>
              <p:tags r:id="rId3"/>
            </p:custDataLst>
          </p:nvPr>
        </p:nvCxnSpPr>
        <p:spPr>
          <a:xfrm>
            <a:off x="3482960" y="4741420"/>
            <a:ext cx="0" cy="1547740"/>
          </a:xfrm>
          <a:prstGeom prst="line">
            <a:avLst/>
          </a:prstGeom>
          <a:ln w="3175">
            <a:solidFill>
              <a:srgbClr val="FF4200"/>
            </a:solidFill>
            <a:tailEnd type="oval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cxnSp>
        <p:nvCxnSpPr>
          <p:cNvPr id="149" name="直接连接符 148"/>
          <p:cNvCxnSpPr/>
          <p:nvPr>
            <p:custDataLst>
              <p:tags r:id="rId4"/>
            </p:custDataLst>
          </p:nvPr>
        </p:nvCxnSpPr>
        <p:spPr>
          <a:xfrm>
            <a:off x="7371284" y="4741420"/>
            <a:ext cx="0" cy="1547740"/>
          </a:xfrm>
          <a:prstGeom prst="line">
            <a:avLst/>
          </a:prstGeom>
          <a:ln w="3175">
            <a:solidFill>
              <a:srgbClr val="FF8400"/>
            </a:solidFill>
            <a:tailEnd type="oval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sp>
        <p:nvSpPr>
          <p:cNvPr id="151" name="文本框 150"/>
          <p:cNvSpPr txBox="1"/>
          <p:nvPr>
            <p:custDataLst>
              <p:tags r:id="rId5"/>
            </p:custDataLst>
          </p:nvPr>
        </p:nvSpPr>
        <p:spPr>
          <a:xfrm>
            <a:off x="4487607" y="5600972"/>
            <a:ext cx="2883677" cy="435718"/>
          </a:xfrm>
          <a:prstGeom prst="rect">
            <a:avLst/>
          </a:prstGeom>
          <a:noFill/>
        </p:spPr>
        <p:txBody>
          <a:bodyPr wrap="square" lIns="91440" tIns="0" rIns="91440" bIns="46800" anchor="t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 algn="r"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600" b="1" spc="15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举行投降签字仪式</a:t>
            </a:r>
          </a:p>
        </p:txBody>
      </p:sp>
      <p:sp>
        <p:nvSpPr>
          <p:cNvPr id="152" name="矩形 151"/>
          <p:cNvSpPr/>
          <p:nvPr>
            <p:custDataLst>
              <p:tags r:id="rId6"/>
            </p:custDataLst>
          </p:nvPr>
        </p:nvSpPr>
        <p:spPr>
          <a:xfrm>
            <a:off x="4487607" y="5093304"/>
            <a:ext cx="2883677" cy="464607"/>
          </a:xfrm>
          <a:prstGeom prst="rect">
            <a:avLst/>
          </a:prstGeom>
        </p:spPr>
        <p:txBody>
          <a:bodyPr wrap="square" lIns="91440" tIns="45720" rIns="91440" bIns="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 lvl="0" algn="r"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en-US" altLang="zh-CN" sz="2000" b="1" spc="3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9</a:t>
            </a:r>
            <a:r>
              <a:rPr lang="zh-CN" altLang="en-US" sz="2000" b="1" spc="3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月</a:t>
            </a:r>
            <a:r>
              <a:rPr lang="en-US" altLang="zh-CN" sz="2000" b="1" spc="3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000" b="1" spc="3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日</a:t>
            </a:r>
          </a:p>
        </p:txBody>
      </p:sp>
      <p:cxnSp>
        <p:nvCxnSpPr>
          <p:cNvPr id="126" name="直接连接符 125"/>
          <p:cNvCxnSpPr>
            <a:stCxn id="26" idx="0"/>
          </p:cNvCxnSpPr>
          <p:nvPr>
            <p:custDataLst>
              <p:tags r:id="rId7"/>
            </p:custDataLst>
          </p:nvPr>
        </p:nvCxnSpPr>
        <p:spPr>
          <a:xfrm flipV="1">
            <a:off x="1567816" y="2381339"/>
            <a:ext cx="0" cy="1521034"/>
          </a:xfrm>
          <a:prstGeom prst="line">
            <a:avLst/>
          </a:prstGeom>
          <a:ln w="3175">
            <a:solidFill>
              <a:srgbClr val="FF170C"/>
            </a:solidFill>
            <a:tailEnd type="oval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sp>
        <p:nvSpPr>
          <p:cNvPr id="128" name="文本框 127"/>
          <p:cNvSpPr txBox="1"/>
          <p:nvPr>
            <p:custDataLst>
              <p:tags r:id="rId8"/>
            </p:custDataLst>
          </p:nvPr>
        </p:nvSpPr>
        <p:spPr>
          <a:xfrm>
            <a:off x="1576003" y="2656703"/>
            <a:ext cx="2883677" cy="737404"/>
          </a:xfrm>
          <a:prstGeom prst="rect">
            <a:avLst/>
          </a:prstGeom>
          <a:noFill/>
        </p:spPr>
        <p:txBody>
          <a:bodyPr wrap="square" lIns="91440" tIns="0" rIns="91440" bIns="46800" anchor="t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 defTabSz="913765">
              <a:lnSpc>
                <a:spcPct val="100000"/>
              </a:lnSpc>
              <a:spcBef>
                <a:spcPct val="0"/>
              </a:spcBef>
              <a:defRPr/>
            </a:pPr>
            <a:r>
              <a:rPr lang="zh-CN" altLang="en-US" sz="1600" spc="150">
                <a:latin typeface="黑体" panose="02010609060101010101" charset="-122"/>
                <a:ea typeface="黑体" panose="02010609060101010101" charset="-122"/>
              </a:rPr>
              <a:t>美国先后在日本广岛和长崎投下原子弹</a:t>
            </a:r>
          </a:p>
        </p:txBody>
      </p:sp>
      <p:sp>
        <p:nvSpPr>
          <p:cNvPr id="129" name="矩形 128"/>
          <p:cNvSpPr/>
          <p:nvPr>
            <p:custDataLst>
              <p:tags r:id="rId9"/>
            </p:custDataLst>
          </p:nvPr>
        </p:nvSpPr>
        <p:spPr>
          <a:xfrm>
            <a:off x="1576003" y="2149035"/>
            <a:ext cx="2883677" cy="464607"/>
          </a:xfrm>
          <a:prstGeom prst="rect">
            <a:avLst/>
          </a:prstGeom>
        </p:spPr>
        <p:txBody>
          <a:bodyPr wrap="square" lIns="91440" tIns="45720" rIns="91440" bIns="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 lvl="0"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en-US" altLang="zh-CN" sz="2000" b="1" spc="3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8</a:t>
            </a:r>
            <a:r>
              <a:rPr lang="zh-CN" altLang="en-US" sz="2000" b="1" spc="3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月</a:t>
            </a:r>
            <a:r>
              <a:rPr lang="en-US" altLang="zh-CN" sz="2000" b="1" spc="3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6</a:t>
            </a:r>
            <a:r>
              <a:rPr lang="zh-CN" altLang="en-US" sz="2000" b="1" spc="3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日和</a:t>
            </a:r>
            <a:r>
              <a:rPr lang="en-US" altLang="zh-CN" sz="2000" b="1" spc="3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9</a:t>
            </a:r>
            <a:r>
              <a:rPr lang="zh-CN" altLang="en-US" sz="2000" b="1" spc="3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日</a:t>
            </a:r>
          </a:p>
        </p:txBody>
      </p:sp>
      <p:cxnSp>
        <p:nvCxnSpPr>
          <p:cNvPr id="133" name="直接连接符 132"/>
          <p:cNvCxnSpPr/>
          <p:nvPr>
            <p:custDataLst>
              <p:tags r:id="rId10"/>
            </p:custDataLst>
          </p:nvPr>
        </p:nvCxnSpPr>
        <p:spPr>
          <a:xfrm flipV="1">
            <a:off x="5455006" y="2381339"/>
            <a:ext cx="0" cy="1510861"/>
          </a:xfrm>
          <a:prstGeom prst="line">
            <a:avLst/>
          </a:prstGeom>
          <a:ln w="3175">
            <a:solidFill>
              <a:srgbClr val="FF6000"/>
            </a:solidFill>
            <a:tailEnd type="oval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sp>
        <p:nvSpPr>
          <p:cNvPr id="135" name="文本框 134"/>
          <p:cNvSpPr txBox="1"/>
          <p:nvPr>
            <p:custDataLst>
              <p:tags r:id="rId11"/>
            </p:custDataLst>
          </p:nvPr>
        </p:nvSpPr>
        <p:spPr>
          <a:xfrm>
            <a:off x="5465771" y="2656703"/>
            <a:ext cx="2883677" cy="737404"/>
          </a:xfrm>
          <a:prstGeom prst="rect">
            <a:avLst/>
          </a:prstGeom>
          <a:noFill/>
        </p:spPr>
        <p:txBody>
          <a:bodyPr wrap="square" lIns="91440" tIns="0" rIns="91440" bIns="46800" anchor="t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600" spc="150">
                <a:latin typeface="黑体" panose="02010609060101010101" charset="-122"/>
                <a:ea typeface="黑体" panose="02010609060101010101" charset="-122"/>
              </a:rPr>
              <a:t>日本无条件投降</a:t>
            </a:r>
          </a:p>
        </p:txBody>
      </p:sp>
      <p:sp>
        <p:nvSpPr>
          <p:cNvPr id="136" name="矩形 135"/>
          <p:cNvSpPr/>
          <p:nvPr>
            <p:custDataLst>
              <p:tags r:id="rId12"/>
            </p:custDataLst>
          </p:nvPr>
        </p:nvSpPr>
        <p:spPr>
          <a:xfrm>
            <a:off x="5465771" y="2149035"/>
            <a:ext cx="2883677" cy="464607"/>
          </a:xfrm>
          <a:prstGeom prst="rect">
            <a:avLst/>
          </a:prstGeom>
        </p:spPr>
        <p:txBody>
          <a:bodyPr wrap="square" lIns="91440" tIns="45720" rIns="91440" bIns="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 lvl="0"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en-US" altLang="zh-CN" sz="2000" b="1" spc="3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8</a:t>
            </a:r>
            <a:r>
              <a:rPr lang="zh-CN" altLang="en-US" sz="2000" b="1" spc="3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月</a:t>
            </a:r>
            <a:r>
              <a:rPr lang="en-US" altLang="zh-CN" sz="2000" b="1" spc="3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15</a:t>
            </a:r>
            <a:r>
              <a:rPr lang="zh-CN" altLang="en-US" sz="2000" b="1" spc="3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日</a:t>
            </a:r>
          </a:p>
        </p:txBody>
      </p:sp>
      <p:cxnSp>
        <p:nvCxnSpPr>
          <p:cNvPr id="138" name="直接连接符 137"/>
          <p:cNvCxnSpPr/>
          <p:nvPr>
            <p:custDataLst>
              <p:tags r:id="rId13"/>
            </p:custDataLst>
          </p:nvPr>
        </p:nvCxnSpPr>
        <p:spPr>
          <a:xfrm flipV="1">
            <a:off x="9335920" y="2381339"/>
            <a:ext cx="0" cy="1510861"/>
          </a:xfrm>
          <a:prstGeom prst="line">
            <a:avLst/>
          </a:prstGeom>
          <a:ln w="3175">
            <a:solidFill>
              <a:srgbClr val="FF9C00"/>
            </a:solidFill>
            <a:tailEnd type="oval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sp>
        <p:nvSpPr>
          <p:cNvPr id="140" name="文本框 139"/>
          <p:cNvSpPr txBox="1"/>
          <p:nvPr>
            <p:custDataLst>
              <p:tags r:id="rId14"/>
            </p:custDataLst>
          </p:nvPr>
        </p:nvSpPr>
        <p:spPr>
          <a:xfrm>
            <a:off x="9365637" y="2656703"/>
            <a:ext cx="2883677" cy="737404"/>
          </a:xfrm>
          <a:prstGeom prst="rect">
            <a:avLst/>
          </a:prstGeom>
          <a:noFill/>
        </p:spPr>
        <p:txBody>
          <a:bodyPr wrap="square" lIns="91440" tIns="0" rIns="91440" bIns="46800" anchor="t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600" spc="150">
                <a:latin typeface="黑体" panose="02010609060101010101" charset="-122"/>
                <a:ea typeface="黑体" panose="02010609060101010101" charset="-122"/>
              </a:rPr>
              <a:t>台湾光复</a:t>
            </a:r>
          </a:p>
        </p:txBody>
      </p:sp>
      <p:sp>
        <p:nvSpPr>
          <p:cNvPr id="141" name="矩形 140"/>
          <p:cNvSpPr/>
          <p:nvPr>
            <p:custDataLst>
              <p:tags r:id="rId15"/>
            </p:custDataLst>
          </p:nvPr>
        </p:nvSpPr>
        <p:spPr>
          <a:xfrm>
            <a:off x="9365637" y="2149035"/>
            <a:ext cx="2883677" cy="464607"/>
          </a:xfrm>
          <a:prstGeom prst="rect">
            <a:avLst/>
          </a:prstGeom>
        </p:spPr>
        <p:txBody>
          <a:bodyPr wrap="square" lIns="91440" tIns="45720" rIns="91440" bIns="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 lvl="0"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en-US" altLang="zh-CN" sz="2000" b="1" spc="3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10</a:t>
            </a:r>
            <a:r>
              <a:rPr lang="zh-CN" altLang="en-US" sz="2000" b="1" spc="3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月</a:t>
            </a:r>
            <a:r>
              <a:rPr lang="en-US" altLang="zh-CN" sz="2000" b="1" spc="3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25</a:t>
            </a:r>
            <a:r>
              <a:rPr lang="zh-CN" altLang="en-US" sz="2000" b="1" spc="3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日</a:t>
            </a:r>
          </a:p>
        </p:txBody>
      </p:sp>
      <p:sp>
        <p:nvSpPr>
          <p:cNvPr id="52" name="椭圆 51"/>
          <p:cNvSpPr/>
          <p:nvPr>
            <p:custDataLst>
              <p:tags r:id="rId16"/>
            </p:custDataLst>
          </p:nvPr>
        </p:nvSpPr>
        <p:spPr>
          <a:xfrm>
            <a:off x="2398427" y="4203198"/>
            <a:ext cx="236832" cy="236832"/>
          </a:xfrm>
          <a:prstGeom prst="ellipse">
            <a:avLst/>
          </a:prstGeom>
          <a:solidFill>
            <a:srgbClr val="FF4200"/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wrap="square" lIns="91440" tIns="45720" rIns="91440" bIns="45720" anchor="ctr">
            <a:normAutofit fontScale="32500" lnSpcReduction="20000"/>
          </a:bodyPr>
          <a:lstStyle/>
          <a:p>
            <a:pPr algn="ctr"/>
            <a:endParaRPr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椭圆 57"/>
          <p:cNvSpPr/>
          <p:nvPr>
            <p:custDataLst>
              <p:tags r:id="rId17"/>
            </p:custDataLst>
          </p:nvPr>
        </p:nvSpPr>
        <p:spPr>
          <a:xfrm>
            <a:off x="8226938" y="4203198"/>
            <a:ext cx="236832" cy="236832"/>
          </a:xfrm>
          <a:prstGeom prst="ellipse">
            <a:avLst/>
          </a:prstGeom>
          <a:solidFill>
            <a:srgbClr val="FF9C00"/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wrap="square" lIns="91440" tIns="45720" rIns="91440" bIns="45720" anchor="ctr">
            <a:normAutofit fontScale="32500" lnSpcReduction="20000"/>
          </a:bodyPr>
          <a:lstStyle/>
          <a:p>
            <a:pPr algn="ctr"/>
            <a:endParaRPr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弧形 47"/>
          <p:cNvSpPr/>
          <p:nvPr>
            <p:custDataLst>
              <p:tags r:id="rId18"/>
            </p:custDataLst>
          </p:nvPr>
        </p:nvSpPr>
        <p:spPr>
          <a:xfrm>
            <a:off x="3068422" y="3901775"/>
            <a:ext cx="839679" cy="839679"/>
          </a:xfrm>
          <a:prstGeom prst="arc">
            <a:avLst>
              <a:gd name="adj1" fmla="val 5443411"/>
              <a:gd name="adj2" fmla="val 10945048"/>
            </a:avLst>
          </a:prstGeom>
          <a:solidFill>
            <a:sysClr val="window" lastClr="FFFFFF"/>
          </a:solidFill>
          <a:ln w="28575">
            <a:solidFill>
              <a:srgbClr val="FF4200"/>
            </a:solidFill>
            <a:prstDash val="solid"/>
            <a:headEnd type="oval"/>
            <a:tailEnd type="none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弧形 48"/>
          <p:cNvSpPr/>
          <p:nvPr>
            <p:custDataLst>
              <p:tags r:id="rId19"/>
            </p:custDataLst>
          </p:nvPr>
        </p:nvSpPr>
        <p:spPr>
          <a:xfrm>
            <a:off x="3068422" y="3901775"/>
            <a:ext cx="839679" cy="839679"/>
          </a:xfrm>
          <a:prstGeom prst="arc">
            <a:avLst>
              <a:gd name="adj1" fmla="val 16383431"/>
              <a:gd name="adj2" fmla="val 21595007"/>
            </a:avLst>
          </a:prstGeom>
          <a:solidFill>
            <a:sysClr val="window" lastClr="FFFFFF"/>
          </a:solidFill>
          <a:ln w="28575">
            <a:solidFill>
              <a:srgbClr val="FF4200"/>
            </a:solidFill>
            <a:prstDash val="solid"/>
            <a:headEnd type="oval"/>
            <a:tailEnd type="none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文本框 65"/>
          <p:cNvSpPr txBox="1"/>
          <p:nvPr>
            <p:custDataLst>
              <p:tags r:id="rId20"/>
            </p:custDataLst>
          </p:nvPr>
        </p:nvSpPr>
        <p:spPr>
          <a:xfrm>
            <a:off x="3052898" y="4092035"/>
            <a:ext cx="870727" cy="459159"/>
          </a:xfrm>
          <a:prstGeom prst="rect">
            <a:avLst/>
          </a:prstGeom>
          <a:noFill/>
        </p:spPr>
        <p:txBody>
          <a:bodyPr wrap="square" lIns="91440" tIns="46800" rIns="91440" bIns="45720" anchor="ctr" anchorCtr="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400" b="1" spc="15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1945</a:t>
            </a:r>
          </a:p>
        </p:txBody>
      </p:sp>
      <p:sp>
        <p:nvSpPr>
          <p:cNvPr id="54" name="弧形 53"/>
          <p:cNvSpPr/>
          <p:nvPr>
            <p:custDataLst>
              <p:tags r:id="rId21"/>
            </p:custDataLst>
          </p:nvPr>
        </p:nvSpPr>
        <p:spPr>
          <a:xfrm>
            <a:off x="5011259" y="3901775"/>
            <a:ext cx="839679" cy="839679"/>
          </a:xfrm>
          <a:prstGeom prst="arc">
            <a:avLst>
              <a:gd name="adj1" fmla="val 5443411"/>
              <a:gd name="adj2" fmla="val 10945048"/>
            </a:avLst>
          </a:prstGeom>
          <a:solidFill>
            <a:sysClr val="window" lastClr="FFFFFF"/>
          </a:solidFill>
          <a:ln w="28575">
            <a:solidFill>
              <a:srgbClr val="FF6000"/>
            </a:solidFill>
            <a:prstDash val="solid"/>
            <a:headEnd type="oval"/>
            <a:tailEnd type="none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弧形 55"/>
          <p:cNvSpPr/>
          <p:nvPr>
            <p:custDataLst>
              <p:tags r:id="rId22"/>
            </p:custDataLst>
          </p:nvPr>
        </p:nvSpPr>
        <p:spPr>
          <a:xfrm>
            <a:off x="5011259" y="3901775"/>
            <a:ext cx="839679" cy="839679"/>
          </a:xfrm>
          <a:prstGeom prst="arc">
            <a:avLst>
              <a:gd name="adj1" fmla="val 16383431"/>
              <a:gd name="adj2" fmla="val 21595007"/>
            </a:avLst>
          </a:prstGeom>
          <a:solidFill>
            <a:sysClr val="window" lastClr="FFFFFF"/>
          </a:solidFill>
          <a:ln w="28575">
            <a:solidFill>
              <a:srgbClr val="FF6000"/>
            </a:solidFill>
            <a:prstDash val="solid"/>
            <a:headEnd type="oval"/>
            <a:tailEnd type="none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文本框 66"/>
          <p:cNvSpPr txBox="1"/>
          <p:nvPr>
            <p:custDataLst>
              <p:tags r:id="rId23"/>
            </p:custDataLst>
          </p:nvPr>
        </p:nvSpPr>
        <p:spPr>
          <a:xfrm>
            <a:off x="4995735" y="4092035"/>
            <a:ext cx="870727" cy="459159"/>
          </a:xfrm>
          <a:prstGeom prst="rect">
            <a:avLst/>
          </a:prstGeom>
          <a:noFill/>
        </p:spPr>
        <p:txBody>
          <a:bodyPr wrap="square" lIns="91440" tIns="46800" rIns="91440" bIns="45720" anchor="ctr" anchorCtr="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400" b="1" spc="15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1945</a:t>
            </a:r>
          </a:p>
        </p:txBody>
      </p:sp>
      <p:sp>
        <p:nvSpPr>
          <p:cNvPr id="60" name="弧形 59"/>
          <p:cNvSpPr/>
          <p:nvPr>
            <p:custDataLst>
              <p:tags r:id="rId24"/>
            </p:custDataLst>
          </p:nvPr>
        </p:nvSpPr>
        <p:spPr>
          <a:xfrm>
            <a:off x="6954097" y="3901775"/>
            <a:ext cx="839679" cy="839679"/>
          </a:xfrm>
          <a:prstGeom prst="arc">
            <a:avLst>
              <a:gd name="adj1" fmla="val 5443411"/>
              <a:gd name="adj2" fmla="val 10945048"/>
            </a:avLst>
          </a:prstGeom>
          <a:solidFill>
            <a:sysClr val="window" lastClr="FFFFFF"/>
          </a:solidFill>
          <a:ln w="28575">
            <a:solidFill>
              <a:srgbClr val="FF8400"/>
            </a:solidFill>
            <a:prstDash val="solid"/>
            <a:headEnd type="oval"/>
            <a:tailEnd type="none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弧形 60"/>
          <p:cNvSpPr/>
          <p:nvPr>
            <p:custDataLst>
              <p:tags r:id="rId25"/>
            </p:custDataLst>
          </p:nvPr>
        </p:nvSpPr>
        <p:spPr>
          <a:xfrm>
            <a:off x="6954097" y="3901775"/>
            <a:ext cx="839679" cy="839679"/>
          </a:xfrm>
          <a:prstGeom prst="arc">
            <a:avLst>
              <a:gd name="adj1" fmla="val 16383431"/>
              <a:gd name="adj2" fmla="val 21595007"/>
            </a:avLst>
          </a:prstGeom>
          <a:solidFill>
            <a:sysClr val="window" lastClr="FFFFFF"/>
          </a:solidFill>
          <a:ln w="28575">
            <a:solidFill>
              <a:srgbClr val="FF8400"/>
            </a:solidFill>
            <a:prstDash val="solid"/>
            <a:headEnd type="oval"/>
            <a:tailEnd type="none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文本框 67"/>
          <p:cNvSpPr txBox="1"/>
          <p:nvPr>
            <p:custDataLst>
              <p:tags r:id="rId26"/>
            </p:custDataLst>
          </p:nvPr>
        </p:nvSpPr>
        <p:spPr>
          <a:xfrm>
            <a:off x="6939670" y="4092035"/>
            <a:ext cx="868536" cy="459159"/>
          </a:xfrm>
          <a:prstGeom prst="rect">
            <a:avLst/>
          </a:prstGeom>
          <a:noFill/>
        </p:spPr>
        <p:txBody>
          <a:bodyPr wrap="square" lIns="91440" tIns="46800" rIns="91440" bIns="45720" anchor="ctr" anchorCtr="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400" b="1" spc="15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1945</a:t>
            </a:r>
          </a:p>
        </p:txBody>
      </p:sp>
      <p:sp>
        <p:nvSpPr>
          <p:cNvPr id="25" name="弧形 24"/>
          <p:cNvSpPr/>
          <p:nvPr>
            <p:custDataLst>
              <p:tags r:id="rId27"/>
            </p:custDataLst>
          </p:nvPr>
        </p:nvSpPr>
        <p:spPr>
          <a:xfrm>
            <a:off x="1125585" y="3901775"/>
            <a:ext cx="839679" cy="839679"/>
          </a:xfrm>
          <a:prstGeom prst="arc">
            <a:avLst>
              <a:gd name="adj1" fmla="val 5443411"/>
              <a:gd name="adj2" fmla="val 10945048"/>
            </a:avLst>
          </a:prstGeom>
          <a:solidFill>
            <a:sysClr val="window" lastClr="FFFFFF"/>
          </a:solidFill>
          <a:ln w="28575">
            <a:solidFill>
              <a:srgbClr val="FF170C"/>
            </a:solidFill>
            <a:prstDash val="solid"/>
            <a:headEnd type="oval"/>
            <a:tailEnd type="none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弧形 25"/>
          <p:cNvSpPr/>
          <p:nvPr>
            <p:custDataLst>
              <p:tags r:id="rId28"/>
            </p:custDataLst>
          </p:nvPr>
        </p:nvSpPr>
        <p:spPr>
          <a:xfrm>
            <a:off x="1125585" y="3901775"/>
            <a:ext cx="839679" cy="839679"/>
          </a:xfrm>
          <a:prstGeom prst="arc">
            <a:avLst>
              <a:gd name="adj1" fmla="val 16383431"/>
              <a:gd name="adj2" fmla="val 21595007"/>
            </a:avLst>
          </a:prstGeom>
          <a:solidFill>
            <a:sysClr val="window" lastClr="FFFFFF"/>
          </a:solidFill>
          <a:ln w="28575">
            <a:solidFill>
              <a:srgbClr val="FF170C"/>
            </a:solidFill>
            <a:prstDash val="solid"/>
            <a:headEnd type="oval"/>
            <a:tailEnd type="none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>
            <p:custDataLst>
              <p:tags r:id="rId29"/>
            </p:custDataLst>
          </p:nvPr>
        </p:nvSpPr>
        <p:spPr>
          <a:xfrm>
            <a:off x="1110061" y="4092035"/>
            <a:ext cx="870727" cy="459159"/>
          </a:xfrm>
          <a:prstGeom prst="rect">
            <a:avLst/>
          </a:prstGeom>
          <a:noFill/>
        </p:spPr>
        <p:txBody>
          <a:bodyPr wrap="square" lIns="91440" tIns="46800" rIns="91440" bIns="45720" anchor="ctr" anchorCtr="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400" b="1" spc="15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1945</a:t>
            </a:r>
          </a:p>
        </p:txBody>
      </p:sp>
      <p:sp>
        <p:nvSpPr>
          <p:cNvPr id="41" name="弧形 40"/>
          <p:cNvSpPr/>
          <p:nvPr>
            <p:custDataLst>
              <p:tags r:id="rId30"/>
            </p:custDataLst>
          </p:nvPr>
        </p:nvSpPr>
        <p:spPr>
          <a:xfrm>
            <a:off x="8896934" y="3901775"/>
            <a:ext cx="839679" cy="839679"/>
          </a:xfrm>
          <a:prstGeom prst="arc">
            <a:avLst>
              <a:gd name="adj1" fmla="val 5443411"/>
              <a:gd name="adj2" fmla="val 10945048"/>
            </a:avLst>
          </a:prstGeom>
          <a:solidFill>
            <a:sysClr val="window" lastClr="FFFFFF"/>
          </a:solidFill>
          <a:ln w="28575">
            <a:solidFill>
              <a:srgbClr val="FF9C00"/>
            </a:solidFill>
            <a:prstDash val="solid"/>
            <a:headEnd type="oval"/>
            <a:tailEnd type="none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弧形 41"/>
          <p:cNvSpPr/>
          <p:nvPr>
            <p:custDataLst>
              <p:tags r:id="rId31"/>
            </p:custDataLst>
          </p:nvPr>
        </p:nvSpPr>
        <p:spPr>
          <a:xfrm>
            <a:off x="8896934" y="3901775"/>
            <a:ext cx="839679" cy="839679"/>
          </a:xfrm>
          <a:prstGeom prst="arc">
            <a:avLst>
              <a:gd name="adj1" fmla="val 16383431"/>
              <a:gd name="adj2" fmla="val 21595007"/>
            </a:avLst>
          </a:prstGeom>
          <a:solidFill>
            <a:sysClr val="window" lastClr="FFFFFF"/>
          </a:solidFill>
          <a:ln w="28575">
            <a:solidFill>
              <a:srgbClr val="FF9C00"/>
            </a:solidFill>
            <a:prstDash val="solid"/>
            <a:headEnd type="oval"/>
            <a:tailEnd type="none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>
            <p:custDataLst>
              <p:tags r:id="rId32"/>
            </p:custDataLst>
          </p:nvPr>
        </p:nvSpPr>
        <p:spPr>
          <a:xfrm>
            <a:off x="8882507" y="4092035"/>
            <a:ext cx="868536" cy="459159"/>
          </a:xfrm>
          <a:prstGeom prst="rect">
            <a:avLst/>
          </a:prstGeom>
          <a:noFill/>
        </p:spPr>
        <p:txBody>
          <a:bodyPr wrap="square" lIns="91440" tIns="46800" rIns="91440" bIns="45720" anchor="ctr" anchorCtr="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spc="15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1945</a:t>
            </a:r>
            <a:endParaRPr lang="en-US" sz="1400" b="1" spc="15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椭圆 84"/>
          <p:cNvSpPr/>
          <p:nvPr>
            <p:custDataLst>
              <p:tags r:id="rId33"/>
            </p:custDataLst>
          </p:nvPr>
        </p:nvSpPr>
        <p:spPr>
          <a:xfrm>
            <a:off x="4341264" y="4203198"/>
            <a:ext cx="236832" cy="236832"/>
          </a:xfrm>
          <a:prstGeom prst="ellipse">
            <a:avLst/>
          </a:prstGeom>
          <a:solidFill>
            <a:srgbClr val="FF6000"/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wrap="square" lIns="91440" tIns="45720" rIns="91440" bIns="45720" anchor="ctr">
            <a:normAutofit fontScale="32500" lnSpcReduction="20000"/>
          </a:bodyPr>
          <a:lstStyle/>
          <a:p>
            <a:pPr algn="ctr"/>
            <a:endParaRPr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椭圆 85"/>
          <p:cNvSpPr/>
          <p:nvPr>
            <p:custDataLst>
              <p:tags r:id="rId34"/>
            </p:custDataLst>
          </p:nvPr>
        </p:nvSpPr>
        <p:spPr>
          <a:xfrm>
            <a:off x="6284101" y="4203198"/>
            <a:ext cx="236832" cy="236832"/>
          </a:xfrm>
          <a:prstGeom prst="ellipse">
            <a:avLst/>
          </a:prstGeom>
          <a:solidFill>
            <a:srgbClr val="FF8400"/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wrap="square" lIns="91440" tIns="45720" rIns="91440" bIns="45720" anchor="ctr">
            <a:normAutofit fontScale="32500" lnSpcReduction="20000"/>
          </a:bodyPr>
          <a:lstStyle/>
          <a:p>
            <a:pPr algn="ctr"/>
            <a:endParaRPr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>
            <a:endCxn id="52" idx="2"/>
          </p:cNvCxnSpPr>
          <p:nvPr>
            <p:custDataLst>
              <p:tags r:id="rId35"/>
            </p:custDataLst>
          </p:nvPr>
        </p:nvCxnSpPr>
        <p:spPr>
          <a:xfrm>
            <a:off x="1948039" y="4321614"/>
            <a:ext cx="450387" cy="0"/>
          </a:xfrm>
          <a:prstGeom prst="line">
            <a:avLst/>
          </a:prstGeom>
          <a:ln w="28575">
            <a:solidFill>
              <a:srgbClr val="FF170C"/>
            </a:solidFill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cxnSp>
        <p:nvCxnSpPr>
          <p:cNvPr id="5" name="直接连接符 4"/>
          <p:cNvCxnSpPr>
            <a:stCxn id="52" idx="6"/>
          </p:cNvCxnSpPr>
          <p:nvPr>
            <p:custDataLst>
              <p:tags r:id="rId36"/>
            </p:custDataLst>
          </p:nvPr>
        </p:nvCxnSpPr>
        <p:spPr>
          <a:xfrm>
            <a:off x="2635259" y="4321614"/>
            <a:ext cx="433537" cy="0"/>
          </a:xfrm>
          <a:prstGeom prst="line">
            <a:avLst/>
          </a:prstGeom>
          <a:ln w="28575">
            <a:solidFill>
              <a:srgbClr val="FF4200"/>
            </a:solidFill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cxnSp>
        <p:nvCxnSpPr>
          <p:cNvPr id="16" name="直接连接符 15"/>
          <p:cNvCxnSpPr>
            <a:endCxn id="85" idx="2"/>
          </p:cNvCxnSpPr>
          <p:nvPr>
            <p:custDataLst>
              <p:tags r:id="rId37"/>
            </p:custDataLst>
          </p:nvPr>
        </p:nvCxnSpPr>
        <p:spPr>
          <a:xfrm>
            <a:off x="3890877" y="4321004"/>
            <a:ext cx="450387" cy="610"/>
          </a:xfrm>
          <a:prstGeom prst="line">
            <a:avLst/>
          </a:prstGeom>
          <a:ln w="28575">
            <a:solidFill>
              <a:srgbClr val="FF4200"/>
            </a:solidFill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cxnSp>
        <p:nvCxnSpPr>
          <p:cNvPr id="18" name="直接连接符 17"/>
          <p:cNvCxnSpPr>
            <a:stCxn id="85" idx="6"/>
          </p:cNvCxnSpPr>
          <p:nvPr>
            <p:custDataLst>
              <p:tags r:id="rId38"/>
            </p:custDataLst>
          </p:nvPr>
        </p:nvCxnSpPr>
        <p:spPr>
          <a:xfrm>
            <a:off x="4578096" y="4321614"/>
            <a:ext cx="433537" cy="0"/>
          </a:xfrm>
          <a:prstGeom prst="line">
            <a:avLst/>
          </a:prstGeom>
          <a:ln w="28575">
            <a:solidFill>
              <a:srgbClr val="FF6000"/>
            </a:solidFill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cxnSp>
        <p:nvCxnSpPr>
          <p:cNvPr id="20" name="直接连接符 19"/>
          <p:cNvCxnSpPr>
            <a:endCxn id="86" idx="2"/>
          </p:cNvCxnSpPr>
          <p:nvPr>
            <p:custDataLst>
              <p:tags r:id="rId39"/>
            </p:custDataLst>
          </p:nvPr>
        </p:nvCxnSpPr>
        <p:spPr>
          <a:xfrm>
            <a:off x="5833714" y="4321004"/>
            <a:ext cx="450387" cy="610"/>
          </a:xfrm>
          <a:prstGeom prst="line">
            <a:avLst/>
          </a:prstGeom>
          <a:ln w="28575">
            <a:solidFill>
              <a:srgbClr val="FF6000"/>
            </a:solidFill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cxnSp>
        <p:nvCxnSpPr>
          <p:cNvPr id="22" name="直接连接符 21"/>
          <p:cNvCxnSpPr>
            <a:stCxn id="86" idx="6"/>
          </p:cNvCxnSpPr>
          <p:nvPr>
            <p:custDataLst>
              <p:tags r:id="rId40"/>
            </p:custDataLst>
          </p:nvPr>
        </p:nvCxnSpPr>
        <p:spPr>
          <a:xfrm>
            <a:off x="6520933" y="4321614"/>
            <a:ext cx="433537" cy="1"/>
          </a:xfrm>
          <a:prstGeom prst="line">
            <a:avLst/>
          </a:prstGeom>
          <a:ln w="28575">
            <a:solidFill>
              <a:srgbClr val="FF8400"/>
            </a:solidFill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cxnSp>
        <p:nvCxnSpPr>
          <p:cNvPr id="88" name="直接连接符 87"/>
          <p:cNvCxnSpPr>
            <a:endCxn id="58" idx="2"/>
          </p:cNvCxnSpPr>
          <p:nvPr>
            <p:custDataLst>
              <p:tags r:id="rId41"/>
            </p:custDataLst>
          </p:nvPr>
        </p:nvCxnSpPr>
        <p:spPr>
          <a:xfrm>
            <a:off x="7776551" y="4321004"/>
            <a:ext cx="450387" cy="610"/>
          </a:xfrm>
          <a:prstGeom prst="line">
            <a:avLst/>
          </a:prstGeom>
          <a:ln w="28575">
            <a:solidFill>
              <a:srgbClr val="FF8400"/>
            </a:solidFill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cxnSp>
        <p:nvCxnSpPr>
          <p:cNvPr id="101" name="直接连接符 100"/>
          <p:cNvCxnSpPr/>
          <p:nvPr>
            <p:custDataLst>
              <p:tags r:id="rId42"/>
            </p:custDataLst>
          </p:nvPr>
        </p:nvCxnSpPr>
        <p:spPr>
          <a:xfrm flipV="1">
            <a:off x="8433481" y="4303905"/>
            <a:ext cx="476892" cy="0"/>
          </a:xfrm>
          <a:prstGeom prst="line">
            <a:avLst/>
          </a:prstGeom>
          <a:ln w="28575">
            <a:solidFill>
              <a:srgbClr val="FF9C00"/>
            </a:solidFill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cxnSp>
        <p:nvCxnSpPr>
          <p:cNvPr id="64" name="直接连接符 63"/>
          <p:cNvCxnSpPr/>
          <p:nvPr>
            <p:custDataLst>
              <p:tags r:id="rId43"/>
            </p:custDataLst>
          </p:nvPr>
        </p:nvCxnSpPr>
        <p:spPr>
          <a:xfrm>
            <a:off x="9716927" y="4321004"/>
            <a:ext cx="2504398" cy="610"/>
          </a:xfrm>
          <a:prstGeom prst="line">
            <a:avLst/>
          </a:prstGeom>
          <a:ln w="28575">
            <a:solidFill>
              <a:srgbClr val="FF9C00"/>
            </a:solidFill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cxnSp>
        <p:nvCxnSpPr>
          <p:cNvPr id="69" name="直接连接符 68"/>
          <p:cNvCxnSpPr/>
          <p:nvPr>
            <p:custDataLst>
              <p:tags r:id="rId44"/>
            </p:custDataLst>
          </p:nvPr>
        </p:nvCxnSpPr>
        <p:spPr>
          <a:xfrm>
            <a:off x="-3175" y="4307260"/>
            <a:ext cx="1134766" cy="1"/>
          </a:xfrm>
          <a:prstGeom prst="line">
            <a:avLst/>
          </a:prstGeom>
          <a:ln w="28575">
            <a:solidFill>
              <a:srgbClr val="FF170C"/>
            </a:solidFill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pic>
        <p:nvPicPr>
          <p:cNvPr id="7" name="图片 6"/>
          <p:cNvPicPr>
            <a:picLocks noChangeAspect="1"/>
          </p:cNvPicPr>
          <p:nvPr/>
        </p:nvPicPr>
        <p:blipFill>
          <a:blip r:embed="rId47" cstate="print"/>
          <a:stretch>
            <a:fillRect/>
          </a:stretch>
        </p:blipFill>
        <p:spPr>
          <a:xfrm>
            <a:off x="7520923" y="4813520"/>
            <a:ext cx="4460240" cy="1610995"/>
          </a:xfrm>
          <a:prstGeom prst="roundRect">
            <a:avLst>
              <a:gd name="adj" fmla="val 9341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文本框 10"/>
          <p:cNvSpPr txBox="1"/>
          <p:nvPr/>
        </p:nvSpPr>
        <p:spPr>
          <a:xfrm>
            <a:off x="7520923" y="6449762"/>
            <a:ext cx="42233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◎</a:t>
            </a:r>
            <a:r>
              <a:rPr lang="zh-CN" altLang="en-US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日本投降</a:t>
            </a:r>
            <a:r>
              <a:rPr lang="zh-CN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签字仪式现场</a:t>
            </a:r>
          </a:p>
        </p:txBody>
      </p:sp>
    </p:spTree>
    <p:extLst>
      <p:ext uri="{BB962C8B-B14F-4D97-AF65-F5344CB8AC3E}">
        <p14:creationId xmlns:p14="http://schemas.microsoft.com/office/powerpoint/2010/main" val="115225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20436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60120" y="144145"/>
            <a:ext cx="28225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A51F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抗日战争的胜利</a:t>
            </a:r>
          </a:p>
        </p:txBody>
      </p:sp>
      <p:pic>
        <p:nvPicPr>
          <p:cNvPr id="2" name="图片 1" descr="594b28ef90e51[1]"/>
          <p:cNvPicPr>
            <a:picLocks noChangeAspect="1"/>
          </p:cNvPicPr>
          <p:nvPr/>
        </p:nvPicPr>
        <p:blipFill>
          <a:blip r:embed="rId2" cstate="print">
            <a:lum contrast="24000"/>
          </a:blip>
          <a:srcRect l="34842" t="31801" r="41632" b="43796"/>
          <a:stretch>
            <a:fillRect/>
          </a:stretch>
        </p:blipFill>
        <p:spPr>
          <a:xfrm flipH="1">
            <a:off x="217805" y="86360"/>
            <a:ext cx="653415" cy="5759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17805" y="860425"/>
            <a:ext cx="4992370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抗日战争的胜利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47712" y="1380959"/>
            <a:ext cx="977514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【课堂探究】</a:t>
            </a:r>
            <a:r>
              <a:rPr 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结合所学知识，谈一谈抗日战争取得胜利的原因有哪些？</a:t>
            </a:r>
            <a:endParaRPr lang="zh-CN" sz="24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805768" y="1908835"/>
            <a:ext cx="9659031" cy="1708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(1</a:t>
            </a:r>
            <a:r>
              <a:rPr lang="en-US" sz="28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)</a:t>
            </a:r>
            <a:r>
              <a:rPr lang="zh-CN" sz="2800" b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抗</a:t>
            </a:r>
            <a:r>
              <a:rPr lang="zh-CN" sz="2800" b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日民族统一战线的建立</a:t>
            </a:r>
            <a:r>
              <a:rPr lang="zh-CN" sz="28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，中华民族实行了团结抗</a:t>
            </a:r>
            <a:r>
              <a:rPr lang="zh-CN" sz="28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战</a:t>
            </a:r>
            <a:r>
              <a:rPr lang="zh-CN" altLang="en-US" sz="28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；</a:t>
            </a:r>
            <a:endParaRPr lang="en-US" sz="2800" b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indent="0"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(2</a:t>
            </a:r>
            <a:r>
              <a:rPr lang="en-US" sz="28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)</a:t>
            </a:r>
            <a:r>
              <a:rPr lang="zh-CN" sz="2800" b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</a:t>
            </a:r>
            <a:r>
              <a:rPr lang="zh-CN" sz="2800" b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国共产</a:t>
            </a:r>
            <a:r>
              <a:rPr lang="zh-CN" sz="2800" b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党</a:t>
            </a:r>
            <a:r>
              <a:rPr lang="zh-CN" sz="28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在</a:t>
            </a:r>
            <a:r>
              <a:rPr lang="zh-CN" sz="28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抗战中</a:t>
            </a:r>
            <a:r>
              <a:rPr lang="zh-CN" sz="2800" b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发挥着中流砥柱的作用</a:t>
            </a:r>
            <a:r>
              <a:rPr lang="zh-CN" sz="28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  <a:endParaRPr lang="en-US" sz="2800" b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indent="0"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(3</a:t>
            </a:r>
            <a:r>
              <a:rPr lang="en-US" sz="28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)</a:t>
            </a:r>
            <a:r>
              <a:rPr lang="zh-CN" sz="2800" b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世界</a:t>
            </a:r>
            <a:r>
              <a:rPr lang="zh-CN" sz="28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反</a:t>
            </a:r>
            <a:r>
              <a:rPr lang="zh-CN" sz="28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法西</a:t>
            </a:r>
            <a:r>
              <a:rPr lang="zh-CN" sz="28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斯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统</a:t>
            </a:r>
            <a:r>
              <a:rPr lang="zh-CN" altLang="en-US" sz="280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一战线</a:t>
            </a:r>
            <a:r>
              <a:rPr lang="zh-CN" sz="28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和</a:t>
            </a:r>
            <a:r>
              <a:rPr lang="zh-CN" sz="2800" b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世界各国人民的同情和支持</a:t>
            </a:r>
            <a:r>
              <a:rPr lang="zh-CN" sz="2800" b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11" name="内容占位符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4614" y="3776643"/>
            <a:ext cx="3078752" cy="2644467"/>
          </a:xfrm>
          <a:prstGeom prst="rect">
            <a:avLst/>
          </a:prstGeom>
        </p:spPr>
      </p:pic>
      <p:pic>
        <p:nvPicPr>
          <p:cNvPr id="12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0268" y="3745281"/>
            <a:ext cx="2171286" cy="270719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6816791" y="5453441"/>
            <a:ext cx="461665" cy="101566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b="1" smtClean="0"/>
              <a:t>台湾光复</a:t>
            </a:r>
            <a:endParaRPr lang="zh-CN" altLang="en-US" b="1"/>
          </a:p>
        </p:txBody>
      </p:sp>
      <p:pic>
        <p:nvPicPr>
          <p:cNvPr id="13" name="内容占位符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4604" y="3776643"/>
            <a:ext cx="1989088" cy="2718546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9754996" y="4889647"/>
            <a:ext cx="461665" cy="170816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b="1" smtClean="0"/>
              <a:t>美国投放原子弹</a:t>
            </a:r>
            <a:endParaRPr lang="zh-CN" altLang="en-US" b="1"/>
          </a:p>
        </p:txBody>
      </p:sp>
    </p:spTree>
    <p:extLst>
      <p:ext uri="{BB962C8B-B14F-4D97-AF65-F5344CB8AC3E}">
        <p14:creationId xmlns:p14="http://schemas.microsoft.com/office/powerpoint/2010/main" val="282975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20436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60120" y="144145"/>
            <a:ext cx="28225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A51F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抗日战争的胜利</a:t>
            </a:r>
          </a:p>
        </p:txBody>
      </p:sp>
      <p:pic>
        <p:nvPicPr>
          <p:cNvPr id="2" name="图片 1" descr="594b28ef90e51[1]"/>
          <p:cNvPicPr>
            <a:picLocks noChangeAspect="1"/>
          </p:cNvPicPr>
          <p:nvPr/>
        </p:nvPicPr>
        <p:blipFill>
          <a:blip r:embed="rId2" cstate="print">
            <a:lum contrast="24000"/>
          </a:blip>
          <a:srcRect l="34842" t="31801" r="41632" b="43796"/>
          <a:stretch>
            <a:fillRect/>
          </a:stretch>
        </p:blipFill>
        <p:spPr>
          <a:xfrm flipH="1">
            <a:off x="217805" y="86360"/>
            <a:ext cx="653415" cy="5759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53234" y="860425"/>
            <a:ext cx="4992370" cy="4766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抗日战争的胜利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22605" y="1534448"/>
            <a:ext cx="11045281" cy="3788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</a:t>
            </a:r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)意义</a:t>
            </a: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①是</a:t>
            </a:r>
            <a:r>
              <a:rPr lang="zh-CN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近代以来中国抗击外敌入侵所取得的第一次完全胜利</a:t>
            </a:r>
            <a:r>
              <a:rPr 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，对维护世界和平的伟大事业产生了重要影响；</a:t>
            </a: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②</a:t>
            </a:r>
            <a:r>
              <a:rPr lang="zh-CN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重新确立了中国在世界上的大国地位</a:t>
            </a:r>
            <a:r>
              <a:rPr 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，使中国人民赢得了世界爱好和平人民的尊敬。</a:t>
            </a: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③</a:t>
            </a:r>
            <a:r>
              <a:rPr lang="zh-CN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开辟了中华民族伟大复兴的光明前景</a:t>
            </a:r>
            <a:r>
              <a:rPr 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，开启了古老中国凤凰涅槃、浴火重生的新征程。</a:t>
            </a:r>
            <a:endParaRPr lang="zh-CN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0143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sdl0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590800"/>
            <a:ext cx="1371600" cy="1752600"/>
          </a:xfrm>
          <a:prstGeom prst="rect">
            <a:avLst/>
          </a:prstGeom>
          <a:noFill/>
          <a:ln w="57150" cmpd="thinThick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64515" name="Picture 3" descr="罗斯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385"/>
          <a:stretch>
            <a:fillRect/>
          </a:stretch>
        </p:blipFill>
        <p:spPr bwMode="auto">
          <a:xfrm>
            <a:off x="2286000" y="2590800"/>
            <a:ext cx="1309688" cy="1752600"/>
          </a:xfrm>
          <a:prstGeom prst="rect">
            <a:avLst/>
          </a:prstGeom>
          <a:noFill/>
          <a:ln w="57150" cmpd="thickThin">
            <a:solidFill>
              <a:srgbClr val="000000"/>
            </a:solidFill>
            <a:miter lim="800000"/>
            <a:headEnd/>
            <a:tailEnd/>
          </a:ln>
        </p:spPr>
      </p:pic>
      <p:grpSp>
        <p:nvGrpSpPr>
          <p:cNvPr id="2" name="Group 4"/>
          <p:cNvGrpSpPr/>
          <p:nvPr/>
        </p:nvGrpSpPr>
        <p:grpSpPr bwMode="auto">
          <a:xfrm>
            <a:off x="1798705" y="673037"/>
            <a:ext cx="3724275" cy="1714500"/>
            <a:chOff x="-113" y="144"/>
            <a:chExt cx="2580" cy="1080"/>
          </a:xfrm>
          <a:noFill/>
        </p:grpSpPr>
        <p:sp>
          <p:nvSpPr>
            <p:cNvPr id="38916" name="AutoShape 5" descr="画布"/>
            <p:cNvSpPr>
              <a:spLocks noChangeArrowheads="1"/>
            </p:cNvSpPr>
            <p:nvPr/>
          </p:nvSpPr>
          <p:spPr bwMode="auto">
            <a:xfrm>
              <a:off x="-113" y="180"/>
              <a:ext cx="2580" cy="1044"/>
            </a:xfrm>
            <a:prstGeom prst="wedgeRectCallout">
              <a:avLst>
                <a:gd name="adj1" fmla="val 833"/>
                <a:gd name="adj2" fmla="val 71618"/>
              </a:avLst>
            </a:prstGeom>
            <a:grpFill/>
            <a:ln w="38100">
              <a:solidFill>
                <a:srgbClr val="CC9900"/>
              </a:solidFill>
              <a:miter lim="800000"/>
            </a:ln>
            <a:effectLst>
              <a:outerShdw dist="35921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algn="ctr"/>
              <a:r>
                <a:rPr lang="en-US" altLang="zh-CN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      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屈原 </a:t>
              </a:r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—— 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指</a:t>
              </a:r>
            </a:p>
            <a:p>
              <a:pPr algn="ctr"/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    日本屈服服于美</a:t>
              </a:r>
              <a:endPara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     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国投下的两颗原  子弹。</a:t>
              </a:r>
            </a:p>
          </p:txBody>
        </p:sp>
        <p:pic>
          <p:nvPicPr>
            <p:cNvPr id="38917" name="Picture 6" descr="屈原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144"/>
              <a:ext cx="720" cy="9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7"/>
          <p:cNvGrpSpPr/>
          <p:nvPr/>
        </p:nvGrpSpPr>
        <p:grpSpPr bwMode="auto">
          <a:xfrm>
            <a:off x="1966983" y="4521138"/>
            <a:ext cx="3918857" cy="1693863"/>
            <a:chOff x="0" y="3120"/>
            <a:chExt cx="2544" cy="1200"/>
          </a:xfrm>
          <a:noFill/>
        </p:grpSpPr>
        <p:sp>
          <p:nvSpPr>
            <p:cNvPr id="38919" name="AutoShape 8" descr="画布"/>
            <p:cNvSpPr>
              <a:spLocks noChangeArrowheads="1"/>
            </p:cNvSpPr>
            <p:nvPr/>
          </p:nvSpPr>
          <p:spPr bwMode="auto">
            <a:xfrm>
              <a:off x="0" y="3120"/>
              <a:ext cx="2544" cy="1200"/>
            </a:xfrm>
            <a:prstGeom prst="wedgeRectCallout">
              <a:avLst>
                <a:gd name="adj1" fmla="val 33528"/>
                <a:gd name="adj2" fmla="val -94250"/>
              </a:avLst>
            </a:prstGeom>
            <a:grpFill/>
            <a:ln w="38100">
              <a:solidFill>
                <a:srgbClr val="CC9900"/>
              </a:solidFill>
              <a:miter lim="800000"/>
            </a:ln>
            <a:effectLst>
              <a:outerShdw dist="35921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algn="ctr"/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   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苏武</a:t>
              </a:r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——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苏联</a:t>
              </a:r>
            </a:p>
            <a:p>
              <a:pPr algn="ctr"/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  红军出兵东北，  </a:t>
              </a:r>
            </a:p>
            <a:p>
              <a:pPr algn="ctr"/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一举击溃日本</a:t>
              </a:r>
            </a:p>
            <a:p>
              <a:pPr algn="ctr"/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关东军。</a:t>
              </a:r>
            </a:p>
          </p:txBody>
        </p:sp>
        <p:pic>
          <p:nvPicPr>
            <p:cNvPr id="38920" name="Picture 9" descr="苏武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3264"/>
              <a:ext cx="720" cy="9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4522" name="Picture 10" descr="f104"/>
          <p:cNvPicPr>
            <a:picLocks noChangeAspect="1" noChangeArrowheads="1"/>
          </p:cNvPicPr>
          <p:nvPr/>
        </p:nvPicPr>
        <p:blipFill>
          <a:blip r:embed="rId7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11"/>
          <a:stretch>
            <a:fillRect/>
          </a:stretch>
        </p:blipFill>
        <p:spPr bwMode="auto">
          <a:xfrm>
            <a:off x="6283325" y="2590800"/>
            <a:ext cx="1336675" cy="1752600"/>
          </a:xfrm>
          <a:prstGeom prst="rect">
            <a:avLst/>
          </a:prstGeom>
          <a:noFill/>
          <a:ln w="57150" cmpd="thickThin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64523" name="Picture 11" descr="4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25" r="18889" b="19231"/>
          <a:stretch>
            <a:fillRect/>
          </a:stretch>
        </p:blipFill>
        <p:spPr bwMode="auto">
          <a:xfrm>
            <a:off x="8305800" y="2590800"/>
            <a:ext cx="1371600" cy="1752600"/>
          </a:xfrm>
          <a:prstGeom prst="rect">
            <a:avLst/>
          </a:prstGeom>
          <a:noFill/>
          <a:ln w="57150" cmpd="thickThin">
            <a:solidFill>
              <a:srgbClr val="000000"/>
            </a:solidFill>
            <a:miter lim="800000"/>
            <a:headEnd/>
            <a:tailEnd/>
          </a:ln>
        </p:spPr>
      </p:pic>
      <p:grpSp>
        <p:nvGrpSpPr>
          <p:cNvPr id="4" name="Group 12"/>
          <p:cNvGrpSpPr/>
          <p:nvPr/>
        </p:nvGrpSpPr>
        <p:grpSpPr bwMode="auto">
          <a:xfrm>
            <a:off x="6482929" y="673037"/>
            <a:ext cx="4195763" cy="1700212"/>
            <a:chOff x="3218" y="129"/>
            <a:chExt cx="2542" cy="1071"/>
          </a:xfrm>
          <a:noFill/>
        </p:grpSpPr>
        <p:sp>
          <p:nvSpPr>
            <p:cNvPr id="38924" name="AutoShape 13" descr="画布"/>
            <p:cNvSpPr>
              <a:spLocks noChangeArrowheads="1"/>
            </p:cNvSpPr>
            <p:nvPr/>
          </p:nvSpPr>
          <p:spPr bwMode="auto">
            <a:xfrm>
              <a:off x="3218" y="164"/>
              <a:ext cx="2542" cy="1036"/>
            </a:xfrm>
            <a:prstGeom prst="wedgeRectCallout">
              <a:avLst>
                <a:gd name="adj1" fmla="val -40329"/>
                <a:gd name="adj2" fmla="val 74634"/>
              </a:avLst>
            </a:prstGeom>
            <a:grpFill/>
            <a:ln w="38100">
              <a:solidFill>
                <a:srgbClr val="CC9900"/>
              </a:solidFill>
              <a:miter lim="800000"/>
            </a:ln>
            <a:effectLst>
              <a:outerShdw dist="35921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algn="ctr"/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     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蒋干</a:t>
              </a:r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——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蒋</a:t>
              </a:r>
            </a:p>
            <a:p>
              <a:pPr algn="ctr"/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     介石政府    </a:t>
              </a:r>
            </a:p>
            <a:p>
              <a:pPr algn="ctr"/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正面战场组织</a:t>
              </a:r>
            </a:p>
            <a:p>
              <a:pPr algn="ctr"/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 抗战的结果。</a:t>
              </a:r>
            </a:p>
          </p:txBody>
        </p:sp>
        <p:pic>
          <p:nvPicPr>
            <p:cNvPr id="38925" name="Picture 14" descr="蒋干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2" y="129"/>
              <a:ext cx="816" cy="92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AutoShape 11" descr="画布"/>
          <p:cNvSpPr>
            <a:spLocks noChangeArrowheads="1"/>
          </p:cNvSpPr>
          <p:nvPr/>
        </p:nvSpPr>
        <p:spPr bwMode="auto">
          <a:xfrm>
            <a:off x="6482929" y="4862351"/>
            <a:ext cx="4257642" cy="1352650"/>
          </a:xfrm>
          <a:prstGeom prst="wedgeRectCallout">
            <a:avLst>
              <a:gd name="adj1" fmla="val -10081"/>
              <a:gd name="adj2" fmla="val -109892"/>
            </a:avLst>
          </a:prstGeom>
          <a:noFill/>
          <a:ln w="38100">
            <a:solidFill>
              <a:schemeClr val="tx1"/>
            </a:solidFill>
            <a:miter lim="800000"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r>
              <a:rPr lang="zh-CN" altLang="en-US" sz="28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共工</a:t>
            </a:r>
            <a:r>
              <a:rPr lang="en-US" altLang="zh-CN" sz="28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产党、国民党、国际反法西斯力量等共同努力的结果。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28935" y="114401"/>
            <a:ext cx="3989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三、抗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日战争的胜利</a:t>
            </a:r>
          </a:p>
        </p:txBody>
      </p:sp>
    </p:spTree>
    <p:extLst>
      <p:ext uri="{BB962C8B-B14F-4D97-AF65-F5344CB8AC3E}">
        <p14:creationId xmlns:p14="http://schemas.microsoft.com/office/powerpoint/2010/main" val="279700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直接连接符 13"/>
          <p:cNvCxnSpPr/>
          <p:nvPr/>
        </p:nvCxnSpPr>
        <p:spPr>
          <a:xfrm>
            <a:off x="0" y="537439"/>
            <a:ext cx="4223792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896200" y="537439"/>
            <a:ext cx="42958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160520" y="205105"/>
            <a:ext cx="380873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课堂巩固</a:t>
            </a:r>
          </a:p>
        </p:txBody>
      </p:sp>
      <p:sp>
        <p:nvSpPr>
          <p:cNvPr id="2" name="矩形 1"/>
          <p:cNvSpPr/>
          <p:nvPr/>
        </p:nvSpPr>
        <p:spPr>
          <a:xfrm>
            <a:off x="193040" y="4189730"/>
            <a:ext cx="11743055" cy="251523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0" dist="508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fontAlgn="auto">
              <a:lnSpc>
                <a:spcPts val="3860"/>
              </a:lnSpc>
            </a:pP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、（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2016.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江苏卷）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1938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月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，国民政府为管理全国经济事务，将实业部改组为经济部，其职权范围包括了展示主要生产领域和商业领域，下属机构众多。经济部的设立（         ）</a:t>
            </a:r>
            <a:endParaRPr lang="zh-CN" altLang="en-US" sz="280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ts val="3860"/>
              </a:lnSpc>
            </a:pP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A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、适应了战争持久化的需要        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B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、标志着工作重心转向经济领域</a:t>
            </a:r>
          </a:p>
          <a:p>
            <a:pPr algn="l" fontAlgn="auto">
              <a:lnSpc>
                <a:spcPts val="3860"/>
              </a:lnSpc>
            </a:pP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C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、提高了后方百姓生活水平        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D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、导致抗战时期行政效率的低下</a:t>
            </a:r>
          </a:p>
        </p:txBody>
      </p:sp>
      <p:sp>
        <p:nvSpPr>
          <p:cNvPr id="6" name="矩形 5"/>
          <p:cNvSpPr/>
          <p:nvPr/>
        </p:nvSpPr>
        <p:spPr>
          <a:xfrm>
            <a:off x="193040" y="1030605"/>
            <a:ext cx="11743055" cy="29870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0" dist="508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fontAlgn="auto">
              <a:lnSpc>
                <a:spcPts val="3860"/>
              </a:lnSpc>
            </a:pP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、（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2016.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浙江卷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10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月）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193</a:t>
            </a:r>
            <a:r>
              <a:rPr 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7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年，八路军将领陈赓在日记中写道，这是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中日开展以来最大的第一次胜利。这一胜利虽然是局部的，但在政治上的胜利是无穷的：（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证明我党的主张正确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；（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）只有积极地采取运动战、游击战、山地战，配合阵地战，抄袭敌人，才能胜算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。这次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胜利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是（         ）</a:t>
            </a:r>
          </a:p>
          <a:p>
            <a:pPr algn="l"/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、淞沪会战       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B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、平型关大捷       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、台儿庄战役        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D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、枣宜会战</a:t>
            </a:r>
          </a:p>
        </p:txBody>
      </p:sp>
      <p:sp>
        <p:nvSpPr>
          <p:cNvPr id="4" name="矩形 3"/>
          <p:cNvSpPr/>
          <p:nvPr/>
        </p:nvSpPr>
        <p:spPr>
          <a:xfrm>
            <a:off x="1427092" y="2822192"/>
            <a:ext cx="6848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B</a:t>
            </a:r>
            <a:endParaRPr lang="zh-CN" altLang="en-US" sz="5400" b="1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699994" y="4985682"/>
            <a:ext cx="6848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</a:t>
            </a:r>
            <a:endParaRPr lang="zh-CN" altLang="en-US" sz="5400" b="1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03336" y="715020"/>
            <a:ext cx="11743055" cy="289496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0" dist="508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3</a:t>
            </a:r>
            <a:r>
              <a:rPr lang="zh-CN" altLang="zh-CN" sz="2800" b="1" smtClean="0">
                <a:solidFill>
                  <a:schemeClr val="tx1"/>
                </a:solidFill>
              </a:rPr>
              <a:t>．</a:t>
            </a:r>
            <a:r>
              <a:rPr lang="zh-CN" altLang="zh-CN" sz="2800" b="1">
                <a:solidFill>
                  <a:schemeClr val="tx1"/>
                </a:solidFill>
              </a:rPr>
              <a:t>（</a:t>
            </a:r>
            <a:r>
              <a:rPr lang="en-US" altLang="zh-CN" sz="2800" b="1">
                <a:solidFill>
                  <a:schemeClr val="tx1"/>
                </a:solidFill>
              </a:rPr>
              <a:t>2018</a:t>
            </a:r>
            <a:r>
              <a:rPr lang="zh-CN" altLang="zh-CN" sz="2800" b="1">
                <a:solidFill>
                  <a:schemeClr val="tx1"/>
                </a:solidFill>
              </a:rPr>
              <a:t>·新课标全国Ⅱ卷高考·</a:t>
            </a:r>
            <a:r>
              <a:rPr lang="en-US" altLang="zh-CN" sz="2800" b="1">
                <a:solidFill>
                  <a:schemeClr val="tx1"/>
                </a:solidFill>
              </a:rPr>
              <a:t>30</a:t>
            </a:r>
            <a:r>
              <a:rPr lang="zh-CN" altLang="zh-CN" sz="2800" b="1">
                <a:solidFill>
                  <a:schemeClr val="tx1"/>
                </a:solidFill>
              </a:rPr>
              <a:t>）美国记者曾生动地记述抗日根据地：“如果你遇见这样的农民</a:t>
            </a:r>
            <a:r>
              <a:rPr lang="en-US" altLang="zh-CN" sz="2800" b="1">
                <a:solidFill>
                  <a:schemeClr val="tx1"/>
                </a:solidFill>
              </a:rPr>
              <a:t>——</a:t>
            </a:r>
            <a:r>
              <a:rPr lang="zh-CN" altLang="zh-CN" sz="2800" b="1">
                <a:solidFill>
                  <a:schemeClr val="tx1"/>
                </a:solidFill>
              </a:rPr>
              <a:t>他的整个一生都被人欺凌、被人鞭笞、被人辱骂……你真正把</a:t>
            </a:r>
            <a:r>
              <a:rPr lang="zh-CN" altLang="zh-CN" sz="2800" b="1">
                <a:solidFill>
                  <a:srgbClr val="FF0000"/>
                </a:solidFill>
              </a:rPr>
              <a:t>他作为一个人来对待</a:t>
            </a:r>
            <a:r>
              <a:rPr lang="zh-CN" altLang="zh-CN" sz="2800" b="1">
                <a:solidFill>
                  <a:schemeClr val="tx1"/>
                </a:solidFill>
              </a:rPr>
              <a:t>，征求他的意见，让他投票选举地方政府……让他自己决定是否减租减息。如果你做到了这一切，那么，这个农民就会变成一个</a:t>
            </a:r>
            <a:r>
              <a:rPr lang="zh-CN" altLang="zh-CN" sz="2800" b="1">
                <a:solidFill>
                  <a:srgbClr val="FF0000"/>
                </a:solidFill>
              </a:rPr>
              <a:t>具有奋斗目标的人</a:t>
            </a:r>
            <a:r>
              <a:rPr lang="zh-CN" altLang="zh-CN" sz="2800" b="1">
                <a:solidFill>
                  <a:schemeClr val="tx1"/>
                </a:solidFill>
              </a:rPr>
              <a:t>。”这一记述表明，抗日根据</a:t>
            </a:r>
            <a:r>
              <a:rPr lang="zh-CN" altLang="zh-CN" sz="2800" b="1" smtClean="0">
                <a:solidFill>
                  <a:schemeClr val="tx1"/>
                </a:solidFill>
              </a:rPr>
              <a:t>地</a:t>
            </a:r>
            <a:endParaRPr lang="zh-CN" altLang="zh-CN" sz="2800" b="1">
              <a:solidFill>
                <a:schemeClr val="tx1"/>
              </a:solidFill>
            </a:endParaRPr>
          </a:p>
          <a:p>
            <a:r>
              <a:rPr lang="en-US" altLang="zh-CN" sz="2800" b="1">
                <a:solidFill>
                  <a:schemeClr val="tx1"/>
                </a:solidFill>
              </a:rPr>
              <a:t>A</a:t>
            </a:r>
            <a:r>
              <a:rPr lang="zh-CN" altLang="zh-CN" sz="2800" b="1">
                <a:solidFill>
                  <a:schemeClr val="tx1"/>
                </a:solidFill>
              </a:rPr>
              <a:t>．农民的抗日热情得到激发</a:t>
            </a:r>
            <a:r>
              <a:rPr lang="en-US" altLang="zh-CN" sz="2800" b="1">
                <a:solidFill>
                  <a:schemeClr val="tx1"/>
                </a:solidFill>
              </a:rPr>
              <a:t>           B</a:t>
            </a:r>
            <a:r>
              <a:rPr lang="zh-CN" altLang="zh-CN" sz="2800" b="1">
                <a:solidFill>
                  <a:schemeClr val="tx1"/>
                </a:solidFill>
              </a:rPr>
              <a:t>．废除了封建土地制度</a:t>
            </a:r>
          </a:p>
          <a:p>
            <a:r>
              <a:rPr lang="en-US" altLang="zh-CN" sz="2800" b="1">
                <a:solidFill>
                  <a:schemeClr val="tx1"/>
                </a:solidFill>
              </a:rPr>
              <a:t>C</a:t>
            </a:r>
            <a:r>
              <a:rPr lang="zh-CN" altLang="zh-CN" sz="2800" b="1">
                <a:solidFill>
                  <a:schemeClr val="tx1"/>
                </a:solidFill>
              </a:rPr>
              <a:t>．国民革命的任务得以实现</a:t>
            </a:r>
            <a:r>
              <a:rPr lang="en-US" altLang="zh-CN" sz="2800" b="1">
                <a:solidFill>
                  <a:schemeClr val="tx1"/>
                </a:solidFill>
              </a:rPr>
              <a:t>           D</a:t>
            </a:r>
            <a:r>
              <a:rPr lang="zh-CN" altLang="zh-CN" sz="2800" b="1">
                <a:solidFill>
                  <a:schemeClr val="tx1"/>
                </a:solidFill>
              </a:rPr>
              <a:t>．排除了国民党的影</a:t>
            </a:r>
            <a:r>
              <a:rPr lang="zh-CN" altLang="zh-CN" sz="2800" b="1" smtClean="0">
                <a:solidFill>
                  <a:schemeClr val="tx1"/>
                </a:solidFill>
              </a:rPr>
              <a:t>响</a:t>
            </a:r>
            <a:endParaRPr lang="zh-CN" altLang="en-US" sz="28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3336" y="3625265"/>
            <a:ext cx="11743055" cy="289496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0" dist="508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4</a:t>
            </a:r>
            <a:r>
              <a:rPr lang="zh-CN" altLang="zh-CN" sz="2800" b="1" smtClean="0">
                <a:solidFill>
                  <a:schemeClr val="tx1"/>
                </a:solidFill>
              </a:rPr>
              <a:t>．</a:t>
            </a:r>
            <a:r>
              <a:rPr lang="zh-CN" altLang="zh-CN" sz="2800" b="1">
                <a:solidFill>
                  <a:schemeClr val="tx1"/>
                </a:solidFill>
              </a:rPr>
              <a:t>（</a:t>
            </a:r>
            <a:r>
              <a:rPr lang="en-US" altLang="zh-CN" sz="2800" b="1">
                <a:solidFill>
                  <a:schemeClr val="tx1"/>
                </a:solidFill>
              </a:rPr>
              <a:t>2017</a:t>
            </a:r>
            <a:r>
              <a:rPr lang="zh-CN" altLang="zh-CN" sz="2800" b="1">
                <a:solidFill>
                  <a:schemeClr val="tx1"/>
                </a:solidFill>
              </a:rPr>
              <a:t>·新课标全国Ⅰ卷高考·</a:t>
            </a:r>
            <a:r>
              <a:rPr lang="en-US" altLang="zh-CN" sz="2800" b="1">
                <a:solidFill>
                  <a:schemeClr val="tx1"/>
                </a:solidFill>
              </a:rPr>
              <a:t>30</a:t>
            </a:r>
            <a:r>
              <a:rPr lang="zh-CN" altLang="zh-CN" sz="2800" b="1">
                <a:solidFill>
                  <a:schemeClr val="tx1"/>
                </a:solidFill>
              </a:rPr>
              <a:t>）陕甘宁边区政府在一份文件中讲到：“政府的各种政策，应当根据各阶级的共同利害出发，凡是只对一阶级有利，对另一阶级有害的便不能作为政策决定的根据……现在则</a:t>
            </a:r>
            <a:r>
              <a:rPr lang="zh-CN" altLang="zh-CN" sz="2800" b="1">
                <a:solidFill>
                  <a:srgbClr val="FF0000"/>
                </a:solidFill>
              </a:rPr>
              <a:t>工人、农民、地主、资本家，都是平等的有权利</a:t>
            </a:r>
            <a:r>
              <a:rPr lang="zh-CN" altLang="zh-CN" sz="2800" b="1">
                <a:solidFill>
                  <a:schemeClr val="tx1"/>
                </a:solidFill>
              </a:rPr>
              <a:t>。”这一精神的贯彻</a:t>
            </a:r>
            <a:r>
              <a:rPr lang="en-US" altLang="zh-CN" sz="2800" b="1">
                <a:solidFill>
                  <a:schemeClr val="tx1"/>
                </a:solidFill>
              </a:rPr>
              <a:t>(</a:t>
            </a:r>
            <a:r>
              <a:rPr lang="zh-CN" altLang="zh-CN" sz="2800" b="1">
                <a:solidFill>
                  <a:schemeClr val="tx1"/>
                </a:solidFill>
              </a:rPr>
              <a:t>　　</a:t>
            </a:r>
            <a:r>
              <a:rPr lang="en-US" altLang="zh-CN" sz="2800" b="1">
                <a:solidFill>
                  <a:schemeClr val="tx1"/>
                </a:solidFill>
              </a:rPr>
              <a:t>)</a:t>
            </a:r>
            <a:endParaRPr lang="zh-CN" altLang="zh-CN" sz="2800" b="1">
              <a:solidFill>
                <a:schemeClr val="tx1"/>
              </a:solidFill>
            </a:endParaRPr>
          </a:p>
          <a:p>
            <a:r>
              <a:rPr lang="en-US" altLang="zh-CN" sz="2800" b="1">
                <a:solidFill>
                  <a:schemeClr val="tx1"/>
                </a:solidFill>
              </a:rPr>
              <a:t>A</a:t>
            </a:r>
            <a:r>
              <a:rPr lang="zh-CN" altLang="zh-CN" sz="2800" b="1">
                <a:solidFill>
                  <a:schemeClr val="tx1"/>
                </a:solidFill>
              </a:rPr>
              <a:t>．推动了土地革命的顺利开展</a:t>
            </a:r>
            <a:r>
              <a:rPr lang="en-US" altLang="zh-CN" sz="2800" b="1">
                <a:solidFill>
                  <a:schemeClr val="tx1"/>
                </a:solidFill>
              </a:rPr>
              <a:t>         B</a:t>
            </a:r>
            <a:r>
              <a:rPr lang="zh-CN" altLang="zh-CN" sz="2800" b="1">
                <a:solidFill>
                  <a:schemeClr val="tx1"/>
                </a:solidFill>
              </a:rPr>
              <a:t>．适应了民族战争新形势的需要</a:t>
            </a:r>
          </a:p>
          <a:p>
            <a:r>
              <a:rPr lang="en-US" altLang="zh-CN" sz="2800" b="1">
                <a:solidFill>
                  <a:schemeClr val="tx1"/>
                </a:solidFill>
              </a:rPr>
              <a:t>C</a:t>
            </a:r>
            <a:r>
              <a:rPr lang="zh-CN" altLang="zh-CN" sz="2800" b="1">
                <a:solidFill>
                  <a:schemeClr val="tx1"/>
                </a:solidFill>
              </a:rPr>
              <a:t>．巩固了国民革命的社会基础</a:t>
            </a:r>
            <a:r>
              <a:rPr lang="en-US" altLang="zh-CN" sz="2800" b="1">
                <a:solidFill>
                  <a:schemeClr val="tx1"/>
                </a:solidFill>
              </a:rPr>
              <a:t>         D</a:t>
            </a:r>
            <a:r>
              <a:rPr lang="zh-CN" altLang="zh-CN" sz="2800" b="1">
                <a:solidFill>
                  <a:schemeClr val="tx1"/>
                </a:solidFill>
              </a:rPr>
              <a:t>．壮大了反抗国民党政府的力</a:t>
            </a:r>
            <a:r>
              <a:rPr lang="zh-CN" altLang="zh-CN" sz="2800" b="1" smtClean="0">
                <a:solidFill>
                  <a:schemeClr val="tx1"/>
                </a:solidFill>
              </a:rPr>
              <a:t>量</a:t>
            </a:r>
            <a:endParaRPr lang="zh-CN" altLang="en-US" sz="28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944835" y="4709654"/>
            <a:ext cx="6848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B</a:t>
            </a:r>
            <a:endParaRPr lang="zh-CN" altLang="en-US" sz="5400" b="1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944835" y="2899078"/>
            <a:ext cx="6848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</a:t>
            </a:r>
            <a:endParaRPr lang="zh-CN" altLang="en-US" sz="5400" b="1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40996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20436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60120" y="144145"/>
            <a:ext cx="17938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A51F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课堂总结</a:t>
            </a:r>
          </a:p>
        </p:txBody>
      </p:sp>
      <p:pic>
        <p:nvPicPr>
          <p:cNvPr id="2" name="图片 1" descr="594b28ef90e51[1]"/>
          <p:cNvPicPr>
            <a:picLocks noChangeAspect="1"/>
          </p:cNvPicPr>
          <p:nvPr/>
        </p:nvPicPr>
        <p:blipFill>
          <a:blip r:embed="rId2" cstate="print">
            <a:lum contrast="24000"/>
          </a:blip>
          <a:srcRect l="34842" t="31801" r="41632" b="43796"/>
          <a:stretch>
            <a:fillRect/>
          </a:stretch>
        </p:blipFill>
        <p:spPr>
          <a:xfrm flipH="1">
            <a:off x="217805" y="86360"/>
            <a:ext cx="653415" cy="5759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17805" y="1033145"/>
            <a:ext cx="471805" cy="5631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0000"/>
              </a:lnSpc>
            </a:pPr>
            <a:r>
              <a:rPr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全民族浴血奋战与抗日战争的胜利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43610" y="4074795"/>
            <a:ext cx="209296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正面战场的抗战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951230" y="2033270"/>
            <a:ext cx="209296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敌后战场的抗战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951230" y="5166995"/>
            <a:ext cx="151955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东方主战场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943610" y="6058535"/>
            <a:ext cx="209296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抗日战争的胜利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175635" y="822325"/>
            <a:ext cx="6703695" cy="28917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淞沪会战（</a:t>
            </a:r>
            <a:r>
              <a:rPr lang="en-US" alt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1937</a:t>
            </a:r>
            <a:r>
              <a:rPr lang="zh-CN" altLang="en-US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年</a:t>
            </a:r>
            <a:r>
              <a:rPr lang="en-US" alt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8</a:t>
            </a:r>
            <a:r>
              <a:rPr lang="zh-CN" altLang="en-US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月</a:t>
            </a:r>
            <a:r>
              <a:rPr lang="en-US" alt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13</a:t>
            </a:r>
            <a:r>
              <a:rPr lang="zh-CN" altLang="en-US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日</a:t>
            </a:r>
            <a:r>
              <a:rPr lang="en-US" alt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—11</a:t>
            </a:r>
            <a:r>
              <a:rPr lang="zh-CN" altLang="en-US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月中旬）</a:t>
            </a:r>
          </a:p>
          <a:p>
            <a:pPr algn="l">
              <a:lnSpc>
                <a:spcPct val="130000"/>
              </a:lnSpc>
            </a:pPr>
            <a:r>
              <a:rPr lang="zh-CN" altLang="en-US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太原会战（1937年9月—11月初）：平型关大捷、</a:t>
            </a:r>
            <a:r>
              <a:rPr lang="en-US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忻</a:t>
            </a:r>
            <a:r>
              <a:rPr lang="zh-CN" altLang="en-US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口会战</a:t>
            </a:r>
          </a:p>
          <a:p>
            <a:pPr algn="l">
              <a:lnSpc>
                <a:spcPct val="130000"/>
              </a:lnSpc>
            </a:pPr>
            <a:r>
              <a:rPr lang="zh-CN" altLang="en-US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徐州会战（1938年1月—5月）：台儿庄大捷</a:t>
            </a:r>
          </a:p>
          <a:p>
            <a:pPr algn="l">
              <a:lnSpc>
                <a:spcPct val="130000"/>
              </a:lnSpc>
            </a:pPr>
            <a:r>
              <a:rPr lang="zh-CN" altLang="en-US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《论持久战》</a:t>
            </a:r>
          </a:p>
          <a:p>
            <a:pPr algn="l">
              <a:lnSpc>
                <a:spcPct val="130000"/>
              </a:lnSpc>
            </a:pPr>
            <a:r>
              <a:rPr lang="zh-CN" altLang="en-US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武汉会战（1938年6月中旬—10月下旬）</a:t>
            </a:r>
          </a:p>
          <a:p>
            <a:pPr algn="l">
              <a:lnSpc>
                <a:spcPct val="130000"/>
              </a:lnSpc>
            </a:pPr>
            <a:r>
              <a:rPr 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第三次长沙会战（19</a:t>
            </a:r>
            <a:r>
              <a:rPr lang="en-US" alt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41</a:t>
            </a:r>
            <a:r>
              <a:rPr 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年</a:t>
            </a:r>
            <a:r>
              <a:rPr lang="en-US" alt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12</a:t>
            </a:r>
            <a:r>
              <a:rPr 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月</a:t>
            </a:r>
            <a:r>
              <a:rPr lang="en-US" alt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—1942</a:t>
            </a:r>
            <a:r>
              <a:rPr lang="zh-CN" altLang="en-US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年</a:t>
            </a:r>
            <a:r>
              <a:rPr lang="en-US" alt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</a:t>
            </a:r>
            <a:r>
              <a:rPr lang="zh-CN" altLang="en-US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月</a:t>
            </a:r>
            <a:r>
              <a:rPr 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</a:t>
            </a:r>
          </a:p>
          <a:p>
            <a:pPr algn="l">
              <a:lnSpc>
                <a:spcPct val="130000"/>
              </a:lnSpc>
            </a:pPr>
            <a:r>
              <a:rPr 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战时内迁（工业、高校）</a:t>
            </a:r>
            <a:endParaRPr lang="zh-CN" altLang="en-US" sz="200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100310" y="2033270"/>
            <a:ext cx="209296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正面战场的意义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175635" y="3628390"/>
            <a:ext cx="6703695" cy="1291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敌后战场的开辟</a:t>
            </a:r>
          </a:p>
          <a:p>
            <a:pPr algn="l">
              <a:lnSpc>
                <a:spcPct val="130000"/>
              </a:lnSpc>
            </a:pPr>
            <a:r>
              <a:rPr 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敌后战场的抗战：发动百团大战</a:t>
            </a:r>
          </a:p>
          <a:p>
            <a:pPr algn="l">
              <a:lnSpc>
                <a:spcPct val="130000"/>
              </a:lnSpc>
            </a:pPr>
            <a:r>
              <a:rPr 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敌后抗日根据地的巩固：政治上、军事上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0100310" y="4074795"/>
            <a:ext cx="209296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敌后战场的作用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686685" y="4919980"/>
            <a:ext cx="7277100" cy="8915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世界反法西斯统一战线形成：《联合国家宣言》《开罗宣言》</a:t>
            </a:r>
          </a:p>
          <a:p>
            <a:pPr algn="l">
              <a:lnSpc>
                <a:spcPct val="130000"/>
              </a:lnSpc>
            </a:pPr>
            <a:r>
              <a:rPr 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中国的贡献和影响：中国远征军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175635" y="5811520"/>
            <a:ext cx="4827905" cy="8915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中共七大</a:t>
            </a:r>
          </a:p>
          <a:p>
            <a:pPr algn="l">
              <a:lnSpc>
                <a:spcPct val="130000"/>
              </a:lnSpc>
            </a:pPr>
            <a:r>
              <a:rPr 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抗日战争的胜利：进程、意义、原因</a:t>
            </a:r>
          </a:p>
        </p:txBody>
      </p:sp>
      <p:sp>
        <p:nvSpPr>
          <p:cNvPr id="17" name="左大括号 16"/>
          <p:cNvSpPr/>
          <p:nvPr/>
        </p:nvSpPr>
        <p:spPr>
          <a:xfrm>
            <a:off x="2971800" y="1079500"/>
            <a:ext cx="230505" cy="2377440"/>
          </a:xfrm>
          <a:prstGeom prst="leftBrace">
            <a:avLst>
              <a:gd name="adj1" fmla="val 71349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左大括号 17"/>
          <p:cNvSpPr/>
          <p:nvPr/>
        </p:nvSpPr>
        <p:spPr>
          <a:xfrm flipH="1">
            <a:off x="9730105" y="1079500"/>
            <a:ext cx="288290" cy="2377440"/>
          </a:xfrm>
          <a:prstGeom prst="leftBrace">
            <a:avLst>
              <a:gd name="adj1" fmla="val 71349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左大括号 18"/>
          <p:cNvSpPr/>
          <p:nvPr/>
        </p:nvSpPr>
        <p:spPr>
          <a:xfrm>
            <a:off x="2985770" y="3831590"/>
            <a:ext cx="203200" cy="885190"/>
          </a:xfrm>
          <a:prstGeom prst="leftBrace">
            <a:avLst>
              <a:gd name="adj1" fmla="val 53125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左大括号 19"/>
          <p:cNvSpPr/>
          <p:nvPr/>
        </p:nvSpPr>
        <p:spPr>
          <a:xfrm flipH="1">
            <a:off x="9730105" y="3831590"/>
            <a:ext cx="288290" cy="885190"/>
          </a:xfrm>
          <a:prstGeom prst="leftBrace">
            <a:avLst>
              <a:gd name="adj1" fmla="val 37224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左大括号 20"/>
          <p:cNvSpPr/>
          <p:nvPr/>
        </p:nvSpPr>
        <p:spPr>
          <a:xfrm>
            <a:off x="2496185" y="5124450"/>
            <a:ext cx="190500" cy="483235"/>
          </a:xfrm>
          <a:prstGeom prst="leftBrace">
            <a:avLst>
              <a:gd name="adj1" fmla="val 19590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左大括号 21"/>
          <p:cNvSpPr/>
          <p:nvPr/>
        </p:nvSpPr>
        <p:spPr>
          <a:xfrm>
            <a:off x="3044190" y="6015990"/>
            <a:ext cx="190500" cy="483235"/>
          </a:xfrm>
          <a:prstGeom prst="leftBrace">
            <a:avLst>
              <a:gd name="adj1" fmla="val 19590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左大括号 22"/>
          <p:cNvSpPr/>
          <p:nvPr/>
        </p:nvSpPr>
        <p:spPr>
          <a:xfrm>
            <a:off x="809625" y="2240280"/>
            <a:ext cx="230505" cy="4006850"/>
          </a:xfrm>
          <a:prstGeom prst="leftBrace">
            <a:avLst>
              <a:gd name="adj1" fmla="val 71349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4834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  <p:tag name="KSO_WM_SLIDE_MODEL_TYPE" val="cover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689"/>
  <p:tag name="KSO_WM_UNIT_TYPE" val="m_h_a"/>
  <p:tag name="KSO_WM_UNIT_INDEX" val="1_1_1"/>
  <p:tag name="KSO_WM_UNIT_ID" val="diagram689_4*m_h_a*1_1_1"/>
  <p:tag name="KSO_WM_UNIT_CLEAR" val="1"/>
  <p:tag name="KSO_WM_UNIT_LAYERLEVEL" val="1_1_1"/>
  <p:tag name="KSO_WM_UNIT_VALUE" val="30"/>
  <p:tag name="KSO_WM_UNIT_HIGHLIGHT" val="0"/>
  <p:tag name="KSO_WM_UNIT_COMPATIBLE" val="0"/>
  <p:tag name="KSO_WM_UNIT_PRESET_TEXT_INDEX" val="3"/>
  <p:tag name="KSO_WM_DIAGRAM_GROUP_CODE" val="m1-1"/>
  <p:tag name="KSO_WM_UNIT_PRESET_TEXT_LEN" val="5"/>
  <p:tag name="KSO_WM_UNIT_FILL_FORE_SCHEMECOLOR_INDEX" val="5"/>
  <p:tag name="KSO_WM_UNIT_FILL_TYPE" val="1"/>
  <p:tag name="KSO_WM_UNIT_TEXT_FILL_FORE_SCHEMECOLOR_INDEX" val="2"/>
  <p:tag name="KSO_WM_UNIT_TEXT_FILL_TYPE" val="1"/>
  <p:tag name="KSO_WM_UNIT_DIAGRAM_SCHEMECOLOR_ID" val="2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689"/>
  <p:tag name="KSO_WM_UNIT_TYPE" val="m_i"/>
  <p:tag name="KSO_WM_UNIT_INDEX" val="1_1"/>
  <p:tag name="KSO_WM_UNIT_ID" val="diagram689_4*m_i*1_1"/>
  <p:tag name="KSO_WM_UNIT_CLEAR" val="1"/>
  <p:tag name="KSO_WM_UNIT_LAYERLEVEL" val="1_1"/>
  <p:tag name="KSO_WM_DIAGRAM_GROUP_CODE" val="m1-1"/>
  <p:tag name="KSO_WM_UNIT_TEXT_FILL_FORE_SCHEMECOLOR_INDEX" val="13"/>
  <p:tag name="KSO_WM_UNIT_TEXT_FILL_TYPE" val="1"/>
  <p:tag name="KSO_WM_UNIT_DIAGRAM_SCHEMECOLOR_ID" val="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689"/>
  <p:tag name="KSO_WM_UNIT_TYPE" val="m_h_a"/>
  <p:tag name="KSO_WM_UNIT_INDEX" val="1_2_1"/>
  <p:tag name="KSO_WM_UNIT_ID" val="diagram689_4*m_h_a*1_2_1"/>
  <p:tag name="KSO_WM_UNIT_CLEAR" val="1"/>
  <p:tag name="KSO_WM_UNIT_LAYERLEVEL" val="1_1_1"/>
  <p:tag name="KSO_WM_UNIT_VALUE" val="30"/>
  <p:tag name="KSO_WM_UNIT_HIGHLIGHT" val="0"/>
  <p:tag name="KSO_WM_UNIT_COMPATIBLE" val="0"/>
  <p:tag name="KSO_WM_UNIT_PRESET_TEXT_INDEX" val="3"/>
  <p:tag name="KSO_WM_DIAGRAM_GROUP_CODE" val="m1-1"/>
  <p:tag name="KSO_WM_UNIT_PRESET_TEXT_LEN" val="5"/>
  <p:tag name="KSO_WM_UNIT_FILL_FORE_SCHEMECOLOR_INDEX" val="6"/>
  <p:tag name="KSO_WM_UNIT_FILL_TYPE" val="1"/>
  <p:tag name="KSO_WM_UNIT_TEXT_FILL_FORE_SCHEMECOLOR_INDEX" val="2"/>
  <p:tag name="KSO_WM_UNIT_TEXT_FILL_TYPE" val="1"/>
  <p:tag name="KSO_WM_UNIT_DIAGRAM_SCHEMECOLOR_ID" val="2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689"/>
  <p:tag name="KSO_WM_UNIT_TYPE" val="m_i"/>
  <p:tag name="KSO_WM_UNIT_INDEX" val="1_2"/>
  <p:tag name="KSO_WM_UNIT_ID" val="diagram689_4*m_i*1_2"/>
  <p:tag name="KSO_WM_UNIT_CLEAR" val="1"/>
  <p:tag name="KSO_WM_UNIT_LAYERLEVEL" val="1_1"/>
  <p:tag name="KSO_WM_DIAGRAM_GROUP_CODE" val="m1-1"/>
  <p:tag name="KSO_WM_UNIT_TEXT_FILL_FORE_SCHEMECOLOR_INDEX" val="13"/>
  <p:tag name="KSO_WM_UNIT_TEXT_FILL_TYPE" val="1"/>
  <p:tag name="KSO_WM_UNIT_DIAGRAM_SCHEMECOLOR_ID" val="2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689"/>
  <p:tag name="KSO_WM_UNIT_TYPE" val="m_h_a"/>
  <p:tag name="KSO_WM_UNIT_INDEX" val="1_3_1"/>
  <p:tag name="KSO_WM_UNIT_ID" val="diagram689_4*m_h_a*1_3_1"/>
  <p:tag name="KSO_WM_UNIT_CLEAR" val="1"/>
  <p:tag name="KSO_WM_UNIT_LAYERLEVEL" val="1_1_1"/>
  <p:tag name="KSO_WM_UNIT_VALUE" val="30"/>
  <p:tag name="KSO_WM_UNIT_HIGHLIGHT" val="0"/>
  <p:tag name="KSO_WM_UNIT_COMPATIBLE" val="0"/>
  <p:tag name="KSO_WM_UNIT_PRESET_TEXT_INDEX" val="3"/>
  <p:tag name="KSO_WM_DIAGRAM_GROUP_CODE" val="m1-1"/>
  <p:tag name="KSO_WM_UNIT_PRESET_TEXT_LEN" val="5"/>
  <p:tag name="KSO_WM_UNIT_FILL_FORE_SCHEMECOLOR_INDEX" val="7"/>
  <p:tag name="KSO_WM_UNIT_FILL_TYPE" val="1"/>
  <p:tag name="KSO_WM_UNIT_TEXT_FILL_FORE_SCHEMECOLOR_INDEX" val="2"/>
  <p:tag name="KSO_WM_UNIT_TEXT_FILL_TYPE" val="1"/>
  <p:tag name="KSO_WM_UNIT_DIAGRAM_SCHEMECOLOR_ID" val="2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689"/>
  <p:tag name="KSO_WM_UNIT_PRESET_TEXT_LEN" val="51"/>
  <p:tag name="KSO_WM_UNIT_TYPE" val="m_h_f"/>
  <p:tag name="KSO_WM_UNIT_INDEX" val="1_1_1"/>
  <p:tag name="KSO_WM_UNIT_ID" val="diagram689_4*m_h_f*1_1_1"/>
  <p:tag name="KSO_WM_UNIT_CLEAR" val="1"/>
  <p:tag name="KSO_WM_UNIT_LAYERLEVEL" val="1_1_1"/>
  <p:tag name="KSO_WM_UNIT_VALUE" val="27"/>
  <p:tag name="KSO_WM_UNIT_HIGHLIGHT" val="0"/>
  <p:tag name="KSO_WM_UNIT_COMPATIBLE" val="0"/>
  <p:tag name="KSO_WM_UNIT_PRESET_TEXT_INDEX" val="4"/>
  <p:tag name="KSO_WM_DIAGRAM_GROUP_CODE" val="m1-1"/>
  <p:tag name="KSO_WM_UNIT_TEXT_FILL_FORE_SCHEMECOLOR_INDEX" val="13"/>
  <p:tag name="KSO_WM_UNIT_TEXT_FILL_TYPE" val="1"/>
  <p:tag name="KSO_WM_UNIT_DIAGRAM_SCHEMECOLOR_ID" val="2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689"/>
  <p:tag name="KSO_WM_UNIT_PRESET_TEXT_LEN" val="51"/>
  <p:tag name="KSO_WM_UNIT_TYPE" val="m_h_f"/>
  <p:tag name="KSO_WM_UNIT_INDEX" val="1_3_1"/>
  <p:tag name="KSO_WM_UNIT_ID" val="diagram689_4*m_h_f*1_3_1"/>
  <p:tag name="KSO_WM_UNIT_CLEAR" val="1"/>
  <p:tag name="KSO_WM_UNIT_LAYERLEVEL" val="1_1_1"/>
  <p:tag name="KSO_WM_UNIT_VALUE" val="27"/>
  <p:tag name="KSO_WM_UNIT_HIGHLIGHT" val="0"/>
  <p:tag name="KSO_WM_UNIT_COMPATIBLE" val="0"/>
  <p:tag name="KSO_WM_UNIT_PRESET_TEXT_INDEX" val="4"/>
  <p:tag name="KSO_WM_DIAGRAM_GROUP_CODE" val="m1-1"/>
  <p:tag name="KSO_WM_UNIT_TEXT_FILL_FORE_SCHEMECOLOR_INDEX" val="13"/>
  <p:tag name="KSO_WM_UNIT_TEXT_FILL_TYPE" val="1"/>
  <p:tag name="KSO_WM_UNIT_DIAGRAM_SCHEMECOLOR_ID" val="2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689"/>
  <p:tag name="KSO_WM_UNIT_PRESET_TEXT_LEN" val="51"/>
  <p:tag name="KSO_WM_UNIT_TYPE" val="m_h_f"/>
  <p:tag name="KSO_WM_UNIT_INDEX" val="1_2_1"/>
  <p:tag name="KSO_WM_UNIT_ID" val="diagram689_4*m_h_f*1_2_1"/>
  <p:tag name="KSO_WM_UNIT_CLEAR" val="1"/>
  <p:tag name="KSO_WM_UNIT_LAYERLEVEL" val="1_1_1"/>
  <p:tag name="KSO_WM_UNIT_VALUE" val="27"/>
  <p:tag name="KSO_WM_UNIT_HIGHLIGHT" val="0"/>
  <p:tag name="KSO_WM_UNIT_COMPATIBLE" val="0"/>
  <p:tag name="KSO_WM_UNIT_PRESET_TEXT_INDEX" val="4"/>
  <p:tag name="KSO_WM_DIAGRAM_GROUP_CODE" val="m1-1"/>
  <p:tag name="KSO_WM_UNIT_TEXT_FILL_FORE_SCHEMECOLOR_INDEX" val="13"/>
  <p:tag name="KSO_WM_UNIT_TEXT_FILL_TYPE" val="1"/>
  <p:tag name="KSO_WM_UNIT_DIAGRAM_SCHEMECOLOR_ID" val="2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具体内容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2_1"/>
  <p:tag name="KSO_WM_UNIT_ID" val="diagram20193509_4*m_h_f*1_2_1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DIAGRAM_SCHEMECOLOR_ID" val="5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添加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a"/>
  <p:tag name="KSO_WM_UNIT_INDEX" val="1_2_1"/>
  <p:tag name="KSO_WM_UNIT_ID" val="diagram20193509_4*m_h_a*1_2_1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DIAGRAM_SCHEMECOLOR_ID" val="5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1"/>
  <p:tag name="KSO_WM_UNIT_ID" val="diagram20193509_4*m_h_i*1_2_1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LINE_FORE_SCHEMECOLOR_INDEX" val="6"/>
  <p:tag name="KSO_WM_UNIT_LINE_FILL_TYPE" val="2"/>
  <p:tag name="KSO_WM_UNIT_DIAGRAM_SCHEMECOLOR_ID" val="5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1"/>
  <p:tag name="KSO_WM_UNIT_ID" val="diagram20193509_4*m_h_i*1_4_1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LINE_FORE_SCHEMECOLOR_INDEX" val="8"/>
  <p:tag name="KSO_WM_UNIT_LINE_FILL_TYPE" val="2"/>
  <p:tag name="KSO_WM_UNIT_DIAGRAM_SCHEMECOLOR_ID" val="5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具体内容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4_1"/>
  <p:tag name="KSO_WM_UNIT_ID" val="diagram20193509_4*m_h_f*1_4_1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DIAGRAM_SCHEMECOLOR_ID" val="5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添加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a"/>
  <p:tag name="KSO_WM_UNIT_INDEX" val="1_4_1"/>
  <p:tag name="KSO_WM_UNIT_ID" val="diagram20193509_4*m_h_a*1_4_1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DIAGRAM_SCHEMECOLOR_ID" val="5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2"/>
  <p:tag name="KSO_WM_UNIT_ID" val="diagram20193509_4*m_h_i*1_1_2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LINE_FORE_SCHEMECOLOR_INDEX" val="5"/>
  <p:tag name="KSO_WM_UNIT_LINE_FILL_TYPE" val="2"/>
  <p:tag name="KSO_WM_UNIT_DIAGRAM_SCHEMECOLOR_ID" val="5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具体内容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1_1"/>
  <p:tag name="KSO_WM_UNIT_ID" val="diagram20193509_4*m_h_f*1_1_1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DIAGRAM_SCHEMECOLOR_ID" val="5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添加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a"/>
  <p:tag name="KSO_WM_UNIT_INDEX" val="1_1_1"/>
  <p:tag name="KSO_WM_UNIT_ID" val="diagram20193509_4*m_h_a*1_1_1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DIAGRAM_SCHEMECOLOR_ID" val="5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1"/>
  <p:tag name="KSO_WM_UNIT_ID" val="diagram20193509_4*m_h_i*1_3_1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LINE_FORE_SCHEMECOLOR_INDEX" val="7"/>
  <p:tag name="KSO_WM_UNIT_LINE_FILL_TYPE" val="2"/>
  <p:tag name="KSO_WM_UNIT_DIAGRAM_SCHEMECOLOR_ID" val="5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具体内容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3_1"/>
  <p:tag name="KSO_WM_UNIT_ID" val="diagram20193509_4*m_h_f*1_3_1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DIAGRAM_SCHEMECOLOR_ID" val="5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添加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a"/>
  <p:tag name="KSO_WM_UNIT_INDEX" val="1_3_1"/>
  <p:tag name="KSO_WM_UNIT_ID" val="diagram20193509_4*m_h_a*1_3_1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DIAGRAM_SCHEMECOLOR_ID" val="5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5_1"/>
  <p:tag name="KSO_WM_UNIT_ID" val="diagram20193509_4*m_h_i*1_5_1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LINE_FORE_SCHEMECOLOR_INDEX" val="9"/>
  <p:tag name="KSO_WM_UNIT_LINE_FILL_TYPE" val="2"/>
  <p:tag name="KSO_WM_UNIT_DIAGRAM_SCHEMECOLOR_ID" val="5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具体内容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5_1"/>
  <p:tag name="KSO_WM_UNIT_ID" val="diagram20193509_4*m_h_f*1_5_1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DIAGRAM_SCHEMECOLOR_ID" val="5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添加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a"/>
  <p:tag name="KSO_WM_UNIT_INDEX" val="1_5_1"/>
  <p:tag name="KSO_WM_UNIT_ID" val="diagram20193509_4*m_h_a*1_5_1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DIAGRAM_SCHEMECOLOR_ID" val="5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2"/>
  <p:tag name="KSO_WM_UNIT_ID" val="diagram20193509_4*m_h_i*1_2_2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2"/>
  <p:tag name="KSO_WM_UNIT_TEXT_FILL_TYPE" val="1"/>
  <p:tag name="KSO_WM_UNIT_DIAGRAM_SCHEMECOLOR_ID" val="5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5_2"/>
  <p:tag name="KSO_WM_UNIT_ID" val="diagram20193509_4*m_h_i*1_5_2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FILL_FORE_SCHEMECOLOR_INDEX" val="9"/>
  <p:tag name="KSO_WM_UNIT_FILL_TYPE" val="1"/>
  <p:tag name="KSO_WM_UNIT_TEXT_FILL_FORE_SCHEMECOLOR_INDEX" val="2"/>
  <p:tag name="KSO_WM_UNIT_TEXT_FILL_TYPE" val="1"/>
  <p:tag name="KSO_WM_UNIT_DIAGRAM_SCHEMECOLOR_ID" val="5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3"/>
  <p:tag name="KSO_WM_UNIT_ID" val="diagram20193509_4*m_h_i*1_2_3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LINE_FORE_SCHEMECOLOR_INDEX" val="6"/>
  <p:tag name="KSO_WM_UNIT_LINE_FILL_TYPE" val="2"/>
  <p:tag name="KSO_WM_UNIT_TEXT_FILL_FORE_SCHEMECOLOR_INDEX" val="13"/>
  <p:tag name="KSO_WM_UNIT_TEXT_FILL_TYPE" val="1"/>
  <p:tag name="KSO_WM_UNIT_DIAGRAM_SCHEMECOLOR_ID" val="5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4"/>
  <p:tag name="KSO_WM_UNIT_ID" val="diagram20193509_4*m_h_i*1_2_4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LINE_FORE_SCHEMECOLOR_INDEX" val="6"/>
  <p:tag name="KSO_WM_UNIT_LINE_FILL_TYPE" val="2"/>
  <p:tag name="KSO_WM_UNIT_TEXT_FILL_FORE_SCHEMECOLOR_INDEX" val="13"/>
  <p:tag name="KSO_WM_UNIT_TEXT_FILL_TYPE" val="1"/>
  <p:tag name="KSO_WM_UNIT_DIAGRAM_SCHEMECOLOR_ID" val="5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7"/>
  <p:tag name="KSO_WM_UNIT_ID" val="diagram20193509_4*m_h_i*1_2_7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DIAGRAM_SCHEMECOLOR_ID" val="5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2"/>
  <p:tag name="KSO_WM_UNIT_ID" val="diagram20193509_4*m_h_i*1_3_2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LINE_FORE_SCHEMECOLOR_INDEX" val="7"/>
  <p:tag name="KSO_WM_UNIT_LINE_FILL_TYPE" val="2"/>
  <p:tag name="KSO_WM_UNIT_TEXT_FILL_FORE_SCHEMECOLOR_INDEX" val="13"/>
  <p:tag name="KSO_WM_UNIT_TEXT_FILL_TYPE" val="1"/>
  <p:tag name="KSO_WM_UNIT_DIAGRAM_SCHEMECOLOR_ID" val="5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3"/>
  <p:tag name="KSO_WM_UNIT_ID" val="diagram20193509_4*m_h_i*1_3_3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LINE_FORE_SCHEMECOLOR_INDEX" val="7"/>
  <p:tag name="KSO_WM_UNIT_LINE_FILL_TYPE" val="2"/>
  <p:tag name="KSO_WM_UNIT_TEXT_FILL_FORE_SCHEMECOLOR_INDEX" val="13"/>
  <p:tag name="KSO_WM_UNIT_TEXT_FILL_TYPE" val="1"/>
  <p:tag name="KSO_WM_UNIT_DIAGRAM_SCHEMECOLOR_ID" val="5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7"/>
  <p:tag name="KSO_WM_UNIT_ID" val="diagram20193509_4*m_h_i*1_3_7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DIAGRAM_SCHEMECOLOR_ID" val="5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2"/>
  <p:tag name="KSO_WM_UNIT_ID" val="diagram20193509_4*m_h_i*1_4_2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LINE_FORE_SCHEMECOLOR_INDEX" val="8"/>
  <p:tag name="KSO_WM_UNIT_LINE_FILL_TYPE" val="2"/>
  <p:tag name="KSO_WM_UNIT_TEXT_FILL_FORE_SCHEMECOLOR_INDEX" val="13"/>
  <p:tag name="KSO_WM_UNIT_TEXT_FILL_TYPE" val="1"/>
  <p:tag name="KSO_WM_UNIT_DIAGRAM_SCHEMECOLOR_ID" val="5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3"/>
  <p:tag name="KSO_WM_UNIT_ID" val="diagram20193509_4*m_h_i*1_4_3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LINE_FORE_SCHEMECOLOR_INDEX" val="8"/>
  <p:tag name="KSO_WM_UNIT_LINE_FILL_TYPE" val="2"/>
  <p:tag name="KSO_WM_UNIT_TEXT_FILL_FORE_SCHEMECOLOR_INDEX" val="13"/>
  <p:tag name="KSO_WM_UNIT_TEXT_FILL_TYPE" val="1"/>
  <p:tag name="KSO_WM_UNIT_DIAGRAM_SCHEMECOLOR_ID" val="5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7"/>
  <p:tag name="KSO_WM_UNIT_ID" val="diagram20193509_4*m_h_i*1_4_7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DIAGRAM_SCHEMECOLOR_ID" val="5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1"/>
  <p:tag name="KSO_WM_UNIT_ID" val="diagram20193509_4*m_h_i*1_1_1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LINE_FORE_SCHEMECOLOR_INDEX" val="5"/>
  <p:tag name="KSO_WM_UNIT_LINE_FILL_TYPE" val="2"/>
  <p:tag name="KSO_WM_UNIT_TEXT_FILL_FORE_SCHEMECOLOR_INDEX" val="13"/>
  <p:tag name="KSO_WM_UNIT_TEXT_FILL_TYPE" val="1"/>
  <p:tag name="KSO_WM_UNIT_DIAGRAM_SCHEMECOLOR_ID" val="5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3"/>
  <p:tag name="KSO_WM_UNIT_ID" val="diagram20193509_4*m_h_i*1_1_3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LINE_FORE_SCHEMECOLOR_INDEX" val="5"/>
  <p:tag name="KSO_WM_UNIT_LINE_FILL_TYPE" val="2"/>
  <p:tag name="KSO_WM_UNIT_TEXT_FILL_FORE_SCHEMECOLOR_INDEX" val="13"/>
  <p:tag name="KSO_WM_UNIT_TEXT_FILL_TYPE" val="1"/>
  <p:tag name="KSO_WM_UNIT_DIAGRAM_SCHEMECOLOR_ID" val="5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6"/>
  <p:tag name="KSO_WM_UNIT_ID" val="diagram20193509_4*m_h_i*1_1_6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DIAGRAM_SCHEMECOLOR_ID" val="5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5_3"/>
  <p:tag name="KSO_WM_UNIT_ID" val="diagram20193509_4*m_h_i*1_5_3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LINE_FORE_SCHEMECOLOR_INDEX" val="9"/>
  <p:tag name="KSO_WM_UNIT_LINE_FILL_TYPE" val="2"/>
  <p:tag name="KSO_WM_UNIT_TEXT_FILL_FORE_SCHEMECOLOR_INDEX" val="13"/>
  <p:tag name="KSO_WM_UNIT_TEXT_FILL_TYPE" val="1"/>
  <p:tag name="KSO_WM_UNIT_DIAGRAM_SCHEMECOLOR_ID" val="5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5_4"/>
  <p:tag name="KSO_WM_UNIT_ID" val="diagram20193509_4*m_h_i*1_5_4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LINE_FORE_SCHEMECOLOR_INDEX" val="9"/>
  <p:tag name="KSO_WM_UNIT_LINE_FILL_TYPE" val="2"/>
  <p:tag name="KSO_WM_UNIT_TEXT_FILL_FORE_SCHEMECOLOR_INDEX" val="13"/>
  <p:tag name="KSO_WM_UNIT_TEXT_FILL_TYPE" val="1"/>
  <p:tag name="KSO_WM_UNIT_DIAGRAM_SCHEMECOLOR_ID" val="5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5_7"/>
  <p:tag name="KSO_WM_UNIT_ID" val="diagram20193509_4*m_h_i*1_5_7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DIAGRAM_SCHEMECOLOR_ID" val="5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4"/>
  <p:tag name="KSO_WM_UNIT_ID" val="diagram20193509_4*m_h_i*1_3_4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FILL_FORE_SCHEMECOLOR_INDEX" val="7"/>
  <p:tag name="KSO_WM_UNIT_FILL_TYPE" val="1"/>
  <p:tag name="KSO_WM_UNIT_TEXT_FILL_FORE_SCHEMECOLOR_INDEX" val="2"/>
  <p:tag name="KSO_WM_UNIT_TEXT_FILL_TYPE" val="1"/>
  <p:tag name="KSO_WM_UNIT_DIAGRAM_SCHEMECOLOR_ID" val="5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4"/>
  <p:tag name="KSO_WM_UNIT_ID" val="diagram20193509_4*m_h_i*1_4_4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FILL_FORE_SCHEMECOLOR_INDEX" val="8"/>
  <p:tag name="KSO_WM_UNIT_FILL_TYPE" val="1"/>
  <p:tag name="KSO_WM_UNIT_TEXT_FILL_FORE_SCHEMECOLOR_INDEX" val="2"/>
  <p:tag name="KSO_WM_UNIT_TEXT_FILL_TYPE" val="1"/>
  <p:tag name="KSO_WM_UNIT_DIAGRAM_SCHEMECOLOR_ID" val="5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4"/>
  <p:tag name="KSO_WM_UNIT_ID" val="diagram20193509_4*m_h_i*1_1_4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LINE_FORE_SCHEMECOLOR_INDEX" val="5"/>
  <p:tag name="KSO_WM_UNIT_LINE_FILL_TYPE" val="2"/>
  <p:tag name="KSO_WM_UNIT_DIAGRAM_SCHEMECOLOR_ID" val="5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5"/>
  <p:tag name="KSO_WM_UNIT_ID" val="diagram20193509_4*m_h_i*1_2_5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LINE_FORE_SCHEMECOLOR_INDEX" val="6"/>
  <p:tag name="KSO_WM_UNIT_LINE_FILL_TYPE" val="2"/>
  <p:tag name="KSO_WM_UNIT_DIAGRAM_SCHEMECOLOR_ID" val="5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6"/>
  <p:tag name="KSO_WM_UNIT_ID" val="diagram20193509_4*m_h_i*1_2_6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LINE_FORE_SCHEMECOLOR_INDEX" val="6"/>
  <p:tag name="KSO_WM_UNIT_LINE_FILL_TYPE" val="2"/>
  <p:tag name="KSO_WM_UNIT_DIAGRAM_SCHEMECOLOR_ID" val="5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5"/>
  <p:tag name="KSO_WM_UNIT_ID" val="diagram20193509_4*m_h_i*1_3_5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LINE_FORE_SCHEMECOLOR_INDEX" val="7"/>
  <p:tag name="KSO_WM_UNIT_LINE_FILL_TYPE" val="2"/>
  <p:tag name="KSO_WM_UNIT_DIAGRAM_SCHEMECOLOR_ID" val="5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6"/>
  <p:tag name="KSO_WM_UNIT_ID" val="diagram20193509_4*m_h_i*1_3_6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LINE_FORE_SCHEMECOLOR_INDEX" val="7"/>
  <p:tag name="KSO_WM_UNIT_LINE_FILL_TYPE" val="2"/>
  <p:tag name="KSO_WM_UNIT_DIAGRAM_SCHEMECOLOR_ID" val="5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5"/>
  <p:tag name="KSO_WM_UNIT_ID" val="diagram20193509_4*m_h_i*1_4_5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LINE_FORE_SCHEMECOLOR_INDEX" val="8"/>
  <p:tag name="KSO_WM_UNIT_LINE_FILL_TYPE" val="2"/>
  <p:tag name="KSO_WM_UNIT_DIAGRAM_SCHEMECOLOR_ID" val="5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6"/>
  <p:tag name="KSO_WM_UNIT_ID" val="diagram20193509_4*m_h_i*1_4_6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LINE_FORE_SCHEMECOLOR_INDEX" val="8"/>
  <p:tag name="KSO_WM_UNIT_LINE_FILL_TYPE" val="2"/>
  <p:tag name="KSO_WM_UNIT_DIAGRAM_SCHEMECOLOR_ID" val="5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5_5"/>
  <p:tag name="KSO_WM_UNIT_ID" val="diagram20193509_4*m_h_i*1_5_5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LINE_FORE_SCHEMECOLOR_INDEX" val="9"/>
  <p:tag name="KSO_WM_UNIT_LINE_FILL_TYPE" val="2"/>
  <p:tag name="KSO_WM_UNIT_DIAGRAM_SCHEMECOLOR_ID" val="5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5_6"/>
  <p:tag name="KSO_WM_UNIT_ID" val="diagram20193509_4*m_h_i*1_5_6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LINE_FORE_SCHEMECOLOR_INDEX" val="9"/>
  <p:tag name="KSO_WM_UNIT_LINE_FILL_TYPE" val="2"/>
  <p:tag name="KSO_WM_UNIT_DIAGRAM_SCHEMECOLOR_ID" val="5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5"/>
  <p:tag name="KSO_WM_UNIT_ID" val="diagram20193509_4*m_h_i*1_1_5"/>
  <p:tag name="KSO_WM_TEMPLATE_CATEGORY" val="diagram"/>
  <p:tag name="KSO_WM_TEMPLATE_INDEX" val="20193509"/>
  <p:tag name="KSO_WM_UNIT_LAYERLEVEL" val="1_1_1"/>
  <p:tag name="KSO_WM_TAG_VERSION" val="1.0"/>
  <p:tag name="KSO_WM_BEAUTIFY_FLAG" val="#wm#"/>
  <p:tag name="KSO_WM_UNIT_LINE_FORE_SCHEMECOLOR_INDEX" val="5"/>
  <p:tag name="KSO_WM_UNIT_LINE_FILL_TYPE" val="2"/>
  <p:tag name="KSO_WM_UNIT_DIAGRAM_SCHEMECOLOR_ID" val="5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420</TotalTime>
  <Words>4159</Words>
  <Application>Microsoft Office PowerPoint</Application>
  <PresentationFormat>宽屏</PresentationFormat>
  <Paragraphs>216</Paragraphs>
  <Slides>26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方正琥珀简体</vt:lpstr>
      <vt:lpstr>仿宋</vt:lpstr>
      <vt:lpstr>黑体</vt:lpstr>
      <vt:lpstr>楷体</vt:lpstr>
      <vt:lpstr>隶书</vt:lpstr>
      <vt:lpstr>锐字工房云字库行楷GBK</vt:lpstr>
      <vt:lpstr>宋体</vt:lpstr>
      <vt:lpstr>微软雅黑</vt:lpstr>
      <vt:lpstr>Arial</vt:lpstr>
      <vt:lpstr>Times New Roman</vt:lpstr>
      <vt:lpstr>Office 主题​​</vt:lpstr>
      <vt:lpstr>第24课  全民族浴血奋战与抗日战争的胜利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2019-06-19T02:08:00Z</dcterms:created>
  <dcterms:modified xsi:type="dcterms:W3CDTF">2019-12-11T08:48:18Z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2052-11.1.0.9145</vt:lpwstr>
  </property>
</Properties>
</file>