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6" r:id="rId3"/>
    <p:sldId id="274" r:id="rId4"/>
    <p:sldId id="277" r:id="rId5"/>
    <p:sldId id="288" r:id="rId6"/>
    <p:sldId id="257" r:id="rId7"/>
    <p:sldId id="259" r:id="rId8"/>
    <p:sldId id="258" r:id="rId9"/>
    <p:sldId id="284" r:id="rId10"/>
    <p:sldId id="260" r:id="rId11"/>
    <p:sldId id="261" r:id="rId12"/>
    <p:sldId id="264" r:id="rId13"/>
    <p:sldId id="262" r:id="rId14"/>
    <p:sldId id="266" r:id="rId15"/>
    <p:sldId id="265" r:id="rId16"/>
    <p:sldId id="292" r:id="rId17"/>
    <p:sldId id="267" r:id="rId18"/>
    <p:sldId id="268" r:id="rId19"/>
    <p:sldId id="287" r:id="rId20"/>
    <p:sldId id="269" r:id="rId21"/>
    <p:sldId id="270" r:id="rId22"/>
    <p:sldId id="286" r:id="rId23"/>
    <p:sldId id="273" r:id="rId24"/>
    <p:sldId id="283" r:id="rId25"/>
    <p:sldId id="282" r:id="rId26"/>
    <p:sldId id="281" r:id="rId27"/>
  </p:sldIdLst>
  <p:sldSz cx="9144000" cy="6858000" type="screen4x3"/>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5" d="100"/>
          <a:sy n="95" d="100"/>
        </p:scale>
        <p:origin x="-533" y="-82"/>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tags" Target="tags/tag1.xml" /><Relationship Id="rId29" Type="http://schemas.openxmlformats.org/officeDocument/2006/relationships/presProps" Target="presProps.xml" /><Relationship Id="rId3" Type="http://schemas.openxmlformats.org/officeDocument/2006/relationships/slide" Target="slides/slide1.xml" /><Relationship Id="rId30" Type="http://schemas.openxmlformats.org/officeDocument/2006/relationships/viewProps" Target="viewProps.xml" /><Relationship Id="rId31" Type="http://schemas.openxmlformats.org/officeDocument/2006/relationships/theme" Target="theme/theme1.xml" /><Relationship Id="rId32"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9147D79-EE75-4184-95D8-691ABC7995C8}"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B65FB9-ADAF-4E2B-9D07-0E0B4D92B5A3}"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B65FB9-ADAF-4E2B-9D07-0E0B4D92B5A3}" type="slidenum">
              <a:rPr lang="zh-CN" altLang="en-US" smtClean="0"/>
              <a:t>17</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 Id="rId3" Type="http://schemas.openxmlformats.org/officeDocument/2006/relationships/image" Target="../media/image2.jpeg" /><Relationship Id="rId4" Type="http://schemas.openxmlformats.org/officeDocument/2006/relationships/image" Target="../media/image3.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1.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 Id="rId3" Type="http://schemas.openxmlformats.org/officeDocument/2006/relationships/image" Target="../media/image4.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1026" name="Picture 2" descr="C:\Users\Administrator\Pictures\50.jpg"/>
          <p:cNvPicPr>
            <a:picLocks noChangeAspect="1" noChangeArrowheads="1"/>
          </p:cNvPicPr>
          <p:nvPr/>
        </p:nvPicPr>
        <p:blipFill>
          <a:blip r:embed="rId2"/>
          <a:stretch>
            <a:fillRect/>
          </a:stretch>
        </p:blipFill>
        <p:spPr bwMode="auto">
          <a:xfrm>
            <a:off x="0" y="0"/>
            <a:ext cx="9144000" cy="6858000"/>
          </a:xfrm>
          <a:prstGeom prst="rect">
            <a:avLst/>
          </a:prstGeom>
          <a:noFill/>
        </p:spPr>
      </p:pic>
      <p:sp>
        <p:nvSpPr>
          <p:cNvPr id="5" name="TextBox 4"/>
          <p:cNvSpPr txBox="1"/>
          <p:nvPr/>
        </p:nvSpPr>
        <p:spPr>
          <a:xfrm>
            <a:off x="1907704" y="2636912"/>
            <a:ext cx="6408712" cy="768350"/>
          </a:xfrm>
          <a:prstGeom prst="rect">
            <a:avLst/>
          </a:prstGeom>
          <a:noFill/>
        </p:spPr>
        <p:txBody>
          <a:bodyPr wrap="square" rtlCol="0">
            <a:spAutoFit/>
          </a:bodyPr>
          <a:lstStyle/>
          <a:p>
            <a:r>
              <a:rPr lang="zh-CN" altLang="en-US" sz="4400" b="1" smtClean="0"/>
              <a:t>中国赋税制度的演变</a:t>
            </a:r>
            <a:endParaRPr lang="zh-CN" altLang="en-US" sz="4400" b="1"/>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19458" name="Picture 2" descr="C:\Users\Administrator\Pictures\50.jpg"/>
          <p:cNvPicPr>
            <a:picLocks noChangeAspect="1" noChangeArrowheads="1"/>
          </p:cNvPicPr>
          <p:nvPr/>
        </p:nvPicPr>
        <p:blipFill>
          <a:blip r:embed="rId2"/>
          <a:stretch>
            <a:fillRect/>
          </a:stretch>
        </p:blipFill>
        <p:spPr bwMode="auto">
          <a:xfrm>
            <a:off x="0" y="0"/>
            <a:ext cx="10003692" cy="6858000"/>
          </a:xfrm>
          <a:prstGeom prst="rect">
            <a:avLst/>
          </a:prstGeom>
          <a:noFill/>
        </p:spPr>
      </p:pic>
      <p:pic>
        <p:nvPicPr>
          <p:cNvPr id="6" name="图片 5" descr="https://timgsa.baidu.com/timg?image&amp;quality=80&amp;size=b9999_10000&amp;sec=1556261215972&amp;di=f3cf19a6bf020abe482e7514fbf6da7d&amp;imgtype=0&amp;src=http%3A%2F%2Fimages1.6zcool.com%2Fpic%2F5cf8f4792fc46b77863c265783b03a27-5.jpg"/>
          <p:cNvPicPr/>
          <p:nvPr/>
        </p:nvPicPr>
        <p:blipFill>
          <a:blip r:embed="rId3"/>
          <a:stretch>
            <a:fillRect/>
          </a:stretch>
        </p:blipFill>
        <p:spPr bwMode="auto">
          <a:xfrm>
            <a:off x="899592" y="188640"/>
            <a:ext cx="4608512" cy="4104456"/>
          </a:xfrm>
          <a:prstGeom prst="rect">
            <a:avLst/>
          </a:prstGeom>
          <a:noFill/>
          <a:ln w="9525">
            <a:noFill/>
            <a:miter lim="800000"/>
          </a:ln>
        </p:spPr>
      </p:pic>
      <p:pic>
        <p:nvPicPr>
          <p:cNvPr id="7" name="图片 6" descr="https://timgsa.baidu.com/timg?image&amp;quality=80&amp;size=b9999_10000&amp;sec=1556261286134&amp;di=c35a65c322873bb3c6063e9770c83171&amp;imgtype=0&amp;src=http%3A%2F%2Fimg.zcool.cn%2Fcommunity%2F015444557516e40000004383993b12.jpg%403000w_1l_2o_100sh.jpg"/>
          <p:cNvPicPr/>
          <p:nvPr/>
        </p:nvPicPr>
        <p:blipFill>
          <a:blip r:embed="rId4"/>
          <a:stretch>
            <a:fillRect/>
          </a:stretch>
        </p:blipFill>
        <p:spPr bwMode="auto">
          <a:xfrm>
            <a:off x="5652120" y="260648"/>
            <a:ext cx="4248472" cy="4104456"/>
          </a:xfrm>
          <a:prstGeom prst="rect">
            <a:avLst/>
          </a:prstGeom>
          <a:noFill/>
          <a:ln w="9525">
            <a:noFill/>
            <a:miter lim="800000"/>
          </a:ln>
        </p:spPr>
      </p:pic>
      <p:sp>
        <p:nvSpPr>
          <p:cNvPr id="2051" name="Rectangle 3"/>
          <p:cNvSpPr>
            <a:spLocks noChangeArrowheads="1"/>
          </p:cNvSpPr>
          <p:nvPr/>
        </p:nvSpPr>
        <p:spPr bwMode="auto">
          <a:xfrm>
            <a:off x="0" y="4982473"/>
            <a:ext cx="9144000" cy="707886"/>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2000" b="1" i="0" u="none" strike="noStrike" cap="none" normalizeH="0" baseline="0" smtClean="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rPr>
              <a:t>教学重点：租庸调制，两税法，一条鞭法，摊丁入亩，近代中国关税自主权丧失</a:t>
            </a:r>
            <a:endParaRPr kumimoji="0" lang="zh-CN" sz="2000" b="1" i="0" u="none" strike="noStrike" cap="none" normalizeH="0" baseline="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sz="2000" b="1" i="0" u="none" strike="noStrike" cap="none" normalizeH="0" baseline="0" smtClean="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rPr>
              <a:t>教学难点：中国古代赋税制度的演变趋势</a:t>
            </a:r>
            <a:endParaRPr kumimoji="0" lang="zh-CN" sz="20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13314" name="Picture 2" descr="C:\Users\Administrator\Pictures\50.jpg"/>
          <p:cNvPicPr>
            <a:picLocks noChangeAspect="1" noChangeArrowheads="1"/>
          </p:cNvPicPr>
          <p:nvPr/>
        </p:nvPicPr>
        <p:blipFill>
          <a:blip r:embed="rId2"/>
          <a:stretch>
            <a:fillRect/>
          </a:stretch>
        </p:blipFill>
        <p:spPr bwMode="auto">
          <a:xfrm>
            <a:off x="0" y="0"/>
            <a:ext cx="10003692" cy="6858000"/>
          </a:xfrm>
          <a:prstGeom prst="rect">
            <a:avLst/>
          </a:prstGeom>
          <a:noFill/>
        </p:spPr>
      </p:pic>
      <p:sp>
        <p:nvSpPr>
          <p:cNvPr id="5" name="TextBox 4"/>
          <p:cNvSpPr txBox="1"/>
          <p:nvPr/>
        </p:nvSpPr>
        <p:spPr>
          <a:xfrm>
            <a:off x="467544" y="692696"/>
            <a:ext cx="7632848" cy="4647426"/>
          </a:xfrm>
          <a:prstGeom prst="rect">
            <a:avLst/>
          </a:prstGeom>
          <a:noFill/>
        </p:spPr>
        <p:txBody>
          <a:bodyPr wrap="square" rtlCol="0">
            <a:spAutoFit/>
          </a:bodyPr>
          <a:lstStyle/>
          <a:p>
            <a:r>
              <a:rPr lang="zh-CN" altLang="en-US" sz="2800" b="1" smtClean="0">
                <a:latin typeface="黑体" panose="02010609060101010101" pitchFamily="2" charset="-122"/>
                <a:ea typeface="黑体" panose="02010609060101010101" pitchFamily="2" charset="-122"/>
              </a:rPr>
              <a:t>一、中国古代赋税制度的定义和概念</a:t>
            </a:r>
            <a:endParaRPr lang="en-US" altLang="zh-CN" sz="2800" b="1" smtClean="0">
              <a:latin typeface="黑体" pitchFamily="2" charset="-122"/>
              <a:ea typeface="黑体" pitchFamily="2" charset="-122"/>
            </a:endParaRPr>
          </a:p>
          <a:p>
            <a:endParaRPr lang="en-US" altLang="zh-CN" b="1" smtClean="0">
              <a:latin typeface="黑体" pitchFamily="2" charset="-122"/>
              <a:ea typeface="黑体" pitchFamily="2" charset="-122"/>
            </a:endParaRPr>
          </a:p>
          <a:p>
            <a:endParaRPr lang="en-US" altLang="zh-CN" b="1" smtClean="0">
              <a:latin typeface="黑体" panose="02010609060101010101" pitchFamily="2" charset="-122"/>
              <a:ea typeface="黑体" panose="02010609060101010101" pitchFamily="2" charset="-122"/>
            </a:endParaRPr>
          </a:p>
          <a:p>
            <a:r>
              <a:rPr lang="zh-CN" altLang="en-US" sz="2800" b="1" smtClean="0">
                <a:latin typeface="黑体" panose="02010609060101010101" pitchFamily="2" charset="-122"/>
                <a:ea typeface="黑体" panose="02010609060101010101" pitchFamily="2" charset="-122"/>
              </a:rPr>
              <a:t>赋税是一个国家或一个政权的根本，是统治者为维护国家机器运转而强制征收的</a:t>
            </a:r>
            <a:r>
              <a:rPr lang="en-US" altLang="zh-CN" sz="2800" b="1" smtClean="0">
                <a:latin typeface="黑体" panose="02010609060101010101" pitchFamily="2" charset="-122"/>
                <a:ea typeface="黑体" panose="02010609060101010101" pitchFamily="2" charset="-122"/>
              </a:rPr>
              <a:t>.</a:t>
            </a:r>
            <a:r>
              <a:rPr lang="zh-CN" altLang="en-US" sz="2800" b="1" smtClean="0">
                <a:latin typeface="黑体" panose="02010609060101010101" pitchFamily="2" charset="-122"/>
                <a:ea typeface="黑体" panose="02010609060101010101" pitchFamily="2" charset="-122"/>
              </a:rPr>
              <a:t>赋税制度是随土地制度变化而变化的</a:t>
            </a:r>
            <a:r>
              <a:rPr lang="en-US" altLang="zh-CN" sz="2800" b="1" smtClean="0">
                <a:latin typeface="黑体" panose="02010609060101010101" pitchFamily="2" charset="-122"/>
                <a:ea typeface="黑体" panose="02010609060101010101" pitchFamily="2" charset="-122"/>
              </a:rPr>
              <a:t>.</a:t>
            </a:r>
            <a:r>
              <a:rPr lang="zh-CN" altLang="en-US" sz="2800" b="1" smtClean="0">
                <a:latin typeface="黑体" panose="02010609060101010101" pitchFamily="2" charset="-122"/>
                <a:ea typeface="黑体" panose="02010609060101010101" pitchFamily="2" charset="-122"/>
              </a:rPr>
              <a:t>主要包括税和役</a:t>
            </a:r>
            <a:r>
              <a:rPr lang="en-US" altLang="zh-CN" sz="2800" b="1" smtClean="0">
                <a:latin typeface="黑体" panose="02010609060101010101" pitchFamily="2" charset="-122"/>
                <a:ea typeface="黑体" panose="02010609060101010101" pitchFamily="2" charset="-122"/>
              </a:rPr>
              <a:t>.</a:t>
            </a:r>
            <a:endParaRPr lang="en-US" altLang="zh-CN" sz="2800" b="1" smtClean="0">
              <a:latin typeface="黑体" panose="02010609060101010101" pitchFamily="2" charset="-122"/>
              <a:ea typeface="黑体" panose="02010609060101010101" pitchFamily="2" charset="-122"/>
            </a:endParaRPr>
          </a:p>
          <a:p>
            <a:endParaRPr lang="en-US" altLang="zh-CN" b="1" smtClean="0">
              <a:latin typeface="黑体" panose="02010609060101010101" pitchFamily="2" charset="-122"/>
              <a:ea typeface="黑体" panose="02010609060101010101" pitchFamily="2" charset="-122"/>
            </a:endParaRPr>
          </a:p>
          <a:p>
            <a:endParaRPr lang="en-US" altLang="zh-CN" b="1" smtClean="0">
              <a:latin typeface="黑体" panose="02010609060101010101" pitchFamily="2" charset="-122"/>
              <a:ea typeface="黑体" panose="02010609060101010101" pitchFamily="2" charset="-122"/>
            </a:endParaRPr>
          </a:p>
          <a:p>
            <a:r>
              <a:rPr lang="zh-CN" altLang="en-US" sz="2800" b="1" smtClean="0">
                <a:latin typeface="黑体" panose="02010609060101010101" pitchFamily="2" charset="-122"/>
                <a:ea typeface="黑体" panose="02010609060101010101" pitchFamily="2" charset="-122"/>
              </a:rPr>
              <a:t>税又分以人丁为主的人头税</a:t>
            </a:r>
            <a:r>
              <a:rPr lang="en-US" altLang="zh-CN" sz="2800" b="1" smtClean="0">
                <a:latin typeface="黑体" panose="02010609060101010101" pitchFamily="2" charset="-122"/>
                <a:ea typeface="黑体" panose="02010609060101010101" pitchFamily="2" charset="-122"/>
              </a:rPr>
              <a:t>(</a:t>
            </a:r>
            <a:r>
              <a:rPr lang="zh-CN" altLang="en-US" sz="2800" b="1" smtClean="0">
                <a:latin typeface="黑体" panose="02010609060101010101" pitchFamily="2" charset="-122"/>
                <a:ea typeface="黑体" panose="02010609060101010101" pitchFamily="2" charset="-122"/>
              </a:rPr>
              <a:t>丁税</a:t>
            </a:r>
            <a:r>
              <a:rPr lang="en-US" altLang="zh-CN" sz="2800" b="1" smtClean="0">
                <a:latin typeface="黑体" panose="02010609060101010101" pitchFamily="2" charset="-122"/>
                <a:ea typeface="黑体" panose="02010609060101010101" pitchFamily="2" charset="-122"/>
              </a:rPr>
              <a:t>),</a:t>
            </a:r>
            <a:r>
              <a:rPr lang="zh-CN" altLang="en-US" sz="2800" b="1" smtClean="0">
                <a:latin typeface="黑体" panose="02010609060101010101" pitchFamily="2" charset="-122"/>
                <a:ea typeface="黑体" panose="02010609060101010101" pitchFamily="2" charset="-122"/>
              </a:rPr>
              <a:t>以户为依据的财产税</a:t>
            </a:r>
            <a:r>
              <a:rPr lang="en-US" altLang="zh-CN" sz="2800" b="1" smtClean="0">
                <a:latin typeface="黑体" panose="02010609060101010101" pitchFamily="2" charset="-122"/>
                <a:ea typeface="黑体" panose="02010609060101010101" pitchFamily="2" charset="-122"/>
              </a:rPr>
              <a:t>(</a:t>
            </a:r>
            <a:r>
              <a:rPr lang="zh-CN" altLang="en-US" sz="2800" b="1" smtClean="0">
                <a:latin typeface="黑体" panose="02010609060101010101" pitchFamily="2" charset="-122"/>
                <a:ea typeface="黑体" panose="02010609060101010101" pitchFamily="2" charset="-122"/>
              </a:rPr>
              <a:t>调</a:t>
            </a:r>
            <a:r>
              <a:rPr lang="en-US" altLang="zh-CN" sz="2800" b="1" smtClean="0">
                <a:latin typeface="黑体" panose="02010609060101010101" pitchFamily="2" charset="-122"/>
                <a:ea typeface="黑体" panose="02010609060101010101" pitchFamily="2" charset="-122"/>
              </a:rPr>
              <a:t>),</a:t>
            </a:r>
            <a:r>
              <a:rPr lang="zh-CN" altLang="en-US" sz="2800" b="1" smtClean="0">
                <a:latin typeface="黑体" panose="02010609060101010101" pitchFamily="2" charset="-122"/>
                <a:ea typeface="黑体" panose="02010609060101010101" pitchFamily="2" charset="-122"/>
              </a:rPr>
              <a:t>以田亩为依据的土地税</a:t>
            </a:r>
            <a:r>
              <a:rPr lang="en-US" altLang="zh-CN" sz="2800" b="1" smtClean="0">
                <a:latin typeface="黑体" panose="02010609060101010101" pitchFamily="2" charset="-122"/>
                <a:ea typeface="黑体" panose="02010609060101010101" pitchFamily="2" charset="-122"/>
              </a:rPr>
              <a:t>(</a:t>
            </a:r>
            <a:r>
              <a:rPr lang="zh-CN" altLang="en-US" sz="2800" b="1" smtClean="0">
                <a:latin typeface="黑体" panose="02010609060101010101" pitchFamily="2" charset="-122"/>
                <a:ea typeface="黑体" panose="02010609060101010101" pitchFamily="2" charset="-122"/>
              </a:rPr>
              <a:t>租</a:t>
            </a:r>
            <a:r>
              <a:rPr lang="en-US" altLang="zh-CN" sz="2800" b="1" smtClean="0">
                <a:latin typeface="黑体" panose="02010609060101010101" pitchFamily="2" charset="-122"/>
                <a:ea typeface="黑体" panose="02010609060101010101" pitchFamily="2" charset="-122"/>
              </a:rPr>
              <a:t>),</a:t>
            </a:r>
            <a:r>
              <a:rPr lang="zh-CN" altLang="en-US" sz="2800" b="1" smtClean="0">
                <a:latin typeface="黑体" panose="02010609060101010101" pitchFamily="2" charset="-122"/>
                <a:ea typeface="黑体" panose="02010609060101010101" pitchFamily="2" charset="-122"/>
              </a:rPr>
              <a:t>以及其它杂税</a:t>
            </a:r>
            <a:r>
              <a:rPr lang="en-US" altLang="zh-CN" sz="2800" b="1" smtClean="0">
                <a:latin typeface="黑体" panose="02010609060101010101" pitchFamily="2" charset="-122"/>
                <a:ea typeface="黑体" panose="02010609060101010101" pitchFamily="2" charset="-122"/>
              </a:rPr>
              <a:t>.</a:t>
            </a:r>
            <a:r>
              <a:rPr lang="zh-CN" altLang="en-US" sz="2800" b="1" smtClean="0">
                <a:latin typeface="黑体" panose="02010609060101010101" pitchFamily="2" charset="-122"/>
                <a:ea typeface="黑体" panose="02010609060101010101" pitchFamily="2" charset="-122"/>
              </a:rPr>
              <a:t>役主要是以丁男为主的徭役和兵役等</a:t>
            </a:r>
            <a:endParaRPr lang="zh-CN" altLang="en-US" sz="2800" b="1" smtClean="0">
              <a:latin typeface="黑体" pitchFamily="2" charset="-122"/>
              <a:ea typeface="黑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anim calcmode="lin" valueType="num">
                                      <p:cBhvr additive="base">
                                        <p:cTn id="7"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5">
                                            <p:txEl>
                                              <p:pRg st="6" end="6"/>
                                            </p:txEl>
                                          </p:spTgt>
                                        </p:tgtEl>
                                        <p:attrNameLst>
                                          <p:attrName>style.visibility</p:attrName>
                                        </p:attrNameLst>
                                      </p:cBhvr>
                                      <p:to>
                                        <p:strVal val="visible"/>
                                      </p:to>
                                    </p:set>
                                    <p:animEffect transition="in" filter="blinds(horizontal)">
                                      <p:cBhvr>
                                        <p:cTn id="13"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1026" name="Picture 2" descr="C:\Users\Administrator\Pictures\50.jpg"/>
          <p:cNvPicPr>
            <a:picLocks noChangeAspect="1" noChangeArrowheads="1"/>
          </p:cNvPicPr>
          <p:nvPr/>
        </p:nvPicPr>
        <p:blipFill>
          <a:blip r:embed="rId2"/>
          <a:stretch>
            <a:fillRect/>
          </a:stretch>
        </p:blipFill>
        <p:spPr bwMode="auto">
          <a:xfrm>
            <a:off x="0" y="0"/>
            <a:ext cx="9144000" cy="6858000"/>
          </a:xfrm>
          <a:prstGeom prst="rect">
            <a:avLst/>
          </a:prstGeom>
          <a:noFill/>
        </p:spPr>
      </p:pic>
      <p:graphicFrame>
        <p:nvGraphicFramePr>
          <p:cNvPr id="8" name="表格 7"/>
          <p:cNvGraphicFramePr>
            <a:graphicFrameLocks noGrp="1"/>
          </p:cNvGraphicFramePr>
          <p:nvPr/>
        </p:nvGraphicFramePr>
        <p:xfrm>
          <a:off x="539552" y="1196751"/>
          <a:ext cx="8280920" cy="5328596"/>
        </p:xfrm>
        <a:graphic>
          <a:graphicData uri="http://schemas.openxmlformats.org/drawingml/2006/table">
            <a:tbl>
              <a:tblPr firstRow="1" bandRow="1">
                <a:tableStyleId>{5C22544A-7EE6-4342-B048-85BDC9FD1C3A}</a:tableStyleId>
              </a:tblPr>
              <a:tblGrid>
                <a:gridCol w="4140460"/>
                <a:gridCol w="4140460"/>
              </a:tblGrid>
              <a:tr h="761228">
                <a:tc>
                  <a:txBody>
                    <a:bodyPr vert="horz" wrap="square"/>
                    <a:lstStyle/>
                    <a:p>
                      <a:r>
                        <a:rPr lang="zh-CN" altLang="en-US" smtClean="0"/>
                        <a:t>时代</a:t>
                      </a:r>
                      <a:endParaRPr lang="zh-CN" altLang="en-US"/>
                    </a:p>
                  </a:txBody>
                  <a:tcPr/>
                </a:tc>
                <a:tc>
                  <a:txBody>
                    <a:bodyPr vert="horz" wrap="square"/>
                    <a:lstStyle/>
                    <a:p>
                      <a:r>
                        <a:rPr lang="zh-CN" altLang="en-US" smtClean="0"/>
                        <a:t>制度</a:t>
                      </a:r>
                      <a:endParaRPr lang="zh-CN" altLang="en-US"/>
                    </a:p>
                  </a:txBody>
                  <a:tcPr/>
                </a:tc>
              </a:tr>
              <a:tr h="761228">
                <a:tc>
                  <a:txBody>
                    <a:bodyPr vert="horz" wrap="square"/>
                    <a:lstStyle/>
                    <a:p>
                      <a:r>
                        <a:rPr lang="zh-CN" altLang="en-US" smtClean="0"/>
                        <a:t>秦汉</a:t>
                      </a:r>
                      <a:endParaRPr lang="zh-CN" altLang="en-US"/>
                    </a:p>
                  </a:txBody>
                  <a:tcPr/>
                </a:tc>
                <a:tc>
                  <a:txBody>
                    <a:bodyPr vert="horz" wrap="square"/>
                    <a:lstStyle/>
                    <a:p>
                      <a:endParaRPr lang="zh-CN" altLang="en-US"/>
                    </a:p>
                  </a:txBody>
                  <a:tcPr/>
                </a:tc>
              </a:tr>
              <a:tr h="761228">
                <a:tc>
                  <a:txBody>
                    <a:bodyPr vert="horz" wrap="square"/>
                    <a:lstStyle/>
                    <a:p>
                      <a:r>
                        <a:rPr lang="zh-CN" altLang="en-US" smtClean="0"/>
                        <a:t>隋唐</a:t>
                      </a:r>
                      <a:endParaRPr lang="zh-CN" altLang="en-US"/>
                    </a:p>
                  </a:txBody>
                  <a:tcPr/>
                </a:tc>
                <a:tc>
                  <a:txBody>
                    <a:bodyPr vert="horz" wrap="square"/>
                    <a:lstStyle/>
                    <a:p>
                      <a:endParaRPr lang="zh-CN" altLang="en-US"/>
                    </a:p>
                  </a:txBody>
                  <a:tcPr/>
                </a:tc>
              </a:tr>
              <a:tr h="761228">
                <a:tc>
                  <a:txBody>
                    <a:bodyPr vert="horz" wrap="square"/>
                    <a:lstStyle/>
                    <a:p>
                      <a:r>
                        <a:rPr lang="zh-CN" altLang="en-US" smtClean="0"/>
                        <a:t>北宋</a:t>
                      </a:r>
                      <a:endParaRPr lang="zh-CN" altLang="en-US"/>
                    </a:p>
                  </a:txBody>
                  <a:tcPr/>
                </a:tc>
                <a:tc>
                  <a:txBody>
                    <a:bodyPr vert="horz" wrap="square"/>
                    <a:lstStyle/>
                    <a:p>
                      <a:endParaRPr lang="zh-CN" altLang="en-US"/>
                    </a:p>
                  </a:txBody>
                  <a:tcPr/>
                </a:tc>
              </a:tr>
              <a:tr h="761228">
                <a:tc>
                  <a:txBody>
                    <a:bodyPr vert="horz" wrap="square"/>
                    <a:lstStyle/>
                    <a:p>
                      <a:r>
                        <a:rPr lang="zh-CN" altLang="en-US" smtClean="0"/>
                        <a:t>元朝</a:t>
                      </a:r>
                      <a:endParaRPr lang="zh-CN" altLang="en-US"/>
                    </a:p>
                  </a:txBody>
                  <a:tcPr/>
                </a:tc>
                <a:tc>
                  <a:txBody>
                    <a:bodyPr vert="horz" wrap="square"/>
                    <a:lstStyle/>
                    <a:p>
                      <a:endParaRPr lang="zh-CN" altLang="en-US"/>
                    </a:p>
                  </a:txBody>
                  <a:tcPr/>
                </a:tc>
              </a:tr>
              <a:tr h="761228">
                <a:tc>
                  <a:txBody>
                    <a:bodyPr vert="horz" wrap="square"/>
                    <a:lstStyle/>
                    <a:p>
                      <a:r>
                        <a:rPr lang="zh-CN" altLang="en-US" smtClean="0"/>
                        <a:t>明朝</a:t>
                      </a:r>
                      <a:endParaRPr lang="zh-CN" altLang="en-US"/>
                    </a:p>
                  </a:txBody>
                  <a:tcPr/>
                </a:tc>
                <a:tc>
                  <a:txBody>
                    <a:bodyPr vert="horz" wrap="square"/>
                    <a:lstStyle/>
                    <a:p>
                      <a:endParaRPr lang="zh-CN" altLang="en-US"/>
                    </a:p>
                  </a:txBody>
                  <a:tcPr/>
                </a:tc>
              </a:tr>
              <a:tr h="761228">
                <a:tc>
                  <a:txBody>
                    <a:bodyPr vert="horz" wrap="square"/>
                    <a:lstStyle/>
                    <a:p>
                      <a:r>
                        <a:rPr lang="zh-CN" altLang="en-US" smtClean="0"/>
                        <a:t>清朝</a:t>
                      </a:r>
                      <a:endParaRPr lang="zh-CN" altLang="en-US"/>
                    </a:p>
                  </a:txBody>
                  <a:tcPr/>
                </a:tc>
                <a:tc>
                  <a:txBody>
                    <a:bodyPr vert="horz" wrap="square"/>
                    <a:lstStyle/>
                    <a:p>
                      <a:endParaRPr lang="zh-CN" altLang="en-US"/>
                    </a:p>
                  </a:txBody>
                  <a:tcPr/>
                </a:tc>
              </a:tr>
            </a:tbl>
          </a:graphicData>
        </a:graphic>
      </p:graphicFrame>
      <p:sp>
        <p:nvSpPr>
          <p:cNvPr id="7" name="TextBox 6"/>
          <p:cNvSpPr txBox="1"/>
          <p:nvPr/>
        </p:nvSpPr>
        <p:spPr>
          <a:xfrm>
            <a:off x="467544" y="404664"/>
            <a:ext cx="8424936" cy="369332"/>
          </a:xfrm>
          <a:prstGeom prst="rect">
            <a:avLst/>
          </a:prstGeom>
          <a:noFill/>
        </p:spPr>
        <p:txBody>
          <a:bodyPr wrap="square" rtlCol="0">
            <a:spAutoFit/>
          </a:bodyPr>
          <a:lstStyle/>
          <a:p>
            <a:r>
              <a:rPr lang="zh-CN" altLang="en-US" b="1" smtClean="0"/>
              <a:t>二、中国古代赋税制度的演变过程</a:t>
            </a:r>
            <a:endParaRPr lang="en-US" altLang="zh-CN" b="1" smtClean="0"/>
          </a:p>
        </p:txBody>
      </p:sp>
      <p:sp>
        <p:nvSpPr>
          <p:cNvPr id="10" name="TextBox 9"/>
          <p:cNvSpPr txBox="1"/>
          <p:nvPr/>
        </p:nvSpPr>
        <p:spPr>
          <a:xfrm>
            <a:off x="4788024" y="2132856"/>
            <a:ext cx="2520280" cy="369332"/>
          </a:xfrm>
          <a:prstGeom prst="rect">
            <a:avLst/>
          </a:prstGeom>
          <a:noFill/>
        </p:spPr>
        <p:txBody>
          <a:bodyPr wrap="square" rtlCol="0">
            <a:spAutoFit/>
          </a:bodyPr>
          <a:lstStyle/>
          <a:p>
            <a:r>
              <a:rPr lang="zh-CN" altLang="en-US" smtClean="0"/>
              <a:t>田赋、人头税和徭役</a:t>
            </a:r>
            <a:endParaRPr lang="zh-CN" altLang="en-US"/>
          </a:p>
        </p:txBody>
      </p:sp>
      <p:sp>
        <p:nvSpPr>
          <p:cNvPr id="11" name="TextBox 10"/>
          <p:cNvSpPr txBox="1"/>
          <p:nvPr/>
        </p:nvSpPr>
        <p:spPr>
          <a:xfrm>
            <a:off x="4788024" y="2924944"/>
            <a:ext cx="3096344" cy="369332"/>
          </a:xfrm>
          <a:prstGeom prst="rect">
            <a:avLst/>
          </a:prstGeom>
          <a:noFill/>
        </p:spPr>
        <p:txBody>
          <a:bodyPr wrap="square" rtlCol="0">
            <a:spAutoFit/>
          </a:bodyPr>
          <a:lstStyle/>
          <a:p>
            <a:endParaRPr lang="zh-CN" altLang="en-US"/>
          </a:p>
        </p:txBody>
      </p:sp>
      <p:sp>
        <p:nvSpPr>
          <p:cNvPr id="12" name="TextBox 11"/>
          <p:cNvSpPr txBox="1"/>
          <p:nvPr/>
        </p:nvSpPr>
        <p:spPr>
          <a:xfrm>
            <a:off x="4788024" y="2924944"/>
            <a:ext cx="3312368" cy="369332"/>
          </a:xfrm>
          <a:prstGeom prst="rect">
            <a:avLst/>
          </a:prstGeom>
          <a:noFill/>
        </p:spPr>
        <p:txBody>
          <a:bodyPr wrap="square" rtlCol="0">
            <a:spAutoFit/>
          </a:bodyPr>
          <a:lstStyle/>
          <a:p>
            <a:r>
              <a:rPr lang="zh-CN" altLang="en-US" smtClean="0"/>
              <a:t>租庸调制、两税法</a:t>
            </a:r>
            <a:endParaRPr lang="zh-CN" altLang="en-US"/>
          </a:p>
        </p:txBody>
      </p:sp>
      <p:sp>
        <p:nvSpPr>
          <p:cNvPr id="13" name="TextBox 12"/>
          <p:cNvSpPr txBox="1"/>
          <p:nvPr/>
        </p:nvSpPr>
        <p:spPr>
          <a:xfrm>
            <a:off x="4860032" y="3645024"/>
            <a:ext cx="2952328" cy="369332"/>
          </a:xfrm>
          <a:prstGeom prst="rect">
            <a:avLst/>
          </a:prstGeom>
          <a:noFill/>
        </p:spPr>
        <p:txBody>
          <a:bodyPr wrap="square" rtlCol="0">
            <a:spAutoFit/>
          </a:bodyPr>
          <a:lstStyle/>
          <a:p>
            <a:r>
              <a:rPr lang="zh-CN" altLang="en-US" smtClean="0"/>
              <a:t>募役法和方田均税法</a:t>
            </a:r>
            <a:endParaRPr lang="zh-CN" altLang="en-US"/>
          </a:p>
        </p:txBody>
      </p:sp>
      <p:sp>
        <p:nvSpPr>
          <p:cNvPr id="14" name="TextBox 13"/>
          <p:cNvSpPr txBox="1"/>
          <p:nvPr/>
        </p:nvSpPr>
        <p:spPr>
          <a:xfrm>
            <a:off x="4860032" y="4437112"/>
            <a:ext cx="3096344" cy="646331"/>
          </a:xfrm>
          <a:prstGeom prst="rect">
            <a:avLst/>
          </a:prstGeom>
          <a:noFill/>
        </p:spPr>
        <p:txBody>
          <a:bodyPr wrap="square" rtlCol="0">
            <a:spAutoFit/>
          </a:bodyPr>
          <a:lstStyle/>
          <a:p>
            <a:r>
              <a:rPr lang="zh-CN" altLang="en-US" smtClean="0"/>
              <a:t>元朝基本沿袭唐朝的租庸调制与两税法</a:t>
            </a:r>
            <a:endParaRPr lang="zh-CN" altLang="en-US"/>
          </a:p>
        </p:txBody>
      </p:sp>
      <p:sp>
        <p:nvSpPr>
          <p:cNvPr id="15" name="TextBox 14"/>
          <p:cNvSpPr txBox="1"/>
          <p:nvPr/>
        </p:nvSpPr>
        <p:spPr>
          <a:xfrm>
            <a:off x="4932040" y="5229200"/>
            <a:ext cx="2160240" cy="369332"/>
          </a:xfrm>
          <a:prstGeom prst="rect">
            <a:avLst/>
          </a:prstGeom>
          <a:noFill/>
        </p:spPr>
        <p:txBody>
          <a:bodyPr wrap="square" rtlCol="0">
            <a:spAutoFit/>
          </a:bodyPr>
          <a:lstStyle/>
          <a:p>
            <a:r>
              <a:rPr lang="zh-CN" altLang="en-US" smtClean="0"/>
              <a:t>一条鞭法</a:t>
            </a:r>
            <a:endParaRPr lang="zh-CN" altLang="en-US"/>
          </a:p>
        </p:txBody>
      </p:sp>
      <p:sp>
        <p:nvSpPr>
          <p:cNvPr id="16" name="TextBox 15"/>
          <p:cNvSpPr txBox="1"/>
          <p:nvPr/>
        </p:nvSpPr>
        <p:spPr>
          <a:xfrm>
            <a:off x="4860032" y="5949280"/>
            <a:ext cx="2808312" cy="369332"/>
          </a:xfrm>
          <a:prstGeom prst="rect">
            <a:avLst/>
          </a:prstGeom>
          <a:noFill/>
        </p:spPr>
        <p:txBody>
          <a:bodyPr wrap="square" rtlCol="0">
            <a:spAutoFit/>
          </a:bodyPr>
          <a:lstStyle/>
          <a:p>
            <a:r>
              <a:rPr lang="zh-CN" altLang="en-US" smtClean="0"/>
              <a:t>摊丁入亩</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 calcmode="lin" valueType="num">
                                      <p:cBhvr additive="base">
                                        <p:cTn id="13"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0" end="0"/>
                                            </p:txEl>
                                          </p:spTgt>
                                        </p:tgtEl>
                                        <p:attrNameLst>
                                          <p:attrName>style.visibility</p:attrName>
                                        </p:attrNameLst>
                                      </p:cBhvr>
                                      <p:to>
                                        <p:strVal val="visible"/>
                                      </p:to>
                                    </p:set>
                                    <p:anim calcmode="lin" valueType="num">
                                      <p:cBhvr additive="base">
                                        <p:cTn id="19"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4" presetClass="entr" presetSubtype="16" fill="hold" nodeType="clickEffect">
                                  <p:stCondLst>
                                    <p:cond delay="0"/>
                                  </p:stCondLst>
                                  <p:childTnLst>
                                    <p:set>
                                      <p:cBhvr>
                                        <p:cTn id="24" dur="1" fill="hold">
                                          <p:stCondLst>
                                            <p:cond delay="0"/>
                                          </p:stCondLst>
                                        </p:cTn>
                                        <p:tgtEl>
                                          <p:spTgt spid="14">
                                            <p:txEl>
                                              <p:pRg st="0" end="0"/>
                                            </p:txEl>
                                          </p:spTgt>
                                        </p:tgtEl>
                                        <p:attrNameLst>
                                          <p:attrName>style.visibility</p:attrName>
                                        </p:attrNameLst>
                                      </p:cBhvr>
                                      <p:to>
                                        <p:strVal val="visible"/>
                                      </p:to>
                                    </p:set>
                                    <p:animEffect transition="in" filter="box(in)">
                                      <p:cBhvr>
                                        <p:cTn id="25" dur="500"/>
                                        <p:tgtEl>
                                          <p:spTgt spid="14">
                                            <p:txEl>
                                              <p:pRg st="0" end="0"/>
                                            </p:txEl>
                                          </p:spTgt>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nodeType="clickEffect">
                                  <p:stCondLst>
                                    <p:cond delay="0"/>
                                  </p:stCondLst>
                                  <p:childTnLst>
                                    <p:set>
                                      <p:cBhvr>
                                        <p:cTn id="29" dur="1" fill="hold">
                                          <p:stCondLst>
                                            <p:cond delay="0"/>
                                          </p:stCondLst>
                                        </p:cTn>
                                        <p:tgtEl>
                                          <p:spTgt spid="15">
                                            <p:txEl>
                                              <p:pRg st="0" end="0"/>
                                            </p:txEl>
                                          </p:spTgt>
                                        </p:tgtEl>
                                        <p:attrNameLst>
                                          <p:attrName>style.visibility</p:attrName>
                                        </p:attrNameLst>
                                      </p:cBhvr>
                                      <p:to>
                                        <p:strVal val="visible"/>
                                      </p:to>
                                    </p:set>
                                    <p:anim calcmode="lin" valueType="num">
                                      <p:cBhvr additive="base">
                                        <p:cTn id="30"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4" presetClass="entr" presetSubtype="16" fill="hold" nodeType="clickEffect">
                                  <p:stCondLst>
                                    <p:cond delay="0"/>
                                  </p:stCondLst>
                                  <p:childTnLst>
                                    <p:set>
                                      <p:cBhvr>
                                        <p:cTn id="35" dur="1" fill="hold">
                                          <p:stCondLst>
                                            <p:cond delay="0"/>
                                          </p:stCondLst>
                                        </p:cTn>
                                        <p:tgtEl>
                                          <p:spTgt spid="16">
                                            <p:txEl>
                                              <p:pRg st="0" end="0"/>
                                            </p:txEl>
                                          </p:spTgt>
                                        </p:tgtEl>
                                        <p:attrNameLst>
                                          <p:attrName>style.visibility</p:attrName>
                                        </p:attrNameLst>
                                      </p:cBhvr>
                                      <p:to>
                                        <p:strVal val="visible"/>
                                      </p:to>
                                    </p:set>
                                    <p:animEffect transition="in" filter="box(in)">
                                      <p:cBhvr>
                                        <p:cTn id="36" dur="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2050" name="Picture 2" descr="C:\Users\Administrator\Pictures\50.jpg"/>
          <p:cNvPicPr>
            <a:picLocks noChangeAspect="1" noChangeArrowheads="1"/>
          </p:cNvPicPr>
          <p:nvPr/>
        </p:nvPicPr>
        <p:blipFill>
          <a:blip r:embed="rId2"/>
          <a:stretch>
            <a:fillRect/>
          </a:stretch>
        </p:blipFill>
        <p:spPr bwMode="auto">
          <a:xfrm>
            <a:off x="41274" y="0"/>
            <a:ext cx="9102725" cy="6858000"/>
          </a:xfrm>
          <a:prstGeom prst="rect">
            <a:avLst/>
          </a:prstGeom>
          <a:noFill/>
        </p:spPr>
      </p:pic>
      <p:sp>
        <p:nvSpPr>
          <p:cNvPr id="5" name="TextBox 4"/>
          <p:cNvSpPr txBox="1"/>
          <p:nvPr/>
        </p:nvSpPr>
        <p:spPr>
          <a:xfrm>
            <a:off x="683568" y="980728"/>
            <a:ext cx="7704856" cy="5509200"/>
          </a:xfrm>
          <a:prstGeom prst="rect">
            <a:avLst/>
          </a:prstGeom>
          <a:noFill/>
        </p:spPr>
        <p:txBody>
          <a:bodyPr wrap="square" rtlCol="0">
            <a:spAutoFit/>
          </a:bodyPr>
          <a:lstStyle/>
          <a:p>
            <a:r>
              <a:rPr lang="en-US" altLang="zh-CN" sz="3200" b="1" smtClean="0">
                <a:latin typeface="黑体" panose="02010609060101010101" pitchFamily="2" charset="-122"/>
                <a:ea typeface="黑体" panose="02010609060101010101" pitchFamily="2" charset="-122"/>
              </a:rPr>
              <a:t>1</a:t>
            </a:r>
            <a:r>
              <a:rPr lang="zh-CN" altLang="en-US" sz="3200" b="1" smtClean="0">
                <a:latin typeface="黑体" panose="02010609060101010101" pitchFamily="2" charset="-122"/>
                <a:ea typeface="黑体" panose="02010609060101010101" pitchFamily="2" charset="-122"/>
              </a:rPr>
              <a:t>、租庸调制以庸代役的作用、基础、意义。</a:t>
            </a:r>
            <a:endParaRPr lang="en-US" altLang="zh-CN" sz="3200" b="1" smtClean="0">
              <a:latin typeface="黑体" pitchFamily="2" charset="-122"/>
              <a:ea typeface="黑体" pitchFamily="2" charset="-122"/>
            </a:endParaRPr>
          </a:p>
          <a:p>
            <a:endParaRPr lang="en-US" altLang="zh-CN" sz="3200" b="1" smtClean="0">
              <a:latin typeface="黑体" panose="02010609060101010101" pitchFamily="2" charset="-122"/>
              <a:ea typeface="黑体" panose="02010609060101010101" pitchFamily="2" charset="-122"/>
            </a:endParaRPr>
          </a:p>
          <a:p>
            <a:r>
              <a:rPr lang="en-US" altLang="zh-CN" sz="3200" b="1" smtClean="0">
                <a:latin typeface="黑体" panose="02010609060101010101" pitchFamily="2" charset="-122"/>
                <a:ea typeface="黑体" panose="02010609060101010101" pitchFamily="2" charset="-122"/>
              </a:rPr>
              <a:t>2</a:t>
            </a:r>
            <a:r>
              <a:rPr lang="zh-CN" altLang="en-US" sz="3200" b="1" smtClean="0">
                <a:latin typeface="黑体" panose="02010609060101010101" pitchFamily="2" charset="-122"/>
                <a:ea typeface="黑体" panose="02010609060101010101" pitchFamily="2" charset="-122"/>
              </a:rPr>
              <a:t>、两税法的特点、时间、意义</a:t>
            </a:r>
            <a:endParaRPr lang="en-US" altLang="zh-CN" sz="3200" b="1" smtClean="0">
              <a:latin typeface="黑体" panose="02010609060101010101" pitchFamily="2" charset="-122"/>
              <a:ea typeface="黑体" panose="02010609060101010101" pitchFamily="2" charset="-122"/>
            </a:endParaRPr>
          </a:p>
          <a:p>
            <a:endParaRPr lang="en-US" altLang="zh-CN" sz="3200" b="1" smtClean="0">
              <a:latin typeface="黑体" panose="02010609060101010101" pitchFamily="2" charset="-122"/>
              <a:ea typeface="黑体" panose="02010609060101010101" pitchFamily="2" charset="-122"/>
            </a:endParaRPr>
          </a:p>
          <a:p>
            <a:r>
              <a:rPr lang="en-US" altLang="zh-CN" sz="3200" b="1" smtClean="0">
                <a:latin typeface="黑体" panose="02010609060101010101" pitchFamily="2" charset="-122"/>
                <a:ea typeface="黑体" panose="02010609060101010101" pitchFamily="2" charset="-122"/>
              </a:rPr>
              <a:t>3</a:t>
            </a:r>
            <a:r>
              <a:rPr lang="zh-CN" altLang="en-US" sz="3200" b="1" smtClean="0">
                <a:latin typeface="黑体" panose="02010609060101010101" pitchFamily="2" charset="-122"/>
                <a:ea typeface="黑体" panose="02010609060101010101" pitchFamily="2" charset="-122"/>
              </a:rPr>
              <a:t>、一条鞭法的内容、意义与之前赋税制度的内容有什么变化。</a:t>
            </a:r>
            <a:endParaRPr lang="en-US" altLang="zh-CN" sz="3200" b="1" smtClean="0">
              <a:latin typeface="黑体" panose="02010609060101010101" pitchFamily="2" charset="-122"/>
              <a:ea typeface="黑体" panose="02010609060101010101" pitchFamily="2" charset="-122"/>
            </a:endParaRPr>
          </a:p>
          <a:p>
            <a:endParaRPr lang="en-US" altLang="zh-CN" sz="3200" b="1" smtClean="0">
              <a:latin typeface="黑体" panose="02010609060101010101" pitchFamily="2" charset="-122"/>
              <a:ea typeface="黑体" panose="02010609060101010101" pitchFamily="2" charset="-122"/>
            </a:endParaRPr>
          </a:p>
          <a:p>
            <a:r>
              <a:rPr lang="en-US" altLang="zh-CN" sz="3200" b="1" smtClean="0">
                <a:latin typeface="黑体" panose="02010609060101010101" pitchFamily="2" charset="-122"/>
                <a:ea typeface="黑体" panose="02010609060101010101" pitchFamily="2" charset="-122"/>
              </a:rPr>
              <a:t>4</a:t>
            </a:r>
            <a:r>
              <a:rPr lang="zh-CN" altLang="en-US" sz="3200" b="1" smtClean="0">
                <a:latin typeface="黑体" panose="02010609060101010101" pitchFamily="2" charset="-122"/>
                <a:ea typeface="黑体" panose="02010609060101010101" pitchFamily="2" charset="-122"/>
              </a:rPr>
              <a:t>、摊丁入亩的内容、意义。</a:t>
            </a:r>
            <a:endParaRPr lang="en-US" altLang="zh-CN" sz="3200" b="1" smtClean="0">
              <a:latin typeface="黑体" panose="02010609060101010101" pitchFamily="2" charset="-122"/>
              <a:ea typeface="黑体" panose="02010609060101010101" pitchFamily="2" charset="-122"/>
            </a:endParaRPr>
          </a:p>
          <a:p>
            <a:endParaRPr lang="en-US" altLang="zh-CN" sz="3200" b="1" smtClean="0">
              <a:latin typeface="黑体" panose="02010609060101010101" pitchFamily="2" charset="-122"/>
              <a:ea typeface="黑体" panose="02010609060101010101" pitchFamily="2" charset="-122"/>
            </a:endParaRPr>
          </a:p>
          <a:p>
            <a:r>
              <a:rPr lang="zh-CN" altLang="en-US" sz="3200" b="1" smtClean="0">
                <a:latin typeface="黑体" panose="02010609060101010101" pitchFamily="2" charset="-122"/>
                <a:ea typeface="黑体" panose="02010609060101010101" pitchFamily="2" charset="-122"/>
              </a:rPr>
              <a:t> </a:t>
            </a:r>
            <a:endParaRPr lang="zh-CN" altLang="en-US" sz="3200" b="1"/>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4098" name="Picture 2" descr="C:\Users\Administrator\Pictures\50.jpg"/>
          <p:cNvPicPr>
            <a:picLocks noChangeAspect="1" noChangeArrowheads="1"/>
          </p:cNvPicPr>
          <p:nvPr/>
        </p:nvPicPr>
        <p:blipFill>
          <a:blip r:embed="rId2"/>
          <a:stretch>
            <a:fillRect/>
          </a:stretch>
        </p:blipFill>
        <p:spPr bwMode="auto">
          <a:xfrm>
            <a:off x="0" y="0"/>
            <a:ext cx="9144000" cy="6858000"/>
          </a:xfrm>
          <a:prstGeom prst="rect">
            <a:avLst/>
          </a:prstGeom>
          <a:noFill/>
        </p:spPr>
      </p:pic>
      <p:sp>
        <p:nvSpPr>
          <p:cNvPr id="5" name="TextBox 4"/>
          <p:cNvSpPr txBox="1"/>
          <p:nvPr/>
        </p:nvSpPr>
        <p:spPr>
          <a:xfrm>
            <a:off x="899592" y="116632"/>
            <a:ext cx="7776864" cy="5256824"/>
          </a:xfrm>
          <a:prstGeom prst="rect">
            <a:avLst/>
          </a:prstGeom>
          <a:noFill/>
        </p:spPr>
        <p:txBody>
          <a:bodyPr wrap="square" rtlCol="0">
            <a:spAutoFit/>
          </a:bodyPr>
          <a:lstStyle/>
          <a:p>
            <a:r>
              <a:rPr lang="en-US" altLang="zh-CN" sz="3600" smtClean="0">
                <a:ea typeface="黑体" panose="02010609060101010101" pitchFamily="2" charset="-122"/>
              </a:rPr>
              <a:t>1</a:t>
            </a:r>
            <a:r>
              <a:rPr lang="zh-CN" altLang="en-US" sz="3600" smtClean="0">
                <a:ea typeface="黑体" panose="02010609060101010101" pitchFamily="2" charset="-122"/>
              </a:rPr>
              <a:t>、租庸调制</a:t>
            </a:r>
            <a:endParaRPr lang="en-US" altLang="zh-CN" sz="3600" smtClean="0">
              <a:ea typeface="黑体" pitchFamily="2" charset="-122"/>
            </a:endParaRPr>
          </a:p>
          <a:p>
            <a:pPr>
              <a:lnSpc>
                <a:spcPct val="90000"/>
              </a:lnSpc>
            </a:pPr>
            <a:endParaRPr lang="en-US" altLang="zh-CN" sz="2000" b="1" smtClean="0">
              <a:ea typeface="黑体" pitchFamily="2" charset="-122"/>
            </a:endParaRPr>
          </a:p>
          <a:p>
            <a:pPr>
              <a:lnSpc>
                <a:spcPct val="90000"/>
              </a:lnSpc>
            </a:pPr>
            <a:r>
              <a:rPr lang="zh-CN" altLang="en-US" sz="3200" b="1" smtClean="0">
                <a:ea typeface="黑体" panose="02010609060101010101" pitchFamily="2" charset="-122"/>
              </a:rPr>
              <a:t>隋唐前期在均田制基础上，沿用北魏</a:t>
            </a:r>
            <a:r>
              <a:rPr lang="zh-CN" altLang="en-US" sz="3200" b="1" smtClean="0">
                <a:solidFill>
                  <a:schemeClr val="folHlink"/>
                </a:solidFill>
                <a:ea typeface="黑体" panose="02010609060101010101" pitchFamily="2" charset="-122"/>
              </a:rPr>
              <a:t>租调制</a:t>
            </a:r>
            <a:r>
              <a:rPr lang="zh-CN" altLang="en-US" sz="3200" b="1" smtClean="0">
                <a:ea typeface="黑体" panose="02010609060101010101" pitchFamily="2" charset="-122"/>
              </a:rPr>
              <a:t>，并发展、完善为</a:t>
            </a:r>
            <a:r>
              <a:rPr lang="zh-CN" altLang="en-US" sz="3200" b="1" smtClean="0">
                <a:solidFill>
                  <a:schemeClr val="folHlink"/>
                </a:solidFill>
                <a:ea typeface="黑体" panose="02010609060101010101" pitchFamily="2" charset="-122"/>
              </a:rPr>
              <a:t>租庸调制</a:t>
            </a:r>
            <a:r>
              <a:rPr lang="zh-CN" altLang="en-US" sz="3200" b="1" smtClean="0">
                <a:ea typeface="黑体" panose="02010609060101010101" pitchFamily="2" charset="-122"/>
              </a:rPr>
              <a:t>。</a:t>
            </a:r>
            <a:endParaRPr lang="zh-CN" altLang="en-US" sz="3200" b="1" smtClean="0">
              <a:ea typeface="黑体" pitchFamily="2" charset="-122"/>
            </a:endParaRPr>
          </a:p>
          <a:p>
            <a:r>
              <a:rPr lang="zh-CN" altLang="en-US" sz="3200" b="1" smtClean="0">
                <a:ea typeface="黑体" panose="02010609060101010101" pitchFamily="2" charset="-122"/>
              </a:rPr>
              <a:t>租庸调制：</a:t>
            </a:r>
            <a:r>
              <a:rPr lang="zh-CN" altLang="zh-CN" sz="3200" b="1" smtClean="0">
                <a:solidFill>
                  <a:srgbClr val="FF0000"/>
                </a:solidFill>
              </a:rPr>
              <a:t>租</a:t>
            </a:r>
            <a:r>
              <a:rPr lang="en-US" altLang="zh-CN" sz="3200" b="1" smtClean="0"/>
              <a:t>——</a:t>
            </a:r>
            <a:r>
              <a:rPr lang="zh-CN" altLang="zh-CN" sz="3200" b="1" smtClean="0"/>
              <a:t>田租（成年男子每年向官府交纳定量的谷物）；</a:t>
            </a:r>
            <a:r>
              <a:rPr lang="zh-CN" altLang="zh-CN" sz="3200" b="1" smtClean="0">
                <a:solidFill>
                  <a:srgbClr val="FF0000"/>
                </a:solidFill>
              </a:rPr>
              <a:t>调</a:t>
            </a:r>
            <a:r>
              <a:rPr lang="en-US" altLang="zh-CN" sz="3200" b="1" smtClean="0"/>
              <a:t>——</a:t>
            </a:r>
            <a:r>
              <a:rPr lang="zh-CN" altLang="zh-CN" sz="3200" b="1" smtClean="0"/>
              <a:t>人头税（交纳定量的绢或布）；</a:t>
            </a:r>
            <a:r>
              <a:rPr lang="zh-CN" altLang="zh-CN" sz="3200" b="1" smtClean="0">
                <a:solidFill>
                  <a:srgbClr val="FF0000"/>
                </a:solidFill>
              </a:rPr>
              <a:t>庸</a:t>
            </a:r>
            <a:r>
              <a:rPr lang="en-US" altLang="zh-CN" sz="3200" b="1" smtClean="0"/>
              <a:t>——</a:t>
            </a:r>
            <a:r>
              <a:rPr lang="zh-CN" altLang="zh-CN" sz="3200" b="1" smtClean="0"/>
              <a:t>纳绢代役（指服徭役的期限内，不去服役的也可以纳绢或布代役，隋有年龄限制，唐无年龄限制，保证了农民的生产时间）。</a:t>
            </a:r>
            <a:endParaRPr lang="zh-CN" altLang="zh-CN" sz="3200" b="1" smtClean="0"/>
          </a:p>
          <a:p>
            <a:endParaRPr lang="zh-CN" altLang="en-US" sz="32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blinds(horizontal)">
                                      <p:cBhvr>
                                        <p:cTn id="7" dur="500"/>
                                        <p:tgtEl>
                                          <p:spTgt spid="5">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5">
                                            <p:txEl>
                                              <p:pRg st="3" end="3"/>
                                            </p:txEl>
                                          </p:spTgt>
                                        </p:tgtEl>
                                        <p:attrNameLst>
                                          <p:attrName>style.visibility</p:attrName>
                                        </p:attrNameLst>
                                      </p:cBhvr>
                                      <p:to>
                                        <p:strVal val="visible"/>
                                      </p:to>
                                    </p:set>
                                    <p:animEffect transition="in" filter="blinds(horizontal)">
                                      <p:cBhvr>
                                        <p:cTn id="10"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3074" name="Picture 2" descr="C:\Users\Administrator\Pictures\50.jpg"/>
          <p:cNvPicPr>
            <a:picLocks noChangeAspect="1" noChangeArrowheads="1"/>
          </p:cNvPicPr>
          <p:nvPr/>
        </p:nvPicPr>
        <p:blipFill>
          <a:blip r:embed="rId2"/>
          <a:stretch>
            <a:fillRect/>
          </a:stretch>
        </p:blipFill>
        <p:spPr bwMode="auto">
          <a:xfrm>
            <a:off x="0" y="0"/>
            <a:ext cx="9144000" cy="6858000"/>
          </a:xfrm>
          <a:prstGeom prst="rect">
            <a:avLst/>
          </a:prstGeom>
          <a:noFill/>
        </p:spPr>
      </p:pic>
      <p:sp>
        <p:nvSpPr>
          <p:cNvPr id="5" name="TextBox 4"/>
          <p:cNvSpPr txBox="1"/>
          <p:nvPr/>
        </p:nvSpPr>
        <p:spPr>
          <a:xfrm>
            <a:off x="683568" y="980728"/>
            <a:ext cx="7848872" cy="3887218"/>
          </a:xfrm>
          <a:prstGeom prst="rect">
            <a:avLst/>
          </a:prstGeom>
          <a:noFill/>
        </p:spPr>
        <p:txBody>
          <a:bodyPr wrap="square" rtlCol="0">
            <a:spAutoFit/>
          </a:bodyPr>
          <a:lstStyle/>
          <a:p>
            <a:pPr>
              <a:lnSpc>
                <a:spcPct val="90000"/>
              </a:lnSpc>
            </a:pPr>
            <a:endParaRPr lang="en-US" altLang="zh-CN" b="1" smtClean="0">
              <a:latin typeface="黑体" panose="02010609060101010101" pitchFamily="2" charset="-122"/>
              <a:ea typeface="黑体" panose="02010609060101010101" pitchFamily="2" charset="-122"/>
            </a:endParaRPr>
          </a:p>
          <a:p>
            <a:pPr>
              <a:lnSpc>
                <a:spcPct val="90000"/>
              </a:lnSpc>
            </a:pPr>
            <a:r>
              <a:rPr lang="zh-CN" altLang="en-US" sz="3200" smtClean="0">
                <a:latin typeface="黑体" panose="02010609060101010101" pitchFamily="2" charset="-122"/>
                <a:ea typeface="黑体" panose="02010609060101010101" pitchFamily="2" charset="-122"/>
              </a:rPr>
              <a:t>材料一   凡赋役之制</a:t>
            </a:r>
            <a:r>
              <a:rPr lang="en-US" altLang="zh-CN" sz="3200" smtClean="0">
                <a:latin typeface="宋体" panose="02010600030101010101" pitchFamily="2" charset="-122"/>
                <a:ea typeface="宋体" panose="02010600030101010101" pitchFamily="2" charset="-122"/>
              </a:rPr>
              <a:t>……</a:t>
            </a:r>
            <a:r>
              <a:rPr lang="zh-CN" altLang="en-US" sz="3200" smtClean="0">
                <a:latin typeface="宋体" panose="02010600030101010101" pitchFamily="2" charset="-122"/>
                <a:ea typeface="宋体" panose="02010600030101010101" pitchFamily="2" charset="-122"/>
              </a:rPr>
              <a:t>课户</a:t>
            </a:r>
            <a:r>
              <a:rPr lang="zh-CN" altLang="zh-CN" sz="3200" smtClean="0"/>
              <a:t>每丁租粟二石。其调随乡土所产绫绢各二丈，布加五分之一，输绫绢者锦三两，输布者麻三斤，</a:t>
            </a:r>
            <a:r>
              <a:rPr lang="en-US" altLang="zh-CN" sz="3200" smtClean="0"/>
              <a:t>……</a:t>
            </a:r>
            <a:r>
              <a:rPr lang="zh-CN" altLang="zh-CN" sz="3200" smtClean="0"/>
              <a:t>凡丁岁役二旬，无事则收其庸，每日三尺（布加五分之一</a:t>
            </a:r>
            <a:r>
              <a:rPr lang="zh-CN" altLang="en-US" sz="3200" smtClean="0"/>
              <a:t>）。</a:t>
            </a:r>
            <a:endParaRPr lang="en-US" altLang="zh-CN" sz="3200" smtClean="0"/>
          </a:p>
          <a:p>
            <a:pPr>
              <a:lnSpc>
                <a:spcPct val="90000"/>
              </a:lnSpc>
            </a:pPr>
            <a:endParaRPr lang="en-US" altLang="zh-CN" sz="3200" smtClean="0"/>
          </a:p>
          <a:p>
            <a:pPr>
              <a:lnSpc>
                <a:spcPct val="90000"/>
              </a:lnSpc>
            </a:pPr>
            <a:r>
              <a:rPr lang="en-US" altLang="zh-CN" sz="3200" smtClean="0"/>
              <a:t>                                        ——《</a:t>
            </a:r>
            <a:r>
              <a:rPr lang="zh-CN" altLang="en-US" sz="3200" smtClean="0"/>
              <a:t>大唐六典</a:t>
            </a:r>
            <a:r>
              <a:rPr lang="en-US" altLang="zh-CN" sz="3200" smtClean="0"/>
              <a:t>》         </a:t>
            </a:r>
            <a:endParaRPr lang="zh-CN" altLang="en-US" sz="3200" smtClean="0"/>
          </a:p>
          <a:p>
            <a:pPr>
              <a:lnSpc>
                <a:spcPct val="90000"/>
              </a:lnSpc>
            </a:pPr>
            <a:endParaRPr lang="zh-CN" altLang="en-US" sz="3200" smtClean="0">
              <a:latin typeface="黑体" pitchFamily="2" charset="-122"/>
              <a:ea typeface="黑体" pitchFamily="2" charset="-122"/>
            </a:endParaRPr>
          </a:p>
        </p:txBody>
      </p:sp>
      <p:sp>
        <p:nvSpPr>
          <p:cNvPr id="7" name="TextBox 6"/>
          <p:cNvSpPr txBox="1"/>
          <p:nvPr/>
        </p:nvSpPr>
        <p:spPr>
          <a:xfrm>
            <a:off x="611560" y="4581129"/>
            <a:ext cx="7056784" cy="3662541"/>
          </a:xfrm>
          <a:prstGeom prst="rect">
            <a:avLst/>
          </a:prstGeom>
          <a:noFill/>
        </p:spPr>
        <p:txBody>
          <a:bodyPr wrap="square" rtlCol="0">
            <a:spAutoFit/>
          </a:bodyPr>
          <a:lstStyle/>
          <a:p>
            <a:pPr lvl="0"/>
            <a:r>
              <a:rPr lang="zh-CN" altLang="en-US" sz="3200" smtClean="0"/>
              <a:t>归纳材料一中赋税制度的特点。</a:t>
            </a:r>
            <a:endParaRPr lang="en-US" altLang="zh-CN" sz="3200" smtClean="0"/>
          </a:p>
          <a:p>
            <a:pPr lvl="0"/>
            <a:endParaRPr lang="en-US" altLang="zh-CN" sz="3200" smtClean="0">
              <a:solidFill>
                <a:srgbClr val="000000"/>
              </a:solidFill>
              <a:latin typeface="ˎ̥"/>
              <a:ea typeface="宋体" pitchFamily="2" charset="-122"/>
              <a:cs typeface="宋体" pitchFamily="2" charset="-122"/>
            </a:endParaRPr>
          </a:p>
          <a:p>
            <a:pPr lvl="0"/>
            <a:endParaRPr lang="en-US" altLang="zh-CN" sz="3200" smtClean="0">
              <a:solidFill>
                <a:srgbClr val="000000"/>
              </a:solidFill>
              <a:latin typeface="ˎ̥"/>
              <a:ea typeface="宋体" panose="02010600030101010101" pitchFamily="2" charset="-122"/>
              <a:cs typeface="宋体" panose="02010600030101010101" pitchFamily="2" charset="-122"/>
            </a:endParaRPr>
          </a:p>
          <a:p>
            <a:pPr lvl="0"/>
            <a:r>
              <a:rPr lang="zh-CN" altLang="zh-CN" sz="3200" smtClean="0">
                <a:solidFill>
                  <a:srgbClr val="FF0000"/>
                </a:solidFill>
                <a:latin typeface="ˎ̥"/>
                <a:ea typeface="宋体" panose="02010600030101010101" pitchFamily="2" charset="-122"/>
                <a:cs typeface="宋体" panose="02010600030101010101" pitchFamily="2" charset="-122"/>
              </a:rPr>
              <a:t>按丁征税，交纳实物，以庸代役。</a:t>
            </a:r>
            <a:endParaRPr lang="zh-CN" altLang="zh-CN" sz="3200" smtClean="0">
              <a:solidFill>
                <a:srgbClr val="FF0000"/>
              </a:solidFill>
              <a:latin typeface="Arial" pitchFamily="34" charset="0"/>
              <a:ea typeface="宋体" pitchFamily="2" charset="-122"/>
              <a:cs typeface="宋体" pitchFamily="2" charset="-122"/>
            </a:endParaRPr>
          </a:p>
          <a:p>
            <a:endParaRPr lang="en-US" altLang="zh-CN" sz="3200" smtClean="0"/>
          </a:p>
          <a:p>
            <a:endParaRPr lang="en-US" altLang="zh-CN" smtClean="0"/>
          </a:p>
          <a:p>
            <a:endParaRPr lang="en-US" altLang="zh-CN" smtClean="0"/>
          </a:p>
          <a:p>
            <a:endParaRPr lang="en-US" altLang="zh-CN" smtClean="0"/>
          </a:p>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anim calcmode="lin" valueType="num">
                                      <p:cBhvr additive="base">
                                        <p:cTn id="7"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1026" name="Picture 2" descr="C:\Users\Administrator\Pictures\50.jpg"/>
          <p:cNvPicPr>
            <a:picLocks noChangeAspect="1" noChangeArrowheads="1"/>
          </p:cNvPicPr>
          <p:nvPr/>
        </p:nvPicPr>
        <p:blipFill>
          <a:blip r:embed="rId2"/>
          <a:stretch>
            <a:fillRect/>
          </a:stretch>
        </p:blipFill>
        <p:spPr bwMode="auto">
          <a:xfrm>
            <a:off x="0" y="0"/>
            <a:ext cx="9144000" cy="6858000"/>
          </a:xfrm>
          <a:prstGeom prst="rect">
            <a:avLst/>
          </a:prstGeom>
          <a:noFill/>
        </p:spPr>
      </p:pic>
      <p:sp>
        <p:nvSpPr>
          <p:cNvPr id="7" name="TextBox 6"/>
          <p:cNvSpPr txBox="1"/>
          <p:nvPr/>
        </p:nvSpPr>
        <p:spPr>
          <a:xfrm>
            <a:off x="755576" y="980728"/>
            <a:ext cx="7416824" cy="5081391"/>
          </a:xfrm>
          <a:prstGeom prst="rect">
            <a:avLst/>
          </a:prstGeom>
          <a:noFill/>
        </p:spPr>
        <p:txBody>
          <a:bodyPr wrap="square" rtlCol="0">
            <a:spAutoFit/>
          </a:bodyPr>
          <a:lstStyle/>
          <a:p>
            <a:r>
              <a:rPr lang="zh-CN" altLang="zh-CN" sz="2800" b="1" smtClean="0">
                <a:solidFill>
                  <a:srgbClr val="002060"/>
                </a:solidFill>
              </a:rPr>
              <a:t>作用</a:t>
            </a:r>
            <a:r>
              <a:rPr lang="zh-CN" altLang="zh-CN" sz="2800" b="1" smtClean="0"/>
              <a:t>：</a:t>
            </a:r>
            <a:r>
              <a:rPr lang="en-US" altLang="zh-CN" sz="2800" b="1" smtClean="0"/>
              <a:t> A</a:t>
            </a:r>
            <a:r>
              <a:rPr lang="zh-CN" altLang="zh-CN" sz="2800" b="1" smtClean="0"/>
              <a:t>以庸代役，一方面农业生产时间较有保证，另一方面劳动者可以自由支配自己的时间，劳动积极性也相应提高。</a:t>
            </a:r>
            <a:endParaRPr lang="en-US" altLang="zh-CN" sz="2800" b="1" smtClean="0"/>
          </a:p>
          <a:p>
            <a:r>
              <a:rPr lang="en-US" altLang="zh-CN" sz="2800" b="1" smtClean="0"/>
              <a:t>B</a:t>
            </a:r>
            <a:r>
              <a:rPr lang="zh-CN" altLang="zh-CN" sz="2800" b="1" smtClean="0"/>
              <a:t>农民负担相对减轻，有利于社会经济稳定发展。唐前期从“贞观之治”到“开元盛世”，历时一百年繁荣局面的出现，正是实行租庸调制和均田制的结果。同时也促使开垦荒地；</a:t>
            </a:r>
            <a:endParaRPr lang="en-US" altLang="zh-CN" sz="2800" b="1" smtClean="0"/>
          </a:p>
          <a:p>
            <a:r>
              <a:rPr lang="en-US" altLang="zh-CN" sz="2800" b="1" smtClean="0"/>
              <a:t>C</a:t>
            </a:r>
            <a:r>
              <a:rPr lang="zh-CN" altLang="zh-CN" sz="2800" b="1" smtClean="0"/>
              <a:t>保障了政府赋税收入，巩固了府兵制。</a:t>
            </a:r>
            <a:endParaRPr lang="en-US" altLang="zh-CN" sz="2800" b="1" smtClean="0"/>
          </a:p>
          <a:p>
            <a:r>
              <a:rPr lang="en-US" altLang="zh-CN" sz="2800" b="1" smtClean="0"/>
              <a:t>D</a:t>
            </a:r>
            <a:r>
              <a:rPr lang="zh-CN" altLang="zh-CN" sz="2800" b="1" smtClean="0"/>
              <a:t>由租调制到租庸调制的转变，标志着对劳役地租这种最落后的赋税形式的否定，有利于封建经济的发展。</a:t>
            </a:r>
            <a:endParaRPr lang="zh-CN" altLang="zh-CN" sz="2800" b="1" smtClean="0"/>
          </a:p>
          <a:p>
            <a:pPr>
              <a:lnSpc>
                <a:spcPct val="90000"/>
              </a:lnSpc>
            </a:pPr>
            <a:endParaRPr lang="zh-CN" altLang="en-US" b="1" smtClean="0">
              <a:ea typeface="黑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linds(horizontal)">
                                      <p:cBhvr>
                                        <p:cTn id="7" dur="500"/>
                                        <p:tgtEl>
                                          <p:spTgt spid="7">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blinds(horizontal)">
                                      <p:cBhvr>
                                        <p:cTn id="10" dur="500"/>
                                        <p:tgtEl>
                                          <p:spTgt spid="7">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blinds(horizontal)">
                                      <p:cBhvr>
                                        <p:cTn id="13" dur="500"/>
                                        <p:tgtEl>
                                          <p:spTgt spid="7">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blinds(horizontal)">
                                      <p:cBhvr>
                                        <p:cTn id="16"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5122" name="Picture 2" descr="C:\Users\Administrator\Pictures\50.jpg"/>
          <p:cNvPicPr>
            <a:picLocks noChangeAspect="1" noChangeArrowheads="1"/>
          </p:cNvPicPr>
          <p:nvPr/>
        </p:nvPicPr>
        <p:blipFill>
          <a:blip r:embed="rId2"/>
          <a:stretch>
            <a:fillRect/>
          </a:stretch>
        </p:blipFill>
        <p:spPr bwMode="auto">
          <a:xfrm>
            <a:off x="0" y="0"/>
            <a:ext cx="9144000" cy="6858000"/>
          </a:xfrm>
          <a:prstGeom prst="rect">
            <a:avLst/>
          </a:prstGeom>
          <a:noFill/>
        </p:spPr>
      </p:pic>
      <p:sp>
        <p:nvSpPr>
          <p:cNvPr id="5" name="TextBox 4"/>
          <p:cNvSpPr txBox="1"/>
          <p:nvPr/>
        </p:nvSpPr>
        <p:spPr>
          <a:xfrm>
            <a:off x="539552" y="836712"/>
            <a:ext cx="8280920" cy="6494085"/>
          </a:xfrm>
          <a:prstGeom prst="rect">
            <a:avLst/>
          </a:prstGeom>
          <a:noFill/>
        </p:spPr>
        <p:txBody>
          <a:bodyPr wrap="square" rtlCol="0">
            <a:spAutoFit/>
          </a:bodyPr>
          <a:lstStyle/>
          <a:p>
            <a:r>
              <a:rPr lang="zh-CN" altLang="en-US" sz="3200" b="1" smtClean="0">
                <a:latin typeface="黑体" panose="02010609060101010101" pitchFamily="2" charset="-122"/>
                <a:ea typeface="黑体" panose="02010609060101010101" pitchFamily="2" charset="-122"/>
              </a:rPr>
              <a:t>            </a:t>
            </a:r>
            <a:r>
              <a:rPr lang="en-US" altLang="zh-CN" sz="3200" b="1" smtClean="0">
                <a:latin typeface="黑体" panose="02010609060101010101" pitchFamily="2" charset="-122"/>
                <a:ea typeface="黑体" panose="02010609060101010101" pitchFamily="2" charset="-122"/>
              </a:rPr>
              <a:t>2</a:t>
            </a:r>
            <a:r>
              <a:rPr lang="zh-CN" altLang="en-US" sz="3200" b="1" smtClean="0">
                <a:latin typeface="黑体" panose="02010609060101010101" pitchFamily="2" charset="-122"/>
                <a:ea typeface="黑体" panose="02010609060101010101" pitchFamily="2" charset="-122"/>
              </a:rPr>
              <a:t>、两税法</a:t>
            </a:r>
            <a:endParaRPr lang="en-US" altLang="zh-CN" sz="3200" b="1" smtClean="0">
              <a:latin typeface="黑体" panose="02010609060101010101" pitchFamily="2" charset="-122"/>
              <a:ea typeface="黑体" panose="02010609060101010101" pitchFamily="2" charset="-122"/>
            </a:endParaRPr>
          </a:p>
          <a:p>
            <a:endParaRPr lang="en-US" altLang="zh-CN" sz="3200" b="1" smtClean="0">
              <a:latin typeface="黑体" panose="02010609060101010101" pitchFamily="2" charset="-122"/>
              <a:ea typeface="黑体" panose="02010609060101010101" pitchFamily="2" charset="-122"/>
            </a:endParaRPr>
          </a:p>
          <a:p>
            <a:r>
              <a:rPr lang="zh-CN" altLang="en-US" sz="3200" b="1" smtClean="0">
                <a:latin typeface="黑体" panose="02010609060101010101" pitchFamily="2" charset="-122"/>
                <a:ea typeface="黑体" panose="02010609060101010101" pitchFamily="2" charset="-122"/>
              </a:rPr>
              <a:t>两税法  </a:t>
            </a:r>
            <a:r>
              <a:rPr lang="en-US" altLang="zh-CN" sz="3200" b="1" smtClean="0">
                <a:latin typeface="黑体" panose="02010609060101010101" pitchFamily="2" charset="-122"/>
                <a:ea typeface="黑体" panose="02010609060101010101" pitchFamily="2" charset="-122"/>
              </a:rPr>
              <a:t>780</a:t>
            </a:r>
            <a:r>
              <a:rPr lang="zh-CN" altLang="en-US" sz="3200" b="1" smtClean="0">
                <a:latin typeface="黑体" panose="02010609060101010101" pitchFamily="2" charset="-122"/>
                <a:ea typeface="黑体" panose="02010609060101010101" pitchFamily="2" charset="-122"/>
              </a:rPr>
              <a:t>年杨炎</a:t>
            </a:r>
            <a:endParaRPr lang="zh-CN" altLang="en-US" sz="3200" b="1" smtClean="0">
              <a:latin typeface="黑体" pitchFamily="2" charset="-122"/>
              <a:ea typeface="黑体" pitchFamily="2" charset="-122"/>
            </a:endParaRPr>
          </a:p>
          <a:p>
            <a:r>
              <a:rPr lang="zh-CN" altLang="en-US" sz="3200" b="1" smtClean="0">
                <a:latin typeface="黑体" panose="02010609060101010101" pitchFamily="2" charset="-122"/>
                <a:ea typeface="黑体" panose="02010609060101010101" pitchFamily="2" charset="-122"/>
              </a:rPr>
              <a:t>背景</a:t>
            </a:r>
            <a:r>
              <a:rPr lang="en-US" altLang="zh-CN" sz="3200" b="1" smtClean="0">
                <a:latin typeface="黑体" panose="02010609060101010101" pitchFamily="2" charset="-122"/>
                <a:ea typeface="黑体" panose="02010609060101010101" pitchFamily="2" charset="-122"/>
              </a:rPr>
              <a:t>:</a:t>
            </a:r>
            <a:r>
              <a:rPr lang="zh-CN" altLang="en-US" sz="3200" b="1" smtClean="0">
                <a:latin typeface="黑体" panose="02010609060101010101" pitchFamily="2" charset="-122"/>
                <a:ea typeface="黑体" panose="02010609060101010101" pitchFamily="2" charset="-122"/>
              </a:rPr>
              <a:t>唐中期</a:t>
            </a:r>
            <a:r>
              <a:rPr lang="en-US" altLang="zh-CN" sz="3200" b="1" smtClean="0">
                <a:latin typeface="黑体" panose="02010609060101010101" pitchFamily="2" charset="-122"/>
                <a:ea typeface="黑体" panose="02010609060101010101" pitchFamily="2" charset="-122"/>
              </a:rPr>
              <a:t>,</a:t>
            </a:r>
            <a:r>
              <a:rPr lang="zh-CN" altLang="en-US" sz="3200" b="1" smtClean="0">
                <a:latin typeface="黑体" panose="02010609060101010101" pitchFamily="2" charset="-122"/>
                <a:ea typeface="黑体" panose="02010609060101010101" pitchFamily="2" charset="-122"/>
              </a:rPr>
              <a:t>封建经济发展</a:t>
            </a:r>
            <a:r>
              <a:rPr lang="en-US" altLang="zh-CN" sz="3200" b="1" smtClean="0">
                <a:latin typeface="黑体" panose="02010609060101010101" pitchFamily="2" charset="-122"/>
                <a:ea typeface="黑体" panose="02010609060101010101" pitchFamily="2" charset="-122"/>
              </a:rPr>
              <a:t>,</a:t>
            </a:r>
            <a:r>
              <a:rPr lang="zh-CN" altLang="en-US" sz="3200" b="1" smtClean="0">
                <a:latin typeface="黑体" panose="02010609060101010101" pitchFamily="2" charset="-122"/>
                <a:ea typeface="黑体" panose="02010609060101010101" pitchFamily="2" charset="-122"/>
              </a:rPr>
              <a:t>均田制破坏</a:t>
            </a:r>
            <a:r>
              <a:rPr lang="en-US" altLang="zh-CN" sz="3200" b="1" smtClean="0">
                <a:latin typeface="黑体" panose="02010609060101010101" pitchFamily="2" charset="-122"/>
                <a:ea typeface="黑体" panose="02010609060101010101" pitchFamily="2" charset="-122"/>
              </a:rPr>
              <a:t>,</a:t>
            </a:r>
            <a:r>
              <a:rPr lang="zh-CN" altLang="en-US" sz="3200" b="1" smtClean="0">
                <a:latin typeface="黑体" panose="02010609060101010101" pitchFamily="2" charset="-122"/>
                <a:ea typeface="黑体" panose="02010609060101010101" pitchFamily="2" charset="-122"/>
              </a:rPr>
              <a:t>租庸调无法实施</a:t>
            </a:r>
            <a:r>
              <a:rPr lang="en-US" altLang="zh-CN" sz="3200" b="1" smtClean="0">
                <a:latin typeface="黑体" panose="02010609060101010101" pitchFamily="2" charset="-122"/>
                <a:ea typeface="黑体" panose="02010609060101010101" pitchFamily="2" charset="-122"/>
              </a:rPr>
              <a:t>,</a:t>
            </a:r>
            <a:r>
              <a:rPr lang="zh-CN" altLang="en-US" sz="3200" b="1" smtClean="0">
                <a:latin typeface="黑体" panose="02010609060101010101" pitchFamily="2" charset="-122"/>
                <a:ea typeface="黑体" panose="02010609060101010101" pitchFamily="2" charset="-122"/>
              </a:rPr>
              <a:t>国家财政收入减少</a:t>
            </a:r>
            <a:r>
              <a:rPr lang="en-US" altLang="zh-CN" sz="3200" b="1" smtClean="0">
                <a:latin typeface="黑体" panose="02010609060101010101" pitchFamily="2" charset="-122"/>
                <a:ea typeface="黑体" panose="02010609060101010101" pitchFamily="2" charset="-122"/>
              </a:rPr>
              <a:t>.</a:t>
            </a:r>
            <a:endParaRPr lang="en-US" altLang="zh-CN" sz="3200" b="1" smtClean="0">
              <a:latin typeface="黑体" panose="02010609060101010101" pitchFamily="2" charset="-122"/>
              <a:ea typeface="黑体" panose="02010609060101010101" pitchFamily="2" charset="-122"/>
            </a:endParaRPr>
          </a:p>
          <a:p>
            <a:r>
              <a:rPr lang="zh-CN" altLang="en-US" sz="3200" b="1" smtClean="0">
                <a:latin typeface="黑体" panose="02010609060101010101" pitchFamily="2" charset="-122"/>
                <a:ea typeface="黑体" panose="02010609060101010101" pitchFamily="2" charset="-122"/>
              </a:rPr>
              <a:t>内容</a:t>
            </a:r>
            <a:r>
              <a:rPr lang="en-US" altLang="zh-CN" sz="3200" b="1" smtClean="0">
                <a:latin typeface="黑体" panose="02010609060101010101" pitchFamily="2" charset="-122"/>
                <a:ea typeface="黑体" panose="02010609060101010101" pitchFamily="2" charset="-122"/>
              </a:rPr>
              <a:t>:780</a:t>
            </a:r>
            <a:r>
              <a:rPr lang="zh-CN" altLang="en-US" sz="3200" b="1" smtClean="0">
                <a:latin typeface="黑体" panose="02010609060101010101" pitchFamily="2" charset="-122"/>
                <a:ea typeface="黑体" panose="02010609060101010101" pitchFamily="2" charset="-122"/>
              </a:rPr>
              <a:t>年杨炎主持实施</a:t>
            </a:r>
            <a:r>
              <a:rPr lang="en-US" altLang="zh-CN" sz="3200" b="1" smtClean="0">
                <a:latin typeface="黑体" panose="02010609060101010101" pitchFamily="2" charset="-122"/>
                <a:ea typeface="黑体" panose="02010609060101010101" pitchFamily="2" charset="-122"/>
              </a:rPr>
              <a:t>:</a:t>
            </a:r>
            <a:r>
              <a:rPr lang="zh-CN" altLang="en-US" sz="3200" b="1" smtClean="0">
                <a:latin typeface="黑体" panose="02010609060101010101" pitchFamily="2" charset="-122"/>
                <a:ea typeface="黑体" panose="02010609060101010101" pitchFamily="2" charset="-122"/>
              </a:rPr>
              <a:t>量出制入</a:t>
            </a:r>
            <a:r>
              <a:rPr lang="en-US" altLang="zh-CN" sz="3200" b="1" smtClean="0">
                <a:latin typeface="黑体" panose="02010609060101010101" pitchFamily="2" charset="-122"/>
                <a:ea typeface="黑体" panose="02010609060101010101" pitchFamily="2" charset="-122"/>
              </a:rPr>
              <a:t>;</a:t>
            </a:r>
            <a:r>
              <a:rPr lang="zh-CN" altLang="en-US" sz="3200" b="1" smtClean="0">
                <a:latin typeface="黑体" panose="02010609060101010101" pitchFamily="2" charset="-122"/>
                <a:ea typeface="黑体" panose="02010609060101010101" pitchFamily="2" charset="-122"/>
              </a:rPr>
              <a:t>户无主客</a:t>
            </a:r>
            <a:r>
              <a:rPr lang="en-US" altLang="zh-CN" sz="3200" b="1" smtClean="0">
                <a:latin typeface="黑体" panose="02010609060101010101" pitchFamily="2" charset="-122"/>
                <a:ea typeface="黑体" panose="02010609060101010101" pitchFamily="2" charset="-122"/>
              </a:rPr>
              <a:t>,</a:t>
            </a:r>
            <a:r>
              <a:rPr lang="zh-CN" altLang="en-US" sz="3200" b="1" smtClean="0">
                <a:latin typeface="黑体" panose="02010609060101010101" pitchFamily="2" charset="-122"/>
                <a:ea typeface="黑体" panose="02010609060101010101" pitchFamily="2" charset="-122"/>
              </a:rPr>
              <a:t>以见居为簿</a:t>
            </a:r>
            <a:r>
              <a:rPr lang="en-US" altLang="zh-CN" sz="3200" b="1" smtClean="0">
                <a:latin typeface="黑体" panose="02010609060101010101" pitchFamily="2" charset="-122"/>
                <a:ea typeface="黑体" panose="02010609060101010101" pitchFamily="2" charset="-122"/>
              </a:rPr>
              <a:t>,</a:t>
            </a:r>
            <a:r>
              <a:rPr lang="zh-CN" altLang="en-US" sz="3200" b="1" smtClean="0">
                <a:latin typeface="黑体" panose="02010609060101010101" pitchFamily="2" charset="-122"/>
                <a:ea typeface="黑体" panose="02010609060101010101" pitchFamily="2" charset="-122"/>
              </a:rPr>
              <a:t>人无丁中</a:t>
            </a:r>
            <a:r>
              <a:rPr lang="en-US" altLang="zh-CN" sz="3200" b="1" smtClean="0">
                <a:latin typeface="黑体" panose="02010609060101010101" pitchFamily="2" charset="-122"/>
                <a:ea typeface="黑体" panose="02010609060101010101" pitchFamily="2" charset="-122"/>
              </a:rPr>
              <a:t>,</a:t>
            </a:r>
            <a:r>
              <a:rPr lang="zh-CN" altLang="en-US" sz="3200" b="1" smtClean="0">
                <a:latin typeface="黑体" panose="02010609060101010101" pitchFamily="2" charset="-122"/>
                <a:ea typeface="黑体" panose="02010609060101010101" pitchFamily="2" charset="-122"/>
              </a:rPr>
              <a:t>以贫富为差</a:t>
            </a:r>
            <a:r>
              <a:rPr lang="en-US" altLang="zh-CN" sz="3200" b="1" smtClean="0">
                <a:latin typeface="黑体" panose="02010609060101010101" pitchFamily="2" charset="-122"/>
                <a:ea typeface="黑体" panose="02010609060101010101" pitchFamily="2" charset="-122"/>
              </a:rPr>
              <a:t>;</a:t>
            </a:r>
            <a:r>
              <a:rPr lang="zh-CN" altLang="en-US" sz="3200" b="1" smtClean="0">
                <a:latin typeface="黑体" panose="02010609060101010101" pitchFamily="2" charset="-122"/>
                <a:ea typeface="黑体" panose="02010609060101010101" pitchFamily="2" charset="-122"/>
              </a:rPr>
              <a:t>租庸杂徭悉省</a:t>
            </a:r>
            <a:r>
              <a:rPr lang="en-US" altLang="zh-CN" sz="3200" b="1" smtClean="0">
                <a:latin typeface="黑体" panose="02010609060101010101" pitchFamily="2" charset="-122"/>
                <a:ea typeface="黑体" panose="02010609060101010101" pitchFamily="2" charset="-122"/>
              </a:rPr>
              <a:t>;</a:t>
            </a:r>
            <a:r>
              <a:rPr lang="zh-CN" altLang="en-US" sz="3200" b="1" smtClean="0">
                <a:latin typeface="黑体" panose="02010609060101010101" pitchFamily="2" charset="-122"/>
                <a:ea typeface="黑体" panose="02010609060101010101" pitchFamily="2" charset="-122"/>
              </a:rPr>
              <a:t>夏秋两征之</a:t>
            </a:r>
            <a:r>
              <a:rPr lang="en-US" altLang="zh-CN" sz="3200" b="1" smtClean="0">
                <a:latin typeface="黑体" panose="02010609060101010101" pitchFamily="2" charset="-122"/>
                <a:ea typeface="黑体" panose="02010609060101010101" pitchFamily="2" charset="-122"/>
              </a:rPr>
              <a:t>.</a:t>
            </a:r>
            <a:endParaRPr lang="en-US" altLang="zh-CN" sz="3200" b="1" smtClean="0">
              <a:latin typeface="黑体" panose="02010609060101010101" pitchFamily="2" charset="-122"/>
              <a:ea typeface="黑体" panose="02010609060101010101" pitchFamily="2" charset="-122"/>
            </a:endParaRPr>
          </a:p>
          <a:p>
            <a:r>
              <a:rPr lang="zh-CN" altLang="en-US" sz="3200" b="1" smtClean="0">
                <a:latin typeface="黑体" panose="02010609060101010101" pitchFamily="2" charset="-122"/>
                <a:ea typeface="黑体" panose="02010609060101010101" pitchFamily="2" charset="-122"/>
              </a:rPr>
              <a:t>特点</a:t>
            </a:r>
            <a:r>
              <a:rPr lang="en-US" altLang="zh-CN" sz="3200" b="1" smtClean="0">
                <a:latin typeface="黑体" panose="02010609060101010101" pitchFamily="2" charset="-122"/>
                <a:ea typeface="黑体" panose="02010609060101010101" pitchFamily="2" charset="-122"/>
              </a:rPr>
              <a:t>:</a:t>
            </a:r>
            <a:r>
              <a:rPr lang="zh-CN" altLang="en-US" sz="3200" b="1" smtClean="0">
                <a:latin typeface="黑体" panose="02010609060101010101" pitchFamily="2" charset="-122"/>
                <a:ea typeface="黑体" panose="02010609060101010101" pitchFamily="2" charset="-122"/>
              </a:rPr>
              <a:t>以资产和土地的多少作为纳税标准</a:t>
            </a:r>
            <a:endParaRPr lang="zh-CN" altLang="en-US" sz="3200" b="1" smtClean="0">
              <a:latin typeface="黑体" panose="02010609060101010101" pitchFamily="2" charset="-122"/>
              <a:ea typeface="黑体" panose="02010609060101010101" pitchFamily="2" charset="-122"/>
            </a:endParaRPr>
          </a:p>
          <a:p>
            <a:r>
              <a:rPr lang="zh-CN" altLang="en-US" sz="3200" b="1" smtClean="0">
                <a:latin typeface="黑体" panose="02010609060101010101" pitchFamily="2" charset="-122"/>
                <a:ea typeface="黑体" panose="02010609060101010101" pitchFamily="2" charset="-122"/>
              </a:rPr>
              <a:t>影响</a:t>
            </a:r>
            <a:r>
              <a:rPr lang="en-US" altLang="zh-CN" sz="3200" b="1" smtClean="0">
                <a:latin typeface="黑体" panose="02010609060101010101" pitchFamily="2" charset="-122"/>
                <a:ea typeface="黑体" panose="02010609060101010101" pitchFamily="2" charset="-122"/>
              </a:rPr>
              <a:t>:</a:t>
            </a:r>
            <a:r>
              <a:rPr lang="zh-CN" altLang="en-US" sz="3200" b="1" smtClean="0">
                <a:latin typeface="黑体" panose="02010609060101010101" pitchFamily="2" charset="-122"/>
                <a:ea typeface="黑体" panose="02010609060101010101" pitchFamily="2" charset="-122"/>
              </a:rPr>
              <a:t>改变了战国以来人丁为主的赋役制度</a:t>
            </a:r>
            <a:r>
              <a:rPr lang="en-US" altLang="zh-CN" sz="3200" b="1" smtClean="0">
                <a:latin typeface="黑体" panose="02010609060101010101" pitchFamily="2" charset="-122"/>
                <a:ea typeface="黑体" panose="02010609060101010101" pitchFamily="2" charset="-122"/>
              </a:rPr>
              <a:t>,</a:t>
            </a:r>
            <a:r>
              <a:rPr lang="zh-CN" altLang="en-US" sz="3200" b="1" smtClean="0">
                <a:latin typeface="黑体" panose="02010609060101010101" pitchFamily="2" charset="-122"/>
                <a:ea typeface="黑体" panose="02010609060101010101" pitchFamily="2" charset="-122"/>
              </a:rPr>
              <a:t>扩大了税源</a:t>
            </a:r>
            <a:r>
              <a:rPr lang="en-US" altLang="zh-CN" sz="3200" b="1" smtClean="0">
                <a:latin typeface="黑体" panose="02010609060101010101" pitchFamily="2" charset="-122"/>
                <a:ea typeface="黑体" panose="02010609060101010101" pitchFamily="2" charset="-122"/>
              </a:rPr>
              <a:t>,</a:t>
            </a:r>
            <a:r>
              <a:rPr lang="zh-CN" altLang="en-US" sz="3200" b="1" smtClean="0">
                <a:latin typeface="黑体" panose="02010609060101010101" pitchFamily="2" charset="-122"/>
                <a:ea typeface="黑体" panose="02010609060101010101" pitchFamily="2" charset="-122"/>
              </a:rPr>
              <a:t>增加了政府财政收入</a:t>
            </a:r>
            <a:r>
              <a:rPr lang="en-US" altLang="zh-CN" sz="3200" b="1" smtClean="0">
                <a:latin typeface="黑体" panose="02010609060101010101" pitchFamily="2" charset="-122"/>
                <a:ea typeface="黑体" panose="02010609060101010101" pitchFamily="2" charset="-122"/>
              </a:rPr>
              <a:t>,</a:t>
            </a:r>
            <a:r>
              <a:rPr lang="zh-CN" altLang="en-US" sz="3200" b="1" smtClean="0">
                <a:latin typeface="黑体" panose="02010609060101010101" pitchFamily="2" charset="-122"/>
                <a:ea typeface="黑体" panose="02010609060101010101" pitchFamily="2" charset="-122"/>
              </a:rPr>
              <a:t>相对减轻了百姓负担</a:t>
            </a:r>
            <a:r>
              <a:rPr lang="en-US" altLang="zh-CN" sz="3200" b="1" smtClean="0">
                <a:latin typeface="黑体" panose="02010609060101010101" pitchFamily="2" charset="-122"/>
                <a:ea typeface="黑体" panose="02010609060101010101" pitchFamily="2" charset="-122"/>
              </a:rPr>
              <a:t>.</a:t>
            </a:r>
            <a:endParaRPr lang="en-US" altLang="zh-CN" sz="3200" b="1" smtClean="0">
              <a:latin typeface="黑体" panose="02010609060101010101" pitchFamily="2" charset="-122"/>
              <a:ea typeface="黑体" panose="02010609060101010101" pitchFamily="2" charset="-122"/>
            </a:endParaRPr>
          </a:p>
          <a:p>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anim calcmode="lin" valueType="num">
                                      <p:cBhvr additive="base">
                                        <p:cTn id="7"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5" end="5"/>
                                            </p:txEl>
                                          </p:spTgt>
                                        </p:tgtEl>
                                        <p:attrNameLst>
                                          <p:attrName>style.visibility</p:attrName>
                                        </p:attrNameLst>
                                      </p:cBhvr>
                                      <p:to>
                                        <p:strVal val="visible"/>
                                      </p:to>
                                    </p:set>
                                    <p:anim calcmode="lin" valueType="num">
                                      <p:cBhvr additive="base">
                                        <p:cTn id="1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5" end="5"/>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anim calcmode="lin" valueType="num">
                                      <p:cBhvr additive="base">
                                        <p:cTn id="1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6146" name="Picture 2" descr="C:\Users\Administrator\Pictures\50.jpg"/>
          <p:cNvPicPr>
            <a:picLocks noChangeAspect="1" noChangeArrowheads="1"/>
          </p:cNvPicPr>
          <p:nvPr/>
        </p:nvPicPr>
        <p:blipFill>
          <a:blip r:embed="rId2"/>
          <a:stretch>
            <a:fillRect/>
          </a:stretch>
        </p:blipFill>
        <p:spPr bwMode="auto">
          <a:xfrm>
            <a:off x="0" y="0"/>
            <a:ext cx="9144000" cy="6858000"/>
          </a:xfrm>
          <a:prstGeom prst="rect">
            <a:avLst/>
          </a:prstGeom>
          <a:noFill/>
        </p:spPr>
      </p:pic>
      <p:sp>
        <p:nvSpPr>
          <p:cNvPr id="5" name="TextBox 4"/>
          <p:cNvSpPr txBox="1"/>
          <p:nvPr/>
        </p:nvSpPr>
        <p:spPr>
          <a:xfrm>
            <a:off x="611560" y="1412776"/>
            <a:ext cx="8352928" cy="646331"/>
          </a:xfrm>
          <a:prstGeom prst="rect">
            <a:avLst/>
          </a:prstGeom>
          <a:noFill/>
        </p:spPr>
        <p:txBody>
          <a:bodyPr wrap="square" rtlCol="0">
            <a:spAutoFit/>
          </a:bodyPr>
          <a:lstStyle/>
          <a:p>
            <a:endParaRPr lang="en-US" altLang="zh-CN" sz="3600" b="1" smtClean="0">
              <a:latin typeface="黑体" pitchFamily="2" charset="-122"/>
              <a:ea typeface="黑体" pitchFamily="2" charset="-122"/>
            </a:endParaRPr>
          </a:p>
        </p:txBody>
      </p:sp>
      <p:sp>
        <p:nvSpPr>
          <p:cNvPr id="6" name="TextBox 5"/>
          <p:cNvSpPr txBox="1"/>
          <p:nvPr/>
        </p:nvSpPr>
        <p:spPr>
          <a:xfrm>
            <a:off x="611560" y="1268760"/>
            <a:ext cx="8064896" cy="4708981"/>
          </a:xfrm>
          <a:prstGeom prst="rect">
            <a:avLst/>
          </a:prstGeom>
          <a:noFill/>
        </p:spPr>
        <p:txBody>
          <a:bodyPr wrap="square" rtlCol="0">
            <a:spAutoFit/>
          </a:bodyPr>
          <a:lstStyle/>
          <a:p>
            <a:r>
              <a:rPr lang="zh-CN" altLang="en-US" sz="2000" b="1" smtClean="0"/>
              <a:t>材料二       </a:t>
            </a:r>
            <a:r>
              <a:rPr lang="zh-CN" altLang="zh-CN" sz="2000" b="1" smtClean="0"/>
              <a:t>凡百役之费，一钱之敛，先度其数而赋于人，量出以制入。户无主客，以见居为薄，人无丁中，以贫富为差，不居处而行商者，在所州县税三十之一，度所取与居者均。居人之税，夏秋两入之，</a:t>
            </a:r>
            <a:r>
              <a:rPr lang="en-US" altLang="zh-CN" sz="2000" b="1" smtClean="0"/>
              <a:t>……</a:t>
            </a:r>
            <a:r>
              <a:rPr lang="zh-CN" altLang="zh-CN" sz="2000" b="1" smtClean="0"/>
              <a:t>夏税尽六月，秋税尽十一月。</a:t>
            </a:r>
            <a:endParaRPr lang="en-US" altLang="zh-CN" sz="2000" b="1" smtClean="0"/>
          </a:p>
          <a:p>
            <a:endParaRPr lang="en-US" altLang="zh-CN" sz="2000" b="1" smtClean="0"/>
          </a:p>
          <a:p>
            <a:endParaRPr lang="en-US" altLang="zh-CN" sz="2000" b="1" smtClean="0"/>
          </a:p>
          <a:p>
            <a:r>
              <a:rPr lang="en-US" altLang="zh-CN" sz="2000" b="1" smtClean="0"/>
              <a:t>                                                                                  ——《</a:t>
            </a:r>
            <a:r>
              <a:rPr lang="zh-CN" altLang="en-US" sz="2000" b="1" smtClean="0"/>
              <a:t>新唐书</a:t>
            </a:r>
            <a:r>
              <a:rPr lang="en-US" altLang="zh-CN" sz="2000" b="1" smtClean="0">
                <a:latin typeface="宋体" panose="02010600030101010101" pitchFamily="2" charset="-122"/>
                <a:ea typeface="宋体" panose="02010600030101010101" pitchFamily="2" charset="-122"/>
              </a:rPr>
              <a:t>·</a:t>
            </a:r>
            <a:r>
              <a:rPr lang="zh-CN" altLang="en-US" sz="2000" b="1" smtClean="0">
                <a:latin typeface="宋体" panose="02010600030101010101" pitchFamily="2" charset="-122"/>
                <a:ea typeface="宋体" panose="02010600030101010101" pitchFamily="2" charset="-122"/>
              </a:rPr>
              <a:t>杨炎传</a:t>
            </a:r>
            <a:r>
              <a:rPr lang="en-US" altLang="zh-CN" sz="2000" b="1" smtClean="0"/>
              <a:t>》</a:t>
            </a:r>
            <a:endParaRPr lang="en-US" altLang="zh-CN" sz="2000" b="1" smtClean="0"/>
          </a:p>
          <a:p>
            <a:endParaRPr lang="en-US" altLang="zh-CN" sz="2000" b="1" smtClean="0"/>
          </a:p>
          <a:p>
            <a:r>
              <a:rPr lang="zh-CN" altLang="en-US" sz="2000" b="1" smtClean="0"/>
              <a:t>（</a:t>
            </a:r>
            <a:r>
              <a:rPr lang="en-US" altLang="zh-CN" sz="2000" b="1" smtClean="0"/>
              <a:t>1</a:t>
            </a:r>
            <a:r>
              <a:rPr lang="zh-CN" altLang="en-US" sz="2000" b="1" smtClean="0"/>
              <a:t>）</a:t>
            </a:r>
            <a:r>
              <a:rPr lang="zh-CN" altLang="zh-CN" sz="2000" b="1" smtClean="0"/>
              <a:t>两税法的征税标准是什么</a:t>
            </a:r>
            <a:r>
              <a:rPr lang="zh-CN" altLang="en-US" sz="2000" b="1" smtClean="0"/>
              <a:t>？</a:t>
            </a:r>
            <a:endParaRPr lang="zh-CN" altLang="zh-CN" sz="2000" b="1" smtClean="0"/>
          </a:p>
          <a:p>
            <a:r>
              <a:rPr lang="zh-CN" altLang="zh-CN" sz="2000" b="1" smtClean="0">
                <a:solidFill>
                  <a:srgbClr val="FF0000"/>
                </a:solidFill>
              </a:rPr>
              <a:t>以资产和土地的多少作为纳税标准</a:t>
            </a:r>
            <a:endParaRPr lang="zh-CN" altLang="zh-CN" sz="2000" b="1" smtClean="0">
              <a:solidFill>
                <a:srgbClr val="FF0000"/>
              </a:solidFill>
            </a:endParaRPr>
          </a:p>
          <a:p>
            <a:r>
              <a:rPr lang="zh-CN" altLang="en-US" sz="2000" b="1" smtClean="0"/>
              <a:t>（</a:t>
            </a:r>
            <a:r>
              <a:rPr lang="en-US" altLang="zh-CN" sz="2000" b="1" smtClean="0"/>
              <a:t>2</a:t>
            </a:r>
            <a:r>
              <a:rPr lang="zh-CN" altLang="en-US" sz="2000" b="1" smtClean="0"/>
              <a:t>）</a:t>
            </a:r>
            <a:r>
              <a:rPr lang="zh-CN" altLang="zh-CN" sz="2000" b="1" smtClean="0"/>
              <a:t>与租庸调制相比，两税法有哪些进步性？</a:t>
            </a:r>
            <a:endParaRPr lang="zh-CN" altLang="zh-CN" sz="2000" b="1" smtClean="0"/>
          </a:p>
          <a:p>
            <a:r>
              <a:rPr lang="zh-CN" altLang="zh-CN" sz="2000" b="1" smtClean="0">
                <a:solidFill>
                  <a:srgbClr val="FF0000"/>
                </a:solidFill>
              </a:rPr>
              <a:t>按土地和财产多少征税，改变了以人丁为主的征税标准，封建政府对农民的人身控制有所放松，农民的负担相对减轻；</a:t>
            </a:r>
            <a:r>
              <a:rPr lang="en-US" altLang="zh-CN" sz="2000" b="1" smtClean="0">
                <a:solidFill>
                  <a:srgbClr val="FF0000"/>
                </a:solidFill>
              </a:rPr>
              <a:t>   </a:t>
            </a:r>
            <a:r>
              <a:rPr lang="zh-CN" altLang="zh-CN" sz="2000" b="1" smtClean="0">
                <a:solidFill>
                  <a:srgbClr val="FF0000"/>
                </a:solidFill>
              </a:rPr>
              <a:t>贵族官僚和商人都要纳税，增加了政府财政收入。</a:t>
            </a:r>
            <a:endParaRPr lang="zh-CN" altLang="zh-CN" sz="2000" b="1" smtClean="0">
              <a:solidFill>
                <a:srgbClr val="FF0000"/>
              </a:solidFill>
            </a:endParaRPr>
          </a:p>
          <a:p>
            <a:endParaRPr lang="zh-CN" altLang="zh-CN" sz="20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6" end="6"/>
                                            </p:txEl>
                                          </p:spTgt>
                                        </p:tgtEl>
                                        <p:attrNameLst>
                                          <p:attrName>style.visibility</p:attrName>
                                        </p:attrNameLst>
                                      </p:cBhvr>
                                      <p:to>
                                        <p:strVal val="visible"/>
                                      </p:to>
                                    </p:set>
                                    <p:animEffect transition="in" filter="blinds(horizontal)">
                                      <p:cBhvr>
                                        <p:cTn id="7" dur="500"/>
                                        <p:tgtEl>
                                          <p:spTgt spid="6">
                                            <p:txEl>
                                              <p:pRg st="6" end="6"/>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6">
                                            <p:txEl>
                                              <p:pRg st="8" end="8"/>
                                            </p:txEl>
                                          </p:spTgt>
                                        </p:tgtEl>
                                        <p:attrNameLst>
                                          <p:attrName>style.visibility</p:attrName>
                                        </p:attrNameLst>
                                      </p:cBhvr>
                                      <p:to>
                                        <p:strVal val="visible"/>
                                      </p:to>
                                    </p:set>
                                    <p:anim calcmode="lin" valueType="num">
                                      <p:cBhvr additive="base">
                                        <p:cTn id="12"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6">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9218" name="Picture 2" descr="C:\Users\Administrator\Pictures\50.jpg"/>
          <p:cNvPicPr>
            <a:picLocks noChangeAspect="1" noChangeArrowheads="1"/>
          </p:cNvPicPr>
          <p:nvPr/>
        </p:nvPicPr>
        <p:blipFill>
          <a:blip r:embed="rId2"/>
          <a:stretch>
            <a:fillRect/>
          </a:stretch>
        </p:blipFill>
        <p:spPr bwMode="auto">
          <a:xfrm>
            <a:off x="0" y="0"/>
            <a:ext cx="10003694" cy="6858000"/>
          </a:xfrm>
          <a:prstGeom prst="rect">
            <a:avLst/>
          </a:prstGeom>
          <a:noFill/>
        </p:spPr>
      </p:pic>
      <p:sp>
        <p:nvSpPr>
          <p:cNvPr id="5" name="TextBox 4"/>
          <p:cNvSpPr txBox="1"/>
          <p:nvPr/>
        </p:nvSpPr>
        <p:spPr>
          <a:xfrm>
            <a:off x="539552" y="260648"/>
            <a:ext cx="9289032" cy="4708981"/>
          </a:xfrm>
          <a:prstGeom prst="rect">
            <a:avLst/>
          </a:prstGeom>
          <a:noFill/>
        </p:spPr>
        <p:txBody>
          <a:bodyPr wrap="square" rtlCol="0">
            <a:spAutoFit/>
          </a:bodyPr>
          <a:lstStyle/>
          <a:p>
            <a:r>
              <a:rPr lang="en-US" altLang="zh-CN" sz="3600" smtClean="0"/>
              <a:t>3</a:t>
            </a:r>
            <a:r>
              <a:rPr lang="zh-CN" altLang="en-US" sz="3600" smtClean="0"/>
              <a:t>、</a:t>
            </a:r>
            <a:r>
              <a:rPr lang="zh-CN" altLang="zh-CN" sz="2800" b="1" smtClean="0"/>
              <a:t>“一条鞭法”</a:t>
            </a:r>
            <a:endParaRPr lang="zh-CN" altLang="zh-CN" sz="2800" b="1" smtClean="0"/>
          </a:p>
          <a:p>
            <a:endParaRPr lang="en-US" altLang="zh-CN" sz="2400" b="1" smtClean="0"/>
          </a:p>
          <a:p>
            <a:r>
              <a:rPr lang="zh-CN" altLang="zh-CN" sz="2400" b="1" smtClean="0"/>
              <a:t>背景：</a:t>
            </a:r>
            <a:r>
              <a:rPr lang="zh-CN" altLang="zh-CN" sz="2400" smtClean="0"/>
              <a:t>：明初实行按田亩征收田赋，按户、丁征发徭役的赋役制度。为此，明政府编制了《鱼鳞册》（登记田亩）和《黄册》（登记人口）。明朝中期，由于土地兼并和赋役不均的情况日益严重，农民大量逃亡，国家财政出现了危机。</a:t>
            </a:r>
            <a:br>
              <a:rPr lang="en-US" altLang="zh-CN" sz="2400" smtClean="0"/>
            </a:br>
            <a:r>
              <a:rPr lang="en-US" altLang="zh-CN" sz="2400" smtClean="0"/>
              <a:t>1581</a:t>
            </a:r>
            <a:r>
              <a:rPr lang="zh-CN" altLang="zh-CN" sz="2400" smtClean="0"/>
              <a:t>年，明朝内阁首辅张居正为了缓和阶级矛盾，增加政府财政收入，进行了一系列改革。</a:t>
            </a:r>
            <a:r>
              <a:rPr lang="en-US" altLang="zh-CN" sz="2400" smtClean="0"/>
              <a:t>  </a:t>
            </a:r>
            <a:r>
              <a:rPr lang="zh-CN" altLang="zh-CN" sz="2400" smtClean="0"/>
              <a:t>其主要内容有</a:t>
            </a:r>
            <a:endParaRPr lang="en-US" altLang="zh-CN" sz="2400" b="1" smtClean="0"/>
          </a:p>
          <a:p>
            <a:r>
              <a:rPr lang="en-US" altLang="zh-CN" sz="2400" b="1" smtClean="0"/>
              <a:t>A</a:t>
            </a:r>
            <a:r>
              <a:rPr lang="zh-CN" altLang="zh-CN" sz="2400" b="1" smtClean="0"/>
              <a:t>赋役合并：将原来的田赋、徭役、杂税，“并为一条”</a:t>
            </a:r>
            <a:r>
              <a:rPr lang="zh-CN" altLang="en-US" sz="2400" b="1" smtClean="0"/>
              <a:t>。</a:t>
            </a:r>
            <a:endParaRPr lang="en-US" altLang="zh-CN" sz="2400" b="1" smtClean="0"/>
          </a:p>
          <a:p>
            <a:r>
              <a:rPr lang="en-US" altLang="zh-CN" sz="2400" b="1" smtClean="0"/>
              <a:t>B</a:t>
            </a:r>
            <a:r>
              <a:rPr lang="zh-CN" altLang="zh-CN" sz="2400" b="1" smtClean="0"/>
              <a:t>折成银两</a:t>
            </a:r>
            <a:endParaRPr lang="en-US" altLang="zh-CN" sz="2400" b="1" smtClean="0"/>
          </a:p>
          <a:p>
            <a:r>
              <a:rPr lang="en-US" altLang="zh-CN" sz="2400" b="1" smtClean="0"/>
              <a:t>C</a:t>
            </a:r>
            <a:r>
              <a:rPr lang="zh-CN" altLang="zh-CN" sz="2400" b="1" smtClean="0"/>
              <a:t>部分“摊丁入地”：把从前按户、丁征收的役银，分摊在田亩上，按人丁和田亩的多寡来分担。</a:t>
            </a:r>
            <a:endParaRPr lang="zh-CN" altLang="zh-CN"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anim calcmode="lin" valueType="num">
                                      <p:cBhvr additive="base">
                                        <p:cTn id="7"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anim calcmode="lin" valueType="num">
                                      <p:cBhvr additive="base">
                                        <p:cTn id="1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anim calcmode="lin" valueType="num">
                                      <p:cBhvr additive="base">
                                        <p:cTn id="15"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7170" name="Picture 2" descr="C:\Users\Administrator\Pictures\50.jpg"/>
          <p:cNvPicPr>
            <a:picLocks noChangeAspect="1" noChangeArrowheads="1"/>
          </p:cNvPicPr>
          <p:nvPr/>
        </p:nvPicPr>
        <p:blipFill>
          <a:blip r:embed="rId2"/>
          <a:stretch>
            <a:fillRect/>
          </a:stretch>
        </p:blipFill>
        <p:spPr bwMode="auto">
          <a:xfrm>
            <a:off x="0" y="0"/>
            <a:ext cx="10003692" cy="6858000"/>
          </a:xfrm>
          <a:prstGeom prst="rect">
            <a:avLst/>
          </a:prstGeom>
          <a:noFill/>
        </p:spPr>
      </p:pic>
      <p:sp>
        <p:nvSpPr>
          <p:cNvPr id="6" name="TextBox 5"/>
          <p:cNvSpPr txBox="1"/>
          <p:nvPr/>
        </p:nvSpPr>
        <p:spPr>
          <a:xfrm>
            <a:off x="611560" y="1268760"/>
            <a:ext cx="8064896" cy="5262979"/>
          </a:xfrm>
          <a:prstGeom prst="rect">
            <a:avLst/>
          </a:prstGeom>
          <a:noFill/>
        </p:spPr>
        <p:txBody>
          <a:bodyPr wrap="square" rtlCol="0">
            <a:spAutoFit/>
          </a:bodyPr>
          <a:lstStyle/>
          <a:p>
            <a:r>
              <a:rPr lang="zh-CN" altLang="en-US" sz="2400" b="1" smtClean="0"/>
              <a:t>材料三            </a:t>
            </a:r>
            <a:r>
              <a:rPr lang="zh-CN" altLang="zh-CN" sz="2400" b="1" smtClean="0"/>
              <a:t>总括一州县之赋役，量地计丁，丁粮毕输于官</a:t>
            </a:r>
            <a:r>
              <a:rPr lang="en-US" altLang="zh-CN" sz="2400" b="1" smtClean="0"/>
              <a:t>……</a:t>
            </a:r>
            <a:r>
              <a:rPr lang="zh-CN" altLang="zh-CN" sz="2400" b="1" smtClean="0"/>
              <a:t>凡额办、派办、京库岁需与留存、供亿诸费，以及土贡方物，悉并为一条，皆知计亩征银，折办于官</a:t>
            </a:r>
            <a:r>
              <a:rPr lang="en-US" altLang="zh-CN" sz="2400" b="1" smtClean="0"/>
              <a:t>……</a:t>
            </a:r>
            <a:r>
              <a:rPr lang="zh-CN" altLang="zh-CN" sz="2400" b="1" smtClean="0"/>
              <a:t>。 </a:t>
            </a:r>
            <a:r>
              <a:rPr lang="en-US" altLang="zh-CN" sz="2400" b="1" smtClean="0"/>
              <a:t> </a:t>
            </a:r>
            <a:endParaRPr lang="en-US" altLang="zh-CN" sz="2400" b="1" smtClean="0"/>
          </a:p>
          <a:p>
            <a:endParaRPr lang="en-US" altLang="zh-CN" sz="2400" b="1" smtClean="0"/>
          </a:p>
          <a:p>
            <a:r>
              <a:rPr lang="en-US" altLang="zh-CN" sz="2400" b="1" smtClean="0"/>
              <a:t>                                                                                                           ——</a:t>
            </a:r>
            <a:r>
              <a:rPr lang="zh-CN" altLang="zh-CN" sz="2400" b="1" smtClean="0"/>
              <a:t>《明史</a:t>
            </a:r>
            <a:r>
              <a:rPr lang="en-US" altLang="zh-CN" sz="2400" b="1" smtClean="0"/>
              <a:t>·</a:t>
            </a:r>
            <a:r>
              <a:rPr lang="zh-CN" altLang="zh-CN" sz="2400" b="1" smtClean="0"/>
              <a:t>食货志》</a:t>
            </a:r>
            <a:endParaRPr lang="en-US" altLang="zh-CN" sz="2400" b="1" smtClean="0"/>
          </a:p>
          <a:p>
            <a:endParaRPr lang="en-US" altLang="zh-CN" sz="2400" b="1" smtClean="0"/>
          </a:p>
          <a:p>
            <a:endParaRPr lang="en-US" altLang="zh-CN" sz="2400" b="1" smtClean="0"/>
          </a:p>
          <a:p>
            <a:r>
              <a:rPr lang="zh-CN" altLang="en-US" sz="2400" b="1" smtClean="0"/>
              <a:t>（</a:t>
            </a:r>
            <a:r>
              <a:rPr lang="en-US" altLang="zh-CN" sz="2400" b="1" smtClean="0"/>
              <a:t>1</a:t>
            </a:r>
            <a:r>
              <a:rPr lang="zh-CN" altLang="en-US" sz="2400" b="1" smtClean="0"/>
              <a:t>）</a:t>
            </a:r>
            <a:r>
              <a:rPr lang="zh-CN" altLang="zh-CN" sz="2400" b="1" smtClean="0"/>
              <a:t>一条鞭法中收取租税的内容有什么变化？</a:t>
            </a:r>
            <a:endParaRPr lang="zh-CN" altLang="zh-CN" sz="2400" b="1" smtClean="0"/>
          </a:p>
          <a:p>
            <a:r>
              <a:rPr lang="en-US" altLang="zh-CN" sz="2400" b="1" smtClean="0"/>
              <a:t>    </a:t>
            </a:r>
            <a:r>
              <a:rPr lang="zh-CN" altLang="zh-CN" sz="2400" b="1" smtClean="0">
                <a:solidFill>
                  <a:srgbClr val="FF0000"/>
                </a:solidFill>
              </a:rPr>
              <a:t>由实物地租向货币地租转变。</a:t>
            </a:r>
            <a:endParaRPr lang="zh-CN" altLang="zh-CN" sz="2400" b="1" smtClean="0">
              <a:solidFill>
                <a:srgbClr val="FF0000"/>
              </a:solidFill>
            </a:endParaRPr>
          </a:p>
          <a:p>
            <a:r>
              <a:rPr lang="zh-CN" altLang="en-US" sz="2400" b="1" smtClean="0"/>
              <a:t>（</a:t>
            </a:r>
            <a:r>
              <a:rPr lang="en-US" altLang="zh-CN" sz="2400" b="1" smtClean="0"/>
              <a:t>2</a:t>
            </a:r>
            <a:r>
              <a:rPr lang="zh-CN" altLang="en-US" sz="2400" b="1" smtClean="0"/>
              <a:t>）</a:t>
            </a:r>
            <a:r>
              <a:rPr lang="zh-CN" altLang="zh-CN" sz="2400" b="1" smtClean="0"/>
              <a:t>农民将土特产品出售，换取货币交税，这一过程体现了什么？</a:t>
            </a:r>
            <a:endParaRPr lang="zh-CN" altLang="zh-CN" sz="2400" b="1" smtClean="0"/>
          </a:p>
          <a:p>
            <a:r>
              <a:rPr lang="en-US" altLang="zh-CN" sz="2400" b="1" smtClean="0"/>
              <a:t>     </a:t>
            </a:r>
            <a:r>
              <a:rPr lang="zh-CN" altLang="zh-CN" sz="2400" b="1" smtClean="0">
                <a:solidFill>
                  <a:srgbClr val="FF0000"/>
                </a:solidFill>
              </a:rPr>
              <a:t>带动了商品经济发展。</a:t>
            </a:r>
            <a:endParaRPr lang="zh-CN" altLang="zh-CN" sz="2400" b="1" smtClean="0">
              <a:solidFill>
                <a:srgbClr val="FF0000"/>
              </a:solidFill>
            </a:endParaRPr>
          </a:p>
          <a:p>
            <a:endParaRPr lang="zh-CN" altLang="en-US" sz="24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6" end="6"/>
                                            </p:txEl>
                                          </p:spTgt>
                                        </p:tgtEl>
                                        <p:attrNameLst>
                                          <p:attrName>style.visibility</p:attrName>
                                        </p:attrNameLst>
                                      </p:cBhvr>
                                      <p:to>
                                        <p:strVal val="visible"/>
                                      </p:to>
                                    </p:set>
                                    <p:anim calcmode="lin" valueType="num">
                                      <p:cBhvr additive="base">
                                        <p:cTn id="7"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6">
                                            <p:txEl>
                                              <p:pRg st="8" end="8"/>
                                            </p:txEl>
                                          </p:spTgt>
                                        </p:tgtEl>
                                        <p:attrNameLst>
                                          <p:attrName>style.visibility</p:attrName>
                                        </p:attrNameLst>
                                      </p:cBhvr>
                                      <p:to>
                                        <p:strVal val="visible"/>
                                      </p:to>
                                    </p:set>
                                    <p:animEffect transition="in" filter="blinds(horizontal)">
                                      <p:cBhvr>
                                        <p:cTn id="13"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11266" name="Picture 2" descr="C:\Users\Administrator\Pictures\50.jpg"/>
          <p:cNvPicPr>
            <a:picLocks noChangeAspect="1" noChangeArrowheads="1"/>
          </p:cNvPicPr>
          <p:nvPr/>
        </p:nvPicPr>
        <p:blipFill>
          <a:blip r:embed="rId2"/>
          <a:stretch>
            <a:fillRect/>
          </a:stretch>
        </p:blipFill>
        <p:spPr bwMode="auto">
          <a:xfrm>
            <a:off x="0" y="0"/>
            <a:ext cx="10003692" cy="6858000"/>
          </a:xfrm>
          <a:prstGeom prst="rect">
            <a:avLst/>
          </a:prstGeom>
          <a:noFill/>
        </p:spPr>
      </p:pic>
      <p:sp>
        <p:nvSpPr>
          <p:cNvPr id="5" name="TextBox 4"/>
          <p:cNvSpPr txBox="1"/>
          <p:nvPr/>
        </p:nvSpPr>
        <p:spPr>
          <a:xfrm>
            <a:off x="539552" y="1916832"/>
            <a:ext cx="8784976" cy="3108543"/>
          </a:xfrm>
          <a:prstGeom prst="rect">
            <a:avLst/>
          </a:prstGeom>
          <a:noFill/>
        </p:spPr>
        <p:txBody>
          <a:bodyPr wrap="square" rtlCol="0">
            <a:spAutoFit/>
          </a:bodyPr>
          <a:lstStyle/>
          <a:p>
            <a:r>
              <a:rPr lang="zh-CN" altLang="en-US" sz="2800" b="1" smtClean="0">
                <a:solidFill>
                  <a:srgbClr val="FF0000"/>
                </a:solidFill>
              </a:rPr>
              <a:t>一条鞭法的</a:t>
            </a:r>
            <a:r>
              <a:rPr lang="zh-CN" altLang="zh-CN" sz="2800" b="1" smtClean="0">
                <a:solidFill>
                  <a:srgbClr val="FF0000"/>
                </a:solidFill>
              </a:rPr>
              <a:t>意义：</a:t>
            </a:r>
            <a:r>
              <a:rPr lang="zh-CN" altLang="zh-CN" sz="2800" b="1" smtClean="0"/>
              <a:t>在一定程度上抑制了豪强的势力，相对减轻了农民负担，农民对封建国家人身依附关系有所松弛，有利于生产的发展；赋役统一征银的办法，是商品经济发展的结果</a:t>
            </a:r>
            <a:r>
              <a:rPr lang="zh-CN" altLang="en-US" sz="2800" b="1" smtClean="0"/>
              <a:t>，</a:t>
            </a:r>
            <a:r>
              <a:rPr lang="zh-CN" altLang="zh-CN" sz="2800" b="1" smtClean="0"/>
              <a:t>有利于农业商品化和资本主义萌芽的增长。</a:t>
            </a:r>
            <a:endParaRPr lang="zh-CN" altLang="zh-CN" sz="2800" b="1" smtClean="0"/>
          </a:p>
          <a:p>
            <a:r>
              <a:rPr lang="zh-CN" altLang="zh-CN" sz="2800" b="1" smtClean="0"/>
              <a:t>结果：虽然由于大地主的反对，不久就停止实行，但改用银两收税的办法却保留下来。</a:t>
            </a:r>
            <a:endParaRPr lang="zh-CN" altLang="zh-CN" sz="28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box(in)">
                                      <p:cBhvr>
                                        <p:cTn id="17" dur="500"/>
                                        <p:tgtEl>
                                          <p:spTgt spid="5">
                                            <p:txEl>
                                              <p:pRg st="0" end="0"/>
                                            </p:txEl>
                                          </p:spTgt>
                                        </p:tgtEl>
                                      </p:cBhvr>
                                    </p:animEffect>
                                  </p:childTnLst>
                                </p:cTn>
                              </p:par>
                              <p:par>
                                <p:cTn id="18" presetID="4" presetClass="entr" presetSubtype="16" fill="hold" nodeType="with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animEffect transition="in" filter="box(in)">
                                      <p:cBhvr>
                                        <p:cTn id="20"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10242" name="Picture 2" descr="C:\Users\Administrator\Pictures\50.jpg"/>
          <p:cNvPicPr>
            <a:picLocks noChangeAspect="1" noChangeArrowheads="1"/>
          </p:cNvPicPr>
          <p:nvPr/>
        </p:nvPicPr>
        <p:blipFill>
          <a:blip r:embed="rId2"/>
          <a:stretch>
            <a:fillRect/>
          </a:stretch>
        </p:blipFill>
        <p:spPr bwMode="auto">
          <a:xfrm>
            <a:off x="0" y="0"/>
            <a:ext cx="10003692" cy="6858000"/>
          </a:xfrm>
          <a:prstGeom prst="rect">
            <a:avLst/>
          </a:prstGeom>
          <a:noFill/>
        </p:spPr>
      </p:pic>
      <p:sp>
        <p:nvSpPr>
          <p:cNvPr id="5" name="TextBox 4"/>
          <p:cNvSpPr txBox="1"/>
          <p:nvPr/>
        </p:nvSpPr>
        <p:spPr>
          <a:xfrm>
            <a:off x="539552" y="260648"/>
            <a:ext cx="8856984" cy="369332"/>
          </a:xfrm>
          <a:prstGeom prst="rect">
            <a:avLst/>
          </a:prstGeom>
          <a:noFill/>
        </p:spPr>
        <p:txBody>
          <a:bodyPr wrap="square" rtlCol="0">
            <a:spAutoFit/>
          </a:bodyPr>
          <a:lstStyle/>
          <a:p>
            <a:endParaRPr lang="zh-CN" altLang="en-US"/>
          </a:p>
        </p:txBody>
      </p:sp>
      <p:sp>
        <p:nvSpPr>
          <p:cNvPr id="6" name="TextBox 5"/>
          <p:cNvSpPr txBox="1"/>
          <p:nvPr/>
        </p:nvSpPr>
        <p:spPr>
          <a:xfrm>
            <a:off x="323528" y="332656"/>
            <a:ext cx="9433048" cy="3816429"/>
          </a:xfrm>
          <a:prstGeom prst="rect">
            <a:avLst/>
          </a:prstGeom>
          <a:noFill/>
        </p:spPr>
        <p:txBody>
          <a:bodyPr wrap="square" rtlCol="0">
            <a:spAutoFit/>
          </a:bodyPr>
          <a:lstStyle/>
          <a:p>
            <a:r>
              <a:rPr lang="en-US" altLang="zh-CN" sz="3200" b="1" smtClean="0"/>
              <a:t>4</a:t>
            </a:r>
            <a:r>
              <a:rPr lang="zh-CN" altLang="en-US" sz="3200" b="1" smtClean="0"/>
              <a:t>、清朝时期的赋役制度</a:t>
            </a:r>
            <a:endParaRPr lang="en-US" altLang="zh-CN" sz="3200" b="1" smtClean="0"/>
          </a:p>
          <a:p>
            <a:endParaRPr lang="en-US" altLang="zh-CN" b="1" smtClean="0"/>
          </a:p>
          <a:p>
            <a:r>
              <a:rPr lang="zh-CN" altLang="zh-CN" sz="3200" b="1" smtClean="0"/>
              <a:t>清前期实行摊丁入亩，征收地丁银</a:t>
            </a:r>
            <a:endParaRPr lang="en-US" altLang="zh-CN" sz="3200" b="1" smtClean="0"/>
          </a:p>
          <a:p>
            <a:endParaRPr lang="en-US" altLang="zh-CN" sz="3200" b="1" smtClean="0"/>
          </a:p>
          <a:p>
            <a:r>
              <a:rPr lang="zh-CN" altLang="zh-CN" sz="3200" b="1" smtClean="0"/>
              <a:t>内容：雍正初年实行地丁合一，开始了单一的土地标准征税，正式废除了人丁税。地丁合一又叫摊丁入亩，丁随地起，即把丁银全部摊入地亩中征收。 。</a:t>
            </a:r>
            <a:endParaRPr lang="en-US" altLang="zh-CN" sz="3200" b="1" smtClean="0"/>
          </a:p>
          <a:p>
            <a:endParaRPr lang="zh-CN" altLang="zh-CN" sz="32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4" end="4"/>
                                            </p:txEl>
                                          </p:spTgt>
                                        </p:tgtEl>
                                        <p:attrNameLst>
                                          <p:attrName>style.visibility</p:attrName>
                                        </p:attrNameLst>
                                      </p:cBhvr>
                                      <p:to>
                                        <p:strVal val="visible"/>
                                      </p:to>
                                    </p:set>
                                    <p:anim calcmode="lin" valueType="num">
                                      <p:cBhvr additive="base">
                                        <p:cTn id="7"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1026" name="Picture 2" descr="C:\Users\Administrator\Pictures\50.jpg"/>
          <p:cNvPicPr>
            <a:picLocks noChangeAspect="1" noChangeArrowheads="1"/>
          </p:cNvPicPr>
          <p:nvPr/>
        </p:nvPicPr>
        <p:blipFill>
          <a:blip r:embed="rId2"/>
          <a:stretch>
            <a:fillRect/>
          </a:stretch>
        </p:blipFill>
        <p:spPr bwMode="auto">
          <a:xfrm>
            <a:off x="0" y="0"/>
            <a:ext cx="9144000" cy="6858000"/>
          </a:xfrm>
          <a:prstGeom prst="rect">
            <a:avLst/>
          </a:prstGeom>
          <a:noFill/>
        </p:spPr>
      </p:pic>
      <p:sp>
        <p:nvSpPr>
          <p:cNvPr id="8" name="TextBox 7"/>
          <p:cNvSpPr txBox="1"/>
          <p:nvPr/>
        </p:nvSpPr>
        <p:spPr>
          <a:xfrm>
            <a:off x="683568" y="1196752"/>
            <a:ext cx="7920880" cy="6124754"/>
          </a:xfrm>
          <a:prstGeom prst="rect">
            <a:avLst/>
          </a:prstGeom>
          <a:noFill/>
        </p:spPr>
        <p:txBody>
          <a:bodyPr wrap="square" rtlCol="0">
            <a:spAutoFit/>
          </a:bodyPr>
          <a:lstStyle/>
          <a:p>
            <a:r>
              <a:rPr lang="zh-CN" altLang="en-US" sz="2000" b="1" smtClean="0"/>
              <a:t>材料四           </a:t>
            </a:r>
            <a:r>
              <a:rPr lang="en-US" altLang="zh-CN" sz="2000" b="1" smtClean="0"/>
              <a:t>“</a:t>
            </a:r>
            <a:r>
              <a:rPr lang="zh-CN" altLang="zh-CN" sz="2000" b="1" smtClean="0"/>
              <a:t>田亩起丁，田多则丁多，田少则丁少，计亩科算，无从欺隐，其利一，民间无包赔之苦，其利二，编审之年，照例造册，无须再加稽核，其利三；各完各田之丁，无不能上下其手，其利四</a:t>
            </a:r>
            <a:r>
              <a:rPr lang="en-US" altLang="zh-CN" sz="2000" b="1" smtClean="0"/>
              <a:t>”</a:t>
            </a:r>
            <a:r>
              <a:rPr lang="zh-CN" altLang="zh-CN" sz="2000" b="1" smtClean="0"/>
              <a:t> </a:t>
            </a:r>
            <a:endParaRPr lang="en-US" altLang="zh-CN" sz="2000" b="1" smtClean="0"/>
          </a:p>
          <a:p>
            <a:endParaRPr lang="en-US" altLang="zh-CN" sz="2000" b="1" smtClean="0"/>
          </a:p>
          <a:p>
            <a:endParaRPr lang="en-US" altLang="zh-CN" sz="2000" b="1" smtClean="0"/>
          </a:p>
          <a:p>
            <a:r>
              <a:rPr lang="en-US" altLang="zh-CN" sz="2000" b="1" smtClean="0"/>
              <a:t>                                                                                      </a:t>
            </a:r>
            <a:r>
              <a:rPr lang="zh-CN" altLang="zh-CN" sz="2000" b="1" smtClean="0"/>
              <a:t>——浙江《嘉兴府志》</a:t>
            </a:r>
            <a:endParaRPr lang="en-US" altLang="zh-CN" sz="2000" b="1" smtClean="0"/>
          </a:p>
          <a:p>
            <a:r>
              <a:rPr lang="zh-CN" altLang="en-US" sz="2000" b="1" smtClean="0"/>
              <a:t>材料五            </a:t>
            </a:r>
            <a:r>
              <a:rPr lang="zh-CN" altLang="zh-CN" sz="2000" b="1" smtClean="0"/>
              <a:t>到雍正末年，国家库存银两由康熙末年的</a:t>
            </a:r>
            <a:r>
              <a:rPr lang="en-US" altLang="zh-CN" sz="2000" b="1" smtClean="0"/>
              <a:t>800</a:t>
            </a:r>
            <a:r>
              <a:rPr lang="zh-CN" altLang="zh-CN" sz="2000" b="1" smtClean="0"/>
              <a:t>万两增加到</a:t>
            </a:r>
            <a:r>
              <a:rPr lang="en-US" altLang="zh-CN" sz="2000" b="1" smtClean="0"/>
              <a:t>6000</a:t>
            </a:r>
            <a:r>
              <a:rPr lang="zh-CN" altLang="zh-CN" sz="2000" b="1" smtClean="0"/>
              <a:t>多万两。全国人口更是由顺治十八年（</a:t>
            </a:r>
            <a:r>
              <a:rPr lang="en-US" altLang="zh-CN" sz="2000" b="1" smtClean="0"/>
              <a:t>1661</a:t>
            </a:r>
            <a:r>
              <a:rPr lang="zh-CN" altLang="zh-CN" sz="2000" b="1" smtClean="0"/>
              <a:t>年）的</a:t>
            </a:r>
            <a:r>
              <a:rPr lang="en-US" altLang="zh-CN" sz="2000" b="1" smtClean="0"/>
              <a:t>1913</a:t>
            </a:r>
            <a:r>
              <a:rPr lang="zh-CN" altLang="zh-CN" sz="2000" b="1" smtClean="0"/>
              <a:t>万人猛增到乾隆五十五年（</a:t>
            </a:r>
            <a:r>
              <a:rPr lang="en-US" altLang="zh-CN" sz="2000" b="1" smtClean="0"/>
              <a:t>1790</a:t>
            </a:r>
            <a:r>
              <a:rPr lang="zh-CN" altLang="zh-CN" sz="2000" b="1" smtClean="0"/>
              <a:t>年）的</a:t>
            </a:r>
            <a:r>
              <a:rPr lang="en-US" altLang="zh-CN" sz="2000" b="1" smtClean="0"/>
              <a:t>3.01</a:t>
            </a:r>
            <a:r>
              <a:rPr lang="zh-CN" altLang="zh-CN" sz="2000" b="1" smtClean="0"/>
              <a:t>多亿人。中国封建社会由此出现了最后一次盛世</a:t>
            </a:r>
            <a:r>
              <a:rPr lang="en-US" altLang="zh-CN" sz="2000" b="1" smtClean="0"/>
              <a:t>——“</a:t>
            </a:r>
            <a:r>
              <a:rPr lang="zh-CN" altLang="zh-CN" sz="2000" b="1" smtClean="0"/>
              <a:t>康乾盛世</a:t>
            </a:r>
            <a:r>
              <a:rPr lang="en-US" altLang="zh-CN" sz="2000" b="1" smtClean="0"/>
              <a:t>”</a:t>
            </a:r>
            <a:r>
              <a:rPr lang="zh-CN" altLang="zh-CN" sz="2000" b="1" smtClean="0"/>
              <a:t>。</a:t>
            </a:r>
            <a:endParaRPr lang="en-US" altLang="zh-CN" sz="2000" b="1" smtClean="0"/>
          </a:p>
          <a:p>
            <a:endParaRPr lang="en-US" altLang="zh-CN" sz="2000" b="1" smtClean="0"/>
          </a:p>
          <a:p>
            <a:endParaRPr lang="en-US" altLang="zh-CN" sz="2000" b="1" smtClean="0"/>
          </a:p>
          <a:p>
            <a:r>
              <a:rPr lang="zh-CN" altLang="zh-CN" sz="2000" b="1" smtClean="0"/>
              <a:t>阅读上面史料，回答摊丁入亩有哪些作用？</a:t>
            </a:r>
            <a:endParaRPr lang="zh-CN" altLang="zh-CN" sz="2000" b="1" smtClean="0"/>
          </a:p>
          <a:p>
            <a:r>
              <a:rPr lang="en-US" altLang="zh-CN" sz="2000" b="1" smtClean="0"/>
              <a:t> </a:t>
            </a:r>
            <a:endParaRPr lang="en-US" altLang="zh-CN" sz="2000" b="1" smtClean="0"/>
          </a:p>
          <a:p>
            <a:r>
              <a:rPr lang="zh-CN" altLang="zh-CN" sz="2000" b="1" smtClean="0">
                <a:solidFill>
                  <a:srgbClr val="FF0000"/>
                </a:solidFill>
              </a:rPr>
              <a:t>人口欺瞒现象消失，减轻了农民的负担，减少的政府的工作，徇私舞弊的现象大大减少，增加国家的财政收入。</a:t>
            </a:r>
            <a:endParaRPr lang="zh-CN" altLang="zh-CN" sz="2000" b="1" smtClean="0">
              <a:solidFill>
                <a:srgbClr val="FF0000"/>
              </a:solidFill>
            </a:endParaRPr>
          </a:p>
          <a:p>
            <a:endParaRPr lang="zh-CN" altLang="zh-CN" smtClean="0"/>
          </a:p>
          <a:p>
            <a:endParaRPr lang="en-US" altLang="zh-CN" smtClean="0"/>
          </a:p>
          <a:p>
            <a:endParaRPr lang="zh-CN" altLang="zh-CN" smtClean="0"/>
          </a:p>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9" end="9"/>
                                            </p:txEl>
                                          </p:spTgt>
                                        </p:tgtEl>
                                        <p:attrNameLst>
                                          <p:attrName>style.visibility</p:attrName>
                                        </p:attrNameLst>
                                      </p:cBhvr>
                                      <p:to>
                                        <p:strVal val="visible"/>
                                      </p:to>
                                    </p:set>
                                    <p:anim calcmode="lin" valueType="num">
                                      <p:cBhvr additive="base">
                                        <p:cTn id="7" dur="500" fill="hold"/>
                                        <p:tgtEl>
                                          <p:spTgt spid="8">
                                            <p:txEl>
                                              <p:pRg st="9" end="9"/>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12290" name="Picture 2" descr="C:\Users\Administrator\Pictures\50.jpg"/>
          <p:cNvPicPr>
            <a:picLocks noChangeAspect="1" noChangeArrowheads="1"/>
          </p:cNvPicPr>
          <p:nvPr/>
        </p:nvPicPr>
        <p:blipFill>
          <a:blip r:embed="rId2"/>
          <a:stretch>
            <a:fillRect/>
          </a:stretch>
        </p:blipFill>
        <p:spPr bwMode="auto">
          <a:xfrm>
            <a:off x="0" y="0"/>
            <a:ext cx="10003692" cy="6858000"/>
          </a:xfrm>
          <a:prstGeom prst="rect">
            <a:avLst/>
          </a:prstGeom>
          <a:noFill/>
        </p:spPr>
      </p:pic>
      <p:sp>
        <p:nvSpPr>
          <p:cNvPr id="5" name="TextBox 4"/>
          <p:cNvSpPr txBox="1"/>
          <p:nvPr/>
        </p:nvSpPr>
        <p:spPr>
          <a:xfrm>
            <a:off x="467544" y="908720"/>
            <a:ext cx="9361040" cy="3108543"/>
          </a:xfrm>
          <a:prstGeom prst="rect">
            <a:avLst/>
          </a:prstGeom>
          <a:noFill/>
        </p:spPr>
        <p:txBody>
          <a:bodyPr wrap="square" rtlCol="0">
            <a:spAutoFit/>
          </a:bodyPr>
          <a:lstStyle/>
          <a:p>
            <a:r>
              <a:rPr lang="en-US" altLang="zh-CN" sz="2800" b="1" smtClean="0"/>
              <a:t>        </a:t>
            </a:r>
            <a:r>
              <a:rPr lang="zh-CN" altLang="zh-CN" sz="2800" b="1" smtClean="0"/>
              <a:t>摊丁入亩的实行有助于封建国家税收的稳定，标志着延续了数千年的人头税的废除。</a:t>
            </a:r>
            <a:endParaRPr lang="zh-CN" altLang="zh-CN" sz="2800" b="1" smtClean="0"/>
          </a:p>
          <a:p>
            <a:r>
              <a:rPr lang="zh-CN" altLang="zh-CN" sz="2800" b="1" smtClean="0">
                <a:solidFill>
                  <a:srgbClr val="FF0000"/>
                </a:solidFill>
              </a:rPr>
              <a:t>评价</a:t>
            </a:r>
            <a:r>
              <a:rPr lang="zh-CN" altLang="en-US" sz="2800" b="1" smtClean="0"/>
              <a:t>：减轻了农民的</a:t>
            </a:r>
            <a:r>
              <a:rPr lang="zh-CN" altLang="zh-CN" sz="2800" b="1" smtClean="0"/>
              <a:t>负担，有利于社会生产的恢复和发展；它废除了人头税，封建国家对劳动人民的人身控制松弛了</a:t>
            </a:r>
            <a:r>
              <a:rPr lang="zh-CN" altLang="en-US" sz="2800" b="1" smtClean="0"/>
              <a:t>，</a:t>
            </a:r>
            <a:r>
              <a:rPr lang="zh-CN" altLang="zh-CN" sz="2800" b="1" smtClean="0"/>
              <a:t>劳动者有了较大的人身自由，又有利于手工业和资本主义萌芽的成长；赋税规则的简化，有利于政府征收，保证封建国家的财政收入。</a:t>
            </a:r>
            <a:endParaRPr lang="zh-CN" altLang="zh-CN" sz="2800" b="1"/>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13314" name="Picture 2" descr="C:\Users\Administrator\Pictures\50.jpg"/>
          <p:cNvPicPr>
            <a:picLocks noChangeAspect="1" noChangeArrowheads="1"/>
          </p:cNvPicPr>
          <p:nvPr/>
        </p:nvPicPr>
        <p:blipFill>
          <a:blip r:embed="rId3"/>
          <a:stretch>
            <a:fillRect/>
          </a:stretch>
        </p:blipFill>
        <p:spPr bwMode="auto">
          <a:xfrm>
            <a:off x="0" y="0"/>
            <a:ext cx="10003692" cy="6858000"/>
          </a:xfrm>
          <a:prstGeom prst="rect">
            <a:avLst/>
          </a:prstGeom>
          <a:noFill/>
        </p:spPr>
      </p:pic>
      <p:sp>
        <p:nvSpPr>
          <p:cNvPr id="6" name="TextBox 5"/>
          <p:cNvSpPr txBox="1"/>
          <p:nvPr/>
        </p:nvSpPr>
        <p:spPr>
          <a:xfrm>
            <a:off x="683568" y="764704"/>
            <a:ext cx="8136904" cy="3970318"/>
          </a:xfrm>
          <a:prstGeom prst="rect">
            <a:avLst/>
          </a:prstGeom>
          <a:noFill/>
        </p:spPr>
        <p:txBody>
          <a:bodyPr wrap="square" rtlCol="0">
            <a:spAutoFit/>
          </a:bodyPr>
          <a:lstStyle/>
          <a:p>
            <a:r>
              <a:rPr lang="en-US" altLang="zh-CN" sz="2800" smtClean="0">
                <a:latin typeface="黑体" panose="02010609060101010101" pitchFamily="2" charset="-122"/>
                <a:ea typeface="黑体" panose="02010609060101010101" pitchFamily="2" charset="-122"/>
              </a:rPr>
              <a:t>5</a:t>
            </a:r>
            <a:r>
              <a:rPr lang="zh-CN" altLang="en-US" sz="2800" smtClean="0">
                <a:latin typeface="黑体" panose="02010609060101010101" pitchFamily="2" charset="-122"/>
                <a:ea typeface="黑体" panose="02010609060101010101" pitchFamily="2" charset="-122"/>
              </a:rPr>
              <a:t>、中国古代赋税制度的形式及演变趋势</a:t>
            </a:r>
            <a:endParaRPr lang="en-US" altLang="zh-CN" sz="2800" smtClean="0">
              <a:latin typeface="黑体" pitchFamily="2" charset="-122"/>
              <a:ea typeface="黑体" pitchFamily="2" charset="-122"/>
            </a:endParaRPr>
          </a:p>
          <a:p>
            <a:r>
              <a:rPr lang="zh-CN" altLang="en-US" sz="3200" b="1" smtClean="0">
                <a:solidFill>
                  <a:srgbClr val="FF0000"/>
                </a:solidFill>
                <a:latin typeface="黑体" panose="02010609060101010101" pitchFamily="2" charset="-122"/>
                <a:ea typeface="黑体" panose="02010609060101010101" pitchFamily="2" charset="-122"/>
              </a:rPr>
              <a:t>形式</a:t>
            </a:r>
            <a:r>
              <a:rPr lang="zh-CN" altLang="en-US" sz="3200" b="1" smtClean="0">
                <a:solidFill>
                  <a:schemeClr val="folHlink"/>
                </a:solidFill>
                <a:latin typeface="黑体" panose="02010609060101010101" pitchFamily="2" charset="-122"/>
                <a:ea typeface="黑体" panose="02010609060101010101" pitchFamily="2" charset="-122"/>
              </a:rPr>
              <a:t>：劳役</a:t>
            </a:r>
            <a:r>
              <a:rPr lang="zh-CN" altLang="en-US" sz="3200" b="1" smtClean="0">
                <a:latin typeface="黑体" panose="02010609060101010101" pitchFamily="2" charset="-122"/>
                <a:ea typeface="黑体" panose="02010609060101010101" pitchFamily="2" charset="-122"/>
              </a:rPr>
              <a:t>地租、</a:t>
            </a:r>
            <a:r>
              <a:rPr lang="zh-CN" altLang="en-US" sz="3200" b="1" smtClean="0">
                <a:solidFill>
                  <a:schemeClr val="folHlink"/>
                </a:solidFill>
                <a:latin typeface="黑体" panose="02010609060101010101" pitchFamily="2" charset="-122"/>
                <a:ea typeface="黑体" panose="02010609060101010101" pitchFamily="2" charset="-122"/>
              </a:rPr>
              <a:t>实物</a:t>
            </a:r>
            <a:r>
              <a:rPr lang="zh-CN" altLang="en-US" sz="3200" b="1" smtClean="0">
                <a:latin typeface="黑体" panose="02010609060101010101" pitchFamily="2" charset="-122"/>
                <a:ea typeface="黑体" panose="02010609060101010101" pitchFamily="2" charset="-122"/>
              </a:rPr>
              <a:t>地租和</a:t>
            </a:r>
            <a:r>
              <a:rPr lang="zh-CN" altLang="en-US" sz="3200" b="1" smtClean="0">
                <a:solidFill>
                  <a:schemeClr val="folHlink"/>
                </a:solidFill>
                <a:latin typeface="黑体" panose="02010609060101010101" pitchFamily="2" charset="-122"/>
                <a:ea typeface="黑体" panose="02010609060101010101" pitchFamily="2" charset="-122"/>
              </a:rPr>
              <a:t>货币</a:t>
            </a:r>
            <a:r>
              <a:rPr lang="zh-CN" altLang="en-US" sz="3200" b="1" smtClean="0">
                <a:latin typeface="黑体" panose="02010609060101010101" pitchFamily="2" charset="-122"/>
                <a:ea typeface="黑体" panose="02010609060101010101" pitchFamily="2" charset="-122"/>
              </a:rPr>
              <a:t>地租</a:t>
            </a:r>
            <a:endParaRPr lang="zh-CN" altLang="en-US" sz="3200" b="1" smtClean="0">
              <a:latin typeface="黑体" panose="02010609060101010101" pitchFamily="2" charset="-122"/>
              <a:ea typeface="黑体" panose="02010609060101010101" pitchFamily="2" charset="-122"/>
            </a:endParaRPr>
          </a:p>
          <a:p>
            <a:r>
              <a:rPr lang="zh-CN" altLang="en-US" sz="3200" b="1" smtClean="0">
                <a:solidFill>
                  <a:srgbClr val="FF0000"/>
                </a:solidFill>
                <a:latin typeface="黑体" panose="02010609060101010101" pitchFamily="2" charset="-122"/>
                <a:ea typeface="黑体" panose="02010609060101010101" pitchFamily="2" charset="-122"/>
              </a:rPr>
              <a:t>趋势</a:t>
            </a:r>
            <a:r>
              <a:rPr lang="zh-CN" altLang="en-US" sz="3200" b="1" smtClean="0">
                <a:latin typeface="黑体" panose="02010609060101010101" pitchFamily="2" charset="-122"/>
                <a:ea typeface="黑体" panose="02010609060101010101" pitchFamily="2" charset="-122"/>
              </a:rPr>
              <a:t>：</a:t>
            </a:r>
            <a:endParaRPr lang="zh-CN" altLang="en-US" sz="3200" b="1" smtClean="0">
              <a:latin typeface="黑体" panose="02010609060101010101" pitchFamily="2" charset="-122"/>
              <a:ea typeface="黑体" panose="02010609060101010101" pitchFamily="2" charset="-122"/>
            </a:endParaRPr>
          </a:p>
          <a:p>
            <a:r>
              <a:rPr lang="zh-CN" altLang="zh-CN" sz="3200" smtClean="0"/>
              <a:t>①收税标准从以人丁为主向以土地为主转变</a:t>
            </a:r>
            <a:r>
              <a:rPr lang="zh-CN" altLang="en-US" sz="3200" smtClean="0"/>
              <a:t>；</a:t>
            </a:r>
            <a:endParaRPr lang="zh-CN" altLang="zh-CN" sz="3200" smtClean="0"/>
          </a:p>
          <a:p>
            <a:r>
              <a:rPr lang="zh-CN" altLang="zh-CN" sz="3200" smtClean="0"/>
              <a:t>②赋税由劳役、实物地租逐步向货币地租转变；</a:t>
            </a:r>
            <a:endParaRPr lang="zh-CN" altLang="zh-CN" sz="3200" smtClean="0"/>
          </a:p>
          <a:p>
            <a:r>
              <a:rPr lang="zh-CN" altLang="zh-CN" sz="3200" smtClean="0"/>
              <a:t>③赋税征收种类由繁杂向简单转变</a:t>
            </a:r>
            <a:r>
              <a:rPr lang="zh-CN" altLang="en-US" sz="3200" smtClean="0"/>
              <a:t>；</a:t>
            </a:r>
            <a:endParaRPr lang="en-US" altLang="zh-CN" sz="3200" smtClean="0"/>
          </a:p>
          <a:p>
            <a:r>
              <a:rPr lang="zh-CN" altLang="zh-CN" sz="3200" smtClean="0"/>
              <a:t>④征税时间由不定时逐渐发展为基本定时。 </a:t>
            </a:r>
            <a:endParaRPr lang="zh-CN" altLang="zh-CN"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animEffect transition="in" filter="blinds(horizontal)">
                                      <p:cBhvr>
                                        <p:cTn id="13" dur="500"/>
                                        <p:tgtEl>
                                          <p:spTgt spid="6">
                                            <p:txEl>
                                              <p:pRg st="3" end="3"/>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6">
                                            <p:txEl>
                                              <p:pRg st="4" end="4"/>
                                            </p:txEl>
                                          </p:spTgt>
                                        </p:tgtEl>
                                        <p:attrNameLst>
                                          <p:attrName>style.visibility</p:attrName>
                                        </p:attrNameLst>
                                      </p:cBhvr>
                                      <p:to>
                                        <p:strVal val="visible"/>
                                      </p:to>
                                    </p:set>
                                    <p:animEffect transition="in" filter="blinds(horizontal)">
                                      <p:cBhvr>
                                        <p:cTn id="16" dur="500"/>
                                        <p:tgtEl>
                                          <p:spTgt spid="6">
                                            <p:txEl>
                                              <p:pRg st="4" end="4"/>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animEffect transition="in" filter="blinds(horizontal)">
                                      <p:cBhvr>
                                        <p:cTn id="19" dur="500"/>
                                        <p:tgtEl>
                                          <p:spTgt spid="6">
                                            <p:txEl>
                                              <p:pRg st="5" end="5"/>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blinds(horizontal)">
                                      <p:cBhvr>
                                        <p:cTn id="22"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1026" name="Picture 2" descr="C:\Users\Administrator\Pictures\50.jpg"/>
          <p:cNvPicPr>
            <a:picLocks noChangeAspect="1" noChangeArrowheads="1"/>
          </p:cNvPicPr>
          <p:nvPr/>
        </p:nvPicPr>
        <p:blipFill>
          <a:blip r:embed="rId2"/>
          <a:stretch>
            <a:fillRect/>
          </a:stretch>
        </p:blipFill>
        <p:spPr bwMode="auto">
          <a:xfrm>
            <a:off x="0" y="0"/>
            <a:ext cx="9144000" cy="6858000"/>
          </a:xfrm>
          <a:prstGeom prst="rect">
            <a:avLst/>
          </a:prstGeom>
          <a:noFill/>
        </p:spPr>
      </p:pic>
      <p:sp>
        <p:nvSpPr>
          <p:cNvPr id="9" name="矩形 8"/>
          <p:cNvSpPr/>
          <p:nvPr/>
        </p:nvSpPr>
        <p:spPr>
          <a:xfrm>
            <a:off x="611560" y="1052736"/>
            <a:ext cx="7632848" cy="4401205"/>
          </a:xfrm>
          <a:prstGeom prst="rect">
            <a:avLst/>
          </a:prstGeom>
        </p:spPr>
        <p:txBody>
          <a:bodyPr wrap="square">
            <a:spAutoFit/>
          </a:bodyPr>
          <a:lstStyle/>
          <a:p>
            <a:r>
              <a:rPr lang="en-US" altLang="zh-CN" sz="2800" smtClean="0"/>
              <a:t>        2006</a:t>
            </a:r>
            <a:r>
              <a:rPr lang="zh-CN" altLang="zh-CN" sz="2800" smtClean="0"/>
              <a:t>年</a:t>
            </a:r>
            <a:r>
              <a:rPr lang="en-US" altLang="zh-CN" sz="2800" smtClean="0"/>
              <a:t>9</a:t>
            </a:r>
            <a:r>
              <a:rPr lang="zh-CN" altLang="zh-CN" sz="2800" smtClean="0"/>
              <a:t>月</a:t>
            </a:r>
            <a:r>
              <a:rPr lang="en-US" altLang="zh-CN" sz="2800" smtClean="0"/>
              <a:t>13</a:t>
            </a:r>
            <a:r>
              <a:rPr lang="zh-CN" altLang="zh-CN" sz="2800" smtClean="0"/>
              <a:t>日上午，深圳海关召开新闻发布会称：该关摧毁一个在深圳沙头角自挖地道通往香港大肆走私电子产品团伙，现场查扣运送私货的货车</a:t>
            </a:r>
            <a:r>
              <a:rPr lang="en-US" altLang="zh-CN" sz="2800" smtClean="0"/>
              <a:t>1</a:t>
            </a:r>
            <a:r>
              <a:rPr lang="zh-CN" altLang="zh-CN" sz="2800" smtClean="0"/>
              <a:t>辆，抓获涉案人员</a:t>
            </a:r>
            <a:r>
              <a:rPr lang="en-US" altLang="zh-CN" sz="2800" smtClean="0"/>
              <a:t>7</a:t>
            </a:r>
            <a:r>
              <a:rPr lang="zh-CN" altLang="zh-CN" sz="2800" smtClean="0"/>
              <a:t>名，缴获滑轮车、铁锹等作案工具一批，查获涉嫌走私</a:t>
            </a:r>
            <a:r>
              <a:rPr lang="en-US" altLang="zh-CN" sz="2800" smtClean="0"/>
              <a:t>IC</a:t>
            </a:r>
            <a:r>
              <a:rPr lang="zh-CN" altLang="zh-CN" sz="2800" smtClean="0"/>
              <a:t>芯片</a:t>
            </a:r>
            <a:r>
              <a:rPr lang="en-US" altLang="zh-CN" sz="2800" smtClean="0"/>
              <a:t>12</a:t>
            </a:r>
            <a:r>
              <a:rPr lang="zh-CN" altLang="zh-CN" sz="2800" smtClean="0"/>
              <a:t>万个、摩托罗拉手机</a:t>
            </a:r>
            <a:r>
              <a:rPr lang="en-US" altLang="zh-CN" sz="2800" smtClean="0"/>
              <a:t>338</a:t>
            </a:r>
            <a:r>
              <a:rPr lang="zh-CN" altLang="zh-CN" sz="2800" smtClean="0"/>
              <a:t>部、诺基亚手机</a:t>
            </a:r>
            <a:r>
              <a:rPr lang="en-US" altLang="zh-CN" sz="2800" smtClean="0"/>
              <a:t>465</a:t>
            </a:r>
            <a:r>
              <a:rPr lang="zh-CN" altLang="zh-CN" sz="2800" smtClean="0"/>
              <a:t>部，案值</a:t>
            </a:r>
            <a:r>
              <a:rPr lang="en-US" altLang="zh-CN" sz="2800" smtClean="0"/>
              <a:t>156.57</a:t>
            </a:r>
            <a:r>
              <a:rPr lang="zh-CN" altLang="zh-CN" sz="2800" smtClean="0"/>
              <a:t>万元，偷逃税额</a:t>
            </a:r>
            <a:r>
              <a:rPr lang="en-US" altLang="zh-CN" sz="2800" smtClean="0"/>
              <a:t>27.29</a:t>
            </a:r>
            <a:r>
              <a:rPr lang="zh-CN" altLang="zh-CN" sz="2800" smtClean="0"/>
              <a:t>万、元。这是一起走私被抓获的例子，这与关税有关系。那么什么是关税？</a:t>
            </a:r>
            <a:endParaRPr lang="zh-CN" altLang="zh-CN" sz="2800" smtClean="0"/>
          </a:p>
          <a:p>
            <a:endParaRPr lang="zh-CN" altLang="en-US" sz="2800"/>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14338" name="Picture 2" descr="C:\Users\Administrator\Pictures\50.jpg"/>
          <p:cNvPicPr>
            <a:picLocks noChangeAspect="1" noChangeArrowheads="1"/>
          </p:cNvPicPr>
          <p:nvPr/>
        </p:nvPicPr>
        <p:blipFill>
          <a:blip r:embed="rId2"/>
          <a:stretch>
            <a:fillRect/>
          </a:stretch>
        </p:blipFill>
        <p:spPr bwMode="auto">
          <a:xfrm>
            <a:off x="0" y="0"/>
            <a:ext cx="10003692" cy="6858000"/>
          </a:xfrm>
          <a:prstGeom prst="rect">
            <a:avLst/>
          </a:prstGeom>
          <a:noFill/>
        </p:spPr>
      </p:pic>
      <p:sp>
        <p:nvSpPr>
          <p:cNvPr id="5" name="TextBox 4"/>
          <p:cNvSpPr txBox="1"/>
          <p:nvPr/>
        </p:nvSpPr>
        <p:spPr>
          <a:xfrm>
            <a:off x="323528" y="476672"/>
            <a:ext cx="9289032" cy="5693866"/>
          </a:xfrm>
          <a:prstGeom prst="rect">
            <a:avLst/>
          </a:prstGeom>
          <a:noFill/>
        </p:spPr>
        <p:txBody>
          <a:bodyPr wrap="square" rtlCol="0">
            <a:spAutoFit/>
          </a:bodyPr>
          <a:lstStyle/>
          <a:p>
            <a:r>
              <a:rPr lang="zh-CN" altLang="en-US" sz="2800" b="1" smtClean="0"/>
              <a:t>三、关税</a:t>
            </a:r>
            <a:endParaRPr lang="en-US" altLang="zh-CN" sz="2800" b="1" smtClean="0"/>
          </a:p>
          <a:p>
            <a:endParaRPr lang="en-US" altLang="zh-CN" b="1" smtClean="0"/>
          </a:p>
          <a:p>
            <a:r>
              <a:rPr lang="en-US" altLang="zh-CN" sz="2500" b="1" smtClean="0">
                <a:solidFill>
                  <a:srgbClr val="FF0000"/>
                </a:solidFill>
              </a:rPr>
              <a:t>1</a:t>
            </a:r>
            <a:r>
              <a:rPr lang="zh-CN" altLang="en-US" sz="2500" b="1" smtClean="0">
                <a:solidFill>
                  <a:srgbClr val="FF0000"/>
                </a:solidFill>
              </a:rPr>
              <a:t>、定义：海关代表国家，依据国家的关税政策、税法及进出口税则，对进出关境的物品征收的税，成为关税。</a:t>
            </a:r>
            <a:endParaRPr lang="en-US" altLang="zh-CN" sz="2500" b="1" smtClean="0">
              <a:solidFill>
                <a:srgbClr val="FF0000"/>
              </a:solidFill>
            </a:endParaRPr>
          </a:p>
          <a:p>
            <a:r>
              <a:rPr lang="en-US" altLang="zh-CN" sz="2500" b="1" smtClean="0"/>
              <a:t>2</a:t>
            </a:r>
            <a:r>
              <a:rPr lang="zh-CN" altLang="en-US" sz="2500" b="1" smtClean="0"/>
              <a:t>、关税分为国内关税和国境关税两种。</a:t>
            </a:r>
            <a:endParaRPr lang="en-US" altLang="zh-CN" sz="2500" b="1" smtClean="0"/>
          </a:p>
          <a:p>
            <a:r>
              <a:rPr lang="zh-CN" altLang="en-US" sz="2500" b="1" smtClean="0"/>
              <a:t>国内关税：</a:t>
            </a:r>
            <a:r>
              <a:rPr lang="en-US" altLang="zh-CN" sz="2500" b="1" smtClean="0"/>
              <a:t>1937</a:t>
            </a:r>
            <a:r>
              <a:rPr lang="zh-CN" altLang="en-US" sz="2500" b="1" smtClean="0"/>
              <a:t>年中国正式宣布废除国内关税，实行统一的国境关税。</a:t>
            </a:r>
            <a:endParaRPr lang="en-US" altLang="zh-CN" sz="2500" b="1" smtClean="0"/>
          </a:p>
          <a:p>
            <a:r>
              <a:rPr lang="zh-CN" altLang="en-US" sz="2500" b="1" smtClean="0"/>
              <a:t>国境关税：鸦片战争前，中国享有完全的关税自主权。</a:t>
            </a:r>
            <a:endParaRPr lang="en-US" altLang="zh-CN" sz="2500" b="1" smtClean="0"/>
          </a:p>
          <a:p>
            <a:r>
              <a:rPr lang="zh-CN" altLang="en-US" sz="2500" b="1" smtClean="0"/>
              <a:t>                      鸦片战争后，中国开始丧失关税自主权。</a:t>
            </a:r>
            <a:r>
              <a:rPr lang="en-US" altLang="zh-CN" sz="2500" b="1" smtClean="0"/>
              <a:t>《</a:t>
            </a:r>
            <a:r>
              <a:rPr lang="zh-CN" altLang="en-US" sz="2500" b="1" smtClean="0"/>
              <a:t>南京条约</a:t>
            </a:r>
            <a:r>
              <a:rPr lang="en-US" altLang="zh-CN" sz="2500" b="1" smtClean="0"/>
              <a:t>》</a:t>
            </a:r>
            <a:endParaRPr lang="en-US" altLang="zh-CN" sz="2500" b="1" smtClean="0"/>
          </a:p>
          <a:p>
            <a:r>
              <a:rPr lang="en-US" altLang="zh-CN" sz="2500" b="1" smtClean="0"/>
              <a:t>                       1927</a:t>
            </a:r>
            <a:r>
              <a:rPr lang="zh-CN" altLang="en-US" sz="2500" b="1" smtClean="0"/>
              <a:t>年南京国民政府成立后，通过多方努力，在关税自主权上取得了进展，但  仍不能完全自主地制定税率。</a:t>
            </a:r>
            <a:endParaRPr lang="en-US" altLang="zh-CN" sz="2500" b="1" smtClean="0"/>
          </a:p>
          <a:p>
            <a:r>
              <a:rPr lang="zh-CN" altLang="en-US" sz="2500" b="1" smtClean="0"/>
              <a:t>                        新中国成立后，中国真正收回关税自主权。</a:t>
            </a:r>
            <a:endParaRPr lang="en-US" altLang="zh-CN" sz="2500" b="1" smtClean="0"/>
          </a:p>
          <a:p>
            <a:endParaRPr lang="en-US" altLang="zh-CN" sz="2500" b="1" smtClean="0"/>
          </a:p>
          <a:p>
            <a:endParaRPr lang="en-US" altLang="zh-CN" sz="2500" b="1" smtClean="0"/>
          </a:p>
          <a:p>
            <a:endParaRPr lang="en-US" altLang="zh-CN"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blinds(horizontal)">
                                      <p:cBhvr>
                                        <p:cTn id="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15362" name="Picture 2" descr="C:\Users\Administrator\Pictures\50.jpg"/>
          <p:cNvPicPr>
            <a:picLocks noChangeAspect="1" noChangeArrowheads="1"/>
          </p:cNvPicPr>
          <p:nvPr/>
        </p:nvPicPr>
        <p:blipFill>
          <a:blip r:embed="rId2"/>
          <a:stretch>
            <a:fillRect/>
          </a:stretch>
        </p:blipFill>
        <p:spPr bwMode="auto">
          <a:xfrm>
            <a:off x="0" y="0"/>
            <a:ext cx="10003692" cy="6858000"/>
          </a:xfrm>
          <a:prstGeom prst="rect">
            <a:avLst/>
          </a:prstGeom>
          <a:noFill/>
        </p:spPr>
      </p:pic>
      <p:sp>
        <p:nvSpPr>
          <p:cNvPr id="5" name="TextBox 4"/>
          <p:cNvSpPr txBox="1"/>
          <p:nvPr/>
        </p:nvSpPr>
        <p:spPr>
          <a:xfrm>
            <a:off x="611560" y="620688"/>
            <a:ext cx="7992888" cy="3754874"/>
          </a:xfrm>
          <a:prstGeom prst="rect">
            <a:avLst/>
          </a:prstGeom>
          <a:noFill/>
        </p:spPr>
        <p:txBody>
          <a:bodyPr wrap="square" rtlCol="0">
            <a:spAutoFit/>
          </a:bodyPr>
          <a:lstStyle/>
          <a:p>
            <a:r>
              <a:rPr lang="zh-CN" altLang="en-US" sz="2800" b="1" smtClean="0"/>
              <a:t>四、个人所得税</a:t>
            </a:r>
            <a:endParaRPr lang="en-US" altLang="zh-CN" sz="2800" b="1" smtClean="0"/>
          </a:p>
          <a:p>
            <a:endParaRPr lang="en-US" altLang="zh-CN" b="1" smtClean="0"/>
          </a:p>
          <a:p>
            <a:r>
              <a:rPr lang="zh-CN" altLang="en-US" sz="2400" b="1" smtClean="0"/>
              <a:t>定义：个人所得税是以纳税人个人取得的各项应税所得为征收对象的一种税。</a:t>
            </a:r>
            <a:endParaRPr lang="en-US" altLang="zh-CN" sz="2400" b="1" smtClean="0"/>
          </a:p>
          <a:p>
            <a:r>
              <a:rPr lang="zh-CN" altLang="en-US" sz="2400" b="1" smtClean="0"/>
              <a:t>发展历程：北洋政府制定了一个所得税条例，但是没有实施。</a:t>
            </a:r>
            <a:endParaRPr lang="en-US" altLang="zh-CN" sz="2400" b="1" smtClean="0"/>
          </a:p>
          <a:p>
            <a:r>
              <a:rPr lang="en-US" altLang="zh-CN" sz="2400" b="1" smtClean="0"/>
              <a:t>1936</a:t>
            </a:r>
            <a:r>
              <a:rPr lang="zh-CN" altLang="en-US" sz="2400" b="1" smtClean="0"/>
              <a:t>年，国民政府开始征收个人所得税。</a:t>
            </a:r>
            <a:endParaRPr lang="en-US" altLang="zh-CN" sz="2400" b="1" smtClean="0"/>
          </a:p>
          <a:p>
            <a:r>
              <a:rPr lang="zh-CN" altLang="en-US" sz="2400" b="1" smtClean="0"/>
              <a:t>新中国成立。计划经济体制下，没有征收。</a:t>
            </a:r>
            <a:endParaRPr lang="en-US" altLang="zh-CN" sz="2400" b="1" smtClean="0"/>
          </a:p>
          <a:p>
            <a:r>
              <a:rPr lang="en-US" altLang="zh-CN" sz="2400" b="1" smtClean="0"/>
              <a:t>1980</a:t>
            </a:r>
            <a:r>
              <a:rPr lang="zh-CN" altLang="en-US" sz="2400" b="1" smtClean="0"/>
              <a:t>年，</a:t>
            </a:r>
            <a:r>
              <a:rPr lang="en-US" altLang="zh-CN" sz="2400" b="1" smtClean="0"/>
              <a:t>《</a:t>
            </a:r>
            <a:r>
              <a:rPr lang="zh-CN" altLang="en-US" sz="2400" b="1" smtClean="0"/>
              <a:t>中华人民共和国个人所得税</a:t>
            </a:r>
            <a:r>
              <a:rPr lang="en-US" altLang="zh-CN" sz="2400" b="1" smtClean="0"/>
              <a:t>》</a:t>
            </a:r>
            <a:r>
              <a:rPr lang="zh-CN" altLang="en-US" sz="2400" b="1" smtClean="0"/>
              <a:t>，我国的个人所得税制度正式确定。</a:t>
            </a:r>
            <a:endParaRPr lang="zh-CN" altLang="en-US" sz="24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blinds(horizontal)">
                                      <p:cBhvr>
                                        <p:cTn id="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1026" name="Picture 2" descr="C:\Users\Administrator\Pictures\50.jpg"/>
          <p:cNvPicPr>
            <a:picLocks noChangeAspect="1" noChangeArrowheads="1"/>
          </p:cNvPicPr>
          <p:nvPr/>
        </p:nvPicPr>
        <p:blipFill>
          <a:blip r:embed="rId2"/>
          <a:stretch>
            <a:fillRect/>
          </a:stretch>
        </p:blipFill>
        <p:spPr bwMode="auto">
          <a:xfrm>
            <a:off x="0" y="0"/>
            <a:ext cx="9144000" cy="6858000"/>
          </a:xfrm>
          <a:prstGeom prst="rect">
            <a:avLst/>
          </a:prstGeom>
          <a:noFill/>
        </p:spPr>
      </p:pic>
      <p:sp>
        <p:nvSpPr>
          <p:cNvPr id="8" name="TextBox 7"/>
          <p:cNvSpPr txBox="1"/>
          <p:nvPr/>
        </p:nvSpPr>
        <p:spPr>
          <a:xfrm>
            <a:off x="1259632" y="1628800"/>
            <a:ext cx="6768752" cy="3816429"/>
          </a:xfrm>
          <a:prstGeom prst="rect">
            <a:avLst/>
          </a:prstGeom>
          <a:noFill/>
        </p:spPr>
        <p:txBody>
          <a:bodyPr wrap="square" rtlCol="0">
            <a:spAutoFit/>
          </a:bodyPr>
          <a:lstStyle/>
          <a:p>
            <a:r>
              <a:rPr lang="en-US" altLang="zh-CN" sz="3200" smtClean="0"/>
              <a:t>        </a:t>
            </a:r>
            <a:r>
              <a:rPr lang="zh-CN" altLang="zh-CN" sz="3200" smtClean="0"/>
              <a:t>随着历史的发展与进步，封建国家对农民的人身控制松弛；用银两收税则是封建社会后期商品经济活跃及资本主义萌芽产生的相应反映。关税和个人所得税制度的日益完善，对国民经济法发展和社会稳定发挥了积极作用。</a:t>
            </a:r>
            <a:endParaRPr lang="zh-CN" altLang="zh-CN" sz="3200" smtClean="0"/>
          </a:p>
          <a:p>
            <a:endParaRPr lang="zh-CN" altLang="en-US"/>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18434" name="Picture 2" descr="C:\Users\Administrator\Pictures\50.jpg"/>
          <p:cNvPicPr>
            <a:picLocks noChangeAspect="1" noChangeArrowheads="1"/>
          </p:cNvPicPr>
          <p:nvPr/>
        </p:nvPicPr>
        <p:blipFill>
          <a:blip r:embed="rId2"/>
          <a:stretch>
            <a:fillRect/>
          </a:stretch>
        </p:blipFill>
        <p:spPr bwMode="auto">
          <a:xfrm>
            <a:off x="0" y="0"/>
            <a:ext cx="9728525" cy="6858000"/>
          </a:xfrm>
          <a:prstGeom prst="rect">
            <a:avLst/>
          </a:prstGeom>
          <a:noFill/>
        </p:spPr>
      </p:pic>
      <p:sp>
        <p:nvSpPr>
          <p:cNvPr id="5" name="TextBox 4"/>
          <p:cNvSpPr txBox="1"/>
          <p:nvPr/>
        </p:nvSpPr>
        <p:spPr>
          <a:xfrm>
            <a:off x="1331640" y="1700808"/>
            <a:ext cx="7200800" cy="3970318"/>
          </a:xfrm>
          <a:prstGeom prst="rect">
            <a:avLst/>
          </a:prstGeom>
          <a:noFill/>
        </p:spPr>
        <p:txBody>
          <a:bodyPr wrap="square" rtlCol="0">
            <a:spAutoFit/>
          </a:bodyPr>
          <a:lstStyle/>
          <a:p>
            <a:r>
              <a:rPr lang="en-US" altLang="zh-CN" sz="3600" smtClean="0"/>
              <a:t>1</a:t>
            </a:r>
            <a:r>
              <a:rPr lang="zh-CN" altLang="en-US" sz="3600" smtClean="0"/>
              <a:t>、唐代陆贽在谈到租庸调制时说：“有田则有租，有家则有调，有身则有庸。”这说明租庸调制</a:t>
            </a:r>
            <a:endParaRPr lang="zh-CN" altLang="en-US" sz="3600" smtClean="0"/>
          </a:p>
          <a:p>
            <a:r>
              <a:rPr lang="en-US" altLang="zh-CN" sz="3600" smtClean="0"/>
              <a:t>A. </a:t>
            </a:r>
            <a:r>
              <a:rPr lang="zh-CN" altLang="en-US" sz="3600" smtClean="0"/>
              <a:t>基本特点是以丁计税</a:t>
            </a:r>
            <a:endParaRPr lang="zh-CN" altLang="en-US" sz="3600" smtClean="0"/>
          </a:p>
          <a:p>
            <a:r>
              <a:rPr lang="en-US" altLang="zh-CN" sz="3600" smtClean="0"/>
              <a:t>B. </a:t>
            </a:r>
            <a:r>
              <a:rPr lang="zh-CN" altLang="en-US" sz="3600" smtClean="0"/>
              <a:t>实行以田亩为主的征收标准</a:t>
            </a:r>
            <a:endParaRPr lang="zh-CN" altLang="en-US" sz="3600" smtClean="0"/>
          </a:p>
          <a:p>
            <a:r>
              <a:rPr lang="en-US" altLang="zh-CN" sz="3600" smtClean="0"/>
              <a:t>C. </a:t>
            </a:r>
            <a:r>
              <a:rPr lang="zh-CN" altLang="en-US" sz="3600" smtClean="0"/>
              <a:t>适应了商品经济的发展</a:t>
            </a:r>
            <a:endParaRPr lang="zh-CN" altLang="en-US" sz="3600" smtClean="0"/>
          </a:p>
          <a:p>
            <a:r>
              <a:rPr lang="en-US" altLang="zh-CN" sz="3600" smtClean="0"/>
              <a:t>D. </a:t>
            </a:r>
            <a:r>
              <a:rPr lang="zh-CN" altLang="en-US" sz="3600" smtClean="0"/>
              <a:t>反映了国家对人身控制的松弛</a:t>
            </a:r>
            <a:endParaRPr lang="zh-CN" altLang="en-US" sz="3600"/>
          </a:p>
        </p:txBody>
      </p:sp>
      <p:sp>
        <p:nvSpPr>
          <p:cNvPr id="7" name="TextBox 6"/>
          <p:cNvSpPr txBox="1"/>
          <p:nvPr/>
        </p:nvSpPr>
        <p:spPr>
          <a:xfrm>
            <a:off x="323528" y="404664"/>
            <a:ext cx="6336704" cy="584775"/>
          </a:xfrm>
          <a:prstGeom prst="rect">
            <a:avLst/>
          </a:prstGeom>
          <a:noFill/>
        </p:spPr>
        <p:txBody>
          <a:bodyPr wrap="square" rtlCol="0">
            <a:spAutoFit/>
          </a:bodyPr>
          <a:lstStyle/>
          <a:p>
            <a:r>
              <a:rPr lang="zh-CN" altLang="en-US" sz="3200" smtClean="0">
                <a:solidFill>
                  <a:srgbClr val="FF0000"/>
                </a:solidFill>
              </a:rPr>
              <a:t>巩固练习</a:t>
            </a:r>
            <a:endParaRPr lang="zh-CN" altLang="en-US" sz="3200">
              <a:solidFill>
                <a:srgbClr val="FF0000"/>
              </a:solidFill>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1026" name="Picture 2" descr="C:\Users\Administrator\Pictures\50.jpg"/>
          <p:cNvPicPr>
            <a:picLocks noChangeAspect="1" noChangeArrowheads="1"/>
          </p:cNvPicPr>
          <p:nvPr/>
        </p:nvPicPr>
        <p:blipFill>
          <a:blip r:embed="rId2"/>
          <a:stretch>
            <a:fillRect/>
          </a:stretch>
        </p:blipFill>
        <p:spPr bwMode="auto">
          <a:xfrm>
            <a:off x="0" y="0"/>
            <a:ext cx="9144000" cy="6858000"/>
          </a:xfrm>
          <a:prstGeom prst="rect">
            <a:avLst/>
          </a:prstGeom>
          <a:noFill/>
        </p:spPr>
      </p:pic>
      <p:sp>
        <p:nvSpPr>
          <p:cNvPr id="5" name="TextBox 4"/>
          <p:cNvSpPr txBox="1"/>
          <p:nvPr/>
        </p:nvSpPr>
        <p:spPr>
          <a:xfrm>
            <a:off x="1907704" y="2636912"/>
            <a:ext cx="6408712" cy="769441"/>
          </a:xfrm>
          <a:prstGeom prst="rect">
            <a:avLst/>
          </a:prstGeom>
          <a:noFill/>
        </p:spPr>
        <p:txBody>
          <a:bodyPr wrap="square" rtlCol="0">
            <a:spAutoFit/>
          </a:bodyPr>
          <a:lstStyle/>
          <a:p>
            <a:endParaRPr lang="zh-CN" altLang="en-US" sz="4400" b="1"/>
          </a:p>
        </p:txBody>
      </p:sp>
      <p:sp>
        <p:nvSpPr>
          <p:cNvPr id="7" name="矩形 6"/>
          <p:cNvSpPr/>
          <p:nvPr/>
        </p:nvSpPr>
        <p:spPr>
          <a:xfrm>
            <a:off x="1187624" y="404664"/>
            <a:ext cx="6984776" cy="3416320"/>
          </a:xfrm>
          <a:prstGeom prst="rect">
            <a:avLst/>
          </a:prstGeom>
        </p:spPr>
        <p:txBody>
          <a:bodyPr wrap="square">
            <a:spAutoFit/>
          </a:bodyPr>
          <a:lstStyle/>
          <a:p>
            <a:pPr lvl="0" eaLnBrk="0" fontAlgn="base" hangingPunct="0">
              <a:spcBef>
                <a:spcPct val="0"/>
              </a:spcBef>
              <a:spcAft>
                <a:spcPct val="0"/>
              </a:spcAft>
              <a:tabLst>
                <a:tab pos="266700"/>
                <a:tab pos="2667000"/>
                <a:tab pos="3867150"/>
                <a:tab pos="4800600"/>
              </a:tabLst>
            </a:pPr>
            <a:r>
              <a:rPr lang="en-US" altLang="zh-CN" sz="3600" smtClean="0">
                <a:solidFill>
                  <a:srgbClr val="000000"/>
                </a:solidFill>
                <a:latin typeface="Calibri" panose="020f0502020204030204" pitchFamily="34" charset="0"/>
                <a:ea typeface="宋体" panose="02010600030101010101" pitchFamily="2" charset="-122"/>
                <a:cs typeface="宋体" panose="02010600030101010101" pitchFamily="2" charset="-122"/>
              </a:rPr>
              <a:t>2</a:t>
            </a:r>
            <a:r>
              <a:rPr lang="zh-CN" altLang="en-US" sz="3600" smtClean="0">
                <a:solidFill>
                  <a:srgbClr val="000000"/>
                </a:solidFill>
                <a:latin typeface="Calibri" panose="020f0502020204030204" pitchFamily="34" charset="0"/>
                <a:ea typeface="宋体" panose="02010600030101010101" pitchFamily="2" charset="-122"/>
                <a:cs typeface="宋体" panose="02010600030101010101" pitchFamily="2" charset="-122"/>
              </a:rPr>
              <a:t>、清朝摊丁入亩政策最重要的客观进步作用是：</a:t>
            </a:r>
            <a:endParaRPr lang="zh-CN" altLang="en-US" sz="3600" smtClean="0">
              <a:latin typeface="Arial" pitchFamily="34" charset="0"/>
              <a:ea typeface="宋体" pitchFamily="2" charset="-122"/>
              <a:cs typeface="宋体" pitchFamily="2" charset="-122"/>
            </a:endParaRPr>
          </a:p>
          <a:p>
            <a:pPr lvl="0" eaLnBrk="0" fontAlgn="base" hangingPunct="0">
              <a:spcBef>
                <a:spcPct val="0"/>
              </a:spcBef>
              <a:spcAft>
                <a:spcPct val="0"/>
              </a:spcAft>
              <a:tabLst>
                <a:tab pos="266700"/>
                <a:tab pos="2667000"/>
                <a:tab pos="3867150"/>
                <a:tab pos="4800600"/>
              </a:tabLst>
            </a:pPr>
            <a:r>
              <a:rPr lang="en-US" altLang="zh-CN" sz="3600" smtClean="0">
                <a:solidFill>
                  <a:srgbClr val="000000"/>
                </a:solidFill>
                <a:latin typeface="Calibri" panose="020f0502020204030204" pitchFamily="34" charset="0"/>
                <a:ea typeface="宋体" panose="02010600030101010101" pitchFamily="2" charset="-122"/>
                <a:cs typeface="宋体" panose="02010600030101010101" pitchFamily="2" charset="-122"/>
              </a:rPr>
              <a:t>A</a:t>
            </a:r>
            <a:r>
              <a:rPr lang="zh-CN" altLang="en-US" sz="3600" smtClean="0">
                <a:solidFill>
                  <a:srgbClr val="000000"/>
                </a:solidFill>
                <a:latin typeface="Calibri" panose="020f0502020204030204" pitchFamily="34" charset="0"/>
                <a:ea typeface="宋体" panose="02010600030101010101" pitchFamily="2" charset="-122"/>
                <a:cs typeface="宋体" panose="02010600030101010101" pitchFamily="2" charset="-122"/>
              </a:rPr>
              <a:t>使赋税征收办法简化 </a:t>
            </a:r>
            <a:endParaRPr lang="en-US" altLang="zh-CN" sz="3600" smtClean="0">
              <a:solidFill>
                <a:srgbClr val="000000"/>
              </a:solidFill>
              <a:latin typeface="Calibri" pitchFamily="34" charset="0"/>
              <a:ea typeface="宋体" pitchFamily="2" charset="-122"/>
              <a:cs typeface="宋体" pitchFamily="2" charset="-122"/>
            </a:endParaRPr>
          </a:p>
          <a:p>
            <a:pPr lvl="0" eaLnBrk="0" fontAlgn="base" hangingPunct="0">
              <a:spcBef>
                <a:spcPct val="0"/>
              </a:spcBef>
              <a:spcAft>
                <a:spcPct val="0"/>
              </a:spcAft>
              <a:tabLst>
                <a:tab pos="266700"/>
                <a:tab pos="2667000"/>
                <a:tab pos="3867150"/>
                <a:tab pos="4800600"/>
              </a:tabLst>
            </a:pPr>
            <a:r>
              <a:rPr lang="zh-CN" altLang="en-US" sz="3600" smtClean="0">
                <a:solidFill>
                  <a:srgbClr val="000000"/>
                </a:solidFill>
                <a:latin typeface="Calibri" panose="020f0502020204030204" pitchFamily="34" charset="0"/>
                <a:ea typeface="宋体" panose="02010600030101010101" pitchFamily="2" charset="-122"/>
                <a:cs typeface="宋体" panose="02010600030101010101" pitchFamily="2" charset="-122"/>
              </a:rPr>
              <a:t> </a:t>
            </a:r>
            <a:r>
              <a:rPr lang="en-US" altLang="zh-CN" sz="3600" smtClean="0">
                <a:solidFill>
                  <a:srgbClr val="000000"/>
                </a:solidFill>
                <a:latin typeface="Calibri" panose="020f0502020204030204" pitchFamily="34" charset="0"/>
                <a:ea typeface="宋体" panose="02010600030101010101" pitchFamily="2" charset="-122"/>
                <a:cs typeface="宋体" panose="02010600030101010101" pitchFamily="2" charset="-122"/>
              </a:rPr>
              <a:t>B</a:t>
            </a:r>
            <a:r>
              <a:rPr lang="zh-CN" altLang="en-US" sz="3600" smtClean="0">
                <a:solidFill>
                  <a:srgbClr val="000000"/>
                </a:solidFill>
                <a:latin typeface="Calibri" panose="020f0502020204030204" pitchFamily="34" charset="0"/>
                <a:ea typeface="宋体" panose="02010600030101010101" pitchFamily="2" charset="-122"/>
                <a:cs typeface="宋体" panose="02010600030101010101" pitchFamily="2" charset="-122"/>
              </a:rPr>
              <a:t>使土地利用率提高</a:t>
            </a:r>
            <a:endParaRPr lang="zh-CN" altLang="en-US" sz="3600" smtClean="0">
              <a:latin typeface="Arial" panose="020b0604020202020204" pitchFamily="34" charset="0"/>
              <a:ea typeface="宋体" panose="02010600030101010101" pitchFamily="2" charset="-122"/>
              <a:cs typeface="宋体" panose="02010600030101010101" pitchFamily="2" charset="-122"/>
            </a:endParaRPr>
          </a:p>
          <a:p>
            <a:pPr lvl="0" eaLnBrk="0" fontAlgn="base" hangingPunct="0">
              <a:spcBef>
                <a:spcPct val="0"/>
              </a:spcBef>
              <a:spcAft>
                <a:spcPct val="0"/>
              </a:spcAft>
              <a:tabLst>
                <a:tab pos="266700"/>
                <a:tab pos="2667000"/>
                <a:tab pos="3867150"/>
                <a:tab pos="4800600"/>
              </a:tabLst>
            </a:pPr>
            <a:r>
              <a:rPr lang="en-US" altLang="zh-CN" sz="3600" smtClean="0">
                <a:solidFill>
                  <a:srgbClr val="000000"/>
                </a:solidFill>
                <a:latin typeface="Calibri" panose="020f0502020204030204" pitchFamily="34" charset="0"/>
                <a:ea typeface="宋体" panose="02010600030101010101" pitchFamily="2" charset="-122"/>
                <a:cs typeface="宋体" panose="02010600030101010101" pitchFamily="2" charset="-122"/>
              </a:rPr>
              <a:t>C </a:t>
            </a:r>
            <a:r>
              <a:rPr lang="zh-CN" altLang="en-US" sz="3600" smtClean="0">
                <a:solidFill>
                  <a:srgbClr val="000000"/>
                </a:solidFill>
                <a:latin typeface="Calibri" panose="020f0502020204030204" pitchFamily="34" charset="0"/>
                <a:ea typeface="宋体" panose="02010600030101010101" pitchFamily="2" charset="-122"/>
                <a:cs typeface="宋体" panose="02010600030101010101" pitchFamily="2" charset="-122"/>
              </a:rPr>
              <a:t>对农民的人身控制松驰</a:t>
            </a:r>
            <a:endParaRPr lang="en-US" altLang="zh-CN" sz="3600" smtClean="0">
              <a:solidFill>
                <a:srgbClr val="000000"/>
              </a:solidFill>
              <a:latin typeface="Calibri" panose="020f0502020204030204" pitchFamily="34" charset="0"/>
              <a:ea typeface="宋体" panose="02010600030101010101" pitchFamily="2" charset="-122"/>
              <a:cs typeface="宋体" panose="02010600030101010101" pitchFamily="2" charset="-122"/>
            </a:endParaRPr>
          </a:p>
          <a:p>
            <a:pPr lvl="0" eaLnBrk="0" fontAlgn="base" hangingPunct="0">
              <a:spcBef>
                <a:spcPct val="0"/>
              </a:spcBef>
              <a:spcAft>
                <a:spcPct val="0"/>
              </a:spcAft>
              <a:tabLst>
                <a:tab pos="266700"/>
                <a:tab pos="2667000"/>
                <a:tab pos="3867150"/>
                <a:tab pos="4800600"/>
              </a:tabLst>
            </a:pPr>
            <a:r>
              <a:rPr lang="zh-CN" altLang="en-US" sz="3600" smtClean="0">
                <a:solidFill>
                  <a:srgbClr val="000000"/>
                </a:solidFill>
                <a:latin typeface="Calibri" panose="020f0502020204030204" pitchFamily="34" charset="0"/>
                <a:ea typeface="宋体" panose="02010600030101010101" pitchFamily="2" charset="-122"/>
                <a:cs typeface="宋体" panose="02010600030101010101" pitchFamily="2" charset="-122"/>
              </a:rPr>
              <a:t> </a:t>
            </a:r>
            <a:r>
              <a:rPr lang="en-US" altLang="zh-CN" sz="3600" smtClean="0">
                <a:solidFill>
                  <a:srgbClr val="000000"/>
                </a:solidFill>
                <a:latin typeface="Calibri" panose="020f0502020204030204" pitchFamily="34" charset="0"/>
                <a:ea typeface="宋体" panose="02010600030101010101" pitchFamily="2" charset="-122"/>
                <a:cs typeface="宋体" panose="02010600030101010101" pitchFamily="2" charset="-122"/>
              </a:rPr>
              <a:t>D</a:t>
            </a:r>
            <a:r>
              <a:rPr lang="zh-CN" altLang="en-US" sz="3600" smtClean="0">
                <a:solidFill>
                  <a:srgbClr val="000000"/>
                </a:solidFill>
                <a:latin typeface="Calibri" panose="020f0502020204030204" pitchFamily="34" charset="0"/>
                <a:ea typeface="宋体" panose="02010600030101010101" pitchFamily="2" charset="-122"/>
                <a:cs typeface="宋体" panose="02010600030101010101" pitchFamily="2" charset="-122"/>
              </a:rPr>
              <a:t>国家财政收入增加</a:t>
            </a:r>
            <a:endParaRPr lang="zh-CN" altLang="en-US" sz="3600" smtClean="0">
              <a:latin typeface="Arial" panose="020b0604020202020204" pitchFamily="34" charset="0"/>
              <a:ea typeface="宋体" panose="02010600030101010101" pitchFamily="2" charset="-122"/>
              <a:cs typeface="宋体" panose="02010600030101010101" pitchFamily="2" charset="-122"/>
            </a:endParaRP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1026" name="Picture 2" descr="C:\Users\Administrator\Pictures\50.jpg"/>
          <p:cNvPicPr>
            <a:picLocks noChangeAspect="1" noChangeArrowheads="1"/>
          </p:cNvPicPr>
          <p:nvPr/>
        </p:nvPicPr>
        <p:blipFill>
          <a:blip r:embed="rId2"/>
          <a:stretch>
            <a:fillRect/>
          </a:stretch>
        </p:blipFill>
        <p:spPr bwMode="auto">
          <a:xfrm>
            <a:off x="0" y="0"/>
            <a:ext cx="9144000" cy="6858000"/>
          </a:xfrm>
          <a:prstGeom prst="rect">
            <a:avLst/>
          </a:prstGeom>
          <a:noFill/>
        </p:spPr>
      </p:pic>
      <p:sp>
        <p:nvSpPr>
          <p:cNvPr id="5" name="TextBox 4"/>
          <p:cNvSpPr txBox="1"/>
          <p:nvPr/>
        </p:nvSpPr>
        <p:spPr>
          <a:xfrm>
            <a:off x="755576" y="188640"/>
            <a:ext cx="7560840" cy="4524315"/>
          </a:xfrm>
          <a:prstGeom prst="rect">
            <a:avLst/>
          </a:prstGeom>
          <a:noFill/>
        </p:spPr>
        <p:txBody>
          <a:bodyPr wrap="square" rtlCol="0">
            <a:spAutoFit/>
          </a:bodyPr>
          <a:lstStyle/>
          <a:p>
            <a:pPr lvl="0" eaLnBrk="0" fontAlgn="base" hangingPunct="0">
              <a:spcBef>
                <a:spcPct val="0"/>
              </a:spcBef>
              <a:spcAft>
                <a:spcPct val="0"/>
              </a:spcAft>
              <a:tabLst>
                <a:tab pos="266700"/>
                <a:tab pos="2667000"/>
                <a:tab pos="3867150"/>
                <a:tab pos="4800600"/>
              </a:tabLst>
            </a:pPr>
            <a:r>
              <a:rPr lang="en-US" altLang="zh-CN" sz="3600" smtClean="0">
                <a:latin typeface="Calibri" panose="020f0502020204030204" pitchFamily="34" charset="0"/>
                <a:ea typeface="宋体" panose="02010600030101010101" pitchFamily="2" charset="-122"/>
                <a:cs typeface="宋体" panose="02010600030101010101" pitchFamily="2" charset="-122"/>
              </a:rPr>
              <a:t>3</a:t>
            </a:r>
            <a:r>
              <a:rPr lang="zh-CN" altLang="en-US" sz="3600" smtClean="0">
                <a:latin typeface="Calibri" panose="020f0502020204030204" pitchFamily="34" charset="0"/>
                <a:ea typeface="宋体" panose="02010600030101010101" pitchFamily="2" charset="-122"/>
                <a:cs typeface="宋体" panose="02010600030101010101" pitchFamily="2" charset="-122"/>
              </a:rPr>
              <a:t>、唐德宗实行两税法的主要作用在于		</a:t>
            </a:r>
            <a:endParaRPr lang="zh-CN" altLang="en-US" sz="3600" smtClean="0">
              <a:latin typeface="Arial" panose="020b0604020202020204" pitchFamily="34" charset="0"/>
              <a:ea typeface="宋体" panose="02010600030101010101" pitchFamily="2" charset="-122"/>
              <a:cs typeface="宋体" panose="02010600030101010101" pitchFamily="2" charset="-122"/>
            </a:endParaRPr>
          </a:p>
          <a:p>
            <a:pPr lvl="0" eaLnBrk="0" fontAlgn="base" hangingPunct="0">
              <a:spcBef>
                <a:spcPct val="0"/>
              </a:spcBef>
              <a:spcAft>
                <a:spcPct val="0"/>
              </a:spcAft>
              <a:tabLst>
                <a:tab pos="266700"/>
                <a:tab pos="2667000"/>
                <a:tab pos="3867150"/>
                <a:tab pos="4800600"/>
              </a:tabLst>
            </a:pPr>
            <a:r>
              <a:rPr lang="en-US" altLang="zh-CN" sz="3600" smtClean="0">
                <a:latin typeface="Calibri" panose="020f0502020204030204" pitchFamily="34" charset="0"/>
                <a:ea typeface="宋体" panose="02010600030101010101" pitchFamily="2" charset="-122"/>
                <a:cs typeface="宋体" panose="02010600030101010101" pitchFamily="2" charset="-122"/>
              </a:rPr>
              <a:t>A</a:t>
            </a:r>
            <a:r>
              <a:rPr lang="zh-CN" altLang="en-US" sz="3600" smtClean="0">
                <a:latin typeface="Calibri" panose="020f0502020204030204" pitchFamily="34" charset="0"/>
                <a:ea typeface="宋体" panose="02010600030101010101" pitchFamily="2" charset="-122"/>
                <a:cs typeface="宋体" panose="02010600030101010101" pitchFamily="2" charset="-122"/>
              </a:rPr>
              <a:t>．一年分夏秋两季征税	</a:t>
            </a:r>
            <a:endParaRPr lang="en-US" altLang="zh-CN" sz="3600" smtClean="0">
              <a:latin typeface="Calibri" pitchFamily="34" charset="0"/>
              <a:ea typeface="宋体" pitchFamily="2" charset="-122"/>
              <a:cs typeface="宋体" pitchFamily="2" charset="-122"/>
            </a:endParaRPr>
          </a:p>
          <a:p>
            <a:pPr lvl="0" eaLnBrk="0" fontAlgn="base" hangingPunct="0">
              <a:spcBef>
                <a:spcPct val="0"/>
              </a:spcBef>
              <a:spcAft>
                <a:spcPct val="0"/>
              </a:spcAft>
              <a:tabLst>
                <a:tab pos="266700"/>
                <a:tab pos="2667000"/>
                <a:tab pos="3867150"/>
                <a:tab pos="4800600"/>
              </a:tabLst>
            </a:pPr>
            <a:r>
              <a:rPr lang="en-US" altLang="zh-CN" sz="3600" smtClean="0">
                <a:latin typeface="Calibri" panose="020f0502020204030204" pitchFamily="34" charset="0"/>
                <a:ea typeface="宋体" panose="02010600030101010101" pitchFamily="2" charset="-122"/>
                <a:cs typeface="宋体" panose="02010600030101010101" pitchFamily="2" charset="-122"/>
              </a:rPr>
              <a:t>B</a:t>
            </a:r>
            <a:r>
              <a:rPr lang="zh-CN" altLang="en-US" sz="3600" smtClean="0">
                <a:latin typeface="Calibri" panose="020f0502020204030204" pitchFamily="34" charset="0"/>
                <a:ea typeface="宋体" panose="02010600030101010101" pitchFamily="2" charset="-122"/>
                <a:cs typeface="宋体" panose="02010600030101010101" pitchFamily="2" charset="-122"/>
              </a:rPr>
              <a:t>．改变了以人丁为主的赋税制度</a:t>
            </a:r>
            <a:endParaRPr lang="zh-CN" altLang="en-US" sz="3600" smtClean="0">
              <a:latin typeface="Arial" panose="020b0604020202020204" pitchFamily="34" charset="0"/>
              <a:ea typeface="宋体" panose="02010600030101010101" pitchFamily="2" charset="-122"/>
              <a:cs typeface="宋体" panose="02010600030101010101" pitchFamily="2" charset="-122"/>
            </a:endParaRPr>
          </a:p>
          <a:p>
            <a:pPr lvl="0" eaLnBrk="0" fontAlgn="base" hangingPunct="0">
              <a:spcBef>
                <a:spcPct val="0"/>
              </a:spcBef>
              <a:spcAft>
                <a:spcPct val="0"/>
              </a:spcAft>
              <a:tabLst>
                <a:tab pos="266700"/>
                <a:tab pos="2667000"/>
                <a:tab pos="3867150"/>
                <a:tab pos="4800600"/>
              </a:tabLst>
            </a:pPr>
            <a:r>
              <a:rPr lang="en-US" altLang="zh-CN" sz="3600" smtClean="0">
                <a:latin typeface="Calibri" panose="020f0502020204030204" pitchFamily="34" charset="0"/>
                <a:ea typeface="宋体" panose="02010600030101010101" pitchFamily="2" charset="-122"/>
                <a:cs typeface="宋体" panose="02010600030101010101" pitchFamily="2" charset="-122"/>
              </a:rPr>
              <a:t>C</a:t>
            </a:r>
            <a:r>
              <a:rPr lang="zh-CN" altLang="en-US" sz="3600" smtClean="0">
                <a:latin typeface="Calibri" panose="020f0502020204030204" pitchFamily="34" charset="0"/>
                <a:ea typeface="宋体" panose="02010600030101010101" pitchFamily="2" charset="-122"/>
                <a:cs typeface="宋体" panose="02010600030101010101" pitchFamily="2" charset="-122"/>
              </a:rPr>
              <a:t>．减轻了农民负担	</a:t>
            </a:r>
            <a:endParaRPr lang="en-US" altLang="zh-CN" sz="3600" smtClean="0">
              <a:latin typeface="Calibri" panose="020f0502020204030204" pitchFamily="34" charset="0"/>
              <a:ea typeface="宋体" panose="02010600030101010101" pitchFamily="2" charset="-122"/>
              <a:cs typeface="宋体" panose="02010600030101010101" pitchFamily="2" charset="-122"/>
            </a:endParaRPr>
          </a:p>
          <a:p>
            <a:pPr lvl="0" eaLnBrk="0" fontAlgn="base" hangingPunct="0">
              <a:spcBef>
                <a:spcPct val="0"/>
              </a:spcBef>
              <a:spcAft>
                <a:spcPct val="0"/>
              </a:spcAft>
              <a:tabLst>
                <a:tab pos="266700"/>
                <a:tab pos="2667000"/>
                <a:tab pos="3867150"/>
                <a:tab pos="4800600"/>
              </a:tabLst>
            </a:pPr>
            <a:r>
              <a:rPr lang="en-US" altLang="zh-CN" sz="3600" smtClean="0">
                <a:latin typeface="Calibri" panose="020f0502020204030204" pitchFamily="34" charset="0"/>
                <a:ea typeface="宋体" panose="02010600030101010101" pitchFamily="2" charset="-122"/>
                <a:cs typeface="宋体" panose="02010600030101010101" pitchFamily="2" charset="-122"/>
              </a:rPr>
              <a:t>D</a:t>
            </a:r>
            <a:r>
              <a:rPr lang="zh-CN" altLang="en-US" sz="3600" smtClean="0">
                <a:latin typeface="Calibri" panose="020f0502020204030204" pitchFamily="34" charset="0"/>
                <a:ea typeface="宋体" panose="02010600030101010101" pitchFamily="2" charset="-122"/>
                <a:cs typeface="宋体" panose="02010600030101010101" pitchFamily="2" charset="-122"/>
              </a:rPr>
              <a:t>．扩大了税源增加了政府的财政收入</a:t>
            </a:r>
            <a:endParaRPr lang="zh-CN" altLang="en-US" sz="3600" smtClean="0">
              <a:latin typeface="Arial" panose="020b0604020202020204" pitchFamily="34" charset="0"/>
              <a:ea typeface="宋体" panose="02010600030101010101" pitchFamily="2" charset="-122"/>
              <a:cs typeface="宋体" panose="02010600030101010101" pitchFamily="2" charset="-122"/>
            </a:endParaRPr>
          </a:p>
          <a:p>
            <a:endParaRPr lang="zh-CN" altLang="en-US" sz="3600" b="1"/>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1026" name="Picture 2" descr="C:\Users\Administrator\Pictures\50.jpg"/>
          <p:cNvPicPr>
            <a:picLocks noChangeAspect="1" noChangeArrowheads="1"/>
          </p:cNvPicPr>
          <p:nvPr/>
        </p:nvPicPr>
        <p:blipFill>
          <a:blip r:embed="rId2"/>
          <a:stretch>
            <a:fillRect/>
          </a:stretch>
        </p:blipFill>
        <p:spPr bwMode="auto">
          <a:xfrm>
            <a:off x="0" y="0"/>
            <a:ext cx="9144000" cy="6858000"/>
          </a:xfrm>
          <a:prstGeom prst="rect">
            <a:avLst/>
          </a:prstGeom>
          <a:noFill/>
        </p:spPr>
      </p:pic>
      <p:sp>
        <p:nvSpPr>
          <p:cNvPr id="7" name="矩形 6"/>
          <p:cNvSpPr/>
          <p:nvPr/>
        </p:nvSpPr>
        <p:spPr>
          <a:xfrm>
            <a:off x="323528" y="908720"/>
            <a:ext cx="7632848" cy="4524315"/>
          </a:xfrm>
          <a:prstGeom prst="rect">
            <a:avLst/>
          </a:prstGeom>
        </p:spPr>
        <p:txBody>
          <a:bodyPr wrap="square">
            <a:spAutoFit/>
          </a:bodyPr>
          <a:lstStyle/>
          <a:p>
            <a:pPr lvl="0" eaLnBrk="0" fontAlgn="base" hangingPunct="0">
              <a:spcBef>
                <a:spcPct val="0"/>
              </a:spcBef>
              <a:spcAft>
                <a:spcPct val="0"/>
              </a:spcAft>
              <a:tabLst>
                <a:tab pos="266700"/>
                <a:tab pos="2667000"/>
                <a:tab pos="3867150"/>
                <a:tab pos="4800600"/>
              </a:tabLst>
            </a:pPr>
            <a:r>
              <a:rPr lang="en-US" altLang="zh-CN" sz="3600" smtClean="0">
                <a:latin typeface="Calibri" panose="020f0502020204030204" pitchFamily="34" charset="0"/>
                <a:ea typeface="宋体" panose="02010600030101010101" pitchFamily="2" charset="-122"/>
                <a:cs typeface="宋体" panose="02010600030101010101" pitchFamily="2" charset="-122"/>
              </a:rPr>
              <a:t>4</a:t>
            </a:r>
            <a:r>
              <a:rPr lang="zh-CN" altLang="en-US" sz="3600" smtClean="0">
                <a:latin typeface="Calibri" panose="020f0502020204030204" pitchFamily="34" charset="0"/>
                <a:ea typeface="宋体" panose="02010600030101010101" pitchFamily="2" charset="-122"/>
                <a:cs typeface="宋体" panose="02010600030101010101" pitchFamily="2" charset="-122"/>
              </a:rPr>
              <a:t>、中国古代的徭役不断演变，先由实物形式代替，乃至于最后摊入田亩中，统一征收地丁银。这种演变从本质上表明	</a:t>
            </a:r>
            <a:endParaRPr lang="zh-CN" altLang="en-US" sz="3600" smtClean="0">
              <a:latin typeface="Arial" panose="020b0604020202020204" pitchFamily="34" charset="0"/>
              <a:ea typeface="宋体" panose="02010600030101010101" pitchFamily="2" charset="-122"/>
              <a:cs typeface="宋体" panose="02010600030101010101" pitchFamily="2" charset="-122"/>
            </a:endParaRPr>
          </a:p>
          <a:p>
            <a:pPr lvl="0" eaLnBrk="0" fontAlgn="base" hangingPunct="0">
              <a:spcBef>
                <a:spcPct val="0"/>
              </a:spcBef>
              <a:spcAft>
                <a:spcPct val="0"/>
              </a:spcAft>
              <a:tabLst>
                <a:tab pos="266700"/>
                <a:tab pos="2667000"/>
                <a:tab pos="3867150"/>
                <a:tab pos="4800600"/>
              </a:tabLst>
            </a:pPr>
            <a:r>
              <a:rPr lang="en-US" altLang="zh-CN" sz="3600" smtClean="0">
                <a:latin typeface="Calibri" panose="020f0502020204030204" pitchFamily="34" charset="0"/>
                <a:ea typeface="宋体" panose="02010600030101010101" pitchFamily="2" charset="-122"/>
                <a:cs typeface="宋体" panose="02010600030101010101" pitchFamily="2" charset="-122"/>
              </a:rPr>
              <a:t>A</a:t>
            </a:r>
            <a:r>
              <a:rPr lang="zh-CN" altLang="en-US" sz="3600" smtClean="0">
                <a:latin typeface="Calibri" panose="020f0502020204030204" pitchFamily="34" charset="0"/>
                <a:ea typeface="宋体" panose="02010600030101010101" pitchFamily="2" charset="-122"/>
                <a:cs typeface="宋体" panose="02010600030101010101" pitchFamily="2" charset="-122"/>
              </a:rPr>
              <a:t>．商品经济不断发展	</a:t>
            </a:r>
            <a:endParaRPr lang="en-US" altLang="zh-CN" sz="3600" smtClean="0">
              <a:latin typeface="Calibri" panose="020f0502020204030204" pitchFamily="34" charset="0"/>
              <a:ea typeface="宋体" panose="02010600030101010101" pitchFamily="2" charset="-122"/>
              <a:cs typeface="宋体" panose="02010600030101010101" pitchFamily="2" charset="-122"/>
            </a:endParaRPr>
          </a:p>
          <a:p>
            <a:pPr lvl="0" eaLnBrk="0" fontAlgn="base" hangingPunct="0">
              <a:spcBef>
                <a:spcPct val="0"/>
              </a:spcBef>
              <a:spcAft>
                <a:spcPct val="0"/>
              </a:spcAft>
              <a:tabLst>
                <a:tab pos="266700"/>
                <a:tab pos="2667000"/>
                <a:tab pos="3867150"/>
                <a:tab pos="4800600"/>
              </a:tabLst>
            </a:pPr>
            <a:r>
              <a:rPr lang="en-US" altLang="zh-CN" sz="3600" smtClean="0">
                <a:latin typeface="Calibri" panose="020f0502020204030204" pitchFamily="34" charset="0"/>
                <a:ea typeface="宋体" panose="02010600030101010101" pitchFamily="2" charset="-122"/>
                <a:cs typeface="宋体" panose="02010600030101010101" pitchFamily="2" charset="-122"/>
              </a:rPr>
              <a:t>B</a:t>
            </a:r>
            <a:r>
              <a:rPr lang="zh-CN" altLang="en-US" sz="3600" smtClean="0">
                <a:latin typeface="Calibri" panose="020f0502020204030204" pitchFamily="34" charset="0"/>
                <a:ea typeface="宋体" panose="02010600030101010101" pitchFamily="2" charset="-122"/>
                <a:cs typeface="宋体" panose="02010600030101010101" pitchFamily="2" charset="-122"/>
              </a:rPr>
              <a:t>．土地兼并日益严重</a:t>
            </a:r>
            <a:endParaRPr lang="zh-CN" altLang="en-US" sz="3600" smtClean="0">
              <a:latin typeface="Arial" panose="020b0604020202020204" pitchFamily="34" charset="0"/>
              <a:ea typeface="宋体" panose="02010600030101010101" pitchFamily="2" charset="-122"/>
              <a:cs typeface="宋体" panose="02010600030101010101" pitchFamily="2" charset="-122"/>
            </a:endParaRPr>
          </a:p>
          <a:p>
            <a:pPr lvl="0" eaLnBrk="0" fontAlgn="base" hangingPunct="0">
              <a:spcBef>
                <a:spcPct val="0"/>
              </a:spcBef>
              <a:spcAft>
                <a:spcPct val="0"/>
              </a:spcAft>
              <a:tabLst>
                <a:tab pos="266700"/>
                <a:tab pos="2667000"/>
                <a:tab pos="3867150"/>
                <a:tab pos="4800600"/>
              </a:tabLst>
            </a:pPr>
            <a:r>
              <a:rPr lang="en-US" altLang="zh-CN" sz="3600" smtClean="0">
                <a:latin typeface="Calibri" panose="020f0502020204030204" pitchFamily="34" charset="0"/>
                <a:ea typeface="宋体" panose="02010600030101010101" pitchFamily="2" charset="-122"/>
                <a:cs typeface="宋体" panose="02010600030101010101" pitchFamily="2" charset="-122"/>
              </a:rPr>
              <a:t>C</a:t>
            </a:r>
            <a:r>
              <a:rPr lang="zh-CN" altLang="en-US" sz="3600" smtClean="0">
                <a:latin typeface="Calibri" panose="020f0502020204030204" pitchFamily="34" charset="0"/>
                <a:ea typeface="宋体" panose="02010600030101010101" pitchFamily="2" charset="-122"/>
                <a:cs typeface="宋体" panose="02010600030101010101" pitchFamily="2" charset="-122"/>
              </a:rPr>
              <a:t>．人身控制不断松驰</a:t>
            </a:r>
            <a:endParaRPr lang="en-US" altLang="zh-CN" sz="3600" smtClean="0">
              <a:latin typeface="Calibri" panose="020f0502020204030204" pitchFamily="34" charset="0"/>
              <a:ea typeface="宋体" panose="02010600030101010101" pitchFamily="2" charset="-122"/>
              <a:cs typeface="宋体" panose="02010600030101010101" pitchFamily="2" charset="-122"/>
            </a:endParaRPr>
          </a:p>
          <a:p>
            <a:pPr lvl="0" eaLnBrk="0" fontAlgn="base" hangingPunct="0">
              <a:spcBef>
                <a:spcPct val="0"/>
              </a:spcBef>
              <a:spcAft>
                <a:spcPct val="0"/>
              </a:spcAft>
              <a:tabLst>
                <a:tab pos="266700"/>
                <a:tab pos="2667000"/>
                <a:tab pos="3867150"/>
                <a:tab pos="4800600"/>
              </a:tabLst>
            </a:pPr>
            <a:r>
              <a:rPr lang="en-US" altLang="zh-CN" sz="3600" smtClean="0">
                <a:latin typeface="Calibri" panose="020f0502020204030204" pitchFamily="34" charset="0"/>
                <a:ea typeface="宋体" panose="02010600030101010101" pitchFamily="2" charset="-122"/>
                <a:cs typeface="宋体" panose="02010600030101010101" pitchFamily="2" charset="-122"/>
              </a:rPr>
              <a:t>D</a:t>
            </a:r>
            <a:r>
              <a:rPr lang="zh-CN" altLang="en-US" sz="3600" smtClean="0">
                <a:latin typeface="Calibri" panose="020f0502020204030204" pitchFamily="34" charset="0"/>
                <a:ea typeface="宋体" panose="02010600030101010101" pitchFamily="2" charset="-122"/>
                <a:cs typeface="宋体" panose="02010600030101010101" pitchFamily="2" charset="-122"/>
              </a:rPr>
              <a:t>．小农经济不断巩固</a:t>
            </a:r>
            <a:endParaRPr lang="zh-CN" altLang="en-US" sz="3600" smtClean="0">
              <a:latin typeface="Arial" panose="020b0604020202020204" pitchFamily="34" charset="0"/>
              <a:ea typeface="宋体" panose="02010600030101010101" pitchFamily="2" charset="-122"/>
              <a:cs typeface="宋体" panose="02010600030101010101" pitchFamily="2" charset="-122"/>
            </a:endParaRPr>
          </a:p>
        </p:txBody>
      </p:sp>
      <p:pic>
        <p:nvPicPr>
          <p:cNvPr id="1027" name="New picture" hidden="1"/>
          <p:cNvPicPr/>
          <p:nvPr/>
        </p:nvPicPr>
        <p:blipFill>
          <a:blip r:embed="rId3"/>
          <a:stretch>
            <a:fillRect/>
          </a:stretch>
        </p:blipFill>
        <p:spPr>
          <a:xfrm>
            <a:off x="12573000" y="12052300"/>
            <a:ext cx="444500" cy="292100"/>
          </a:xfrm>
          <a:prstGeom prst="cube">
            <a:avLst/>
          </a:prstGeom>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 name="KSO_WM_DOC_GUID" val="{c43c597e-b03d-4831-832e-d7879093ef5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109</Paragraphs>
  <Slides>25</Slides>
  <Notes>1</Notes>
  <TotalTime>0</TotalTime>
  <HiddenSlides>0</HiddenSlides>
  <MMClips>0</MMClips>
  <ScaleCrop>0</ScaleCrop>
  <HeadingPairs>
    <vt:vector baseType="variant" size="6">
      <vt:variant>
        <vt:lpstr>Fonts used</vt:lpstr>
      </vt:variant>
      <vt:variant>
        <vt:i4>6</vt:i4>
      </vt:variant>
      <vt:variant>
        <vt:lpstr>Theme</vt:lpstr>
      </vt:variant>
      <vt:variant>
        <vt:i4>1</vt:i4>
      </vt:variant>
      <vt:variant>
        <vt:lpstr>Slide Titles</vt:lpstr>
      </vt:variant>
      <vt:variant>
        <vt:i4>25</vt:i4>
      </vt:variant>
    </vt:vector>
  </HeadingPairs>
  <TitlesOfParts>
    <vt:vector baseType="lpstr" size="32">
      <vt:lpstr>Arial</vt:lpstr>
      <vt:lpstr>Calibri</vt:lpstr>
      <vt:lpstr>宋体</vt:lpstr>
      <vt:lpstr>Times New Roman</vt:lpstr>
      <vt:lpstr>黑体</vt:lpstr>
      <vt:lpstr>ˎ̥</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2019-04-11T09:14:00Z</dcterms:created>
  <dcterms:modified xsi:type="dcterms:W3CDTF">2020-07-02T08:57:57Z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