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69" r:id="rId4"/>
    <p:sldId id="267" r:id="rId5"/>
    <p:sldId id="272" r:id="rId6"/>
    <p:sldId id="273" r:id="rId7"/>
    <p:sldId id="270" r:id="rId8"/>
    <p:sldId id="274" r:id="rId9"/>
    <p:sldId id="275" r:id="rId10"/>
    <p:sldId id="276" r:id="rId11"/>
    <p:sldId id="277" r:id="rId12"/>
    <p:sldId id="278" r:id="rId13"/>
    <p:sldId id="279" r:id="rId14"/>
    <p:sldId id="259" r:id="rId15"/>
    <p:sldId id="260" r:id="rId16"/>
    <p:sldId id="281" r:id="rId17"/>
    <p:sldId id="282" r:id="rId18"/>
    <p:sldId id="283" r:id="rId19"/>
    <p:sldId id="284" r:id="rId20"/>
    <p:sldId id="285" r:id="rId21"/>
    <p:sldId id="280" r:id="rId22"/>
    <p:sldId id="261" r:id="rId23"/>
    <p:sldId id="262" r:id="rId24"/>
    <p:sldId id="263" r:id="rId25"/>
    <p:sldId id="264" r:id="rId26"/>
    <p:sldId id="265" r:id="rId27"/>
    <p:sldId id="287" r:id="rId28"/>
    <p:sldId id="266" r:id="rId29"/>
    <p:sldId id="294" r:id="rId30"/>
    <p:sldId id="289" r:id="rId31"/>
    <p:sldId id="296" r:id="rId32"/>
    <p:sldId id="297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4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CEC74-5755-4B14-A7B0-41DAB9E49256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64C58-F4A9-4DF2-B180-764C6D9925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950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95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301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681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13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95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073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8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23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396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208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137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500930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29531-8768-4518-8055-47928F9C2382}" type="datetimeFigureOut">
              <a:rPr lang="zh-CN" altLang="en-US" smtClean="0"/>
              <a:t>2017/9/16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535FB-7213-45EC-AC83-5DEDBF3C84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83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jpeg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slide" Target="slide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Relationship Id="rId4" Type="http://schemas.openxmlformats.org/officeDocument/2006/relationships/slide" Target="slide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file:///E:\&#31038;&#20250;\&#20843;&#19979;\&#23624;&#36785;\gf.mpg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图片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solidFill>
            <a:schemeClr val="bg2">
              <a:alpha val="45097"/>
            </a:schemeClr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253538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>
                    <a:alpha val="9804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-23813" y="-14288"/>
            <a:ext cx="9237663" cy="6935788"/>
          </a:xfrm>
          <a:prstGeom prst="rect">
            <a:avLst/>
          </a:prstGeom>
          <a:gradFill rotWithShape="0">
            <a:gsLst>
              <a:gs pos="0">
                <a:srgbClr val="EAEAEA">
                  <a:gamma/>
                  <a:shade val="45882"/>
                  <a:invGamma/>
                </a:srgbClr>
              </a:gs>
              <a:gs pos="50000">
                <a:srgbClr val="EAEAEA">
                  <a:alpha val="50000"/>
                </a:srgbClr>
              </a:gs>
              <a:gs pos="100000">
                <a:srgbClr val="EAEAEA">
                  <a:gamma/>
                  <a:shade val="45882"/>
                  <a:invGamma/>
                </a:srgb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055" name="Text Box 5"/>
          <p:cNvSpPr txBox="1">
            <a:spLocks noChangeArrowheads="1"/>
          </p:cNvSpPr>
          <p:nvPr/>
        </p:nvSpPr>
        <p:spPr bwMode="auto">
          <a:xfrm>
            <a:off x="2916238" y="692150"/>
            <a:ext cx="3314700" cy="292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sz="4000" b="1">
                <a:ea typeface="楷体" pitchFamily="49" charset="-122"/>
              </a:rPr>
              <a:t>春愁</a:t>
            </a:r>
          </a:p>
          <a:p>
            <a:pPr eaLnBrk="1" hangingPunct="1"/>
            <a:endParaRPr lang="zh-CN" altLang="zh-CN">
              <a:latin typeface="宋体" pitchFamily="2" charset="-122"/>
            </a:endParaRPr>
          </a:p>
          <a:p>
            <a:pPr eaLnBrk="1" hangingPunct="1"/>
            <a:r>
              <a:rPr lang="zh-CN" sz="3200" b="1">
                <a:ea typeface="楷体" pitchFamily="49" charset="-122"/>
              </a:rPr>
              <a:t>春愁难遣强看山，</a:t>
            </a:r>
          </a:p>
          <a:p>
            <a:pPr eaLnBrk="1" hangingPunct="1"/>
            <a:r>
              <a:rPr lang="zh-CN" sz="3200" b="1">
                <a:ea typeface="楷体" pitchFamily="49" charset="-122"/>
              </a:rPr>
              <a:t>往事惊心泪欲潸。</a:t>
            </a:r>
          </a:p>
          <a:p>
            <a:pPr eaLnBrk="1" hangingPunct="1"/>
            <a:r>
              <a:rPr lang="zh-CN" sz="3200" b="1">
                <a:ea typeface="楷体" pitchFamily="49" charset="-122"/>
              </a:rPr>
              <a:t>四百万人同一哭，</a:t>
            </a:r>
          </a:p>
          <a:p>
            <a:pPr eaLnBrk="1" hangingPunct="1"/>
            <a:r>
              <a:rPr lang="zh-CN" sz="3200" b="1">
                <a:ea typeface="楷体" pitchFamily="49" charset="-122"/>
              </a:rPr>
              <a:t>去年今日割台湾。</a:t>
            </a:r>
          </a:p>
        </p:txBody>
      </p:sp>
      <p:sp>
        <p:nvSpPr>
          <p:cNvPr id="2056" name="Text Box 6"/>
          <p:cNvSpPr txBox="1">
            <a:spLocks noChangeArrowheads="1"/>
          </p:cNvSpPr>
          <p:nvPr/>
        </p:nvSpPr>
        <p:spPr bwMode="auto">
          <a:xfrm>
            <a:off x="4787900" y="3717925"/>
            <a:ext cx="41481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——</a:t>
            </a:r>
            <a:r>
              <a:rPr lang="zh-CN" altLang="en-US" b="1">
                <a:latin typeface="宋体" pitchFamily="2" charset="-122"/>
              </a:rPr>
              <a:t>(清)丘逢甲（1896年春）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44575" y="4581525"/>
            <a:ext cx="77057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</a:rPr>
              <a:t>请思考：“割台湾”源于哪个历史事件？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563938" y="5229225"/>
            <a:ext cx="23749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甲午中日战争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2987675" y="3068638"/>
            <a:ext cx="3097213" cy="5032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987675" y="2133600"/>
            <a:ext cx="863600" cy="5016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83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bldLvl="0" autoUpdateAnimBg="0"/>
      <p:bldP spid="3080" grpId="0" bldLvl="0" autoUpdateAnimBg="0"/>
      <p:bldP spid="3081" grpId="0" animBg="1"/>
      <p:bldP spid="308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G_20141004_084425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6" y="46306"/>
            <a:ext cx="926147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0" y="981075"/>
            <a:ext cx="9182100" cy="92075"/>
          </a:xfrm>
          <a:prstGeom prst="rect">
            <a:avLst/>
          </a:prstGeom>
          <a:gradFill rotWithShape="1">
            <a:gsLst>
              <a:gs pos="0">
                <a:srgbClr val="7F7F7F"/>
              </a:gs>
              <a:gs pos="67000">
                <a:srgbClr val="7F7F7F"/>
              </a:gs>
              <a:gs pos="100000">
                <a:srgbClr val="7F7F7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00" name="Rectangle 9"/>
          <p:cNvSpPr>
            <a:spLocks noChangeArrowheads="1"/>
          </p:cNvSpPr>
          <p:nvPr/>
        </p:nvSpPr>
        <p:spPr bwMode="auto">
          <a:xfrm>
            <a:off x="0" y="2495550"/>
            <a:ext cx="9253538" cy="92075"/>
          </a:xfrm>
          <a:prstGeom prst="rect">
            <a:avLst/>
          </a:prstGeom>
          <a:gradFill rotWithShape="1">
            <a:gsLst>
              <a:gs pos="0">
                <a:srgbClr val="7F7F7F"/>
              </a:gs>
              <a:gs pos="67000">
                <a:srgbClr val="7F7F7F"/>
              </a:gs>
              <a:gs pos="100000">
                <a:srgbClr val="7F7F7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1052513"/>
            <a:ext cx="9256713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-17463" y="1052513"/>
            <a:ext cx="9271001" cy="1439862"/>
          </a:xfrm>
          <a:prstGeom prst="rect">
            <a:avLst/>
          </a:prstGeom>
          <a:gradFill rotWithShape="0">
            <a:gsLst>
              <a:gs pos="0">
                <a:schemeClr val="bg1">
                  <a:alpha val="5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24545" y="1418783"/>
            <a:ext cx="860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910952"/>
            <a:ext cx="9144000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第</a:t>
            </a:r>
            <a:r>
              <a:rPr lang="en-US" altLang="zh-CN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r>
              <a:rPr lang="zh-CN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课 甲午中日战争与列强掀起瓜分中国的狂潮</a:t>
            </a:r>
            <a:endParaRPr lang="zh-CN" alt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104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ldLvl="0" animBg="1" autoUpdateAnimBg="0"/>
      <p:bldP spid="4100" grpId="0" bldLvl="0" autoUpdateAnimBg="0"/>
      <p:bldP spid="4100" grpId="1" bldLvl="0" autoUpdateAnimBg="0"/>
      <p:bldP spid="4100" grpId="2" bldLvl="0" autoUpdateAnimBg="0"/>
      <p:bldP spid="4100" grpId="3" bldLvl="0" autoUpdateAnimBg="0"/>
      <p:bldP spid="4100" grpId="4" bldLvl="0" autoUpdateAnimBg="0"/>
      <p:bldP spid="4100" grpId="5" bldLvl="0" autoUpdateAnimBg="0"/>
      <p:bldP spid="4100" grpId="6" bldLvl="0" autoUpdateAnimBg="0"/>
      <p:bldP spid="4100" grpId="7" bldLvl="0" autoUpdateAnimBg="0"/>
      <p:bldP spid="4100" grpId="8" bldLvl="0" autoUpdateAnimBg="0"/>
      <p:bldP spid="4100" grpId="9" bldLvl="0" autoUpdateAnimBg="0"/>
      <p:bldP spid="4100" grpId="10" bldLvl="0" autoUpdateAnimBg="0"/>
      <p:bldP spid="4100" grpId="11" bldLvl="0" autoUpdateAnimBg="0"/>
      <p:bldP spid="4100" grpId="12" bldLvl="0" autoUpdateAnimBg="0"/>
      <p:bldP spid="4100" grpId="13" bldLvl="0" autoUpdateAnimBg="0"/>
      <p:bldP spid="4100" grpId="14" bldLvl="0" autoUpdateAnimBg="0"/>
      <p:bldP spid="4100" grpId="15" bldLvl="0" autoUpdateAnimBg="0"/>
      <p:bldP spid="4100" grpId="16" bldLvl="0" autoUpdateAnimBg="0"/>
      <p:bldP spid="4100" grpId="17" bldLvl="0" autoUpdateAnimBg="0"/>
      <p:bldP spid="4100" grpId="18" bldLvl="0" autoUpdateAnimBg="0"/>
      <p:bldP spid="4100" grpId="19" bldLvl="0" animBg="1" autoUpdateAnimBg="0"/>
      <p:bldP spid="41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-3175" y="0"/>
            <a:ext cx="9218613" cy="881063"/>
          </a:xfrm>
          <a:prstGeom prst="rect">
            <a:avLst/>
          </a:prstGeom>
          <a:gradFill rotWithShape="0">
            <a:gsLst>
              <a:gs pos="0">
                <a:schemeClr val="bg1">
                  <a:alpha val="7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-1588" y="836613"/>
            <a:ext cx="9255126" cy="76200"/>
          </a:xfrm>
          <a:prstGeom prst="rect">
            <a:avLst/>
          </a:prstGeom>
          <a:gradFill rotWithShape="0">
            <a:gsLst>
              <a:gs pos="0">
                <a:srgbClr val="454545"/>
              </a:gs>
              <a:gs pos="100000">
                <a:srgbClr val="969696">
                  <a:alpha val="75998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188913"/>
            <a:ext cx="59404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None/>
            </a:pPr>
            <a:r>
              <a:rPr lang="zh-CN" altLang="en-US" sz="2800" b="1">
                <a:ea typeface="黑体" pitchFamily="49" charset="-122"/>
              </a:rPr>
              <a:t>一、甲午中日战争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（1894-1895年）</a:t>
            </a:r>
          </a:p>
        </p:txBody>
      </p:sp>
      <p:sp>
        <p:nvSpPr>
          <p:cNvPr id="6149" name="Rectangle 16"/>
          <p:cNvSpPr>
            <a:spLocks noRot="1" noChangeArrowheads="1"/>
          </p:cNvSpPr>
          <p:nvPr/>
        </p:nvSpPr>
        <p:spPr bwMode="auto">
          <a:xfrm>
            <a:off x="-108520" y="1844824"/>
            <a:ext cx="2970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（一）背景</a:t>
            </a:r>
          </a:p>
        </p:txBody>
      </p:sp>
      <p:sp>
        <p:nvSpPr>
          <p:cNvPr id="6167" name="Text Box 32"/>
          <p:cNvSpPr txBox="1">
            <a:spLocks noChangeArrowheads="1"/>
          </p:cNvSpPr>
          <p:nvPr/>
        </p:nvSpPr>
        <p:spPr bwMode="auto">
          <a:xfrm>
            <a:off x="4140200" y="4149725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800" b="1" dirty="0">
                <a:solidFill>
                  <a:schemeClr val="bg1"/>
                </a:solidFill>
                <a:ea typeface="黑体" pitchFamily="49" charset="-122"/>
              </a:rPr>
              <a:t>日本</a:t>
            </a:r>
          </a:p>
        </p:txBody>
      </p:sp>
    </p:spTree>
    <p:extLst>
      <p:ext uri="{BB962C8B-B14F-4D97-AF65-F5344CB8AC3E}">
        <p14:creationId xmlns:p14="http://schemas.microsoft.com/office/powerpoint/2010/main" val="159151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e74fac1db4b56cb960b690eaec333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054100"/>
            <a:ext cx="4476750" cy="223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 descr="4c2e4aacec09e3f899053abb9026f04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52513"/>
            <a:ext cx="4038600" cy="218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6" name="Picture 4" descr="6abd892fd64d5c29ef337de86146f1c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357563"/>
            <a:ext cx="6410325" cy="347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771775" y="188913"/>
            <a:ext cx="3359150" cy="70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3333CC"/>
                </a:solidFill>
                <a:latin typeface="宋体" pitchFamily="2" charset="-122"/>
              </a:rPr>
              <a:t>“明治维新”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04800" y="1676400"/>
            <a:ext cx="8534400" cy="2133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3000" b="1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   日本在</a:t>
            </a:r>
            <a:r>
              <a:rPr lang="zh-CN" altLang="en-US" sz="3000" b="1">
                <a:solidFill>
                  <a:srgbClr val="000000"/>
                </a:solidFill>
                <a:ea typeface="仿宋_GB2312" pitchFamily="1" charset="-122"/>
              </a:rPr>
              <a:t>“</a:t>
            </a:r>
            <a:r>
              <a:rPr lang="zh-CN" altLang="en-US" sz="3000" b="1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明治维新</a:t>
            </a:r>
            <a:r>
              <a:rPr lang="zh-CN" altLang="en-US" sz="3000" b="1">
                <a:solidFill>
                  <a:srgbClr val="000000"/>
                </a:solidFill>
                <a:ea typeface="仿宋_GB2312" pitchFamily="1" charset="-122"/>
              </a:rPr>
              <a:t>”</a:t>
            </a:r>
            <a:r>
              <a:rPr lang="zh-CN" altLang="en-US" sz="3000" b="1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以后，大力发展资本主义，国力逐渐强盛。但因国内市场狭小和社会矛盾尖锐，统治集团急需从对外侵略扩张中寻求出路，制定了以侵略中国为中心的</a:t>
            </a:r>
            <a:r>
              <a:rPr lang="zh-CN" altLang="en-US" sz="3000" b="1">
                <a:solidFill>
                  <a:srgbClr val="000000"/>
                </a:solidFill>
                <a:ea typeface="仿宋_GB2312" pitchFamily="1" charset="-122"/>
              </a:rPr>
              <a:t>“</a:t>
            </a:r>
            <a:r>
              <a:rPr lang="zh-CN" altLang="en-US" sz="3000" b="1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大陆政策</a:t>
            </a:r>
            <a:r>
              <a:rPr lang="zh-CN" altLang="en-US" sz="3000" b="1">
                <a:solidFill>
                  <a:srgbClr val="000000"/>
                </a:solidFill>
                <a:ea typeface="仿宋_GB2312" pitchFamily="1" charset="-122"/>
              </a:rPr>
              <a:t>”</a:t>
            </a:r>
            <a:r>
              <a:rPr lang="zh-CN" altLang="en-US" sz="3000" b="1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。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07950" y="260350"/>
            <a:ext cx="8839200" cy="20732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 dirty="0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    </a:t>
            </a:r>
            <a:r>
              <a:rPr lang="zh-CN" sz="3200" b="1" dirty="0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明治大帝遗策是第一期征服台湾，第二期征服朝鲜，第三期征服满蒙，第四期征服支那，第五期征服世界。</a:t>
            </a:r>
          </a:p>
          <a:p>
            <a:pPr algn="r" eaLnBrk="1" hangingPunct="1"/>
            <a:r>
              <a:rPr lang="zh-CN" altLang="zh-CN" sz="3200" b="1" dirty="0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                        </a:t>
            </a:r>
            <a:r>
              <a:rPr lang="zh-CN" altLang="zh-CN" sz="3200" b="1" dirty="0">
                <a:solidFill>
                  <a:srgbClr val="000000"/>
                </a:solidFill>
                <a:ea typeface="仿宋_GB2312" pitchFamily="1" charset="-122"/>
              </a:rPr>
              <a:t>——</a:t>
            </a:r>
            <a:r>
              <a:rPr lang="zh-CN" sz="3200" b="1" dirty="0">
                <a:solidFill>
                  <a:srgbClr val="000000"/>
                </a:solidFill>
                <a:latin typeface="仿宋_GB2312" pitchFamily="1" charset="-122"/>
                <a:ea typeface="仿宋_GB2312" pitchFamily="1" charset="-122"/>
              </a:rPr>
              <a:t>（日）田中义一</a:t>
            </a:r>
          </a:p>
        </p:txBody>
      </p:sp>
      <p:pic>
        <p:nvPicPr>
          <p:cNvPr id="8200" name="Picture 33" descr="earth_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84"/>
          <a:stretch>
            <a:fillRect/>
          </a:stretch>
        </p:blipFill>
        <p:spPr bwMode="auto">
          <a:xfrm>
            <a:off x="0" y="3070225"/>
            <a:ext cx="9036050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01" name="Oval 34"/>
          <p:cNvSpPr>
            <a:spLocks noChangeArrowheads="1"/>
          </p:cNvSpPr>
          <p:nvPr/>
        </p:nvSpPr>
        <p:spPr bwMode="auto">
          <a:xfrm>
            <a:off x="2195513" y="3357563"/>
            <a:ext cx="3455987" cy="15843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1">
              <a:solidFill>
                <a:srgbClr val="FF3300"/>
              </a:solidFill>
            </a:endParaRPr>
          </a:p>
        </p:txBody>
      </p:sp>
      <p:sp>
        <p:nvSpPr>
          <p:cNvPr id="8202" name="Oval 35"/>
          <p:cNvSpPr>
            <a:spLocks noChangeArrowheads="1"/>
          </p:cNvSpPr>
          <p:nvPr/>
        </p:nvSpPr>
        <p:spPr bwMode="auto">
          <a:xfrm>
            <a:off x="4932363" y="4797425"/>
            <a:ext cx="358775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1">
              <a:solidFill>
                <a:srgbClr val="FF3300"/>
              </a:solidFill>
            </a:endParaRPr>
          </a:p>
        </p:txBody>
      </p:sp>
      <p:sp>
        <p:nvSpPr>
          <p:cNvPr id="8203" name="Oval 36"/>
          <p:cNvSpPr>
            <a:spLocks noChangeArrowheads="1"/>
          </p:cNvSpPr>
          <p:nvPr/>
        </p:nvSpPr>
        <p:spPr bwMode="auto">
          <a:xfrm>
            <a:off x="684213" y="3141663"/>
            <a:ext cx="7559675" cy="3732212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1">
              <a:solidFill>
                <a:srgbClr val="FF3300"/>
              </a:solidFill>
            </a:endParaRPr>
          </a:p>
        </p:txBody>
      </p:sp>
      <p:sp>
        <p:nvSpPr>
          <p:cNvPr id="8204" name="Text Box 37"/>
          <p:cNvSpPr txBox="1">
            <a:spLocks noChangeArrowheads="1"/>
          </p:cNvSpPr>
          <p:nvPr/>
        </p:nvSpPr>
        <p:spPr bwMode="auto">
          <a:xfrm>
            <a:off x="4860925" y="5013325"/>
            <a:ext cx="936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800" b="1">
                <a:solidFill>
                  <a:srgbClr val="FF3300"/>
                </a:solidFill>
                <a:ea typeface="黑体" pitchFamily="49" charset="-122"/>
              </a:rPr>
              <a:t>台湾</a:t>
            </a:r>
          </a:p>
        </p:txBody>
      </p:sp>
      <p:sp>
        <p:nvSpPr>
          <p:cNvPr id="8205" name="Text Box 38"/>
          <p:cNvSpPr txBox="1">
            <a:spLocks noChangeArrowheads="1"/>
          </p:cNvSpPr>
          <p:nvPr/>
        </p:nvSpPr>
        <p:spPr bwMode="auto">
          <a:xfrm>
            <a:off x="5651500" y="3789363"/>
            <a:ext cx="1336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800" b="1">
                <a:solidFill>
                  <a:srgbClr val="FF3300"/>
                </a:solidFill>
                <a:ea typeface="黑体" pitchFamily="49" charset="-122"/>
              </a:rPr>
              <a:t> </a:t>
            </a:r>
            <a:r>
              <a:rPr lang="zh-CN" sz="2800" b="1">
                <a:solidFill>
                  <a:srgbClr val="FF3300"/>
                </a:solidFill>
                <a:ea typeface="黑体" pitchFamily="49" charset="-122"/>
              </a:rPr>
              <a:t>朝鲜</a:t>
            </a:r>
          </a:p>
        </p:txBody>
      </p:sp>
      <p:sp>
        <p:nvSpPr>
          <p:cNvPr id="8206" name="Text Box 40"/>
          <p:cNvSpPr txBox="1">
            <a:spLocks noChangeArrowheads="1"/>
          </p:cNvSpPr>
          <p:nvPr/>
        </p:nvSpPr>
        <p:spPr bwMode="auto">
          <a:xfrm>
            <a:off x="3492500" y="3860800"/>
            <a:ext cx="115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800" b="1">
                <a:solidFill>
                  <a:srgbClr val="FF3300"/>
                </a:solidFill>
                <a:ea typeface="黑体" pitchFamily="49" charset="-122"/>
              </a:rPr>
              <a:t>中国</a:t>
            </a:r>
          </a:p>
        </p:txBody>
      </p:sp>
      <p:sp>
        <p:nvSpPr>
          <p:cNvPr id="8207" name="Text Box 41"/>
          <p:cNvSpPr txBox="1">
            <a:spLocks noChangeArrowheads="1"/>
          </p:cNvSpPr>
          <p:nvPr/>
        </p:nvSpPr>
        <p:spPr bwMode="auto">
          <a:xfrm>
            <a:off x="2195513" y="5734050"/>
            <a:ext cx="35433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3300"/>
                </a:solidFill>
                <a:ea typeface="黑体" pitchFamily="49" charset="-122"/>
              </a:rPr>
              <a:t>亚洲乃至全世界</a:t>
            </a:r>
          </a:p>
        </p:txBody>
      </p:sp>
      <p:sp>
        <p:nvSpPr>
          <p:cNvPr id="8208" name="Text Box 42"/>
          <p:cNvSpPr txBox="1">
            <a:spLocks noChangeArrowheads="1"/>
          </p:cNvSpPr>
          <p:nvPr/>
        </p:nvSpPr>
        <p:spPr bwMode="auto">
          <a:xfrm>
            <a:off x="6227763" y="4581525"/>
            <a:ext cx="1219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ea typeface="黑体" pitchFamily="49" charset="-122"/>
              </a:rPr>
              <a:t>日本</a:t>
            </a:r>
          </a:p>
        </p:txBody>
      </p:sp>
      <p:sp>
        <p:nvSpPr>
          <p:cNvPr id="8209" name="Oval 44"/>
          <p:cNvSpPr>
            <a:spLocks noChangeArrowheads="1"/>
          </p:cNvSpPr>
          <p:nvPr/>
        </p:nvSpPr>
        <p:spPr bwMode="auto">
          <a:xfrm rot="-606299">
            <a:off x="4787900" y="3213100"/>
            <a:ext cx="1331913" cy="481013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1">
              <a:solidFill>
                <a:srgbClr val="FF3300"/>
              </a:solidFill>
            </a:endParaRPr>
          </a:p>
        </p:txBody>
      </p:sp>
      <p:sp>
        <p:nvSpPr>
          <p:cNvPr id="8210" name="Text Box 39"/>
          <p:cNvSpPr txBox="1">
            <a:spLocks noChangeArrowheads="1"/>
          </p:cNvSpPr>
          <p:nvPr/>
        </p:nvSpPr>
        <p:spPr bwMode="auto">
          <a:xfrm>
            <a:off x="4932363" y="3213100"/>
            <a:ext cx="12969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800" b="1">
                <a:solidFill>
                  <a:srgbClr val="FF3300"/>
                </a:solidFill>
                <a:ea typeface="黑体" pitchFamily="49" charset="-122"/>
              </a:rPr>
              <a:t>满蒙</a:t>
            </a:r>
          </a:p>
        </p:txBody>
      </p:sp>
      <p:sp>
        <p:nvSpPr>
          <p:cNvPr id="8211" name="Rectangle 32"/>
          <p:cNvSpPr>
            <a:spLocks noRot="1" noChangeArrowheads="1"/>
          </p:cNvSpPr>
          <p:nvPr/>
        </p:nvSpPr>
        <p:spPr bwMode="auto">
          <a:xfrm>
            <a:off x="395288" y="2420938"/>
            <a:ext cx="842486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ctr">
              <a:lnSpc>
                <a:spcPct val="85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CN" sz="2800" b="1">
                <a:latin typeface="楷体_GB2312" pitchFamily="1" charset="-122"/>
                <a:ea typeface="黑体" pitchFamily="49" charset="-122"/>
              </a:rPr>
              <a:t>日本</a:t>
            </a:r>
            <a:r>
              <a:rPr lang="zh-CN" sz="2800" b="1">
                <a:latin typeface="宋体" pitchFamily="2" charset="-122"/>
                <a:ea typeface="黑体" pitchFamily="49" charset="-122"/>
              </a:rPr>
              <a:t>“</a:t>
            </a:r>
            <a:r>
              <a:rPr lang="zh-CN" sz="2800" b="1">
                <a:latin typeface="楷体_GB2312" pitchFamily="1" charset="-122"/>
                <a:ea typeface="黑体" pitchFamily="49" charset="-122"/>
              </a:rPr>
              <a:t>大陆政策</a:t>
            </a:r>
            <a:r>
              <a:rPr lang="zh-CN" sz="2800" b="1">
                <a:latin typeface="宋体" pitchFamily="2" charset="-122"/>
                <a:ea typeface="黑体" pitchFamily="49" charset="-122"/>
              </a:rPr>
              <a:t>”</a:t>
            </a:r>
            <a:endParaRPr lang="zh-CN" sz="2800" b="1">
              <a:latin typeface="楷体_GB2312" pitchFamily="1" charset="-122"/>
              <a:ea typeface="黑体" pitchFamily="49" charset="-122"/>
            </a:endParaRPr>
          </a:p>
        </p:txBody>
      </p:sp>
      <p:sp>
        <p:nvSpPr>
          <p:cNvPr id="8212" name="Oval 45"/>
          <p:cNvSpPr>
            <a:spLocks noChangeArrowheads="1"/>
          </p:cNvSpPr>
          <p:nvPr/>
        </p:nvSpPr>
        <p:spPr bwMode="auto">
          <a:xfrm>
            <a:off x="5724525" y="3717925"/>
            <a:ext cx="1008063" cy="60325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1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52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 autoUpdateAnimBg="0"/>
      <p:bldP spid="8197" grpId="1" bldLvl="0" autoUpdateAnimBg="0"/>
      <p:bldP spid="8198" grpId="0" bldLvl="0" animBg="1" autoUpdateAnimBg="0"/>
      <p:bldP spid="8198" grpId="1" bldLvl="0" animBg="1" autoUpdateAnimBg="0"/>
      <p:bldP spid="8199" grpId="0" bldLvl="0" animBg="1" autoUpdateAnimBg="0"/>
      <p:bldP spid="8201" grpId="0" bldLvl="0" animBg="1" autoUpdateAnimBg="0"/>
      <p:bldP spid="8203" grpId="0" bldLvl="0" animBg="1" autoUpdateAnimBg="0"/>
      <p:bldP spid="8204" grpId="0" autoUpdateAnimBg="0"/>
      <p:bldP spid="8206" grpId="0" autoUpdateAnimBg="0"/>
      <p:bldP spid="8207" grpId="0" autoUpdateAnimBg="0"/>
      <p:bldP spid="8209" grpId="0" bldLvl="0" animBg="1" autoUpdateAnimBg="0"/>
      <p:bldP spid="8210" grpId="0" autoUpdateAnimBg="0"/>
      <p:bldP spid="8212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 descr="东学党起义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5" y="476672"/>
            <a:ext cx="4211637" cy="581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4427538" y="1121990"/>
            <a:ext cx="439261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 b="1" dirty="0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1894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年春，朝鲜爆发东学党农民起义，朝鲜政府请求清政府派兵协助镇压。日本也赶紧以保护本国侨民为理由，向朝鲜派兵。</a:t>
            </a:r>
            <a:endParaRPr lang="zh-CN" altLang="en-US" sz="4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3448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-3175" y="0"/>
            <a:ext cx="9218613" cy="881063"/>
          </a:xfrm>
          <a:prstGeom prst="rect">
            <a:avLst/>
          </a:prstGeom>
          <a:gradFill rotWithShape="0">
            <a:gsLst>
              <a:gs pos="0">
                <a:schemeClr val="bg1">
                  <a:alpha val="7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-1588" y="836613"/>
            <a:ext cx="9255126" cy="76200"/>
          </a:xfrm>
          <a:prstGeom prst="rect">
            <a:avLst/>
          </a:prstGeom>
          <a:gradFill rotWithShape="0">
            <a:gsLst>
              <a:gs pos="0">
                <a:srgbClr val="454545"/>
              </a:gs>
              <a:gs pos="100000">
                <a:srgbClr val="969696">
                  <a:alpha val="75998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188913"/>
            <a:ext cx="59404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None/>
            </a:pPr>
            <a:endParaRPr lang="zh-CN" altLang="en-US" sz="28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9" name="Rectangle 16"/>
          <p:cNvSpPr>
            <a:spLocks noRot="1" noChangeArrowheads="1"/>
          </p:cNvSpPr>
          <p:nvPr/>
        </p:nvSpPr>
        <p:spPr bwMode="auto">
          <a:xfrm>
            <a:off x="323528" y="1096549"/>
            <a:ext cx="29702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32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材料：</a:t>
            </a:r>
            <a:endParaRPr lang="zh-CN" sz="32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67" name="Text Box 32"/>
          <p:cNvSpPr txBox="1">
            <a:spLocks noChangeArrowheads="1"/>
          </p:cNvSpPr>
          <p:nvPr/>
        </p:nvSpPr>
        <p:spPr bwMode="auto">
          <a:xfrm>
            <a:off x="4140200" y="4149725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800" b="1" dirty="0">
                <a:solidFill>
                  <a:schemeClr val="bg1"/>
                </a:solidFill>
                <a:ea typeface="黑体" pitchFamily="49" charset="-122"/>
              </a:rPr>
              <a:t>日本</a:t>
            </a:r>
          </a:p>
        </p:txBody>
      </p:sp>
      <p:sp>
        <p:nvSpPr>
          <p:cNvPr id="3" name="矩形 2"/>
          <p:cNvSpPr/>
          <p:nvPr/>
        </p:nvSpPr>
        <p:spPr>
          <a:xfrm>
            <a:off x="485515" y="1988840"/>
            <a:ext cx="8280920" cy="35394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朝鲜国内爆发东学党起义，朝鲜国王请求清政府派兵协助镇压 ，清政府内部形成两种截然不同的态度：一种是以光绪帝为首的主战派；一种是以慈禧为首的主和派， 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1894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年是慈禧太后的六十大寿，她要搞一个大型的生日庆典，不愿意在这时打仗，掌握军事实权的李鸿章也主张求和。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427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88118" y="2060848"/>
            <a:ext cx="12969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.</a:t>
            </a:r>
            <a:r>
              <a:rPr lang="zh-CN" altLang="en-US" sz="2800" b="1" dirty="0"/>
              <a:t>日本：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-3175" y="0"/>
            <a:ext cx="9218613" cy="881063"/>
          </a:xfrm>
          <a:prstGeom prst="rect">
            <a:avLst/>
          </a:prstGeom>
          <a:gradFill rotWithShape="0">
            <a:gsLst>
              <a:gs pos="0">
                <a:schemeClr val="bg1">
                  <a:alpha val="7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-1588" y="836613"/>
            <a:ext cx="9255126" cy="76200"/>
          </a:xfrm>
          <a:prstGeom prst="rect">
            <a:avLst/>
          </a:prstGeom>
          <a:gradFill rotWithShape="0">
            <a:gsLst>
              <a:gs pos="0">
                <a:srgbClr val="454545"/>
              </a:gs>
              <a:gs pos="100000">
                <a:srgbClr val="969696">
                  <a:alpha val="75998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188913"/>
            <a:ext cx="651668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None/>
            </a:pPr>
            <a:r>
              <a:rPr lang="zh-CN" altLang="en-US" sz="2800" b="1">
                <a:ea typeface="黑体" pitchFamily="49" charset="-122"/>
              </a:rPr>
              <a:t>一、甲午中日战争（1894~1895）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683146" y="1857505"/>
            <a:ext cx="720933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日本为发展资本主义，制定“大陆政策”，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把对外扩张作为基本国策（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根本原因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42875" y="4495800"/>
            <a:ext cx="14414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/>
              <a:t>3.清朝：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215900" y="3501008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.</a:t>
            </a:r>
            <a:r>
              <a:rPr lang="zh-CN" altLang="en-US" sz="2800" b="1" dirty="0"/>
              <a:t>朝鲜：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1907704" y="3501008"/>
            <a:ext cx="7200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/>
              <a:t>东学党起义给日本有机可趁</a:t>
            </a:r>
            <a:r>
              <a:rPr lang="zh-CN" altLang="en-US" sz="2800" b="1" dirty="0" smtClean="0"/>
              <a:t>。（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导火线</a:t>
            </a:r>
            <a:r>
              <a:rPr lang="zh-CN" altLang="en-US" sz="2800" b="1" dirty="0" smtClean="0"/>
              <a:t>）</a:t>
            </a:r>
            <a:endParaRPr lang="zh-CN" altLang="en-US" sz="2800" b="1" dirty="0"/>
          </a:p>
        </p:txBody>
      </p:sp>
      <p:sp>
        <p:nvSpPr>
          <p:cNvPr id="11277" name="Rectangle 16"/>
          <p:cNvSpPr>
            <a:spLocks noRot="1" noChangeArrowheads="1"/>
          </p:cNvSpPr>
          <p:nvPr/>
        </p:nvSpPr>
        <p:spPr bwMode="auto">
          <a:xfrm>
            <a:off x="0" y="1052513"/>
            <a:ext cx="2970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（一）背景</a:t>
            </a:r>
          </a:p>
        </p:txBody>
      </p:sp>
      <p:sp>
        <p:nvSpPr>
          <p:cNvPr id="2" name="矩形 1"/>
          <p:cNvSpPr/>
          <p:nvPr/>
        </p:nvSpPr>
        <p:spPr>
          <a:xfrm>
            <a:off x="1907704" y="4498219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清政府的腐败无能刺激了日本的侵略欲望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088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中日战争2"/>
          <p:cNvPicPr>
            <a:picLocks noChangeAspect="1" noChangeArrowheads="1"/>
          </p:cNvPicPr>
          <p:nvPr/>
        </p:nvPicPr>
        <p:blipFill>
          <a:blip r:embed="rId2" cstate="print"/>
          <a:srcRect t="3346" b="4462"/>
          <a:stretch>
            <a:fillRect/>
          </a:stretch>
        </p:blipFill>
        <p:spPr bwMode="auto">
          <a:xfrm>
            <a:off x="0" y="3175"/>
            <a:ext cx="9144000" cy="68548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sp>
        <p:nvSpPr>
          <p:cNvPr id="12292" name="Text Box 15"/>
          <p:cNvSpPr txBox="1">
            <a:spLocks noChangeArrowheads="1"/>
          </p:cNvSpPr>
          <p:nvPr/>
        </p:nvSpPr>
        <p:spPr bwMode="auto">
          <a:xfrm>
            <a:off x="0" y="4508500"/>
            <a:ext cx="1979613" cy="1754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说说甲午战争的情况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  </a:t>
            </a:r>
          </a:p>
        </p:txBody>
      </p:sp>
      <p:sp>
        <p:nvSpPr>
          <p:cNvPr id="12293" name="Text Box 15"/>
          <p:cNvSpPr txBox="1">
            <a:spLocks noChangeArrowheads="1"/>
          </p:cNvSpPr>
          <p:nvPr/>
        </p:nvSpPr>
        <p:spPr bwMode="auto">
          <a:xfrm>
            <a:off x="6659563" y="981075"/>
            <a:ext cx="2484437" cy="2308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结合图册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P71《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甲午中日战争形势图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544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04800" y="5410200"/>
            <a:ext cx="1524000" cy="5334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3315" name="Picture 3" descr="中日战争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6" b="4462"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609600" y="3505200"/>
            <a:ext cx="6019800" cy="19812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197" name="Picture 5" descr="0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943600"/>
            <a:ext cx="5524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0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733800"/>
            <a:ext cx="552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Freeform 8"/>
          <p:cNvSpPr>
            <a:spLocks/>
          </p:cNvSpPr>
          <p:nvPr/>
        </p:nvSpPr>
        <p:spPr bwMode="auto">
          <a:xfrm>
            <a:off x="4445000" y="3124200"/>
            <a:ext cx="1346200" cy="609600"/>
          </a:xfrm>
          <a:custGeom>
            <a:avLst/>
            <a:gdLst>
              <a:gd name="T0" fmla="*/ 2147483647 w 848"/>
              <a:gd name="T1" fmla="*/ 2147483647 h 384"/>
              <a:gd name="T2" fmla="*/ 2147483647 w 848"/>
              <a:gd name="T3" fmla="*/ 2147483647 h 384"/>
              <a:gd name="T4" fmla="*/ 2147483647 w 848"/>
              <a:gd name="T5" fmla="*/ 2147483647 h 384"/>
              <a:gd name="T6" fmla="*/ 2147483647 w 848"/>
              <a:gd name="T7" fmla="*/ 2147483647 h 384"/>
              <a:gd name="T8" fmla="*/ 2147483647 w 848"/>
              <a:gd name="T9" fmla="*/ 2147483647 h 384"/>
              <a:gd name="T10" fmla="*/ 2147483647 w 848"/>
              <a:gd name="T11" fmla="*/ 2147483647 h 384"/>
              <a:gd name="T12" fmla="*/ 2147483647 w 848"/>
              <a:gd name="T13" fmla="*/ 0 h 38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48"/>
              <a:gd name="T22" fmla="*/ 0 h 384"/>
              <a:gd name="T23" fmla="*/ 848 w 848"/>
              <a:gd name="T24" fmla="*/ 384 h 38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48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Freeform 9"/>
          <p:cNvSpPr>
            <a:spLocks/>
          </p:cNvSpPr>
          <p:nvPr/>
        </p:nvSpPr>
        <p:spPr bwMode="auto">
          <a:xfrm>
            <a:off x="762000" y="2682875"/>
            <a:ext cx="4514850" cy="1203325"/>
          </a:xfrm>
          <a:custGeom>
            <a:avLst/>
            <a:gdLst>
              <a:gd name="T0" fmla="*/ 0 w 2844"/>
              <a:gd name="T1" fmla="*/ 2147483647 h 758"/>
              <a:gd name="T2" fmla="*/ 2147483647 w 2844"/>
              <a:gd name="T3" fmla="*/ 2147483647 h 758"/>
              <a:gd name="T4" fmla="*/ 2147483647 w 2844"/>
              <a:gd name="T5" fmla="*/ 2147483647 h 758"/>
              <a:gd name="T6" fmla="*/ 2147483647 w 2844"/>
              <a:gd name="T7" fmla="*/ 2147483647 h 758"/>
              <a:gd name="T8" fmla="*/ 2147483647 w 2844"/>
              <a:gd name="T9" fmla="*/ 2147483647 h 758"/>
              <a:gd name="T10" fmla="*/ 2147483647 w 2844"/>
              <a:gd name="T11" fmla="*/ 2147483647 h 758"/>
              <a:gd name="T12" fmla="*/ 2147483647 w 2844"/>
              <a:gd name="T13" fmla="*/ 2147483647 h 758"/>
              <a:gd name="T14" fmla="*/ 2147483647 w 2844"/>
              <a:gd name="T15" fmla="*/ 2147483647 h 7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44"/>
              <a:gd name="T25" fmla="*/ 0 h 758"/>
              <a:gd name="T26" fmla="*/ 2844 w 2844"/>
              <a:gd name="T27" fmla="*/ 758 h 7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mpd="sng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400800" y="3581400"/>
            <a:ext cx="958850" cy="1447800"/>
            <a:chOff x="0" y="0"/>
            <a:chExt cx="604" cy="912"/>
          </a:xfrm>
        </p:grpSpPr>
        <p:sp>
          <p:nvSpPr>
            <p:cNvPr id="13338" name="Freeform 11"/>
            <p:cNvSpPr>
              <a:spLocks/>
            </p:cNvSpPr>
            <p:nvPr/>
          </p:nvSpPr>
          <p:spPr bwMode="auto">
            <a:xfrm>
              <a:off x="96" y="0"/>
              <a:ext cx="508" cy="912"/>
            </a:xfrm>
            <a:custGeom>
              <a:avLst/>
              <a:gdLst>
                <a:gd name="T0" fmla="*/ 480 w 508"/>
                <a:gd name="T1" fmla="*/ 912 h 912"/>
                <a:gd name="T2" fmla="*/ 504 w 508"/>
                <a:gd name="T3" fmla="*/ 564 h 912"/>
                <a:gd name="T4" fmla="*/ 480 w 508"/>
                <a:gd name="T5" fmla="*/ 432 h 912"/>
                <a:gd name="T6" fmla="*/ 336 w 508"/>
                <a:gd name="T7" fmla="*/ 336 h 912"/>
                <a:gd name="T8" fmla="*/ 0 w 508"/>
                <a:gd name="T9" fmla="*/ 0 h 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8"/>
                <a:gd name="T16" fmla="*/ 0 h 912"/>
                <a:gd name="T17" fmla="*/ 508 w 508"/>
                <a:gd name="T18" fmla="*/ 912 h 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9" name="Freeform 12"/>
            <p:cNvSpPr>
              <a:spLocks/>
            </p:cNvSpPr>
            <p:nvPr/>
          </p:nvSpPr>
          <p:spPr bwMode="auto">
            <a:xfrm>
              <a:off x="0" y="48"/>
              <a:ext cx="576" cy="816"/>
            </a:xfrm>
            <a:custGeom>
              <a:avLst/>
              <a:gdLst>
                <a:gd name="T0" fmla="*/ 576 w 576"/>
                <a:gd name="T1" fmla="*/ 816 h 816"/>
                <a:gd name="T2" fmla="*/ 276 w 576"/>
                <a:gd name="T3" fmla="*/ 360 h 816"/>
                <a:gd name="T4" fmla="*/ 108 w 576"/>
                <a:gd name="T5" fmla="*/ 192 h 816"/>
                <a:gd name="T6" fmla="*/ 36 w 576"/>
                <a:gd name="T7" fmla="*/ 132 h 816"/>
                <a:gd name="T8" fmla="*/ 0 w 576"/>
                <a:gd name="T9" fmla="*/ 0 h 8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6"/>
                <a:gd name="T16" fmla="*/ 0 h 816"/>
                <a:gd name="T17" fmla="*/ 576 w 576"/>
                <a:gd name="T18" fmla="*/ 816 h 8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4800600" y="54864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1894.7.25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6400800" y="32766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1894.9.15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6248400" y="27432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1894.9.17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 flipH="1">
            <a:off x="6858000" y="5105400"/>
            <a:ext cx="2286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217" name="Picture 25" descr="03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971800"/>
            <a:ext cx="552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7" name="Rectangle 30"/>
          <p:cNvSpPr>
            <a:spLocks noChangeArrowheads="1"/>
          </p:cNvSpPr>
          <p:nvPr/>
        </p:nvSpPr>
        <p:spPr bwMode="auto">
          <a:xfrm>
            <a:off x="250825" y="5084763"/>
            <a:ext cx="1584325" cy="15875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zh-CN" altLang="en-US" sz="2800" b="1"/>
              <a:t>清军路线</a:t>
            </a:r>
          </a:p>
        </p:txBody>
      </p:sp>
      <p:sp>
        <p:nvSpPr>
          <p:cNvPr id="13328" name="AutoShape 31"/>
          <p:cNvSpPr>
            <a:spLocks noChangeArrowheads="1"/>
          </p:cNvSpPr>
          <p:nvPr/>
        </p:nvSpPr>
        <p:spPr bwMode="auto">
          <a:xfrm>
            <a:off x="395288" y="6092825"/>
            <a:ext cx="1447800" cy="152400"/>
          </a:xfrm>
          <a:prstGeom prst="rightArrow">
            <a:avLst>
              <a:gd name="adj1" fmla="val 50000"/>
              <a:gd name="adj2" fmla="val 237500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29" name="Rectangle 32"/>
          <p:cNvSpPr>
            <a:spLocks noChangeArrowheads="1"/>
          </p:cNvSpPr>
          <p:nvPr/>
        </p:nvSpPr>
        <p:spPr bwMode="auto">
          <a:xfrm>
            <a:off x="7596188" y="1125538"/>
            <a:ext cx="228600" cy="3048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0" name="Rectangle 33"/>
          <p:cNvSpPr>
            <a:spLocks noChangeArrowheads="1"/>
          </p:cNvSpPr>
          <p:nvPr/>
        </p:nvSpPr>
        <p:spPr bwMode="auto">
          <a:xfrm>
            <a:off x="7308850" y="692150"/>
            <a:ext cx="1584325" cy="18732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zh-CN" altLang="en-US" sz="2800" b="1"/>
              <a:t>日军路线</a:t>
            </a:r>
          </a:p>
        </p:txBody>
      </p:sp>
      <p:sp>
        <p:nvSpPr>
          <p:cNvPr id="13331" name="AutoShape 34"/>
          <p:cNvSpPr>
            <a:spLocks noChangeArrowheads="1"/>
          </p:cNvSpPr>
          <p:nvPr/>
        </p:nvSpPr>
        <p:spPr bwMode="auto">
          <a:xfrm>
            <a:off x="7380288" y="1773238"/>
            <a:ext cx="1371600" cy="152400"/>
          </a:xfrm>
          <a:prstGeom prst="leftArrow">
            <a:avLst>
              <a:gd name="adj1" fmla="val 50000"/>
              <a:gd name="adj2" fmla="val 225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5181600" y="2895600"/>
            <a:ext cx="11430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黄海海战</a:t>
            </a:r>
          </a:p>
        </p:txBody>
      </p:sp>
      <p:sp>
        <p:nvSpPr>
          <p:cNvPr id="13333" name="Rectangle 36"/>
          <p:cNvSpPr>
            <a:spLocks noChangeArrowheads="1"/>
          </p:cNvSpPr>
          <p:nvPr/>
        </p:nvSpPr>
        <p:spPr bwMode="auto">
          <a:xfrm>
            <a:off x="611188" y="5157788"/>
            <a:ext cx="2286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4" name="Rectangle 37"/>
          <p:cNvSpPr>
            <a:spLocks noChangeArrowheads="1"/>
          </p:cNvSpPr>
          <p:nvPr/>
        </p:nvSpPr>
        <p:spPr bwMode="auto">
          <a:xfrm>
            <a:off x="7543800" y="685800"/>
            <a:ext cx="2286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30" name="Text Box 38"/>
          <p:cNvSpPr txBox="1">
            <a:spLocks noChangeArrowheads="1"/>
          </p:cNvSpPr>
          <p:nvPr/>
        </p:nvSpPr>
        <p:spPr bwMode="auto">
          <a:xfrm>
            <a:off x="6324600" y="5562600"/>
            <a:ext cx="6858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丰岛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5715000" y="3352800"/>
            <a:ext cx="6858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平壤</a:t>
            </a:r>
          </a:p>
        </p:txBody>
      </p:sp>
      <p:sp>
        <p:nvSpPr>
          <p:cNvPr id="1333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</p:spTree>
    <p:extLst>
      <p:ext uri="{BB962C8B-B14F-4D97-AF65-F5344CB8AC3E}">
        <p14:creationId xmlns:p14="http://schemas.microsoft.com/office/powerpoint/2010/main" val="14472422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200" grpId="0" animBg="1"/>
      <p:bldP spid="8201" grpId="0" animBg="1"/>
      <p:bldP spid="8209" grpId="0" animBg="1" autoUpdateAnimBg="0"/>
      <p:bldP spid="8210" grpId="0" animBg="1" autoUpdateAnimBg="0"/>
      <p:bldP spid="8212" grpId="0" animBg="1" autoUpdateAnimBg="0"/>
      <p:bldP spid="8216" grpId="0" animBg="1"/>
      <p:bldP spid="8227" grpId="0" animBg="1" autoUpdateAnimBg="0"/>
      <p:bldP spid="8230" grpId="0" animBg="1" autoUpdateAnimBg="0"/>
      <p:bldP spid="823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2771775" y="1844675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/>
              <a:t>黄海海战</a:t>
            </a:r>
          </a:p>
        </p:txBody>
      </p:sp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908175" y="2636838"/>
            <a:ext cx="13382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/>
              <a:t>旅顺大屠杀</a:t>
            </a:r>
          </a:p>
        </p:txBody>
      </p:sp>
      <p:sp>
        <p:nvSpPr>
          <p:cNvPr id="14340" name="TextBox 5"/>
          <p:cNvSpPr txBox="1">
            <a:spLocks noChangeArrowheads="1"/>
          </p:cNvSpPr>
          <p:nvPr/>
        </p:nvSpPr>
        <p:spPr bwMode="auto">
          <a:xfrm>
            <a:off x="1331913" y="3716338"/>
            <a:ext cx="157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/>
              <a:t>爱国主义教育</a:t>
            </a:r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200900" cy="516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1388"/>
            <a:ext cx="14219238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Box 8"/>
          <p:cNvSpPr txBox="1">
            <a:spLocks noChangeArrowheads="1"/>
          </p:cNvSpPr>
          <p:nvPr/>
        </p:nvSpPr>
        <p:spPr bwMode="auto">
          <a:xfrm>
            <a:off x="395288" y="0"/>
            <a:ext cx="8424862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在这段视频中，你看到了什么？有什么感受？</a:t>
            </a:r>
          </a:p>
        </p:txBody>
      </p:sp>
    </p:spTree>
    <p:extLst>
      <p:ext uri="{BB962C8B-B14F-4D97-AF65-F5344CB8AC3E}">
        <p14:creationId xmlns:p14="http://schemas.microsoft.com/office/powerpoint/2010/main" val="230929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04800" y="5410200"/>
            <a:ext cx="1524000" cy="5334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5363" name="Picture 3" descr="中日战争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6" b="4462"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609600" y="3505200"/>
            <a:ext cx="6019800" cy="19812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5" name="Picture 5" descr="0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943600"/>
            <a:ext cx="5524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03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732463"/>
            <a:ext cx="762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03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733800"/>
            <a:ext cx="552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Freeform 8"/>
          <p:cNvSpPr>
            <a:spLocks/>
          </p:cNvSpPr>
          <p:nvPr/>
        </p:nvSpPr>
        <p:spPr bwMode="auto">
          <a:xfrm>
            <a:off x="4445000" y="3124200"/>
            <a:ext cx="1346200" cy="609600"/>
          </a:xfrm>
          <a:custGeom>
            <a:avLst/>
            <a:gdLst>
              <a:gd name="T0" fmla="*/ 2147483647 w 848"/>
              <a:gd name="T1" fmla="*/ 2147483647 h 384"/>
              <a:gd name="T2" fmla="*/ 2147483647 w 848"/>
              <a:gd name="T3" fmla="*/ 2147483647 h 384"/>
              <a:gd name="T4" fmla="*/ 2147483647 w 848"/>
              <a:gd name="T5" fmla="*/ 2147483647 h 384"/>
              <a:gd name="T6" fmla="*/ 2147483647 w 848"/>
              <a:gd name="T7" fmla="*/ 2147483647 h 384"/>
              <a:gd name="T8" fmla="*/ 2147483647 w 848"/>
              <a:gd name="T9" fmla="*/ 2147483647 h 384"/>
              <a:gd name="T10" fmla="*/ 2147483647 w 848"/>
              <a:gd name="T11" fmla="*/ 2147483647 h 384"/>
              <a:gd name="T12" fmla="*/ 2147483647 w 848"/>
              <a:gd name="T13" fmla="*/ 0 h 38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48"/>
              <a:gd name="T22" fmla="*/ 0 h 384"/>
              <a:gd name="T23" fmla="*/ 848 w 848"/>
              <a:gd name="T24" fmla="*/ 384 h 38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48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>
            <a:spLocks/>
          </p:cNvSpPr>
          <p:nvPr/>
        </p:nvSpPr>
        <p:spPr bwMode="auto">
          <a:xfrm>
            <a:off x="762000" y="2682875"/>
            <a:ext cx="4514850" cy="1203325"/>
          </a:xfrm>
          <a:custGeom>
            <a:avLst/>
            <a:gdLst>
              <a:gd name="T0" fmla="*/ 0 w 2844"/>
              <a:gd name="T1" fmla="*/ 2147483647 h 758"/>
              <a:gd name="T2" fmla="*/ 2147483647 w 2844"/>
              <a:gd name="T3" fmla="*/ 2147483647 h 758"/>
              <a:gd name="T4" fmla="*/ 2147483647 w 2844"/>
              <a:gd name="T5" fmla="*/ 2147483647 h 758"/>
              <a:gd name="T6" fmla="*/ 2147483647 w 2844"/>
              <a:gd name="T7" fmla="*/ 2147483647 h 758"/>
              <a:gd name="T8" fmla="*/ 2147483647 w 2844"/>
              <a:gd name="T9" fmla="*/ 2147483647 h 758"/>
              <a:gd name="T10" fmla="*/ 2147483647 w 2844"/>
              <a:gd name="T11" fmla="*/ 2147483647 h 758"/>
              <a:gd name="T12" fmla="*/ 2147483647 w 2844"/>
              <a:gd name="T13" fmla="*/ 2147483647 h 758"/>
              <a:gd name="T14" fmla="*/ 2147483647 w 2844"/>
              <a:gd name="T15" fmla="*/ 2147483647 h 7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44"/>
              <a:gd name="T25" fmla="*/ 0 h 758"/>
              <a:gd name="T26" fmla="*/ 2844 w 2844"/>
              <a:gd name="T27" fmla="*/ 758 h 7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mpd="sng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70" name="Group 10"/>
          <p:cNvGrpSpPr>
            <a:grpSpLocks/>
          </p:cNvGrpSpPr>
          <p:nvPr/>
        </p:nvGrpSpPr>
        <p:grpSpPr bwMode="auto">
          <a:xfrm>
            <a:off x="6400800" y="3581400"/>
            <a:ext cx="958850" cy="1447800"/>
            <a:chOff x="0" y="0"/>
            <a:chExt cx="604" cy="912"/>
          </a:xfrm>
        </p:grpSpPr>
        <p:sp>
          <p:nvSpPr>
            <p:cNvPr id="15402" name="Freeform 11"/>
            <p:cNvSpPr>
              <a:spLocks/>
            </p:cNvSpPr>
            <p:nvPr/>
          </p:nvSpPr>
          <p:spPr bwMode="auto">
            <a:xfrm>
              <a:off x="96" y="0"/>
              <a:ext cx="508" cy="912"/>
            </a:xfrm>
            <a:custGeom>
              <a:avLst/>
              <a:gdLst>
                <a:gd name="T0" fmla="*/ 480 w 508"/>
                <a:gd name="T1" fmla="*/ 912 h 912"/>
                <a:gd name="T2" fmla="*/ 504 w 508"/>
                <a:gd name="T3" fmla="*/ 564 h 912"/>
                <a:gd name="T4" fmla="*/ 480 w 508"/>
                <a:gd name="T5" fmla="*/ 432 h 912"/>
                <a:gd name="T6" fmla="*/ 336 w 508"/>
                <a:gd name="T7" fmla="*/ 336 h 912"/>
                <a:gd name="T8" fmla="*/ 0 w 508"/>
                <a:gd name="T9" fmla="*/ 0 h 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8"/>
                <a:gd name="T16" fmla="*/ 0 h 912"/>
                <a:gd name="T17" fmla="*/ 508 w 508"/>
                <a:gd name="T18" fmla="*/ 912 h 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3" name="Freeform 12"/>
            <p:cNvSpPr>
              <a:spLocks/>
            </p:cNvSpPr>
            <p:nvPr/>
          </p:nvSpPr>
          <p:spPr bwMode="auto">
            <a:xfrm>
              <a:off x="0" y="48"/>
              <a:ext cx="576" cy="816"/>
            </a:xfrm>
            <a:custGeom>
              <a:avLst/>
              <a:gdLst>
                <a:gd name="T0" fmla="*/ 576 w 576"/>
                <a:gd name="T1" fmla="*/ 816 h 816"/>
                <a:gd name="T2" fmla="*/ 276 w 576"/>
                <a:gd name="T3" fmla="*/ 360 h 816"/>
                <a:gd name="T4" fmla="*/ 108 w 576"/>
                <a:gd name="T5" fmla="*/ 192 h 816"/>
                <a:gd name="T6" fmla="*/ 36 w 576"/>
                <a:gd name="T7" fmla="*/ 132 h 816"/>
                <a:gd name="T8" fmla="*/ 0 w 576"/>
                <a:gd name="T9" fmla="*/ 0 h 8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6"/>
                <a:gd name="T16" fmla="*/ 0 h 816"/>
                <a:gd name="T17" fmla="*/ 576 w 576"/>
                <a:gd name="T18" fmla="*/ 816 h 8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581400" y="3733800"/>
            <a:ext cx="685800" cy="1295400"/>
            <a:chOff x="0" y="0"/>
            <a:chExt cx="432" cy="816"/>
          </a:xfrm>
        </p:grpSpPr>
        <p:sp>
          <p:nvSpPr>
            <p:cNvPr id="15400" name="Line 14"/>
            <p:cNvSpPr>
              <a:spLocks noChangeShapeType="1"/>
            </p:cNvSpPr>
            <p:nvPr/>
          </p:nvSpPr>
          <p:spPr bwMode="auto">
            <a:xfrm>
              <a:off x="0" y="0"/>
              <a:ext cx="96" cy="81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1" name="Line 15"/>
            <p:cNvSpPr>
              <a:spLocks noChangeShapeType="1"/>
            </p:cNvSpPr>
            <p:nvPr/>
          </p:nvSpPr>
          <p:spPr bwMode="auto">
            <a:xfrm>
              <a:off x="48" y="48"/>
              <a:ext cx="384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8" name="Picture 16" descr="037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7338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Text Box 17"/>
          <p:cNvSpPr txBox="1">
            <a:spLocks noChangeArrowheads="1"/>
          </p:cNvSpPr>
          <p:nvPr/>
        </p:nvSpPr>
        <p:spPr bwMode="auto">
          <a:xfrm>
            <a:off x="4800600" y="54864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1894.7.25</a:t>
            </a:r>
          </a:p>
        </p:txBody>
      </p:sp>
      <p:sp>
        <p:nvSpPr>
          <p:cNvPr id="15374" name="Text Box 18"/>
          <p:cNvSpPr txBox="1">
            <a:spLocks noChangeArrowheads="1"/>
          </p:cNvSpPr>
          <p:nvPr/>
        </p:nvSpPr>
        <p:spPr bwMode="auto">
          <a:xfrm>
            <a:off x="6400800" y="32766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1894.9.15</a:t>
            </a: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195513" y="5516563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1895.2.2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6248400" y="2743200"/>
            <a:ext cx="1752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隶书" pitchFamily="49" charset="-122"/>
                <a:ea typeface="隶书" pitchFamily="49" charset="-122"/>
              </a:rPr>
              <a:t>1894.9.17</a:t>
            </a: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3733800" y="4953000"/>
            <a:ext cx="539750" cy="393700"/>
            <a:chOff x="0" y="0"/>
            <a:chExt cx="340" cy="248"/>
          </a:xfrm>
        </p:grpSpPr>
        <p:sp>
          <p:nvSpPr>
            <p:cNvPr id="15398" name="Freeform 22"/>
            <p:cNvSpPr>
              <a:spLocks/>
            </p:cNvSpPr>
            <p:nvPr/>
          </p:nvSpPr>
          <p:spPr bwMode="auto">
            <a:xfrm>
              <a:off x="240" y="0"/>
              <a:ext cx="100" cy="192"/>
            </a:xfrm>
            <a:custGeom>
              <a:avLst/>
              <a:gdLst>
                <a:gd name="T0" fmla="*/ 96 w 100"/>
                <a:gd name="T1" fmla="*/ 0 h 192"/>
                <a:gd name="T2" fmla="*/ 84 w 100"/>
                <a:gd name="T3" fmla="*/ 144 h 192"/>
                <a:gd name="T4" fmla="*/ 0 w 100"/>
                <a:gd name="T5" fmla="*/ 192 h 192"/>
                <a:gd name="T6" fmla="*/ 0 60000 65536"/>
                <a:gd name="T7" fmla="*/ 0 60000 65536"/>
                <a:gd name="T8" fmla="*/ 0 60000 65536"/>
                <a:gd name="T9" fmla="*/ 0 w 100"/>
                <a:gd name="T10" fmla="*/ 0 h 192"/>
                <a:gd name="T11" fmla="*/ 100 w 100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" h="192">
                  <a:moveTo>
                    <a:pt x="96" y="0"/>
                  </a:moveTo>
                  <a:cubicBezTo>
                    <a:pt x="94" y="24"/>
                    <a:pt x="100" y="112"/>
                    <a:pt x="84" y="144"/>
                  </a:cubicBezTo>
                  <a:lnTo>
                    <a:pt x="0" y="192"/>
                  </a:lnTo>
                </a:path>
              </a:pathLst>
            </a:custGeom>
            <a:noFill/>
            <a:ln w="5715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9" name="Freeform 23"/>
            <p:cNvSpPr>
              <a:spLocks/>
            </p:cNvSpPr>
            <p:nvPr/>
          </p:nvSpPr>
          <p:spPr bwMode="auto">
            <a:xfrm>
              <a:off x="0" y="96"/>
              <a:ext cx="192" cy="152"/>
            </a:xfrm>
            <a:custGeom>
              <a:avLst/>
              <a:gdLst>
                <a:gd name="T0" fmla="*/ 192 w 192"/>
                <a:gd name="T1" fmla="*/ 56431961 h 56"/>
                <a:gd name="T2" fmla="*/ 84 w 192"/>
                <a:gd name="T3" fmla="*/ 56431961 h 56"/>
                <a:gd name="T4" fmla="*/ 0 w 192"/>
                <a:gd name="T5" fmla="*/ 0 h 56"/>
                <a:gd name="T6" fmla="*/ 0 60000 65536"/>
                <a:gd name="T7" fmla="*/ 0 60000 65536"/>
                <a:gd name="T8" fmla="*/ 0 60000 65536"/>
                <a:gd name="T9" fmla="*/ 0 w 192"/>
                <a:gd name="T10" fmla="*/ 0 h 56"/>
                <a:gd name="T11" fmla="*/ 192 w 192"/>
                <a:gd name="T12" fmla="*/ 56 h 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2" h="56">
                  <a:moveTo>
                    <a:pt x="192" y="48"/>
                  </a:moveTo>
                  <a:cubicBezTo>
                    <a:pt x="174" y="48"/>
                    <a:pt x="116" y="56"/>
                    <a:pt x="84" y="48"/>
                  </a:cubicBezTo>
                  <a:cubicBezTo>
                    <a:pt x="52" y="40"/>
                    <a:pt x="17" y="10"/>
                    <a:pt x="0" y="0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78" name="Line 24"/>
          <p:cNvSpPr>
            <a:spLocks noChangeShapeType="1"/>
          </p:cNvSpPr>
          <p:nvPr/>
        </p:nvSpPr>
        <p:spPr bwMode="auto">
          <a:xfrm flipH="1">
            <a:off x="6858000" y="5105400"/>
            <a:ext cx="2286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79" name="Picture 25" descr="03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971800"/>
            <a:ext cx="552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8" name="Freeform 26"/>
          <p:cNvSpPr>
            <a:spLocks/>
          </p:cNvSpPr>
          <p:nvPr/>
        </p:nvSpPr>
        <p:spPr bwMode="auto">
          <a:xfrm>
            <a:off x="4267200" y="3048000"/>
            <a:ext cx="1524000" cy="784225"/>
          </a:xfrm>
          <a:custGeom>
            <a:avLst/>
            <a:gdLst>
              <a:gd name="T0" fmla="*/ 2147483647 w 960"/>
              <a:gd name="T1" fmla="*/ 2147483647 h 494"/>
              <a:gd name="T2" fmla="*/ 2147483647 w 960"/>
              <a:gd name="T3" fmla="*/ 2147483647 h 494"/>
              <a:gd name="T4" fmla="*/ 2147483647 w 960"/>
              <a:gd name="T5" fmla="*/ 2147483647 h 494"/>
              <a:gd name="T6" fmla="*/ 2147483647 w 960"/>
              <a:gd name="T7" fmla="*/ 2147483647 h 494"/>
              <a:gd name="T8" fmla="*/ 2147483647 w 960"/>
              <a:gd name="T9" fmla="*/ 2147483647 h 494"/>
              <a:gd name="T10" fmla="*/ 2147483647 w 960"/>
              <a:gd name="T11" fmla="*/ 2147483647 h 494"/>
              <a:gd name="T12" fmla="*/ 0 w 960"/>
              <a:gd name="T13" fmla="*/ 0 h 4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60"/>
              <a:gd name="T22" fmla="*/ 0 h 494"/>
              <a:gd name="T23" fmla="*/ 960 w 960"/>
              <a:gd name="T24" fmla="*/ 494 h 4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60" h="494">
                <a:moveTo>
                  <a:pt x="960" y="480"/>
                </a:moveTo>
                <a:cubicBezTo>
                  <a:pt x="890" y="480"/>
                  <a:pt x="642" y="480"/>
                  <a:pt x="540" y="480"/>
                </a:cubicBezTo>
                <a:cubicBezTo>
                  <a:pt x="438" y="480"/>
                  <a:pt x="396" y="478"/>
                  <a:pt x="348" y="480"/>
                </a:cubicBezTo>
                <a:cubicBezTo>
                  <a:pt x="300" y="482"/>
                  <a:pt x="274" y="494"/>
                  <a:pt x="252" y="492"/>
                </a:cubicBezTo>
                <a:cubicBezTo>
                  <a:pt x="230" y="490"/>
                  <a:pt x="242" y="492"/>
                  <a:pt x="216" y="468"/>
                </a:cubicBezTo>
                <a:cubicBezTo>
                  <a:pt x="190" y="444"/>
                  <a:pt x="132" y="426"/>
                  <a:pt x="96" y="348"/>
                </a:cubicBezTo>
                <a:cubicBezTo>
                  <a:pt x="60" y="270"/>
                  <a:pt x="20" y="72"/>
                  <a:pt x="0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9" name="Freeform 27"/>
          <p:cNvSpPr>
            <a:spLocks/>
          </p:cNvSpPr>
          <p:nvPr/>
        </p:nvSpPr>
        <p:spPr bwMode="auto">
          <a:xfrm>
            <a:off x="3505200" y="2971800"/>
            <a:ext cx="685800" cy="609600"/>
          </a:xfrm>
          <a:custGeom>
            <a:avLst/>
            <a:gdLst>
              <a:gd name="T0" fmla="*/ 2147483647 w 432"/>
              <a:gd name="T1" fmla="*/ 0 h 384"/>
              <a:gd name="T2" fmla="*/ 2147483647 w 432"/>
              <a:gd name="T3" fmla="*/ 2147483647 h 384"/>
              <a:gd name="T4" fmla="*/ 0 w 432"/>
              <a:gd name="T5" fmla="*/ 2147483647 h 384"/>
              <a:gd name="T6" fmla="*/ 0 60000 65536"/>
              <a:gd name="T7" fmla="*/ 0 60000 65536"/>
              <a:gd name="T8" fmla="*/ 0 60000 65536"/>
              <a:gd name="T9" fmla="*/ 0 w 432"/>
              <a:gd name="T10" fmla="*/ 0 h 384"/>
              <a:gd name="T11" fmla="*/ 432 w 432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" h="384">
                <a:moveTo>
                  <a:pt x="432" y="0"/>
                </a:moveTo>
                <a:cubicBezTo>
                  <a:pt x="382" y="38"/>
                  <a:pt x="204" y="164"/>
                  <a:pt x="132" y="228"/>
                </a:cubicBezTo>
                <a:cubicBezTo>
                  <a:pt x="60" y="292"/>
                  <a:pt x="27" y="352"/>
                  <a:pt x="0" y="384"/>
                </a:cubicBezTo>
              </a:path>
            </a:pathLst>
          </a:custGeom>
          <a:noFill/>
          <a:ln w="57150" cmpd="sng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 flipH="1">
            <a:off x="3200400" y="3581400"/>
            <a:ext cx="228600" cy="76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1" name="Freeform 29"/>
          <p:cNvSpPr>
            <a:spLocks/>
          </p:cNvSpPr>
          <p:nvPr/>
        </p:nvSpPr>
        <p:spPr bwMode="auto">
          <a:xfrm>
            <a:off x="5486400" y="2362200"/>
            <a:ext cx="914400" cy="1295400"/>
          </a:xfrm>
          <a:custGeom>
            <a:avLst/>
            <a:gdLst>
              <a:gd name="T0" fmla="*/ 2147483647 w 576"/>
              <a:gd name="T1" fmla="*/ 2147483647 h 816"/>
              <a:gd name="T2" fmla="*/ 2147483647 w 576"/>
              <a:gd name="T3" fmla="*/ 2147483647 h 816"/>
              <a:gd name="T4" fmla="*/ 2147483647 w 576"/>
              <a:gd name="T5" fmla="*/ 2147483647 h 816"/>
              <a:gd name="T6" fmla="*/ 2147483647 w 576"/>
              <a:gd name="T7" fmla="*/ 2147483647 h 816"/>
              <a:gd name="T8" fmla="*/ 0 w 576"/>
              <a:gd name="T9" fmla="*/ 0 h 8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816"/>
              <a:gd name="T17" fmla="*/ 576 w 576"/>
              <a:gd name="T18" fmla="*/ 816 h 8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816">
                <a:moveTo>
                  <a:pt x="576" y="816"/>
                </a:moveTo>
                <a:lnTo>
                  <a:pt x="276" y="360"/>
                </a:lnTo>
                <a:cubicBezTo>
                  <a:pt x="198" y="256"/>
                  <a:pt x="148" y="230"/>
                  <a:pt x="108" y="192"/>
                </a:cubicBezTo>
                <a:cubicBezTo>
                  <a:pt x="68" y="154"/>
                  <a:pt x="54" y="164"/>
                  <a:pt x="36" y="132"/>
                </a:cubicBezTo>
                <a:cubicBezTo>
                  <a:pt x="18" y="100"/>
                  <a:pt x="7" y="27"/>
                  <a:pt x="0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Rectangle 30"/>
          <p:cNvSpPr>
            <a:spLocks noChangeArrowheads="1"/>
          </p:cNvSpPr>
          <p:nvPr/>
        </p:nvSpPr>
        <p:spPr bwMode="auto">
          <a:xfrm>
            <a:off x="250825" y="5084763"/>
            <a:ext cx="1584325" cy="15875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zh-CN" altLang="en-US" sz="2800" b="1"/>
              <a:t>清军路线</a:t>
            </a:r>
          </a:p>
        </p:txBody>
      </p:sp>
      <p:sp>
        <p:nvSpPr>
          <p:cNvPr id="15385" name="AutoShape 31"/>
          <p:cNvSpPr>
            <a:spLocks noChangeArrowheads="1"/>
          </p:cNvSpPr>
          <p:nvPr/>
        </p:nvSpPr>
        <p:spPr bwMode="auto">
          <a:xfrm>
            <a:off x="395288" y="6092825"/>
            <a:ext cx="1447800" cy="152400"/>
          </a:xfrm>
          <a:prstGeom prst="rightArrow">
            <a:avLst>
              <a:gd name="adj1" fmla="val 50000"/>
              <a:gd name="adj2" fmla="val 237500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86" name="Rectangle 32"/>
          <p:cNvSpPr>
            <a:spLocks noChangeArrowheads="1"/>
          </p:cNvSpPr>
          <p:nvPr/>
        </p:nvSpPr>
        <p:spPr bwMode="auto">
          <a:xfrm>
            <a:off x="7596188" y="1125538"/>
            <a:ext cx="228600" cy="3048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87" name="Rectangle 33"/>
          <p:cNvSpPr>
            <a:spLocks noChangeArrowheads="1"/>
          </p:cNvSpPr>
          <p:nvPr/>
        </p:nvSpPr>
        <p:spPr bwMode="auto">
          <a:xfrm>
            <a:off x="7308850" y="692150"/>
            <a:ext cx="1584325" cy="18732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zh-CN" altLang="en-US" sz="2800" b="1"/>
              <a:t>日军路线</a:t>
            </a:r>
          </a:p>
        </p:txBody>
      </p:sp>
      <p:sp>
        <p:nvSpPr>
          <p:cNvPr id="15388" name="AutoShape 34"/>
          <p:cNvSpPr>
            <a:spLocks noChangeArrowheads="1"/>
          </p:cNvSpPr>
          <p:nvPr/>
        </p:nvSpPr>
        <p:spPr bwMode="auto">
          <a:xfrm>
            <a:off x="7380288" y="1773238"/>
            <a:ext cx="1371600" cy="152400"/>
          </a:xfrm>
          <a:prstGeom prst="leftArrow">
            <a:avLst>
              <a:gd name="adj1" fmla="val 50000"/>
              <a:gd name="adj2" fmla="val 225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89" name="Text Box 35"/>
          <p:cNvSpPr txBox="1">
            <a:spLocks noChangeArrowheads="1"/>
          </p:cNvSpPr>
          <p:nvPr/>
        </p:nvSpPr>
        <p:spPr bwMode="auto">
          <a:xfrm>
            <a:off x="5181600" y="2895600"/>
            <a:ext cx="11430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黄海海战</a:t>
            </a:r>
          </a:p>
        </p:txBody>
      </p:sp>
      <p:sp>
        <p:nvSpPr>
          <p:cNvPr id="15390" name="Rectangle 36"/>
          <p:cNvSpPr>
            <a:spLocks noChangeArrowheads="1"/>
          </p:cNvSpPr>
          <p:nvPr/>
        </p:nvSpPr>
        <p:spPr bwMode="auto">
          <a:xfrm>
            <a:off x="611188" y="5157788"/>
            <a:ext cx="2286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91" name="Rectangle 37"/>
          <p:cNvSpPr>
            <a:spLocks noChangeArrowheads="1"/>
          </p:cNvSpPr>
          <p:nvPr/>
        </p:nvSpPr>
        <p:spPr bwMode="auto">
          <a:xfrm>
            <a:off x="7543800" y="685800"/>
            <a:ext cx="2286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92" name="Text Box 38"/>
          <p:cNvSpPr txBox="1">
            <a:spLocks noChangeArrowheads="1"/>
          </p:cNvSpPr>
          <p:nvPr/>
        </p:nvSpPr>
        <p:spPr bwMode="auto">
          <a:xfrm>
            <a:off x="6324600" y="5562600"/>
            <a:ext cx="6858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丰岛</a:t>
            </a:r>
          </a:p>
        </p:txBody>
      </p:sp>
      <p:sp>
        <p:nvSpPr>
          <p:cNvPr id="15393" name="Text Box 39"/>
          <p:cNvSpPr txBox="1">
            <a:spLocks noChangeArrowheads="1"/>
          </p:cNvSpPr>
          <p:nvPr/>
        </p:nvSpPr>
        <p:spPr bwMode="auto">
          <a:xfrm>
            <a:off x="5715000" y="3352800"/>
            <a:ext cx="6858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平壤</a:t>
            </a:r>
          </a:p>
        </p:txBody>
      </p:sp>
      <p:sp>
        <p:nvSpPr>
          <p:cNvPr id="8232" name="Text Box 40"/>
          <p:cNvSpPr txBox="1">
            <a:spLocks noChangeArrowheads="1"/>
          </p:cNvSpPr>
          <p:nvPr/>
        </p:nvSpPr>
        <p:spPr bwMode="auto">
          <a:xfrm>
            <a:off x="2514600" y="3352800"/>
            <a:ext cx="685800" cy="3667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旅顺</a:t>
            </a:r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2700338" y="5157788"/>
            <a:ext cx="914400" cy="366712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威海卫</a:t>
            </a:r>
          </a:p>
        </p:txBody>
      </p:sp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2195513" y="2852738"/>
            <a:ext cx="15113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111111"/>
                </a:solidFill>
                <a:latin typeface="宋体" charset="-122"/>
              </a:rPr>
              <a:t>1894.11</a:t>
            </a:r>
          </a:p>
        </p:txBody>
      </p:sp>
      <p:sp>
        <p:nvSpPr>
          <p:cNvPr id="1539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</p:spTree>
    <p:extLst>
      <p:ext uri="{BB962C8B-B14F-4D97-AF65-F5344CB8AC3E}">
        <p14:creationId xmlns:p14="http://schemas.microsoft.com/office/powerpoint/2010/main" val="32028295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 animBg="1" autoUpdateAnimBg="0"/>
      <p:bldP spid="8212" grpId="0" animBg="1" autoUpdateAnimBg="0"/>
      <p:bldP spid="8218" grpId="0" animBg="1"/>
      <p:bldP spid="8219" grpId="0" animBg="1"/>
      <p:bldP spid="8220" grpId="0" animBg="1"/>
      <p:bldP spid="8221" grpId="0" animBg="1"/>
      <p:bldP spid="8232" grpId="0" animBg="1" autoUpdateAnimBg="0"/>
      <p:bldP spid="8233" grpId="0" animBg="1" autoUpdateAnimBg="0"/>
      <p:bldP spid="823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2700338" y="6211888"/>
            <a:ext cx="4464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“陆军逃，海军躲”</a:t>
            </a:r>
          </a:p>
        </p:txBody>
      </p:sp>
      <p:pic>
        <p:nvPicPr>
          <p:cNvPr id="16388" name="图片 8" descr="中日威海卫之战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7"/>
          <p:cNvSpPr>
            <a:spLocks noChangeArrowheads="1"/>
          </p:cNvSpPr>
          <p:nvPr/>
        </p:nvSpPr>
        <p:spPr bwMode="auto">
          <a:xfrm rot="-606299">
            <a:off x="36513" y="2076450"/>
            <a:ext cx="1871662" cy="576263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2532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2003224221555639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196975"/>
            <a:ext cx="4973638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4" name="Picture 2" descr="2003224215245882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133600"/>
            <a:ext cx="53149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pic>
        <p:nvPicPr>
          <p:cNvPr id="33797" name="Picture 5" descr="2005-5-27_11-8-5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5241925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2627313" y="5876925"/>
            <a:ext cx="446563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>
                <a:latin typeface="黑体" pitchFamily="49" charset="-122"/>
                <a:ea typeface="黑体" pitchFamily="49" charset="-122"/>
              </a:rPr>
              <a:t>“旅顺大屠杀”</a:t>
            </a:r>
          </a:p>
        </p:txBody>
      </p:sp>
    </p:spTree>
    <p:extLst>
      <p:ext uri="{BB962C8B-B14F-4D97-AF65-F5344CB8AC3E}">
        <p14:creationId xmlns:p14="http://schemas.microsoft.com/office/powerpoint/2010/main" val="15719971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8532813" y="2638425"/>
            <a:ext cx="792162" cy="230346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日  本</a:t>
            </a: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828675" y="1844675"/>
            <a:ext cx="1600200" cy="3733800"/>
            <a:chOff x="0" y="0"/>
            <a:chExt cx="1008" cy="2352"/>
          </a:xfrm>
        </p:grpSpPr>
        <p:sp>
          <p:nvSpPr>
            <p:cNvPr id="12317" name="未知"/>
            <p:cNvSpPr>
              <a:spLocks/>
            </p:cNvSpPr>
            <p:nvPr/>
          </p:nvSpPr>
          <p:spPr bwMode="auto">
            <a:xfrm>
              <a:off x="0" y="0"/>
              <a:ext cx="1008" cy="2352"/>
            </a:xfrm>
            <a:custGeom>
              <a:avLst/>
              <a:gdLst>
                <a:gd name="T0" fmla="*/ 1005 w 385"/>
                <a:gd name="T1" fmla="*/ 0 h 2640"/>
                <a:gd name="T2" fmla="*/ 0 w 385"/>
                <a:gd name="T3" fmla="*/ 0 h 2640"/>
                <a:gd name="T4" fmla="*/ 0 w 385"/>
                <a:gd name="T5" fmla="*/ 2352 h 2640"/>
                <a:gd name="T6" fmla="*/ 1008 w 385"/>
                <a:gd name="T7" fmla="*/ 2352 h 26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5" h="2640">
                  <a:moveTo>
                    <a:pt x="384" y="0"/>
                  </a:moveTo>
                  <a:lnTo>
                    <a:pt x="0" y="0"/>
                  </a:lnTo>
                  <a:lnTo>
                    <a:pt x="0" y="2640"/>
                  </a:lnTo>
                  <a:lnTo>
                    <a:pt x="385" y="2640"/>
                  </a:lnTo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8" name="Line 5"/>
            <p:cNvSpPr>
              <a:spLocks noChangeShapeType="1"/>
            </p:cNvSpPr>
            <p:nvPr/>
          </p:nvSpPr>
          <p:spPr bwMode="auto">
            <a:xfrm>
              <a:off x="0" y="960"/>
              <a:ext cx="1008" cy="0"/>
            </a:xfrm>
            <a:prstGeom prst="line">
              <a:avLst/>
            </a:prstGeom>
            <a:noFill/>
            <a:ln w="57150" cap="rnd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900113" y="1917700"/>
            <a:ext cx="167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2800" b="1">
                <a:latin typeface="黑体" pitchFamily="49" charset="-122"/>
                <a:ea typeface="黑体" pitchFamily="49" charset="-122"/>
              </a:rPr>
              <a:t>仓促应战</a:t>
            </a:r>
          </a:p>
        </p:txBody>
      </p:sp>
      <p:sp>
        <p:nvSpPr>
          <p:cNvPr id="13319" name="Text Box 7">
            <a:hlinkClick r:id="rId2" action="ppaction://hlinksldjump" tooltip="丰岛海战"/>
          </p:cNvPr>
          <p:cNvSpPr txBox="1">
            <a:spLocks noChangeArrowheads="1"/>
          </p:cNvSpPr>
          <p:nvPr/>
        </p:nvSpPr>
        <p:spPr bwMode="auto">
          <a:xfrm>
            <a:off x="2484438" y="1701800"/>
            <a:ext cx="1905000" cy="542925"/>
          </a:xfrm>
          <a:prstGeom prst="rect">
            <a:avLst/>
          </a:prstGeom>
          <a:solidFill>
            <a:schemeClr val="bg1"/>
          </a:solidFill>
          <a:ln w="222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丰岛海战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20" name="Text Box 8">
            <a:hlinkClick r:id="rId2" action="ppaction://hlinksldjump" tooltip="平壤之战"/>
          </p:cNvPr>
          <p:cNvSpPr txBox="1">
            <a:spLocks noChangeArrowheads="1"/>
          </p:cNvSpPr>
          <p:nvPr/>
        </p:nvSpPr>
        <p:spPr bwMode="auto">
          <a:xfrm>
            <a:off x="2555875" y="3068638"/>
            <a:ext cx="1828800" cy="542925"/>
          </a:xfrm>
          <a:prstGeom prst="rect">
            <a:avLst/>
          </a:prstGeom>
          <a:solidFill>
            <a:schemeClr val="bg1"/>
          </a:solidFill>
          <a:ln w="222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平壤战役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21" name="Text Box 9">
            <a:hlinkClick r:id="rId3" action="ppaction://hlinksldjump" tooltip="黄海海战"/>
          </p:cNvPr>
          <p:cNvSpPr txBox="1">
            <a:spLocks noChangeArrowheads="1"/>
          </p:cNvSpPr>
          <p:nvPr/>
        </p:nvSpPr>
        <p:spPr bwMode="auto">
          <a:xfrm>
            <a:off x="2555875" y="3789363"/>
            <a:ext cx="1905000" cy="541337"/>
          </a:xfrm>
          <a:prstGeom prst="rect">
            <a:avLst/>
          </a:prstGeom>
          <a:solidFill>
            <a:schemeClr val="bg1"/>
          </a:solidFill>
          <a:ln w="222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黄海海战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22" name="Text Box 10">
            <a:hlinkClick r:id="rId4" action="ppaction://hlinksldjump" tooltip="旅顺屠杀"/>
          </p:cNvPr>
          <p:cNvSpPr txBox="1">
            <a:spLocks noChangeArrowheads="1"/>
          </p:cNvSpPr>
          <p:nvPr/>
        </p:nvSpPr>
        <p:spPr bwMode="auto">
          <a:xfrm>
            <a:off x="2555875" y="5157788"/>
            <a:ext cx="1873250" cy="541337"/>
          </a:xfrm>
          <a:prstGeom prst="rect">
            <a:avLst/>
          </a:prstGeom>
          <a:solidFill>
            <a:schemeClr val="bg1"/>
          </a:solidFill>
          <a:ln w="222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辽东战役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23" name="Text Box 11">
            <a:hlinkClick r:id="rId2" action="ppaction://hlinksldjump" tooltip="威海卫海战"/>
          </p:cNvPr>
          <p:cNvSpPr txBox="1">
            <a:spLocks noChangeArrowheads="1"/>
          </p:cNvSpPr>
          <p:nvPr/>
        </p:nvSpPr>
        <p:spPr bwMode="auto">
          <a:xfrm>
            <a:off x="2484438" y="5805488"/>
            <a:ext cx="2160587" cy="541337"/>
          </a:xfrm>
          <a:prstGeom prst="rect">
            <a:avLst/>
          </a:prstGeom>
          <a:solidFill>
            <a:schemeClr val="bg1"/>
          </a:solidFill>
          <a:ln w="222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威海卫战役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356100" y="1412875"/>
            <a:ext cx="32004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日本发动突然袭击中日双方正式开战。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4429125" y="3068638"/>
            <a:ext cx="2808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左宝贵壮烈牺牲。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4500563" y="3717925"/>
            <a:ext cx="295275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双方损失相当，邓世昌等牺牲。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572000" y="4868863"/>
            <a:ext cx="323532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旅顺、大连失陷，日军屠杀中国居民。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4787900" y="5805488"/>
            <a:ext cx="3124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北洋舰队全军覆没。</a:t>
            </a:r>
          </a:p>
        </p:txBody>
      </p:sp>
      <p:grpSp>
        <p:nvGrpSpPr>
          <p:cNvPr id="13329" name="Group 17"/>
          <p:cNvGrpSpPr>
            <a:grpSpLocks/>
          </p:cNvGrpSpPr>
          <p:nvPr/>
        </p:nvGrpSpPr>
        <p:grpSpPr bwMode="auto">
          <a:xfrm>
            <a:off x="7308850" y="1917700"/>
            <a:ext cx="1152525" cy="4191000"/>
            <a:chOff x="0" y="0"/>
            <a:chExt cx="721" cy="2640"/>
          </a:xfrm>
        </p:grpSpPr>
        <p:sp>
          <p:nvSpPr>
            <p:cNvPr id="12310" name="Line 18"/>
            <p:cNvSpPr>
              <a:spLocks noChangeShapeType="1"/>
            </p:cNvSpPr>
            <p:nvPr/>
          </p:nvSpPr>
          <p:spPr bwMode="auto">
            <a:xfrm>
              <a:off x="720" y="0"/>
              <a:ext cx="0" cy="264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1" name="Line 19"/>
            <p:cNvSpPr>
              <a:spLocks noChangeShapeType="1"/>
            </p:cNvSpPr>
            <p:nvPr/>
          </p:nvSpPr>
          <p:spPr bwMode="auto">
            <a:xfrm flipH="1">
              <a:off x="240" y="0"/>
              <a:ext cx="480" cy="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2" name="Line 20"/>
            <p:cNvSpPr>
              <a:spLocks noChangeShapeType="1"/>
            </p:cNvSpPr>
            <p:nvPr/>
          </p:nvSpPr>
          <p:spPr bwMode="auto">
            <a:xfrm flipH="1">
              <a:off x="144" y="672"/>
              <a:ext cx="576" cy="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3" name="Line 21"/>
            <p:cNvSpPr>
              <a:spLocks noChangeShapeType="1"/>
            </p:cNvSpPr>
            <p:nvPr/>
          </p:nvSpPr>
          <p:spPr bwMode="auto">
            <a:xfrm flipH="1">
              <a:off x="0" y="1296"/>
              <a:ext cx="720" cy="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4" name="Line 22"/>
            <p:cNvSpPr>
              <a:spLocks noChangeShapeType="1"/>
            </p:cNvSpPr>
            <p:nvPr/>
          </p:nvSpPr>
          <p:spPr bwMode="auto">
            <a:xfrm flipH="1">
              <a:off x="192" y="2016"/>
              <a:ext cx="528" cy="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5" name="Line 23"/>
            <p:cNvSpPr>
              <a:spLocks noChangeShapeType="1"/>
            </p:cNvSpPr>
            <p:nvPr/>
          </p:nvSpPr>
          <p:spPr bwMode="auto">
            <a:xfrm flipH="1">
              <a:off x="480" y="2640"/>
              <a:ext cx="240" cy="0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6" name="Text Box 24"/>
            <p:cNvSpPr txBox="1">
              <a:spLocks noChangeArrowheads="1"/>
            </p:cNvSpPr>
            <p:nvPr/>
          </p:nvSpPr>
          <p:spPr bwMode="auto">
            <a:xfrm>
              <a:off x="336" y="288"/>
              <a:ext cx="385" cy="2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90170" tIns="46990" rIns="90170" bIns="4699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大   举   进   攻</a:t>
              </a:r>
            </a:p>
          </p:txBody>
        </p:sp>
      </p:grpSp>
      <p:sp>
        <p:nvSpPr>
          <p:cNvPr id="12304" name="Rectangle 25"/>
          <p:cNvSpPr>
            <a:spLocks noChangeArrowheads="1"/>
          </p:cNvSpPr>
          <p:nvPr/>
        </p:nvSpPr>
        <p:spPr bwMode="auto">
          <a:xfrm>
            <a:off x="-3175" y="0"/>
            <a:ext cx="9218613" cy="881063"/>
          </a:xfrm>
          <a:prstGeom prst="rect">
            <a:avLst/>
          </a:prstGeom>
          <a:gradFill rotWithShape="0">
            <a:gsLst>
              <a:gs pos="0">
                <a:schemeClr val="bg1">
                  <a:alpha val="7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05" name="Rectangle 26"/>
          <p:cNvSpPr>
            <a:spLocks noChangeArrowheads="1"/>
          </p:cNvSpPr>
          <p:nvPr/>
        </p:nvSpPr>
        <p:spPr bwMode="auto">
          <a:xfrm>
            <a:off x="-1588" y="836613"/>
            <a:ext cx="9255126" cy="76200"/>
          </a:xfrm>
          <a:prstGeom prst="rect">
            <a:avLst/>
          </a:prstGeom>
          <a:gradFill rotWithShape="0">
            <a:gsLst>
              <a:gs pos="0">
                <a:srgbClr val="454545"/>
              </a:gs>
              <a:gs pos="100000">
                <a:srgbClr val="969696">
                  <a:alpha val="75998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06" name="Rectangle 27"/>
          <p:cNvSpPr>
            <a:spLocks noChangeArrowheads="1"/>
          </p:cNvSpPr>
          <p:nvPr/>
        </p:nvSpPr>
        <p:spPr bwMode="auto">
          <a:xfrm>
            <a:off x="0" y="188913"/>
            <a:ext cx="651668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None/>
            </a:pPr>
            <a:r>
              <a:rPr lang="zh-CN" altLang="en-US" sz="2800" b="1">
                <a:ea typeface="黑体" pitchFamily="49" charset="-122"/>
              </a:rPr>
              <a:t>一、甲午中日战争（1894~1895）</a:t>
            </a:r>
            <a:endParaRPr lang="zh-CN" altLang="en-US" sz="2800"/>
          </a:p>
        </p:txBody>
      </p:sp>
      <p:sp>
        <p:nvSpPr>
          <p:cNvPr id="12307" name="Rectangle 16"/>
          <p:cNvSpPr>
            <a:spLocks noRot="1" noChangeArrowheads="1"/>
          </p:cNvSpPr>
          <p:nvPr/>
        </p:nvSpPr>
        <p:spPr bwMode="auto">
          <a:xfrm>
            <a:off x="0" y="1052513"/>
            <a:ext cx="2970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（二）经过</a:t>
            </a:r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-23813" y="2492375"/>
            <a:ext cx="779463" cy="25908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sz="4000" b="1">
                <a:latin typeface="黑体" pitchFamily="49" charset="-122"/>
                <a:ea typeface="黑体" pitchFamily="49" charset="-122"/>
              </a:rPr>
              <a:t>清 政 府</a:t>
            </a:r>
          </a:p>
        </p:txBody>
      </p:sp>
      <p:sp>
        <p:nvSpPr>
          <p:cNvPr id="13342" name="Text Box 30"/>
          <p:cNvSpPr txBox="1">
            <a:spLocks noChangeArrowheads="1"/>
          </p:cNvSpPr>
          <p:nvPr/>
        </p:nvSpPr>
        <p:spPr bwMode="auto">
          <a:xfrm>
            <a:off x="900113" y="3502025"/>
            <a:ext cx="16764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调停求和</a:t>
            </a:r>
          </a:p>
        </p:txBody>
      </p:sp>
    </p:spTree>
    <p:extLst>
      <p:ext uri="{BB962C8B-B14F-4D97-AF65-F5344CB8AC3E}">
        <p14:creationId xmlns:p14="http://schemas.microsoft.com/office/powerpoint/2010/main" val="147622635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8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8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9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9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8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8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8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8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9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9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9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9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8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8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79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79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8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nimBg="1" autoUpdateAnimBg="0"/>
      <p:bldP spid="13318" grpId="0" animBg="1" autoUpdateAnimBg="0"/>
      <p:bldP spid="13319" grpId="0" bldLvl="0" animBg="1" autoUpdateAnimBg="0"/>
      <p:bldP spid="13320" grpId="0" bldLvl="0" animBg="1" autoUpdateAnimBg="0"/>
      <p:bldP spid="13321" grpId="0" bldLvl="0" animBg="1" autoUpdateAnimBg="0"/>
      <p:bldP spid="13322" grpId="0" bldLvl="0" animBg="1" autoUpdateAnimBg="0"/>
      <p:bldP spid="13323" grpId="0" bldLvl="0" animBg="1" autoUpdateAnimBg="0"/>
      <p:bldP spid="13324" grpId="0" animBg="1" autoUpdateAnimBg="0"/>
      <p:bldP spid="13325" grpId="0" animBg="1" autoUpdateAnimBg="0"/>
      <p:bldP spid="13326" grpId="0" animBg="1" autoUpdateAnimBg="0"/>
      <p:bldP spid="13327" grpId="0" animBg="1" autoUpdateAnimBg="0"/>
      <p:bldP spid="13328" grpId="0" animBg="1" autoUpdateAnimBg="0"/>
      <p:bldP spid="13341" grpId="0" bldLvl="0" animBg="1" autoUpdateAnimBg="0"/>
      <p:bldP spid="13342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396255" y="548680"/>
            <a:ext cx="3744416" cy="1525637"/>
          </a:xfrm>
          <a:prstGeom prst="cloudCallout">
            <a:avLst>
              <a:gd name="adj1" fmla="val 77481"/>
              <a:gd name="adj2" fmla="val 27801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/>
            <a:endParaRPr lang="zh-CN" altLang="zh-CN"/>
          </a:p>
        </p:txBody>
      </p:sp>
      <p:sp>
        <p:nvSpPr>
          <p:cNvPr id="15363" name="WordArt 3"/>
          <p:cNvSpPr>
            <a:spLocks noChangeArrowheads="1" noChangeShapeType="1"/>
          </p:cNvSpPr>
          <p:nvPr/>
        </p:nvSpPr>
        <p:spPr bwMode="auto">
          <a:xfrm>
            <a:off x="1081013" y="800894"/>
            <a:ext cx="2374900" cy="836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活动探究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472343" y="2492896"/>
            <a:ext cx="504031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 dirty="0">
                <a:ea typeface="楷体" pitchFamily="49" charset="-122"/>
              </a:rPr>
              <a:t>中国为何战败？</a:t>
            </a:r>
          </a:p>
        </p:txBody>
      </p:sp>
    </p:spTree>
    <p:extLst>
      <p:ext uri="{BB962C8B-B14F-4D97-AF65-F5344CB8AC3E}">
        <p14:creationId xmlns:p14="http://schemas.microsoft.com/office/powerpoint/2010/main" val="136982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ldLvl="0" animBg="1" autoUpdateAnimBg="0"/>
      <p:bldP spid="15363" grpId="0" animBg="1"/>
      <p:bldP spid="15364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sp>
        <p:nvSpPr>
          <p:cNvPr id="19459" name="TextBox 1"/>
          <p:cNvSpPr txBox="1">
            <a:spLocks noChangeArrowheads="1"/>
          </p:cNvSpPr>
          <p:nvPr/>
        </p:nvSpPr>
        <p:spPr bwMode="auto">
          <a:xfrm>
            <a:off x="395288" y="1412875"/>
            <a:ext cx="7272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/>
              <a:t>结合背景 和 材料  为何失败 </a:t>
            </a:r>
          </a:p>
        </p:txBody>
      </p:sp>
      <p:sp>
        <p:nvSpPr>
          <p:cNvPr id="19460" name="TextBox 5"/>
          <p:cNvSpPr txBox="1">
            <a:spLocks noChangeArrowheads="1"/>
          </p:cNvSpPr>
          <p:nvPr/>
        </p:nvSpPr>
        <p:spPr bwMode="auto">
          <a:xfrm>
            <a:off x="611188" y="1844675"/>
            <a:ext cx="76327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000" b="1">
                <a:latin typeface="黑体" pitchFamily="49" charset="-122"/>
                <a:ea typeface="黑体" pitchFamily="49" charset="-122"/>
              </a:rPr>
              <a:t>材料</a:t>
            </a:r>
            <a:r>
              <a:rPr kumimoji="1" lang="en-US" altLang="zh-CN" sz="4000" b="1">
                <a:latin typeface="黑体" pitchFamily="49" charset="-122"/>
                <a:ea typeface="黑体" pitchFamily="49" charset="-122"/>
              </a:rPr>
              <a:t>1: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倭人近十年来，一意治兵，专师西法，购置船械，愈出愈精。中国限于财力，拘于部议，未能撤手举办，遂觉稍行见绌。海军快船快炮太少，仅足守口，实难纵令海战。        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李鸿章</a:t>
            </a:r>
          </a:p>
        </p:txBody>
      </p:sp>
    </p:spTree>
    <p:extLst>
      <p:ext uri="{BB962C8B-B14F-4D97-AF65-F5344CB8AC3E}">
        <p14:creationId xmlns:p14="http://schemas.microsoft.com/office/powerpoint/2010/main" val="1073968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9138"/>
            <a:ext cx="914400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15"/>
          <p:cNvSpPr txBox="1">
            <a:spLocks noChangeArrowheads="1"/>
          </p:cNvSpPr>
          <p:nvPr/>
        </p:nvSpPr>
        <p:spPr bwMode="auto">
          <a:xfrm>
            <a:off x="2484438" y="1196975"/>
            <a:ext cx="4300537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中日兵力大比拼：</a:t>
            </a:r>
          </a:p>
        </p:txBody>
      </p:sp>
    </p:spTree>
    <p:extLst>
      <p:ext uri="{BB962C8B-B14F-4D97-AF65-F5344CB8AC3E}">
        <p14:creationId xmlns:p14="http://schemas.microsoft.com/office/powerpoint/2010/main" val="37401372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250825" y="1196975"/>
            <a:ext cx="8642350" cy="187642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4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材料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2: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 1894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日本外相陆奥宗光密令驻朝公使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:</a:t>
            </a:r>
            <a:r>
              <a:rPr lang="en-US" altLang="zh-CN" sz="3600" b="1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促成中日冲突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实为当前之急务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为实行此事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可采取任何手段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.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”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250825" y="3141663"/>
            <a:ext cx="8642350" cy="35385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4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材料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3: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日方明治天皇，一方面协调国会，为海军增加购舰资金，一方面节约宫内费用，带头向海军捐款，文武官员在三年内，捐出薪金的十分之一，建造军舰。在天皇的感召下，全国富豪纷纷捐款，使海军在物质和精神上都得到很大支持。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9627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188913"/>
            <a:ext cx="9144000" cy="35385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4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材料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4: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慈禧太后对海军既不了解，也没有特别的关心，她在北洋水师成军后，开始修建颐和园，为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岁生日准备庆寿，耗用银两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1000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万两，北洋水师资金匮乏，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年只增添了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艘新舰，而日方在此期间添了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艘主要军舰。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3644900"/>
            <a:ext cx="9144000" cy="298608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4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材料</a:t>
            </a: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5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：平壤战役时，驻守平壤的清军执行李鸿章“先守定局，再图进取”的命令，贻误战机。日军分路围攻平壤时，清军回族将领左宝贵亲临城头指挥战斗，中弹牺牲。清军统帅叶志超弃城逃走。日军占领平壤。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3031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981075"/>
            <a:ext cx="9144000" cy="64611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中国失败的原因：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250825" y="2205038"/>
            <a:ext cx="8785671" cy="150812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、主观方面：清政府的腐朽</a:t>
            </a:r>
            <a:endParaRPr lang="en-US" altLang="zh-CN" sz="3600" b="1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①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清政府奉行“避战自保”的方针，贻误战机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②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上下腐朽，。。。。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323850" y="4221163"/>
            <a:ext cx="8712646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、客观方面：日本蓄谋已久，准备充分，实力略强，中国相对比较落后</a:t>
            </a:r>
            <a:endParaRPr lang="en-US" altLang="zh-CN" sz="28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1059105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甲午中日战争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628775"/>
            <a:ext cx="496887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6" name="组合 13"/>
          <p:cNvGrpSpPr>
            <a:grpSpLocks/>
          </p:cNvGrpSpPr>
          <p:nvPr/>
        </p:nvGrpSpPr>
        <p:grpSpPr bwMode="auto">
          <a:xfrm>
            <a:off x="0" y="1484313"/>
            <a:ext cx="2032000" cy="3378200"/>
            <a:chOff x="0" y="1484784"/>
            <a:chExt cx="2031325" cy="3377411"/>
          </a:xfrm>
        </p:grpSpPr>
        <p:sp>
          <p:nvSpPr>
            <p:cNvPr id="18442" name="TextBox 7"/>
            <p:cNvSpPr txBox="1">
              <a:spLocks noChangeArrowheads="1"/>
            </p:cNvSpPr>
            <p:nvPr/>
          </p:nvSpPr>
          <p:spPr bwMode="auto">
            <a:xfrm>
              <a:off x="683568" y="2276872"/>
              <a:ext cx="504056" cy="2585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zh-CN" altLang="en-US" sz="5400">
                  <a:latin typeface="黑体" pitchFamily="49" charset="-122"/>
                  <a:ea typeface="黑体" pitchFamily="49" charset="-122"/>
                </a:rPr>
                <a:t>李鸿章</a:t>
              </a:r>
            </a:p>
          </p:txBody>
        </p:sp>
        <p:sp>
          <p:nvSpPr>
            <p:cNvPr id="18443" name="TextBox 11"/>
            <p:cNvSpPr txBox="1">
              <a:spLocks noChangeArrowheads="1"/>
            </p:cNvSpPr>
            <p:nvPr/>
          </p:nvSpPr>
          <p:spPr bwMode="auto">
            <a:xfrm>
              <a:off x="0" y="1484784"/>
              <a:ext cx="203132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zh-CN" altLang="en-US" sz="3600">
                  <a:solidFill>
                    <a:srgbClr val="C00000"/>
                  </a:solidFill>
                  <a:latin typeface="黑体" pitchFamily="49" charset="-122"/>
                  <a:ea typeface="黑体" pitchFamily="49" charset="-122"/>
                </a:rPr>
                <a:t>中方代表</a:t>
              </a:r>
            </a:p>
          </p:txBody>
        </p:sp>
      </p:grpSp>
      <p:grpSp>
        <p:nvGrpSpPr>
          <p:cNvPr id="18437" name="组合 11"/>
          <p:cNvGrpSpPr>
            <a:grpSpLocks/>
          </p:cNvGrpSpPr>
          <p:nvPr/>
        </p:nvGrpSpPr>
        <p:grpSpPr bwMode="auto">
          <a:xfrm>
            <a:off x="6875463" y="1484313"/>
            <a:ext cx="2032000" cy="3551237"/>
            <a:chOff x="6875463" y="1484313"/>
            <a:chExt cx="2032000" cy="3551237"/>
          </a:xfrm>
        </p:grpSpPr>
        <p:sp>
          <p:nvSpPr>
            <p:cNvPr id="18440" name="TextBox 9"/>
            <p:cNvSpPr txBox="1">
              <a:spLocks noChangeArrowheads="1"/>
            </p:cNvSpPr>
            <p:nvPr/>
          </p:nvSpPr>
          <p:spPr bwMode="auto">
            <a:xfrm>
              <a:off x="7451718" y="1988396"/>
              <a:ext cx="1008447" cy="3047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zh-CN" altLang="en-US" sz="4800">
                  <a:latin typeface="黑体" pitchFamily="49" charset="-122"/>
                  <a:ea typeface="黑体" pitchFamily="49" charset="-122"/>
                </a:rPr>
                <a:t>伊藤博文</a:t>
              </a:r>
            </a:p>
          </p:txBody>
        </p:sp>
        <p:sp>
          <p:nvSpPr>
            <p:cNvPr id="18441" name="TextBox 12"/>
            <p:cNvSpPr txBox="1">
              <a:spLocks noChangeArrowheads="1"/>
            </p:cNvSpPr>
            <p:nvPr/>
          </p:nvSpPr>
          <p:spPr bwMode="auto">
            <a:xfrm>
              <a:off x="6875463" y="1484313"/>
              <a:ext cx="2032000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zh-CN" altLang="en-US" sz="3600">
                  <a:solidFill>
                    <a:srgbClr val="C00000"/>
                  </a:solidFill>
                  <a:latin typeface="黑体" pitchFamily="49" charset="-122"/>
                  <a:ea typeface="黑体" pitchFamily="49" charset="-122"/>
                </a:rPr>
                <a:t>日方代表</a:t>
              </a:r>
            </a:p>
          </p:txBody>
        </p:sp>
      </p:grpSp>
      <p:sp>
        <p:nvSpPr>
          <p:cNvPr id="18438" name="TextBox 15"/>
          <p:cNvSpPr txBox="1">
            <a:spLocks noChangeArrowheads="1"/>
          </p:cNvSpPr>
          <p:nvPr/>
        </p:nvSpPr>
        <p:spPr bwMode="auto">
          <a:xfrm>
            <a:off x="1619250" y="5516563"/>
            <a:ext cx="6340475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6000" b="1">
                <a:latin typeface="黑体" pitchFamily="49" charset="-122"/>
                <a:ea typeface="黑体" pitchFamily="49" charset="-122"/>
              </a:rPr>
              <a:t>签订</a:t>
            </a:r>
            <a:r>
              <a:rPr lang="en-US" altLang="zh-CN" sz="60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6000" b="1">
                <a:latin typeface="黑体" pitchFamily="49" charset="-122"/>
                <a:ea typeface="黑体" pitchFamily="49" charset="-122"/>
              </a:rPr>
              <a:t>马关条约</a:t>
            </a:r>
            <a:r>
              <a:rPr lang="en-US" altLang="zh-CN" sz="6000" b="1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6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9" name="TextBox 12"/>
          <p:cNvSpPr txBox="1">
            <a:spLocks noChangeArrowheads="1"/>
          </p:cNvSpPr>
          <p:nvPr/>
        </p:nvSpPr>
        <p:spPr bwMode="auto">
          <a:xfrm>
            <a:off x="2916238" y="1052513"/>
            <a:ext cx="3760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600">
                <a:latin typeface="黑体" pitchFamily="49" charset="-122"/>
                <a:ea typeface="黑体" pitchFamily="49" charset="-122"/>
              </a:rPr>
              <a:t>1895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60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3600">
                <a:latin typeface="黑体" pitchFamily="49" charset="-122"/>
                <a:ea typeface="黑体" pitchFamily="49" charset="-122"/>
              </a:rPr>
              <a:t>17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21374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Group 2"/>
          <p:cNvGraphicFramePr>
            <a:graphicFrameLocks noGrp="1"/>
          </p:cNvGraphicFramePr>
          <p:nvPr>
            <p:ph type="tbl" idx="1"/>
          </p:nvPr>
        </p:nvGraphicFramePr>
        <p:xfrm>
          <a:off x="34925" y="908050"/>
          <a:ext cx="8991600" cy="5267326"/>
        </p:xfrm>
        <a:graphic>
          <a:graphicData uri="http://schemas.openxmlformats.org/drawingml/2006/table">
            <a:tbl>
              <a:tblPr/>
              <a:tblGrid>
                <a:gridCol w="811213"/>
                <a:gridCol w="3913187"/>
                <a:gridCol w="4267200"/>
              </a:tblGrid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项目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内　容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危　害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割地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赔款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开埠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4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设厂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20" name="Text Box 36"/>
          <p:cNvSpPr txBox="1">
            <a:spLocks noChangeArrowheads="1"/>
          </p:cNvSpPr>
          <p:nvPr/>
        </p:nvSpPr>
        <p:spPr bwMode="auto">
          <a:xfrm>
            <a:off x="828675" y="1917700"/>
            <a:ext cx="38877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割辽东半岛、台湾及附属岛屿、澎湖列岛给日本</a:t>
            </a:r>
          </a:p>
        </p:txBody>
      </p:sp>
      <p:sp>
        <p:nvSpPr>
          <p:cNvPr id="16421" name="Text Box 37"/>
          <p:cNvSpPr txBox="1">
            <a:spLocks noChangeArrowheads="1"/>
          </p:cNvSpPr>
          <p:nvPr/>
        </p:nvSpPr>
        <p:spPr bwMode="auto">
          <a:xfrm>
            <a:off x="4787900" y="1917700"/>
            <a:ext cx="42481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进一步破坏了中国的领土和主权</a:t>
            </a:r>
            <a:endParaRPr lang="zh-CN" altLang="en-US" sz="2600"/>
          </a:p>
        </p:txBody>
      </p:sp>
      <p:sp>
        <p:nvSpPr>
          <p:cNvPr id="16422" name="Text Box 38"/>
          <p:cNvSpPr txBox="1">
            <a:spLocks noChangeArrowheads="1"/>
          </p:cNvSpPr>
          <p:nvPr/>
        </p:nvSpPr>
        <p:spPr bwMode="auto">
          <a:xfrm>
            <a:off x="1835150" y="188913"/>
            <a:ext cx="52847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黑体" pitchFamily="49" charset="-122"/>
              </a:rPr>
              <a:t>《马关条约》的内容与危害</a:t>
            </a:r>
          </a:p>
        </p:txBody>
      </p:sp>
    </p:spTree>
    <p:extLst>
      <p:ext uri="{BB962C8B-B14F-4D97-AF65-F5344CB8AC3E}">
        <p14:creationId xmlns:p14="http://schemas.microsoft.com/office/powerpoint/2010/main" val="104751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20" grpId="0" bldLvl="0" autoUpdateAnimBg="0"/>
      <p:bldP spid="16420" grpId="1" bldLvl="0" autoUpdateAnimBg="0"/>
      <p:bldP spid="16421" grpId="0" bldLvl="0" autoUpdateAnimBg="0"/>
      <p:bldP spid="16421" grpId="1" bldLvl="0" autoUpdateAnimBg="0"/>
      <p:bldP spid="16422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4450"/>
            <a:ext cx="8229600" cy="855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3600" b="1" smtClean="0">
                <a:solidFill>
                  <a:srgbClr val="3333CC"/>
                </a:solidFill>
                <a:ea typeface="黑体" pitchFamily="49" charset="-122"/>
              </a:rPr>
              <a:t>三国干涉还辽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909638"/>
            <a:ext cx="8229600" cy="3529012"/>
          </a:xfr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0170" tIns="46990" rIns="90170" bIns="4699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Tx/>
              <a:buNone/>
            </a:pPr>
            <a:r>
              <a:rPr lang="zh-CN" altLang="en-US" smtClean="0"/>
              <a:t>    </a:t>
            </a:r>
            <a:r>
              <a:rPr lang="zh-CN" altLang="en-US" b="1" smtClean="0"/>
              <a:t>1895年4月，</a:t>
            </a:r>
            <a:r>
              <a:rPr lang="zh-CN" altLang="en-US" b="1" smtClean="0">
                <a:solidFill>
                  <a:srgbClr val="FF0000"/>
                </a:solidFill>
              </a:rPr>
              <a:t>俄</a:t>
            </a:r>
            <a:r>
              <a:rPr lang="zh-CN" altLang="en-US" b="1" smtClean="0"/>
              <a:t>、</a:t>
            </a:r>
            <a:r>
              <a:rPr lang="zh-CN" altLang="en-US" b="1" smtClean="0">
                <a:solidFill>
                  <a:srgbClr val="FF0000"/>
                </a:solidFill>
              </a:rPr>
              <a:t>法</a:t>
            </a:r>
            <a:r>
              <a:rPr lang="zh-CN" altLang="en-US" b="1" smtClean="0"/>
              <a:t>、</a:t>
            </a:r>
            <a:r>
              <a:rPr lang="zh-CN" altLang="en-US" b="1" smtClean="0">
                <a:solidFill>
                  <a:srgbClr val="FF0000"/>
                </a:solidFill>
              </a:rPr>
              <a:t>德</a:t>
            </a:r>
            <a:r>
              <a:rPr lang="zh-CN" altLang="en-US" b="1" smtClean="0"/>
              <a:t>三国分别照会日本政府，要求退还辽东半岛。三国海军也同时出现在日本海面，大有顷刻兵戎相见之势。日本政府无力与三国作战，被迫退还了辽东半岛，并向中国政府索取3000万两白银作为“</a:t>
            </a:r>
            <a:r>
              <a:rPr lang="zh-CN" altLang="en-US" b="1" smtClean="0">
                <a:solidFill>
                  <a:srgbClr val="FF0000"/>
                </a:solidFill>
              </a:rPr>
              <a:t>赎辽费</a:t>
            </a:r>
            <a:r>
              <a:rPr lang="zh-CN" altLang="en-US" b="1" smtClean="0"/>
              <a:t>”。</a:t>
            </a:r>
          </a:p>
          <a:p>
            <a:pPr algn="r" eaLnBrk="1" hangingPunct="1">
              <a:buFontTx/>
              <a:buNone/>
            </a:pPr>
            <a:r>
              <a:rPr lang="zh-CN" altLang="en-US" sz="2400" b="1" smtClean="0">
                <a:latin typeface="宋体" pitchFamily="2" charset="-122"/>
              </a:rPr>
              <a:t>----《中国近代史》中华书局</a:t>
            </a:r>
            <a:r>
              <a:rPr lang="zh-CN" altLang="en-US" sz="2400" b="1" smtClean="0"/>
              <a:t>2009</a:t>
            </a:r>
            <a:r>
              <a:rPr lang="zh-CN" altLang="en-US" sz="2400" b="1" smtClean="0">
                <a:latin typeface="宋体" pitchFamily="2" charset="-122"/>
              </a:rPr>
              <a:t>年版</a:t>
            </a:r>
            <a:r>
              <a:rPr lang="zh-CN" altLang="en-US" sz="2400" b="1" smtClean="0"/>
              <a:t>P210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971550" y="4797425"/>
            <a:ext cx="71294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ea typeface="黑体" pitchFamily="49" charset="-122"/>
              </a:rPr>
              <a:t>三国干涉还辽事件反映的实质是什么？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95288" y="5589588"/>
            <a:ext cx="8856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FF0000"/>
                </a:solidFill>
                <a:ea typeface="黑体" pitchFamily="49" charset="-122"/>
              </a:rPr>
              <a:t>实质：帝国主义之间既相互勾结、又相互斗争。</a:t>
            </a:r>
          </a:p>
        </p:txBody>
      </p:sp>
    </p:spTree>
    <p:extLst>
      <p:ext uri="{BB962C8B-B14F-4D97-AF65-F5344CB8AC3E}">
        <p14:creationId xmlns:p14="http://schemas.microsoft.com/office/powerpoint/2010/main" val="348346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nimBg="1" autoUpdateAnimBg="0"/>
      <p:bldP spid="17412" grpId="0" bldLvl="0" autoUpdateAnimBg="0"/>
      <p:bldP spid="17413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Group 2"/>
          <p:cNvGraphicFramePr>
            <a:graphicFrameLocks noGrp="1"/>
          </p:cNvGraphicFramePr>
          <p:nvPr>
            <p:ph type="tbl" idx="1"/>
          </p:nvPr>
        </p:nvGraphicFramePr>
        <p:xfrm>
          <a:off x="34925" y="908050"/>
          <a:ext cx="8991600" cy="5267326"/>
        </p:xfrm>
        <a:graphic>
          <a:graphicData uri="http://schemas.openxmlformats.org/drawingml/2006/table">
            <a:tbl>
              <a:tblPr/>
              <a:tblGrid>
                <a:gridCol w="811213"/>
                <a:gridCol w="3913187"/>
                <a:gridCol w="4267200"/>
              </a:tblGrid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项目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内　容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危　害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割地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赔款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开埠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4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设厂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68" name="Text Box 36"/>
          <p:cNvSpPr txBox="1">
            <a:spLocks noChangeArrowheads="1"/>
          </p:cNvSpPr>
          <p:nvPr/>
        </p:nvSpPr>
        <p:spPr bwMode="auto">
          <a:xfrm>
            <a:off x="828675" y="1844675"/>
            <a:ext cx="38877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割辽东半岛、台湾及附属岛屿、澎湖列岛给日本</a:t>
            </a:r>
          </a:p>
        </p:txBody>
      </p:sp>
      <p:sp>
        <p:nvSpPr>
          <p:cNvPr id="18469" name="Text Box 37"/>
          <p:cNvSpPr txBox="1">
            <a:spLocks noChangeArrowheads="1"/>
          </p:cNvSpPr>
          <p:nvPr/>
        </p:nvSpPr>
        <p:spPr bwMode="auto">
          <a:xfrm>
            <a:off x="900113" y="3141663"/>
            <a:ext cx="3816350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赔偿日本军费二亿两白银</a:t>
            </a:r>
          </a:p>
        </p:txBody>
      </p:sp>
      <p:sp>
        <p:nvSpPr>
          <p:cNvPr id="18470" name="Text Box 38"/>
          <p:cNvSpPr txBox="1">
            <a:spLocks noChangeArrowheads="1"/>
          </p:cNvSpPr>
          <p:nvPr/>
        </p:nvSpPr>
        <p:spPr bwMode="auto">
          <a:xfrm>
            <a:off x="971550" y="3933825"/>
            <a:ext cx="3673475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开放沙市、重庆、苏州、杭州为商埠</a:t>
            </a:r>
          </a:p>
        </p:txBody>
      </p:sp>
      <p:sp>
        <p:nvSpPr>
          <p:cNvPr id="18471" name="Text Box 39"/>
          <p:cNvSpPr txBox="1">
            <a:spLocks noChangeArrowheads="1"/>
          </p:cNvSpPr>
          <p:nvPr/>
        </p:nvSpPr>
        <p:spPr bwMode="auto">
          <a:xfrm>
            <a:off x="4787900" y="3933825"/>
            <a:ext cx="4178300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使列强侵略势力深入中国内地</a:t>
            </a:r>
          </a:p>
        </p:txBody>
      </p:sp>
      <p:sp>
        <p:nvSpPr>
          <p:cNvPr id="18472" name="Text Box 40"/>
          <p:cNvSpPr txBox="1">
            <a:spLocks noChangeArrowheads="1"/>
          </p:cNvSpPr>
          <p:nvPr/>
        </p:nvSpPr>
        <p:spPr bwMode="auto">
          <a:xfrm>
            <a:off x="4787900" y="3141663"/>
            <a:ext cx="4176713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大大加重了中国人民的负担</a:t>
            </a:r>
          </a:p>
        </p:txBody>
      </p:sp>
      <p:sp>
        <p:nvSpPr>
          <p:cNvPr id="18473" name="Text Box 41"/>
          <p:cNvSpPr txBox="1">
            <a:spLocks noChangeArrowheads="1"/>
          </p:cNvSpPr>
          <p:nvPr/>
        </p:nvSpPr>
        <p:spPr bwMode="auto">
          <a:xfrm>
            <a:off x="4787900" y="1990725"/>
            <a:ext cx="4176713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进一步破坏了中国的领土和主权</a:t>
            </a:r>
          </a:p>
        </p:txBody>
      </p:sp>
      <p:sp>
        <p:nvSpPr>
          <p:cNvPr id="17442" name="Text Box 42"/>
          <p:cNvSpPr txBox="1">
            <a:spLocks noChangeArrowheads="1"/>
          </p:cNvSpPr>
          <p:nvPr/>
        </p:nvSpPr>
        <p:spPr bwMode="auto">
          <a:xfrm>
            <a:off x="2411413" y="188913"/>
            <a:ext cx="4708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ea typeface="黑体" pitchFamily="49" charset="-122"/>
              </a:rPr>
              <a:t>《马关条约》的内容与危害</a:t>
            </a:r>
          </a:p>
        </p:txBody>
      </p:sp>
    </p:spTree>
    <p:extLst>
      <p:ext uri="{BB962C8B-B14F-4D97-AF65-F5344CB8AC3E}">
        <p14:creationId xmlns:p14="http://schemas.microsoft.com/office/powerpoint/2010/main" val="5639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8" grpId="0" bldLvl="0" autoUpdateAnimBg="0"/>
      <p:bldP spid="18469" grpId="0" bldLvl="0" autoUpdateAnimBg="0"/>
      <p:bldP spid="18470" grpId="0" bldLvl="0" autoUpdateAnimBg="0"/>
      <p:bldP spid="18471" grpId="0" bldLvl="0" autoUpdateAnimBg="0"/>
      <p:bldP spid="18472" grpId="0" bldLvl="0" autoUpdateAnimBg="0"/>
      <p:bldP spid="18473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甲午战争后开放的口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0"/>
            <a:ext cx="4997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3060700" y="3068638"/>
            <a:ext cx="2465388" cy="2819400"/>
            <a:chOff x="0" y="0"/>
            <a:chExt cx="1553" cy="1776"/>
          </a:xfrm>
        </p:grpSpPr>
        <p:sp>
          <p:nvSpPr>
            <p:cNvPr id="18461" name="AutoShape 5"/>
            <p:cNvSpPr>
              <a:spLocks noChangeArrowheads="1"/>
            </p:cNvSpPr>
            <p:nvPr/>
          </p:nvSpPr>
          <p:spPr bwMode="auto">
            <a:xfrm>
              <a:off x="0" y="1536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CC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endParaRPr lang="zh-CN" altLang="en-US"/>
            </a:p>
          </p:txBody>
        </p:sp>
        <p:sp>
          <p:nvSpPr>
            <p:cNvPr id="18462" name="AutoShape 6"/>
            <p:cNvSpPr>
              <a:spLocks noChangeArrowheads="1"/>
            </p:cNvSpPr>
            <p:nvPr/>
          </p:nvSpPr>
          <p:spPr bwMode="auto">
            <a:xfrm>
              <a:off x="864" y="115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CC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endParaRPr lang="zh-CN" altLang="en-US"/>
            </a:p>
          </p:txBody>
        </p:sp>
        <p:sp>
          <p:nvSpPr>
            <p:cNvPr id="18463" name="AutoShape 7"/>
            <p:cNvSpPr>
              <a:spLocks noChangeArrowheads="1"/>
            </p:cNvSpPr>
            <p:nvPr/>
          </p:nvSpPr>
          <p:spPr bwMode="auto">
            <a:xfrm>
              <a:off x="1008" y="864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CC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endParaRPr lang="zh-CN" altLang="en-US"/>
            </a:p>
          </p:txBody>
        </p:sp>
        <p:sp>
          <p:nvSpPr>
            <p:cNvPr id="18464" name="AutoShape 8"/>
            <p:cNvSpPr>
              <a:spLocks noChangeArrowheads="1"/>
            </p:cNvSpPr>
            <p:nvPr/>
          </p:nvSpPr>
          <p:spPr bwMode="auto">
            <a:xfrm>
              <a:off x="1296" y="19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CC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endParaRPr lang="zh-CN" altLang="en-US"/>
            </a:p>
          </p:txBody>
        </p:sp>
        <p:sp>
          <p:nvSpPr>
            <p:cNvPr id="18465" name="AutoShape 9"/>
            <p:cNvSpPr>
              <a:spLocks noChangeArrowheads="1"/>
            </p:cNvSpPr>
            <p:nvPr/>
          </p:nvSpPr>
          <p:spPr bwMode="auto">
            <a:xfrm>
              <a:off x="1296" y="0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CC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endParaRPr lang="zh-CN" altLang="en-US"/>
            </a:p>
          </p:txBody>
        </p:sp>
      </p:grpSp>
      <p:grpSp>
        <p:nvGrpSpPr>
          <p:cNvPr id="19465" name="Group 9"/>
          <p:cNvGrpSpPr>
            <a:grpSpLocks/>
          </p:cNvGrpSpPr>
          <p:nvPr/>
        </p:nvGrpSpPr>
        <p:grpSpPr bwMode="auto">
          <a:xfrm>
            <a:off x="1371600" y="2971800"/>
            <a:ext cx="3989388" cy="1066800"/>
            <a:chOff x="0" y="0"/>
            <a:chExt cx="2513" cy="672"/>
          </a:xfrm>
        </p:grpSpPr>
        <p:sp>
          <p:nvSpPr>
            <p:cNvPr id="18457" name="AutoShape 11"/>
            <p:cNvSpPr>
              <a:spLocks noChangeArrowheads="1"/>
            </p:cNvSpPr>
            <p:nvPr/>
          </p:nvSpPr>
          <p:spPr bwMode="auto">
            <a:xfrm>
              <a:off x="0" y="43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000066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8" name="AutoShape 12"/>
            <p:cNvSpPr>
              <a:spLocks noChangeArrowheads="1"/>
            </p:cNvSpPr>
            <p:nvPr/>
          </p:nvSpPr>
          <p:spPr bwMode="auto">
            <a:xfrm>
              <a:off x="2160" y="19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000066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9" name="AutoShape 13"/>
            <p:cNvSpPr>
              <a:spLocks noChangeArrowheads="1"/>
            </p:cNvSpPr>
            <p:nvPr/>
          </p:nvSpPr>
          <p:spPr bwMode="auto">
            <a:xfrm>
              <a:off x="2256" y="0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000066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0" name="AutoShape 14"/>
            <p:cNvSpPr>
              <a:spLocks noChangeArrowheads="1"/>
            </p:cNvSpPr>
            <p:nvPr/>
          </p:nvSpPr>
          <p:spPr bwMode="auto">
            <a:xfrm>
              <a:off x="912" y="288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000066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9470" name="Group 14"/>
          <p:cNvGrpSpPr>
            <a:grpSpLocks/>
          </p:cNvGrpSpPr>
          <p:nvPr/>
        </p:nvGrpSpPr>
        <p:grpSpPr bwMode="auto">
          <a:xfrm>
            <a:off x="2362200" y="304800"/>
            <a:ext cx="3379788" cy="6400800"/>
            <a:chOff x="0" y="0"/>
            <a:chExt cx="2129" cy="4032"/>
          </a:xfrm>
        </p:grpSpPr>
        <p:sp>
          <p:nvSpPr>
            <p:cNvPr id="18446" name="AutoShape 16"/>
            <p:cNvSpPr>
              <a:spLocks noChangeArrowheads="1"/>
            </p:cNvSpPr>
            <p:nvPr/>
          </p:nvSpPr>
          <p:spPr bwMode="auto">
            <a:xfrm>
              <a:off x="1632" y="0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7" name="AutoShape 17"/>
            <p:cNvSpPr>
              <a:spLocks noChangeArrowheads="1"/>
            </p:cNvSpPr>
            <p:nvPr/>
          </p:nvSpPr>
          <p:spPr bwMode="auto">
            <a:xfrm>
              <a:off x="1728" y="3168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8" name="AutoShape 18"/>
            <p:cNvSpPr>
              <a:spLocks noChangeArrowheads="1"/>
            </p:cNvSpPr>
            <p:nvPr/>
          </p:nvSpPr>
          <p:spPr bwMode="auto">
            <a:xfrm>
              <a:off x="1104" y="3168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9" name="AutoShape 19"/>
            <p:cNvSpPr>
              <a:spLocks noChangeArrowheads="1"/>
            </p:cNvSpPr>
            <p:nvPr/>
          </p:nvSpPr>
          <p:spPr bwMode="auto">
            <a:xfrm>
              <a:off x="1872" y="283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0" name="AutoShape 20"/>
            <p:cNvSpPr>
              <a:spLocks noChangeArrowheads="1"/>
            </p:cNvSpPr>
            <p:nvPr/>
          </p:nvSpPr>
          <p:spPr bwMode="auto">
            <a:xfrm>
              <a:off x="1488" y="1536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1" name="AutoShape 21"/>
            <p:cNvSpPr>
              <a:spLocks noChangeArrowheads="1"/>
            </p:cNvSpPr>
            <p:nvPr/>
          </p:nvSpPr>
          <p:spPr bwMode="auto">
            <a:xfrm>
              <a:off x="1344" y="163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2" name="AutoShape 22"/>
            <p:cNvSpPr>
              <a:spLocks noChangeArrowheads="1"/>
            </p:cNvSpPr>
            <p:nvPr/>
          </p:nvSpPr>
          <p:spPr bwMode="auto">
            <a:xfrm>
              <a:off x="624" y="187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3" name="AutoShape 23"/>
            <p:cNvSpPr>
              <a:spLocks noChangeArrowheads="1"/>
            </p:cNvSpPr>
            <p:nvPr/>
          </p:nvSpPr>
          <p:spPr bwMode="auto">
            <a:xfrm>
              <a:off x="864" y="2064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4" name="AutoShape 24"/>
            <p:cNvSpPr>
              <a:spLocks noChangeArrowheads="1"/>
            </p:cNvSpPr>
            <p:nvPr/>
          </p:nvSpPr>
          <p:spPr bwMode="auto">
            <a:xfrm>
              <a:off x="1536" y="576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5" name="AutoShape 25"/>
            <p:cNvSpPr>
              <a:spLocks noChangeArrowheads="1"/>
            </p:cNvSpPr>
            <p:nvPr/>
          </p:nvSpPr>
          <p:spPr bwMode="auto">
            <a:xfrm>
              <a:off x="0" y="3792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6" name="AutoShape 26"/>
            <p:cNvSpPr>
              <a:spLocks noChangeArrowheads="1"/>
            </p:cNvSpPr>
            <p:nvPr/>
          </p:nvSpPr>
          <p:spPr bwMode="auto">
            <a:xfrm>
              <a:off x="960" y="336"/>
              <a:ext cx="257" cy="240"/>
            </a:xfrm>
            <a:custGeom>
              <a:avLst/>
              <a:gdLst>
                <a:gd name="T0" fmla="*/ 129 w 257"/>
                <a:gd name="T1" fmla="*/ 0 h 240"/>
                <a:gd name="T2" fmla="*/ 0 w 257"/>
                <a:gd name="T3" fmla="*/ 92 h 240"/>
                <a:gd name="T4" fmla="*/ 49 w 257"/>
                <a:gd name="T5" fmla="*/ 240 h 240"/>
                <a:gd name="T6" fmla="*/ 208 w 257"/>
                <a:gd name="T7" fmla="*/ 240 h 240"/>
                <a:gd name="T8" fmla="*/ 257 w 257"/>
                <a:gd name="T9" fmla="*/ 92 h 240"/>
                <a:gd name="T10" fmla="*/ 17694720 60000 65536"/>
                <a:gd name="T11" fmla="*/ 11796480 60000 65536"/>
                <a:gd name="T12" fmla="*/ 5898240 60000 65536"/>
                <a:gd name="T13" fmla="*/ 5898240 60000 65536"/>
                <a:gd name="T14" fmla="*/ 0 60000 65536"/>
                <a:gd name="T15" fmla="*/ 79 w 257"/>
                <a:gd name="T16" fmla="*/ 92 h 240"/>
                <a:gd name="T17" fmla="*/ 178 w 257"/>
                <a:gd name="T18" fmla="*/ 183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" h="240">
                  <a:moveTo>
                    <a:pt x="0" y="92"/>
                  </a:moveTo>
                  <a:lnTo>
                    <a:pt x="98" y="92"/>
                  </a:lnTo>
                  <a:lnTo>
                    <a:pt x="129" y="0"/>
                  </a:lnTo>
                  <a:lnTo>
                    <a:pt x="159" y="92"/>
                  </a:lnTo>
                  <a:lnTo>
                    <a:pt x="257" y="92"/>
                  </a:lnTo>
                  <a:lnTo>
                    <a:pt x="178" y="148"/>
                  </a:lnTo>
                  <a:lnTo>
                    <a:pt x="208" y="240"/>
                  </a:lnTo>
                  <a:lnTo>
                    <a:pt x="129" y="183"/>
                  </a:lnTo>
                  <a:lnTo>
                    <a:pt x="49" y="240"/>
                  </a:lnTo>
                  <a:lnTo>
                    <a:pt x="79" y="14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33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482" name="Text Box 27"/>
          <p:cNvSpPr txBox="1">
            <a:spLocks noChangeArrowheads="1"/>
          </p:cNvSpPr>
          <p:nvPr/>
        </p:nvSpPr>
        <p:spPr bwMode="auto">
          <a:xfrm>
            <a:off x="6102350" y="455613"/>
            <a:ext cx="23177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FF00"/>
                </a:solidFill>
                <a:latin typeface="Times New Roman" pitchFamily="18" charset="0"/>
                <a:ea typeface="华文新魏" pitchFamily="2" charset="-122"/>
              </a:rPr>
              <a:t>        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鸦片战争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后开放的通商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口岸</a:t>
            </a:r>
          </a:p>
        </p:txBody>
      </p:sp>
      <p:sp>
        <p:nvSpPr>
          <p:cNvPr id="19483" name="Text Box 28"/>
          <p:cNvSpPr txBox="1">
            <a:spLocks noChangeArrowheads="1"/>
          </p:cNvSpPr>
          <p:nvPr/>
        </p:nvSpPr>
        <p:spPr bwMode="auto">
          <a:xfrm>
            <a:off x="6096000" y="2511425"/>
            <a:ext cx="26733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FF00"/>
                </a:solidFill>
                <a:latin typeface="Times New Roman" pitchFamily="18" charset="0"/>
                <a:ea typeface="华文新魏" pitchFamily="2" charset="-122"/>
              </a:rPr>
              <a:t>        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第二次鸦片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战争后开放的通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商口岸</a:t>
            </a:r>
          </a:p>
        </p:txBody>
      </p:sp>
      <p:sp>
        <p:nvSpPr>
          <p:cNvPr id="19484" name="Text Box 29"/>
          <p:cNvSpPr txBox="1">
            <a:spLocks noChangeArrowheads="1"/>
          </p:cNvSpPr>
          <p:nvPr/>
        </p:nvSpPr>
        <p:spPr bwMode="auto">
          <a:xfrm>
            <a:off x="6146800" y="4570413"/>
            <a:ext cx="23177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FF00"/>
                </a:solidFill>
                <a:latin typeface="Times New Roman" pitchFamily="18" charset="0"/>
                <a:ea typeface="华文新魏" pitchFamily="2" charset="-122"/>
              </a:rPr>
              <a:t>        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中日甲午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战争后开放的</a:t>
            </a:r>
          </a:p>
          <a:p>
            <a:pPr eaLnBrk="1" hangingPunct="1"/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通商口岸</a:t>
            </a:r>
          </a:p>
        </p:txBody>
      </p:sp>
      <p:sp>
        <p:nvSpPr>
          <p:cNvPr id="18441" name="Text Box 30"/>
          <p:cNvSpPr txBox="1">
            <a:spLocks noChangeArrowheads="1"/>
          </p:cNvSpPr>
          <p:nvPr/>
        </p:nvSpPr>
        <p:spPr bwMode="auto">
          <a:xfrm>
            <a:off x="228600" y="685800"/>
            <a:ext cx="733425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近代中国开放的通商口岸</a:t>
            </a:r>
          </a:p>
        </p:txBody>
      </p:sp>
      <p:sp>
        <p:nvSpPr>
          <p:cNvPr id="19486" name="AutoShape 31"/>
          <p:cNvSpPr>
            <a:spLocks noChangeArrowheads="1"/>
          </p:cNvSpPr>
          <p:nvPr/>
        </p:nvSpPr>
        <p:spPr bwMode="auto">
          <a:xfrm>
            <a:off x="6553200" y="609600"/>
            <a:ext cx="304800" cy="304800"/>
          </a:xfrm>
          <a:custGeom>
            <a:avLst/>
            <a:gdLst>
              <a:gd name="T0" fmla="*/ 152400 w 304800"/>
              <a:gd name="T1" fmla="*/ 0 h 304800"/>
              <a:gd name="T2" fmla="*/ 0 w 304800"/>
              <a:gd name="T3" fmla="*/ 116423 h 304800"/>
              <a:gd name="T4" fmla="*/ 58212 w 304800"/>
              <a:gd name="T5" fmla="*/ 304799 h 304800"/>
              <a:gd name="T6" fmla="*/ 246588 w 304800"/>
              <a:gd name="T7" fmla="*/ 304799 h 304800"/>
              <a:gd name="T8" fmla="*/ 304800 w 304800"/>
              <a:gd name="T9" fmla="*/ 116423 h 3048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94189 w 304800"/>
              <a:gd name="T16" fmla="*/ 116424 h 304800"/>
              <a:gd name="T17" fmla="*/ 210611 w 304800"/>
              <a:gd name="T18" fmla="*/ 232845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304800">
                <a:moveTo>
                  <a:pt x="0" y="116423"/>
                </a:moveTo>
                <a:lnTo>
                  <a:pt x="116424" y="116424"/>
                </a:lnTo>
                <a:lnTo>
                  <a:pt x="152400" y="0"/>
                </a:lnTo>
                <a:lnTo>
                  <a:pt x="188376" y="116424"/>
                </a:lnTo>
                <a:lnTo>
                  <a:pt x="304800" y="116423"/>
                </a:lnTo>
                <a:lnTo>
                  <a:pt x="210611" y="188376"/>
                </a:lnTo>
                <a:lnTo>
                  <a:pt x="246588" y="304799"/>
                </a:lnTo>
                <a:lnTo>
                  <a:pt x="152400" y="232845"/>
                </a:lnTo>
                <a:lnTo>
                  <a:pt x="58212" y="304799"/>
                </a:lnTo>
                <a:lnTo>
                  <a:pt x="9418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FFCC00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lIns="90170" tIns="46990" rIns="90170" bIns="46990" anchor="ctr"/>
          <a:lstStyle/>
          <a:p>
            <a:endParaRPr lang="zh-CN" altLang="en-US"/>
          </a:p>
        </p:txBody>
      </p:sp>
      <p:sp>
        <p:nvSpPr>
          <p:cNvPr id="19487" name="AutoShape 32"/>
          <p:cNvSpPr>
            <a:spLocks noChangeArrowheads="1"/>
          </p:cNvSpPr>
          <p:nvPr/>
        </p:nvSpPr>
        <p:spPr bwMode="auto">
          <a:xfrm>
            <a:off x="6553200" y="2590800"/>
            <a:ext cx="304800" cy="304800"/>
          </a:xfrm>
          <a:custGeom>
            <a:avLst/>
            <a:gdLst>
              <a:gd name="T0" fmla="*/ 152400 w 304800"/>
              <a:gd name="T1" fmla="*/ 0 h 304800"/>
              <a:gd name="T2" fmla="*/ 0 w 304800"/>
              <a:gd name="T3" fmla="*/ 116423 h 304800"/>
              <a:gd name="T4" fmla="*/ 58212 w 304800"/>
              <a:gd name="T5" fmla="*/ 304799 h 304800"/>
              <a:gd name="T6" fmla="*/ 246588 w 304800"/>
              <a:gd name="T7" fmla="*/ 304799 h 304800"/>
              <a:gd name="T8" fmla="*/ 304800 w 304800"/>
              <a:gd name="T9" fmla="*/ 116423 h 3048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94189 w 304800"/>
              <a:gd name="T16" fmla="*/ 116424 h 304800"/>
              <a:gd name="T17" fmla="*/ 210611 w 304800"/>
              <a:gd name="T18" fmla="*/ 232845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304800">
                <a:moveTo>
                  <a:pt x="0" y="116423"/>
                </a:moveTo>
                <a:lnTo>
                  <a:pt x="116424" y="116424"/>
                </a:lnTo>
                <a:lnTo>
                  <a:pt x="152400" y="0"/>
                </a:lnTo>
                <a:lnTo>
                  <a:pt x="188376" y="116424"/>
                </a:lnTo>
                <a:lnTo>
                  <a:pt x="304800" y="116423"/>
                </a:lnTo>
                <a:lnTo>
                  <a:pt x="210611" y="188376"/>
                </a:lnTo>
                <a:lnTo>
                  <a:pt x="246588" y="304799"/>
                </a:lnTo>
                <a:lnTo>
                  <a:pt x="152400" y="232845"/>
                </a:lnTo>
                <a:lnTo>
                  <a:pt x="58212" y="304799"/>
                </a:lnTo>
                <a:lnTo>
                  <a:pt x="9418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FF3300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88" name="AutoShape 33"/>
          <p:cNvSpPr>
            <a:spLocks noChangeArrowheads="1"/>
          </p:cNvSpPr>
          <p:nvPr/>
        </p:nvSpPr>
        <p:spPr bwMode="auto">
          <a:xfrm>
            <a:off x="6629400" y="4648200"/>
            <a:ext cx="304800" cy="304800"/>
          </a:xfrm>
          <a:custGeom>
            <a:avLst/>
            <a:gdLst>
              <a:gd name="T0" fmla="*/ 152400 w 304800"/>
              <a:gd name="T1" fmla="*/ 0 h 304800"/>
              <a:gd name="T2" fmla="*/ 0 w 304800"/>
              <a:gd name="T3" fmla="*/ 116423 h 304800"/>
              <a:gd name="T4" fmla="*/ 58212 w 304800"/>
              <a:gd name="T5" fmla="*/ 304799 h 304800"/>
              <a:gd name="T6" fmla="*/ 246588 w 304800"/>
              <a:gd name="T7" fmla="*/ 304799 h 304800"/>
              <a:gd name="T8" fmla="*/ 304800 w 304800"/>
              <a:gd name="T9" fmla="*/ 116423 h 3048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94189 w 304800"/>
              <a:gd name="T16" fmla="*/ 116424 h 304800"/>
              <a:gd name="T17" fmla="*/ 210611 w 304800"/>
              <a:gd name="T18" fmla="*/ 232845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304800">
                <a:moveTo>
                  <a:pt x="0" y="116423"/>
                </a:moveTo>
                <a:lnTo>
                  <a:pt x="116424" y="116424"/>
                </a:lnTo>
                <a:lnTo>
                  <a:pt x="152400" y="0"/>
                </a:lnTo>
                <a:lnTo>
                  <a:pt x="188376" y="116424"/>
                </a:lnTo>
                <a:lnTo>
                  <a:pt x="304800" y="116423"/>
                </a:lnTo>
                <a:lnTo>
                  <a:pt x="210611" y="188376"/>
                </a:lnTo>
                <a:lnTo>
                  <a:pt x="246588" y="304799"/>
                </a:lnTo>
                <a:lnTo>
                  <a:pt x="152400" y="232845"/>
                </a:lnTo>
                <a:lnTo>
                  <a:pt x="58212" y="304799"/>
                </a:lnTo>
                <a:lnTo>
                  <a:pt x="94189" y="188376"/>
                </a:lnTo>
                <a:lnTo>
                  <a:pt x="0" y="116423"/>
                </a:lnTo>
                <a:close/>
              </a:path>
            </a:pathLst>
          </a:custGeom>
          <a:solidFill>
            <a:srgbClr val="000066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5" name="Rectangle 33"/>
          <p:cNvSpPr>
            <a:spLocks noChangeArrowheads="1"/>
          </p:cNvSpPr>
          <p:nvPr/>
        </p:nvSpPr>
        <p:spPr bwMode="auto">
          <a:xfrm>
            <a:off x="1044575" y="0"/>
            <a:ext cx="2303463" cy="549275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065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utoUpdateAnimBg="0"/>
      <p:bldP spid="19483" grpId="0" autoUpdateAnimBg="0"/>
      <p:bldP spid="19484" grpId="0" autoUpdateAnimBg="0"/>
      <p:bldP spid="19486" grpId="0" animBg="1"/>
      <p:bldP spid="19487" grpId="0" animBg="1"/>
      <p:bldP spid="1948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Group 2"/>
          <p:cNvGraphicFramePr>
            <a:graphicFrameLocks noGrp="1"/>
          </p:cNvGraphicFramePr>
          <p:nvPr>
            <p:ph type="tbl" idx="1"/>
          </p:nvPr>
        </p:nvGraphicFramePr>
        <p:xfrm>
          <a:off x="34925" y="908050"/>
          <a:ext cx="8991600" cy="5267326"/>
        </p:xfrm>
        <a:graphic>
          <a:graphicData uri="http://schemas.openxmlformats.org/drawingml/2006/table">
            <a:tbl>
              <a:tblPr/>
              <a:tblGrid>
                <a:gridCol w="811213"/>
                <a:gridCol w="3913187"/>
                <a:gridCol w="4267200"/>
              </a:tblGrid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项目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内　容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危　害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割地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赔款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开埠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4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设厂</a:t>
                      </a: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0170" marR="90170" marT="46990" marB="46990" anchor="ctr" horzOverflow="overflow">
                    <a:lnL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16" name="Text Box 36"/>
          <p:cNvSpPr txBox="1">
            <a:spLocks noChangeArrowheads="1"/>
          </p:cNvSpPr>
          <p:nvPr/>
        </p:nvSpPr>
        <p:spPr bwMode="auto">
          <a:xfrm>
            <a:off x="828675" y="1917700"/>
            <a:ext cx="3887788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割辽东半岛、台湾及附属岛屿、澎湖列岛给日本</a:t>
            </a:r>
          </a:p>
        </p:txBody>
      </p:sp>
      <p:sp>
        <p:nvSpPr>
          <p:cNvPr id="19485" name="Text Box 37"/>
          <p:cNvSpPr txBox="1">
            <a:spLocks noChangeArrowheads="1"/>
          </p:cNvSpPr>
          <p:nvPr/>
        </p:nvSpPr>
        <p:spPr bwMode="auto">
          <a:xfrm>
            <a:off x="900113" y="3141663"/>
            <a:ext cx="3816350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赔偿日本军费二亿两白银</a:t>
            </a:r>
          </a:p>
        </p:txBody>
      </p:sp>
      <p:sp>
        <p:nvSpPr>
          <p:cNvPr id="19486" name="Text Box 38"/>
          <p:cNvSpPr txBox="1">
            <a:spLocks noChangeArrowheads="1"/>
          </p:cNvSpPr>
          <p:nvPr/>
        </p:nvSpPr>
        <p:spPr bwMode="auto">
          <a:xfrm>
            <a:off x="900113" y="3933825"/>
            <a:ext cx="3673475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开放沙市、重庆、苏州、杭州为商埠</a:t>
            </a:r>
          </a:p>
        </p:txBody>
      </p:sp>
      <p:sp>
        <p:nvSpPr>
          <p:cNvPr id="20519" name="Text Box 39"/>
          <p:cNvSpPr txBox="1">
            <a:spLocks noChangeArrowheads="1"/>
          </p:cNvSpPr>
          <p:nvPr/>
        </p:nvSpPr>
        <p:spPr bwMode="auto">
          <a:xfrm>
            <a:off x="971550" y="4868863"/>
            <a:ext cx="3743325" cy="128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日本可以在中国通商口岸投资设厂，产品运销中国内地免收内地税</a:t>
            </a:r>
          </a:p>
        </p:txBody>
      </p:sp>
      <p:sp>
        <p:nvSpPr>
          <p:cNvPr id="20520" name="Text Box 40"/>
          <p:cNvSpPr txBox="1">
            <a:spLocks noChangeArrowheads="1"/>
          </p:cNvSpPr>
          <p:nvPr/>
        </p:nvSpPr>
        <p:spPr bwMode="auto">
          <a:xfrm>
            <a:off x="4787900" y="4868863"/>
            <a:ext cx="4176713" cy="128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b="1">
                <a:latin typeface="宋体" pitchFamily="2" charset="-122"/>
              </a:rPr>
              <a:t>拓展了列强对华资本输出的途径，严重阻碍了中国民族资本主义的发展</a:t>
            </a:r>
          </a:p>
        </p:txBody>
      </p:sp>
      <p:sp>
        <p:nvSpPr>
          <p:cNvPr id="19489" name="Text Box 41"/>
          <p:cNvSpPr txBox="1">
            <a:spLocks noChangeArrowheads="1"/>
          </p:cNvSpPr>
          <p:nvPr/>
        </p:nvSpPr>
        <p:spPr bwMode="auto">
          <a:xfrm>
            <a:off x="4787900" y="3933825"/>
            <a:ext cx="4178300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使列强侵略势力深入中国内地</a:t>
            </a:r>
          </a:p>
        </p:txBody>
      </p:sp>
      <p:sp>
        <p:nvSpPr>
          <p:cNvPr id="19490" name="Text Box 42"/>
          <p:cNvSpPr txBox="1">
            <a:spLocks noChangeArrowheads="1"/>
          </p:cNvSpPr>
          <p:nvPr/>
        </p:nvSpPr>
        <p:spPr bwMode="auto">
          <a:xfrm>
            <a:off x="4787900" y="3141663"/>
            <a:ext cx="42497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大大加重了中国人民的负担</a:t>
            </a:r>
          </a:p>
        </p:txBody>
      </p:sp>
      <p:sp>
        <p:nvSpPr>
          <p:cNvPr id="20523" name="Text Box 43"/>
          <p:cNvSpPr txBox="1">
            <a:spLocks noChangeArrowheads="1"/>
          </p:cNvSpPr>
          <p:nvPr/>
        </p:nvSpPr>
        <p:spPr bwMode="auto">
          <a:xfrm>
            <a:off x="4787900" y="1989138"/>
            <a:ext cx="4391025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600" b="1">
                <a:latin typeface="宋体" pitchFamily="2" charset="-122"/>
              </a:rPr>
              <a:t>使中国的领土和主权进一步遭受严重损失</a:t>
            </a:r>
          </a:p>
        </p:txBody>
      </p:sp>
      <p:sp>
        <p:nvSpPr>
          <p:cNvPr id="19492" name="Text Box 44"/>
          <p:cNvSpPr txBox="1">
            <a:spLocks noChangeArrowheads="1"/>
          </p:cNvSpPr>
          <p:nvPr/>
        </p:nvSpPr>
        <p:spPr bwMode="auto">
          <a:xfrm>
            <a:off x="2411413" y="188913"/>
            <a:ext cx="4708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ea typeface="黑体" pitchFamily="49" charset="-122"/>
              </a:rPr>
              <a:t>《马关条约》的内容与危害</a:t>
            </a:r>
          </a:p>
        </p:txBody>
      </p:sp>
    </p:spTree>
    <p:extLst>
      <p:ext uri="{BB962C8B-B14F-4D97-AF65-F5344CB8AC3E}">
        <p14:creationId xmlns:p14="http://schemas.microsoft.com/office/powerpoint/2010/main" val="206502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6" grpId="0" bldLvl="0" autoUpdateAnimBg="0"/>
      <p:bldP spid="20519" grpId="0" bldLvl="0" autoUpdateAnimBg="0"/>
      <p:bldP spid="20520" grpId="0" bldLvl="0" autoUpdateAnimBg="0"/>
      <p:bldP spid="20523" grpId="0" bldLvl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zh-CN" altLang="en-US" sz="2800" b="1" smtClean="0">
                <a:solidFill>
                  <a:srgbClr val="FFFF00"/>
                </a:solidFill>
                <a:ea typeface="华文新魏" pitchFamily="2" charset="-122"/>
              </a:rPr>
              <a:t> 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50825" y="333375"/>
            <a:ext cx="8532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南京条约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和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马关条约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内容比较</a:t>
            </a:r>
          </a:p>
        </p:txBody>
      </p:sp>
      <p:graphicFrame>
        <p:nvGraphicFramePr>
          <p:cNvPr id="56324" name="Group 4"/>
          <p:cNvGraphicFramePr>
            <a:graphicFrameLocks noGrp="1"/>
          </p:cNvGraphicFramePr>
          <p:nvPr/>
        </p:nvGraphicFramePr>
        <p:xfrm>
          <a:off x="317500" y="1250950"/>
          <a:ext cx="8458200" cy="4066731"/>
        </p:xfrm>
        <a:graphic>
          <a:graphicData uri="http://schemas.openxmlformats.org/drawingml/2006/table">
            <a:tbl>
              <a:tblPr/>
              <a:tblGrid>
                <a:gridCol w="3390900"/>
                <a:gridCol w="5067300"/>
              </a:tblGrid>
              <a:tr h="11144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《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南京条约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/>
                      </a:r>
                      <a:b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</a:b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 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《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马关条约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》 </a:t>
                      </a:r>
                      <a:b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</a:b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44" name="Text Box 24"/>
          <p:cNvSpPr txBox="1">
            <a:spLocks noChangeArrowheads="1"/>
          </p:cNvSpPr>
          <p:nvPr/>
        </p:nvSpPr>
        <p:spPr bwMode="auto">
          <a:xfrm>
            <a:off x="250825" y="5516563"/>
            <a:ext cx="86042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</a:rPr>
              <a:t>《</a:t>
            </a:r>
            <a:r>
              <a:rPr lang="zh-CN" altLang="en-US" sz="2800" b="1">
                <a:solidFill>
                  <a:srgbClr val="FF3300"/>
                </a:solidFill>
              </a:rPr>
              <a:t>马关条约</a:t>
            </a:r>
            <a:r>
              <a:rPr lang="en-US" altLang="zh-CN" sz="2800" b="1">
                <a:solidFill>
                  <a:srgbClr val="FF3300"/>
                </a:solidFill>
              </a:rPr>
              <a:t>》</a:t>
            </a:r>
            <a:r>
              <a:rPr lang="zh-CN" altLang="en-US" sz="2800" b="1">
                <a:solidFill>
                  <a:srgbClr val="FF3300"/>
                </a:solidFill>
              </a:rPr>
              <a:t>是继</a:t>
            </a:r>
            <a:r>
              <a:rPr lang="en-US" altLang="zh-CN" sz="2800" b="1">
                <a:solidFill>
                  <a:srgbClr val="FF3300"/>
                </a:solidFill>
              </a:rPr>
              <a:t>《</a:t>
            </a:r>
            <a:r>
              <a:rPr lang="zh-CN" altLang="en-US" sz="2800" b="1">
                <a:solidFill>
                  <a:srgbClr val="FF3300"/>
                </a:solidFill>
              </a:rPr>
              <a:t>南京条约</a:t>
            </a:r>
            <a:r>
              <a:rPr lang="en-US" altLang="zh-CN" sz="2800" b="1">
                <a:solidFill>
                  <a:srgbClr val="FF3300"/>
                </a:solidFill>
              </a:rPr>
              <a:t>》</a:t>
            </a:r>
            <a:r>
              <a:rPr lang="zh-CN" altLang="en-US" sz="2800" b="1">
                <a:solidFill>
                  <a:srgbClr val="FF3300"/>
                </a:solidFill>
              </a:rPr>
              <a:t>以来最严重的不平等的条约，中国半殖民地化的程度大大加深</a:t>
            </a:r>
          </a:p>
        </p:txBody>
      </p:sp>
      <p:sp>
        <p:nvSpPr>
          <p:cNvPr id="56345" name="Text Box 25"/>
          <p:cNvSpPr txBox="1">
            <a:spLocks noChangeArrowheads="1"/>
          </p:cNvSpPr>
          <p:nvPr/>
        </p:nvSpPr>
        <p:spPr bwMode="auto">
          <a:xfrm>
            <a:off x="381000" y="2514600"/>
            <a:ext cx="3597275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99"/>
                </a:solidFill>
              </a:rPr>
              <a:t>割香港岛 </a:t>
            </a:r>
          </a:p>
          <a:p>
            <a:endParaRPr lang="zh-CN" altLang="en-US" sz="2800" b="1">
              <a:solidFill>
                <a:srgbClr val="000099"/>
              </a:solidFill>
            </a:endParaRPr>
          </a:p>
          <a:p>
            <a:r>
              <a:rPr lang="zh-CN" altLang="en-US" sz="2800" b="1">
                <a:solidFill>
                  <a:srgbClr val="000099"/>
                </a:solidFill>
              </a:rPr>
              <a:t>赔款</a:t>
            </a:r>
            <a:r>
              <a:rPr lang="en-US" altLang="zh-CN" sz="2800" b="1">
                <a:solidFill>
                  <a:srgbClr val="000099"/>
                </a:solidFill>
              </a:rPr>
              <a:t>2100</a:t>
            </a:r>
            <a:r>
              <a:rPr lang="zh-CN" altLang="en-US" sz="2800" b="1">
                <a:solidFill>
                  <a:srgbClr val="000099"/>
                </a:solidFill>
              </a:rPr>
              <a:t>万银元　　 </a:t>
            </a:r>
          </a:p>
          <a:p>
            <a:endParaRPr lang="zh-CN" altLang="en-US" sz="2800" b="1">
              <a:solidFill>
                <a:srgbClr val="000099"/>
              </a:solidFill>
            </a:endParaRPr>
          </a:p>
          <a:p>
            <a:r>
              <a:rPr lang="zh-CN" altLang="en-US" sz="2800" b="1">
                <a:solidFill>
                  <a:srgbClr val="000099"/>
                </a:solidFill>
              </a:rPr>
              <a:t>开放东南沿海</a:t>
            </a:r>
            <a:r>
              <a:rPr lang="en-US" altLang="zh-CN" sz="2800" b="1">
                <a:solidFill>
                  <a:srgbClr val="000099"/>
                </a:solidFill>
              </a:rPr>
              <a:t>5</a:t>
            </a:r>
            <a:r>
              <a:rPr lang="zh-CN" altLang="en-US" sz="2800" b="1">
                <a:solidFill>
                  <a:srgbClr val="000099"/>
                </a:solidFill>
              </a:rPr>
              <a:t>个口岸</a:t>
            </a:r>
          </a:p>
          <a:p>
            <a:r>
              <a:rPr lang="zh-CN" altLang="en-US" sz="2800" b="1">
                <a:solidFill>
                  <a:srgbClr val="000099"/>
                </a:solidFill>
              </a:rPr>
              <a:t> 协定关税　　</a:t>
            </a:r>
          </a:p>
        </p:txBody>
      </p:sp>
      <p:sp>
        <p:nvSpPr>
          <p:cNvPr id="56346" name="Text Box 26"/>
          <p:cNvSpPr txBox="1">
            <a:spLocks noChangeArrowheads="1"/>
          </p:cNvSpPr>
          <p:nvPr/>
        </p:nvSpPr>
        <p:spPr bwMode="auto">
          <a:xfrm>
            <a:off x="4267200" y="2286000"/>
            <a:ext cx="4341813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99"/>
                </a:solidFill>
              </a:rPr>
              <a:t>割辽东半岛、台湾、</a:t>
            </a:r>
          </a:p>
          <a:p>
            <a:r>
              <a:rPr lang="zh-CN" altLang="en-US" sz="2800" b="1">
                <a:solidFill>
                  <a:srgbClr val="000099"/>
                </a:solidFill>
              </a:rPr>
              <a:t>澎湖列岛 </a:t>
            </a:r>
            <a:br>
              <a:rPr lang="zh-CN" altLang="en-US" sz="2800" b="1">
                <a:solidFill>
                  <a:srgbClr val="000099"/>
                </a:solidFill>
              </a:rPr>
            </a:br>
            <a:r>
              <a:rPr lang="zh-CN" altLang="en-US" sz="2800" b="1">
                <a:solidFill>
                  <a:srgbClr val="000099"/>
                </a:solidFill>
              </a:rPr>
              <a:t>赔款二亿两白银 </a:t>
            </a:r>
          </a:p>
          <a:p>
            <a:endParaRPr lang="zh-CN" altLang="en-US" sz="2800" b="1">
              <a:solidFill>
                <a:srgbClr val="000099"/>
              </a:solidFill>
            </a:endParaRPr>
          </a:p>
          <a:p>
            <a:r>
              <a:rPr lang="zh-CN" altLang="en-US" sz="2800" b="1">
                <a:solidFill>
                  <a:srgbClr val="000099"/>
                </a:solidFill>
              </a:rPr>
              <a:t>开放长江流域</a:t>
            </a:r>
            <a:r>
              <a:rPr lang="en-US" altLang="zh-CN" sz="2800" b="1">
                <a:solidFill>
                  <a:srgbClr val="000099"/>
                </a:solidFill>
              </a:rPr>
              <a:t>4</a:t>
            </a:r>
            <a:r>
              <a:rPr lang="zh-CN" altLang="en-US" sz="2800" b="1">
                <a:solidFill>
                  <a:srgbClr val="000099"/>
                </a:solidFill>
              </a:rPr>
              <a:t>个口岸 </a:t>
            </a:r>
            <a:br>
              <a:rPr lang="zh-CN" altLang="en-US" sz="2800" b="1">
                <a:solidFill>
                  <a:srgbClr val="000099"/>
                </a:solidFill>
              </a:rPr>
            </a:br>
            <a:endParaRPr lang="zh-CN" altLang="en-US" sz="2800" b="1">
              <a:solidFill>
                <a:srgbClr val="000099"/>
              </a:solidFill>
            </a:endParaRPr>
          </a:p>
          <a:p>
            <a:r>
              <a:rPr lang="zh-CN" altLang="en-US" sz="2800" b="1">
                <a:solidFill>
                  <a:srgbClr val="000099"/>
                </a:solidFill>
              </a:rPr>
              <a:t>允许日本在中国开设工厂</a:t>
            </a:r>
            <a:br>
              <a:rPr lang="zh-CN" altLang="en-US" sz="2800" b="1">
                <a:solidFill>
                  <a:srgbClr val="000099"/>
                </a:solidFill>
              </a:rPr>
            </a:br>
            <a:endParaRPr lang="zh-CN" altLang="en-US" sz="2800" b="1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717929"/>
      </p:ext>
    </p:extLst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  <p:bldP spid="56323" grpId="0" autoUpdateAnimBg="0"/>
      <p:bldP spid="56344" grpId="0" autoUpdateAnimBg="0"/>
      <p:bldP spid="56345" grpId="0" autoUpdateAnimBg="0"/>
      <p:bldP spid="56346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-9525" y="0"/>
            <a:ext cx="9218613" cy="874713"/>
          </a:xfrm>
          <a:prstGeom prst="rect">
            <a:avLst/>
          </a:prstGeom>
          <a:gradFill rotWithShape="0">
            <a:gsLst>
              <a:gs pos="0">
                <a:schemeClr val="bg1">
                  <a:alpha val="73000"/>
                </a:scheme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-9525" y="836613"/>
            <a:ext cx="9255125" cy="76200"/>
          </a:xfrm>
          <a:prstGeom prst="rect">
            <a:avLst/>
          </a:prstGeom>
          <a:gradFill rotWithShape="0">
            <a:gsLst>
              <a:gs pos="0">
                <a:srgbClr val="454545"/>
              </a:gs>
              <a:gs pos="100000">
                <a:srgbClr val="969696">
                  <a:alpha val="75998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5241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ea typeface="黑体" pitchFamily="49" charset="-122"/>
              </a:rPr>
              <a:t>甲午</a:t>
            </a:r>
            <a:r>
              <a:rPr lang="zh-CN" altLang="en-US" sz="2800" b="1" dirty="0">
                <a:ea typeface="黑体" pitchFamily="49" charset="-122"/>
              </a:rPr>
              <a:t>中日战争的影响</a:t>
            </a:r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5508625" y="5013325"/>
            <a:ext cx="3167063" cy="701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sz="2000" b="1">
                <a:latin typeface="宋体" pitchFamily="2" charset="-122"/>
                <a:ea typeface="黑体" pitchFamily="49" charset="-122"/>
              </a:rPr>
              <a:t>小小的，矮矮的小家伙跑到瓷器店里欺负中国人</a:t>
            </a:r>
            <a:endParaRPr lang="zh-CN" sz="2000" b="1">
              <a:ea typeface="黑体" pitchFamily="49" charset="-122"/>
            </a:endParaRPr>
          </a:p>
        </p:txBody>
      </p:sp>
      <p:pic>
        <p:nvPicPr>
          <p:cNvPr id="21510" name="Picture 7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9" t="12521" r="31300" b="6610"/>
          <a:stretch>
            <a:fillRect/>
          </a:stretch>
        </p:blipFill>
        <p:spPr bwMode="auto">
          <a:xfrm>
            <a:off x="5364163" y="1844675"/>
            <a:ext cx="3600450" cy="2473325"/>
          </a:xfrm>
          <a:prstGeom prst="rect">
            <a:avLst/>
          </a:prstGeom>
          <a:noFill/>
          <a:ln w="9525">
            <a:solidFill>
              <a:srgbClr val="33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52513"/>
            <a:ext cx="4594225" cy="5605462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2" name="AutoShape 8"/>
          <p:cNvSpPr>
            <a:spLocks noChangeArrowheads="1"/>
          </p:cNvSpPr>
          <p:nvPr/>
        </p:nvSpPr>
        <p:spPr bwMode="auto">
          <a:xfrm>
            <a:off x="971550" y="981075"/>
            <a:ext cx="7416800" cy="3168650"/>
          </a:xfrm>
          <a:prstGeom prst="roundRect">
            <a:avLst>
              <a:gd name="adj" fmla="val 16667"/>
            </a:avLst>
          </a:prstGeom>
          <a:solidFill>
            <a:srgbClr val="EAEAEA">
              <a:alpha val="89803"/>
            </a:srgbClr>
          </a:solidFill>
          <a:ln w="285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044575" y="1123950"/>
            <a:ext cx="7343775" cy="180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6901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影响：</a:t>
            </a:r>
          </a:p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1.世界：掀起了列强瓜分中国的狂潮</a:t>
            </a:r>
          </a:p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2.中国：</a:t>
            </a:r>
          </a:p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（1）大大加深了中国社会半殖民地化的程度。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044575" y="2924175"/>
            <a:ext cx="7343775" cy="94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6901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（2）民族意识初步觉醒，各阶层掀起救亡图存的运动。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96875" y="4292600"/>
            <a:ext cx="8534400" cy="156527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000000"/>
                </a:solidFill>
              </a:rPr>
              <a:t>       </a:t>
            </a:r>
            <a:r>
              <a:rPr lang="zh-CN" sz="3200" b="1">
                <a:solidFill>
                  <a:srgbClr val="000000"/>
                </a:solidFill>
              </a:rPr>
              <a:t>唤起吾国四千年之大梦，实自甲午一役始也</a:t>
            </a:r>
            <a:r>
              <a:rPr lang="zh-CN" altLang="zh-CN" sz="3200" b="1">
                <a:solidFill>
                  <a:srgbClr val="000000"/>
                </a:solidFill>
              </a:rPr>
              <a:t>……                              </a:t>
            </a:r>
          </a:p>
          <a:p>
            <a:pPr eaLnBrk="1" hangingPunct="1"/>
            <a:r>
              <a:rPr lang="zh-CN" altLang="zh-CN" sz="3200" b="1">
                <a:solidFill>
                  <a:srgbClr val="000000"/>
                </a:solidFill>
              </a:rPr>
              <a:t>                                                       ——</a:t>
            </a:r>
            <a:r>
              <a:rPr lang="zh-CN" sz="3200" b="1">
                <a:solidFill>
                  <a:srgbClr val="000000"/>
                </a:solidFill>
              </a:rPr>
              <a:t>梁启超</a:t>
            </a:r>
          </a:p>
        </p:txBody>
      </p:sp>
    </p:spTree>
    <p:extLst>
      <p:ext uri="{BB962C8B-B14F-4D97-AF65-F5344CB8AC3E}">
        <p14:creationId xmlns:p14="http://schemas.microsoft.com/office/powerpoint/2010/main" val="19076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ldLvl="0" autoUpdateAnimBg="0"/>
      <p:bldP spid="21509" grpId="1" bldLvl="0" animBg="1" autoUpdateAnimBg="0"/>
      <p:bldP spid="21509" grpId="2" bldLvl="0" animBg="1" autoUpdateAnimBg="0"/>
      <p:bldP spid="21509" grpId="3" bldLvl="0" animBg="1" autoUpdateAnimBg="0"/>
      <p:bldP spid="21512" grpId="0" animBg="1"/>
      <p:bldP spid="21513" grpId="0" bldLvl="0" autoUpdateAnimBg="0"/>
      <p:bldP spid="21514" grpId="0" bldLvl="0" autoUpdateAnimBg="0"/>
      <p:bldP spid="21515" grpId="0" bldLvl="0" animBg="1" autoUpdateAnimBg="0"/>
      <p:bldP spid="21515" grpId="1" bldLvl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2290763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 sz="440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33795" name="Picture 3" descr="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 l="13889" t="10075" r="11111" b="1999"/>
          <a:stretch>
            <a:fillRect/>
          </a:stretch>
        </p:blipFill>
        <p:spPr bwMode="auto">
          <a:xfrm>
            <a:off x="468313" y="1557338"/>
            <a:ext cx="8207375" cy="5114925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86423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19</a:t>
            </a:r>
            <a:r>
              <a:rPr lang="zh-CN" altLang="en-US" sz="36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世纪末（甲午中日战争后）帝国主义国家掀起了</a:t>
            </a:r>
            <a:r>
              <a:rPr lang="zh-CN" altLang="en-US" sz="36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瓜分中国的狂潮</a:t>
            </a:r>
          </a:p>
        </p:txBody>
      </p:sp>
      <p:sp>
        <p:nvSpPr>
          <p:cNvPr id="39941" name="Text Box 7"/>
          <p:cNvSpPr txBox="1">
            <a:spLocks noChangeArrowheads="1"/>
          </p:cNvSpPr>
          <p:nvPr/>
        </p:nvSpPr>
        <p:spPr bwMode="auto">
          <a:xfrm>
            <a:off x="1095375" y="266700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endParaRPr lang="zh-CN" altLang="en-US" sz="4000" b="1">
              <a:solidFill>
                <a:srgbClr val="0C0F16"/>
              </a:solidFill>
              <a:latin typeface="Arial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835150" y="4365625"/>
            <a:ext cx="1008063" cy="2141538"/>
            <a:chOff x="0" y="0"/>
            <a:chExt cx="576" cy="1464"/>
          </a:xfrm>
        </p:grpSpPr>
        <p:sp>
          <p:nvSpPr>
            <p:cNvPr id="39943" name="Text Box 10"/>
            <p:cNvSpPr txBox="1">
              <a:spLocks noChangeArrowheads="1"/>
            </p:cNvSpPr>
            <p:nvPr/>
          </p:nvSpPr>
          <p:spPr bwMode="auto">
            <a:xfrm>
              <a:off x="0" y="0"/>
              <a:ext cx="576" cy="313"/>
            </a:xfrm>
            <a:prstGeom prst="rect">
              <a:avLst/>
            </a:prstGeom>
            <a:solidFill>
              <a:srgbClr val="00E8AB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Arial" charset="0"/>
                  <a:ea typeface="华文新魏" pitchFamily="2" charset="-122"/>
                </a:rPr>
                <a:t>俄国</a:t>
              </a:r>
            </a:p>
          </p:txBody>
        </p:sp>
        <p:sp>
          <p:nvSpPr>
            <p:cNvPr id="39944" name="Text Box 11"/>
            <p:cNvSpPr txBox="1">
              <a:spLocks noChangeArrowheads="1"/>
            </p:cNvSpPr>
            <p:nvPr/>
          </p:nvSpPr>
          <p:spPr bwMode="auto">
            <a:xfrm>
              <a:off x="0" y="288"/>
              <a:ext cx="576" cy="312"/>
            </a:xfrm>
            <a:prstGeom prst="rect">
              <a:avLst/>
            </a:prstGeom>
            <a:solidFill>
              <a:srgbClr val="FFA86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Arial" charset="0"/>
                  <a:ea typeface="华文新魏" pitchFamily="2" charset="-122"/>
                </a:rPr>
                <a:t>德国</a:t>
              </a:r>
            </a:p>
          </p:txBody>
        </p:sp>
        <p:sp>
          <p:nvSpPr>
            <p:cNvPr id="39945" name="Text Box 12"/>
            <p:cNvSpPr txBox="1">
              <a:spLocks noChangeArrowheads="1"/>
            </p:cNvSpPr>
            <p:nvPr/>
          </p:nvSpPr>
          <p:spPr bwMode="auto">
            <a:xfrm>
              <a:off x="0" y="576"/>
              <a:ext cx="576" cy="313"/>
            </a:xfrm>
            <a:prstGeom prst="rect">
              <a:avLst/>
            </a:prstGeom>
            <a:solidFill>
              <a:srgbClr val="A06A8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Arial" charset="0"/>
                  <a:ea typeface="华文新魏" pitchFamily="2" charset="-122"/>
                </a:rPr>
                <a:t>英国</a:t>
              </a:r>
            </a:p>
          </p:txBody>
        </p:sp>
        <p:sp>
          <p:nvSpPr>
            <p:cNvPr id="39946" name="Text Box 13"/>
            <p:cNvSpPr txBox="1">
              <a:spLocks noChangeArrowheads="1"/>
            </p:cNvSpPr>
            <p:nvPr/>
          </p:nvSpPr>
          <p:spPr bwMode="auto">
            <a:xfrm>
              <a:off x="0" y="863"/>
              <a:ext cx="576" cy="312"/>
            </a:xfrm>
            <a:prstGeom prst="rect">
              <a:avLst/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Arial" charset="0"/>
                  <a:ea typeface="华文新魏" pitchFamily="2" charset="-122"/>
                </a:rPr>
                <a:t>日本</a:t>
              </a:r>
            </a:p>
          </p:txBody>
        </p:sp>
        <p:sp>
          <p:nvSpPr>
            <p:cNvPr id="39947" name="Text Box 14"/>
            <p:cNvSpPr txBox="1">
              <a:spLocks noChangeArrowheads="1"/>
            </p:cNvSpPr>
            <p:nvPr/>
          </p:nvSpPr>
          <p:spPr bwMode="auto">
            <a:xfrm>
              <a:off x="0" y="1152"/>
              <a:ext cx="576" cy="312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Arial" charset="0"/>
                  <a:ea typeface="华文新魏" pitchFamily="2" charset="-122"/>
                </a:rPr>
                <a:t>法国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621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0" y="169863"/>
            <a:ext cx="3059113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  <a:p>
            <a:endParaRPr kumimoji="1" lang="en-US" altLang="zh-CN" sz="32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268" name="Rectangle 10"/>
          <p:cNvSpPr>
            <a:spLocks noChangeArrowheads="1"/>
          </p:cNvSpPr>
          <p:nvPr/>
        </p:nvSpPr>
        <p:spPr bwMode="auto">
          <a:xfrm>
            <a:off x="-180528" y="2735590"/>
            <a:ext cx="4248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69" name="Rectangle 11"/>
          <p:cNvSpPr>
            <a:spLocks noChangeArrowheads="1"/>
          </p:cNvSpPr>
          <p:nvPr/>
        </p:nvSpPr>
        <p:spPr bwMode="auto">
          <a:xfrm>
            <a:off x="223838" y="4221088"/>
            <a:ext cx="3709987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找一找：</a:t>
            </a: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哪些国家在中国有势力范围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它们的势力范围分别在哪里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?</a:t>
            </a:r>
          </a:p>
        </p:txBody>
      </p:sp>
      <p:pic>
        <p:nvPicPr>
          <p:cNvPr id="11270" name="Picture 6" descr="无标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228600"/>
            <a:ext cx="9398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23838" y="549275"/>
            <a:ext cx="80295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 dirty="0">
                <a:solidFill>
                  <a:schemeClr val="accent6">
                    <a:lumMod val="75000"/>
                  </a:schemeClr>
                </a:solidFill>
                <a:ea typeface="黑体" pitchFamily="49" charset="-122"/>
              </a:rPr>
              <a:t>列强瓜分中国的狂潮：经济侵略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4984750" y="22828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pic>
        <p:nvPicPr>
          <p:cNvPr id="11274" name="Picture 10" descr="时局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341438"/>
            <a:ext cx="4464050" cy="5334000"/>
          </a:xfrm>
          <a:prstGeom prst="rect">
            <a:avLst/>
          </a:prstGeom>
          <a:noFill/>
          <a:ln w="19050">
            <a:solidFill>
              <a:srgbClr val="FF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387746" y="1556792"/>
            <a:ext cx="3382169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熊代表沙皇俄国</a:t>
            </a:r>
          </a:p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虎代表英国</a:t>
            </a:r>
          </a:p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肠代表德国 </a:t>
            </a:r>
          </a:p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青蛙代表法国</a:t>
            </a:r>
          </a:p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鹰代表美国，</a:t>
            </a:r>
          </a:p>
          <a:p>
            <a:r>
              <a:rPr kumimoji="1"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太阳代表日本</a:t>
            </a: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9435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765175"/>
            <a:ext cx="7572375" cy="714375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spcBef>
                <a:spcPct val="0"/>
              </a:spcBef>
              <a:spcAft>
                <a:spcPts val="2400"/>
              </a:spcAft>
              <a:buFontTx/>
              <a:buNone/>
            </a:pPr>
            <a:r>
              <a:rPr lang="zh-CN" sz="2800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割占和强租租借地，划分势力范围。</a:t>
            </a:r>
            <a:br>
              <a:rPr lang="zh-CN" sz="2800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</a:br>
            <a:endParaRPr lang="zh-CN" sz="2800" b="1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5604" name="Group 4"/>
          <p:cNvGraphicFramePr>
            <a:graphicFrameLocks noGrp="1"/>
          </p:cNvGraphicFramePr>
          <p:nvPr/>
        </p:nvGraphicFramePr>
        <p:xfrm>
          <a:off x="536575" y="1408113"/>
          <a:ext cx="8215313" cy="3729110"/>
        </p:xfrm>
        <a:graphic>
          <a:graphicData uri="http://schemas.openxmlformats.org/drawingml/2006/table">
            <a:tbl>
              <a:tblPr/>
              <a:tblGrid>
                <a:gridCol w="1071563"/>
                <a:gridCol w="3857625"/>
                <a:gridCol w="3286125"/>
              </a:tblGrid>
              <a:tr h="723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国别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割占和强迫租借的地区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势力范围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德国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强迫租借胶州湾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山东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23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俄国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强迫租借旅顺和大连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长城以北和新疆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206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法国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强迫租借广州湾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广东、广西和云南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19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英国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强迫租借“新界”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长江流域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23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日本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割占台湾和澎湖列岛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福建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4" name="TextBox 7"/>
          <p:cNvSpPr txBox="1">
            <a:spLocks noChangeArrowheads="1"/>
          </p:cNvSpPr>
          <p:nvPr/>
        </p:nvSpPr>
        <p:spPr bwMode="auto">
          <a:xfrm>
            <a:off x="900113" y="5300663"/>
            <a:ext cx="7286625" cy="95408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美国提出“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门户开放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”政策。从此以后，美国在中国的侵略势力一天天膨胀起来。</a:t>
            </a:r>
          </a:p>
        </p:txBody>
      </p:sp>
      <p:sp>
        <p:nvSpPr>
          <p:cNvPr id="3177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708025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列强瓜分中国的狂潮</a:t>
            </a:r>
          </a:p>
        </p:txBody>
      </p:sp>
    </p:spTree>
    <p:extLst>
      <p:ext uri="{BB962C8B-B14F-4D97-AF65-F5344CB8AC3E}">
        <p14:creationId xmlns:p14="http://schemas.microsoft.com/office/powerpoint/2010/main" val="398133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4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908050"/>
            <a:ext cx="4529137" cy="5041900"/>
          </a:xfrm>
          <a:prstGeom prst="rect">
            <a:avLst/>
          </a:prstGeom>
          <a:noFill/>
          <a:ln w="19050">
            <a:solidFill>
              <a:srgbClr val="99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6156325" y="6092825"/>
            <a:ext cx="2209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3200" b="1">
                <a:ea typeface="黑体" pitchFamily="49" charset="-122"/>
              </a:rPr>
              <a:t>人人有份</a:t>
            </a:r>
          </a:p>
        </p:txBody>
      </p:sp>
      <p:pic>
        <p:nvPicPr>
          <p:cNvPr id="32772" name="Picture 4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3611562" cy="5184775"/>
          </a:xfrm>
          <a:prstGeom prst="rect">
            <a:avLst/>
          </a:prstGeom>
          <a:noFill/>
          <a:ln w="19050">
            <a:solidFill>
              <a:srgbClr val="99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042988" y="6092825"/>
            <a:ext cx="2819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200" b="1">
                <a:ea typeface="黑体" pitchFamily="49" charset="-122"/>
              </a:rPr>
              <a:t>相互协商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”</a:t>
            </a:r>
            <a:endParaRPr lang="zh-CN" altLang="en-US" sz="3200" b="1">
              <a:ea typeface="黑体" pitchFamily="49" charset="-122"/>
            </a:endParaRPr>
          </a:p>
        </p:txBody>
      </p:sp>
      <p:sp>
        <p:nvSpPr>
          <p:cNvPr id="32774" name="AutoShape 9"/>
          <p:cNvSpPr>
            <a:spLocks noChangeArrowheads="1"/>
          </p:cNvSpPr>
          <p:nvPr/>
        </p:nvSpPr>
        <p:spPr bwMode="auto">
          <a:xfrm>
            <a:off x="3419475" y="188913"/>
            <a:ext cx="2447925" cy="642937"/>
          </a:xfrm>
          <a:prstGeom prst="bevel">
            <a:avLst>
              <a:gd name="adj" fmla="val 0"/>
            </a:avLst>
          </a:prstGeom>
          <a:solidFill>
            <a:srgbClr val="FFFF00"/>
          </a:solidFill>
          <a:ln w="12700">
            <a:solidFill>
              <a:srgbClr val="6600FF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门户开放</a:t>
            </a:r>
          </a:p>
        </p:txBody>
      </p:sp>
    </p:spTree>
    <p:extLst>
      <p:ext uri="{BB962C8B-B14F-4D97-AF65-F5344CB8AC3E}">
        <p14:creationId xmlns:p14="http://schemas.microsoft.com/office/powerpoint/2010/main" val="127765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1510</Words>
  <Application>Microsoft Office PowerPoint</Application>
  <PresentationFormat>全屏显示(4:3)</PresentationFormat>
  <Paragraphs>238</Paragraphs>
  <Slides>32</Slides>
  <Notes>8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三国干涉还辽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9</cp:revision>
  <dcterms:created xsi:type="dcterms:W3CDTF">2017-09-14T02:04:57Z</dcterms:created>
  <dcterms:modified xsi:type="dcterms:W3CDTF">2017-09-16T08:41:38Z</dcterms:modified>
</cp:coreProperties>
</file>