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67" r:id="rId22"/>
    <p:sldId id="278" r:id="rId23"/>
    <p:sldId id="269" r:id="rId24"/>
  </p:sldIdLst>
  <p:sldSz cx="9144000" cy="6858000" type="screen4x3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tags" Target="tags/tag1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iagrams/_rels/data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/Relationships>
</file>

<file path=ppt/diagrams/_rels/data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png" /></Relationships>
</file>

<file path=ppt/diagrams/_rels/data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png" /></Relationships>
</file>

<file path=ppt/diagrams/_rels/drawing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/Relationships>
</file>

<file path=ppt/diagrams/_rels/drawing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png" /></Relationships>
</file>

<file path=ppt/diagrams/_rels/drawing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png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2_2">
  <dgm:title val=""/>
  <dgm:desc val=""/>
  <dgm:catLst>
    <dgm:cat type="accent2" pri="11200"/>
  </dgm:catLst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a="http://schemas.openxmlformats.org/drawingml/2006/main" xmlns:dgm="http://schemas.openxmlformats.org/drawingml/2006/diagram" uniqueId="urn:microsoft.com/office/officeart/2005/8/colors/accent3_3">
  <dgm:title val=""/>
  <dgm:desc val=""/>
  <dgm:catLst>
    <dgm:cat type="accent3" pri="11300"/>
  </dgm:catLst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a="http://schemas.openxmlformats.org/drawingml/2006/main" xmlns:dgm="http://schemas.openxmlformats.org/drawingml/2006/diagram" uniqueId="urn:microsoft.com/office/officeart/2005/8/colors/colorful5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6F17A96F-25B3-4020-9031-2D57CCA76BF2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2_2" csCatId="accent2" phldr="1"/>
      <dgm:spPr/>
      <dgm:t>
        <a:bodyPr/>
        <a:lstStyle/>
        <a:p/>
      </dgm:t>
    </dgm:pt>
    <dgm:pt modelId="{E1B8F107-D2AD-4E76-AD91-62D120BAF8E6}" type="parTrans" cxnId="{19FEAA4A-F17B-4141-BDEA-015335B7FE31}">
      <dgm:prSet/>
      <dgm:spPr/>
      <dgm:t>
        <a:bodyPr/>
        <a:lstStyle/>
        <a:p>
          <a:endParaRPr lang="zh-CN" altLang="en-US"/>
        </a:p>
      </dgm:t>
    </dgm:pt>
    <dgm:pt modelId="{678734FD-A5CE-4EB8-AC4F-235CD190C66A}">
      <dgm:prSet phldrT="[文本]"/>
      <dgm:spPr/>
      <dgm:t>
        <a:bodyPr/>
        <a:lstStyle/>
        <a:p>
          <a:r>
            <a:rPr lang="zh-CN" altLang="en-US" smtClean="0"/>
            <a:t>宪章运动</a:t>
          </a:r>
          <a:endParaRPr lang="zh-CN" altLang="en-US"/>
        </a:p>
      </dgm:t>
    </dgm:pt>
    <dgm:pt modelId="{78BDF22E-ACBA-43E0-8889-DF7A7EEAE56B}" type="sibTrans" cxnId="{19FEAA4A-F17B-4141-BDEA-015335B7FE31}">
      <dgm:prSet/>
      <dgm:spPr/>
      <dgm:t>
        <a:bodyPr/>
        <a:lstStyle/>
        <a:p>
          <a:endParaRPr lang="zh-CN" altLang="en-US"/>
        </a:p>
      </dgm:t>
    </dgm:pt>
    <dgm:pt modelId="{F4380DBC-F2C2-495D-8FAB-8849F4184E32}" type="pres">
      <dgm:prSet presAssocID="{6F17A96F-25B3-4020-9031-2D57CCA76BF2}" presName="diagram">
        <dgm:presLayoutVars>
          <dgm:dir/>
        </dgm:presLayoutVars>
      </dgm:prSet>
      <dgm:spPr/>
      <dgm:t>
        <a:bodyPr/>
        <a:lstStyle/>
        <a:p/>
      </dgm:t>
    </dgm:pt>
    <dgm:pt modelId="{8EFCD406-3D13-4D03-8712-666415FE2E52}" type="pres">
      <dgm:prSet presAssocID="{678734FD-A5CE-4EB8-AC4F-235CD190C66A}" presName="composite"/>
      <dgm:spPr/>
      <dgm:t>
        <a:bodyPr/>
        <a:lstStyle/>
        <a:p/>
      </dgm:t>
    </dgm:pt>
    <dgm:pt modelId="{700A1014-21CA-4DEE-8F11-041D5C0E380A}" type="pres">
      <dgm:prSet presAssocID="{678734FD-A5CE-4EB8-AC4F-235CD190C66A}" presName="Image" presStyleLbl="bgShp" presStyleCnt="1"/>
      <dgm:spPr>
        <a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7000" r="-7000"/>
          </a:stretch>
        </a:blipFill>
      </dgm:spPr>
      <dgm:t>
        <a:bodyPr/>
        <a:lstStyle/>
        <a:p/>
      </dgm:t>
    </dgm:pt>
    <dgm:pt modelId="{9BD96548-DFD5-47BC-B592-CDC1D538FAEA}" type="pres">
      <dgm:prSet presAssocID="{678734FD-A5CE-4EB8-AC4F-235CD190C66A}" presName="Parent" presStyleLbl="node0" presStyleCnt="1">
        <dgm:presLayoutVars>
          <dgm:bulletEnabled val="1"/>
        </dgm:presLayoutVars>
      </dgm:prSet>
      <dgm:spPr/>
      <dgm:t>
        <a:bodyPr/>
        <a:lstStyle/>
        <a:p/>
      </dgm:t>
    </dgm:pt>
  </dgm:ptLst>
  <dgm:cxnLst>
    <dgm:cxn modelId="{19FEAA4A-F17B-4141-BDEA-015335B7FE31}" srcId="{6F17A96F-25B3-4020-9031-2D57CCA76BF2}" destId="{678734FD-A5CE-4EB8-AC4F-235CD190C66A}" srcOrd="0" destOrd="0" parTransId="{E1B8F107-D2AD-4E76-AD91-62D120BAF8E6}" sibTransId="{78BDF22E-ACBA-43E0-8889-DF7A7EEAE56B}"/>
    <dgm:cxn modelId="{67238B0F-5F5A-41B4-B1A4-E89D24E64AB6}" type="presOf" srcId="{6F17A96F-25B3-4020-9031-2D57CCA76BF2}" destId="{F4380DBC-F2C2-495D-8FAB-8849F4184E32}" srcOrd="0" destOrd="0" presId="urn:microsoft.com/office/officeart/2008/layout/BendingPictureCaption"/>
    <dgm:cxn modelId="{44A259B5-8B39-4DF7-AB5C-E7E5AA9A9637}" type="presParOf" srcId="{F4380DBC-F2C2-495D-8FAB-8849F4184E32}" destId="{8EFCD406-3D13-4D03-8712-666415FE2E52}" srcOrd="0" destOrd="0" presId="urn:microsoft.com/office/officeart/2008/layout/BendingPictureCaption"/>
    <dgm:cxn modelId="{06F7F029-8510-44B2-9DBA-7A9077638AF0}" type="presParOf" srcId="{8EFCD406-3D13-4D03-8712-666415FE2E52}" destId="{700A1014-21CA-4DEE-8F11-041D5C0E380A}" srcOrd="0" destOrd="0" presId="urn:microsoft.com/office/officeart/2008/layout/BendingPictureCaption"/>
    <dgm:cxn modelId="{60BC917D-7B0A-4731-9970-F870AD3655C6}" type="presParOf" srcId="{8EFCD406-3D13-4D03-8712-666415FE2E52}" destId="{9BD96548-DFD5-47BC-B592-CDC1D538FAEA}" srcOrd="1" destOrd="0" presId="urn:microsoft.com/office/officeart/2008/layout/BendingPictureCaption"/>
    <dgm:cxn modelId="{1630F21E-9A7A-4151-ABDD-ED4BBF41EA0D}" type="presOf" srcId="{678734FD-A5CE-4EB8-AC4F-235CD190C66A}" destId="{9BD96548-DFD5-47BC-B592-CDC1D538FAEA}" srcOrd="0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F30CAEB3-D6E7-4741-980E-377744DFCDA5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3_3" csCatId="accent3" phldr="1"/>
      <dgm:spPr/>
      <dgm:t>
        <a:bodyPr/>
        <a:lstStyle/>
        <a:p/>
      </dgm:t>
    </dgm:pt>
    <dgm:pt modelId="{58284EFB-33DE-489E-A38F-F3F9B1188F64}" type="parTrans" cxnId="{66348435-32FA-48CB-ACF6-D5CBF91F4531}">
      <dgm:prSet/>
      <dgm:spPr/>
      <dgm:t>
        <a:bodyPr/>
        <a:lstStyle/>
        <a:p>
          <a:endParaRPr lang="zh-CN" altLang="en-US"/>
        </a:p>
      </dgm:t>
    </dgm:pt>
    <dgm:pt modelId="{D77C4A14-2128-468E-B59F-7ED3F2F4ECDA}">
      <dgm:prSet phldrT="[文本]"/>
      <dgm:spPr/>
      <dgm:t>
        <a:bodyPr/>
        <a:lstStyle/>
        <a:p>
          <a:r>
            <a:rPr lang="zh-CN" altLang="en-US" smtClean="0"/>
            <a:t>里昂工人起义</a:t>
          </a:r>
          <a:endParaRPr lang="zh-CN" altLang="en-US"/>
        </a:p>
      </dgm:t>
    </dgm:pt>
    <dgm:pt modelId="{BDBFDE8D-F399-4D34-A229-782297975BD7}" type="sibTrans" cxnId="{66348435-32FA-48CB-ACF6-D5CBF91F4531}">
      <dgm:prSet/>
      <dgm:spPr/>
      <dgm:t>
        <a:bodyPr/>
        <a:lstStyle/>
        <a:p>
          <a:endParaRPr lang="zh-CN" altLang="en-US"/>
        </a:p>
      </dgm:t>
    </dgm:pt>
    <dgm:pt modelId="{09B00025-AE09-4FBB-AEFD-68D511F2F61D}" type="pres">
      <dgm:prSet presAssocID="{F30CAEB3-D6E7-4741-980E-377744DFCDA5}" presName="diagram">
        <dgm:presLayoutVars>
          <dgm:dir/>
        </dgm:presLayoutVars>
      </dgm:prSet>
      <dgm:spPr/>
      <dgm:t>
        <a:bodyPr/>
        <a:lstStyle/>
        <a:p/>
      </dgm:t>
    </dgm:pt>
    <dgm:pt modelId="{E1CBF8CD-3E2F-4DF3-8D5A-3C7ACA48B614}" type="pres">
      <dgm:prSet presAssocID="{D77C4A14-2128-468E-B59F-7ED3F2F4ECDA}" presName="composite"/>
      <dgm:spPr/>
      <dgm:t>
        <a:bodyPr/>
        <a:lstStyle/>
        <a:p/>
      </dgm:t>
    </dgm:pt>
    <dgm:pt modelId="{9E6DA7B6-E0A5-4FF9-9976-47C1BDD59A47}" type="pres">
      <dgm:prSet presAssocID="{D77C4A14-2128-468E-B59F-7ED3F2F4ECDA}" presName="Image" presStyleLbl="bgShp" presStyleCnt="1" custScaleX="134506"/>
      <dgm:spPr>
        <a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10000" r="-10000"/>
          </a:stretch>
        </a:blipFill>
      </dgm:spPr>
      <dgm:t>
        <a:bodyPr/>
        <a:lstStyle/>
        <a:p/>
      </dgm:t>
    </dgm:pt>
    <dgm:pt modelId="{F64AF4F8-25A0-4972-8FF8-26ECC690A63F}" type="pres">
      <dgm:prSet presAssocID="{D77C4A14-2128-468E-B59F-7ED3F2F4ECDA}" presName="Parent" presStyleLbl="node0" presStyleCnt="1">
        <dgm:presLayoutVars>
          <dgm:bulletEnabled val="1"/>
        </dgm:presLayoutVars>
      </dgm:prSet>
      <dgm:spPr/>
      <dgm:t>
        <a:bodyPr/>
        <a:lstStyle/>
        <a:p/>
      </dgm:t>
    </dgm:pt>
  </dgm:ptLst>
  <dgm:cxnLst>
    <dgm:cxn modelId="{66348435-32FA-48CB-ACF6-D5CBF91F4531}" srcId="{F30CAEB3-D6E7-4741-980E-377744DFCDA5}" destId="{D77C4A14-2128-468E-B59F-7ED3F2F4ECDA}" srcOrd="0" destOrd="0" parTransId="{58284EFB-33DE-489E-A38F-F3F9B1188F64}" sibTransId="{BDBFDE8D-F399-4D34-A229-782297975BD7}"/>
    <dgm:cxn modelId="{EE0292E5-2B0C-4134-A39A-B443F3C6BFA2}" type="presOf" srcId="{F30CAEB3-D6E7-4741-980E-377744DFCDA5}" destId="{09B00025-AE09-4FBB-AEFD-68D511F2F61D}" srcOrd="0" destOrd="0" presId="urn:microsoft.com/office/officeart/2008/layout/BendingPictureCaption"/>
    <dgm:cxn modelId="{ADB55344-E5C4-470F-99EF-DD4E40069D4F}" type="presParOf" srcId="{09B00025-AE09-4FBB-AEFD-68D511F2F61D}" destId="{E1CBF8CD-3E2F-4DF3-8D5A-3C7ACA48B614}" srcOrd="0" destOrd="0" presId="urn:microsoft.com/office/officeart/2008/layout/BendingPictureCaption"/>
    <dgm:cxn modelId="{BCEA3DE8-163A-4F89-8B20-86FD76243940}" type="presParOf" srcId="{E1CBF8CD-3E2F-4DF3-8D5A-3C7ACA48B614}" destId="{9E6DA7B6-E0A5-4FF9-9976-47C1BDD59A47}" srcOrd="0" destOrd="0" presId="urn:microsoft.com/office/officeart/2008/layout/BendingPictureCaption"/>
    <dgm:cxn modelId="{094CBDF0-37B0-43FD-B740-5A0B13FAF6EC}" type="presParOf" srcId="{E1CBF8CD-3E2F-4DF3-8D5A-3C7ACA48B614}" destId="{F64AF4F8-25A0-4972-8FF8-26ECC690A63F}" srcOrd="1" destOrd="0" presId="urn:microsoft.com/office/officeart/2008/layout/BendingPictureCaption"/>
    <dgm:cxn modelId="{AEB2BCD1-708D-433D-B3D5-4BA8DC5ACE63}" type="presOf" srcId="{D77C4A14-2128-468E-B59F-7ED3F2F4ECDA}" destId="{F64AF4F8-25A0-4972-8FF8-26ECC690A63F}" srcOrd="0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main"/>
    </a:ext>
  </dgm:extLst>
</dgm:dataModel>
</file>

<file path=ppt/diagrams/data3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AC816155-AAA6-471C-A5EA-4B12D73D3D49}" type="doc">
      <dgm:prSet loTypeId="urn:microsoft.com/office/officeart/2008/layout/BendingPictureCaption" loCatId="picture" qsTypeId="urn:microsoft.com/office/officeart/2005/8/quickstyle/simple1" qsCatId="simple" csTypeId="urn:microsoft.com/office/officeart/2005/8/colors/colorful5" csCatId="colorful" phldr="1"/>
      <dgm:spPr/>
      <dgm:t>
        <a:bodyPr/>
        <a:lstStyle/>
        <a:p/>
      </dgm:t>
    </dgm:pt>
    <dgm:pt modelId="{1628E676-EDAF-4521-AFC4-D82E4B900034}" type="parTrans" cxnId="{3ADD4B05-A43D-458E-8B82-797EF83926AB}">
      <dgm:prSet/>
      <dgm:spPr/>
      <dgm:t>
        <a:bodyPr/>
        <a:lstStyle/>
        <a:p>
          <a:endParaRPr lang="zh-CN" altLang="en-US"/>
        </a:p>
      </dgm:t>
    </dgm:pt>
    <dgm:pt modelId="{80F22104-7D55-4BFE-8AD4-6C0DFFB6326A}">
      <dgm:prSet phldrT="[文本]" custT="1"/>
      <dgm:spPr/>
      <dgm:t>
        <a:bodyPr/>
        <a:lstStyle/>
        <a:p>
          <a:r>
            <a:rPr lang="zh-CN" altLang="en-US" sz="1600" smtClean="0"/>
            <a:t>西里西亚纺织工人起义</a:t>
          </a:r>
          <a:endParaRPr lang="zh-CN" altLang="en-US" sz="1600"/>
        </a:p>
      </dgm:t>
    </dgm:pt>
    <dgm:pt modelId="{5B5866A8-4E9A-46DD-832E-9D8634E6714F}" type="sibTrans" cxnId="{3ADD4B05-A43D-458E-8B82-797EF83926AB}">
      <dgm:prSet/>
      <dgm:spPr/>
      <dgm:t>
        <a:bodyPr/>
        <a:lstStyle/>
        <a:p>
          <a:endParaRPr lang="zh-CN" altLang="en-US"/>
        </a:p>
      </dgm:t>
    </dgm:pt>
    <dgm:pt modelId="{D6E4715A-7DEC-4386-B5C0-B61892BDB6E9}" type="pres">
      <dgm:prSet presAssocID="{AC816155-AAA6-471C-A5EA-4B12D73D3D49}" presName="diagram">
        <dgm:presLayoutVars>
          <dgm:dir/>
        </dgm:presLayoutVars>
      </dgm:prSet>
      <dgm:spPr/>
      <dgm:t>
        <a:bodyPr/>
        <a:lstStyle/>
        <a:p/>
      </dgm:t>
    </dgm:pt>
    <dgm:pt modelId="{B26FE364-B859-452A-8239-AB9F3B81236B}" type="pres">
      <dgm:prSet presAssocID="{80F22104-7D55-4BFE-8AD4-6C0DFFB6326A}" presName="composite"/>
      <dgm:spPr/>
      <dgm:t>
        <a:bodyPr/>
        <a:lstStyle/>
        <a:p/>
      </dgm:t>
    </dgm:pt>
    <dgm:pt modelId="{9A4812A9-1F7C-4109-BC54-8AF7BE9E33D5}" type="pres">
      <dgm:prSet presAssocID="{80F22104-7D55-4BFE-8AD4-6C0DFFB6326A}" presName="Image" presStyleLbl="bgShp" presStyleCnt="1" custScaleX="138338" custScaleY="95962" custLinFactNeighborX="4284" custLinFactNeighborY="-28"/>
      <dgm:spPr>
        <a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t="-4000" b="-4000"/>
          </a:stretch>
        </a:blipFill>
      </dgm:spPr>
      <dgm:t>
        <a:bodyPr/>
        <a:lstStyle/>
        <a:p/>
      </dgm:t>
    </dgm:pt>
    <dgm:pt modelId="{59CF73E9-FF4A-4F65-BA6F-C6676918E6ED}" type="pres">
      <dgm:prSet presAssocID="{80F22104-7D55-4BFE-8AD4-6C0DFFB6326A}" presName="Parent" presStyleLbl="node0" presStyleCnt="1" custScaleX="143367" custScaleY="130431">
        <dgm:presLayoutVars>
          <dgm:bulletEnabled val="1"/>
        </dgm:presLayoutVars>
      </dgm:prSet>
      <dgm:spPr/>
      <dgm:t>
        <a:bodyPr/>
        <a:lstStyle/>
        <a:p/>
      </dgm:t>
    </dgm:pt>
  </dgm:ptLst>
  <dgm:cxnLst>
    <dgm:cxn modelId="{3ADD4B05-A43D-458E-8B82-797EF83926AB}" srcId="{AC816155-AAA6-471C-A5EA-4B12D73D3D49}" destId="{80F22104-7D55-4BFE-8AD4-6C0DFFB6326A}" srcOrd="0" destOrd="0" parTransId="{1628E676-EDAF-4521-AFC4-D82E4B900034}" sibTransId="{5B5866A8-4E9A-46DD-832E-9D8634E6714F}"/>
    <dgm:cxn modelId="{9399B789-FD05-44A2-B867-23C6040DA916}" type="presOf" srcId="{AC816155-AAA6-471C-A5EA-4B12D73D3D49}" destId="{D6E4715A-7DEC-4386-B5C0-B61892BDB6E9}" srcOrd="0" destOrd="0" presId="urn:microsoft.com/office/officeart/2008/layout/BendingPictureCaption"/>
    <dgm:cxn modelId="{BBEAA2B8-41CB-4CB4-9A2B-B1529387A798}" type="presParOf" srcId="{D6E4715A-7DEC-4386-B5C0-B61892BDB6E9}" destId="{B26FE364-B859-452A-8239-AB9F3B81236B}" srcOrd="0" destOrd="0" presId="urn:microsoft.com/office/officeart/2008/layout/BendingPictureCaption"/>
    <dgm:cxn modelId="{11E9D23A-3625-41CB-B0A9-BF3FD199B63A}" type="presParOf" srcId="{B26FE364-B859-452A-8239-AB9F3B81236B}" destId="{9A4812A9-1F7C-4109-BC54-8AF7BE9E33D5}" srcOrd="0" destOrd="0" presId="urn:microsoft.com/office/officeart/2008/layout/BendingPictureCaption"/>
    <dgm:cxn modelId="{77F4AD4E-88B6-4004-B2A5-F6B015554439}" type="presParOf" srcId="{B26FE364-B859-452A-8239-AB9F3B81236B}" destId="{59CF73E9-FF4A-4F65-BA6F-C6676918E6ED}" srcOrd="1" destOrd="0" presId="urn:microsoft.com/office/officeart/2008/layout/BendingPictureCaption"/>
    <dgm:cxn modelId="{1EB6CB5F-C976-435F-83BE-6FA2732ECB7A}" type="presOf" srcId="{80F22104-7D55-4BFE-8AD4-6C0DFFB6326A}" destId="{59CF73E9-FF4A-4F65-BA6F-C6676918E6ED}" srcOrd="0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"/>
      <dsp:cNvGrpSpPr/>
    </dsp:nvGrpSpPr>
    <dsp:grpSpPr/>
    <dsp:sp modelId="{700A1014-21CA-4DEE-8F11-041D5C0E380A}">
      <dsp:nvSpPr>
        <dsp:cNvPr id="0" name=""/>
        <dsp:cNvSpPr/>
      </dsp:nvSpPr>
      <dsp:spPr>
        <a:xfrm>
          <a:off x="231592" y="0"/>
          <a:ext cx="2349167" cy="1736026"/>
        </a:xfrm>
        <a:prstGeom prst="rect">
          <a:avLst/>
        </a:prstGeom>
        <a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7000" r="-7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9BD96548-DFD5-47BC-B592-CDC1D538FAEA}">
      <dsp:nvSpPr>
        <dsp:cNvPr id="0" name=""/>
        <dsp:cNvSpPr/>
      </dsp:nvSpPr>
      <dsp:spPr>
        <a:xfrm>
          <a:off x="706424" y="1421252"/>
          <a:ext cx="2024282" cy="48646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zh-CN" altLang="en-US" sz="2600" kern="1200" smtClean="0"/>
            <a:t>宪章运动</a:t>
          </a:r>
          <a:endParaRPr lang="zh-CN" altLang="en-US" sz="2600" kern="1200"/>
        </a:p>
      </dsp:txBody>
      <dsp:txXfrm>
        <a:off x="706424" y="1421252"/>
        <a:ext cx="2024282" cy="486468"/>
      </dsp:txXfrm>
    </dsp:sp>
  </dsp:spTree>
</dsp:drawing>
</file>

<file path=ppt/diagrams/drawing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"/>
      <dsp:cNvGrpSpPr/>
    </dsp:nvGrpSpPr>
    <dsp:grpSpPr/>
    <dsp:sp modelId="{9E6DA7B6-E0A5-4FF9-9976-47C1BDD59A47}">
      <dsp:nvSpPr>
        <dsp:cNvPr id="0" name=""/>
        <dsp:cNvSpPr/>
      </dsp:nvSpPr>
      <dsp:spPr>
        <a:xfrm>
          <a:off x="1470" y="0"/>
          <a:ext cx="2445330" cy="1343501"/>
        </a:xfrm>
        <a:prstGeom prst="rect">
          <a:avLst/>
        </a:prstGeom>
        <a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10000" r="-10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F64AF4F8-25A0-4972-8FF8-26ECC690A63F}">
      <dsp:nvSpPr>
        <dsp:cNvPr id="0" name=""/>
        <dsp:cNvSpPr/>
      </dsp:nvSpPr>
      <dsp:spPr>
        <a:xfrm>
          <a:off x="682601" y="1099899"/>
          <a:ext cx="1566581" cy="376475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zh-CN" altLang="en-US" sz="1900" kern="1200" smtClean="0"/>
            <a:t>里昂工人起义</a:t>
          </a:r>
          <a:endParaRPr lang="zh-CN" altLang="en-US" sz="1900" kern="1200"/>
        </a:p>
      </dsp:txBody>
      <dsp:txXfrm>
        <a:off x="682601" y="1099899"/>
        <a:ext cx="1566581" cy="376475"/>
      </dsp:txXfrm>
    </dsp:sp>
  </dsp:spTree>
</dsp:drawing>
</file>

<file path=ppt/diagrams/drawing3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"/>
      <dsp:cNvGrpSpPr/>
    </dsp:nvGrpSpPr>
    <dsp:grpSpPr/>
    <dsp:sp modelId="{9A4812A9-1F7C-4109-BC54-8AF7BE9E33D5}">
      <dsp:nvSpPr>
        <dsp:cNvPr id="0" name=""/>
        <dsp:cNvSpPr/>
      </dsp:nvSpPr>
      <dsp:spPr>
        <a:xfrm>
          <a:off x="144016" y="0"/>
          <a:ext cx="2643291" cy="1355018"/>
        </a:xfrm>
        <a:prstGeom prst="rect">
          <a:avLst/>
        </a:prstGeom>
        <a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t="-4000" b="-4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59CF73E9-FF4A-4F65-BA6F-C6676918E6ED}">
      <dsp:nvSpPr>
        <dsp:cNvPr id="0" name=""/>
        <dsp:cNvSpPr/>
      </dsp:nvSpPr>
      <dsp:spPr>
        <a:xfrm>
          <a:off x="457628" y="1067689"/>
          <a:ext cx="2360532" cy="51608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5000"/>
            </a:spcAft>
          </a:pPr>
          <a:r>
            <a:rPr lang="zh-CN" altLang="en-US" sz="1600" kern="1200" smtClean="0"/>
            <a:t>西里西亚纺织工人起义</a:t>
          </a:r>
          <a:endParaRPr lang="zh-CN" altLang="en-US" sz="1600" kern="1200"/>
        </a:p>
      </dsp:txBody>
      <dsp:txXfrm>
        <a:off x="457628" y="1067689"/>
        <a:ext cx="2360532" cy="516089"/>
      </dsp:txXfrm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off" val="ctr"/>
          <dgm:param type="grDir" val="tR"/>
        </dgm:alg>
      </dgm:else>
    </dgm:choose>
    <dgm:shape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lnSpAfParP" val="5"/>
            <dgm:param type="shpTxRTLAlignCh" val="r"/>
            <dgm:param type="txAnchorVertCh" val="mid"/>
          </dgm:alg>
          <dgm:shape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/>
          </dgm:ruleLst>
        </dgm:layoutNode>
      </dgm:layoutNode>
      <dgm:forEach name="sibTransForEach" axis="followSib" ptType="sibTrans" cnt="1">
        <dgm:layoutNode name="sibTrans">
          <dgm:alg type="sp"/>
          <dgm:shape r:blip="">
            <dgm:adjLst/>
          </dgm:shape>
        </dgm:layoutNode>
      </dgm:forEach>
    </dgm:forEach>
  </dgm:layoutNode>
</dgm:layoutDef>
</file>

<file path=ppt/diagrams/layout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off" val="ctr"/>
          <dgm:param type="grDir" val="tR"/>
        </dgm:alg>
      </dgm:else>
    </dgm:choose>
    <dgm:shape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lnSpAfParP" val="5"/>
            <dgm:param type="shpTxRTLAlignCh" val="r"/>
            <dgm:param type="txAnchorVertCh" val="mid"/>
          </dgm:alg>
          <dgm:shape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/>
          </dgm:ruleLst>
        </dgm:layoutNode>
      </dgm:layoutNode>
      <dgm:forEach name="sibTransForEach" axis="followSib" ptType="sibTrans" cnt="1">
        <dgm:layoutNode name="sibTrans">
          <dgm:alg type="sp"/>
          <dgm:shape r:blip="">
            <dgm:adjLst/>
          </dgm:shape>
        </dgm:layoutNode>
      </dgm:forEach>
    </dgm:forEach>
  </dgm:layoutNode>
</dgm:layoutDef>
</file>

<file path=ppt/diagrams/layout3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off" val="ctr"/>
          <dgm:param type="grDir" val="tR"/>
        </dgm:alg>
      </dgm:else>
    </dgm:choose>
    <dgm:shape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lnSpAfParP" val="5"/>
            <dgm:param type="shpTxRTLAlignCh" val="r"/>
            <dgm:param type="txAnchorVertCh" val="mid"/>
          </dgm:alg>
          <dgm:shape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/>
          </dgm:ruleLst>
        </dgm:layoutNode>
      </dgm:layoutNode>
      <dgm:forEach name="sibTransForEach" axis="followSib" ptType="sibTrans" cnt="1">
        <dgm:layoutNode name="sibTrans">
          <dgm:alg type="sp"/>
          <dgm:shape r:blip="">
            <dgm:adjLst/>
          </dgm:shape>
        </dgm:layoutNode>
      </dgm:forEach>
    </dgm:forEach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AE2B8B-DE90-4958-ACDB-DE47251B89FB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75BF86-95A7-4D64-9057-194B6240656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1.</a:t>
            </a:r>
            <a:r>
              <a:rPr lang="zh-CN" altLang="en-US"/>
              <a:t>分数线：在顶部插入栏选到右侧的公式，点击分式，选择</a:t>
            </a:r>
            <a:r>
              <a:rPr lang="en-US" altLang="zh-CN" i="0">
                <a:latin typeface="Cambria Math" panose="02040503050406030204" pitchFamily="18" charset="0"/>
              </a:rPr>
              <a:t>/</a:t>
            </a:r>
            <a:r>
              <a:rPr lang="zh-CN" altLang="en-US"/>
              <a:t>形式，在方框中填入相应数字。</a:t>
            </a:r>
            <a:endParaRPr lang="en-US" altLang="zh-CN"/>
          </a:p>
          <a:p>
            <a:endParaRPr lang="en-US" altLang="zh-CN"/>
          </a:p>
          <a:p>
            <a:r>
              <a:rPr lang="en-US" altLang="zh-CN"/>
              <a:t>2.</a:t>
            </a:r>
            <a:r>
              <a:rPr lang="zh-CN" altLang="en-US"/>
              <a:t>箭头：在顶部插入栏选到右侧的公式，在方框</a:t>
            </a:r>
            <a:r>
              <a:rPr lang="zh-CN" altLang="en-US" i="0">
                <a:latin typeface="Cambria Math" panose="02040503050406030204" pitchFamily="18" charset="0"/>
              </a:rPr>
              <a:t>中找到↑↓</a:t>
            </a:r>
            <a:r>
              <a:rPr lang="zh-CN" altLang="en-US"/>
              <a:t>，即可。</a:t>
            </a:r>
            <a:endParaRPr lang="en-US" altLang="zh-CN"/>
          </a:p>
          <a:p>
            <a:endParaRPr lang="en-US" altLang="zh-CN"/>
          </a:p>
          <a:p>
            <a:r>
              <a:rPr lang="en-US" altLang="zh-CN"/>
              <a:t>3.</a:t>
            </a:r>
            <a:r>
              <a:rPr lang="zh-CN" altLang="en-US"/>
              <a:t>上下标：选定需要修改为上下标的字，右键选择字体，在对应的上下标方框中打上勾。</a:t>
            </a: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09BB3A-AF79-A04D-A2FA-83F4CDFA2D84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E8FD-4446-7B47-A91B-EB701C6137DA}" type="datetime1">
              <a:rPr kumimoji="1" lang="zh-CN" altLang="en-US" smtClean="0"/>
              <a:t/>
            </a:fld>
            <a:endParaRPr kumimoji="1" lang="zh-CN" altLang="en-US"/>
          </a:p>
        </p:txBody>
      </p:sp>
      <p:sp>
        <p:nvSpPr>
          <p:cNvPr id="11" name="幻灯片编号占位符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78CDAB-A16F-A844-82C3-D99B40B9FC7E}" type="slidenum">
              <a:rPr kumimoji="1" lang="zh-CN" altLang="en-US" smtClean="0"/>
              <a:t/>
            </a:fld>
            <a:endParaRPr kumimoji="1" lang="zh-CN" alt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109112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quarter" idx="12"/>
          </p:nvPr>
        </p:nvSpPr>
        <p:spPr>
          <a:xfrm>
            <a:off x="628650" y="1474788"/>
            <a:ext cx="7886700" cy="4721225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image" Target="../media/image1.jpe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13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diagramLayout" Target="../diagrams/layout2.xml" /><Relationship Id="rId11" Type="http://schemas.openxmlformats.org/officeDocument/2006/relationships/diagramQuickStyle" Target="../diagrams/quickStyle2.xml" /><Relationship Id="rId12" Type="http://schemas.openxmlformats.org/officeDocument/2006/relationships/diagramColors" Target="../diagrams/colors2.xml" /><Relationship Id="rId13" Type="http://schemas.microsoft.com/office/2007/relationships/diagramDrawing" Target="../diagrams/drawing3.xml" /><Relationship Id="rId14" Type="http://schemas.openxmlformats.org/officeDocument/2006/relationships/diagramData" Target="../diagrams/data3.xml" /><Relationship Id="rId15" Type="http://schemas.openxmlformats.org/officeDocument/2006/relationships/diagramLayout" Target="../diagrams/layout3.xml" /><Relationship Id="rId16" Type="http://schemas.openxmlformats.org/officeDocument/2006/relationships/diagramQuickStyle" Target="../diagrams/quickStyle3.xml" /><Relationship Id="rId17" Type="http://schemas.openxmlformats.org/officeDocument/2006/relationships/diagramColors" Target="../diagrams/colors3.xml" /><Relationship Id="rId2" Type="http://schemas.openxmlformats.org/officeDocument/2006/relationships/image" Target="../media/image4.png" /><Relationship Id="rId3" Type="http://schemas.microsoft.com/office/2007/relationships/diagramDrawing" Target="../diagrams/drawing1.xml" /><Relationship Id="rId4" Type="http://schemas.openxmlformats.org/officeDocument/2006/relationships/diagramData" Target="../diagrams/data1.xml" /><Relationship Id="rId5" Type="http://schemas.openxmlformats.org/officeDocument/2006/relationships/diagramLayout" Target="../diagrams/layout1.xml" /><Relationship Id="rId6" Type="http://schemas.openxmlformats.org/officeDocument/2006/relationships/diagramQuickStyle" Target="../diagrams/quickStyle1.xml" /><Relationship Id="rId7" Type="http://schemas.openxmlformats.org/officeDocument/2006/relationships/diagramColors" Target="../diagrams/colors1.xml" /><Relationship Id="rId8" Type="http://schemas.microsoft.com/office/2007/relationships/diagramDrawing" Target="../diagrams/drawing2.xml" /><Relationship Id="rId9" Type="http://schemas.openxmlformats.org/officeDocument/2006/relationships/diagramData" Target="../diagrams/data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Relationship Id="rId4" Type="http://schemas.openxmlformats.org/officeDocument/2006/relationships/image" Target="../media/image10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7.jpeg" /><Relationship Id="rId4" Type="http://schemas.openxmlformats.org/officeDocument/2006/relationships/image" Target="../media/image28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436305" y="2446446"/>
            <a:ext cx="6408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i="1"/>
              <a:t>第 </a:t>
            </a:r>
            <a:r>
              <a:rPr lang="en-US" altLang="zh-CN" sz="3200" b="1" i="1"/>
              <a:t>11 </a:t>
            </a:r>
            <a:r>
              <a:rPr lang="zh-CN" altLang="en-US" sz="3200" b="1" i="1" smtClean="0"/>
              <a:t>课  马克思主义</a:t>
            </a:r>
            <a:r>
              <a:rPr lang="zh-CN" altLang="en-US" sz="3200" b="1" i="1"/>
              <a:t>的诞生与传播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395536" y="1916832"/>
            <a:ext cx="142218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smtClean="0">
                <a:latin typeface="仿宋" panose="02010609060101010101" pitchFamily="49" charset="-122"/>
                <a:ea typeface="仿宋" panose="02010609060101010101" pitchFamily="49" charset="-122"/>
              </a:rPr>
              <a:t>教学</a:t>
            </a:r>
            <a:endParaRPr lang="en-US" altLang="zh-CN" sz="4800" b="1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4800" b="1" smtClean="0">
                <a:latin typeface="仿宋" panose="02010609060101010101" pitchFamily="49" charset="-122"/>
                <a:ea typeface="仿宋" panose="02010609060101010101" pitchFamily="49" charset="-122"/>
              </a:rPr>
              <a:t>目标</a:t>
            </a:r>
            <a:endParaRPr lang="zh-CN" altLang="en-US" sz="48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39752" y="1409000"/>
            <a:ext cx="619268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i="1"/>
              <a:t>1</a:t>
            </a:r>
            <a:r>
              <a:rPr lang="zh-CN" altLang="en-US" sz="2000" b="1" i="1"/>
              <a:t>、识记马克思主义诞生的时间、标志、巴黎公社建立的时间以及公社成立后采取的措施。</a:t>
            </a:r>
          </a:p>
          <a:p>
            <a:pPr>
              <a:lnSpc>
                <a:spcPct val="150000"/>
              </a:lnSpc>
            </a:pPr>
            <a:r>
              <a:rPr lang="en-US" altLang="zh-CN" sz="2000" b="1" i="1"/>
              <a:t>2</a:t>
            </a:r>
            <a:r>
              <a:rPr lang="zh-CN" altLang="en-US" sz="2000" b="1" i="1"/>
              <a:t>、理解并掌握马克思主义诞生的背景、共产党宣言的意义，巴黎公社建立的背景，失败的原因以及巴黎公社建立的影响</a:t>
            </a:r>
            <a:r>
              <a:rPr lang="zh-CN" altLang="en-US"/>
              <a:t>。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9653" y="188640"/>
            <a:ext cx="3888432" cy="26261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3645024"/>
            <a:ext cx="3888432" cy="207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98781" y="2924944"/>
            <a:ext cx="3168352" cy="36933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b="1" i="1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19 </a:t>
            </a:r>
            <a:r>
              <a:rPr lang="zh-CN" altLang="en-US" b="1" i="1" smtClean="0">
                <a:latin typeface="华文彩云" panose="02010800040101010101" pitchFamily="2" charset="-122"/>
                <a:ea typeface="华文彩云" panose="02010800040101010101" pitchFamily="2" charset="-122"/>
              </a:rPr>
              <a:t>世 纪 工 人 的 生 活</a:t>
            </a:r>
            <a:endParaRPr lang="zh-CN" altLang="en-US" b="1" i="1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9693" y="5949280"/>
            <a:ext cx="3168352" cy="36933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b="1" i="1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19 </a:t>
            </a:r>
            <a:r>
              <a:rPr lang="zh-CN" altLang="en-US" b="1" i="1" smtClean="0">
                <a:latin typeface="华文彩云" panose="02010800040101010101" pitchFamily="2" charset="-122"/>
                <a:ea typeface="华文彩云" panose="02010800040101010101" pitchFamily="2" charset="-122"/>
              </a:rPr>
              <a:t>世 纪 资本家的生活</a:t>
            </a:r>
            <a:endParaRPr lang="zh-CN" altLang="en-US" b="1" i="1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70581" y="1724615"/>
            <a:ext cx="4572000" cy="313932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r>
              <a:rPr lang="zh-CN" altLang="en-US" b="1" i="1" u="sng">
                <a:latin typeface="仿宋" panose="02010609060101010101" pitchFamily="49" charset="-122"/>
                <a:ea typeface="仿宋" panose="02010609060101010101" pitchFamily="49" charset="-122"/>
              </a:rPr>
              <a:t>寒冷的北风呼啸着，一个身穿着单衣的小女孩蜷缩在屋</a:t>
            </a:r>
          </a:p>
          <a:p>
            <a:r>
              <a:rPr lang="zh-CN" altLang="en-US" b="1" i="1" u="sng">
                <a:latin typeface="仿宋" panose="02010609060101010101" pitchFamily="49" charset="-122"/>
                <a:ea typeface="仿宋" panose="02010609060101010101" pitchFamily="49" charset="-122"/>
              </a:rPr>
              <a:t>子的角落里。</a:t>
            </a:r>
          </a:p>
          <a:p>
            <a:r>
              <a:rPr lang="zh-CN" altLang="en-US" b="1" i="1" u="sng">
                <a:latin typeface="仿宋" panose="02010609060101010101" pitchFamily="49" charset="-122"/>
                <a:ea typeface="仿宋" panose="02010609060101010101" pitchFamily="49" charset="-122"/>
              </a:rPr>
              <a:t>“妈妈，天气这么冷，你为什么不生起火炉</a:t>
            </a:r>
            <a:r>
              <a:rPr lang="en-US" altLang="zh-CN" b="1" i="1" u="sng">
                <a:latin typeface="仿宋" panose="02010609060101010101" pitchFamily="49" charset="-122"/>
                <a:ea typeface="仿宋" panose="02010609060101010101" pitchFamily="49" charset="-122"/>
              </a:rPr>
              <a:t>?”</a:t>
            </a:r>
            <a:r>
              <a:rPr lang="zh-CN" altLang="en-US" b="1" i="1" u="sng">
                <a:latin typeface="仿宋" panose="02010609060101010101" pitchFamily="49" charset="-122"/>
                <a:ea typeface="仿宋" panose="02010609060101010101" pitchFamily="49" charset="-122"/>
              </a:rPr>
              <a:t>小女孩</a:t>
            </a:r>
          </a:p>
          <a:p>
            <a:r>
              <a:rPr lang="zh-CN" altLang="en-US" b="1" i="1" u="sng">
                <a:latin typeface="仿宋" panose="02010609060101010101" pitchFamily="49" charset="-122"/>
                <a:ea typeface="仿宋" panose="02010609060101010101" pitchFamily="49" charset="-122"/>
              </a:rPr>
              <a:t>在瑟瑟发抖。</a:t>
            </a:r>
          </a:p>
          <a:p>
            <a:r>
              <a:rPr lang="zh-CN" altLang="en-US" b="1" i="1" u="sng">
                <a:latin typeface="仿宋" panose="02010609060101010101" pitchFamily="49" charset="-122"/>
                <a:ea typeface="仿宋" panose="02010609060101010101" pitchFamily="49" charset="-122"/>
              </a:rPr>
              <a:t>妈妈叹了口气，说</a:t>
            </a:r>
            <a:r>
              <a:rPr lang="en-US" altLang="zh-CN" b="1" i="1" u="sng">
                <a:latin typeface="仿宋" panose="02010609060101010101" pitchFamily="49" charset="-122"/>
                <a:ea typeface="仿宋" panose="02010609060101010101" pitchFamily="49" charset="-122"/>
              </a:rPr>
              <a:t>:“</a:t>
            </a:r>
            <a:r>
              <a:rPr lang="zh-CN" altLang="en-US" b="1" i="1" u="sng">
                <a:latin typeface="仿宋" panose="02010609060101010101" pitchFamily="49" charset="-122"/>
                <a:ea typeface="仿宋" panose="02010609060101010101" pitchFamily="49" charset="-122"/>
              </a:rPr>
              <a:t>因为我们家里没有煤， 你爸爸失业</a:t>
            </a:r>
          </a:p>
          <a:p>
            <a:r>
              <a:rPr lang="zh-CN" altLang="en-US" b="1" i="1" u="sng">
                <a:latin typeface="仿宋" panose="02010609060101010101" pitchFamily="49" charset="-122"/>
                <a:ea typeface="仿宋" panose="02010609060101010101" pitchFamily="49" charset="-122"/>
              </a:rPr>
              <a:t>了， 我们没有钱买煤。 ”</a:t>
            </a:r>
          </a:p>
          <a:p>
            <a:r>
              <a:rPr lang="zh-CN" altLang="en-US" b="1" i="1" u="sng">
                <a:latin typeface="仿宋" panose="02010609060101010101" pitchFamily="49" charset="-122"/>
                <a:ea typeface="仿宋" panose="02010609060101010101" pitchFamily="49" charset="-122"/>
              </a:rPr>
              <a:t>“妈妈，爸爸为什么会失业呢</a:t>
            </a:r>
            <a:r>
              <a:rPr lang="en-US" altLang="zh-CN" b="1" i="1" u="sng">
                <a:latin typeface="仿宋" panose="02010609060101010101" pitchFamily="49" charset="-122"/>
                <a:ea typeface="仿宋" panose="02010609060101010101" pitchFamily="49" charset="-122"/>
              </a:rPr>
              <a:t>?”“ </a:t>
            </a:r>
            <a:r>
              <a:rPr lang="zh-CN" altLang="en-US" b="1" i="1" u="sng">
                <a:latin typeface="仿宋" panose="02010609060101010101" pitchFamily="49" charset="-122"/>
                <a:ea typeface="仿宋" panose="02010609060101010101" pitchFamily="49" charset="-122"/>
              </a:rPr>
              <a:t>因为煤太多了。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32040" y="846004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悲伤的故事</a:t>
            </a:r>
            <a:endParaRPr lang="zh-CN" altLang="en-US" sz="2800" b="1" i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70581" y="5154389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24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工人的辛苦工作养活了资本家却让自己越来越贫困</a:t>
            </a:r>
            <a:endParaRPr lang="zh-CN" altLang="en-US" sz="2400" b="1" i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1"/>
      <p:bldP spid="5" grpId="2"/>
      <p:bldP spid="6" grpId="3"/>
      <p:bldP spid="8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123728" y="1988840"/>
            <a:ext cx="6408712" cy="3108543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b="1" i="1">
                <a:latin typeface="隶书" panose="02010509060101010101" pitchFamily="49" charset="-122"/>
                <a:ea typeface="隶书" panose="02010509060101010101" pitchFamily="49" charset="-122"/>
              </a:rPr>
              <a:t>生产的社会化和</a:t>
            </a:r>
            <a:r>
              <a:rPr lang="zh-CN" altLang="en-US" sz="28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生产资料私人</a:t>
            </a:r>
            <a:r>
              <a:rPr lang="zh-CN" altLang="en-US" sz="2800" b="1" i="1">
                <a:latin typeface="隶书" panose="02010509060101010101" pitchFamily="49" charset="-122"/>
                <a:ea typeface="隶书" panose="02010509060101010101" pitchFamily="49" charset="-122"/>
              </a:rPr>
              <a:t>占有制之间的矛盾是</a:t>
            </a:r>
            <a:r>
              <a:rPr lang="zh-CN" altLang="en-US" sz="28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资本主义无法</a:t>
            </a:r>
            <a:r>
              <a:rPr lang="zh-CN" altLang="en-US" sz="2800" b="1" i="1">
                <a:latin typeface="隶书" panose="02010509060101010101" pitchFamily="49" charset="-122"/>
                <a:ea typeface="隶书" panose="02010509060101010101" pitchFamily="49" charset="-122"/>
              </a:rPr>
              <a:t>医治的致命伤。周期性的</a:t>
            </a:r>
            <a:r>
              <a:rPr lang="zh-CN" altLang="en-US" sz="28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经济危机</a:t>
            </a:r>
            <a:r>
              <a:rPr lang="zh-CN" altLang="en-US" sz="2800" b="1" i="1">
                <a:latin typeface="隶书" panose="02010509060101010101" pitchFamily="49" charset="-122"/>
                <a:ea typeface="隶书" panose="02010509060101010101" pitchFamily="49" charset="-122"/>
              </a:rPr>
              <a:t>使社会生产力遭到严重破坏</a:t>
            </a:r>
            <a:r>
              <a:rPr lang="zh-CN" altLang="en-US" sz="28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，也</a:t>
            </a:r>
            <a:r>
              <a:rPr lang="zh-CN" altLang="en-US" sz="2800" b="1" i="1">
                <a:latin typeface="隶书" panose="02010509060101010101" pitchFamily="49" charset="-122"/>
                <a:ea typeface="隶书" panose="02010509060101010101" pitchFamily="49" charset="-122"/>
              </a:rPr>
              <a:t>给劳动人民带来无穷的灾难，</a:t>
            </a:r>
            <a:r>
              <a:rPr lang="zh-CN" altLang="en-US" sz="28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集中</a:t>
            </a:r>
            <a:r>
              <a:rPr lang="zh-CN" altLang="en-US" sz="2800" b="1" i="1">
                <a:latin typeface="隶书" panose="02010509060101010101" pitchFamily="49" charset="-122"/>
                <a:ea typeface="隶书" panose="02010509060101010101" pitchFamily="49" charset="-122"/>
              </a:rPr>
              <a:t>暴露了资本主义的种种弊端</a:t>
            </a:r>
            <a:r>
              <a:rPr lang="en-US" altLang="zh-CN" sz="2800" b="1" i="1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资本主义</a:t>
            </a:r>
            <a:r>
              <a:rPr lang="zh-CN" altLang="en-US" sz="28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固有矛盾的逐渐暴露，为</a:t>
            </a:r>
            <a:r>
              <a:rPr lang="zh-CN" altLang="en-US" sz="28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科学</a:t>
            </a:r>
            <a:r>
              <a:rPr lang="zh-CN" altLang="en-US" sz="28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的认识资本主义本质及发展</a:t>
            </a:r>
            <a:r>
              <a:rPr lang="zh-CN" altLang="en-US" sz="28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趋势提供</a:t>
            </a:r>
            <a:r>
              <a:rPr lang="zh-CN" altLang="en-US" sz="28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了可能</a:t>
            </a:r>
            <a:r>
              <a:rPr lang="en-US" altLang="zh-CN" sz="28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 b="1" i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1520" y="620688"/>
            <a:ext cx="78374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科学社会主义诞生的背景</a:t>
            </a:r>
            <a:endParaRPr lang="zh-CN" altLang="en-US" sz="5400" b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99181" y="157621"/>
            <a:ext cx="4645915" cy="4032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图示 3"/>
          <p:cNvGraphicFramePr/>
          <p:nvPr/>
        </p:nvGraphicFramePr>
        <p:xfrm>
          <a:off x="539552" y="332656"/>
          <a:ext cx="2962300" cy="1907721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  <p:graphicFrame>
        <p:nvGraphicFramePr>
          <p:cNvPr id="5" name="图示 4"/>
          <p:cNvGraphicFramePr/>
          <p:nvPr/>
        </p:nvGraphicFramePr>
        <p:xfrm>
          <a:off x="827584" y="2564903"/>
          <a:ext cx="2448272" cy="1476375"/>
        </p:xfrm>
        <a:graphic>
          <a:graphicData uri="http://schemas.openxmlformats.org/drawingml/2006/diagram">
            <dgm:relIds xmlns:dgm="http://schemas.openxmlformats.org/drawingml/2006/diagram" r:dm="rId9" r:lo="rId10" r:qs="rId11" r:cs="rId12"/>
          </a:graphicData>
        </a:graphic>
      </p:graphicFrame>
      <p:graphicFrame>
        <p:nvGraphicFramePr>
          <p:cNvPr id="6" name="图示 5"/>
          <p:cNvGraphicFramePr/>
          <p:nvPr/>
        </p:nvGraphicFramePr>
        <p:xfrm>
          <a:off x="611560" y="4509120"/>
          <a:ext cx="2880320" cy="1584176"/>
        </p:xfrm>
        <a:graphic>
          <a:graphicData uri="http://schemas.openxmlformats.org/drawingml/2006/diagram">
            <dgm:relIds xmlns:dgm="http://schemas.openxmlformats.org/drawingml/2006/diagram" r:dm="rId14" r:lo="rId15" r:qs="rId16" r:cs="rId17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99181" y="4943806"/>
            <a:ext cx="4536504" cy="144655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4400" b="1" i="1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工人运动提供了阶级和实践基础</a:t>
            </a:r>
            <a:endParaRPr lang="zh-CN" altLang="en-US" sz="4400" b="1" i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 rot="19349904">
            <a:off x="3368788" y="2967335"/>
            <a:ext cx="24064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失     败</a:t>
            </a:r>
            <a:endParaRPr lang="zh-CN" altLang="en-US" sz="5400" b="1" cap="none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3573016"/>
            <a:ext cx="2101808" cy="29076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6F8F8"/>
              </a:clrFrom>
              <a:clrTo>
                <a:srgbClr val="F6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3968" y="146287"/>
            <a:ext cx="4248472" cy="1981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2699792" y="3635148"/>
            <a:ext cx="2728112" cy="255454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3200" b="1" i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0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16</a:t>
            </a:r>
            <a:r>
              <a:rPr lang="zh-CN" altLang="en-US" sz="3200" b="1" i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0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世纪初，</a:t>
            </a:r>
            <a:r>
              <a:rPr lang="zh-CN" altLang="en-US" sz="3200" b="1" i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0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英国思想家</a:t>
            </a:r>
            <a:r>
              <a:rPr lang="zh-CN" altLang="en-US" sz="3200" b="1" i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0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莫尔设想</a:t>
            </a:r>
            <a:r>
              <a:rPr lang="zh-CN" altLang="en-US" sz="3200" b="1" i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0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了一个</a:t>
            </a:r>
            <a:r>
              <a:rPr lang="zh-CN" altLang="en-US" sz="3200" b="1" i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0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没有私有制的</a:t>
            </a:r>
            <a:r>
              <a:rPr lang="zh-CN" altLang="en-US" sz="3200" b="1" i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0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岛屿“乌托邦”</a:t>
            </a:r>
            <a:r>
              <a:rPr lang="zh-CN" altLang="en-US" b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0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。</a:t>
            </a:r>
            <a:endParaRPr lang="zh-CN" altLang="en-US" b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0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81509" y="3635148"/>
            <a:ext cx="2600261" cy="26002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139336" y="675470"/>
            <a:ext cx="4144632" cy="132343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2000" b="1" i="1">
                <a:latin typeface="华文行楷" panose="02010800040101010101" pitchFamily="2" charset="-122"/>
                <a:ea typeface="华文行楷" panose="02010800040101010101" pitchFamily="2" charset="-122"/>
              </a:rPr>
              <a:t>他们认为</a:t>
            </a:r>
            <a:r>
              <a:rPr lang="zh-CN" altLang="en-US" sz="2000" b="1" i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私有制、竞争</a:t>
            </a:r>
            <a:r>
              <a:rPr lang="zh-CN" altLang="en-US" sz="2000" b="1" i="1">
                <a:latin typeface="华文行楷" panose="02010800040101010101" pitchFamily="2" charset="-122"/>
                <a:ea typeface="华文行楷" panose="02010800040101010101" pitchFamily="2" charset="-122"/>
              </a:rPr>
              <a:t>是导致社会灾难</a:t>
            </a:r>
            <a:r>
              <a:rPr lang="zh-CN" altLang="en-US" sz="2000" b="1" i="1" smtClean="0">
                <a:latin typeface="华文行楷" panose="02010800040101010101" pitchFamily="2" charset="-122"/>
                <a:ea typeface="华文行楷" panose="02010800040101010101" pitchFamily="2" charset="-122"/>
              </a:rPr>
              <a:t>的根源</a:t>
            </a:r>
            <a:r>
              <a:rPr lang="zh-CN" altLang="en-US" sz="2000" b="1" i="1">
                <a:latin typeface="华文行楷" panose="02010800040101010101" pitchFamily="2" charset="-122"/>
                <a:ea typeface="华文行楷" panose="02010800040101010101" pitchFamily="2" charset="-122"/>
              </a:rPr>
              <a:t>，他们在不同程度上主张实行</a:t>
            </a:r>
            <a:r>
              <a:rPr lang="zh-CN" altLang="en-US" sz="2000" b="1" i="1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公有制和</a:t>
            </a:r>
            <a:r>
              <a:rPr lang="zh-CN" altLang="en-US" sz="2000" b="1" i="1">
                <a:latin typeface="华文行楷" panose="02010800040101010101" pitchFamily="2" charset="-122"/>
                <a:ea typeface="华文行楷" panose="02010800040101010101" pitchFamily="2" charset="-122"/>
              </a:rPr>
              <a:t>比较公正、平均的分配。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5859" y="2533546"/>
            <a:ext cx="6768752" cy="70788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历          史        根           源</a:t>
            </a:r>
            <a:endParaRPr lang="zh-CN" altLang="en-US" sz="4000" b="1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899592" y="620688"/>
            <a:ext cx="7056784" cy="4832092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</a:rPr>
              <a:t>1824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年欧文建立“新和谐公社”</a:t>
            </a:r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热诚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邀请“各国勤奋的和好心肠的人</a:t>
            </a:r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”前来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加入，慕名而来的达</a:t>
            </a:r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</a:rPr>
              <a:t>00.....</a:t>
            </a:r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有些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人只想利用欧文的“慷慨”，</a:t>
            </a:r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不劳而获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，坐享其成。结果实验不到</a:t>
            </a:r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年就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以失败而告终。</a:t>
            </a:r>
          </a:p>
          <a:p>
            <a:endParaRPr lang="en-US" altLang="zh-CN" sz="2800" b="1" smtClean="0"/>
          </a:p>
          <a:p>
            <a:endParaRPr lang="en-US" altLang="zh-CN" sz="2800" b="1"/>
          </a:p>
          <a:p>
            <a:endParaRPr lang="en-US" altLang="zh-CN" sz="2800" b="1" smtClean="0"/>
          </a:p>
          <a:p>
            <a:endParaRPr lang="en-US" altLang="zh-CN" sz="2800" b="1"/>
          </a:p>
          <a:p>
            <a:r>
              <a:rPr lang="zh-CN" altLang="en-US" sz="2800" b="1" smtClean="0"/>
              <a:t>阅读</a:t>
            </a:r>
            <a:r>
              <a:rPr lang="zh-CN" altLang="en-US" sz="2800" b="1"/>
              <a:t>材料后请回答</a:t>
            </a:r>
            <a:r>
              <a:rPr lang="en-US" altLang="zh-CN" sz="2800" b="1"/>
              <a:t>:</a:t>
            </a:r>
            <a:r>
              <a:rPr lang="zh-CN" altLang="en-US" sz="2800" b="1"/>
              <a:t>为什么说欧文</a:t>
            </a:r>
            <a:r>
              <a:rPr lang="zh-CN" altLang="en-US" sz="2800" b="1" smtClean="0"/>
              <a:t>等人</a:t>
            </a:r>
            <a:r>
              <a:rPr lang="zh-CN" altLang="en-US" sz="2800" b="1"/>
              <a:t>的思想是空想社会主义呢</a:t>
            </a:r>
            <a:r>
              <a:rPr lang="en-US" altLang="zh-CN" sz="2800" b="1"/>
              <a:t>?</a:t>
            </a:r>
            <a:endParaRPr lang="zh-CN" altLang="en-US" sz="2800" b="1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79912" y="2924944"/>
            <a:ext cx="3841750" cy="147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547938"/>
            <a:ext cx="91440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467544" y="431641"/>
            <a:ext cx="46805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i="1">
                <a:latin typeface="隶书" panose="02010509060101010101" pitchFamily="49" charset="-122"/>
                <a:ea typeface="隶书" panose="02010509060101010101" pitchFamily="49" charset="-122"/>
              </a:rPr>
              <a:t>马克思主义并非是凭空而来的，而是马克思</a:t>
            </a:r>
            <a:r>
              <a:rPr lang="zh-CN" altLang="en-US" sz="28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、恩格斯</a:t>
            </a:r>
            <a:r>
              <a:rPr lang="zh-CN" altLang="en-US" sz="2800" b="1" i="1">
                <a:latin typeface="隶书" panose="02010509060101010101" pitchFamily="49" charset="-122"/>
                <a:ea typeface="隶书" panose="02010509060101010101" pitchFamily="49" charset="-122"/>
              </a:rPr>
              <a:t>吸收</a:t>
            </a:r>
            <a:r>
              <a:rPr lang="zh-CN" altLang="en-US" sz="28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人类知识的精华</a:t>
            </a:r>
            <a:r>
              <a:rPr lang="zh-CN" altLang="en-US" sz="2800" b="1" i="1">
                <a:latin typeface="隶书" panose="02010509060101010101" pitchFamily="49" charset="-122"/>
                <a:ea typeface="隶书" panose="02010509060101010101" pitchFamily="49" charset="-122"/>
              </a:rPr>
              <a:t>，再</a:t>
            </a:r>
            <a:r>
              <a:rPr lang="zh-CN" altLang="en-US" sz="28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加上自己</a:t>
            </a:r>
            <a:r>
              <a:rPr lang="zh-CN" altLang="en-US" sz="28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的解释</a:t>
            </a:r>
            <a:r>
              <a:rPr lang="zh-CN" altLang="en-US" sz="28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与发挥</a:t>
            </a:r>
            <a:r>
              <a:rPr lang="zh-CN" altLang="en-US" sz="2800" b="1" i="1">
                <a:latin typeface="隶书" panose="02010509060101010101" pitchFamily="49" charset="-122"/>
                <a:ea typeface="隶书" panose="02010509060101010101" pitchFamily="49" charset="-122"/>
              </a:rPr>
              <a:t>，创造出来的</a:t>
            </a:r>
            <a:r>
              <a:rPr lang="en-US" altLang="zh-CN" sz="28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  <a:p>
            <a:r>
              <a:rPr lang="en-US" altLang="zh-CN" sz="2800" b="1" i="1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         《</a:t>
            </a:r>
            <a:r>
              <a:rPr lang="zh-CN" altLang="en-US" sz="28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历史</a:t>
            </a:r>
            <a:r>
              <a:rPr lang="zh-CN" altLang="en-US" sz="2800" b="1" i="1">
                <a:latin typeface="隶书" panose="02010509060101010101" pitchFamily="49" charset="-122"/>
                <a:ea typeface="隶书" panose="02010509060101010101" pitchFamily="49" charset="-122"/>
              </a:rPr>
              <a:t>学习精要</a:t>
            </a:r>
            <a:r>
              <a:rPr lang="en-US" altLang="zh-CN" sz="2800" b="1"/>
              <a:t>》</a:t>
            </a:r>
            <a:endParaRPr lang="zh-CN" altLang="en-US" sz="2800" b="1"/>
          </a:p>
          <a:p>
            <a:endParaRPr lang="en-US" altLang="zh-CN" sz="2800" b="1" i="1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                                                                </a:t>
            </a:r>
            <a:endParaRPr lang="zh-CN" altLang="en-US" sz="2800" b="1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77272" y="609813"/>
            <a:ext cx="3417235" cy="221979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下箭头 4"/>
          <p:cNvSpPr/>
          <p:nvPr/>
        </p:nvSpPr>
        <p:spPr>
          <a:xfrm>
            <a:off x="4283968" y="3060828"/>
            <a:ext cx="360040" cy="1376284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49542" y="4451311"/>
            <a:ext cx="2664296" cy="584775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德国古典哲学</a:t>
            </a:r>
            <a:endParaRPr lang="zh-CN" altLang="en-US" sz="32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83611" y="6093835"/>
            <a:ext cx="3888432" cy="584775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dk1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zh-CN" altLang="en-US"/>
              <a:t>英国古典政治经济学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13838" y="5285804"/>
            <a:ext cx="3528392" cy="584775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dk1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zh-CN" altLang="en-US"/>
              <a:t>英法空想社会主义</a:t>
            </a:r>
          </a:p>
        </p:txBody>
      </p:sp>
      <p:cxnSp>
        <p:nvCxnSpPr>
          <p:cNvPr id="10" name="直接箭头连接符 9"/>
          <p:cNvCxnSpPr>
            <a:stCxn id="6" idx="3"/>
          </p:cNvCxnSpPr>
          <p:nvPr/>
        </p:nvCxnSpPr>
        <p:spPr>
          <a:xfrm flipV="1">
            <a:off x="3113838" y="4743698"/>
            <a:ext cx="1242138" cy="1"/>
          </a:xfrm>
          <a:prstGeom prst="straightConnector1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430924" y="4460724"/>
            <a:ext cx="4713076" cy="646331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b="1" smtClean="0">
                <a:solidFill>
                  <a:srgbClr val="FF0000"/>
                </a:solidFill>
              </a:rPr>
              <a:t>马克思主义哲学（历史唯物主义和辩证唯物主义）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6570" y="5378136"/>
            <a:ext cx="1853142" cy="400110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000" b="1" smtClean="0">
                <a:solidFill>
                  <a:srgbClr val="FF0000"/>
                </a:solidFill>
              </a:rPr>
              <a:t>科学社会主义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cxnSp>
        <p:nvCxnSpPr>
          <p:cNvPr id="14" name="直接箭头连接符 13"/>
          <p:cNvCxnSpPr>
            <a:stCxn id="12" idx="3"/>
          </p:cNvCxnSpPr>
          <p:nvPr/>
        </p:nvCxnSpPr>
        <p:spPr>
          <a:xfrm flipV="1">
            <a:off x="1979712" y="5562205"/>
            <a:ext cx="1134126" cy="15986"/>
          </a:xfrm>
          <a:prstGeom prst="straightConnector1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26571" y="6032280"/>
            <a:ext cx="4337418" cy="707886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000" b="1" smtClean="0">
                <a:solidFill>
                  <a:srgbClr val="FF0000"/>
                </a:solidFill>
              </a:rPr>
              <a:t>马克思主义的政治经济学说（剩余价值</a:t>
            </a:r>
            <a:r>
              <a:rPr lang="zh-CN" altLang="en-US" b="1" smtClean="0">
                <a:solidFill>
                  <a:srgbClr val="FF0000"/>
                </a:solidFill>
              </a:rPr>
              <a:t>）</a:t>
            </a:r>
            <a:endParaRPr lang="zh-CN" altLang="en-US" b="1">
              <a:solidFill>
                <a:srgbClr val="FF0000"/>
              </a:solidFill>
            </a:endParaRPr>
          </a:p>
        </p:txBody>
      </p:sp>
      <p:cxnSp>
        <p:nvCxnSpPr>
          <p:cNvPr id="18" name="直接箭头连接符 17"/>
          <p:cNvCxnSpPr/>
          <p:nvPr/>
        </p:nvCxnSpPr>
        <p:spPr>
          <a:xfrm>
            <a:off x="4463989" y="6370237"/>
            <a:ext cx="684075" cy="0"/>
          </a:xfrm>
          <a:prstGeom prst="straightConnector1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  <p:bldP spid="7" grpId="2"/>
      <p:bldP spid="8" grpId="3"/>
      <p:bldP spid="11" grpId="4"/>
      <p:bldP spid="12" grpId="5"/>
      <p:bldP spid="16" grpId="6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547664" y="1196752"/>
            <a:ext cx="7488832" cy="4031873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经济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前提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资本主义迅速发展</a:t>
            </a:r>
            <a:r>
              <a:rPr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，各种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弊病日益暴露。</a:t>
            </a:r>
          </a:p>
          <a:p>
            <a:endParaRPr lang="en-US" altLang="zh-CN" sz="3200" b="1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阶级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基础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: 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欧洲三大工人运动</a:t>
            </a:r>
          </a:p>
          <a:p>
            <a:endParaRPr lang="en-US" altLang="zh-CN" sz="3200" b="1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理论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基础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三大思想来源</a:t>
            </a:r>
          </a:p>
          <a:p>
            <a:endParaRPr lang="en-US" altLang="zh-CN" sz="3200" b="1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实践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基础</a:t>
            </a:r>
            <a:r>
              <a:rPr lang="en-US" altLang="zh-CN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马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、恩理论研究与</a:t>
            </a:r>
            <a:r>
              <a:rPr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革命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实践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9512" y="764704"/>
            <a:ext cx="800219" cy="5185151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square" rtlCol="0">
            <a:spAutoFit/>
          </a:bodyPr>
          <a:lstStyle/>
          <a:p>
            <a:pPr algn="ctr"/>
            <a:r>
              <a:rPr lang="zh-CN" altLang="en-US" sz="4000" b="1" i="1" smtClean="0">
                <a:solidFill>
                  <a:srgbClr val="FF0000"/>
                </a:solidFill>
              </a:rPr>
              <a:t>马克思主义诞生的背景</a:t>
            </a:r>
            <a:endParaRPr lang="zh-CN" altLang="en-US" sz="4000" b="1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351317" y="2132856"/>
            <a:ext cx="4248472" cy="3785652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000" b="1" i="1" smtClean="0">
                <a:solidFill>
                  <a:srgbClr val="FF0000"/>
                </a:solidFill>
              </a:rPr>
              <a:t>《</a:t>
            </a:r>
            <a:r>
              <a:rPr lang="zh-CN" altLang="en-US" sz="2000" b="1" i="1">
                <a:solidFill>
                  <a:srgbClr val="FF0000"/>
                </a:solidFill>
              </a:rPr>
              <a:t>共产党宣言</a:t>
            </a:r>
            <a:r>
              <a:rPr lang="en-US" altLang="zh-CN" sz="2000" b="1" i="1">
                <a:solidFill>
                  <a:srgbClr val="FF0000"/>
                </a:solidFill>
              </a:rPr>
              <a:t>》</a:t>
            </a:r>
            <a:r>
              <a:rPr lang="zh-CN" altLang="en-US" sz="2000" b="1" i="1">
                <a:solidFill>
                  <a:srgbClr val="FF0000"/>
                </a:solidFill>
              </a:rPr>
              <a:t>的主要内容</a:t>
            </a:r>
          </a:p>
          <a:p>
            <a:r>
              <a:rPr lang="en-US" altLang="zh-CN" sz="2000" b="1" i="1">
                <a:solidFill>
                  <a:srgbClr val="FF0000"/>
                </a:solidFill>
              </a:rPr>
              <a:t>a.</a:t>
            </a:r>
            <a:r>
              <a:rPr lang="zh-CN" altLang="en-US" sz="2000" b="1" i="1">
                <a:solidFill>
                  <a:srgbClr val="FF0000"/>
                </a:solidFill>
              </a:rPr>
              <a:t>第一次较为完整系统的阐述了马克思主义</a:t>
            </a:r>
            <a:r>
              <a:rPr lang="zh-CN" altLang="en-US" sz="2000" b="1" i="1" smtClean="0">
                <a:solidFill>
                  <a:srgbClr val="FF0000"/>
                </a:solidFill>
              </a:rPr>
              <a:t>的基本原理</a:t>
            </a:r>
            <a:r>
              <a:rPr lang="zh-CN" altLang="en-US" sz="2000" b="1" i="1">
                <a:solidFill>
                  <a:srgbClr val="FF0000"/>
                </a:solidFill>
              </a:rPr>
              <a:t>。</a:t>
            </a:r>
          </a:p>
          <a:p>
            <a:endParaRPr lang="en-US" altLang="zh-CN" sz="2000" b="1" i="1" smtClean="0">
              <a:solidFill>
                <a:srgbClr val="FF0000"/>
              </a:solidFill>
            </a:endParaRPr>
          </a:p>
          <a:p>
            <a:r>
              <a:rPr lang="en-US" altLang="zh-CN" sz="2000" b="1" i="1" smtClean="0">
                <a:solidFill>
                  <a:srgbClr val="FF0000"/>
                </a:solidFill>
              </a:rPr>
              <a:t>b</a:t>
            </a:r>
            <a:r>
              <a:rPr lang="en-US" altLang="zh-CN" sz="2000" b="1" i="1">
                <a:solidFill>
                  <a:srgbClr val="FF0000"/>
                </a:solidFill>
              </a:rPr>
              <a:t>.</a:t>
            </a:r>
            <a:r>
              <a:rPr lang="zh-CN" altLang="en-US" sz="2000" b="1" i="1">
                <a:solidFill>
                  <a:srgbClr val="FF0000"/>
                </a:solidFill>
              </a:rPr>
              <a:t>阐明了社会发展的客观规律，断言</a:t>
            </a:r>
            <a:r>
              <a:rPr lang="zh-CN" altLang="en-US" sz="2000" b="1" i="1" smtClean="0">
                <a:solidFill>
                  <a:srgbClr val="FF0000"/>
                </a:solidFill>
              </a:rPr>
              <a:t>社会主义必将</a:t>
            </a:r>
            <a:r>
              <a:rPr lang="zh-CN" altLang="en-US" sz="2000" b="1" i="1">
                <a:solidFill>
                  <a:srgbClr val="FF0000"/>
                </a:solidFill>
              </a:rPr>
              <a:t>取代资本主义。</a:t>
            </a:r>
          </a:p>
          <a:p>
            <a:endParaRPr lang="en-US" altLang="zh-CN" sz="2000" b="1" i="1" smtClean="0">
              <a:solidFill>
                <a:srgbClr val="FF0000"/>
              </a:solidFill>
            </a:endParaRPr>
          </a:p>
          <a:p>
            <a:r>
              <a:rPr lang="en-US" altLang="zh-CN" sz="2000" b="1" i="1" smtClean="0">
                <a:solidFill>
                  <a:srgbClr val="FF0000"/>
                </a:solidFill>
              </a:rPr>
              <a:t>c</a:t>
            </a:r>
            <a:r>
              <a:rPr lang="en-US" altLang="zh-CN" sz="2000" b="1" i="1">
                <a:solidFill>
                  <a:srgbClr val="FF0000"/>
                </a:solidFill>
              </a:rPr>
              <a:t>.</a:t>
            </a:r>
            <a:r>
              <a:rPr lang="zh-CN" altLang="en-US" sz="2000" b="1" i="1">
                <a:solidFill>
                  <a:srgbClr val="FF0000"/>
                </a:solidFill>
              </a:rPr>
              <a:t>指出阶级斗争在阶级社会推动历史发展的</a:t>
            </a:r>
            <a:r>
              <a:rPr lang="zh-CN" altLang="en-US" sz="2000" b="1" i="1" smtClean="0">
                <a:solidFill>
                  <a:srgbClr val="FF0000"/>
                </a:solidFill>
              </a:rPr>
              <a:t>重要</a:t>
            </a:r>
            <a:r>
              <a:rPr lang="zh-CN" altLang="en-US" sz="2000" b="1" i="1">
                <a:solidFill>
                  <a:srgbClr val="FF0000"/>
                </a:solidFill>
              </a:rPr>
              <a:t>作用。</a:t>
            </a:r>
          </a:p>
          <a:p>
            <a:endParaRPr lang="en-US" altLang="zh-CN" sz="2000" b="1" i="1" smtClean="0">
              <a:solidFill>
                <a:srgbClr val="FF0000"/>
              </a:solidFill>
            </a:endParaRPr>
          </a:p>
          <a:p>
            <a:r>
              <a:rPr lang="en-US" altLang="zh-CN" sz="2000" b="1" i="1" smtClean="0">
                <a:solidFill>
                  <a:srgbClr val="FF0000"/>
                </a:solidFill>
              </a:rPr>
              <a:t>d</a:t>
            </a:r>
            <a:r>
              <a:rPr lang="en-US" altLang="zh-CN" sz="2000" b="1" i="1">
                <a:solidFill>
                  <a:srgbClr val="FF0000"/>
                </a:solidFill>
              </a:rPr>
              <a:t>.</a:t>
            </a:r>
            <a:r>
              <a:rPr lang="zh-CN" altLang="en-US" sz="2000" b="1" i="1">
                <a:solidFill>
                  <a:srgbClr val="FF0000"/>
                </a:solidFill>
              </a:rPr>
              <a:t>揭示了无产阶级的历史使命，建设</a:t>
            </a:r>
            <a:r>
              <a:rPr lang="zh-CN" altLang="en-US" sz="2000" b="1" i="1" smtClean="0">
                <a:solidFill>
                  <a:srgbClr val="FF0000"/>
                </a:solidFill>
              </a:rPr>
              <a:t>社会主义共产主义社会</a:t>
            </a:r>
            <a:r>
              <a:rPr lang="zh-CN" altLang="en-US" sz="2000" b="1" i="1">
                <a:solidFill>
                  <a:srgbClr val="FF0000"/>
                </a:solidFill>
              </a:rPr>
              <a:t>。</a:t>
            </a:r>
          </a:p>
        </p:txBody>
      </p:sp>
      <p:sp>
        <p:nvSpPr>
          <p:cNvPr id="5" name="矩形 4"/>
          <p:cNvSpPr/>
          <p:nvPr/>
        </p:nvSpPr>
        <p:spPr>
          <a:xfrm>
            <a:off x="3347864" y="666744"/>
            <a:ext cx="5511622" cy="70788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000" i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马克思主义诞生</a:t>
            </a:r>
            <a:endParaRPr lang="en-US" altLang="zh-CN" sz="2000" i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en-US" altLang="zh-CN" sz="2000" i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altLang="zh-CN" sz="2000" i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  </a:t>
            </a:r>
            <a:r>
              <a:rPr lang="zh-CN" altLang="en-US" sz="2000" i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标志</a:t>
            </a:r>
            <a:r>
              <a:rPr lang="en-US" altLang="zh-CN" sz="2000" i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《</a:t>
            </a:r>
            <a:r>
              <a:rPr lang="zh-CN" altLang="en-US" sz="2000" i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共产党宣言</a:t>
            </a:r>
            <a:r>
              <a:rPr lang="en-US" altLang="zh-CN" sz="2000" i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》</a:t>
            </a:r>
            <a:r>
              <a:rPr lang="zh-CN" altLang="en-US" sz="2000" i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的发表</a:t>
            </a:r>
            <a:r>
              <a:rPr lang="en-US" altLang="zh-CN" sz="2000" i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(1848)</a:t>
            </a:r>
            <a:endParaRPr lang="en-US" altLang="zh-CN" sz="2000" b="1" i="1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2040" y="2492896"/>
            <a:ext cx="3855438" cy="1921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56591"/>
            <a:ext cx="2594883" cy="1728192"/>
          </a:xfrm>
          <a:prstGeom prst="ellipse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899592" y="367138"/>
            <a:ext cx="5997156" cy="92333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永 不 停 歇 的 脚 步</a:t>
            </a:r>
            <a:endParaRPr lang="zh-CN" altLang="en-US" sz="5400" b="1" i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350100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i="1" smtClean="0">
                <a:solidFill>
                  <a:srgbClr val="FF0000"/>
                </a:solidFill>
              </a:rPr>
              <a:t>投入</a:t>
            </a:r>
            <a:r>
              <a:rPr lang="en-US" altLang="zh-CN" b="1" i="1" smtClean="0">
                <a:solidFill>
                  <a:srgbClr val="FF0000"/>
                </a:solidFill>
              </a:rPr>
              <a:t>1848</a:t>
            </a:r>
            <a:r>
              <a:rPr lang="zh-CN" altLang="en-US" b="1" i="1" smtClean="0">
                <a:solidFill>
                  <a:srgbClr val="FF0000"/>
                </a:solidFill>
              </a:rPr>
              <a:t>年欧洲革命</a:t>
            </a:r>
            <a:endParaRPr lang="zh-CN" altLang="en-US" b="1" i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87825" y="4214477"/>
            <a:ext cx="910345" cy="203132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b="1" i="1" smtClean="0"/>
              <a:t>1867</a:t>
            </a:r>
            <a:r>
              <a:rPr lang="zh-CN" altLang="en-US" b="1" i="1" smtClean="0"/>
              <a:t>年出版</a:t>
            </a:r>
            <a:r>
              <a:rPr lang="en-US" altLang="zh-CN" b="1" i="1" smtClean="0"/>
              <a:t>《</a:t>
            </a:r>
            <a:r>
              <a:rPr lang="zh-CN" altLang="en-US" b="1" i="1" smtClean="0"/>
              <a:t>资本论</a:t>
            </a:r>
            <a:r>
              <a:rPr lang="en-US" altLang="zh-CN" b="1" i="1" smtClean="0"/>
              <a:t>》</a:t>
            </a:r>
            <a:r>
              <a:rPr lang="zh-CN" altLang="en-US" b="1" i="1" smtClean="0"/>
              <a:t>，创立剩余价值学说</a:t>
            </a:r>
            <a:endParaRPr lang="zh-CN" altLang="en-US" b="1" i="1"/>
          </a:p>
        </p:txBody>
      </p:sp>
      <p:sp>
        <p:nvSpPr>
          <p:cNvPr id="7" name="TextBox 6"/>
          <p:cNvSpPr txBox="1"/>
          <p:nvPr/>
        </p:nvSpPr>
        <p:spPr>
          <a:xfrm>
            <a:off x="5292080" y="350100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i="1" smtClean="0">
                <a:solidFill>
                  <a:srgbClr val="FF0000"/>
                </a:solidFill>
              </a:rPr>
              <a:t>1864</a:t>
            </a:r>
            <a:r>
              <a:rPr lang="zh-CN" altLang="en-US" b="1" i="1" smtClean="0">
                <a:solidFill>
                  <a:srgbClr val="FF0000"/>
                </a:solidFill>
              </a:rPr>
              <a:t>年第一国际成立</a:t>
            </a:r>
            <a:endParaRPr lang="zh-CN" altLang="en-US" b="1" i="1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6239499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24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1871</a:t>
            </a:r>
            <a:r>
              <a:rPr lang="zh-CN" altLang="en-US" sz="24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年巴黎公社</a:t>
            </a:r>
            <a:endParaRPr lang="zh-CN" altLang="en-US" sz="2400" b="1" i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1526112"/>
            <a:ext cx="2336067" cy="1822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77444" y="1488447"/>
            <a:ext cx="4222089" cy="18237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0231" y="4005064"/>
            <a:ext cx="2405388" cy="2474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27983" y="4169674"/>
            <a:ext cx="4392489" cy="19736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7" grpId="2"/>
      <p:bldP spid="8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2276872"/>
            <a:ext cx="8229600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5508104" y="3861048"/>
            <a:ext cx="33843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镇压</a:t>
            </a:r>
            <a:r>
              <a:rPr lang="en-US" altLang="zh-CN" sz="3200" b="1" i="1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3200" b="1" i="1">
                <a:latin typeface="隶书" panose="02010509060101010101" pitchFamily="49" charset="-122"/>
                <a:ea typeface="隶书" panose="02010509060101010101" pitchFamily="49" charset="-122"/>
              </a:rPr>
              <a:t>阶级矛盾</a:t>
            </a:r>
            <a:r>
              <a:rPr lang="en-US" altLang="zh-CN"/>
              <a:t>)</a:t>
            </a:r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55576" y="1756589"/>
            <a:ext cx="800219" cy="25202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0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普法战争</a:t>
            </a:r>
            <a:endParaRPr lang="zh-CN" altLang="en-US" sz="4000" b="1" i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右箭头 6"/>
          <p:cNvSpPr/>
          <p:nvPr/>
        </p:nvSpPr>
        <p:spPr>
          <a:xfrm>
            <a:off x="1555795" y="2869455"/>
            <a:ext cx="1216005" cy="294547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843808" y="1183978"/>
            <a:ext cx="738664" cy="469329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法兰西第二帝国垮台</a:t>
            </a:r>
            <a:endParaRPr lang="zh-CN" altLang="en-US" sz="3600" b="1" i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右箭头 8"/>
          <p:cNvSpPr/>
          <p:nvPr/>
        </p:nvSpPr>
        <p:spPr>
          <a:xfrm>
            <a:off x="3579505" y="2869454"/>
            <a:ext cx="1216005" cy="294547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913784" y="2755119"/>
            <a:ext cx="41227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法兰西第三共和国建立</a:t>
            </a:r>
          </a:p>
        </p:txBody>
      </p:sp>
      <p:sp>
        <p:nvSpPr>
          <p:cNvPr id="12" name="矩形 11"/>
          <p:cNvSpPr/>
          <p:nvPr/>
        </p:nvSpPr>
        <p:spPr>
          <a:xfrm>
            <a:off x="5508104" y="1387257"/>
            <a:ext cx="307007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i="1">
                <a:latin typeface="隶书" panose="02010509060101010101" pitchFamily="49" charset="-122"/>
                <a:ea typeface="隶书" panose="02010509060101010101" pitchFamily="49" charset="-122"/>
              </a:rPr>
              <a:t>卖国</a:t>
            </a:r>
            <a:r>
              <a:rPr lang="en-US" altLang="zh-CN" sz="3200" b="1" i="1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3200" b="1" i="1" smtClean="0">
                <a:latin typeface="隶书" panose="02010509060101010101" pitchFamily="49" charset="-122"/>
                <a:ea typeface="隶书" panose="02010509060101010101" pitchFamily="49" charset="-122"/>
              </a:rPr>
              <a:t>民族矛盾</a:t>
            </a:r>
            <a:r>
              <a:rPr lang="en-US" altLang="zh-CN" sz="3200" b="1" i="1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</a:p>
          <a:p>
            <a:endParaRPr lang="zh-CN" altLang="en-US" sz="3200" b="1" i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cxnSp>
        <p:nvCxnSpPr>
          <p:cNvPr id="14" name="直接箭头连接符 13"/>
          <p:cNvCxnSpPr/>
          <p:nvPr/>
        </p:nvCxnSpPr>
        <p:spPr>
          <a:xfrm flipH="1">
            <a:off x="7196588" y="2153785"/>
            <a:ext cx="1" cy="1725884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48274" y="5589240"/>
            <a:ext cx="6858762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60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巴黎公社爆发背景</a:t>
            </a:r>
            <a:endParaRPr lang="zh-CN" altLang="en-US" sz="6000" b="1" i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7" grpId="2"/>
      <p:bldP spid="8" grpId="3"/>
      <p:bldP spid="9" grpId="4"/>
      <p:bldP spid="11" grpId="5"/>
      <p:bldP spid="12" grpId="6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827584" y="1673623"/>
            <a:ext cx="3447054" cy="193899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i="1" smtClean="0">
                <a:latin typeface="仿宋" panose="02010609060101010101" pitchFamily="49" charset="-122"/>
                <a:ea typeface="仿宋" panose="02010609060101010101" pitchFamily="49" charset="-122"/>
              </a:rPr>
              <a:t>武装</a:t>
            </a:r>
            <a:r>
              <a:rPr lang="zh-CN" altLang="en-US" sz="2400" b="1" i="1">
                <a:latin typeface="仿宋" panose="02010609060101010101" pitchFamily="49" charset="-122"/>
                <a:ea typeface="仿宋" panose="02010609060101010101" pitchFamily="49" charset="-122"/>
              </a:rPr>
              <a:t>起义</a:t>
            </a:r>
            <a:r>
              <a:rPr lang="en-US" altLang="zh-CN" sz="2400" b="1" i="1" smtClean="0">
                <a:latin typeface="仿宋" panose="02010609060101010101" pitchFamily="49" charset="-122"/>
                <a:ea typeface="仿宋" panose="02010609060101010101" pitchFamily="49" charset="-122"/>
              </a:rPr>
              <a:t>:</a:t>
            </a:r>
            <a:r>
              <a:rPr lang="en-US" altLang="zh-CN" sz="2400" b="1" i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1871</a:t>
            </a:r>
            <a:r>
              <a:rPr lang="zh-CN" altLang="en-US" sz="2400" b="1" i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</a:p>
          <a:p>
            <a:endParaRPr lang="en-US" altLang="zh-CN" sz="2400" b="1" i="1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400" b="1" i="1" smtClean="0">
                <a:latin typeface="仿宋" panose="02010609060101010101" pitchFamily="49" charset="-122"/>
                <a:ea typeface="仿宋" panose="02010609060101010101" pitchFamily="49" charset="-122"/>
              </a:rPr>
              <a:t>政府</a:t>
            </a:r>
            <a:r>
              <a:rPr lang="zh-CN" altLang="en-US" sz="2400" b="1" i="1">
                <a:latin typeface="仿宋" panose="02010609060101010101" pitchFamily="49" charset="-122"/>
                <a:ea typeface="仿宋" panose="02010609060101010101" pitchFamily="49" charset="-122"/>
              </a:rPr>
              <a:t>成立</a:t>
            </a:r>
            <a:r>
              <a:rPr lang="en-US" altLang="zh-CN" sz="2400" b="1" i="1">
                <a:latin typeface="仿宋" panose="02010609060101010101" pitchFamily="49" charset="-122"/>
                <a:ea typeface="仿宋" panose="02010609060101010101" pitchFamily="49" charset="-122"/>
              </a:rPr>
              <a:t>:</a:t>
            </a:r>
            <a:r>
              <a:rPr lang="zh-CN" altLang="en-US" sz="2400" b="1" i="1">
                <a:latin typeface="仿宋" panose="02010609060101010101" pitchFamily="49" charset="-122"/>
                <a:ea typeface="仿宋" panose="02010609060101010101" pitchFamily="49" charset="-122"/>
              </a:rPr>
              <a:t>巴黎人民经过选举</a:t>
            </a:r>
            <a:r>
              <a:rPr lang="zh-CN" altLang="en-US" sz="2400" b="1" i="1" smtClean="0">
                <a:latin typeface="仿宋" panose="02010609060101010101" pitchFamily="49" charset="-122"/>
                <a:ea typeface="仿宋" panose="02010609060101010101" pitchFamily="49" charset="-122"/>
              </a:rPr>
              <a:t>，建立</a:t>
            </a:r>
            <a:r>
              <a:rPr lang="zh-CN" altLang="en-US" sz="2400" b="1" i="1">
                <a:latin typeface="仿宋" panose="02010609060101010101" pitchFamily="49" charset="-122"/>
                <a:ea typeface="仿宋" panose="02010609060101010101" pitchFamily="49" charset="-122"/>
              </a:rPr>
              <a:t>了自己的</a:t>
            </a:r>
            <a:r>
              <a:rPr lang="zh-CN" altLang="en-US" sz="2400" b="1" i="1" smtClean="0">
                <a:latin typeface="仿宋" panose="02010609060101010101" pitchFamily="49" charset="-122"/>
                <a:ea typeface="仿宋" panose="02010609060101010101" pitchFamily="49" charset="-122"/>
              </a:rPr>
              <a:t>政权，巴黎公社</a:t>
            </a:r>
            <a:r>
              <a:rPr lang="zh-CN" altLang="en-US" sz="2400" b="1" i="1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  <p:sp>
        <p:nvSpPr>
          <p:cNvPr id="5" name="矩形 4"/>
          <p:cNvSpPr/>
          <p:nvPr/>
        </p:nvSpPr>
        <p:spPr>
          <a:xfrm>
            <a:off x="1145421" y="404664"/>
            <a:ext cx="68531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i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马克思主义的实践一巴黎公社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9361" y="1673623"/>
            <a:ext cx="2934341" cy="19389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323528" y="3764904"/>
            <a:ext cx="4608512" cy="286232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altLang="zh-CN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1.“</a:t>
            </a:r>
            <a:r>
              <a:rPr lang="zh-CN" altLang="en-US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巴黎公社为现今唯一的政权，不承认凡尔赛</a:t>
            </a:r>
            <a:r>
              <a:rPr lang="zh-CN" altLang="en-US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政府，</a:t>
            </a:r>
            <a:r>
              <a:rPr lang="zh-CN" altLang="en-US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炸毁旧的国家政权，并以新的真正民主的国家</a:t>
            </a:r>
            <a:r>
              <a:rPr lang="zh-CN" altLang="en-US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政权</a:t>
            </a:r>
            <a:r>
              <a:rPr lang="zh-CN" altLang="en-US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来代替。”</a:t>
            </a:r>
            <a:endParaRPr lang="zh-CN" alt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下令没收逃亡资本家的工厂，交给工人合作管理</a:t>
            </a:r>
            <a:r>
              <a:rPr lang="zh-CN" altLang="en-US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，规定</a:t>
            </a:r>
            <a:r>
              <a:rPr lang="zh-CN" altLang="en-US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公社支援的薪金不许超过熟练工人的最高</a:t>
            </a:r>
            <a:r>
              <a:rPr lang="zh-CN" altLang="en-US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工资，</a:t>
            </a:r>
            <a:r>
              <a:rPr lang="zh-CN" altLang="en-US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男女教师同工同酬</a:t>
            </a:r>
            <a:r>
              <a:rPr lang="en-US" altLang="zh-CN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.....</a:t>
            </a:r>
            <a:r>
              <a:rPr lang="zh-CN" altLang="en-US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公社还成立了救济贫民</a:t>
            </a:r>
            <a:r>
              <a:rPr lang="zh-CN" altLang="en-US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的机构</a:t>
            </a:r>
            <a:r>
              <a:rPr lang="zh-CN" altLang="en-US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，设立劳动就业登记处，实行免费教育等等。</a:t>
            </a:r>
            <a:endParaRPr lang="zh-CN" alt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                                   一</a:t>
            </a:r>
            <a:r>
              <a:rPr lang="zh-CN" altLang="en-US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公社 </a:t>
            </a:r>
            <a:r>
              <a:rPr lang="en-US" altLang="zh-CN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告法国人民书</a:t>
            </a:r>
            <a:r>
              <a:rPr lang="en-US" altLang="zh-CN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endParaRPr lang="zh-CN" alt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16351" y="4041903"/>
            <a:ext cx="3240360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LeftDown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36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公社的性质是什么？</a:t>
            </a:r>
            <a:endParaRPr lang="en-US" altLang="zh-CN" sz="3600" b="1" i="1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3600" b="1" i="1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36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做了何种努力？</a:t>
            </a:r>
            <a:endParaRPr lang="zh-CN" altLang="en-US" sz="3600" b="1" i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  <p:bldP spid="7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3131840" y="1556792"/>
            <a:ext cx="4927376" cy="34163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措施</a:t>
            </a:r>
            <a:r>
              <a:rPr lang="en-US" altLang="zh-CN" sz="24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</a:p>
          <a:p>
            <a:r>
              <a:rPr lang="zh-CN" altLang="en-US" sz="24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政治</a:t>
            </a:r>
            <a:r>
              <a:rPr lang="en-US" altLang="zh-CN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zh-CN" altLang="en-US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成立公社委员</a:t>
            </a:r>
            <a:r>
              <a:rPr lang="en-US" altLang="zh-CN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  <a:r>
              <a:rPr lang="zh-CN" altLang="en-US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打碎</a:t>
            </a:r>
            <a:r>
              <a:rPr lang="zh-CN" altLang="en-US" sz="24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资产阶级</a:t>
            </a:r>
            <a:r>
              <a:rPr lang="zh-CN" altLang="en-US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国家机器，代之以无产阶级</a:t>
            </a:r>
            <a:r>
              <a:rPr lang="zh-CN" altLang="en-US" sz="24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国家机构</a:t>
            </a:r>
            <a:r>
              <a:rPr lang="en-US" altLang="zh-CN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  <a:r>
              <a:rPr lang="zh-CN" altLang="en-US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民主选举公职人员，人民</a:t>
            </a:r>
            <a:r>
              <a:rPr lang="zh-CN" altLang="en-US" sz="24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有权</a:t>
            </a:r>
            <a:r>
              <a:rPr lang="zh-CN" altLang="en-US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监督和罢免</a:t>
            </a:r>
            <a:r>
              <a:rPr lang="en-US" altLang="zh-CN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  <a:r>
              <a:rPr lang="zh-CN" altLang="en-US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公职人员工资</a:t>
            </a:r>
            <a:r>
              <a:rPr lang="zh-CN" altLang="en-US" sz="24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不得超过</a:t>
            </a:r>
            <a:r>
              <a:rPr lang="zh-CN" altLang="en-US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熟练工人</a:t>
            </a:r>
          </a:p>
          <a:p>
            <a:r>
              <a:rPr lang="zh-CN" altLang="en-US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经济</a:t>
            </a:r>
            <a:r>
              <a:rPr lang="en-US" altLang="zh-CN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zh-CN" altLang="en-US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没收逃亡资本家的工厂，</a:t>
            </a:r>
            <a:r>
              <a:rPr lang="zh-CN" altLang="en-US" sz="24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交给</a:t>
            </a:r>
            <a:r>
              <a:rPr lang="zh-CN" altLang="en-US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工人合作社管理</a:t>
            </a:r>
            <a:r>
              <a:rPr lang="en-US" altLang="zh-CN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  <a:r>
              <a:rPr lang="zh-CN" altLang="en-US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实行</a:t>
            </a:r>
            <a:r>
              <a:rPr lang="en-US" altLang="zh-CN" sz="2400" b="1" i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8h</a:t>
            </a:r>
            <a:r>
              <a:rPr lang="zh-CN" altLang="en-US" sz="2400" b="1" i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工作制等等</a:t>
            </a:r>
            <a:endParaRPr lang="zh-CN" altLang="en-US" sz="2400" b="1" i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55776" y="317440"/>
            <a:ext cx="6207148" cy="646331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3600" b="1" i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马克思主义的实践一巴黎公社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5939" y="326973"/>
            <a:ext cx="677108" cy="574072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3200" b="1" i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第  一  个  无  产  阶  级  政  权</a:t>
            </a:r>
            <a:endParaRPr lang="zh-CN" altLang="en-US" sz="3200" b="1" i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35696" y="5053518"/>
            <a:ext cx="5904656" cy="15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7016" y="3538141"/>
            <a:ext cx="3888432" cy="23959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1675" y="3566564"/>
            <a:ext cx="4161658" cy="23674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15616" y="609329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mtClean="0"/>
              <a:t>拉雪兹墓地屠杀</a:t>
            </a:r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5580112" y="609329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mtClean="0"/>
              <a:t>公社成员殉难</a:t>
            </a: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27584" y="476672"/>
            <a:ext cx="6984776" cy="147732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/>
              <a:t>最顽强的抵抗发生在东部的工人阶级区，战斗一直持续，直到流血周最后的巷战。到了当年</a:t>
            </a:r>
            <a:r>
              <a:rPr lang="en-US" altLang="zh-CN" b="1"/>
              <a:t>5</a:t>
            </a:r>
            <a:r>
              <a:rPr lang="zh-CN" altLang="en-US" b="1"/>
              <a:t>月</a:t>
            </a:r>
            <a:r>
              <a:rPr lang="en-US" altLang="zh-CN" b="1"/>
              <a:t>27</a:t>
            </a:r>
            <a:r>
              <a:rPr lang="zh-CN" altLang="en-US" b="1"/>
              <a:t>日，只有极少数的抵抗仍在持续，特别是最贫困的东部地区，如</a:t>
            </a:r>
            <a:r>
              <a:rPr lang="en-US" altLang="zh-CN" b="1"/>
              <a:t>Belleville</a:t>
            </a:r>
            <a:r>
              <a:rPr lang="zh-CN" altLang="en-US" b="1"/>
              <a:t>和</a:t>
            </a:r>
            <a:r>
              <a:rPr lang="en-US" altLang="zh-CN" b="1" err="1"/>
              <a:t>Ménilmontant</a:t>
            </a:r>
            <a:r>
              <a:rPr lang="zh-CN" altLang="en-US" b="1"/>
              <a:t>。当年战斗到</a:t>
            </a:r>
            <a:r>
              <a:rPr lang="en-US" altLang="zh-CN" b="1"/>
              <a:t>5</a:t>
            </a:r>
            <a:r>
              <a:rPr lang="zh-CN" altLang="en-US" b="1"/>
              <a:t>月</a:t>
            </a:r>
            <a:r>
              <a:rPr lang="en-US" altLang="zh-CN" b="1"/>
              <a:t>28</a:t>
            </a:r>
            <a:r>
              <a:rPr lang="zh-CN" altLang="en-US" b="1"/>
              <a:t>日下午或晚间全部结束。据说，最后一个路障在</a:t>
            </a:r>
            <a:r>
              <a:rPr lang="en-US" altLang="zh-CN" b="1"/>
              <a:t>Belleville</a:t>
            </a:r>
            <a:r>
              <a:rPr lang="zh-CN" altLang="en-US" b="1"/>
              <a:t>的</a:t>
            </a:r>
            <a:r>
              <a:rPr lang="en-US" altLang="zh-CN" b="1"/>
              <a:t>rue Ramponeau</a:t>
            </a:r>
            <a:r>
              <a:rPr lang="zh-CN" altLang="en-US" b="1"/>
              <a:t>被攻陷。</a:t>
            </a:r>
          </a:p>
        </p:txBody>
      </p:sp>
      <p:sp>
        <p:nvSpPr>
          <p:cNvPr id="6" name="矩形 5"/>
          <p:cNvSpPr/>
          <p:nvPr/>
        </p:nvSpPr>
        <p:spPr>
          <a:xfrm>
            <a:off x="827584" y="2089236"/>
            <a:ext cx="6984776" cy="147732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/>
              <a:t>严厉的报复随即展开。以任何方式支持过公社的行为都被视为政治犯罪，数千人被起诉。一些公社社员在拉雪兹神甫公墓的公社社员墙边被枪决，而数千人被临时拼凑的简易军事法庭判决并枪杀。大屠杀的地点包括：卢森堡花园和别墅宾馆后面的</a:t>
            </a:r>
            <a:r>
              <a:rPr lang="en-US" altLang="zh-CN" b="1" err="1"/>
              <a:t>Lobau</a:t>
            </a:r>
            <a:r>
              <a:rPr lang="zh-CN" altLang="en-US" b="1"/>
              <a:t>军营。另外还有将近</a:t>
            </a:r>
            <a:r>
              <a:rPr lang="en-US" altLang="zh-CN" b="1"/>
              <a:t>40,000</a:t>
            </a:r>
            <a:r>
              <a:rPr lang="zh-CN" altLang="en-US" b="1"/>
              <a:t>人被押往凡尔赛接受审判。</a:t>
            </a: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907704" y="980728"/>
            <a:ext cx="5544616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400" b="1"/>
              <a:t>1.“</a:t>
            </a:r>
            <a:r>
              <a:rPr lang="zh-CN" altLang="en-US" sz="2400" b="1"/>
              <a:t>法国整个资产阶级、所有的地主、工厂主都联合起来反对</a:t>
            </a:r>
            <a:r>
              <a:rPr lang="zh-CN" altLang="en-US" sz="2400" b="1" smtClean="0"/>
              <a:t>公社他们</a:t>
            </a:r>
            <a:r>
              <a:rPr lang="zh-CN" altLang="en-US" sz="2400" b="1"/>
              <a:t>层层包围了半个巴黎</a:t>
            </a:r>
            <a:r>
              <a:rPr lang="en-US" altLang="zh-CN" sz="2400" b="1"/>
              <a:t>(</a:t>
            </a:r>
            <a:r>
              <a:rPr lang="zh-CN" altLang="en-US" sz="2400" b="1"/>
              <a:t>另</a:t>
            </a:r>
            <a:r>
              <a:rPr lang="en-US" altLang="zh-CN" sz="2400" b="1"/>
              <a:t>-</a:t>
            </a:r>
            <a:r>
              <a:rPr lang="zh-CN" altLang="en-US" sz="2400" b="1"/>
              <a:t>伴被德军包围</a:t>
            </a:r>
            <a:r>
              <a:rPr lang="en-US" altLang="zh-CN" sz="2400" b="1"/>
              <a:t>)</a:t>
            </a:r>
            <a:r>
              <a:rPr lang="zh-CN" altLang="en-US" sz="2400" b="1"/>
              <a:t>。”</a:t>
            </a:r>
          </a:p>
          <a:p>
            <a:pPr algn="r"/>
            <a:r>
              <a:rPr lang="zh-CN" altLang="en-US" sz="2400" b="1"/>
              <a:t>列宁</a:t>
            </a:r>
          </a:p>
          <a:p>
            <a:r>
              <a:rPr lang="en-US" altLang="zh-CN" sz="2400" b="1"/>
              <a:t>2.“</a:t>
            </a:r>
            <a:r>
              <a:rPr lang="zh-CN" altLang="en-US" sz="2400" b="1"/>
              <a:t>当凡尔赛在磨刀霍霍时，巴黎却沉浸在起义胜利的欢乐中，</a:t>
            </a:r>
            <a:r>
              <a:rPr lang="zh-CN" altLang="en-US" sz="2400" b="1" smtClean="0"/>
              <a:t>他们</a:t>
            </a:r>
            <a:r>
              <a:rPr lang="zh-CN" altLang="en-US" sz="2400" b="1"/>
              <a:t>认为继续向凡尔赛进军是在挑起内战</a:t>
            </a:r>
            <a:r>
              <a:rPr lang="zh-CN" altLang="en-US" sz="2400" b="1" smtClean="0"/>
              <a:t>。”</a:t>
            </a:r>
            <a:endParaRPr lang="zh-CN" altLang="en-US" sz="2400" b="1"/>
          </a:p>
          <a:p>
            <a:endParaRPr lang="en-US" altLang="zh-CN" sz="2400" b="1" smtClean="0"/>
          </a:p>
          <a:p>
            <a:r>
              <a:rPr lang="en-US" altLang="zh-CN" sz="2400" b="1" smtClean="0"/>
              <a:t>3</a:t>
            </a:r>
            <a:r>
              <a:rPr lang="en-US" altLang="zh-CN" sz="2400" b="1"/>
              <a:t>.“</a:t>
            </a:r>
            <a:r>
              <a:rPr lang="zh-CN" altLang="en-US" sz="2400" b="1"/>
              <a:t>银行是全部资本主义生活的神经，而公社不愿给人留下强盗</a:t>
            </a:r>
            <a:r>
              <a:rPr lang="zh-CN" altLang="en-US" sz="2400" b="1" smtClean="0"/>
              <a:t>、小偷</a:t>
            </a:r>
            <a:r>
              <a:rPr lang="zh-CN" altLang="en-US" sz="2400" b="1"/>
              <a:t>的印象，在斗争的中途停了下来，没有剥夺剥夺者</a:t>
            </a:r>
            <a:r>
              <a:rPr lang="en-US" altLang="zh-CN" sz="2400" b="1"/>
              <a:t>(</a:t>
            </a:r>
            <a:r>
              <a:rPr lang="zh-CN" altLang="en-US" sz="2400" b="1" smtClean="0"/>
              <a:t>法兰西行</a:t>
            </a:r>
            <a:r>
              <a:rPr lang="en-US" altLang="zh-CN" sz="2400" b="1"/>
              <a:t>)</a:t>
            </a:r>
            <a:endParaRPr lang="zh-CN" altLang="en-US" sz="2400" b="1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188640"/>
            <a:ext cx="181133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930" y="5805264"/>
            <a:ext cx="7057390" cy="5810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915816" y="2148677"/>
            <a:ext cx="5832648" cy="230832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smtClean="0"/>
              <a:t>主观</a:t>
            </a:r>
            <a:r>
              <a:rPr lang="en-US" altLang="zh-CN" sz="2400" smtClean="0"/>
              <a:t>:</a:t>
            </a:r>
          </a:p>
          <a:p>
            <a:r>
              <a:rPr lang="en-US" altLang="zh-CN" sz="2400" smtClean="0"/>
              <a:t>①</a:t>
            </a:r>
            <a:r>
              <a:rPr lang="zh-CN" altLang="en-US" sz="2400"/>
              <a:t>缺乏马克思主义革命政党的</a:t>
            </a:r>
            <a:r>
              <a:rPr lang="zh-CN" altLang="en-US" sz="2400" smtClean="0"/>
              <a:t>正确领导</a:t>
            </a:r>
            <a:endParaRPr lang="en-US" altLang="zh-CN" sz="2400" smtClean="0"/>
          </a:p>
          <a:p>
            <a:r>
              <a:rPr lang="zh-CN" altLang="en-US" sz="2400" smtClean="0"/>
              <a:t>②</a:t>
            </a:r>
            <a:r>
              <a:rPr lang="zh-CN" altLang="en-US" sz="2400"/>
              <a:t>未能发动</a:t>
            </a:r>
            <a:r>
              <a:rPr lang="zh-CN" altLang="en-US" sz="2400" smtClean="0"/>
              <a:t>广大农民</a:t>
            </a:r>
            <a:endParaRPr lang="en-US" altLang="zh-CN" sz="2400" smtClean="0"/>
          </a:p>
          <a:p>
            <a:r>
              <a:rPr lang="zh-CN" altLang="en-US" sz="2400" smtClean="0"/>
              <a:t>③</a:t>
            </a:r>
            <a:r>
              <a:rPr lang="zh-CN" altLang="en-US" sz="2400"/>
              <a:t>没有同</a:t>
            </a:r>
            <a:r>
              <a:rPr lang="zh-CN" altLang="en-US" sz="2400" smtClean="0"/>
              <a:t>外省</a:t>
            </a:r>
            <a:r>
              <a:rPr lang="zh-CN" altLang="en-US" sz="2400"/>
              <a:t>的革命者取得</a:t>
            </a:r>
            <a:r>
              <a:rPr lang="zh-CN" altLang="en-US" sz="2400" smtClean="0"/>
              <a:t>联系</a:t>
            </a:r>
            <a:endParaRPr lang="en-US" altLang="zh-CN" sz="2400" smtClean="0"/>
          </a:p>
          <a:p>
            <a:r>
              <a:rPr lang="zh-CN" altLang="en-US" sz="2400" smtClean="0"/>
              <a:t>④</a:t>
            </a:r>
            <a:r>
              <a:rPr lang="zh-CN" altLang="en-US" sz="2400"/>
              <a:t>没有接管</a:t>
            </a:r>
            <a:r>
              <a:rPr lang="zh-CN" altLang="en-US" sz="2400" smtClean="0"/>
              <a:t>法兰西银行</a:t>
            </a:r>
            <a:r>
              <a:rPr lang="zh-CN" altLang="en-US" sz="2400"/>
              <a:t>，掌握国家的</a:t>
            </a:r>
            <a:r>
              <a:rPr lang="zh-CN" altLang="en-US" sz="2400" smtClean="0"/>
              <a:t>经济脉</a:t>
            </a:r>
            <a:endParaRPr lang="zh-CN" altLang="en-US" sz="2400"/>
          </a:p>
        </p:txBody>
      </p:sp>
      <p:sp>
        <p:nvSpPr>
          <p:cNvPr id="5" name="矩形 4"/>
          <p:cNvSpPr/>
          <p:nvPr/>
        </p:nvSpPr>
        <p:spPr>
          <a:xfrm>
            <a:off x="1206691" y="836711"/>
            <a:ext cx="517200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/>
              <a:t>客观</a:t>
            </a:r>
            <a:r>
              <a:rPr lang="en-US" altLang="zh-CN" sz="2400" b="1"/>
              <a:t>:</a:t>
            </a:r>
            <a:r>
              <a:rPr lang="zh-CN" altLang="en-US" sz="2400" b="1"/>
              <a:t>临时政府得到法兰西银行的资助，反动势力强大，巴黎公社寡不敌众</a:t>
            </a:r>
          </a:p>
        </p:txBody>
      </p:sp>
      <p:sp>
        <p:nvSpPr>
          <p:cNvPr id="6" name="矩形 5"/>
          <p:cNvSpPr/>
          <p:nvPr/>
        </p:nvSpPr>
        <p:spPr>
          <a:xfrm>
            <a:off x="1187624" y="4797152"/>
            <a:ext cx="5533460" cy="12003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根本</a:t>
            </a:r>
            <a:r>
              <a:rPr lang="en-US" altLang="zh-CN" sz="2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r>
              <a:rPr lang="zh-CN" altLang="en-US" sz="2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法国资本主义还处于上升发展阶段，无产阶级推翻资产阶级的经济基础条件根本不具备。</a:t>
            </a:r>
            <a:endParaRPr lang="zh-CN" altLang="en-US" sz="24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1492" y="1916830"/>
            <a:ext cx="921385" cy="254016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eaVert" wrap="square" rtlCol="0">
            <a:spAutoFit/>
          </a:bodyPr>
          <a:lstStyle/>
          <a:p>
            <a:pPr algn="ctr"/>
            <a:r>
              <a:rPr lang="zh-CN" altLang="en-US" sz="4800" b="1" smtClean="0">
                <a:solidFill>
                  <a:srgbClr val="FF0000"/>
                </a:solidFill>
              </a:rPr>
              <a:t>原</a:t>
            </a:r>
            <a:r>
              <a:rPr lang="en-US" altLang="zh-CN" sz="4800" b="1" smtClean="0">
                <a:solidFill>
                  <a:srgbClr val="FF0000"/>
                </a:solidFill>
              </a:rPr>
              <a:t>   </a:t>
            </a:r>
            <a:r>
              <a:rPr lang="zh-CN" altLang="en-US" sz="4800" b="1" smtClean="0">
                <a:solidFill>
                  <a:srgbClr val="FF0000"/>
                </a:solidFill>
              </a:rPr>
              <a:t>因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665717" y="1556792"/>
            <a:ext cx="5328592" cy="26776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/>
              <a:t>总结</a:t>
            </a:r>
          </a:p>
          <a:p>
            <a:endParaRPr lang="en-US" altLang="zh-CN" smtClean="0"/>
          </a:p>
          <a:p>
            <a:r>
              <a:rPr lang="zh-CN" altLang="en-US" smtClean="0"/>
              <a:t>巴黎公社</a:t>
            </a:r>
            <a:r>
              <a:rPr lang="zh-CN" altLang="en-US"/>
              <a:t>的失败是必然的。因为当时</a:t>
            </a:r>
            <a:r>
              <a:rPr lang="zh-CN" altLang="en-US" smtClean="0"/>
              <a:t>不论</a:t>
            </a:r>
            <a:r>
              <a:rPr lang="zh-CN" altLang="en-US"/>
              <a:t>是生产力水平还是无产阶级政治威信都</a:t>
            </a:r>
            <a:r>
              <a:rPr lang="zh-CN" altLang="en-US" smtClean="0"/>
              <a:t>未达到</a:t>
            </a:r>
            <a:r>
              <a:rPr lang="zh-CN" altLang="en-US"/>
              <a:t>社会主义革命的程度。公社也缺乏</a:t>
            </a:r>
            <a:r>
              <a:rPr lang="zh-CN" altLang="en-US" smtClean="0"/>
              <a:t>统一的</a:t>
            </a:r>
            <a:r>
              <a:rPr lang="zh-CN" altLang="en-US"/>
              <a:t>革命政党领导，更没可供借鉴的经验。</a:t>
            </a:r>
            <a:r>
              <a:rPr lang="zh-CN" altLang="en-US" smtClean="0"/>
              <a:t>但</a:t>
            </a:r>
            <a:r>
              <a:rPr lang="zh-CN" altLang="en-US" b="1" i="1" smtClean="0">
                <a:solidFill>
                  <a:srgbClr val="FF0000"/>
                </a:solidFill>
              </a:rPr>
              <a:t>巴黎公社</a:t>
            </a:r>
            <a:r>
              <a:rPr lang="zh-CN" altLang="en-US" b="1" i="1">
                <a:solidFill>
                  <a:srgbClr val="FF0000"/>
                </a:solidFill>
              </a:rPr>
              <a:t>是无产阶级专政的一</a:t>
            </a:r>
            <a:r>
              <a:rPr lang="en-US" altLang="zh-CN" b="1" i="1">
                <a:solidFill>
                  <a:srgbClr val="FF0000"/>
                </a:solidFill>
              </a:rPr>
              <a:t>-</a:t>
            </a:r>
            <a:r>
              <a:rPr lang="zh-CN" altLang="en-US" b="1" i="1">
                <a:solidFill>
                  <a:srgbClr val="FF0000"/>
                </a:solidFill>
              </a:rPr>
              <a:t>次伟大尝试</a:t>
            </a:r>
            <a:r>
              <a:rPr lang="zh-CN" altLang="en-US" b="1" i="1" smtClean="0">
                <a:solidFill>
                  <a:srgbClr val="FF0000"/>
                </a:solidFill>
              </a:rPr>
              <a:t>。它</a:t>
            </a:r>
            <a:r>
              <a:rPr lang="zh-CN" altLang="en-US" b="1" i="1">
                <a:solidFill>
                  <a:srgbClr val="FF0000"/>
                </a:solidFill>
              </a:rPr>
              <a:t>打碎了旧的国家机器，建立了无产阶级</a:t>
            </a:r>
            <a:r>
              <a:rPr lang="zh-CN" altLang="en-US" b="1" i="1" smtClean="0">
                <a:solidFill>
                  <a:srgbClr val="FF0000"/>
                </a:solidFill>
              </a:rPr>
              <a:t>自己</a:t>
            </a:r>
            <a:r>
              <a:rPr lang="zh-CN" altLang="en-US" b="1" i="1">
                <a:solidFill>
                  <a:srgbClr val="FF0000"/>
                </a:solidFill>
              </a:rPr>
              <a:t>的统治，其经验是宝贵的，教训是</a:t>
            </a:r>
            <a:r>
              <a:rPr lang="zh-CN" altLang="en-US" b="1" i="1" smtClean="0">
                <a:solidFill>
                  <a:srgbClr val="FF0000"/>
                </a:solidFill>
              </a:rPr>
              <a:t>深刻的</a:t>
            </a:r>
            <a:r>
              <a:rPr lang="zh-CN" altLang="en-US" smtClean="0"/>
              <a:t>。公社</a:t>
            </a:r>
            <a:r>
              <a:rPr lang="zh-CN" altLang="en-US"/>
              <a:t>虽然失败了，但其原则永存，</a:t>
            </a:r>
            <a:r>
              <a:rPr lang="zh-CN" altLang="en-US" smtClean="0"/>
              <a:t>精神不朽</a:t>
            </a:r>
            <a:r>
              <a:rPr lang="en-US" altLang="zh-CN" smtClean="0"/>
              <a:t>!</a:t>
            </a:r>
            <a:endParaRPr lang="en-US" altLang="zh-CN"/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78CDAB-A16F-A844-82C3-D99B40B9FC7E}" type="slidenum">
              <a:rPr kumimoji="1" lang="zh-CN" altLang="en-US" smtClean="0"/>
              <a:t>21</a:t>
            </a:fld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12"/>
          </p:nvPr>
        </p:nvSpPr>
        <p:spPr>
          <a:xfrm>
            <a:off x="424993" y="744280"/>
            <a:ext cx="8090358" cy="545173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CN" sz="3200"/>
          </a:p>
          <a:p>
            <a:pPr marL="0" indent="0">
              <a:buNone/>
            </a:pPr>
            <a:endParaRPr lang="en-US" altLang="zh-CN" sz="3200"/>
          </a:p>
          <a:p>
            <a:pPr marL="0" indent="0">
              <a:buNone/>
            </a:pPr>
            <a:endParaRPr lang="en-US" altLang="zh-CN" sz="3200"/>
          </a:p>
          <a:p>
            <a:pPr marL="0" indent="0">
              <a:buNone/>
            </a:pPr>
            <a:endParaRPr lang="en-US" altLang="zh-CN" sz="3200"/>
          </a:p>
        </p:txBody>
      </p:sp>
      <p:pic>
        <p:nvPicPr>
          <p:cNvPr id="5" name="图片 4" descr="timg[2]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576" y="620688"/>
            <a:ext cx="4320481" cy="5561965"/>
          </a:xfrm>
          <a:prstGeom prst="rect">
            <a:avLst/>
          </a:prstGeom>
        </p:spPr>
      </p:pic>
      <p:pic>
        <p:nvPicPr>
          <p:cNvPr id="6" name="图片 5" descr="timg[6]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073" y="620688"/>
            <a:ext cx="3477580" cy="294411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5543804" y="398478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欧仁  鲍狄埃</a:t>
            </a:r>
            <a:endParaRPr lang="zh-CN" altLang="en-US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5220073" y="4505873"/>
            <a:ext cx="3707904" cy="203132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公社失败后不久，公社的领导人之一欧仁</a:t>
            </a:r>
            <a:r>
              <a:rPr lang="en-US" altLang="zh-CN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·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鲍狄埃创作了诗歌</a:t>
            </a:r>
            <a:r>
              <a:rPr lang="en-US" altLang="zh-CN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《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英特纳雄耐尔</a:t>
            </a:r>
            <a:r>
              <a:rPr lang="en-US" altLang="zh-CN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》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（又译</a:t>
            </a:r>
            <a:r>
              <a:rPr lang="en-US" altLang="zh-CN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《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国际工人联盟</a:t>
            </a:r>
            <a:r>
              <a:rPr lang="en-US" altLang="zh-CN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》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）。该诗曾使用</a:t>
            </a:r>
            <a:r>
              <a:rPr lang="en-US" altLang="zh-CN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《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马赛曲</a:t>
            </a:r>
            <a:r>
              <a:rPr lang="en-US" altLang="zh-CN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》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的曲调演唱。</a:t>
            </a:r>
            <a:r>
              <a:rPr lang="en-US" altLang="zh-CN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1888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年，法国工人作曲家皮埃尔</a:t>
            </a:r>
            <a:r>
              <a:rPr lang="en-US" altLang="zh-CN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·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狄盖特为</a:t>
            </a:r>
            <a:r>
              <a:rPr lang="en-US" altLang="zh-CN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《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国际歌</a:t>
            </a:r>
            <a:r>
              <a:rPr lang="en-US" altLang="zh-CN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》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谱写了曲子，国际歌创作完成。</a:t>
            </a:r>
            <a:endParaRPr lang="zh-CN" altLang="en-US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内容占位符 2"/>
          <p:cNvSpPr txBox="1"/>
          <p:nvPr/>
        </p:nvSpPr>
        <p:spPr>
          <a:xfrm>
            <a:off x="467544" y="2060848"/>
            <a:ext cx="1884362" cy="24145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6000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r>
              <a:rPr kumimoji="0" lang="zh-CN" altLang="en-US" sz="6000" b="1" i="0" u="none" strike="noStrike" kern="1200" normalizeH="0" baseline="0" noProof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课后作业</a:t>
            </a:r>
            <a:endParaRPr kumimoji="0" lang="zh-CN" altLang="en-US" sz="6000" b="1" i="0" u="none" strike="noStrike" kern="1200" normalizeH="0" baseline="0" noProof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3"/>
          <p:cNvSpPr txBox="1"/>
          <p:nvPr/>
        </p:nvSpPr>
        <p:spPr>
          <a:xfrm>
            <a:off x="2915816" y="2237089"/>
            <a:ext cx="58326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3200"/>
              <a:t>熟记马克思主义产生的背景 和意义 共产党宣言发表的意义</a:t>
            </a:r>
          </a:p>
          <a:p>
            <a:endParaRPr lang="en-US" altLang="zh-CN" sz="3200" smtClean="0"/>
          </a:p>
          <a:p>
            <a:r>
              <a:rPr lang="zh-CN" sz="3200" smtClean="0"/>
              <a:t>巴黎公社</a:t>
            </a:r>
            <a:r>
              <a:rPr lang="zh-CN" sz="3200"/>
              <a:t>的失败原因和性质</a:t>
            </a:r>
          </a:p>
        </p:txBody>
      </p:sp>
      <p:pic>
        <p:nvPicPr>
          <p:cNvPr id="6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065000" y="122809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C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97</Paragraphs>
  <Slides>22</Slides>
  <Notes>1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baseType="lpstr" size="23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2020-09-21T10:15:35.664</cp:lastPrinted>
  <dcterms:created xsi:type="dcterms:W3CDTF">2020-09-21T10:15:35Z</dcterms:created>
  <dcterms:modified xsi:type="dcterms:W3CDTF">2020-09-21T02:15:38Z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