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410" r:id="rId4"/>
    <p:sldId id="411" r:id="rId5"/>
    <p:sldId id="412" r:id="rId6"/>
    <p:sldId id="413" r:id="rId7"/>
    <p:sldId id="414" r:id="rId8"/>
    <p:sldId id="416" r:id="rId9"/>
    <p:sldId id="417" r:id="rId10"/>
    <p:sldId id="437" r:id="rId11"/>
    <p:sldId id="418" r:id="rId12"/>
    <p:sldId id="419" r:id="rId13"/>
    <p:sldId id="438" r:id="rId14"/>
    <p:sldId id="420" r:id="rId15"/>
    <p:sldId id="421" r:id="rId16"/>
    <p:sldId id="439" r:id="rId17"/>
    <p:sldId id="422" r:id="rId18"/>
    <p:sldId id="423" r:id="rId19"/>
    <p:sldId id="424" r:id="rId20"/>
    <p:sldId id="425" r:id="rId21"/>
    <p:sldId id="426" r:id="rId22"/>
    <p:sldId id="427" r:id="rId23"/>
    <p:sldId id="428" r:id="rId24"/>
    <p:sldId id="440" r:id="rId25"/>
    <p:sldId id="429" r:id="rId26"/>
    <p:sldId id="431" r:id="rId27"/>
    <p:sldId id="432" r:id="rId28"/>
    <p:sldId id="441" r:id="rId29"/>
    <p:sldId id="433" r:id="rId30"/>
    <p:sldId id="435" r:id="rId31"/>
    <p:sldId id="442" r:id="rId32"/>
    <p:sldId id="436" r:id="rId33"/>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c" initials="" lastIdx="0" clrIdx="0"/>
  <p:cmAuthor id="1" name="Lenovo User" initials="L" lastIdx="0" clrIdx="0"/>
  <p:cmAuthor id="2" name="walkinnet" initials="w"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70"/>
        <p:guide pos="383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tags" Target="tags/tag68.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7.emf" /><Relationship Id="rId2" Type="http://schemas.openxmlformats.org/officeDocument/2006/relationships/image" Target="../media/image8.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0.emf" /><Relationship Id="rId2" Type="http://schemas.openxmlformats.org/officeDocument/2006/relationships/image" Target="../media/image11.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14.emf" /><Relationship Id="rId2" Type="http://schemas.openxmlformats.org/officeDocument/2006/relationships/image" Target="../media/image15.e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20.emf" /><Relationship Id="rId2" Type="http://schemas.openxmlformats.org/officeDocument/2006/relationships/image" Target="../media/image21.e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25.emf" /><Relationship Id="rId2" Type="http://schemas.openxmlformats.org/officeDocument/2006/relationships/image" Target="../media/image26.e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28.emf" /><Relationship Id="rId2" Type="http://schemas.openxmlformats.org/officeDocument/2006/relationships/image" Target="../media/image29.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D2A48B96-639E-45A3-A0BA-2464DFDB1FAA}" type="datetimeFigureOut">
              <a:rPr lang="zh-CN" altLang="en-US" smtClean="0"/>
              <a:pPr/>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A6837353-30EB-4A48-80EB-173D804AEFBD}"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defPPr/>
          </a:lstStyle>
          <a:p>
            <a:pPr/>
            <a:r>
              <a:rPr lang="zh-CN" altLang="en-US"/>
              <a:t>议事会除了节日（</a:t>
            </a:r>
            <a:r>
              <a:rPr lang="en-US" altLang="zh-CN"/>
              <a:t>75</a:t>
            </a:r>
            <a:r>
              <a:rPr lang="zh-CN" altLang="en-US"/>
              <a:t>天）和不吉利（</a:t>
            </a:r>
            <a:r>
              <a:rPr lang="en-US" altLang="zh-CN"/>
              <a:t>15</a:t>
            </a:r>
            <a:r>
              <a:rPr lang="zh-CN" altLang="en-US"/>
              <a:t>天）的日子不开会，其他日子都要开会。一年大约</a:t>
            </a:r>
            <a:r>
              <a:rPr lang="en-US" altLang="zh-CN"/>
              <a:t>260</a:t>
            </a:r>
            <a:r>
              <a:rPr lang="zh-CN" altLang="en-US"/>
              <a:t>次会议。</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10</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12</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13</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15</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16</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17</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18</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19</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21</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19DC58DA-FD46-43F5-9D4A-8F71B0591444}" type="slidenum">
              <a:rPr lang="zh-CN" altLang="en-US" smtClean="0"/>
              <a:pPr/>
              <a:t>23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5"/>
          </p:nvPr>
        </p:nvSpPr>
        <p:spPr/>
        <p:txBody>
          <a:bodyPr/>
          <a:lstStyle>
            <a:defPPr/>
          </a:lstStyle>
          <a:p>
            <a:pPr/>
            <a:fld id="{A6837353-30EB-4A48-80EB-173D804AEFBD}" type="slidenum">
              <a:rPr lang="zh-CN" altLang="en-US" smtClean="0"/>
              <a:pPr/>
              <a:t>28</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17" name="页脚占位符 16"/>
          <p:cNvSpPr>
            <a:spLocks noGrp="1"/>
          </p:cNvSpPr>
          <p:nvPr>
            <p:ph type="ftr" sz="quarter" idx="11"/>
            <p:custDataLst>
              <p:tags r:id="rId4"/>
            </p:custDataLst>
          </p:nvPr>
        </p:nvSpPr>
        <p:spPr/>
        <p:txBody>
          <a:bodyPr/>
          <a:lstStyle>
            <a:defPPr/>
          </a:lstStyle>
          <a:p>
            <a:pPr/>
            <a:endParaRPr lang="zh-CN" altLang="en-US"/>
          </a:p>
        </p:txBody>
      </p:sp>
      <p:sp>
        <p:nvSpPr>
          <p:cNvPr id="18" name="灯片编号占位符 17"/>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itchFamily="34" charset="-122"/>
              </a:defRPr>
            </a:lvl1pPr>
            <a:lvl2pPr marL="685800" indent="-228600" defTabSz="914400" eaLnBrk="1" fontAlgn="auto" latinLnBrk="0" hangingPunct="1">
              <a:lnSpc>
                <a:spcPct val="120000"/>
              </a:lnSpc>
              <a:buFont typeface="Arial" pitchFamily="34" charset="0"/>
              <a:buChar char="●"/>
              <a:tabLst>
                <a:tab pos="1609725"/>
              </a:tabLst>
              <a:defRPr sz="1600" u="none" strike="noStrike" kern="1200" cap="none" spc="150" normalizeH="0" baseline="0">
                <a:solidFill>
                  <a:schemeClr val="tx1">
                    <a:lumMod val="65000"/>
                    <a:lumOff val="35000"/>
                  </a:schemeClr>
                </a:solidFill>
                <a:latin typeface="Arial" pitchFamily="34" charset="0"/>
                <a:ea typeface="微软雅黑"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ea typeface="微软雅黑"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6" name="页脚占位符 5"/>
          <p:cNvSpPr>
            <a:spLocks noGrp="1"/>
          </p:cNvSpPr>
          <p:nvPr>
            <p:ph type="ftr" sz="quarter" idx="11"/>
            <p:custDataLst>
              <p:tags r:id="rId5"/>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defPPr/>
          </a:lstStyle>
          <a:p>
            <a:pPr/>
            <a:fld id="{760FBDFE-C587-4B4C-A407-44438C67B59E}" type="datetimeFigureOut">
              <a:rPr lang="zh-CN" altLang="en-US" smtClean="0"/>
              <a:pPr/>
              <a:t/>
            </a:fld>
            <a:endParaRPr lang="zh-CN" altLang="en-US"/>
          </a:p>
        </p:txBody>
      </p:sp>
      <p:sp>
        <p:nvSpPr>
          <p:cNvPr id="8" name="页脚占位符 7"/>
          <p:cNvSpPr>
            <a:spLocks noGrp="1"/>
          </p:cNvSpPr>
          <p:nvPr>
            <p:ph type="ftr" sz="quarter" idx="11"/>
            <p:custDataLst>
              <p:tags r:id="rId7"/>
            </p:custDataLst>
          </p:nvPr>
        </p:nvSpPr>
        <p:spPr/>
        <p:txBody>
          <a:bodyPr/>
          <a:lstStyle>
            <a:defPPr/>
          </a:lstStyle>
          <a:p>
            <a:pPr/>
            <a:endParaRPr lang="zh-CN" altLang="en-US"/>
          </a:p>
        </p:txBody>
      </p:sp>
      <p:sp>
        <p:nvSpPr>
          <p:cNvPr id="9" name="灯片编号占位符 8"/>
          <p:cNvSpPr>
            <a:spLocks noGrp="1"/>
          </p:cNvSpPr>
          <p:nvPr>
            <p:ph type="sldNum" sz="quarter" idx="12"/>
            <p:custDataLst>
              <p:tags r:id="rId8"/>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3"/>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3" name="页脚占位符 2"/>
          <p:cNvSpPr>
            <a:spLocks noGrp="1"/>
          </p:cNvSpPr>
          <p:nvPr>
            <p:ph type="ftr" sz="quarter" idx="11"/>
            <p:custDataLst>
              <p:tags r:id="rId2"/>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itchFamily="34" charset="0"/>
                <a:ea typeface="微软雅黑"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defPPr/>
          </a:lstStyle>
          <a:p>
            <a:pPr/>
            <a:fld id="{9EFD9D74-47D9-4702-A33C-335B63B48DBF}" type="datetimeFigureOut">
              <a:rPr lang="zh-CN" altLang="en-US" smtClean="0"/>
              <a:pPr/>
              <a:t/>
            </a:fld>
            <a:endParaRPr lang="zh-CN" altLang="en-US"/>
          </a:p>
        </p:txBody>
      </p:sp>
      <p:sp>
        <p:nvSpPr>
          <p:cNvPr id="6" name="页脚占位符 5"/>
          <p:cNvSpPr>
            <a:spLocks noGrp="1"/>
          </p:cNvSpPr>
          <p:nvPr>
            <p:ph type="ftr" sz="quarter" idx="11"/>
            <p:custDataLst>
              <p:tags r:id="rId4"/>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5"/>
            </p:custDataLst>
          </p:nvPr>
        </p:nvSpPr>
        <p:spPr/>
        <p:txBody>
          <a:bodyPr/>
          <a:lstStyle>
            <a:defPPr/>
          </a:lstStyle>
          <a:p>
            <a:pPr/>
            <a:fld id="{FABC47A4-756D-490B-A52F-7D9E2C9FC05F}" type="slidenum">
              <a:rPr lang="zh-CN" altLang="en-US" smtClean="0"/>
              <a:pPr/>
              <a:t/>
            </a:fld>
            <a:endParaRPr lang="zh-CN" altLang="en-US"/>
          </a:p>
        </p:txBody>
      </p:sp>
      <p:sp>
        <p:nvSpPr>
          <p:cNvPr id="9" name="标题 8"/>
          <p:cNvSpPr>
            <a:spLocks noGrp="1"/>
          </p:cNvSpPr>
          <p:nvPr>
            <p:ph type="title"/>
            <p:custDataLst>
              <p:tags r:id="rId6"/>
            </p:custDataLst>
          </p:nvPr>
        </p:nvSpPr>
        <p:spPr/>
        <p:txBody>
          <a:bodyPr/>
          <a:lstStyle>
            <a:defPPr/>
            <a:lvl1pPr>
              <a:defRPr baseline="0"/>
            </a:lvl1pPr>
          </a:lstStyle>
          <a:p>
            <a:pPr/>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defPPr/>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defPPr/>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矩形 1"/>
          <p:cNvSpPr/>
          <p:nvPr userDrawn="1"/>
        </p:nvSpPr>
        <p:spPr>
          <a:xfrm>
            <a:off x="635" y="-14605"/>
            <a:ext cx="12192000" cy="6932930"/>
          </a:xfrm>
          <a:prstGeom prst="rect">
            <a:avLst/>
          </a:prstGeom>
          <a:gradFill flip="none" rotWithShape="1">
            <a:gsLst>
              <a:gs pos="10000">
                <a:srgbClr val="F2E8DC">
                  <a:alpha val="46000"/>
                </a:srgbClr>
              </a:gs>
              <a:gs pos="30000">
                <a:srgbClr val="F2E8DC">
                  <a:alpha val="72000"/>
                </a:srgbClr>
              </a:gs>
              <a:gs pos="74000">
                <a:srgbClr val="F2E8DC">
                  <a:alpha val="10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fontAlgn="auto">
              <a:spcBef>
                <a:spcPct val="0"/>
              </a:spcBef>
              <a:spcAft>
                <a:spcPct val="0"/>
              </a:spcAft>
              <a:defRPr/>
            </a:pPr>
            <a:endParaRPr lang="zh-CN" altLang="en-US" sz="2800">
              <a:latin typeface="方正清楷 简" panose="02000500000000000000" charset="-122"/>
              <a:ea typeface="方正清楷 简" panose="02000500000000000000" charset="-122"/>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ags" Target="../tags/tag62.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pattFill prst="pct30">
          <a:fgClr>
            <a:schemeClr val="accent1"/>
          </a:fgClr>
          <a:bgClr>
            <a:schemeClr val="bg1"/>
          </a:bgClr>
        </a:patt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08400" y="608400"/>
            <a:ext cx="10969200" cy="705600"/>
          </a:xfrm>
          <a:prstGeom prst="rect">
            <a:avLst/>
          </a:prstGeom>
        </p:spPr>
        <p:txBody>
          <a:bodyPr vert="horz" lIns="90170" tIns="46990" rIns="90170" bIns="46990" rtlCol="0" anchor="ctr" anchorCtr="0">
            <a:normAutofit/>
          </a:bodyPr>
          <a:lstStyle>
            <a:defPPr/>
          </a:lstStyle>
          <a:p>
            <a:r>
              <a:rPr lang="zh-CN" altLang="en-US"/>
              <a:t>单击此处编辑母版标题样式</a:t>
            </a:r>
          </a:p>
        </p:txBody>
      </p:sp>
      <p:sp>
        <p:nvSpPr>
          <p:cNvPr id="3" name="文本占位符 2"/>
          <p:cNvSpPr>
            <a:spLocks noGrp="1"/>
          </p:cNvSpPr>
          <p:nvPr>
            <p:ph type="body" idx="1"/>
            <p:custDataLst>
              <p:tags r:id="rId14"/>
            </p:custDataLst>
          </p:nvPr>
        </p:nvSpPr>
        <p:spPr>
          <a:xfrm>
            <a:off x="608400" y="1490400"/>
            <a:ext cx="10969200" cy="4759200"/>
          </a:xfrm>
          <a:prstGeom prst="rect">
            <a:avLst/>
          </a:prstGeom>
        </p:spPr>
        <p:txBody>
          <a:bodyPr vert="horz" lIns="90000" tIns="46800" rIns="90000" bIns="4680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itchFamily="34" charset="-122"/>
              </a:defRPr>
            </a:lvl1pPr>
          </a:lstStyle>
          <a:p>
            <a:fld id="{760FBDFE-C587-4B4C-A407-44438C67B59E}" type="datetimeFigureOut">
              <a:rPr lang="zh-CN" altLang="en-US" smtClean="0"/>
              <a:pPr/>
              <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itchFamily="34" charset="-122"/>
              </a:defRPr>
            </a:lvl1pPr>
          </a:lstStyle>
          <a:p>
            <a:endParaRPr lang="zh-CN" altLang="en-US"/>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itchFamily="34" charset="-122"/>
              </a:defRPr>
            </a:lvl1pPr>
          </a:lstStyle>
          <a:p>
            <a:fld id="{49AE70B2-8BF9-45C0-BB95-33D1B9D3A854}" type="slidenum">
              <a:rPr lang="zh-CN" altLang="en-US" smtClean="0"/>
              <a:pPr/>
              <a:t>0</a:t>
            </a:fld>
            <a:endParaRPr lang="zh-CN" altLang="en-US"/>
          </a:p>
        </p:txBody>
      </p:sp>
    </p:spTree>
    <p:custDataLst>
      <p:tags r:id="rId18"/>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 Id="rId3" Type="http://schemas.openxmlformats.org/officeDocument/2006/relationships/image" Target="../media/image6.png" /><Relationship Id="rId4" Type="http://schemas.openxmlformats.org/officeDocument/2006/relationships/tags" Target="../tags/tag6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tags" Target="../tags/tag64.xml" /><Relationship Id="rId4" Type="http://schemas.openxmlformats.org/officeDocument/2006/relationships/image" Target="../media/image6.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1.bin" TargetMode="Internal" /><Relationship Id="rId3" Type="http://schemas.openxmlformats.org/officeDocument/2006/relationships/image" Target="../media/image7.emf" /><Relationship Id="rId4" Type="http://schemas.openxmlformats.org/officeDocument/2006/relationships/oleObject" Target="../embeddings/oleObject2.bin" TargetMode="Internal" /><Relationship Id="rId5" Type="http://schemas.openxmlformats.org/officeDocument/2006/relationships/image" Target="../media/image8.emf" /><Relationship Id="rId6" Type="http://schemas.openxmlformats.org/officeDocument/2006/relationships/vmlDrawing" Target="../drawings/vmlDrawing1.v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5.xml" /><Relationship Id="rId3" Type="http://schemas.openxmlformats.org/officeDocument/2006/relationships/image" Target="../media/image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tags" Target="../tags/tag66.xml" /><Relationship Id="rId4" Type="http://schemas.openxmlformats.org/officeDocument/2006/relationships/image" Target="../media/image9.png" /><Relationship Id="rId5" Type="http://schemas.openxmlformats.org/officeDocument/2006/relationships/image" Target="../media/image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3.bin" TargetMode="Internal" /><Relationship Id="rId3" Type="http://schemas.openxmlformats.org/officeDocument/2006/relationships/image" Target="../media/image10.emf" /><Relationship Id="rId4" Type="http://schemas.openxmlformats.org/officeDocument/2006/relationships/oleObject" Target="../embeddings/oleObject4.bin" TargetMode="Internal" /><Relationship Id="rId5" Type="http://schemas.openxmlformats.org/officeDocument/2006/relationships/image" Target="../media/image11.emf" /><Relationship Id="rId6" Type="http://schemas.openxmlformats.org/officeDocument/2006/relationships/vmlDrawing" Target="../drawings/vmlDrawing2.v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13.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5.bin" TargetMode="Internal" /><Relationship Id="rId3" Type="http://schemas.openxmlformats.org/officeDocument/2006/relationships/image" Target="../media/image14.emf" /><Relationship Id="rId4" Type="http://schemas.openxmlformats.org/officeDocument/2006/relationships/oleObject" Target="../embeddings/oleObject6.bin" TargetMode="Internal" /><Relationship Id="rId5" Type="http://schemas.openxmlformats.org/officeDocument/2006/relationships/image" Target="../media/image15.emf" /><Relationship Id="rId6" Type="http://schemas.openxmlformats.org/officeDocument/2006/relationships/vmlDrawing" Target="../drawings/vmlDrawing3.v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16.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7.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1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19.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7.bin" TargetMode="Internal" /><Relationship Id="rId3" Type="http://schemas.openxmlformats.org/officeDocument/2006/relationships/image" Target="../media/image20.emf" /><Relationship Id="rId4" Type="http://schemas.openxmlformats.org/officeDocument/2006/relationships/oleObject" Target="../embeddings/oleObject8.bin" TargetMode="Internal" /><Relationship Id="rId5" Type="http://schemas.openxmlformats.org/officeDocument/2006/relationships/image" Target="../media/image21.emf" /><Relationship Id="rId6" Type="http://schemas.openxmlformats.org/officeDocument/2006/relationships/vmlDrawing" Target="../drawings/vmlDrawing4.v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22.png" /><Relationship Id="rId4" Type="http://schemas.openxmlformats.org/officeDocument/2006/relationships/image" Target="../media/image23.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24.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9.bin" TargetMode="Internal" /><Relationship Id="rId3" Type="http://schemas.openxmlformats.org/officeDocument/2006/relationships/image" Target="../media/image25.emf" /><Relationship Id="rId4" Type="http://schemas.openxmlformats.org/officeDocument/2006/relationships/oleObject" Target="../embeddings/oleObject10.bin" TargetMode="Internal" /><Relationship Id="rId5" Type="http://schemas.openxmlformats.org/officeDocument/2006/relationships/image" Target="../media/image26.emf" /><Relationship Id="rId6" Type="http://schemas.openxmlformats.org/officeDocument/2006/relationships/vmlDrawing" Target="../drawings/vmlDrawing5.v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27.png" /><Relationship Id="rId4" Type="http://schemas.openxmlformats.org/officeDocument/2006/relationships/tags" Target="../tags/tag6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11.bin" TargetMode="Internal" /><Relationship Id="rId3" Type="http://schemas.openxmlformats.org/officeDocument/2006/relationships/image" Target="../media/image28.emf" /><Relationship Id="rId4" Type="http://schemas.openxmlformats.org/officeDocument/2006/relationships/oleObject" Target="../embeddings/oleObject12.bin" TargetMode="Internal" /><Relationship Id="rId5" Type="http://schemas.openxmlformats.org/officeDocument/2006/relationships/image" Target="../media/image29.emf" /><Relationship Id="rId6" Type="http://schemas.openxmlformats.org/officeDocument/2006/relationships/vmlDrawing" Target="../drawings/vmlDrawing6.v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0.png" /><Relationship Id="rId3" Type="http://schemas.openxmlformats.org/officeDocument/2006/relationships/image" Target="../media/image31.png" /><Relationship Id="rId4" Type="http://schemas.openxmlformats.org/officeDocument/2006/relationships/image" Target="../media/image3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4459114" y="285728"/>
            <a:ext cx="3155960"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smtClean="0"/>
              <a:t>第</a:t>
            </a:r>
            <a:r>
              <a:rPr lang="en-US" altLang="zh-CN" sz="3600" b="1" smtClean="0"/>
              <a:t>2</a:t>
            </a:r>
            <a:r>
              <a:rPr lang="zh-CN" altLang="en-US" sz="3600" b="1" smtClean="0"/>
              <a:t>课</a:t>
            </a:r>
            <a:endParaRPr lang="zh-CN" altLang="en-US" sz="3600" b="1"/>
          </a:p>
        </p:txBody>
      </p:sp>
      <p:sp>
        <p:nvSpPr>
          <p:cNvPr id="5" name="矩形 4"/>
          <p:cNvSpPr/>
          <p:nvPr/>
        </p:nvSpPr>
        <p:spPr>
          <a:xfrm>
            <a:off x="1303436" y="1244269"/>
            <a:ext cx="9859664" cy="1143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4400" b="1" smtClean="0">
                <a:latin typeface="黑体" pitchFamily="49" charset="-122"/>
                <a:ea typeface="黑体" pitchFamily="49" charset="-122"/>
              </a:rPr>
              <a:t>西方政治体制的产生与演变</a:t>
            </a:r>
          </a:p>
        </p:txBody>
      </p:sp>
      <p:pic>
        <p:nvPicPr>
          <p:cNvPr id="6" name="图片 5"/>
          <p:cNvPicPr>
            <a:picLocks noChangeAspect="1"/>
          </p:cNvPicPr>
          <p:nvPr/>
        </p:nvPicPr>
        <p:blipFill>
          <a:blip r:embed="rId2"/>
          <a:stretch>
            <a:fillRect/>
          </a:stretch>
        </p:blipFill>
        <p:spPr>
          <a:xfrm>
            <a:off x="1439545" y="2976880"/>
            <a:ext cx="4459605" cy="2976880"/>
          </a:xfrm>
          <a:prstGeom prst="rect">
            <a:avLst/>
          </a:prstGeom>
        </p:spPr>
      </p:pic>
      <p:pic>
        <p:nvPicPr>
          <p:cNvPr id="7" name="图片 6"/>
          <p:cNvPicPr>
            <a:picLocks noChangeAspect="1"/>
          </p:cNvPicPr>
          <p:nvPr/>
        </p:nvPicPr>
        <p:blipFill>
          <a:blip r:embed="rId3"/>
          <a:stretch>
            <a:fillRect/>
          </a:stretch>
        </p:blipFill>
        <p:spPr>
          <a:xfrm>
            <a:off x="6574155" y="2976880"/>
            <a:ext cx="4589145" cy="2976245"/>
          </a:xfrm>
          <a:prstGeom prst="rect">
            <a:avLst/>
          </a:prstGeom>
        </p:spPr>
      </p:pic>
      <p:sp>
        <p:nvSpPr>
          <p:cNvPr id="10" name="矩形 9"/>
          <p:cNvSpPr/>
          <p:nvPr/>
        </p:nvSpPr>
        <p:spPr>
          <a:xfrm>
            <a:off x="1439545" y="5953125"/>
            <a:ext cx="4459605" cy="5003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楷体" panose="02010609060101010101" charset="-122"/>
                <a:ea typeface="楷体" panose="02010609060101010101" charset="-122"/>
              </a:rPr>
              <a:t>英国威斯敏斯特宫</a:t>
            </a:r>
          </a:p>
        </p:txBody>
      </p:sp>
      <p:sp>
        <p:nvSpPr>
          <p:cNvPr id="9" name="矩形 8"/>
          <p:cNvSpPr/>
          <p:nvPr/>
        </p:nvSpPr>
        <p:spPr>
          <a:xfrm>
            <a:off x="6574155" y="5953760"/>
            <a:ext cx="4589145" cy="5003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400" b="1" smtClean="0">
                <a:solidFill>
                  <a:schemeClr val="tx1"/>
                </a:solidFill>
                <a:latin typeface="楷体" panose="02010609060101010101" charset="-122"/>
                <a:ea typeface="楷体" panose="02010609060101010101" charset="-122"/>
              </a:rPr>
              <a:t>美国国会大厦</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圆角矩形 1"/>
          <p:cNvSpPr/>
          <p:nvPr/>
        </p:nvSpPr>
        <p:spPr>
          <a:xfrm>
            <a:off x="4771390" y="693420"/>
            <a:ext cx="3538458" cy="658247"/>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3600" b="1" smtClean="0">
                <a:solidFill>
                  <a:srgbClr val="FFFF00"/>
                </a:solidFill>
              </a:rPr>
              <a:t>课程标准</a:t>
            </a:r>
            <a:endParaRPr lang="zh-CN" altLang="en-US" sz="3600" b="1">
              <a:solidFill>
                <a:srgbClr val="FFFF00"/>
              </a:solidFill>
            </a:endParaRPr>
          </a:p>
        </p:txBody>
      </p:sp>
      <p:sp>
        <p:nvSpPr>
          <p:cNvPr id="3" name="TextBox 2"/>
          <p:cNvSpPr txBox="1"/>
          <p:nvPr/>
        </p:nvSpPr>
        <p:spPr>
          <a:xfrm>
            <a:off x="1033145" y="2695575"/>
            <a:ext cx="11881485" cy="829945"/>
          </a:xfrm>
          <a:prstGeom prst="rect">
            <a:avLst/>
          </a:prstGeom>
          <a:noFill/>
        </p:spPr>
        <p:txBody>
          <a:bodyPr wrap="square" rtlCol="0">
            <a:spAutoFit/>
          </a:bodyPr>
          <a:lstStyle>
            <a:defPPr/>
          </a:lstStyle>
          <a:p>
            <a:pPr>
              <a:lnSpc>
                <a:spcPct val="150000"/>
              </a:lnSpc>
            </a:pPr>
            <a:r>
              <a:rPr lang="zh-CN" altLang="en-US" sz="3200" b="1" smtClean="0">
                <a:solidFill>
                  <a:srgbClr val="0000FF"/>
                </a:solidFill>
                <a:latin typeface="华文楷体" pitchFamily="2" charset="-122"/>
                <a:ea typeface="华文楷体" pitchFamily="2" charset="-122"/>
              </a:rPr>
              <a:t>了解古代至近代西方政治体制各主要类型的产生和演变过程。</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7"/>
          <p:cNvSpPr>
            <a:spLocks noGrp="1"/>
          </p:cNvSpPr>
          <p:nvPr/>
        </p:nvSpPr>
        <p:spPr>
          <a:xfrm>
            <a:off x="1166545" y="1529510"/>
            <a:ext cx="3494176" cy="649270"/>
          </a:xfrm>
          <a:prstGeom prst="rect">
            <a:avLst/>
          </a:prstGeom>
        </p:spPr>
        <p:txBody>
          <a:bodyPr vert="horz" lIns="66829" tIns="33414" rIns="66829" bIns="33414" rtlCol="0" anchor="ctr">
            <a:noAutofit/>
          </a:bodyPr>
          <a:lstStyle>
            <a:defPPr/>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r>
              <a:rPr lang="zh-CN" altLang="en-US" sz="2195">
                <a:latin typeface="微软雅黑" pitchFamily="34" charset="-122"/>
                <a:ea typeface="微软雅黑" pitchFamily="34" charset="-122"/>
              </a:rPr>
              <a:t>古希腊罗马的政治制度</a:t>
            </a:r>
          </a:p>
        </p:txBody>
      </p:sp>
      <p:sp>
        <p:nvSpPr>
          <p:cNvPr id="8" name="标题 1"/>
          <p:cNvSpPr>
            <a:spLocks noGrp="1"/>
          </p:cNvSpPr>
          <p:nvPr/>
        </p:nvSpPr>
        <p:spPr>
          <a:xfrm>
            <a:off x="1166545" y="3583896"/>
            <a:ext cx="3031473" cy="546705"/>
          </a:xfrm>
          <a:prstGeom prst="rect">
            <a:avLst/>
          </a:prstGeom>
        </p:spPr>
        <p:txBody>
          <a:bodyPr vert="horz" lIns="66829" tIns="33414" rIns="66829" bIns="33414" rtlCol="0" anchor="ctr">
            <a:norm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2195">
                <a:latin typeface="微软雅黑" pitchFamily="34" charset="-122"/>
                <a:ea typeface="微软雅黑" pitchFamily="34" charset="-122"/>
              </a:rPr>
              <a:t>中古西欧的封建制度</a:t>
            </a:r>
          </a:p>
        </p:txBody>
      </p:sp>
      <p:sp>
        <p:nvSpPr>
          <p:cNvPr id="9" name="标题 1"/>
          <p:cNvSpPr>
            <a:spLocks noGrp="1"/>
          </p:cNvSpPr>
          <p:nvPr/>
        </p:nvSpPr>
        <p:spPr>
          <a:xfrm>
            <a:off x="1166545" y="5048602"/>
            <a:ext cx="4202851" cy="698929"/>
          </a:xfrm>
          <a:prstGeom prst="rect">
            <a:avLst/>
          </a:prstGeom>
        </p:spPr>
        <p:txBody>
          <a:bodyPr vert="horz" lIns="66829" tIns="33414" rIns="66829" bIns="33414" rtlCol="0" anchor="ctr">
            <a:noAutofit/>
          </a:bodyPr>
          <a:lstStyle>
            <a:defPPr/>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2195">
                <a:latin typeface="微软雅黑" pitchFamily="34" charset="-122"/>
                <a:ea typeface="微软雅黑" pitchFamily="34" charset="-122"/>
              </a:rPr>
              <a:t>西方资本主义制度的产生与发展</a:t>
            </a:r>
          </a:p>
        </p:txBody>
      </p:sp>
      <p:sp>
        <p:nvSpPr>
          <p:cNvPr id="3" name="矩形 2"/>
          <p:cNvSpPr/>
          <p:nvPr/>
        </p:nvSpPr>
        <p:spPr>
          <a:xfrm>
            <a:off x="293566" y="1484130"/>
            <a:ext cx="467808" cy="4307427"/>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630">
                <a:latin typeface="微软雅黑" pitchFamily="34" charset="-122"/>
                <a:ea typeface="微软雅黑" pitchFamily="34" charset="-122"/>
                <a:cs typeface="+mj-cs"/>
                <a:sym typeface="+mn-ea"/>
              </a:rPr>
              <a:t>西方政治体制的产生与演变</a:t>
            </a:r>
          </a:p>
        </p:txBody>
      </p:sp>
      <p:sp>
        <p:nvSpPr>
          <p:cNvPr id="10" name="左中括号 9"/>
          <p:cNvSpPr/>
          <p:nvPr/>
        </p:nvSpPr>
        <p:spPr>
          <a:xfrm>
            <a:off x="1092430" y="1664199"/>
            <a:ext cx="74255" cy="3947289"/>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11" name="矩形 10"/>
          <p:cNvSpPr/>
          <p:nvPr/>
        </p:nvSpPr>
        <p:spPr>
          <a:xfrm>
            <a:off x="4301497" y="958154"/>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古希腊的政治制度</a:t>
            </a:r>
          </a:p>
        </p:txBody>
      </p:sp>
      <p:sp>
        <p:nvSpPr>
          <p:cNvPr id="14" name="矩形 13"/>
          <p:cNvSpPr/>
          <p:nvPr/>
        </p:nvSpPr>
        <p:spPr>
          <a:xfrm>
            <a:off x="4279839" y="2276805"/>
            <a:ext cx="2455994" cy="360138"/>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古罗马的政治制度</a:t>
            </a:r>
          </a:p>
        </p:txBody>
      </p:sp>
      <p:sp>
        <p:nvSpPr>
          <p:cNvPr id="15" name="矩形 14"/>
          <p:cNvSpPr/>
          <p:nvPr/>
        </p:nvSpPr>
        <p:spPr>
          <a:xfrm>
            <a:off x="4301497" y="3093614"/>
            <a:ext cx="2931847" cy="399741"/>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中古欧洲国家的建立</a:t>
            </a:r>
          </a:p>
        </p:txBody>
      </p:sp>
      <p:sp>
        <p:nvSpPr>
          <p:cNvPr id="16" name="矩形 15"/>
          <p:cNvSpPr/>
          <p:nvPr/>
        </p:nvSpPr>
        <p:spPr>
          <a:xfrm>
            <a:off x="4292833" y="3600406"/>
            <a:ext cx="2599555" cy="381796"/>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法国的等级君主制</a:t>
            </a:r>
          </a:p>
        </p:txBody>
      </p:sp>
      <p:sp>
        <p:nvSpPr>
          <p:cNvPr id="20" name="矩形 19"/>
          <p:cNvSpPr/>
          <p:nvPr/>
        </p:nvSpPr>
        <p:spPr>
          <a:xfrm>
            <a:off x="5369340" y="4726484"/>
            <a:ext cx="1259672" cy="37115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概况</a:t>
            </a:r>
          </a:p>
        </p:txBody>
      </p:sp>
      <p:sp>
        <p:nvSpPr>
          <p:cNvPr id="21" name="矩形 20"/>
          <p:cNvSpPr/>
          <p:nvPr/>
        </p:nvSpPr>
        <p:spPr>
          <a:xfrm>
            <a:off x="5369536" y="5130684"/>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英国的资产阶级革命与君主立宪制</a:t>
            </a:r>
          </a:p>
        </p:txBody>
      </p:sp>
      <p:sp>
        <p:nvSpPr>
          <p:cNvPr id="26" name="左中括号 25"/>
          <p:cNvSpPr/>
          <p:nvPr/>
        </p:nvSpPr>
        <p:spPr>
          <a:xfrm>
            <a:off x="4205584" y="1133892"/>
            <a:ext cx="74255" cy="1324839"/>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27" name="左中括号 26"/>
          <p:cNvSpPr/>
          <p:nvPr/>
        </p:nvSpPr>
        <p:spPr>
          <a:xfrm>
            <a:off x="4198158" y="3093614"/>
            <a:ext cx="103339" cy="1394762"/>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28" name="左中括号 27"/>
          <p:cNvSpPr/>
          <p:nvPr/>
        </p:nvSpPr>
        <p:spPr>
          <a:xfrm>
            <a:off x="5295280" y="4726612"/>
            <a:ext cx="74255" cy="1713441"/>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1" name="矩形 30"/>
          <p:cNvSpPr/>
          <p:nvPr/>
        </p:nvSpPr>
        <p:spPr>
          <a:xfrm>
            <a:off x="4301497" y="4130713"/>
            <a:ext cx="2599555" cy="381796"/>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英国的议会君主制</a:t>
            </a:r>
          </a:p>
        </p:txBody>
      </p:sp>
      <p:sp>
        <p:nvSpPr>
          <p:cNvPr id="32" name="矩形 31"/>
          <p:cNvSpPr/>
          <p:nvPr/>
        </p:nvSpPr>
        <p:spPr>
          <a:xfrm>
            <a:off x="5369536" y="5611487"/>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美国的联邦共和制</a:t>
            </a:r>
          </a:p>
        </p:txBody>
      </p:sp>
      <p:sp>
        <p:nvSpPr>
          <p:cNvPr id="34" name="矩形 33"/>
          <p:cNvSpPr/>
          <p:nvPr/>
        </p:nvSpPr>
        <p:spPr>
          <a:xfrm>
            <a:off x="5369536" y="6092291"/>
            <a:ext cx="4383539" cy="480803"/>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法国的议会共和制</a:t>
            </a:r>
          </a:p>
        </p:txBody>
      </p:sp>
      <p:sp>
        <p:nvSpPr>
          <p:cNvPr id="35" name="左中括号 34"/>
          <p:cNvSpPr/>
          <p:nvPr/>
        </p:nvSpPr>
        <p:spPr>
          <a:xfrm>
            <a:off x="6735833" y="813975"/>
            <a:ext cx="94057" cy="71532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6" name="矩形 35"/>
          <p:cNvSpPr/>
          <p:nvPr/>
        </p:nvSpPr>
        <p:spPr>
          <a:xfrm>
            <a:off x="6842885" y="607298"/>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雅典：民主政治</a:t>
            </a:r>
          </a:p>
        </p:txBody>
      </p:sp>
      <p:sp>
        <p:nvSpPr>
          <p:cNvPr id="37" name="矩形 36"/>
          <p:cNvSpPr/>
          <p:nvPr/>
        </p:nvSpPr>
        <p:spPr>
          <a:xfrm>
            <a:off x="6829890" y="1264458"/>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斯巴达：寡头政治</a:t>
            </a:r>
          </a:p>
        </p:txBody>
      </p:sp>
      <p:sp>
        <p:nvSpPr>
          <p:cNvPr id="38" name="左中括号 37"/>
          <p:cNvSpPr/>
          <p:nvPr/>
        </p:nvSpPr>
        <p:spPr>
          <a:xfrm>
            <a:off x="6735833" y="2099211"/>
            <a:ext cx="94057" cy="71532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sz="1315"/>
          </a:p>
        </p:txBody>
      </p:sp>
      <p:sp>
        <p:nvSpPr>
          <p:cNvPr id="39" name="矩形 38"/>
          <p:cNvSpPr/>
          <p:nvPr/>
        </p:nvSpPr>
        <p:spPr>
          <a:xfrm>
            <a:off x="6829890" y="1932137"/>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罗马共和国</a:t>
            </a:r>
          </a:p>
        </p:txBody>
      </p:sp>
      <p:sp>
        <p:nvSpPr>
          <p:cNvPr id="40" name="矩形 39"/>
          <p:cNvSpPr/>
          <p:nvPr/>
        </p:nvSpPr>
        <p:spPr>
          <a:xfrm>
            <a:off x="6829890" y="2567020"/>
            <a:ext cx="2735071" cy="526594"/>
          </a:xfrm>
          <a:prstGeom prst="rect">
            <a:avLst/>
          </a:prstGeom>
        </p:spPr>
        <p:txBody>
          <a:bodyPr vert="horz" lIns="66829" tIns="33414" rIns="66829" bIns="33414" rtlCol="0" anchor="ctr">
            <a:noAutofit/>
          </a:bodyPr>
          <a:lstStyle>
            <a:defPPr/>
          </a:lstStyle>
          <a:p>
            <a:pPr>
              <a:lnSpc>
                <a:spcPct val="90000"/>
              </a:lnSpc>
              <a:spcBef>
                <a:spcPct val="0"/>
              </a:spcBef>
            </a:pPr>
            <a:r>
              <a:rPr lang="zh-CN" altLang="en-US" sz="2195">
                <a:latin typeface="微软雅黑" pitchFamily="34" charset="-122"/>
                <a:ea typeface="微软雅黑" pitchFamily="34" charset="-122"/>
                <a:cs typeface="+mj-cs"/>
              </a:rPr>
              <a:t>罗马帝国</a:t>
            </a:r>
          </a:p>
        </p:txBody>
      </p:sp>
      <p:pic>
        <p:nvPicPr>
          <p:cNvPr id="41" name="New picture" hidden="1"/>
          <p:cNvPicPr/>
          <p:nvPr/>
        </p:nvPicPr>
        <p:blipFill>
          <a:blip r:embed="rId3"/>
          <a:stretch>
            <a:fillRect/>
          </a:stretch>
        </p:blipFill>
        <p:spPr>
          <a:xfrm>
            <a:off x="12665075" y="12306300"/>
            <a:ext cx="393700" cy="292100"/>
          </a:xfrm>
          <a:prstGeom prst="cube">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椭圆 2"/>
          <p:cNvSpPr/>
          <p:nvPr/>
        </p:nvSpPr>
        <p:spPr>
          <a:xfrm>
            <a:off x="4351655" y="1673225"/>
            <a:ext cx="3488690" cy="1193800"/>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2800" b="1" smtClean="0"/>
              <a:t>政治体制</a:t>
            </a:r>
            <a:endParaRPr lang="zh-CN" altLang="en-US" sz="2800" b="1"/>
          </a:p>
        </p:txBody>
      </p:sp>
      <p:sp>
        <p:nvSpPr>
          <p:cNvPr id="4" name="圆角矩形 3"/>
          <p:cNvSpPr/>
          <p:nvPr/>
        </p:nvSpPr>
        <p:spPr>
          <a:xfrm>
            <a:off x="1381760" y="3258820"/>
            <a:ext cx="9696450" cy="2607310"/>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l"/>
            <a:r>
              <a:rPr lang="zh-CN" altLang="en-US" sz="2800" b="1" smtClean="0">
                <a:solidFill>
                  <a:schemeClr val="tx2">
                    <a:lumMod val="75000"/>
                  </a:schemeClr>
                </a:solidFill>
                <a:latin typeface="华文中宋" pitchFamily="2" charset="-122"/>
                <a:ea typeface="华文中宋" pitchFamily="2" charset="-122"/>
              </a:rPr>
              <a:t>政治体制，是指政权的组织形式，即统治阶级采取什么样的方式来组织自己的政权机关。政治体制是政治制度的体现。在不同的历史时期，不同的国家和地域，政治体制都不尽相同。不同政治制度的国家，其经济、文化、外贸等政策也不同。</a:t>
            </a:r>
          </a:p>
        </p:txBody>
      </p:sp>
      <p:pic>
        <p:nvPicPr>
          <p:cNvPr id="13313" name="图片 1" descr="图片12"/>
          <p:cNvPicPr>
            <a:picLocks noGrp="1" noRot="1" noChangeAspect="1"/>
          </p:cNvPicPr>
          <p:nvPr/>
        </p:nvPicPr>
        <p:blipFill>
          <a:blip r:embed="rId2"/>
          <a:stretch>
            <a:fillRect/>
          </a:stretch>
        </p:blipFill>
        <p:spPr>
          <a:xfrm>
            <a:off x="4351655" y="294958"/>
            <a:ext cx="3346450" cy="665162"/>
          </a:xfrm>
          <a:prstGeom prst="rect">
            <a:avLst/>
          </a:prstGeom>
          <a:noFill/>
          <a:ln w="9525">
            <a:noFill/>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5297" name="Picture 1" descr="C:\Users\44540\AppData\Roaming\Tencent\Users\46728224\QQ\WinTemp\RichOle\8MEWVFKGSU4SUV0XP[)KW}J.png"/>
          <p:cNvPicPr>
            <a:picLocks noChangeAspect="1" noChangeArrowheads="1"/>
          </p:cNvPicPr>
          <p:nvPr/>
        </p:nvPicPr>
        <p:blipFill>
          <a:blip r:embed="rId2"/>
          <a:stretch>
            <a:fillRect/>
          </a:stretch>
        </p:blipFill>
        <p:spPr bwMode="auto">
          <a:xfrm>
            <a:off x="2140585" y="2060575"/>
            <a:ext cx="8354060" cy="4795520"/>
          </a:xfrm>
          <a:prstGeom prst="rect">
            <a:avLst/>
          </a:prstGeom>
          <a:noFill/>
        </p:spPr>
      </p:pic>
      <p:sp>
        <p:nvSpPr>
          <p:cNvPr id="3" name="矩形 5"/>
          <p:cNvSpPr>
            <a:spLocks noChangeArrowheads="1"/>
          </p:cNvSpPr>
          <p:nvPr/>
        </p:nvSpPr>
        <p:spPr bwMode="auto">
          <a:xfrm>
            <a:off x="675640" y="314960"/>
            <a:ext cx="11071225" cy="1568450"/>
          </a:xfrm>
          <a:prstGeom prst="rect">
            <a:avLst/>
          </a:prstGeom>
          <a:solidFill>
            <a:schemeClr val="accent4">
              <a:lumMod val="40000"/>
              <a:lumOff val="60000"/>
            </a:schemeClr>
          </a:solidFill>
          <a:ln w="3175">
            <a:solidFill>
              <a:schemeClr val="accent6">
                <a:lumMod val="75000"/>
              </a:schemeClr>
            </a:solidFill>
            <a:miter lim="800000"/>
          </a:ln>
        </p:spPr>
        <p:txBody>
          <a:bodyPr wrap="square">
            <a:spAutoFit/>
          </a:bodyPr>
          <a:lstStyle>
            <a:defPPr/>
          </a:lstStyle>
          <a:p>
            <a:pPr/>
            <a:r>
              <a:rPr sz="2400" b="1">
                <a:latin typeface="宋体" pitchFamily="2" charset="-122"/>
                <a:ea typeface="宋体" pitchFamily="2" charset="-122"/>
                <a:cs typeface="宋体" panose="02010600030101010101" pitchFamily="2" charset="-122"/>
              </a:rPr>
              <a:t> 希腊......没有肥沃的大河流域和广阔的平原，.....在希腊和小亚细亚沿海地区，只有连绵不绝的山脉，这不仅限制了农业生产率的提高，而且把农村隔成了互不相连的小块。......许多城邦就是这样形成的，相对隔绝且极其独立。</a:t>
            </a:r>
          </a:p>
          <a:p>
            <a:pPr algn="r"/>
            <a:r>
              <a:rPr sz="2400" b="1">
                <a:latin typeface="宋体" pitchFamily="2" charset="-122"/>
                <a:ea typeface="宋体" pitchFamily="2" charset="-122"/>
                <a:cs typeface="宋体" panose="02010600030101010101" pitchFamily="2" charset="-122"/>
              </a:rPr>
              <a:t>         ——斯塔夫里阿诺斯《全球通史——从史前史到21世纪》</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297"/>
                                        </p:tgtEl>
                                        <p:attrNameLst>
                                          <p:attrName>style.visibility</p:attrName>
                                        </p:attrNameLst>
                                      </p:cBhvr>
                                      <p:to>
                                        <p:strVal val="visible"/>
                                      </p:to>
                                    </p:set>
                                    <p:animEffect transition="in" filter="blinds(horizontal)">
                                      <p:cBhvr>
                                        <p:cTn id="7" dur="500"/>
                                        <p:tgtEl>
                                          <p:spTgt spid="55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8197" name="组合 64"/>
          <p:cNvGrpSpPr/>
          <p:nvPr/>
        </p:nvGrpSpPr>
        <p:grpSpPr>
          <a:xfrm>
            <a:off x="0" y="146050"/>
            <a:ext cx="4403725" cy="1000125"/>
            <a:chOff x="1898" y="6199"/>
            <a:chExt cx="6934" cy="1575"/>
          </a:xfrm>
        </p:grpSpPr>
        <p:sp>
          <p:nvSpPr>
            <p:cNvPr id="8219"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古代希腊政治制度</a:t>
              </a: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5" y="6647"/>
              <a:ext cx="1047"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8198" name="组合 76"/>
          <p:cNvGrpSpPr/>
          <p:nvPr/>
        </p:nvGrpSpPr>
        <p:grpSpPr>
          <a:xfrm>
            <a:off x="4883150" y="223838"/>
            <a:ext cx="4159250" cy="787400"/>
            <a:chOff x="6325" y="4780"/>
            <a:chExt cx="6550" cy="1240"/>
          </a:xfrm>
        </p:grpSpPr>
        <p:pic>
          <p:nvPicPr>
            <p:cNvPr id="8216" name="图片 74" descr="图片2"/>
            <p:cNvPicPr>
              <a:picLocks noChangeAspect="1"/>
            </p:cNvPicPr>
            <p:nvPr/>
          </p:nvPicPr>
          <p:blipFill>
            <a:blip r:embed="rId3"/>
            <a:stretch>
              <a:fillRect/>
            </a:stretch>
          </p:blipFill>
          <p:spPr bwMode="auto">
            <a:xfrm>
              <a:off x="6325" y="4780"/>
              <a:ext cx="6550" cy="1240"/>
            </a:xfrm>
            <a:prstGeom prst="rect">
              <a:avLst/>
            </a:prstGeom>
            <a:noFill/>
            <a:ln w="9525">
              <a:noFill/>
              <a:miter lim="800000"/>
            </a:ln>
          </p:spPr>
        </p:pic>
        <p:sp>
          <p:nvSpPr>
            <p:cNvPr id="8217" name="文本框 70"/>
            <p:cNvSpPr txBox="1">
              <a:spLocks noChangeArrowheads="1"/>
            </p:cNvSpPr>
            <p:nvPr/>
          </p:nvSpPr>
          <p:spPr bwMode="auto">
            <a:xfrm>
              <a:off x="7879" y="4929"/>
              <a:ext cx="4996" cy="1016"/>
            </a:xfrm>
            <a:prstGeom prst="rect">
              <a:avLst/>
            </a:prstGeom>
            <a:noFill/>
            <a:ln w="9525">
              <a:noFill/>
              <a:miter lim="800000"/>
            </a:ln>
          </p:spPr>
          <p:txBody>
            <a:bodyPr>
              <a:spAutoFit/>
            </a:bodyPr>
            <a:lstStyle>
              <a:defPPr/>
            </a:lstStyle>
            <a:p>
              <a:pPr/>
              <a:r>
                <a:rPr lang="zh-CN" altLang="en-US" sz="3600" b="1">
                  <a:solidFill>
                    <a:schemeClr val="bg1"/>
                  </a:solidFill>
                  <a:latin typeface="方正早安晚安体" panose="02010600010101010101" charset="-122"/>
                  <a:ea typeface="方正早安晚安体" panose="02010600010101010101" charset="-122"/>
                </a:rPr>
                <a:t>雅典民主政治</a:t>
              </a:r>
            </a:p>
          </p:txBody>
        </p:sp>
        <p:sp>
          <p:nvSpPr>
            <p:cNvPr id="8218" name="文本框 75"/>
            <p:cNvSpPr txBox="1">
              <a:spLocks noChangeArrowheads="1"/>
            </p:cNvSpPr>
            <p:nvPr/>
          </p:nvSpPr>
          <p:spPr bwMode="auto">
            <a:xfrm>
              <a:off x="6626" y="4928"/>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1</a:t>
              </a:r>
            </a:p>
          </p:txBody>
        </p:sp>
      </p:grpSp>
      <p:graphicFrame>
        <p:nvGraphicFramePr>
          <p:cNvPr id="216481" name="表格 216480"/>
          <p:cNvGraphicFramePr>
            <a:graphicFrameLocks noGrp="1"/>
          </p:cNvGraphicFramePr>
          <p:nvPr>
            <p:custDataLst>
              <p:tags r:id="rId4"/>
            </p:custDataLst>
          </p:nvPr>
        </p:nvGraphicFramePr>
        <p:xfrm>
          <a:off x="279400" y="1172210"/>
          <a:ext cx="11282680" cy="4892088"/>
        </p:xfrm>
        <a:graphic>
          <a:graphicData uri="http://schemas.openxmlformats.org/drawingml/2006/table">
            <a:tbl>
              <a:tblPr/>
              <a:tblGrid>
                <a:gridCol w="1377950"/>
                <a:gridCol w="2399665"/>
                <a:gridCol w="4871720"/>
                <a:gridCol w="2633345"/>
              </a:tblGrid>
              <a:tr h="75374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机构</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产生方式或资格</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主要职责</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性质或地位</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7185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公民</a:t>
                      </a:r>
                    </a:p>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大会</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u="sng">
                        <a:solidFill>
                          <a:schemeClr val="tx1"/>
                        </a:solidFill>
                        <a:latin typeface="黑体" pitchFamily="49" charset="-122"/>
                        <a:ea typeface="黑体" pitchFamily="49" charset="-122"/>
                        <a:cs typeface="黑体" panose="02010609060101010101" pitchFamily="49"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defTabSz="914400" eaLnBrk="0" hangingPunct="0">
                        <a:lnSpc>
                          <a:spcPct val="110000"/>
                        </a:lnSpc>
                        <a:spcBef>
                          <a:spcPct val="0"/>
                        </a:spcBef>
                        <a:buNone/>
                      </a:pPr>
                      <a:endParaRPr lang="zh-CN" altLang="en-US" sz="2400" b="1" u="sng">
                        <a:latin typeface="黑体" pitchFamily="49" charset="-122"/>
                        <a:ea typeface="黑体" pitchFamily="49" charset="-122"/>
                        <a:cs typeface="黑体" panose="02010609060101010101" pitchFamily="49"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23190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sym typeface="+mn-ea"/>
                        </a:rPr>
                        <a:t>议事会</a:t>
                      </a:r>
                      <a:endParaRPr lang="zh-CN" altLang="en-US" sz="2400" b="1">
                        <a:solidFill>
                          <a:schemeClr val="tx1"/>
                        </a:solidFill>
                        <a:latin typeface="黑体" pitchFamily="49" charset="-122"/>
                        <a:ea typeface="黑体" pitchFamily="49"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77595">
                <a:tc>
                  <a:txBody>
                    <a:bodyPr vert="horz" wrap="square"/>
                    <a:lstStyle>
                      <a:def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官员</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defTabSz="914400" eaLnBrk="0" hangingPunct="0">
                        <a:lnSpc>
                          <a:spcPct val="110000"/>
                        </a:lnSpc>
                        <a:spcBef>
                          <a:spcPct val="0"/>
                        </a:spcBef>
                        <a:buNone/>
                      </a:pPr>
                      <a:endParaRPr lang="zh-CN" altLang="en-US" sz="2400" b="1">
                        <a:solidFill>
                          <a:srgbClr val="FF0000"/>
                        </a:solidFill>
                        <a:latin typeface="黑体" pitchFamily="49" charset="-122"/>
                        <a:ea typeface="黑体" pitchFamily="49"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7185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陪审</a:t>
                      </a:r>
                    </a:p>
                    <a:p>
                      <a:pPr marL="0" lvl="0" indent="0" algn="ctr" defTabSz="914400" eaLnBrk="0" hangingPunct="0">
                        <a:lnSpc>
                          <a:spcPct val="110000"/>
                        </a:lnSpc>
                        <a:spcBef>
                          <a:spcPct val="0"/>
                        </a:spcBef>
                        <a:buNone/>
                      </a:pPr>
                      <a:r>
                        <a:rPr lang="zh-CN" altLang="en-US" sz="2400" b="1">
                          <a:solidFill>
                            <a:schemeClr val="tx1"/>
                          </a:solidFill>
                          <a:latin typeface="黑体" pitchFamily="49" charset="-122"/>
                          <a:ea typeface="黑体" pitchFamily="49" charset="-122"/>
                          <a:cs typeface="Times New Roman" panose="02020603050405020304" charset="0"/>
                        </a:rPr>
                        <a:t>法庭</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400" b="1">
                        <a:latin typeface="黑体" pitchFamily="49" charset="-122"/>
                        <a:ea typeface="黑体" pitchFamily="49" charset="-122"/>
                        <a:cs typeface="黑体" panose="02010609060101010101" pitchFamily="49"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defTabSz="914400" eaLnBrk="0" hangingPunct="0">
                        <a:lnSpc>
                          <a:spcPct val="110000"/>
                        </a:lnSpc>
                        <a:spcBef>
                          <a:spcPct val="0"/>
                        </a:spcBef>
                        <a:buNone/>
                      </a:pPr>
                      <a:endParaRPr lang="zh-CN" altLang="en-US" sz="2400" b="1" u="sng">
                        <a:solidFill>
                          <a:srgbClr val="FF0000"/>
                        </a:solidFill>
                        <a:latin typeface="黑体" pitchFamily="49" charset="-122"/>
                        <a:ea typeface="黑体" pitchFamily="49" charset="-122"/>
                        <a:cs typeface="黑体" panose="02010609060101010101" pitchFamily="49" charset="-122"/>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13" name="文本框 12"/>
          <p:cNvSpPr txBox="1"/>
          <p:nvPr/>
        </p:nvSpPr>
        <p:spPr>
          <a:xfrm>
            <a:off x="1614170" y="1972945"/>
            <a:ext cx="2329180" cy="953135"/>
          </a:xfrm>
          <a:prstGeom prst="rect">
            <a:avLst/>
          </a:prstGeom>
          <a:noFill/>
        </p:spPr>
        <p:txBody>
          <a:bodyPr wrap="square" rtlCol="0">
            <a:spAutoFit/>
          </a:bodyPr>
          <a:lstStyle>
            <a:defPPr/>
          </a:lstStyle>
          <a:p>
            <a:pPr/>
            <a:r>
              <a:rPr lang="zh-CN" altLang="en-US" sz="2800" b="1" u="sng">
                <a:latin typeface="黑体" pitchFamily="49" charset="-122"/>
                <a:ea typeface="黑体" pitchFamily="49" charset="-122"/>
                <a:cs typeface="黑体" panose="02010609060101010101" pitchFamily="49" charset="-122"/>
                <a:sym typeface="+mn-ea"/>
              </a:rPr>
              <a:t>全体成年男性公民组成</a:t>
            </a:r>
          </a:p>
        </p:txBody>
      </p:sp>
      <p:sp>
        <p:nvSpPr>
          <p:cNvPr id="14" name="文本框 13"/>
          <p:cNvSpPr txBox="1"/>
          <p:nvPr/>
        </p:nvSpPr>
        <p:spPr>
          <a:xfrm>
            <a:off x="1776095" y="2926080"/>
            <a:ext cx="187515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itchFamily="49" charset="-122"/>
                <a:ea typeface="黑体" pitchFamily="49" charset="-122"/>
                <a:cs typeface="黑体" panose="02010609060101010101" pitchFamily="49" charset="-122"/>
                <a:sym typeface="+mn-ea"/>
              </a:rPr>
              <a:t>从公民中抽签产生</a:t>
            </a:r>
            <a:endParaRPr lang="zh-CN" altLang="en-US" sz="2800" b="1">
              <a:latin typeface="黑体" pitchFamily="49" charset="-122"/>
              <a:ea typeface="黑体" pitchFamily="49" charset="-122"/>
              <a:cs typeface="黑体" panose="02010609060101010101" pitchFamily="49" charset="-122"/>
              <a:sym typeface="+mn-ea"/>
            </a:endParaRPr>
          </a:p>
        </p:txBody>
      </p:sp>
      <p:sp>
        <p:nvSpPr>
          <p:cNvPr id="15" name="文本框 14"/>
          <p:cNvSpPr txBox="1"/>
          <p:nvPr/>
        </p:nvSpPr>
        <p:spPr>
          <a:xfrm>
            <a:off x="1776095" y="4170680"/>
            <a:ext cx="2167890"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itchFamily="49" charset="-122"/>
                <a:ea typeface="黑体" pitchFamily="49" charset="-122"/>
                <a:cs typeface="Times New Roman" panose="02020603050405020304" charset="0"/>
                <a:sym typeface="+mn-ea"/>
              </a:rPr>
              <a:t>由选举产生，大多一年一任</a:t>
            </a:r>
          </a:p>
        </p:txBody>
      </p:sp>
      <p:sp>
        <p:nvSpPr>
          <p:cNvPr id="16" name="文本框 15"/>
          <p:cNvSpPr txBox="1"/>
          <p:nvPr/>
        </p:nvSpPr>
        <p:spPr>
          <a:xfrm>
            <a:off x="1870075" y="5299075"/>
            <a:ext cx="1818005" cy="5651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800" b="1">
                <a:solidFill>
                  <a:srgbClr val="FF0000"/>
                </a:solidFill>
                <a:latin typeface="黑体" pitchFamily="49" charset="-122"/>
                <a:ea typeface="黑体" pitchFamily="49" charset="-122"/>
                <a:cs typeface="Times New Roman" panose="02020603050405020304" charset="0"/>
                <a:sym typeface="+mn-ea"/>
              </a:rPr>
              <a:t>抽签</a:t>
            </a:r>
            <a:r>
              <a:rPr lang="zh-CN" altLang="en-US" sz="2800" b="1">
                <a:latin typeface="黑体" pitchFamily="49" charset="-122"/>
                <a:ea typeface="黑体" pitchFamily="49" charset="-122"/>
                <a:cs typeface="Times New Roman" panose="02020603050405020304" charset="0"/>
                <a:sym typeface="+mn-ea"/>
              </a:rPr>
              <a:t>产生</a:t>
            </a:r>
          </a:p>
        </p:txBody>
      </p:sp>
      <p:sp>
        <p:nvSpPr>
          <p:cNvPr id="17" name="文本框 16"/>
          <p:cNvSpPr txBox="1"/>
          <p:nvPr/>
        </p:nvSpPr>
        <p:spPr>
          <a:xfrm>
            <a:off x="4469130" y="2166620"/>
            <a:ext cx="4176395" cy="5651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itchFamily="49" charset="-122"/>
                <a:ea typeface="黑体" pitchFamily="49" charset="-122"/>
                <a:cs typeface="黑体" panose="02010609060101010101" pitchFamily="49" charset="-122"/>
                <a:sym typeface="+mn-ea"/>
              </a:rPr>
              <a:t>决定国家法律和政策</a:t>
            </a:r>
            <a:endParaRPr lang="zh-CN" altLang="en-US" sz="2800" b="1">
              <a:latin typeface="黑体" pitchFamily="49" charset="-122"/>
              <a:ea typeface="黑体" pitchFamily="49" charset="-122"/>
              <a:cs typeface="黑体" panose="02010609060101010101" pitchFamily="49" charset="-122"/>
              <a:sym typeface="+mn-ea"/>
            </a:endParaRPr>
          </a:p>
        </p:txBody>
      </p:sp>
      <p:sp>
        <p:nvSpPr>
          <p:cNvPr id="18" name="文本框 17"/>
          <p:cNvSpPr txBox="1"/>
          <p:nvPr/>
        </p:nvSpPr>
        <p:spPr>
          <a:xfrm>
            <a:off x="9021445" y="1998345"/>
            <a:ext cx="2444750" cy="90297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400" b="1">
                <a:latin typeface="黑体" pitchFamily="49" charset="-122"/>
                <a:ea typeface="黑体" pitchFamily="49" charset="-122"/>
                <a:cs typeface="黑体" panose="02010609060101010101" pitchFamily="49" charset="-122"/>
                <a:sym typeface="+mn-ea"/>
              </a:rPr>
              <a:t>国家的</a:t>
            </a:r>
            <a:r>
              <a:rPr lang="zh-CN" altLang="en-US" sz="2400" b="1">
                <a:solidFill>
                  <a:srgbClr val="FF0000"/>
                </a:solidFill>
                <a:latin typeface="黑体" pitchFamily="49" charset="-122"/>
                <a:ea typeface="黑体" pitchFamily="49" charset="-122"/>
                <a:cs typeface="黑体" panose="02010609060101010101" pitchFamily="49" charset="-122"/>
                <a:sym typeface="+mn-ea"/>
              </a:rPr>
              <a:t>最高权力机关</a:t>
            </a:r>
            <a:r>
              <a:rPr lang="zh-CN" altLang="en-US" sz="2400" b="1" u="sng">
                <a:latin typeface="黑体" pitchFamily="49" charset="-122"/>
                <a:ea typeface="黑体" pitchFamily="49" charset="-122"/>
                <a:cs typeface="黑体" panose="02010609060101010101" pitchFamily="49" charset="-122"/>
                <a:sym typeface="+mn-ea"/>
              </a:rPr>
              <a:t> </a:t>
            </a:r>
          </a:p>
        </p:txBody>
      </p:sp>
      <p:sp>
        <p:nvSpPr>
          <p:cNvPr id="19" name="文本框 18"/>
          <p:cNvSpPr txBox="1"/>
          <p:nvPr/>
        </p:nvSpPr>
        <p:spPr>
          <a:xfrm>
            <a:off x="4066540" y="2962910"/>
            <a:ext cx="488759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800" b="1">
                <a:latin typeface="黑体" pitchFamily="49" charset="-122"/>
                <a:ea typeface="黑体" pitchFamily="49" charset="-122"/>
                <a:cs typeface="黑体" panose="02010609060101010101" pitchFamily="49" charset="-122"/>
                <a:sym typeface="+mn-ea"/>
              </a:rPr>
              <a:t>主要负责为公民大会准备决议草案，并参与国家日常管理</a:t>
            </a:r>
            <a:endParaRPr lang="zh-CN" altLang="en-US" sz="2800" b="1">
              <a:latin typeface="黑体" pitchFamily="49" charset="-122"/>
              <a:ea typeface="黑体" pitchFamily="49" charset="-122"/>
              <a:cs typeface="黑体" panose="02010609060101010101" pitchFamily="49" charset="-122"/>
              <a:sym typeface="+mn-ea"/>
            </a:endParaRPr>
          </a:p>
        </p:txBody>
      </p:sp>
      <p:sp>
        <p:nvSpPr>
          <p:cNvPr id="20" name="文本框 19"/>
          <p:cNvSpPr txBox="1"/>
          <p:nvPr/>
        </p:nvSpPr>
        <p:spPr>
          <a:xfrm>
            <a:off x="9239885" y="2994025"/>
            <a:ext cx="2007235" cy="9029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itchFamily="49" charset="-122"/>
                <a:ea typeface="黑体" pitchFamily="49" charset="-122"/>
                <a:cs typeface="Times New Roman" panose="02020603050405020304" charset="0"/>
                <a:sym typeface="+mn-ea"/>
              </a:rPr>
              <a:t>公民大会的附属机构</a:t>
            </a:r>
          </a:p>
        </p:txBody>
      </p:sp>
      <p:sp>
        <p:nvSpPr>
          <p:cNvPr id="21" name="文本框 20"/>
          <p:cNvSpPr txBox="1"/>
          <p:nvPr/>
        </p:nvSpPr>
        <p:spPr>
          <a:xfrm>
            <a:off x="4066540" y="4170680"/>
            <a:ext cx="4887595" cy="103886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800" b="1">
                <a:latin typeface="黑体" pitchFamily="49" charset="-122"/>
                <a:ea typeface="黑体" pitchFamily="49" charset="-122"/>
                <a:cs typeface="Times New Roman" panose="02020603050405020304" charset="0"/>
                <a:sym typeface="+mn-ea"/>
              </a:rPr>
              <a:t>在任职时需要接受监督，随时可以被罢免和审判</a:t>
            </a:r>
          </a:p>
        </p:txBody>
      </p:sp>
      <p:sp>
        <p:nvSpPr>
          <p:cNvPr id="22" name="文本框 21"/>
          <p:cNvSpPr txBox="1"/>
          <p:nvPr/>
        </p:nvSpPr>
        <p:spPr>
          <a:xfrm>
            <a:off x="4066540" y="5387340"/>
            <a:ext cx="4954905" cy="4972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itchFamily="49" charset="-122"/>
                <a:ea typeface="黑体" pitchFamily="49" charset="-122"/>
                <a:cs typeface="黑体" panose="02010609060101010101" pitchFamily="49" charset="-122"/>
                <a:sym typeface="+mn-ea"/>
              </a:rPr>
              <a:t>审理大小案件（陪审员达6000人）</a:t>
            </a:r>
          </a:p>
        </p:txBody>
      </p:sp>
      <p:sp>
        <p:nvSpPr>
          <p:cNvPr id="23" name="文本框 22"/>
          <p:cNvSpPr txBox="1"/>
          <p:nvPr/>
        </p:nvSpPr>
        <p:spPr>
          <a:xfrm>
            <a:off x="9117330" y="4238625"/>
            <a:ext cx="2444115" cy="56515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800" b="1">
                <a:solidFill>
                  <a:srgbClr val="FF0000"/>
                </a:solidFill>
                <a:latin typeface="黑体" pitchFamily="49" charset="-122"/>
                <a:ea typeface="黑体" pitchFamily="49" charset="-122"/>
                <a:cs typeface="Times New Roman" panose="02020603050405020304" charset="0"/>
                <a:sym typeface="+mn-ea"/>
              </a:rPr>
              <a:t>各机构的成员</a:t>
            </a:r>
          </a:p>
        </p:txBody>
      </p:sp>
      <p:sp>
        <p:nvSpPr>
          <p:cNvPr id="24" name="文本框 23"/>
          <p:cNvSpPr txBox="1"/>
          <p:nvPr/>
        </p:nvSpPr>
        <p:spPr>
          <a:xfrm>
            <a:off x="9021445" y="5306060"/>
            <a:ext cx="2539365" cy="565150"/>
          </a:xfrm>
          <a:prstGeom prst="rect">
            <a:avLst/>
          </a:prstGeom>
          <a:noFill/>
        </p:spPr>
        <p:txBody>
          <a:bodyPr wrap="square" rtlCol="0">
            <a:spAutoFit/>
          </a:bodyPr>
          <a:lstStyle>
            <a:defPPr/>
          </a:lstStyle>
          <a:p>
            <a:pPr marL="0" lvl="0" indent="0" defTabSz="914400" eaLnBrk="0" hangingPunct="0">
              <a:lnSpc>
                <a:spcPct val="110000"/>
              </a:lnSpc>
              <a:spcBef>
                <a:spcPct val="0"/>
              </a:spcBef>
              <a:buNone/>
            </a:pPr>
            <a:r>
              <a:rPr lang="zh-CN" altLang="en-US" sz="2800" b="1">
                <a:latin typeface="黑体" pitchFamily="49" charset="-122"/>
                <a:ea typeface="黑体" pitchFamily="49" charset="-122"/>
                <a:cs typeface="黑体" panose="02010609060101010101" pitchFamily="49" charset="-122"/>
                <a:sym typeface="+mn-ea"/>
              </a:rPr>
              <a:t>日常</a:t>
            </a:r>
            <a:r>
              <a:rPr lang="zh-CN" altLang="en-US" sz="2800" b="1">
                <a:solidFill>
                  <a:srgbClr val="FF0000"/>
                </a:solidFill>
                <a:latin typeface="黑体" pitchFamily="49" charset="-122"/>
                <a:ea typeface="黑体" pitchFamily="49" charset="-122"/>
                <a:cs typeface="黑体" panose="02010609060101010101" pitchFamily="49" charset="-122"/>
                <a:sym typeface="+mn-ea"/>
              </a:rPr>
              <a:t>司法机关</a:t>
            </a:r>
            <a:endParaRPr lang="zh-CN" altLang="en-US" sz="2800" b="1" u="sng">
              <a:solidFill>
                <a:srgbClr val="FF0000"/>
              </a:solidFill>
              <a:latin typeface="黑体" pitchFamily="49" charset="-122"/>
              <a:ea typeface="黑体" pitchFamily="49" charset="-122"/>
              <a:cs typeface="黑体" panose="02010609060101010101" pitchFamily="49" charset="-122"/>
              <a:sym typeface="+mn-ea"/>
            </a:endParaRPr>
          </a:p>
        </p:txBody>
      </p:sp>
      <p:sp>
        <p:nvSpPr>
          <p:cNvPr id="26" name="文本框 25"/>
          <p:cNvSpPr txBox="1">
            <a:spLocks noChangeArrowheads="1"/>
          </p:cNvSpPr>
          <p:nvPr/>
        </p:nvSpPr>
        <p:spPr bwMode="auto">
          <a:xfrm>
            <a:off x="1764665" y="6201410"/>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itchFamily="2" charset="-122"/>
              </a:rPr>
              <a:t>人民主权</a:t>
            </a:r>
          </a:p>
        </p:txBody>
      </p:sp>
      <p:sp>
        <p:nvSpPr>
          <p:cNvPr id="27" name="文本框 26"/>
          <p:cNvSpPr txBox="1">
            <a:spLocks noChangeArrowheads="1"/>
          </p:cNvSpPr>
          <p:nvPr/>
        </p:nvSpPr>
        <p:spPr bwMode="auto">
          <a:xfrm>
            <a:off x="4066540" y="6186805"/>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itchFamily="2" charset="-122"/>
              </a:rPr>
              <a:t>轮番而治</a:t>
            </a:r>
          </a:p>
        </p:txBody>
      </p:sp>
      <p:sp>
        <p:nvSpPr>
          <p:cNvPr id="28" name="文本框 27"/>
          <p:cNvSpPr txBox="1">
            <a:spLocks noChangeArrowheads="1"/>
          </p:cNvSpPr>
          <p:nvPr/>
        </p:nvSpPr>
        <p:spPr bwMode="auto">
          <a:xfrm>
            <a:off x="6544945" y="6201410"/>
            <a:ext cx="2027555" cy="583565"/>
          </a:xfrm>
          <a:prstGeom prst="rect">
            <a:avLst/>
          </a:prstGeom>
          <a:noFill/>
          <a:ln w="9525">
            <a:noFill/>
            <a:miter lim="800000"/>
          </a:ln>
        </p:spPr>
        <p:txBody>
          <a:bodyPr wrap="square">
            <a:spAutoFit/>
          </a:bodyPr>
          <a:lstStyle>
            <a:defPPr/>
          </a:lstStyle>
          <a:p>
            <a:pPr algn="ctr"/>
            <a:r>
              <a:rPr lang="zh-CN" altLang="en-US" sz="3200">
                <a:solidFill>
                  <a:srgbClr val="923B1A"/>
                </a:solidFill>
                <a:latin typeface="方正姚体" panose="02010601030101010101" pitchFamily="2" charset="-122"/>
                <a:ea typeface="方正姚体" pitchFamily="2" charset="-122"/>
              </a:rPr>
              <a:t>直接民主</a:t>
            </a:r>
          </a:p>
        </p:txBody>
      </p:sp>
      <p:sp>
        <p:nvSpPr>
          <p:cNvPr id="29" name="文本框 28"/>
          <p:cNvSpPr txBox="1"/>
          <p:nvPr/>
        </p:nvSpPr>
        <p:spPr>
          <a:xfrm>
            <a:off x="279400" y="6263005"/>
            <a:ext cx="1611630" cy="521970"/>
          </a:xfrm>
          <a:prstGeom prst="rect">
            <a:avLst/>
          </a:prstGeom>
          <a:noFill/>
        </p:spPr>
        <p:txBody>
          <a:bodyPr wrap="square" rtlCol="0">
            <a:spAutoFit/>
          </a:bodyPr>
          <a:lstStyle>
            <a:defPPr/>
          </a:lstStyle>
          <a:p>
            <a:pPr/>
            <a:r>
              <a:rPr lang="zh-CN" altLang="en-US" sz="2800" b="1">
                <a:gradFill>
                  <a:gsLst>
                    <a:gs pos="0">
                      <a:srgbClr val="E30000"/>
                    </a:gs>
                    <a:gs pos="100000">
                      <a:srgbClr val="760303"/>
                    </a:gs>
                  </a:gsLst>
                  <a:lin scaled="0"/>
                </a:gradFill>
              </a:rPr>
              <a:t>特点</a:t>
            </a:r>
            <a:endParaRPr lang="zh-CN" altLang="en-US" sz="2800" b="1">
              <a:gradFill>
                <a:gsLst>
                  <a:gs pos="0">
                    <a:srgbClr val="E30000"/>
                  </a:gs>
                  <a:gs pos="100000">
                    <a:srgbClr val="760303"/>
                  </a:gs>
                </a:gsLst>
                <a:lin scaled="0"/>
              </a:gradFill>
            </a:endParaRPr>
          </a:p>
        </p:txBody>
      </p:sp>
      <p:sp>
        <p:nvSpPr>
          <p:cNvPr id="27650" name="Rectangle 5"/>
          <p:cNvSpPr/>
          <p:nvPr/>
        </p:nvSpPr>
        <p:spPr>
          <a:xfrm>
            <a:off x="351155" y="1355725"/>
            <a:ext cx="10895965" cy="4831080"/>
          </a:xfrm>
          <a:prstGeom prst="rect">
            <a:avLst/>
          </a:prstGeom>
          <a:solidFill>
            <a:schemeClr val="accent5">
              <a:lumMod val="60000"/>
              <a:lumOff val="40000"/>
            </a:schemeClr>
          </a:solidFill>
          <a:ln w="9525">
            <a:noFill/>
          </a:ln>
        </p:spPr>
        <p:txBody>
          <a:bodyPr wrap="square">
            <a:spAutoFit/>
          </a:bodyPr>
          <a:lstStyle>
            <a:defPPr/>
          </a:lstStyle>
          <a:p>
            <a:pPr/>
            <a:r>
              <a:rPr lang="zh-CN" altLang="en-US" sz="2800" b="1">
                <a:solidFill>
                  <a:srgbClr val="000000"/>
                </a:solidFill>
                <a:ea typeface="黑体" pitchFamily="49" charset="-122"/>
              </a:rPr>
              <a:t>雅典民主政治的特点：</a:t>
            </a:r>
          </a:p>
          <a:p>
            <a:pPr/>
            <a:r>
              <a:rPr lang="zh-CN" altLang="en-US" sz="2800" b="1">
                <a:solidFill>
                  <a:srgbClr val="000000"/>
                </a:solidFill>
                <a:ea typeface="黑体" pitchFamily="49" charset="-122"/>
              </a:rPr>
              <a:t>直接民主（公民直接参）</a:t>
            </a:r>
          </a:p>
          <a:p>
            <a:pPr/>
            <a:r>
              <a:rPr lang="zh-CN" altLang="en-US" sz="2800" b="1">
                <a:solidFill>
                  <a:srgbClr val="000000"/>
                </a:solidFill>
                <a:ea typeface="黑体" pitchFamily="49" charset="-122"/>
              </a:rPr>
              <a:t>主权在民（公民有权</a:t>
            </a:r>
            <a:r>
              <a:rPr lang="zh-CN" altLang="en-US" sz="2800" b="1">
                <a:solidFill>
                  <a:srgbClr val="000000"/>
                </a:solidFill>
                <a:ea typeface="黑体" pitchFamily="49" charset="-122"/>
                <a:sym typeface="+mn-ea"/>
              </a:rPr>
              <a:t>管理国家）</a:t>
            </a:r>
            <a:endParaRPr lang="zh-CN" altLang="en-US" sz="2800" b="1">
              <a:solidFill>
                <a:srgbClr val="000000"/>
              </a:solidFill>
              <a:ea typeface="黑体" pitchFamily="49" charset="-122"/>
            </a:endParaRPr>
          </a:p>
          <a:p>
            <a:pPr/>
            <a:r>
              <a:rPr lang="zh-CN" altLang="en-US" sz="2800" b="1">
                <a:solidFill>
                  <a:srgbClr val="000000"/>
                </a:solidFill>
                <a:ea typeface="黑体" pitchFamily="49" charset="-122"/>
              </a:rPr>
              <a:t>轮番而治（抽签产生）</a:t>
            </a:r>
          </a:p>
          <a:p>
            <a:pPr/>
            <a:r>
              <a:rPr lang="zh-CN" altLang="en-US" sz="2800" b="1">
                <a:solidFill>
                  <a:srgbClr val="000000"/>
                </a:solidFill>
                <a:ea typeface="黑体" pitchFamily="49" charset="-122"/>
              </a:rPr>
              <a:t>集体领导（少数服从多数）</a:t>
            </a:r>
          </a:p>
          <a:p>
            <a:pPr/>
            <a:r>
              <a:rPr lang="zh-CN" altLang="en-US" sz="2800" b="1">
                <a:solidFill>
                  <a:srgbClr val="000000"/>
                </a:solidFill>
                <a:ea typeface="黑体" pitchFamily="49" charset="-122"/>
              </a:rPr>
              <a:t>权力制约（全体公民对官吏进行监督，如陶片放逐饭）</a:t>
            </a:r>
          </a:p>
          <a:p>
            <a:pPr/>
            <a:r>
              <a:rPr lang="zh-CN" altLang="en-US" sz="2800" b="1">
                <a:solidFill>
                  <a:srgbClr val="000000"/>
                </a:solidFill>
                <a:ea typeface="黑体" pitchFamily="49" charset="-122"/>
              </a:rPr>
              <a:t>崇尚法治（法律面前公民平等）</a:t>
            </a:r>
          </a:p>
          <a:p>
            <a:pPr/>
            <a:endParaRPr lang="zh-CN" altLang="en-US" sz="2800" b="1">
              <a:solidFill>
                <a:srgbClr val="000000"/>
              </a:solidFill>
              <a:ea typeface="黑体" pitchFamily="49" charset="-122"/>
            </a:endParaRPr>
          </a:p>
          <a:p>
            <a:pPr/>
            <a:r>
              <a:rPr lang="zh-CN" altLang="en-US" sz="2800" b="1">
                <a:solidFill>
                  <a:srgbClr val="000000"/>
                </a:solidFill>
                <a:ea typeface="黑体" pitchFamily="49" charset="-122"/>
              </a:rPr>
              <a:t>                    局限性：</a:t>
            </a:r>
          </a:p>
          <a:p>
            <a:pPr/>
            <a:r>
              <a:rPr lang="zh-CN" altLang="en-US" sz="2800" b="1">
                <a:solidFill>
                  <a:srgbClr val="000000"/>
                </a:solidFill>
                <a:ea typeface="黑体" pitchFamily="49" charset="-122"/>
              </a:rPr>
              <a:t>（</a:t>
            </a:r>
            <a:r>
              <a:rPr lang="en-US" altLang="zh-CN" sz="2800" b="1">
                <a:solidFill>
                  <a:srgbClr val="000000"/>
                </a:solidFill>
                <a:ea typeface="黑体" pitchFamily="49" charset="-122"/>
              </a:rPr>
              <a:t>1</a:t>
            </a:r>
            <a:r>
              <a:rPr lang="zh-CN" altLang="en-US" sz="2800" b="1">
                <a:solidFill>
                  <a:srgbClr val="000000"/>
                </a:solidFill>
                <a:ea typeface="黑体" pitchFamily="49" charset="-122"/>
              </a:rPr>
              <a:t>）只是男性公民的民主，民主范围十分有限。</a:t>
            </a:r>
          </a:p>
          <a:p>
            <a:pPr/>
            <a:r>
              <a:rPr lang="zh-CN" altLang="en-US" sz="2800" b="1">
                <a:solidFill>
                  <a:srgbClr val="000000"/>
                </a:solidFill>
                <a:ea typeface="黑体" pitchFamily="49" charset="-122"/>
              </a:rPr>
              <a:t>（</a:t>
            </a:r>
            <a:r>
              <a:rPr lang="en-US" altLang="zh-CN" sz="2800" b="1">
                <a:solidFill>
                  <a:srgbClr val="000000"/>
                </a:solidFill>
                <a:ea typeface="黑体" pitchFamily="49" charset="-122"/>
              </a:rPr>
              <a:t>2</a:t>
            </a:r>
            <a:r>
              <a:rPr lang="zh-CN" altLang="en-US" sz="2800" b="1">
                <a:solidFill>
                  <a:srgbClr val="000000"/>
                </a:solidFill>
                <a:ea typeface="黑体" pitchFamily="49" charset="-122"/>
              </a:rPr>
              <a:t>）抽签选举、轮番而治，可能导致国家权力的滥用和误用。</a:t>
            </a:r>
            <a:endParaRPr lang="zh-CN" altLang="en-US">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650"/>
                                        </p:tgtEl>
                                        <p:attrNameLst>
                                          <p:attrName>ppt_y</p:attrName>
                                        </p:attrNameLst>
                                      </p:cBhvr>
                                      <p:tavLst>
                                        <p:tav tm="0">
                                          <p:val>
                                            <p:strVal val="#ppt_y"/>
                                          </p:val>
                                        </p:tav>
                                        <p:tav tm="100000">
                                          <p:val>
                                            <p:strVal val="#ppt_y"/>
                                          </p:val>
                                        </p:tav>
                                      </p:tavLst>
                                    </p:anim>
                                    <p:anim calcmode="lin" valueType="num">
                                      <p:cBhvr>
                                        <p:cTn id="9" dur="500" fill="hold"/>
                                        <p:tgtEl>
                                          <p:spTgt spid="2765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65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11455" y="1029335"/>
            <a:ext cx="8465185" cy="650875"/>
          </a:xfrm>
          <a:prstGeom prst="rect">
            <a:avLst/>
          </a:prstGeom>
          <a:noFill/>
        </p:spPr>
        <p:txBody>
          <a:bodyPr wrap="square" rtlCol="0" anchor="t">
            <a:spAutoFit/>
          </a:bodyPr>
          <a:lstStyle>
            <a:defPPr/>
          </a:lstStyle>
          <a:p>
            <a:pPr>
              <a:lnSpc>
                <a:spcPct val="130000"/>
              </a:lnSpc>
            </a:pPr>
            <a:r>
              <a:rPr lang="zh-CN" altLang="en-US" sz="2800">
                <a:solidFill>
                  <a:srgbClr val="FF0000"/>
                </a:solidFill>
                <a:latin typeface="黑体" pitchFamily="49" charset="-122"/>
                <a:ea typeface="黑体" pitchFamily="49" charset="-122"/>
              </a:rPr>
              <a:t>机构构成：</a:t>
            </a:r>
            <a:r>
              <a:rPr lang="zh-CN" altLang="en-US" sz="2800">
                <a:solidFill>
                  <a:schemeClr val="tx1"/>
                </a:solidFill>
                <a:latin typeface="黑体" pitchFamily="49" charset="-122"/>
                <a:ea typeface="黑体" pitchFamily="49" charset="-122"/>
              </a:rPr>
              <a:t>国王、公民大会、长老会议和监察官</a:t>
            </a:r>
          </a:p>
        </p:txBody>
      </p:sp>
      <p:graphicFrame>
        <p:nvGraphicFramePr>
          <p:cNvPr id="216481" name="表格 216480"/>
          <p:cNvGraphicFramePr>
            <a:graphicFrameLocks noGrp="1"/>
          </p:cNvGraphicFramePr>
          <p:nvPr>
            <p:custDataLst>
              <p:tags r:id="rId3"/>
            </p:custDataLst>
          </p:nvPr>
        </p:nvGraphicFramePr>
        <p:xfrm>
          <a:off x="71755" y="1641475"/>
          <a:ext cx="7084060" cy="5100011"/>
        </p:xfrm>
        <a:graphic>
          <a:graphicData uri="http://schemas.openxmlformats.org/drawingml/2006/table">
            <a:tbl>
              <a:tblPr/>
              <a:tblGrid>
                <a:gridCol w="968375"/>
                <a:gridCol w="1804670"/>
                <a:gridCol w="2395220"/>
                <a:gridCol w="1915795"/>
              </a:tblGrid>
              <a:tr h="69215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机构</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产生方式</a:t>
                      </a:r>
                    </a:p>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或资格</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主要职责</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性质或地位</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85850">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公民</a:t>
                      </a:r>
                    </a:p>
                    <a:p>
                      <a:pPr marL="0" lvl="0" indent="0" algn="ctr" defTabSz="914400" eaLnBrk="0" hangingPunct="0">
                        <a:lnSpc>
                          <a:spcPct val="110000"/>
                        </a:lnSpc>
                        <a:spcBef>
                          <a:spcPct val="0"/>
                        </a:spcBef>
                        <a:buNone/>
                      </a:pPr>
                      <a:r>
                        <a:rPr lang="zh-CN" altLang="en-US" sz="2000" b="1">
                          <a:solidFill>
                            <a:srgbClr val="1D41D5"/>
                          </a:solidFill>
                          <a:latin typeface="黑体" pitchFamily="49" charset="-122"/>
                          <a:ea typeface="黑体" pitchFamily="49" charset="-122"/>
                          <a:cs typeface="Times New Roman" panose="02020603050405020304" charset="0"/>
                        </a:rPr>
                        <a:t>大会</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u="sng">
                          <a:latin typeface="黑体" pitchFamily="49" charset="-122"/>
                          <a:ea typeface="黑体" pitchFamily="49" charset="-122"/>
                          <a:cs typeface="黑体" panose="02010609060101010101" pitchFamily="49" charset="-122"/>
                        </a:rPr>
                        <a:t> </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u="sng">
                          <a:latin typeface="黑体" pitchFamily="49" charset="-122"/>
                          <a:ea typeface="黑体" pitchFamily="49" charset="-122"/>
                          <a:cs typeface="黑体" panose="02010609060101010101" pitchFamily="49" charset="-122"/>
                        </a:rPr>
                        <a:t> </a:t>
                      </a: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2989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sz="2000" b="1">
                          <a:latin typeface="黑体" pitchFamily="49" charset="-122"/>
                          <a:ea typeface="黑体" pitchFamily="49" charset="-122"/>
                          <a:cs typeface="黑体" panose="02010609060101010101" pitchFamily="49" charset="-122"/>
                          <a:sym typeface="+mn-ea"/>
                        </a:rPr>
                        <a:t>国王</a:t>
                      </a:r>
                      <a:endParaRPr lang="zh-CN" altLang="en-US" sz="2000" b="1">
                        <a:solidFill>
                          <a:srgbClr val="1D41D5"/>
                        </a:solidFill>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Times New Roman" panose="02020603050405020304" charset="0"/>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41680">
                <a:tc>
                  <a:txBody>
                    <a:bodyPr vert="horz" wrap="square"/>
                    <a:lstStyle>
                      <a:defPPr/>
                    </a:lstStyle>
                    <a:p>
                      <a:pPr marL="0" lvl="0" indent="0" algn="ctr" defTabSz="914400" eaLnBrk="0" hangingPunct="0">
                        <a:lnSpc>
                          <a:spcPct val="110000"/>
                        </a:lnSpc>
                        <a:spcBef>
                          <a:spcPct val="0"/>
                        </a:spcBef>
                        <a:buNone/>
                      </a:pPr>
                      <a:r>
                        <a:rPr lang="zh-CN" altLang="en-US" sz="2000" b="1">
                          <a:solidFill>
                            <a:schemeClr val="tx1">
                              <a:lumMod val="95000"/>
                              <a:lumOff val="5000"/>
                            </a:schemeClr>
                          </a:solidFill>
                          <a:latin typeface="黑体" pitchFamily="49" charset="-122"/>
                          <a:ea typeface="黑体" pitchFamily="49" charset="-122"/>
                          <a:sym typeface="+mn-ea"/>
                        </a:rPr>
                        <a:t>长老会议</a:t>
                      </a:r>
                      <a:endParaRPr lang="zh-CN" altLang="en-US" sz="2000" b="1">
                        <a:solidFill>
                          <a:schemeClr val="tx1">
                            <a:lumMod val="95000"/>
                            <a:lumOff val="5000"/>
                          </a:schemeClr>
                        </a:solidFill>
                        <a:latin typeface="黑体" pitchFamily="49" charset="-122"/>
                        <a:ea typeface="黑体" pitchFamily="49"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stStyle>
                    <a:p>
                      <a:pPr marL="0" lvl="0" indent="0" algn="ctr" defTabSz="914400" eaLnBrk="0" hangingPunct="0">
                        <a:lnSpc>
                          <a:spcPct val="110000"/>
                        </a:lnSpc>
                        <a:spcBef>
                          <a:spcPct val="0"/>
                        </a:spcBef>
                        <a:buNone/>
                      </a:pPr>
                      <a:endParaRPr lang="zh-CN" altLang="en-US" sz="2000" b="1">
                        <a:solidFill>
                          <a:srgbClr val="FF0000"/>
                        </a:solidFill>
                        <a:latin typeface="黑体" pitchFamily="49" charset="-122"/>
                        <a:ea typeface="黑体" pitchFamily="49"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008505">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r>
                        <a:rPr lang="zh-CN" altLang="en-US" sz="2000" b="1">
                          <a:latin typeface="黑体" pitchFamily="49" charset="-122"/>
                          <a:ea typeface="黑体" pitchFamily="49" charset="-122"/>
                          <a:sym typeface="+mn-ea"/>
                        </a:rPr>
                        <a:t>监察官</a:t>
                      </a:r>
                      <a:endParaRPr lang="zh-CN" altLang="en-US" sz="2000" b="1">
                        <a:solidFill>
                          <a:srgbClr val="1D41D5"/>
                        </a:solidFill>
                        <a:latin typeface="黑体" pitchFamily="49" charset="-122"/>
                        <a:ea typeface="黑体" pitchFamily="49" charset="-122"/>
                        <a:cs typeface="Times New Roman" panose="02020603050405020304"/>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a:latin typeface="黑体" pitchFamily="49" charset="-122"/>
                        <a:ea typeface="黑体" pitchFamily="49" charset="-122"/>
                        <a:cs typeface="黑体" panose="02010609060101010101" pitchFamily="49" charset="-122"/>
                        <a:sym typeface="+mn-ea"/>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defPPr/>
                      <a:lvl1pPr marL="257175" lvl="0" indent="-257175" algn="l" defTabSz="685800" rtl="0" eaLnBrk="1" fontAlgn="base" latinLnBrk="0" hangingPunct="1">
                        <a:lnSpc>
                          <a:spcPct val="100000"/>
                        </a:lnSpc>
                        <a:spcBef>
                          <a:spcPct val="20000"/>
                        </a:spcBef>
                        <a:spcAft>
                          <a:spcPct val="0"/>
                        </a:spcAft>
                        <a:buClrTx/>
                        <a:buSzTx/>
                        <a:buFontTx/>
                        <a:buChar char="•"/>
                        <a:defRPr sz="2100" u="none" kern="1200" baseline="0">
                          <a:solidFill>
                            <a:schemeClr val="tx1"/>
                          </a:solidFill>
                          <a:latin typeface="Arial" pitchFamily="34" charset="0"/>
                          <a:ea typeface="宋体" pitchFamily="2" charset="-122"/>
                        </a:defRPr>
                      </a:lvl1pPr>
                      <a:lvl2pPr marL="557530" lvl="1" indent="-214630" algn="l" defTabSz="6858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itchFamily="34" charset="0"/>
                          <a:ea typeface="宋体" pitchFamily="2" charset="-122"/>
                        </a:defRPr>
                      </a:lvl2pPr>
                      <a:lvl3pPr marL="857250" lvl="2" indent="-171450" algn="l" defTabSz="685800" rtl="0" eaLnBrk="1" fontAlgn="base" latinLnBrk="0" hangingPunct="1">
                        <a:lnSpc>
                          <a:spcPct val="100000"/>
                        </a:lnSpc>
                        <a:spcBef>
                          <a:spcPct val="20000"/>
                        </a:spcBef>
                        <a:spcAft>
                          <a:spcPct val="0"/>
                        </a:spcAft>
                        <a:buClrTx/>
                        <a:buSzTx/>
                        <a:buFontTx/>
                        <a:buChar char="•"/>
                        <a:defRPr sz="1500" b="0" i="0" u="none" kern="1200" baseline="0">
                          <a:solidFill>
                            <a:schemeClr val="tx1"/>
                          </a:solidFill>
                          <a:latin typeface="Arial" pitchFamily="34" charset="0"/>
                          <a:ea typeface="宋体" pitchFamily="2" charset="-122"/>
                        </a:defRPr>
                      </a:lvl3pPr>
                      <a:lvl4pPr marL="1200150" lvl="3"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4pPr>
                      <a:lvl5pPr marL="1543050" lvl="4" indent="-171450" algn="l" defTabSz="685800" rtl="0" eaLnBrk="1" fontAlgn="base" latinLnBrk="0" hangingPunct="1">
                        <a:lnSpc>
                          <a:spcPct val="100000"/>
                        </a:lnSpc>
                        <a:spcBef>
                          <a:spcPct val="20000"/>
                        </a:spcBef>
                        <a:spcAft>
                          <a:spcPct val="0"/>
                        </a:spcAft>
                        <a:buClrTx/>
                        <a:buSzTx/>
                        <a:buFontTx/>
                        <a:buChar char="»"/>
                        <a:defRPr sz="1400" b="0" i="0" u="none" kern="1200" baseline="0">
                          <a:solidFill>
                            <a:schemeClr val="tx1"/>
                          </a:solidFill>
                          <a:latin typeface="Arial" pitchFamily="34" charset="0"/>
                          <a:ea typeface="宋体" pitchFamily="2" charset="-122"/>
                        </a:defRPr>
                      </a:lvl5pPr>
                    </a:lstStyle>
                    <a:p>
                      <a:pPr marL="0" lvl="0" indent="0" algn="ctr" defTabSz="914400" eaLnBrk="0" hangingPunct="0">
                        <a:lnSpc>
                          <a:spcPct val="110000"/>
                        </a:lnSpc>
                        <a:spcBef>
                          <a:spcPct val="0"/>
                        </a:spcBef>
                        <a:buNone/>
                      </a:pPr>
                      <a:endParaRPr lang="zh-CN" altLang="en-US" sz="2000" b="1" u="sng">
                        <a:solidFill>
                          <a:srgbClr val="FF0000"/>
                        </a:solidFill>
                        <a:latin typeface="黑体" pitchFamily="49" charset="-122"/>
                        <a:ea typeface="黑体" pitchFamily="49" charset="-122"/>
                        <a:cs typeface="Times New Roman" panose="02020603050405020304"/>
                      </a:endParaRPr>
                    </a:p>
                  </a:txBody>
                  <a:tcPr marL="109752" marR="109752" marT="54876" marB="54876"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7450455" y="2277745"/>
            <a:ext cx="4568190" cy="3020060"/>
          </a:xfrm>
          <a:prstGeom prst="rect">
            <a:avLst/>
          </a:prstGeom>
          <a:solidFill>
            <a:schemeClr val="accent6">
              <a:lumMod val="40000"/>
              <a:lumOff val="60000"/>
            </a:schemeClr>
          </a:solidFill>
        </p:spPr>
        <p:txBody>
          <a:bodyPr wrap="square" rtlCol="0" anchor="t">
            <a:spAutoFit/>
          </a:bodyPr>
          <a:lstStyle>
            <a:defPPr/>
          </a:lstStyle>
          <a:p>
            <a:pPr>
              <a:lnSpc>
                <a:spcPct val="170000"/>
              </a:lnSpc>
            </a:pPr>
            <a:r>
              <a:rPr lang="zh-CN" altLang="en-US" sz="2800" b="1">
                <a:solidFill>
                  <a:srgbClr val="FF0000"/>
                </a:solidFill>
              </a:rPr>
              <a:t>寡头政治（</a:t>
            </a:r>
            <a:r>
              <a:rPr lang="zh-CN" altLang="en-US" sz="2800" b="1"/>
              <a:t>oligarchy）是一种政制形式，其中大部分甚至全部权利有效地掌握在一小撮特权阶级手上。</a:t>
            </a:r>
          </a:p>
        </p:txBody>
      </p:sp>
      <p:grpSp>
        <p:nvGrpSpPr>
          <p:cNvPr id="15368" name="组合 16"/>
          <p:cNvGrpSpPr/>
          <p:nvPr/>
        </p:nvGrpSpPr>
        <p:grpSpPr>
          <a:xfrm>
            <a:off x="6668770" y="171450"/>
            <a:ext cx="5414010" cy="787400"/>
            <a:chOff x="6325" y="4780"/>
            <a:chExt cx="7049" cy="1240"/>
          </a:xfrm>
        </p:grpSpPr>
        <p:pic>
          <p:nvPicPr>
            <p:cNvPr id="15369" name="图片 17" descr="图片2"/>
            <p:cNvPicPr>
              <a:picLocks noChangeAspect="1"/>
            </p:cNvPicPr>
            <p:nvPr/>
          </p:nvPicPr>
          <p:blipFill>
            <a:blip r:embed="rId4"/>
            <a:stretch>
              <a:fillRect/>
            </a:stretch>
          </p:blipFill>
          <p:spPr bwMode="auto">
            <a:xfrm>
              <a:off x="6325" y="4780"/>
              <a:ext cx="7049" cy="1240"/>
            </a:xfrm>
            <a:prstGeom prst="rect">
              <a:avLst/>
            </a:prstGeom>
            <a:noFill/>
            <a:ln w="9525">
              <a:noFill/>
              <a:miter lim="800000"/>
            </a:ln>
          </p:spPr>
        </p:pic>
        <p:sp>
          <p:nvSpPr>
            <p:cNvPr id="15370" name="文本框 18"/>
            <p:cNvSpPr txBox="1">
              <a:spLocks noChangeArrowheads="1"/>
            </p:cNvSpPr>
            <p:nvPr/>
          </p:nvSpPr>
          <p:spPr bwMode="auto">
            <a:xfrm>
              <a:off x="8422" y="4892"/>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itchFamily="2" charset="-122"/>
                </a:rPr>
                <a:t>斯巴达寡头政治</a:t>
              </a: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2</a:t>
              </a:r>
            </a:p>
          </p:txBody>
        </p:sp>
      </p:grpSp>
      <p:grpSp>
        <p:nvGrpSpPr>
          <p:cNvPr id="8197" name="组合 64"/>
          <p:cNvGrpSpPr/>
          <p:nvPr/>
        </p:nvGrpSpPr>
        <p:grpSpPr>
          <a:xfrm>
            <a:off x="0" y="146050"/>
            <a:ext cx="4403725" cy="1000125"/>
            <a:chOff x="1898" y="6199"/>
            <a:chExt cx="6934" cy="1575"/>
          </a:xfrm>
        </p:grpSpPr>
        <p:sp>
          <p:nvSpPr>
            <p:cNvPr id="8219"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古代希腊政治制度</a:t>
              </a: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8" name=" 203"/>
            <p:cNvSpPr/>
            <p:nvPr/>
          </p:nvSpPr>
          <p:spPr>
            <a:xfrm rot="10800000">
              <a:off x="7785" y="6647"/>
              <a:ext cx="1047"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sp>
        <p:nvSpPr>
          <p:cNvPr id="7" name="文本框 6"/>
          <p:cNvSpPr txBox="1"/>
          <p:nvPr/>
        </p:nvSpPr>
        <p:spPr>
          <a:xfrm>
            <a:off x="1127760" y="2549525"/>
            <a:ext cx="1685290" cy="829945"/>
          </a:xfrm>
          <a:prstGeom prst="rect">
            <a:avLst/>
          </a:prstGeom>
          <a:noFill/>
        </p:spPr>
        <p:txBody>
          <a:bodyPr wrap="square" rtlCol="0">
            <a:spAutoFit/>
          </a:bodyPr>
          <a:lstStyle>
            <a:defPPr/>
          </a:lstStyle>
          <a:p>
            <a:pPr/>
            <a:r>
              <a:rPr lang="zh-CN" altLang="en-US" sz="2400" b="1" u="sng">
                <a:solidFill>
                  <a:srgbClr val="FF0000"/>
                </a:solidFill>
                <a:latin typeface="黑体" pitchFamily="49" charset="-122"/>
                <a:ea typeface="黑体" pitchFamily="49" charset="-122"/>
                <a:cs typeface="黑体" panose="02010609060101010101" pitchFamily="49" charset="-122"/>
                <a:sym typeface="+mn-ea"/>
              </a:rPr>
              <a:t>全体公民</a:t>
            </a:r>
            <a:r>
              <a:rPr lang="zh-CN" altLang="en-US" sz="2400" b="1" u="sng">
                <a:latin typeface="黑体" pitchFamily="49" charset="-122"/>
                <a:ea typeface="黑体" pitchFamily="49" charset="-122"/>
                <a:cs typeface="黑体" panose="02010609060101010101" pitchFamily="49" charset="-122"/>
                <a:sym typeface="+mn-ea"/>
              </a:rPr>
              <a:t>参加</a:t>
            </a:r>
          </a:p>
        </p:txBody>
      </p:sp>
      <p:sp>
        <p:nvSpPr>
          <p:cNvPr id="2" name="文本框 1"/>
          <p:cNvSpPr txBox="1"/>
          <p:nvPr/>
        </p:nvSpPr>
        <p:spPr>
          <a:xfrm>
            <a:off x="5303520" y="2413000"/>
            <a:ext cx="1852295" cy="1198880"/>
          </a:xfrm>
          <a:prstGeom prst="rect">
            <a:avLst/>
          </a:prstGeom>
          <a:noFill/>
        </p:spPr>
        <p:txBody>
          <a:bodyPr wrap="square" rtlCol="0">
            <a:spAutoFit/>
          </a:bodyPr>
          <a:lstStyle>
            <a:defPPr/>
          </a:lstStyle>
          <a:p>
            <a:pPr/>
            <a:r>
              <a:rPr sz="2400" b="1">
                <a:latin typeface="黑体" pitchFamily="49" charset="-122"/>
                <a:ea typeface="黑体" pitchFamily="49" charset="-122"/>
                <a:cs typeface="黑体" panose="02010609060101010101" pitchFamily="49" charset="-122"/>
                <a:sym typeface="+mn-ea"/>
              </a:rPr>
              <a:t>名义上是</a:t>
            </a:r>
            <a:r>
              <a:rPr lang="zh-CN" altLang="en-US" sz="2400" b="1">
                <a:latin typeface="黑体" pitchFamily="49" charset="-122"/>
                <a:ea typeface="黑体" pitchFamily="49" charset="-122"/>
                <a:cs typeface="黑体" panose="02010609060101010101" pitchFamily="49" charset="-122"/>
                <a:sym typeface="+mn-ea"/>
              </a:rPr>
              <a:t>国家的</a:t>
            </a:r>
            <a:r>
              <a:rPr lang="zh-CN" altLang="en-US" sz="2400" b="1">
                <a:solidFill>
                  <a:srgbClr val="FF0000"/>
                </a:solidFill>
                <a:latin typeface="黑体" pitchFamily="49" charset="-122"/>
                <a:ea typeface="黑体" pitchFamily="49" charset="-122"/>
                <a:cs typeface="黑体" panose="02010609060101010101" pitchFamily="49" charset="-122"/>
                <a:sym typeface="+mn-ea"/>
              </a:rPr>
              <a:t>最高权力机关</a:t>
            </a:r>
          </a:p>
        </p:txBody>
      </p:sp>
      <p:sp>
        <p:nvSpPr>
          <p:cNvPr id="3" name="文本框 2"/>
          <p:cNvSpPr txBox="1"/>
          <p:nvPr/>
        </p:nvSpPr>
        <p:spPr>
          <a:xfrm>
            <a:off x="1156970" y="3538855"/>
            <a:ext cx="1026160" cy="49720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lang="zh-CN" altLang="en-US" sz="2400" b="1">
                <a:latin typeface="黑体" pitchFamily="49" charset="-122"/>
                <a:ea typeface="黑体" pitchFamily="49" charset="-122"/>
                <a:cs typeface="Times New Roman" panose="02020603050405020304" charset="0"/>
                <a:sym typeface="+mn-ea"/>
              </a:rPr>
              <a:t>世袭</a:t>
            </a:r>
          </a:p>
        </p:txBody>
      </p:sp>
      <p:sp>
        <p:nvSpPr>
          <p:cNvPr id="9" name="文本框 8"/>
          <p:cNvSpPr txBox="1"/>
          <p:nvPr/>
        </p:nvSpPr>
        <p:spPr>
          <a:xfrm>
            <a:off x="2871470" y="3529965"/>
            <a:ext cx="2261870" cy="398780"/>
          </a:xfrm>
          <a:prstGeom prst="rect">
            <a:avLst/>
          </a:prstGeom>
          <a:noFill/>
        </p:spPr>
        <p:txBody>
          <a:bodyPr wrap="square" rtlCol="0">
            <a:spAutoFit/>
          </a:bodyPr>
          <a:lstStyle>
            <a:defPPr/>
          </a:lstStyle>
          <a:p>
            <a:pPr/>
            <a:r>
              <a:rPr sz="2000" b="1">
                <a:latin typeface="黑体" pitchFamily="49" charset="-122"/>
                <a:ea typeface="黑体" pitchFamily="49" charset="-122"/>
                <a:cs typeface="黑体" panose="02010609060101010101" pitchFamily="49" charset="-122"/>
                <a:sym typeface="+mn-ea"/>
              </a:rPr>
              <a:t>垄断军事统帅权力</a:t>
            </a:r>
            <a:endParaRPr lang="zh-CN" altLang="en-US" sz="2000" b="1">
              <a:latin typeface="黑体" pitchFamily="49" charset="-122"/>
              <a:ea typeface="黑体" pitchFamily="49" charset="-122"/>
              <a:cs typeface="黑体" panose="02010609060101010101" pitchFamily="49" charset="-122"/>
              <a:sym typeface="+mn-ea"/>
            </a:endParaRPr>
          </a:p>
        </p:txBody>
      </p:sp>
      <p:sp>
        <p:nvSpPr>
          <p:cNvPr id="10" name="文本框 9"/>
          <p:cNvSpPr txBox="1"/>
          <p:nvPr/>
        </p:nvSpPr>
        <p:spPr>
          <a:xfrm>
            <a:off x="1141730" y="4000500"/>
            <a:ext cx="1729740" cy="76835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000" b="1">
                <a:latin typeface="黑体" pitchFamily="49" charset="-122"/>
                <a:ea typeface="黑体" pitchFamily="49" charset="-122"/>
                <a:cs typeface="黑体" panose="02010609060101010101" pitchFamily="49" charset="-122"/>
                <a:sym typeface="+mn-ea"/>
              </a:rPr>
              <a:t>议员仅30人，且终身任职</a:t>
            </a:r>
            <a:endParaRPr lang="zh-CN" altLang="en-US" sz="2000" b="1">
              <a:latin typeface="黑体" pitchFamily="49" charset="-122"/>
              <a:ea typeface="黑体" pitchFamily="49" charset="-122"/>
              <a:cs typeface="黑体" panose="02010609060101010101" pitchFamily="49" charset="-122"/>
              <a:sym typeface="+mn-ea"/>
            </a:endParaRPr>
          </a:p>
        </p:txBody>
      </p:sp>
      <p:sp>
        <p:nvSpPr>
          <p:cNvPr id="11" name="文本框 10"/>
          <p:cNvSpPr txBox="1"/>
          <p:nvPr/>
        </p:nvSpPr>
        <p:spPr>
          <a:xfrm>
            <a:off x="1141730" y="5128260"/>
            <a:ext cx="1553210" cy="1308735"/>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2400" b="1">
                <a:latin typeface="黑体" pitchFamily="49" charset="-122"/>
                <a:ea typeface="黑体" pitchFamily="49" charset="-122"/>
                <a:cs typeface="黑体" panose="02010609060101010101" pitchFamily="49" charset="-122"/>
                <a:sym typeface="+mn-ea"/>
              </a:rPr>
              <a:t>从全体公民中选举产生</a:t>
            </a:r>
            <a:endParaRPr lang="zh-CN" altLang="en-US" sz="2400" b="1">
              <a:latin typeface="黑体" pitchFamily="49" charset="-122"/>
              <a:ea typeface="黑体" pitchFamily="49" charset="-122"/>
              <a:cs typeface="黑体" panose="02010609060101010101" pitchFamily="49" charset="-122"/>
              <a:sym typeface="+mn-ea"/>
            </a:endParaRPr>
          </a:p>
        </p:txBody>
      </p:sp>
      <p:sp>
        <p:nvSpPr>
          <p:cNvPr id="12" name="文本框 11"/>
          <p:cNvSpPr txBox="1"/>
          <p:nvPr/>
        </p:nvSpPr>
        <p:spPr>
          <a:xfrm>
            <a:off x="2808605" y="4841875"/>
            <a:ext cx="2392680" cy="1614170"/>
          </a:xfrm>
          <a:prstGeom prst="rect">
            <a:avLst/>
          </a:prstGeom>
          <a:noFill/>
        </p:spPr>
        <p:txBody>
          <a:bodyPr wrap="square" rtlCol="0">
            <a:spAutoFit/>
          </a:bodyPr>
          <a:lstStyle>
            <a:defPPr/>
          </a:lstStyle>
          <a:p>
            <a:pPr marL="0" lvl="0" indent="0" algn="ctr" defTabSz="914400" eaLnBrk="0" hangingPunct="0">
              <a:lnSpc>
                <a:spcPct val="110000"/>
              </a:lnSpc>
              <a:spcBef>
                <a:spcPct val="0"/>
              </a:spcBef>
              <a:buNone/>
            </a:pPr>
            <a:r>
              <a:rPr sz="1800" b="1">
                <a:latin typeface="黑体" pitchFamily="49" charset="-122"/>
                <a:ea typeface="黑体" pitchFamily="49" charset="-122"/>
                <a:cs typeface="黑体" panose="02010609060101010101" pitchFamily="49" charset="-122"/>
                <a:sym typeface="+mn-ea"/>
              </a:rPr>
              <a:t>拥有主持公民大会、审判国王等权力，但他们一年一任，一般不能连任，因而不利于他们充分发挥作用</a:t>
            </a:r>
            <a:endParaRPr lang="zh-CN" altLang="en-US" sz="1800" b="1">
              <a:latin typeface="黑体" pitchFamily="49" charset="-122"/>
              <a:ea typeface="黑体" pitchFamily="49" charset="-122"/>
              <a:cs typeface="黑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6"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1"/>
      <p:bldP spid="3" grpId="2"/>
      <p:bldP spid="9" grpId="3"/>
      <p:bldP spid="10" grpId="4"/>
      <p:bldP spid="11" grpId="5"/>
      <p:bldP spid="12" grpId="6"/>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6082" name="对象 46081"/>
          <p:cNvGraphicFramePr>
            <a:graphicFrameLocks noChangeAspect="1"/>
          </p:cNvGraphicFramePr>
          <p:nvPr/>
        </p:nvGraphicFramePr>
        <p:xfrm>
          <a:off x="1065682" y="777413"/>
          <a:ext cx="9858661" cy="4771180"/>
        </p:xfrm>
        <a:graphic>
          <a:graphicData uri="http://schemas.openxmlformats.org/presentationml/2006/ole">
            <mc:AlternateContent>
              <mc:Choice xmlns:v="urn:schemas-microsoft-com:vml" Requires="v">
                <p:oleObj spid="_x0000_s1038" r:id="rId2" progId="Word.Document.8">
                  <p:embed/>
                </p:oleObj>
              </mc:Choice>
              <mc:Fallback>
                <p:oleObj r:id="rId2" progId="Word.Document.8">
                  <p:embed/>
                  <p:pic>
                    <p:nvPicPr>
                      <p:cNvPr id="0" name="OLE substitute image"/>
                      <p:cNvPicPr/>
                      <p:nvPr/>
                    </p:nvPicPr>
                    <p:blipFill>
                      <a:blip r:embed="rId3"/>
                      <a:stretch>
                        <a:fillRect/>
                      </a:stretch>
                    </p:blipFill>
                    <p:spPr>
                      <a:xfrm>
                        <a:off x="1065682" y="777413"/>
                        <a:ext cx="9858661" cy="4771180"/>
                      </a:xfrm>
                      <a:prstGeom prst="rect">
                        <a:avLst/>
                      </a:prstGeom>
                      <a:noFill/>
                      <a:ln w="38100">
                        <a:noFill/>
                        <a:miter/>
                      </a:ln>
                    </p:spPr>
                  </p:pic>
                </p:oleObj>
              </mc:Fallback>
            </mc:AlternateContent>
          </a:graphicData>
        </a:graphic>
      </p:graphicFrame>
      <p:graphicFrame>
        <p:nvGraphicFramePr>
          <p:cNvPr id="46083" name="对象 46082"/>
          <p:cNvGraphicFramePr>
            <a:graphicFrameLocks noChangeAspect="1"/>
          </p:cNvGraphicFramePr>
          <p:nvPr/>
        </p:nvGraphicFramePr>
        <p:xfrm>
          <a:off x="974222" y="4161445"/>
          <a:ext cx="10094933" cy="2160750"/>
        </p:xfrm>
        <a:graphic>
          <a:graphicData uri="http://schemas.openxmlformats.org/presentationml/2006/ole">
            <mc:AlternateContent>
              <mc:Choice xmlns:v="urn:schemas-microsoft-com:vml" Requires="v">
                <p:oleObj spid="_x0000_s1039" r:id="rId4" progId="Word.Document.8">
                  <p:embed/>
                </p:oleObj>
              </mc:Choice>
              <mc:Fallback>
                <p:oleObj r:id="rId4" progId="Word.Document.8">
                  <p:embed/>
                  <p:pic>
                    <p:nvPicPr>
                      <p:cNvPr id="0" name="OLE substitute image"/>
                      <p:cNvPicPr/>
                      <p:nvPr/>
                    </p:nvPicPr>
                    <p:blipFill>
                      <a:blip r:embed="rId5"/>
                      <a:stretch>
                        <a:fillRect/>
                      </a:stretch>
                    </p:blipFill>
                    <p:spPr>
                      <a:xfrm>
                        <a:off x="974222" y="4161445"/>
                        <a:ext cx="10094933" cy="216075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linds(horizontal)">
                                      <p:cBhvr>
                                        <p:cTn id="7" dur="500"/>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4" name="表格 13"/>
          <p:cNvGraphicFramePr>
            <a:graphicFrameLocks noGrp="1"/>
          </p:cNvGraphicFramePr>
          <p:nvPr>
            <p:custDataLst>
              <p:tags r:id="rId2"/>
            </p:custDataLst>
          </p:nvPr>
        </p:nvGraphicFramePr>
        <p:xfrm>
          <a:off x="81280" y="1146175"/>
          <a:ext cx="11998960" cy="5465953"/>
        </p:xfrm>
        <a:graphic>
          <a:graphicData uri="http://schemas.openxmlformats.org/drawingml/2006/table">
            <a:tbl>
              <a:tblPr firstRow="1" bandRow="1">
                <a:tableStyleId>{5940675A-B579-460E-94D1-54222C63F5DA}</a:tableStyleId>
              </a:tblPr>
              <a:tblGrid>
                <a:gridCol w="1732280"/>
                <a:gridCol w="10266680"/>
              </a:tblGrid>
              <a:tr h="345440">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角度</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罗马共和国</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28015">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国家机构</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0">
                        <a:latin typeface="黑体" pitchFamily="49" charset="-122"/>
                        <a:ea typeface="黑体" pitchFamily="49"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111500">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主要</a:t>
                      </a:r>
                    </a:p>
                    <a:p>
                      <a:pPr indent="0" algn="ctr">
                        <a:lnSpc>
                          <a:spcPct val="110000"/>
                        </a:lnSpc>
                        <a:buNone/>
                      </a:pPr>
                      <a:r>
                        <a:rPr lang="en-US" sz="2400" b="0">
                          <a:latin typeface="黑体" pitchFamily="49" charset="-122"/>
                          <a:ea typeface="黑体" pitchFamily="49" charset="-122"/>
                          <a:cs typeface="宋体" panose="02010600030101010101" pitchFamily="2" charset="-122"/>
                        </a:rPr>
                        <a:t>机构</a:t>
                      </a:r>
                    </a:p>
                    <a:p>
                      <a:pPr indent="0" algn="ctr">
                        <a:lnSpc>
                          <a:spcPct val="110000"/>
                        </a:lnSpc>
                        <a:buNone/>
                      </a:pPr>
                      <a:r>
                        <a:rPr lang="en-US" sz="2400" b="0">
                          <a:latin typeface="黑体" pitchFamily="49" charset="-122"/>
                          <a:ea typeface="黑体" pitchFamily="49" charset="-122"/>
                          <a:cs typeface="宋体" panose="02010600030101010101" pitchFamily="2" charset="-122"/>
                        </a:rPr>
                        <a:t>权力</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0">
                        <a:latin typeface="黑体" pitchFamily="49" charset="-122"/>
                        <a:ea typeface="黑体" pitchFamily="49" charset="-122"/>
                        <a:cs typeface="黑体" panose="02010609060101010101" pitchFamily="49" charset="-122"/>
                        <a:sym typeface="+mn-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19430">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政治体制</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zh-CN" altLang="en-US" sz="2400" b="0">
                        <a:latin typeface="黑体" pitchFamily="49" charset="-122"/>
                        <a:ea typeface="黑体" pitchFamily="49" charset="-122"/>
                        <a:cs typeface="楷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91515">
                <a:tc>
                  <a:txBody>
                    <a:bodyPr vert="horz" wrap="square"/>
                    <a:lstStyle>
                      <a:defPPr/>
                    </a:lstStyle>
                    <a:p>
                      <a:pPr indent="0" algn="ctr">
                        <a:lnSpc>
                          <a:spcPct val="110000"/>
                        </a:lnSpc>
                        <a:buNone/>
                      </a:pPr>
                      <a:r>
                        <a:rPr lang="en-US" sz="2400" b="0">
                          <a:latin typeface="黑体" pitchFamily="49" charset="-122"/>
                          <a:ea typeface="黑体" pitchFamily="49" charset="-122"/>
                          <a:cs typeface="宋体" panose="02010600030101010101" pitchFamily="2" charset="-122"/>
                        </a:rPr>
                        <a:t>政治制度</a:t>
                      </a:r>
                    </a:p>
                    <a:p>
                      <a:pPr indent="0" algn="ctr">
                        <a:lnSpc>
                          <a:spcPct val="110000"/>
                        </a:lnSpc>
                        <a:buNone/>
                      </a:pPr>
                      <a:r>
                        <a:rPr lang="en-US" sz="2400" b="0">
                          <a:latin typeface="黑体" pitchFamily="49" charset="-122"/>
                          <a:ea typeface="黑体" pitchFamily="49" charset="-122"/>
                          <a:cs typeface="宋体" panose="02010600030101010101" pitchFamily="2" charset="-122"/>
                        </a:rPr>
                        <a:t>特征</a:t>
                      </a:r>
                      <a:endParaRPr lang="en-US" alt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sz="2400" b="0">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pSp>
        <p:nvGrpSpPr>
          <p:cNvPr id="14342" name="组合 64"/>
          <p:cNvGrpSpPr/>
          <p:nvPr/>
        </p:nvGrpSpPr>
        <p:grpSpPr>
          <a:xfrm>
            <a:off x="0" y="146050"/>
            <a:ext cx="4403725" cy="1000125"/>
            <a:chOff x="1898" y="6199"/>
            <a:chExt cx="6935" cy="1575"/>
          </a:xfrm>
        </p:grpSpPr>
        <p:sp>
          <p:nvSpPr>
            <p:cNvPr id="14364"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古代罗马政治制度</a:t>
              </a: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3" y="6647"/>
              <a:ext cx="1050"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15368" name="组合 16"/>
          <p:cNvGrpSpPr/>
          <p:nvPr/>
        </p:nvGrpSpPr>
        <p:grpSpPr>
          <a:xfrm>
            <a:off x="4950460" y="185738"/>
            <a:ext cx="4476750" cy="787400"/>
            <a:chOff x="6325" y="4780"/>
            <a:chExt cx="7049" cy="1240"/>
          </a:xfrm>
        </p:grpSpPr>
        <p:pic>
          <p:nvPicPr>
            <p:cNvPr id="15369" name="图片 17" descr="图片2"/>
            <p:cNvPicPr>
              <a:picLocks noChangeAspect="1"/>
            </p:cNvPicPr>
            <p:nvPr/>
          </p:nvPicPr>
          <p:blipFill>
            <a:blip r:embed="rId3"/>
            <a:stretch>
              <a:fillRect/>
            </a:stretch>
          </p:blipFill>
          <p:spPr bwMode="auto">
            <a:xfrm>
              <a:off x="6325" y="4780"/>
              <a:ext cx="7049" cy="1240"/>
            </a:xfrm>
            <a:prstGeom prst="rect">
              <a:avLst/>
            </a:prstGeom>
            <a:noFill/>
            <a:ln w="9525">
              <a:noFill/>
              <a:miter lim="800000"/>
            </a:ln>
          </p:spPr>
        </p:pic>
        <p:sp>
          <p:nvSpPr>
            <p:cNvPr id="15370" name="文本框 18"/>
            <p:cNvSpPr txBox="1">
              <a:spLocks noChangeArrowheads="1"/>
            </p:cNvSpPr>
            <p:nvPr/>
          </p:nvSpPr>
          <p:spPr bwMode="auto">
            <a:xfrm>
              <a:off x="8422" y="4892"/>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itchFamily="2" charset="-122"/>
                </a:rPr>
                <a:t>罗马共和国</a:t>
              </a: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方正胖娃_GBK" panose="03000509000000000000" charset="-122"/>
                  <a:ea typeface="方正胖娃_GBK" panose="03000509000000000000" charset="-122"/>
                </a:rPr>
                <a:t>3</a:t>
              </a:r>
            </a:p>
          </p:txBody>
        </p:sp>
      </p:grpSp>
      <p:sp>
        <p:nvSpPr>
          <p:cNvPr id="4" name="文本框 3"/>
          <p:cNvSpPr txBox="1"/>
          <p:nvPr/>
        </p:nvSpPr>
        <p:spPr>
          <a:xfrm>
            <a:off x="2241550" y="1685290"/>
            <a:ext cx="6871970" cy="497205"/>
          </a:xfrm>
          <a:prstGeom prst="rect">
            <a:avLst/>
          </a:prstGeom>
          <a:noFill/>
        </p:spPr>
        <p:txBody>
          <a:bodyPr wrap="square" rtlCol="0">
            <a:spAutoFit/>
          </a:bodyPr>
          <a:lstStyle>
            <a:defPPr/>
          </a:lstStyle>
          <a:p>
            <a:pPr indent="0">
              <a:lnSpc>
                <a:spcPct val="110000"/>
              </a:lnSpc>
              <a:buNone/>
            </a:pPr>
            <a:r>
              <a:rPr lang="en-US" sz="2400" b="1">
                <a:latin typeface="黑体" pitchFamily="49" charset="-122"/>
                <a:ea typeface="黑体" pitchFamily="49" charset="-122"/>
                <a:cs typeface="楷体" panose="02010609060101010101" charset="-122"/>
                <a:sym typeface="+mn-ea"/>
              </a:rPr>
              <a:t>执政官</a:t>
            </a:r>
            <a:r>
              <a:rPr lang="en-US" sz="2400" b="1">
                <a:latin typeface="黑体" pitchFamily="49" charset="-122"/>
                <a:ea typeface="黑体" pitchFamily="49" charset="-122"/>
                <a:cs typeface="宋体" panose="02010600030101010101" pitchFamily="2" charset="-122"/>
                <a:sym typeface="+mn-ea"/>
              </a:rPr>
              <a:t>等高级官员、</a:t>
            </a:r>
            <a:r>
              <a:rPr lang="en-US" sz="2400" b="1">
                <a:latin typeface="黑体" pitchFamily="49" charset="-122"/>
                <a:ea typeface="黑体" pitchFamily="49" charset="-122"/>
                <a:cs typeface="楷体" panose="02010609060101010101" charset="-122"/>
                <a:sym typeface="+mn-ea"/>
              </a:rPr>
              <a:t>元老院</a:t>
            </a:r>
            <a:r>
              <a:rPr lang="en-US" sz="2400" b="1">
                <a:latin typeface="黑体" pitchFamily="49" charset="-122"/>
                <a:ea typeface="黑体" pitchFamily="49" charset="-122"/>
                <a:cs typeface="宋体" panose="02010600030101010101" pitchFamily="2" charset="-122"/>
                <a:sym typeface="+mn-ea"/>
              </a:rPr>
              <a:t>和</a:t>
            </a:r>
            <a:r>
              <a:rPr lang="en-US" sz="2400" b="1">
                <a:latin typeface="黑体" pitchFamily="49" charset="-122"/>
                <a:ea typeface="黑体" pitchFamily="49" charset="-122"/>
                <a:cs typeface="楷体" panose="02010609060101010101" charset="-122"/>
                <a:sym typeface="+mn-ea"/>
              </a:rPr>
              <a:t>公民大会</a:t>
            </a:r>
            <a:endParaRPr lang="en-US" altLang="en-US" sz="2400" b="1">
              <a:latin typeface="黑体" pitchFamily="49" charset="-122"/>
              <a:ea typeface="黑体" pitchFamily="49" charset="-122"/>
              <a:cs typeface="楷体" panose="02010609060101010101" charset="-122"/>
              <a:sym typeface="+mn-ea"/>
            </a:endParaRPr>
          </a:p>
        </p:txBody>
      </p:sp>
      <p:sp>
        <p:nvSpPr>
          <p:cNvPr id="5" name="文本框 4"/>
          <p:cNvSpPr txBox="1"/>
          <p:nvPr/>
        </p:nvSpPr>
        <p:spPr>
          <a:xfrm>
            <a:off x="1971040" y="2353310"/>
            <a:ext cx="10050780" cy="2932430"/>
          </a:xfrm>
          <a:prstGeom prst="rect">
            <a:avLst/>
          </a:prstGeom>
          <a:noFill/>
        </p:spPr>
        <p:txBody>
          <a:bodyPr wrap="square" rtlCol="0">
            <a:spAutoFit/>
          </a:bodyPr>
          <a:lstStyle>
            <a:defPPr/>
          </a:lstStyle>
          <a:p>
            <a:pPr indent="0">
              <a:lnSpc>
                <a:spcPct val="110000"/>
              </a:lnSpc>
              <a:buNone/>
            </a:pPr>
            <a:r>
              <a:rPr sz="2400">
                <a:solidFill>
                  <a:srgbClr val="C00000"/>
                </a:solidFill>
                <a:latin typeface="黑体" pitchFamily="49" charset="-122"/>
                <a:ea typeface="黑体" pitchFamily="49" charset="-122"/>
                <a:cs typeface="黑体" panose="02010609060101010101" pitchFamily="49" charset="-122"/>
                <a:sym typeface="+mn-ea"/>
              </a:rPr>
              <a:t>①执政官</a:t>
            </a:r>
            <a:r>
              <a:rPr sz="2400">
                <a:latin typeface="黑体" pitchFamily="49" charset="-122"/>
                <a:ea typeface="黑体" pitchFamily="49" charset="-122"/>
                <a:cs typeface="黑体" panose="02010609060101010101" pitchFamily="49" charset="-122"/>
                <a:sym typeface="+mn-ea"/>
              </a:rPr>
              <a:t>有两人，一年一任，由全体公民选举产生，他们的主要职责是担任军事统帅，主持公民大会和元老院，并执行相关决议。</a:t>
            </a:r>
            <a:endParaRPr sz="2400" b="0">
              <a:latin typeface="黑体" pitchFamily="49" charset="-122"/>
              <a:ea typeface="黑体" pitchFamily="49" charset="-122"/>
              <a:cs typeface="黑体" panose="02010609060101010101" pitchFamily="49" charset="-122"/>
              <a:sym typeface="+mn-ea"/>
            </a:endParaRPr>
          </a:p>
          <a:p>
            <a:pPr indent="0">
              <a:lnSpc>
                <a:spcPct val="110000"/>
              </a:lnSpc>
              <a:buNone/>
            </a:pPr>
            <a:r>
              <a:rPr sz="2400">
                <a:solidFill>
                  <a:srgbClr val="C00000"/>
                </a:solidFill>
                <a:latin typeface="黑体" pitchFamily="49" charset="-122"/>
                <a:ea typeface="黑体" pitchFamily="49" charset="-122"/>
                <a:cs typeface="黑体" panose="02010609060101010101" pitchFamily="49" charset="-122"/>
                <a:sym typeface="+mn-ea"/>
              </a:rPr>
              <a:t>②元老院</a:t>
            </a:r>
            <a:r>
              <a:rPr sz="2400">
                <a:latin typeface="黑体" pitchFamily="49" charset="-122"/>
                <a:ea typeface="黑体" pitchFamily="49" charset="-122"/>
                <a:cs typeface="黑体" panose="02010609060101010101" pitchFamily="49" charset="-122"/>
                <a:sym typeface="+mn-ea"/>
              </a:rPr>
              <a:t>由卸任高级官员组成，终身任职，负责向官员提出建议，协调他们的行动。</a:t>
            </a:r>
            <a:endParaRPr sz="2400" b="0">
              <a:latin typeface="黑体" pitchFamily="49" charset="-122"/>
              <a:ea typeface="黑体" pitchFamily="49" charset="-122"/>
              <a:cs typeface="黑体" panose="02010609060101010101" pitchFamily="49" charset="-122"/>
              <a:sym typeface="+mn-ea"/>
            </a:endParaRPr>
          </a:p>
          <a:p>
            <a:pPr indent="0">
              <a:lnSpc>
                <a:spcPct val="110000"/>
              </a:lnSpc>
              <a:buNone/>
            </a:pPr>
            <a:r>
              <a:rPr sz="2400">
                <a:solidFill>
                  <a:srgbClr val="C00000"/>
                </a:solidFill>
                <a:latin typeface="黑体" pitchFamily="49" charset="-122"/>
                <a:ea typeface="黑体" pitchFamily="49" charset="-122"/>
                <a:cs typeface="黑体" panose="02010609060101010101" pitchFamily="49" charset="-122"/>
                <a:sym typeface="+mn-ea"/>
              </a:rPr>
              <a:t>③公民大会</a:t>
            </a:r>
            <a:r>
              <a:rPr sz="2400">
                <a:latin typeface="黑体" pitchFamily="49" charset="-122"/>
                <a:ea typeface="黑体" pitchFamily="49" charset="-122"/>
                <a:cs typeface="黑体" panose="02010609060101010101" pitchFamily="49" charset="-122"/>
                <a:sym typeface="+mn-ea"/>
              </a:rPr>
              <a:t>有权立法、宣战、媾和和谈判，是罗马最高权力机关，但公民大会的召开和表决都受到高级官员和元老院的限制，难以有效发挥作用。</a:t>
            </a:r>
            <a:endParaRPr sz="2400" b="0">
              <a:latin typeface="黑体" pitchFamily="49" charset="-122"/>
              <a:ea typeface="黑体" pitchFamily="49" charset="-122"/>
              <a:cs typeface="黑体" panose="02010609060101010101" pitchFamily="49" charset="-122"/>
              <a:sym typeface="+mn-ea"/>
            </a:endParaRPr>
          </a:p>
          <a:p>
            <a:pPr indent="0">
              <a:lnSpc>
                <a:spcPct val="110000"/>
              </a:lnSpc>
              <a:buNone/>
            </a:pPr>
            <a:r>
              <a:rPr sz="2400">
                <a:solidFill>
                  <a:srgbClr val="C00000"/>
                </a:solidFill>
                <a:latin typeface="黑体" pitchFamily="49" charset="-122"/>
                <a:ea typeface="黑体" pitchFamily="49" charset="-122"/>
                <a:cs typeface="黑体" panose="02010609060101010101" pitchFamily="49" charset="-122"/>
                <a:sym typeface="+mn-ea"/>
              </a:rPr>
              <a:t>④所有官职均无薪金</a:t>
            </a:r>
            <a:r>
              <a:rPr sz="2400">
                <a:latin typeface="黑体" pitchFamily="49" charset="-122"/>
                <a:ea typeface="黑体" pitchFamily="49" charset="-122"/>
                <a:cs typeface="黑体" panose="02010609060101010101" pitchFamily="49" charset="-122"/>
                <a:sym typeface="+mn-ea"/>
              </a:rPr>
              <a:t>，穷人实际上无法当选。</a:t>
            </a:r>
            <a:endParaRPr lang="zh-CN" altLang="en-US" sz="2400">
              <a:latin typeface="黑体" pitchFamily="49" charset="-122"/>
              <a:ea typeface="黑体" pitchFamily="49" charset="-122"/>
              <a:cs typeface="黑体" panose="02010609060101010101" pitchFamily="49" charset="-122"/>
              <a:sym typeface="+mn-ea"/>
            </a:endParaRPr>
          </a:p>
        </p:txBody>
      </p:sp>
      <p:sp>
        <p:nvSpPr>
          <p:cNvPr id="6" name="文本框 5"/>
          <p:cNvSpPr txBox="1"/>
          <p:nvPr/>
        </p:nvSpPr>
        <p:spPr>
          <a:xfrm>
            <a:off x="3378200" y="5285740"/>
            <a:ext cx="5435600" cy="497205"/>
          </a:xfrm>
          <a:prstGeom prst="rect">
            <a:avLst/>
          </a:prstGeom>
          <a:noFill/>
        </p:spPr>
        <p:txBody>
          <a:bodyPr wrap="square" rtlCol="0">
            <a:spAutoFit/>
          </a:bodyPr>
          <a:lstStyle>
            <a:defPPr/>
          </a:lstStyle>
          <a:p>
            <a:pPr indent="0" algn="ctr">
              <a:lnSpc>
                <a:spcPct val="110000"/>
              </a:lnSpc>
              <a:buNone/>
            </a:pPr>
            <a:r>
              <a:rPr lang="en-US" sz="2400">
                <a:latin typeface="黑体" pitchFamily="49" charset="-122"/>
                <a:ea typeface="黑体" pitchFamily="49" charset="-122"/>
                <a:cs typeface="楷体" panose="02010609060101010101" charset="-122"/>
                <a:sym typeface="+mn-ea"/>
              </a:rPr>
              <a:t>共和政体</a:t>
            </a:r>
            <a:endParaRPr lang="zh-CN" altLang="en-US" sz="2400">
              <a:latin typeface="黑体" pitchFamily="49" charset="-122"/>
              <a:ea typeface="黑体" pitchFamily="49" charset="-122"/>
              <a:cs typeface="楷体" panose="02010609060101010101" charset="-122"/>
              <a:sym typeface="+mn-ea"/>
            </a:endParaRPr>
          </a:p>
        </p:txBody>
      </p:sp>
      <p:sp>
        <p:nvSpPr>
          <p:cNvPr id="7" name="文本框 6"/>
          <p:cNvSpPr txBox="1"/>
          <p:nvPr/>
        </p:nvSpPr>
        <p:spPr>
          <a:xfrm>
            <a:off x="3296920" y="6022340"/>
            <a:ext cx="5597525" cy="497205"/>
          </a:xfrm>
          <a:prstGeom prst="rect">
            <a:avLst/>
          </a:prstGeom>
          <a:noFill/>
        </p:spPr>
        <p:txBody>
          <a:bodyPr wrap="square" rtlCol="0">
            <a:spAutoFit/>
          </a:bodyPr>
          <a:lstStyle>
            <a:defPPr/>
          </a:lstStyle>
          <a:p>
            <a:pPr indent="0" algn="ctr">
              <a:lnSpc>
                <a:spcPct val="110000"/>
              </a:lnSpc>
              <a:buNone/>
            </a:pPr>
            <a:r>
              <a:rPr lang="en-US" sz="2400">
                <a:latin typeface="黑体" pitchFamily="49" charset="-122"/>
                <a:ea typeface="黑体" pitchFamily="49" charset="-122"/>
                <a:cs typeface="宋体" panose="02010600030101010101" pitchFamily="2" charset="-122"/>
                <a:sym typeface="+mn-ea"/>
              </a:rPr>
              <a:t>具有浓厚的</a:t>
            </a:r>
            <a:r>
              <a:rPr lang="en-US" sz="2400">
                <a:latin typeface="黑体" pitchFamily="49" charset="-122"/>
                <a:ea typeface="黑体" pitchFamily="49" charset="-122"/>
                <a:cs typeface="楷体" panose="02010609060101010101" charset="-122"/>
                <a:sym typeface="+mn-ea"/>
              </a:rPr>
              <a:t>寡头政治</a:t>
            </a:r>
            <a:r>
              <a:rPr lang="en-US" sz="2400">
                <a:latin typeface="黑体" pitchFamily="49" charset="-122"/>
                <a:ea typeface="黑体" pitchFamily="49" charset="-122"/>
                <a:cs typeface="宋体" panose="02010600030101010101" pitchFamily="2" charset="-122"/>
                <a:sym typeface="+mn-ea"/>
              </a:rPr>
              <a:t>特征</a:t>
            </a:r>
            <a:endParaRPr lang="en-US" altLang="en-US" sz="2400">
              <a:latin typeface="黑体" pitchFamily="49" charset="-122"/>
              <a:ea typeface="黑体" pitchFamily="49"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 calcmode="lin" valueType="num">
                                      <p:cBhvr additive="base">
                                        <p:cTn id="2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additive="base">
                                        <p:cTn id="3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2"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1"/>
      <p:bldP spid="7" grpId="2"/>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custDataLst>
              <p:tags r:id="rId3"/>
            </p:custDataLst>
          </p:nvPr>
        </p:nvGraphicFramePr>
        <p:xfrm>
          <a:off x="0" y="930910"/>
          <a:ext cx="7445375" cy="3853688"/>
        </p:xfrm>
        <a:graphic>
          <a:graphicData uri="http://schemas.openxmlformats.org/drawingml/2006/table">
            <a:tbl>
              <a:tblPr firstRow="1" bandRow="1">
                <a:tableStyleId>{5940675A-B579-460E-94D1-54222C63F5DA}</a:tableStyleId>
              </a:tblPr>
              <a:tblGrid>
                <a:gridCol w="1426210"/>
                <a:gridCol w="6019165"/>
              </a:tblGrid>
              <a:tr h="401955">
                <a:tc>
                  <a:txBody>
                    <a:bodyPr vert="horz" wrap="square"/>
                    <a:lstStyle>
                      <a:defPPr/>
                    </a:lstStyle>
                    <a:p>
                      <a:pPr indent="0" algn="ctr">
                        <a:lnSpc>
                          <a:spcPct val="110000"/>
                        </a:lnSpc>
                        <a:buNone/>
                      </a:pPr>
                      <a:r>
                        <a:rPr lang="en-US" sz="2400" b="1">
                          <a:solidFill>
                            <a:schemeClr val="tx1"/>
                          </a:solidFill>
                          <a:latin typeface="黑体" pitchFamily="49" charset="-122"/>
                          <a:ea typeface="黑体" pitchFamily="49" charset="-122"/>
                          <a:cs typeface="宋体" panose="02010600030101010101" pitchFamily="2" charset="-122"/>
                        </a:rPr>
                        <a:t>角度</a:t>
                      </a:r>
                      <a:endParaRPr lang="en-US" altLang="en-US" sz="2400" b="1">
                        <a:solidFill>
                          <a:schemeClr val="tx1"/>
                        </a:solidFill>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r>
                        <a:rPr lang="en-US" sz="2400" b="1">
                          <a:latin typeface="黑体" pitchFamily="49" charset="-122"/>
                          <a:ea typeface="黑体" pitchFamily="49" charset="-122"/>
                          <a:cs typeface="宋体" panose="02010600030101010101" pitchFamily="2" charset="-122"/>
                        </a:rPr>
                        <a:t>罗马帝国</a:t>
                      </a:r>
                      <a:endParaRPr lang="en-US" altLang="en-US" sz="2400" b="1">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0885">
                <a:tc>
                  <a:txBody>
                    <a:bodyPr vert="horz" wrap="square"/>
                    <a:lstStyle>
                      <a:defPPr/>
                    </a:lstStyle>
                    <a:p>
                      <a:pPr indent="0" algn="ctr">
                        <a:lnSpc>
                          <a:spcPct val="110000"/>
                        </a:lnSpc>
                        <a:buNone/>
                      </a:pPr>
                      <a:r>
                        <a:rPr lang="zh-CN" altLang="en-US" sz="2400" b="1">
                          <a:solidFill>
                            <a:schemeClr val="tx1"/>
                          </a:solidFill>
                          <a:latin typeface="黑体" pitchFamily="49" charset="-122"/>
                          <a:ea typeface="黑体" pitchFamily="49" charset="-122"/>
                          <a:cs typeface="宋体" panose="02010600030101010101" pitchFamily="2" charset="-122"/>
                        </a:rPr>
                        <a:t>政体建立</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gn="ctr">
                        <a:lnSpc>
                          <a:spcPct val="110000"/>
                        </a:lnSpc>
                        <a:buNone/>
                      </a:pPr>
                      <a:endParaRPr lang="en-US" altLang="en-US" sz="2400" b="1">
                        <a:latin typeface="黑体" pitchFamily="49" charset="-122"/>
                        <a:ea typeface="黑体" pitchFamily="49" charset="-122"/>
                        <a:cs typeface="黑体" panose="02010609060101010101" pitchFamily="49" charset="-122"/>
                        <a:sym typeface="+mn-ea"/>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67155">
                <a:tc>
                  <a:txBody>
                    <a:bodyPr vert="horz" wrap="square"/>
                    <a:lstStyle>
                      <a:defPPr/>
                    </a:lstStyle>
                    <a:p>
                      <a:pPr indent="0" algn="ctr">
                        <a:lnSpc>
                          <a:spcPct val="110000"/>
                        </a:lnSpc>
                        <a:buNone/>
                      </a:pPr>
                      <a:r>
                        <a:rPr lang="en-US" sz="2400" b="1">
                          <a:solidFill>
                            <a:schemeClr val="tx1"/>
                          </a:solidFill>
                          <a:latin typeface="黑体" pitchFamily="49" charset="-122"/>
                          <a:ea typeface="黑体" pitchFamily="49" charset="-122"/>
                          <a:cs typeface="宋体" panose="02010600030101010101" pitchFamily="2" charset="-122"/>
                        </a:rPr>
                        <a:t>主要机构权力</a:t>
                      </a:r>
                      <a:endParaRPr lang="en-US" altLang="en-US" sz="2400" b="1">
                        <a:solidFill>
                          <a:schemeClr val="tx1"/>
                        </a:solidFill>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48640">
                <a:tc>
                  <a:txBody>
                    <a:bodyPr vert="horz" wrap="square"/>
                    <a:lstStyle>
                      <a:defPPr/>
                    </a:lstStyle>
                    <a:p>
                      <a:pPr indent="0" algn="ctr">
                        <a:lnSpc>
                          <a:spcPct val="110000"/>
                        </a:lnSpc>
                        <a:buNone/>
                      </a:pPr>
                      <a:r>
                        <a:rPr lang="en-US" sz="2400" b="1">
                          <a:solidFill>
                            <a:schemeClr val="tx1"/>
                          </a:solidFill>
                          <a:latin typeface="黑体" pitchFamily="49" charset="-122"/>
                          <a:ea typeface="黑体" pitchFamily="49" charset="-122"/>
                          <a:cs typeface="宋体" panose="02010600030101010101" pitchFamily="2" charset="-122"/>
                        </a:rPr>
                        <a:t>政治体制</a:t>
                      </a:r>
                      <a:endParaRPr lang="en-US" altLang="en-US" sz="2400" b="1">
                        <a:solidFill>
                          <a:schemeClr val="tx1"/>
                        </a:solidFill>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itchFamily="49" charset="-122"/>
                        <a:ea typeface="黑体" pitchFamily="49" charset="-122"/>
                        <a:cs typeface="黑体" panose="02010609060101010101" pitchFamily="49"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730885">
                <a:tc>
                  <a:txBody>
                    <a:bodyPr vert="horz" wrap="square"/>
                    <a:lstStyle>
                      <a:defPPr/>
                    </a:lstStyle>
                    <a:p>
                      <a:pPr indent="0" algn="ctr">
                        <a:lnSpc>
                          <a:spcPct val="110000"/>
                        </a:lnSpc>
                        <a:buNone/>
                      </a:pPr>
                      <a:r>
                        <a:rPr lang="en-US" sz="2400" b="1">
                          <a:solidFill>
                            <a:schemeClr val="tx1"/>
                          </a:solidFill>
                          <a:latin typeface="黑体" pitchFamily="49" charset="-122"/>
                          <a:ea typeface="黑体" pitchFamily="49" charset="-122"/>
                          <a:cs typeface="宋体" panose="02010600030101010101" pitchFamily="2" charset="-122"/>
                        </a:rPr>
                        <a:t>政治制度特征</a:t>
                      </a:r>
                      <a:endParaRPr lang="en-US" altLang="en-US" sz="2400" b="1">
                        <a:solidFill>
                          <a:schemeClr val="tx1"/>
                        </a:solidFill>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defPPr/>
                    </a:lstStyle>
                    <a:p>
                      <a:pPr indent="0">
                        <a:lnSpc>
                          <a:spcPct val="110000"/>
                        </a:lnSpc>
                        <a:buNone/>
                      </a:pPr>
                      <a:endParaRPr lang="en-US" altLang="en-US" sz="2400" b="1">
                        <a:latin typeface="黑体" pitchFamily="49" charset="-122"/>
                        <a:ea typeface="黑体" pitchFamily="49"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7771130" y="967105"/>
            <a:ext cx="4432935" cy="2676525"/>
          </a:xfrm>
          <a:prstGeom prst="rect">
            <a:avLst/>
          </a:prstGeom>
          <a:solidFill>
            <a:schemeClr val="accent6">
              <a:lumMod val="20000"/>
              <a:lumOff val="80000"/>
            </a:schemeClr>
          </a:solidFill>
          <a:ln w="28575" cmpd="sng">
            <a:solidFill>
              <a:schemeClr val="accent1">
                <a:shade val="50000"/>
              </a:schemeClr>
            </a:solidFill>
            <a:prstDash val="sysDot"/>
          </a:ln>
        </p:spPr>
        <p:txBody>
          <a:bodyPr wrap="square" rtlCol="0" anchor="t">
            <a:spAutoFit/>
          </a:bodyPr>
          <a:lstStyle>
            <a:defPPr/>
          </a:lstStyle>
          <a:p>
            <a:pPr>
              <a:lnSpc>
                <a:spcPct val="140000"/>
              </a:lnSpc>
            </a:pPr>
            <a:r>
              <a:rPr lang="zh-CN" altLang="en-US" sz="2000">
                <a:latin typeface="黑体" pitchFamily="49" charset="-122"/>
                <a:ea typeface="黑体" pitchFamily="49" charset="-122"/>
                <a:cs typeface="黑体" panose="02010609060101010101" pitchFamily="49" charset="-122"/>
              </a:rPr>
              <a:t>古罗马的元首制，Principate源自于Princeps--直译为第一公民。由这位第一公民来领导国家的制度，就称为元首制。在罗马史的划分上，罗马的"元首制"</a:t>
            </a:r>
            <a:r>
              <a:rPr lang="zh-CN" altLang="en-US" sz="2000">
                <a:solidFill>
                  <a:srgbClr val="FF0000"/>
                </a:solidFill>
                <a:latin typeface="黑体" pitchFamily="49" charset="-122"/>
                <a:ea typeface="黑体" pitchFamily="49" charset="-122"/>
                <a:cs typeface="黑体" panose="02010609060101010101" pitchFamily="49" charset="-122"/>
              </a:rPr>
              <a:t>始于公元前27年，终止于公元287年</a:t>
            </a:r>
            <a:r>
              <a:rPr lang="zh-CN" altLang="en-US" sz="2000">
                <a:latin typeface="黑体" pitchFamily="49" charset="-122"/>
                <a:ea typeface="黑体" pitchFamily="49" charset="-122"/>
                <a:cs typeface="黑体" panose="02010609060101010101" pitchFamily="49" charset="-122"/>
              </a:rPr>
              <a:t>。</a:t>
            </a:r>
          </a:p>
        </p:txBody>
      </p:sp>
      <p:pic>
        <p:nvPicPr>
          <p:cNvPr id="13" name="图片 12"/>
          <p:cNvPicPr>
            <a:picLocks noChangeAspect="1"/>
          </p:cNvPicPr>
          <p:nvPr/>
        </p:nvPicPr>
        <p:blipFill>
          <a:blip r:embed="rId4"/>
          <a:stretch>
            <a:fillRect/>
          </a:stretch>
        </p:blipFill>
        <p:spPr>
          <a:xfrm>
            <a:off x="7628255" y="3643630"/>
            <a:ext cx="4718685" cy="3185160"/>
          </a:xfrm>
          <a:prstGeom prst="rect">
            <a:avLst/>
          </a:prstGeom>
          <a:effectLst>
            <a:softEdge rad="317500"/>
          </a:effectLst>
        </p:spPr>
      </p:pic>
      <p:grpSp>
        <p:nvGrpSpPr>
          <p:cNvPr id="14342" name="组合 64"/>
          <p:cNvGrpSpPr/>
          <p:nvPr/>
        </p:nvGrpSpPr>
        <p:grpSpPr>
          <a:xfrm>
            <a:off x="-26035" y="31115"/>
            <a:ext cx="4403725" cy="1000125"/>
            <a:chOff x="1898" y="6199"/>
            <a:chExt cx="6935" cy="1575"/>
          </a:xfrm>
        </p:grpSpPr>
        <p:sp>
          <p:nvSpPr>
            <p:cNvPr id="14364" name="Text Box 13"/>
            <p:cNvSpPr txBox="1">
              <a:spLocks noChangeArrowheads="1"/>
            </p:cNvSpPr>
            <p:nvPr/>
          </p:nvSpPr>
          <p:spPr bwMode="auto">
            <a:xfrm>
              <a:off x="2115" y="6486"/>
              <a:ext cx="6601" cy="1016"/>
            </a:xfrm>
            <a:prstGeom prst="rect">
              <a:avLst/>
            </a:prstGeom>
            <a:noFill/>
            <a:ln w="9525">
              <a:noFill/>
              <a:miter lim="800000"/>
            </a:ln>
          </p:spPr>
          <p:txBody>
            <a:bodyPr>
              <a:spAutoFit/>
            </a:bodyPr>
            <a:lstStyle>
              <a:defPPr/>
            </a:lstStyle>
            <a:p>
              <a:pPr algn="ctr">
                <a:spcBef>
                  <a:spcPct val="50000"/>
                </a:spcBef>
              </a:pPr>
              <a:r>
                <a:rPr kumimoji="1" lang="zh-CN" altLang="en-US" sz="3600" b="1">
                  <a:solidFill>
                    <a:srgbClr val="7E3411"/>
                  </a:solidFill>
                  <a:latin typeface="方正清楷 简" panose="02000500000000000000" charset="-122"/>
                  <a:ea typeface="方正清楷 简" panose="02000500000000000000" charset="-122"/>
                </a:rPr>
                <a:t>古代罗马政治制度</a:t>
              </a:r>
            </a:p>
          </p:txBody>
        </p:sp>
        <p:sp>
          <p:nvSpPr>
            <p:cNvPr id="203" name=" 203"/>
            <p:cNvSpPr/>
            <p:nvPr/>
          </p:nvSpPr>
          <p:spPr>
            <a:xfrm>
              <a:off x="1898" y="6199"/>
              <a:ext cx="1050" cy="1065"/>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sp>
          <p:nvSpPr>
            <p:cNvPr id="56" name=" 203"/>
            <p:cNvSpPr/>
            <p:nvPr/>
          </p:nvSpPr>
          <p:spPr>
            <a:xfrm rot="10800000">
              <a:off x="7783" y="6647"/>
              <a:ext cx="1050" cy="1127"/>
            </a:xfrm>
            <a:custGeom>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rgbClr val="C69F8B"/>
            </a:solidFill>
            <a:ln w="28575">
              <a:solidFill>
                <a:srgbClr val="C4615F"/>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ndParaRPr>
            </a:p>
          </p:txBody>
        </p:sp>
      </p:grpSp>
      <p:grpSp>
        <p:nvGrpSpPr>
          <p:cNvPr id="15368" name="组合 16"/>
          <p:cNvGrpSpPr/>
          <p:nvPr/>
        </p:nvGrpSpPr>
        <p:grpSpPr>
          <a:xfrm>
            <a:off x="4897748" y="30798"/>
            <a:ext cx="4476750" cy="787400"/>
            <a:chOff x="6242" y="4668"/>
            <a:chExt cx="7049" cy="1240"/>
          </a:xfrm>
        </p:grpSpPr>
        <p:pic>
          <p:nvPicPr>
            <p:cNvPr id="15369" name="图片 17" descr="图片2"/>
            <p:cNvPicPr>
              <a:picLocks noChangeAspect="1"/>
            </p:cNvPicPr>
            <p:nvPr/>
          </p:nvPicPr>
          <p:blipFill>
            <a:blip r:embed="rId5"/>
            <a:stretch>
              <a:fillRect/>
            </a:stretch>
          </p:blipFill>
          <p:spPr bwMode="auto">
            <a:xfrm>
              <a:off x="6242" y="4668"/>
              <a:ext cx="7049" cy="1240"/>
            </a:xfrm>
            <a:prstGeom prst="rect">
              <a:avLst/>
            </a:prstGeom>
            <a:noFill/>
            <a:ln w="9525">
              <a:noFill/>
              <a:miter lim="800000"/>
            </a:ln>
          </p:spPr>
        </p:pic>
        <p:sp>
          <p:nvSpPr>
            <p:cNvPr id="15370" name="文本框 18"/>
            <p:cNvSpPr txBox="1">
              <a:spLocks noChangeArrowheads="1"/>
            </p:cNvSpPr>
            <p:nvPr/>
          </p:nvSpPr>
          <p:spPr bwMode="auto">
            <a:xfrm>
              <a:off x="8422" y="4780"/>
              <a:ext cx="4869" cy="1016"/>
            </a:xfrm>
            <a:prstGeom prst="rect">
              <a:avLst/>
            </a:prstGeom>
            <a:noFill/>
            <a:ln w="9525">
              <a:noFill/>
              <a:miter lim="800000"/>
            </a:ln>
          </p:spPr>
          <p:txBody>
            <a:bodyPr>
              <a:spAutoFit/>
            </a:bodyPr>
            <a:lstStyle>
              <a:defPPr/>
            </a:lstStyle>
            <a:p>
              <a:pPr/>
              <a:r>
                <a:rPr lang="zh-CN" altLang="en-US" sz="3600" b="1">
                  <a:solidFill>
                    <a:schemeClr val="bg1"/>
                  </a:solidFill>
                  <a:latin typeface="宋体" pitchFamily="2" charset="-122"/>
                </a:rPr>
                <a:t>罗马帝国</a:t>
              </a:r>
            </a:p>
          </p:txBody>
        </p:sp>
        <p:sp>
          <p:nvSpPr>
            <p:cNvPr id="15371" name="文本框 19"/>
            <p:cNvSpPr txBox="1">
              <a:spLocks noChangeArrowheads="1"/>
            </p:cNvSpPr>
            <p:nvPr/>
          </p:nvSpPr>
          <p:spPr bwMode="auto">
            <a:xfrm>
              <a:off x="6674" y="4880"/>
              <a:ext cx="800" cy="1016"/>
            </a:xfrm>
            <a:prstGeom prst="rect">
              <a:avLst/>
            </a:prstGeom>
            <a:noFill/>
            <a:ln w="9525">
              <a:noFill/>
              <a:miter lim="800000"/>
            </a:ln>
          </p:spPr>
          <p:txBody>
            <a:bodyPr>
              <a:spAutoFit/>
            </a:bodyPr>
            <a:lstStyle>
              <a:defPPr/>
            </a:lstStyle>
            <a:p>
              <a:pPr/>
              <a:r>
                <a:rPr lang="en-US" altLang="zh-CN" sz="3600" b="1">
                  <a:latin typeface="宋体" pitchFamily="2" charset="-122"/>
                </a:rPr>
                <a:t>4</a:t>
              </a:r>
            </a:p>
          </p:txBody>
        </p:sp>
      </p:grpSp>
      <p:sp>
        <p:nvSpPr>
          <p:cNvPr id="14" name="文本框 13"/>
          <p:cNvSpPr txBox="1"/>
          <p:nvPr/>
        </p:nvSpPr>
        <p:spPr>
          <a:xfrm>
            <a:off x="1977390" y="1538605"/>
            <a:ext cx="5347335" cy="497205"/>
          </a:xfrm>
          <a:prstGeom prst="rect">
            <a:avLst/>
          </a:prstGeom>
          <a:noFill/>
        </p:spPr>
        <p:txBody>
          <a:bodyPr wrap="square" rtlCol="0">
            <a:spAutoFit/>
          </a:bodyPr>
          <a:lstStyle>
            <a:defPPr/>
          </a:lstStyle>
          <a:p>
            <a:pPr indent="0" algn="ctr">
              <a:lnSpc>
                <a:spcPct val="110000"/>
              </a:lnSpc>
              <a:buNone/>
            </a:pPr>
            <a:r>
              <a:rPr lang="zh-CN" sz="2400" b="1">
                <a:latin typeface="黑体" pitchFamily="49" charset="-122"/>
                <a:ea typeface="黑体" pitchFamily="49" charset="-122"/>
                <a:cs typeface="黑体" panose="02010609060101010101" pitchFamily="49" charset="-122"/>
                <a:sym typeface="+mn-ea"/>
              </a:rPr>
              <a:t>公元</a:t>
            </a:r>
            <a:r>
              <a:rPr sz="2400" b="1">
                <a:latin typeface="黑体" pitchFamily="49" charset="-122"/>
                <a:ea typeface="黑体" pitchFamily="49" charset="-122"/>
                <a:cs typeface="黑体" panose="02010609060101010101" pitchFamily="49" charset="-122"/>
                <a:sym typeface="+mn-ea"/>
              </a:rPr>
              <a:t>前1世纪末，屋大维建立元首制</a:t>
            </a:r>
            <a:endParaRPr lang="zh-CN" altLang="en-US" sz="2400" b="1">
              <a:latin typeface="黑体" pitchFamily="49" charset="-122"/>
              <a:ea typeface="黑体" pitchFamily="49" charset="-122"/>
              <a:cs typeface="黑体" panose="02010609060101010101" pitchFamily="49" charset="-122"/>
              <a:sym typeface="+mn-ea"/>
            </a:endParaRPr>
          </a:p>
        </p:txBody>
      </p:sp>
      <p:sp>
        <p:nvSpPr>
          <p:cNvPr id="15" name="文本框 14"/>
          <p:cNvSpPr txBox="1"/>
          <p:nvPr/>
        </p:nvSpPr>
        <p:spPr>
          <a:xfrm>
            <a:off x="1566545" y="2202815"/>
            <a:ext cx="5758180" cy="1308735"/>
          </a:xfrm>
          <a:prstGeom prst="rect">
            <a:avLst/>
          </a:prstGeom>
          <a:noFill/>
        </p:spPr>
        <p:txBody>
          <a:bodyPr wrap="square" rtlCol="0">
            <a:spAutoFit/>
          </a:bodyPr>
          <a:lstStyle>
            <a:defPPr/>
          </a:lstStyle>
          <a:p>
            <a:pPr indent="0">
              <a:lnSpc>
                <a:spcPct val="110000"/>
              </a:lnSpc>
              <a:buNone/>
            </a:pPr>
            <a:r>
              <a:rPr lang="en-US" sz="2400" b="1">
                <a:solidFill>
                  <a:srgbClr val="FF0000"/>
                </a:solidFill>
                <a:latin typeface="黑体" pitchFamily="49" charset="-122"/>
                <a:ea typeface="黑体" pitchFamily="49" charset="-122"/>
                <a:cs typeface="宋体" panose="02010600030101010101" pitchFamily="2" charset="-122"/>
                <a:sym typeface="+mn-ea"/>
              </a:rPr>
              <a:t>皇帝</a:t>
            </a:r>
            <a:r>
              <a:rPr lang="en-US" sz="2400" b="1">
                <a:latin typeface="黑体" pitchFamily="49" charset="-122"/>
                <a:ea typeface="黑体" pitchFamily="49" charset="-122"/>
                <a:cs typeface="宋体" panose="02010600030101010101" pitchFamily="2" charset="-122"/>
                <a:sym typeface="+mn-ea"/>
              </a:rPr>
              <a:t>（元首）掌控罗马国家的权力，既是最高</a:t>
            </a:r>
            <a:r>
              <a:rPr lang="en-US" sz="2400" b="1">
                <a:latin typeface="黑体" pitchFamily="49" charset="-122"/>
                <a:ea typeface="黑体" pitchFamily="49" charset="-122"/>
                <a:cs typeface="楷体" panose="02010609060101010101" charset="-122"/>
                <a:sym typeface="+mn-ea"/>
              </a:rPr>
              <a:t>立法者</a:t>
            </a:r>
            <a:r>
              <a:rPr lang="en-US" sz="2400" b="1">
                <a:latin typeface="黑体" pitchFamily="49" charset="-122"/>
                <a:ea typeface="黑体" pitchFamily="49" charset="-122"/>
                <a:cs typeface="宋体" panose="02010600030101010101" pitchFamily="2" charset="-122"/>
                <a:sym typeface="+mn-ea"/>
              </a:rPr>
              <a:t>，又是最高</a:t>
            </a:r>
            <a:r>
              <a:rPr lang="en-US" sz="2400" b="1">
                <a:latin typeface="黑体" pitchFamily="49" charset="-122"/>
                <a:ea typeface="黑体" pitchFamily="49" charset="-122"/>
                <a:cs typeface="楷体" panose="02010609060101010101" charset="-122"/>
                <a:sym typeface="+mn-ea"/>
              </a:rPr>
              <a:t>法官</a:t>
            </a:r>
            <a:r>
              <a:rPr lang="en-US" sz="2400" b="1">
                <a:latin typeface="黑体" pitchFamily="49" charset="-122"/>
                <a:ea typeface="黑体" pitchFamily="49" charset="-122"/>
                <a:cs typeface="宋体" panose="02010600030101010101" pitchFamily="2" charset="-122"/>
                <a:sym typeface="+mn-ea"/>
              </a:rPr>
              <a:t>。军队听命于皇帝，是实行</a:t>
            </a:r>
            <a:r>
              <a:rPr lang="en-US" sz="2400" b="1">
                <a:latin typeface="黑体" pitchFamily="49" charset="-122"/>
                <a:ea typeface="黑体" pitchFamily="49" charset="-122"/>
                <a:cs typeface="楷体" panose="02010609060101010101" charset="-122"/>
                <a:sym typeface="+mn-ea"/>
              </a:rPr>
              <a:t>独裁统治</a:t>
            </a:r>
            <a:r>
              <a:rPr lang="en-US" sz="2400" b="1">
                <a:latin typeface="黑体" pitchFamily="49" charset="-122"/>
                <a:ea typeface="黑体" pitchFamily="49" charset="-122"/>
                <a:cs typeface="宋体" panose="02010600030101010101" pitchFamily="2" charset="-122"/>
                <a:sym typeface="+mn-ea"/>
              </a:rPr>
              <a:t>的重要工具</a:t>
            </a:r>
            <a:endParaRPr lang="en-US" altLang="en-US" sz="2400" b="1">
              <a:latin typeface="黑体" pitchFamily="49" charset="-122"/>
              <a:ea typeface="黑体" pitchFamily="49" charset="-122"/>
              <a:cs typeface="宋体" panose="02010600030101010101" pitchFamily="2" charset="-122"/>
              <a:sym typeface="+mn-ea"/>
            </a:endParaRPr>
          </a:p>
        </p:txBody>
      </p:sp>
      <p:sp>
        <p:nvSpPr>
          <p:cNvPr id="16" name="文本框 15"/>
          <p:cNvSpPr txBox="1"/>
          <p:nvPr/>
        </p:nvSpPr>
        <p:spPr>
          <a:xfrm>
            <a:off x="1729740" y="3555365"/>
            <a:ext cx="3281680" cy="497205"/>
          </a:xfrm>
          <a:prstGeom prst="rect">
            <a:avLst/>
          </a:prstGeom>
          <a:noFill/>
        </p:spPr>
        <p:txBody>
          <a:bodyPr wrap="square" rtlCol="0">
            <a:spAutoFit/>
          </a:bodyPr>
          <a:lstStyle>
            <a:defPPr/>
          </a:lstStyle>
          <a:p>
            <a:pPr indent="0">
              <a:lnSpc>
                <a:spcPct val="110000"/>
              </a:lnSpc>
              <a:buNone/>
            </a:pPr>
            <a:r>
              <a:rPr lang="en-US" sz="2400" b="1">
                <a:latin typeface="黑体" pitchFamily="49" charset="-122"/>
                <a:ea typeface="黑体" pitchFamily="49" charset="-122"/>
                <a:cs typeface="黑体" panose="02010609060101010101" pitchFamily="49" charset="-122"/>
                <a:sym typeface="+mn-ea"/>
              </a:rPr>
              <a:t>君主</a:t>
            </a:r>
            <a:r>
              <a:rPr lang="zh-CN" altLang="en-US" sz="2400" b="1">
                <a:latin typeface="黑体" pitchFamily="49" charset="-122"/>
                <a:ea typeface="黑体" pitchFamily="49" charset="-122"/>
                <a:cs typeface="黑体" panose="02010609060101010101" pitchFamily="49" charset="-122"/>
                <a:sym typeface="+mn-ea"/>
              </a:rPr>
              <a:t>政治</a:t>
            </a:r>
            <a:r>
              <a:rPr lang="en-US" sz="2400" b="1">
                <a:latin typeface="黑体" pitchFamily="49" charset="-122"/>
                <a:ea typeface="黑体" pitchFamily="49" charset="-122"/>
                <a:cs typeface="黑体" panose="02010609060101010101" pitchFamily="49" charset="-122"/>
                <a:sym typeface="+mn-ea"/>
              </a:rPr>
              <a:t>——元首制</a:t>
            </a:r>
            <a:endParaRPr lang="en-US" altLang="en-US" sz="2400" b="1">
              <a:latin typeface="黑体" pitchFamily="49" charset="-122"/>
              <a:ea typeface="黑体" pitchFamily="49" charset="-122"/>
              <a:cs typeface="黑体" panose="02010609060101010101" pitchFamily="49" charset="-122"/>
              <a:sym typeface="+mn-ea"/>
            </a:endParaRPr>
          </a:p>
        </p:txBody>
      </p:sp>
      <p:sp>
        <p:nvSpPr>
          <p:cNvPr id="17" name="文本框 16"/>
          <p:cNvSpPr txBox="1"/>
          <p:nvPr/>
        </p:nvSpPr>
        <p:spPr>
          <a:xfrm>
            <a:off x="1718310" y="4234815"/>
            <a:ext cx="4279265" cy="497205"/>
          </a:xfrm>
          <a:prstGeom prst="rect">
            <a:avLst/>
          </a:prstGeom>
          <a:noFill/>
        </p:spPr>
        <p:txBody>
          <a:bodyPr wrap="square" rtlCol="0">
            <a:spAutoFit/>
          </a:bodyPr>
          <a:lstStyle>
            <a:defPPr/>
          </a:lstStyle>
          <a:p>
            <a:pPr indent="0">
              <a:lnSpc>
                <a:spcPct val="110000"/>
              </a:lnSpc>
              <a:buNone/>
            </a:pPr>
            <a:r>
              <a:rPr lang="en-US" sz="2400" b="1">
                <a:latin typeface="黑体" pitchFamily="49" charset="-122"/>
                <a:ea typeface="黑体" pitchFamily="49" charset="-122"/>
                <a:cs typeface="宋体" panose="02010600030101010101" pitchFamily="2" charset="-122"/>
                <a:sym typeface="+mn-ea"/>
              </a:rPr>
              <a:t>君主集权，实行独裁统治</a:t>
            </a:r>
            <a:endParaRPr lang="en-US" altLang="en-US" sz="2400" b="1">
              <a:latin typeface="黑体" pitchFamily="49" charset="-122"/>
              <a:ea typeface="黑体" pitchFamily="49" charset="-122"/>
              <a:cs typeface="宋体" panose="02010600030101010101" pitchFamily="2" charset="-122"/>
              <a:sym typeface="+mn-ea"/>
            </a:endParaRPr>
          </a:p>
        </p:txBody>
      </p:sp>
      <p:sp>
        <p:nvSpPr>
          <p:cNvPr id="4" name="文本框 3"/>
          <p:cNvSpPr txBox="1"/>
          <p:nvPr/>
        </p:nvSpPr>
        <p:spPr>
          <a:xfrm>
            <a:off x="-26035" y="5255895"/>
            <a:ext cx="7797165" cy="1308735"/>
          </a:xfrm>
          <a:prstGeom prst="rect">
            <a:avLst/>
          </a:prstGeom>
          <a:noFill/>
        </p:spPr>
        <p:txBody>
          <a:bodyPr wrap="square" rtlCol="0" anchor="t">
            <a:spAutoFit/>
          </a:bodyPr>
          <a:lstStyle>
            <a:defPPr/>
          </a:lstStyle>
          <a:p>
            <a:pPr indent="0">
              <a:lnSpc>
                <a:spcPct val="110000"/>
              </a:lnSpc>
              <a:buNone/>
            </a:pPr>
            <a:r>
              <a:rPr lang="zh-CN" altLang="en-US" sz="2400" b="1">
                <a:solidFill>
                  <a:srgbClr val="FF0000"/>
                </a:solidFill>
                <a:latin typeface="黑体" pitchFamily="49" charset="-122"/>
                <a:ea typeface="黑体" pitchFamily="49" charset="-122"/>
                <a:cs typeface="宋体" panose="02010600030101010101" pitchFamily="2" charset="-122"/>
                <a:sym typeface="+mn-ea"/>
              </a:rPr>
              <a:t>制度局限</a:t>
            </a:r>
            <a:r>
              <a:rPr lang="zh-CN" altLang="en-US" sz="2400" b="1">
                <a:latin typeface="黑体" pitchFamily="49" charset="-122"/>
                <a:ea typeface="黑体" pitchFamily="49" charset="-122"/>
                <a:cs typeface="宋体" panose="02010600030101010101" pitchFamily="2" charset="-122"/>
                <a:sym typeface="+mn-ea"/>
              </a:rPr>
              <a:t>：</a:t>
            </a:r>
            <a:r>
              <a:rPr lang="en-US" sz="2400" b="1">
                <a:latin typeface="黑体" pitchFamily="49" charset="-122"/>
                <a:ea typeface="黑体" pitchFamily="49" charset="-122"/>
                <a:cs typeface="宋体" panose="02010600030101010101" pitchFamily="2" charset="-122"/>
                <a:sym typeface="+mn-ea"/>
              </a:rPr>
              <a:t>在古代希腊和罗马，</a:t>
            </a:r>
            <a:r>
              <a:rPr lang="en-US" sz="2400" b="1">
                <a:latin typeface="黑体" pitchFamily="49" charset="-122"/>
                <a:ea typeface="黑体" pitchFamily="49" charset="-122"/>
                <a:cs typeface="楷体" panose="02010609060101010101" charset="-122"/>
                <a:sym typeface="+mn-ea"/>
              </a:rPr>
              <a:t>公民</a:t>
            </a:r>
            <a:r>
              <a:rPr lang="en-US" sz="2400" b="1">
                <a:latin typeface="黑体" pitchFamily="49" charset="-122"/>
                <a:ea typeface="黑体" pitchFamily="49" charset="-122"/>
                <a:cs typeface="宋体" panose="02010600030101010101" pitchFamily="2" charset="-122"/>
                <a:sym typeface="+mn-ea"/>
              </a:rPr>
              <a:t>仅是少数，</a:t>
            </a:r>
            <a:r>
              <a:rPr lang="en-US" sz="2400" b="1">
                <a:latin typeface="黑体" pitchFamily="49" charset="-122"/>
                <a:ea typeface="黑体" pitchFamily="49" charset="-122"/>
                <a:cs typeface="楷体" panose="02010609060101010101" charset="-122"/>
                <a:sym typeface="+mn-ea"/>
              </a:rPr>
              <a:t>妇女</a:t>
            </a:r>
            <a:r>
              <a:rPr lang="en-US" sz="2400" b="1">
                <a:latin typeface="黑体" pitchFamily="49" charset="-122"/>
                <a:ea typeface="黑体" pitchFamily="49" charset="-122"/>
                <a:cs typeface="宋体" panose="02010600030101010101" pitchFamily="2" charset="-122"/>
                <a:sym typeface="+mn-ea"/>
              </a:rPr>
              <a:t>、外侨和</a:t>
            </a:r>
            <a:r>
              <a:rPr lang="en-US" sz="2400" b="1">
                <a:latin typeface="黑体" pitchFamily="49" charset="-122"/>
                <a:ea typeface="黑体" pitchFamily="49" charset="-122"/>
                <a:cs typeface="楷体" panose="02010609060101010101" charset="-122"/>
                <a:sym typeface="+mn-ea"/>
              </a:rPr>
              <a:t>奴隶</a:t>
            </a:r>
            <a:r>
              <a:rPr lang="en-US" sz="2400" b="1">
                <a:latin typeface="黑体" pitchFamily="49" charset="-122"/>
                <a:ea typeface="黑体" pitchFamily="49" charset="-122"/>
                <a:cs typeface="宋体" panose="02010600030101010101" pitchFamily="2" charset="-122"/>
                <a:sym typeface="+mn-ea"/>
              </a:rPr>
              <a:t>不仅没有资格参与政治，还受到剥削和多种压迫</a:t>
            </a:r>
            <a:r>
              <a:rPr lang="zh-CN" altLang="en-US" sz="2400" b="1">
                <a:latin typeface="黑体" pitchFamily="49" charset="-122"/>
                <a:ea typeface="黑体" pitchFamily="49" charset="-122"/>
                <a:cs typeface="宋体" panose="02010600030101010101" pitchFamily="2" charset="-122"/>
                <a:sym typeface="+mn-ea"/>
              </a:rPr>
              <a:t>，</a:t>
            </a:r>
            <a:r>
              <a:rPr lang="zh-CN" altLang="en-US" sz="2400" b="1">
                <a:solidFill>
                  <a:srgbClr val="C00000"/>
                </a:solidFill>
                <a:latin typeface="黑体" pitchFamily="49" charset="-122"/>
                <a:ea typeface="黑体" pitchFamily="49" charset="-122"/>
                <a:cs typeface="宋体" panose="02010600030101010101" pitchFamily="2" charset="-122"/>
                <a:sym typeface="+mn-ea"/>
              </a:rPr>
              <a:t>实质是奴隶主专制</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4"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P spid="17" grpId="3"/>
      <p:bldP spid="4" grpId="4"/>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7106" name="对象 47105"/>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0" r:id="rId2" progId="Word.Document.8">
                  <p:embed/>
                </p:oleObj>
              </mc:Choice>
              <mc:Fallback>
                <p:oleObj r:id="rId2"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47107" name="对象 47106"/>
          <p:cNvGraphicFramePr>
            <a:graphicFrameLocks noChangeAspect="1"/>
          </p:cNvGraphicFramePr>
          <p:nvPr/>
        </p:nvGraphicFramePr>
        <p:xfrm>
          <a:off x="974222" y="3612683"/>
          <a:ext cx="10094933" cy="2160750"/>
        </p:xfrm>
        <a:graphic>
          <a:graphicData uri="http://schemas.openxmlformats.org/presentationml/2006/ole">
            <mc:AlternateContent>
              <mc:Choice xmlns:v="urn:schemas-microsoft-com:vml" Requires="v">
                <p:oleObj spid="_x0000_s1041" r:id="rId4" progId="Word.Document.8">
                  <p:embed/>
                </p:oleObj>
              </mc:Choice>
              <mc:Fallback>
                <p:oleObj r:id="rId4" progId="Word.Document.8">
                  <p:embed/>
                  <p:pic>
                    <p:nvPicPr>
                      <p:cNvPr id="0" name="OLE substitute image"/>
                      <p:cNvPicPr/>
                      <p:nvPr/>
                    </p:nvPicPr>
                    <p:blipFill>
                      <a:blip r:embed="rId5"/>
                      <a:stretch>
                        <a:fillRect/>
                      </a:stretch>
                    </p:blipFill>
                    <p:spPr>
                      <a:xfrm>
                        <a:off x="974222" y="3612683"/>
                        <a:ext cx="10094933" cy="216075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linds(horizontal)">
                                      <p:cBhvr>
                                        <p:cTn id="7" dur="5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12395" y="1252220"/>
            <a:ext cx="4870450" cy="5504815"/>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60000"/>
              </a:lnSpc>
            </a:pPr>
            <a:r>
              <a:rPr lang="zh-CN" altLang="en-US" sz="2800" b="1">
                <a:latin typeface="黑体" pitchFamily="49" charset="-122"/>
                <a:ea typeface="黑体" pitchFamily="49" charset="-122"/>
                <a:cs typeface="黑体" panose="02010609060101010101" pitchFamily="49" charset="-122"/>
              </a:rPr>
              <a:t>1. 封君封臣制度</a:t>
            </a:r>
          </a:p>
          <a:p>
            <a:pPr>
              <a:lnSpc>
                <a:spcPct val="160000"/>
              </a:lnSpc>
            </a:pPr>
            <a:r>
              <a:rPr lang="zh-CN" altLang="en-US" sz="2400" b="1">
                <a:solidFill>
                  <a:srgbClr val="00B050"/>
                </a:solidFill>
                <a:latin typeface="楷体" panose="02010609060101010101" charset="-122"/>
                <a:ea typeface="楷体" panose="02010609060101010101" charset="-122"/>
                <a:cs typeface="楷体" panose="02010609060101010101" charset="-122"/>
              </a:rPr>
              <a:t>(1)背景：</a:t>
            </a:r>
            <a:r>
              <a:rPr lang="zh-CN" altLang="en-US" sz="2400" b="1">
                <a:latin typeface="楷体" panose="02010609060101010101" charset="-122"/>
                <a:ea typeface="楷体" panose="02010609060101010101" charset="-122"/>
                <a:cs typeface="楷体" panose="02010609060101010101" charset="-122"/>
              </a:rPr>
              <a:t>西罗马帝国灭亡，日耳曼人建立了王国。</a:t>
            </a:r>
          </a:p>
          <a:p>
            <a:pPr>
              <a:lnSpc>
                <a:spcPct val="160000"/>
              </a:lnSpc>
            </a:pPr>
            <a:r>
              <a:rPr lang="en-US" altLang="zh-CN" sz="2400" b="1">
                <a:solidFill>
                  <a:srgbClr val="00B050"/>
                </a:solidFill>
                <a:latin typeface="楷体" panose="02010609060101010101" charset="-122"/>
                <a:ea typeface="楷体" panose="02010609060101010101" charset="-122"/>
                <a:cs typeface="楷体" panose="02010609060101010101" charset="-122"/>
              </a:rPr>
              <a:t>(2)</a:t>
            </a:r>
            <a:r>
              <a:rPr lang="zh-CN" altLang="en-US" sz="2400" b="1">
                <a:solidFill>
                  <a:srgbClr val="00B050"/>
                </a:solidFill>
                <a:latin typeface="楷体" panose="02010609060101010101" charset="-122"/>
                <a:ea typeface="楷体" panose="02010609060101010101" charset="-122"/>
                <a:cs typeface="楷体" panose="02010609060101010101" charset="-122"/>
              </a:rPr>
              <a:t>实质：</a:t>
            </a:r>
            <a:r>
              <a:rPr lang="zh-CN" altLang="en-US" sz="2400" b="1">
                <a:latin typeface="楷体" panose="02010609060101010101" charset="-122"/>
                <a:ea typeface="楷体" panose="02010609060101010101" charset="-122"/>
                <a:cs typeface="楷体" panose="02010609060101010101" charset="-122"/>
              </a:rPr>
              <a:t>是封建贵族等级制度</a:t>
            </a:r>
          </a:p>
          <a:p>
            <a:pPr>
              <a:lnSpc>
                <a:spcPct val="160000"/>
              </a:lnSpc>
            </a:pPr>
            <a:r>
              <a:rPr lang="zh-CN" altLang="en-US" sz="2400" b="1">
                <a:solidFill>
                  <a:srgbClr val="00B050"/>
                </a:solidFill>
                <a:latin typeface="楷体" panose="02010609060101010101" charset="-122"/>
                <a:ea typeface="楷体" panose="02010609060101010101" charset="-122"/>
                <a:cs typeface="楷体" panose="02010609060101010101" charset="-122"/>
              </a:rPr>
              <a:t>(</a:t>
            </a:r>
            <a:r>
              <a:rPr lang="en-US" altLang="zh-CN" sz="2400" b="1">
                <a:solidFill>
                  <a:srgbClr val="00B050"/>
                </a:solidFill>
                <a:latin typeface="楷体" panose="02010609060101010101" charset="-122"/>
                <a:ea typeface="楷体" panose="02010609060101010101" charset="-122"/>
                <a:cs typeface="楷体" panose="02010609060101010101" charset="-122"/>
              </a:rPr>
              <a:t>3</a:t>
            </a:r>
            <a:r>
              <a:rPr lang="zh-CN" altLang="en-US" sz="2400" b="1">
                <a:solidFill>
                  <a:srgbClr val="00B050"/>
                </a:solidFill>
                <a:latin typeface="楷体" panose="02010609060101010101" charset="-122"/>
                <a:ea typeface="楷体" panose="02010609060101010101" charset="-122"/>
                <a:cs typeface="楷体" panose="02010609060101010101" charset="-122"/>
              </a:rPr>
              <a:t>)特征</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君臣之间互为权利和义务关系</a:t>
            </a:r>
          </a:p>
          <a:p>
            <a:pPr>
              <a:lnSpc>
                <a:spcPct val="160000"/>
              </a:lnSpc>
            </a:pPr>
            <a:r>
              <a:rPr lang="en-US" altLang="zh-CN" sz="2400" b="1">
                <a:solidFill>
                  <a:srgbClr val="00B050"/>
                </a:solidFill>
                <a:latin typeface="楷体" panose="02010609060101010101" charset="-122"/>
                <a:ea typeface="楷体" panose="02010609060101010101" charset="-122"/>
                <a:cs typeface="楷体" panose="02010609060101010101" charset="-122"/>
              </a:rPr>
              <a:t>(4)</a:t>
            </a:r>
            <a:r>
              <a:rPr lang="zh-CN" altLang="en-US" sz="2400" b="1">
                <a:solidFill>
                  <a:srgbClr val="00B050"/>
                </a:solidFill>
                <a:latin typeface="楷体" panose="02010609060101010101" charset="-122"/>
                <a:ea typeface="楷体" panose="02010609060101010101" charset="-122"/>
                <a:cs typeface="楷体" panose="02010609060101010101" charset="-122"/>
              </a:rPr>
              <a:t>结果：</a:t>
            </a:r>
            <a:r>
              <a:rPr lang="zh-CN" altLang="en-US" sz="2400" b="1">
                <a:latin typeface="楷体" panose="02010609060101010101" charset="-122"/>
                <a:ea typeface="楷体" panose="02010609060101010101" charset="-122"/>
                <a:cs typeface="楷体" panose="02010609060101010101" charset="-122"/>
              </a:rPr>
              <a:t>查理大帝时期，达到鼎盛；后一分为三，形成法、德、意三国的雏形。</a:t>
            </a:r>
          </a:p>
        </p:txBody>
      </p:sp>
      <p:pic>
        <p:nvPicPr>
          <p:cNvPr id="3" name="图片 2"/>
          <p:cNvPicPr>
            <a:picLocks noChangeAspect="1"/>
          </p:cNvPicPr>
          <p:nvPr/>
        </p:nvPicPr>
        <p:blipFill>
          <a:blip r:embed="rId3"/>
          <a:stretch>
            <a:fillRect/>
          </a:stretch>
        </p:blipFill>
        <p:spPr>
          <a:xfrm>
            <a:off x="5100320" y="1252220"/>
            <a:ext cx="3263265" cy="5415915"/>
          </a:xfrm>
          <a:prstGeom prst="rect">
            <a:avLst/>
          </a:prstGeom>
        </p:spPr>
      </p:pic>
      <p:sp>
        <p:nvSpPr>
          <p:cNvPr id="14" name="文本框 13"/>
          <p:cNvSpPr txBox="1"/>
          <p:nvPr/>
        </p:nvSpPr>
        <p:spPr>
          <a:xfrm>
            <a:off x="203200" y="0"/>
            <a:ext cx="5233035" cy="645160"/>
          </a:xfrm>
          <a:prstGeom prst="rect">
            <a:avLst/>
          </a:prstGeom>
          <a:noFill/>
        </p:spPr>
        <p:txBody>
          <a:bodyPr wrap="none" rtlCol="0" anchor="t">
            <a:spAutoFit/>
          </a:bodyPr>
          <a:lstStyle>
            <a:defPPr/>
          </a:lstStyle>
          <a:p>
            <a:pPr/>
            <a:r>
              <a:rPr lang="zh-CN" altLang="en-US" sz="3600" b="1">
                <a:solidFill>
                  <a:schemeClr val="tx1"/>
                </a:solidFill>
                <a:latin typeface="黑体" pitchFamily="49" charset="-122"/>
                <a:ea typeface="黑体" pitchFamily="49" charset="-122"/>
                <a:sym typeface="+mn-ea"/>
              </a:rPr>
              <a:t>二、中古欧洲的封建制度</a:t>
            </a:r>
          </a:p>
        </p:txBody>
      </p:sp>
      <p:sp>
        <p:nvSpPr>
          <p:cNvPr id="15" name="文本框 14"/>
          <p:cNvSpPr txBox="1"/>
          <p:nvPr/>
        </p:nvSpPr>
        <p:spPr>
          <a:xfrm>
            <a:off x="0" y="471805"/>
            <a:ext cx="5902960" cy="780415"/>
          </a:xfrm>
          <a:prstGeom prst="rect">
            <a:avLst/>
          </a:prstGeom>
          <a:noFill/>
        </p:spPr>
        <p:txBody>
          <a:bodyPr wrap="none" rtlCol="0" anchor="t">
            <a:spAutoFit/>
          </a:bodyPr>
          <a:lstStyle>
            <a:defPPr/>
          </a:lstStyle>
          <a:p>
            <a:pPr>
              <a:lnSpc>
                <a:spcPct val="160000"/>
              </a:lnSpc>
            </a:pPr>
            <a:r>
              <a:rPr lang="zh-CN" altLang="en-US" sz="2800" b="1">
                <a:solidFill>
                  <a:srgbClr val="FF0000"/>
                </a:solidFill>
                <a:latin typeface="黑体" pitchFamily="49" charset="-122"/>
                <a:ea typeface="黑体" pitchFamily="49" charset="-122"/>
                <a:sym typeface="+mn-ea"/>
              </a:rPr>
              <a:t>（一）、中古欧洲的封建制度及特征</a:t>
            </a:r>
          </a:p>
        </p:txBody>
      </p:sp>
      <p:sp>
        <p:nvSpPr>
          <p:cNvPr id="16" name="文本框 15"/>
          <p:cNvSpPr txBox="1"/>
          <p:nvPr/>
        </p:nvSpPr>
        <p:spPr>
          <a:xfrm>
            <a:off x="8188325" y="330200"/>
            <a:ext cx="3902075" cy="1899285"/>
          </a:xfrm>
          <a:prstGeom prst="rect">
            <a:avLst/>
          </a:prstGeom>
          <a:noFill/>
        </p:spPr>
        <p:txBody>
          <a:bodyPr wrap="square" rtlCol="0" anchor="t">
            <a:spAutoFit/>
          </a:bodyPr>
          <a:lstStyle>
            <a:defPPr/>
          </a:lstStyle>
          <a:p>
            <a:pPr>
              <a:lnSpc>
                <a:spcPct val="140000"/>
              </a:lnSpc>
            </a:pPr>
            <a:r>
              <a:rPr lang="zh-CN" altLang="en-US" sz="2800" b="1">
                <a:solidFill>
                  <a:schemeClr val="tx1"/>
                </a:solidFill>
                <a:latin typeface="黑体" pitchFamily="49" charset="-122"/>
                <a:ea typeface="黑体" pitchFamily="49" charset="-122"/>
                <a:cs typeface="黑体" panose="02010609060101010101" pitchFamily="49" charset="-122"/>
                <a:sym typeface="+mn-ea"/>
              </a:rPr>
              <a:t>2. 重要特征：</a:t>
            </a:r>
          </a:p>
          <a:p>
            <a:pPr>
              <a:lnSpc>
                <a:spcPct val="140000"/>
              </a:lnSpc>
            </a:pPr>
            <a:r>
              <a:rPr lang="zh-CN" altLang="en-US" sz="2800" b="1">
                <a:solidFill>
                  <a:schemeClr val="tx1"/>
                </a:solidFill>
                <a:latin typeface="楷体" panose="02010609060101010101" charset="-122"/>
                <a:ea typeface="楷体" panose="02010609060101010101" charset="-122"/>
                <a:cs typeface="黑体" panose="02010609060101010101" pitchFamily="49" charset="-122"/>
                <a:sym typeface="+mn-ea"/>
              </a:rPr>
              <a:t>世俗王权和基督教会长期并立。</a:t>
            </a:r>
          </a:p>
        </p:txBody>
      </p:sp>
      <p:sp>
        <p:nvSpPr>
          <p:cNvPr id="17" name="文本框 16"/>
          <p:cNvSpPr txBox="1"/>
          <p:nvPr/>
        </p:nvSpPr>
        <p:spPr>
          <a:xfrm>
            <a:off x="8474710" y="2244725"/>
            <a:ext cx="3272155" cy="2675255"/>
          </a:xfrm>
          <a:prstGeom prst="rect">
            <a:avLst/>
          </a:prstGeom>
          <a:noFill/>
        </p:spPr>
        <p:txBody>
          <a:bodyPr wrap="square" rtlCol="0" anchor="t">
            <a:spAutoFit/>
          </a:bodyPr>
          <a:lstStyle>
            <a:defPPr/>
          </a:lstStyle>
          <a:p>
            <a:pPr>
              <a:lnSpc>
                <a:spcPct val="140000"/>
              </a:lnSpc>
            </a:pPr>
            <a:r>
              <a:rPr lang="zh-CN" altLang="en-US" sz="2400" b="1">
                <a:solidFill>
                  <a:srgbClr val="FF0000"/>
                </a:solidFill>
                <a:latin typeface="黑体" pitchFamily="49" charset="-122"/>
                <a:ea typeface="黑体" pitchFamily="49" charset="-122"/>
                <a:cs typeface="黑体" panose="02010609060101010101" pitchFamily="49" charset="-122"/>
                <a:sym typeface="+mn-ea"/>
              </a:rPr>
              <a:t>（</a:t>
            </a:r>
            <a:r>
              <a:rPr lang="en-US" altLang="zh-CN" sz="2400" b="1">
                <a:solidFill>
                  <a:srgbClr val="FF0000"/>
                </a:solidFill>
                <a:latin typeface="黑体" pitchFamily="49" charset="-122"/>
                <a:ea typeface="黑体" pitchFamily="49" charset="-122"/>
                <a:cs typeface="黑体" panose="02010609060101010101" pitchFamily="49" charset="-122"/>
                <a:sym typeface="+mn-ea"/>
              </a:rPr>
              <a:t>1</a:t>
            </a:r>
            <a:r>
              <a:rPr lang="zh-CN" altLang="en-US" sz="2400" b="1">
                <a:solidFill>
                  <a:srgbClr val="FF0000"/>
                </a:solidFill>
                <a:latin typeface="黑体" pitchFamily="49" charset="-122"/>
                <a:ea typeface="黑体" pitchFamily="49" charset="-122"/>
                <a:cs typeface="黑体" panose="02010609060101010101" pitchFamily="49" charset="-122"/>
                <a:sym typeface="+mn-ea"/>
              </a:rPr>
              <a:t>）关系：</a:t>
            </a:r>
          </a:p>
          <a:p>
            <a:pPr>
              <a:lnSpc>
                <a:spcPct val="140000"/>
              </a:lnSpc>
            </a:pPr>
            <a:r>
              <a:rPr lang="zh-CN" altLang="en-US" sz="2400" b="1">
                <a:latin typeface="黑体" pitchFamily="49" charset="-122"/>
                <a:ea typeface="黑体" pitchFamily="49" charset="-122"/>
                <a:cs typeface="黑体" panose="02010609060101010101" pitchFamily="49" charset="-122"/>
                <a:sym typeface="+mn-ea"/>
              </a:rPr>
              <a:t>国王依靠教会支持获得政权的合法性；教会依靠王权扩展基督教，维护教会权威。</a:t>
            </a:r>
            <a:endParaRPr lang="zh-CN" altLang="en-US" sz="2400">
              <a:latin typeface="黑体" pitchFamily="49" charset="-122"/>
              <a:ea typeface="黑体" pitchFamily="49" charset="-122"/>
              <a:cs typeface="黑体" panose="02010609060101010101" pitchFamily="49" charset="-122"/>
            </a:endParaRPr>
          </a:p>
        </p:txBody>
      </p:sp>
      <p:sp>
        <p:nvSpPr>
          <p:cNvPr id="18" name="文本框 17"/>
          <p:cNvSpPr txBox="1"/>
          <p:nvPr/>
        </p:nvSpPr>
        <p:spPr>
          <a:xfrm>
            <a:off x="8709660" y="4919980"/>
            <a:ext cx="3037205" cy="1568450"/>
          </a:xfrm>
          <a:prstGeom prst="rect">
            <a:avLst/>
          </a:prstGeom>
          <a:noFill/>
        </p:spPr>
        <p:txBody>
          <a:bodyPr wrap="square" rtlCol="0" anchor="t">
            <a:spAutoFit/>
          </a:bodyPr>
          <a:lstStyle>
            <a:defPPr/>
          </a:lstStyle>
          <a:p>
            <a:pPr/>
            <a:r>
              <a:rPr lang="zh-CN" altLang="en-US" sz="2400" b="1">
                <a:solidFill>
                  <a:srgbClr val="FF0000"/>
                </a:solidFill>
                <a:latin typeface="黑体" pitchFamily="49" charset="-122"/>
                <a:ea typeface="黑体" pitchFamily="49" charset="-122"/>
                <a:cs typeface="黑体" panose="02010609060101010101" pitchFamily="49" charset="-122"/>
                <a:sym typeface="+mn-ea"/>
              </a:rPr>
              <a:t>（</a:t>
            </a:r>
            <a:r>
              <a:rPr lang="en-US" altLang="zh-CN" sz="2400" b="1">
                <a:solidFill>
                  <a:srgbClr val="FF0000"/>
                </a:solidFill>
                <a:latin typeface="黑体" pitchFamily="49" charset="-122"/>
                <a:ea typeface="黑体" pitchFamily="49" charset="-122"/>
                <a:cs typeface="黑体" panose="02010609060101010101" pitchFamily="49" charset="-122"/>
                <a:sym typeface="+mn-ea"/>
              </a:rPr>
              <a:t>2</a:t>
            </a:r>
            <a:r>
              <a:rPr lang="zh-CN" altLang="en-US" sz="2400" b="1">
                <a:solidFill>
                  <a:srgbClr val="FF0000"/>
                </a:solidFill>
                <a:latin typeface="黑体" pitchFamily="49" charset="-122"/>
                <a:ea typeface="黑体" pitchFamily="49" charset="-122"/>
                <a:cs typeface="黑体" panose="02010609060101010101" pitchFamily="49" charset="-122"/>
                <a:sym typeface="+mn-ea"/>
              </a:rPr>
              <a:t>）冲突：</a:t>
            </a:r>
          </a:p>
          <a:p>
            <a:pPr/>
            <a:r>
              <a:rPr lang="zh-CN" altLang="en-US" sz="2400" b="1">
                <a:latin typeface="黑体" pitchFamily="49" charset="-122"/>
                <a:ea typeface="黑体" pitchFamily="49" charset="-122"/>
                <a:cs typeface="黑体" panose="02010609060101010101" pitchFamily="49" charset="-122"/>
                <a:sym typeface="+mn-ea"/>
              </a:rPr>
              <a:t>在走向统一国家的过程中，王权与教会多次发生冲突。</a:t>
            </a:r>
            <a:endParaRPr lang="zh-CN" altLang="en-US" sz="2400">
              <a:latin typeface="黑体" pitchFamily="49" charset="-122"/>
              <a:ea typeface="黑体" pitchFamily="49" charset="-122"/>
              <a:cs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1" end="1"/>
                                            </p:txEl>
                                          </p:spTgt>
                                        </p:tgtEl>
                                        <p:attrNameLst>
                                          <p:attrName>style.visibility</p:attrName>
                                        </p:attrNameLst>
                                      </p:cBhvr>
                                      <p:to>
                                        <p:strVal val="visible"/>
                                      </p:to>
                                    </p:set>
                                    <p:anim calcmode="lin" valueType="num">
                                      <p:cBhvr additive="base">
                                        <p:cTn id="31"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7">
                                            <p:txEl>
                                              <p:pRg st="1" end="1"/>
                                            </p:txEl>
                                          </p:spTgt>
                                        </p:tgtEl>
                                        <p:attrNameLst>
                                          <p:attrName>style.visibility</p:attrName>
                                        </p:attrNameLst>
                                      </p:cBhvr>
                                      <p:to>
                                        <p:strVal val="visible"/>
                                      </p:to>
                                    </p:set>
                                    <p:anim calcmode="lin" valueType="num">
                                      <p:cBhvr additive="base">
                                        <p:cTn id="37"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8">
                                            <p:txEl>
                                              <p:pRg st="1" end="1"/>
                                            </p:txEl>
                                          </p:spTgt>
                                        </p:tgtEl>
                                        <p:attrNameLst>
                                          <p:attrName>style.visibility</p:attrName>
                                        </p:attrNameLst>
                                      </p:cBhvr>
                                      <p:to>
                                        <p:strVal val="visible"/>
                                      </p:to>
                                    </p:set>
                                    <p:anim calcmode="lin" valueType="num">
                                      <p:cBhvr additive="base">
                                        <p:cTn id="43"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233035" y="2648585"/>
            <a:ext cx="6945630" cy="4154170"/>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eaLnBrk="1" latinLnBrk="0" hangingPunct="1">
              <a:lnSpc>
                <a:spcPct val="100000"/>
              </a:lnSpc>
            </a:pPr>
            <a:r>
              <a:rPr lang="zh-CN" altLang="en-US" sz="2400" b="1">
                <a:latin typeface="楷体" panose="02010609060101010101" charset="-122"/>
                <a:ea typeface="楷体" panose="02010609060101010101" charset="-122"/>
                <a:cs typeface="楷体" panose="02010609060101010101" charset="-122"/>
              </a:rPr>
              <a:t>在法国旧制度中，三级会议指的是法国全国人民的代表应国王的召集而举行的会议。参加者有教士、贵族以及其他民众(称为第三等级)这三个等级的代表。会议通常是在国家遇到困难时，国王为寻求援助而召开，因此是不定期的。</a:t>
            </a:r>
            <a:r>
              <a:rPr lang="zh-CN" altLang="en-US" sz="2400" b="1">
                <a:solidFill>
                  <a:srgbClr val="FF0000"/>
                </a:solidFill>
                <a:latin typeface="楷体" panose="02010609060101010101" charset="-122"/>
                <a:ea typeface="楷体" panose="02010609060101010101" charset="-122"/>
                <a:cs typeface="楷体" panose="02010609060101010101" charset="-122"/>
              </a:rPr>
              <a:t>三级会议是作为君主制度的一个补充而出现的。当时它对君主的制约作用是有限的。</a:t>
            </a:r>
            <a:r>
              <a:rPr lang="zh-CN" altLang="en-US" sz="2400" b="1">
                <a:latin typeface="楷体" panose="02010609060101010101" charset="-122"/>
                <a:ea typeface="楷体" panose="02010609060101010101" charset="-122"/>
                <a:cs typeface="楷体" panose="02010609060101010101" charset="-122"/>
              </a:rPr>
              <a:t>16世纪以后，君权达到顶峰，三级会议已经形同虚设，几乎被人遗忘。然而，三级会议</a:t>
            </a:r>
            <a:r>
              <a:rPr lang="zh-CN" altLang="en-US" sz="2400" b="1">
                <a:solidFill>
                  <a:srgbClr val="FF0000"/>
                </a:solidFill>
                <a:latin typeface="楷体" panose="02010609060101010101" charset="-122"/>
                <a:ea typeface="楷体" panose="02010609060101010101" charset="-122"/>
                <a:cs typeface="楷体" panose="02010609060101010101" charset="-122"/>
              </a:rPr>
              <a:t>所代表的原则后来证明比君主制更有生命力</a:t>
            </a:r>
            <a:r>
              <a:rPr lang="zh-CN" altLang="en-US" sz="2400" b="1">
                <a:latin typeface="楷体" panose="02010609060101010101" charset="-122"/>
                <a:ea typeface="楷体" panose="02010609060101010101" charset="-122"/>
                <a:cs typeface="楷体" panose="02010609060101010101" charset="-122"/>
              </a:rPr>
              <a:t>，更有前途。它在中世纪短暂断续的存在，</a:t>
            </a:r>
            <a:r>
              <a:rPr lang="zh-CN" altLang="en-US" sz="2400" b="1">
                <a:solidFill>
                  <a:srgbClr val="FF0000"/>
                </a:solidFill>
                <a:latin typeface="楷体" panose="02010609060101010101" charset="-122"/>
                <a:ea typeface="楷体" panose="02010609060101010101" charset="-122"/>
                <a:cs typeface="楷体" panose="02010609060101010101" charset="-122"/>
              </a:rPr>
              <a:t>为近代议会民主埋下了伏笔</a:t>
            </a:r>
          </a:p>
        </p:txBody>
      </p:sp>
      <p:pic>
        <p:nvPicPr>
          <p:cNvPr id="12" name="图片 11"/>
          <p:cNvPicPr>
            <a:picLocks noChangeAspect="1"/>
          </p:cNvPicPr>
          <p:nvPr/>
        </p:nvPicPr>
        <p:blipFill>
          <a:blip r:embed="rId3"/>
          <a:stretch>
            <a:fillRect/>
          </a:stretch>
        </p:blipFill>
        <p:spPr>
          <a:xfrm>
            <a:off x="6894195" y="0"/>
            <a:ext cx="5297805" cy="2518410"/>
          </a:xfrm>
          <a:prstGeom prst="rect">
            <a:avLst/>
          </a:prstGeom>
        </p:spPr>
      </p:pic>
      <p:sp>
        <p:nvSpPr>
          <p:cNvPr id="14" name="文本框 13"/>
          <p:cNvSpPr txBox="1"/>
          <p:nvPr/>
        </p:nvSpPr>
        <p:spPr>
          <a:xfrm>
            <a:off x="0" y="-635"/>
            <a:ext cx="5233035" cy="645160"/>
          </a:xfrm>
          <a:prstGeom prst="rect">
            <a:avLst/>
          </a:prstGeom>
          <a:noFill/>
        </p:spPr>
        <p:txBody>
          <a:bodyPr wrap="none" rtlCol="0" anchor="t">
            <a:spAutoFit/>
          </a:bodyPr>
          <a:lstStyle>
            <a:defPPr/>
          </a:lstStyle>
          <a:p>
            <a:pPr/>
            <a:r>
              <a:rPr lang="zh-CN" altLang="en-US" sz="3600" b="1">
                <a:solidFill>
                  <a:schemeClr val="tx1"/>
                </a:solidFill>
                <a:latin typeface="黑体" pitchFamily="49" charset="-122"/>
                <a:ea typeface="黑体" pitchFamily="49" charset="-122"/>
                <a:sym typeface="+mn-ea"/>
              </a:rPr>
              <a:t>二、中古欧洲的封建制度</a:t>
            </a:r>
          </a:p>
        </p:txBody>
      </p:sp>
      <p:sp>
        <p:nvSpPr>
          <p:cNvPr id="15" name="文本框 14"/>
          <p:cNvSpPr txBox="1"/>
          <p:nvPr/>
        </p:nvSpPr>
        <p:spPr>
          <a:xfrm>
            <a:off x="-131445" y="644525"/>
            <a:ext cx="5902960" cy="607695"/>
          </a:xfrm>
          <a:prstGeom prst="rect">
            <a:avLst/>
          </a:prstGeom>
          <a:noFill/>
        </p:spPr>
        <p:txBody>
          <a:bodyPr wrap="none" rtlCol="0" anchor="t">
            <a:spAutoFit/>
          </a:bodyPr>
          <a:lstStyle>
            <a:defPPr/>
          </a:lstStyle>
          <a:p>
            <a:pPr>
              <a:lnSpc>
                <a:spcPct val="120000"/>
              </a:lnSpc>
            </a:pPr>
            <a:r>
              <a:rPr lang="zh-CN" altLang="en-US" sz="2800" b="1">
                <a:solidFill>
                  <a:srgbClr val="FF0000"/>
                </a:solidFill>
                <a:latin typeface="黑体" pitchFamily="49" charset="-122"/>
                <a:ea typeface="黑体" pitchFamily="49" charset="-122"/>
                <a:sym typeface="+mn-ea"/>
              </a:rPr>
              <a:t>（二）中古欧洲的封建制度典型国家</a:t>
            </a:r>
          </a:p>
        </p:txBody>
      </p:sp>
      <p:sp>
        <p:nvSpPr>
          <p:cNvPr id="16" name="文本框 15"/>
          <p:cNvSpPr txBox="1"/>
          <p:nvPr/>
        </p:nvSpPr>
        <p:spPr>
          <a:xfrm>
            <a:off x="439420" y="1252220"/>
            <a:ext cx="2631440" cy="460375"/>
          </a:xfrm>
          <a:prstGeom prst="rect">
            <a:avLst/>
          </a:prstGeom>
          <a:noFill/>
        </p:spPr>
        <p:txBody>
          <a:bodyPr wrap="none" rtlCol="0" anchor="t">
            <a:spAutoFit/>
          </a:bodyPr>
          <a:lstStyle>
            <a:defPPr/>
          </a:lstStyle>
          <a:p>
            <a:pPr/>
            <a:r>
              <a:rPr lang="zh-CN" altLang="en-US" sz="2400" b="1">
                <a:solidFill>
                  <a:srgbClr val="FF0000"/>
                </a:solidFill>
                <a:latin typeface="黑体" pitchFamily="49" charset="-122"/>
                <a:ea typeface="黑体" pitchFamily="49" charset="-122"/>
                <a:cs typeface="黑体" panose="02010609060101010101" pitchFamily="49" charset="-122"/>
                <a:sym typeface="+mn-ea"/>
              </a:rPr>
              <a:t>法国</a:t>
            </a:r>
            <a:r>
              <a:rPr lang="zh-CN" altLang="en-US" sz="2400" b="1">
                <a:latin typeface="黑体" pitchFamily="49" charset="-122"/>
                <a:ea typeface="黑体" pitchFamily="49" charset="-122"/>
                <a:cs typeface="黑体" panose="02010609060101010101" pitchFamily="49" charset="-122"/>
                <a:sym typeface="+mn-ea"/>
              </a:rPr>
              <a:t>：等级君主制</a:t>
            </a:r>
            <a:endParaRPr lang="zh-CN" altLang="en-US" sz="2400">
              <a:latin typeface="黑体" pitchFamily="49" charset="-122"/>
              <a:ea typeface="黑体" pitchFamily="49" charset="-122"/>
              <a:cs typeface="黑体" panose="02010609060101010101" pitchFamily="49" charset="-122"/>
            </a:endParaRPr>
          </a:p>
        </p:txBody>
      </p:sp>
      <p:sp>
        <p:nvSpPr>
          <p:cNvPr id="17" name="文本框 16"/>
          <p:cNvSpPr txBox="1"/>
          <p:nvPr/>
        </p:nvSpPr>
        <p:spPr>
          <a:xfrm>
            <a:off x="79375" y="1712595"/>
            <a:ext cx="4608195" cy="3192780"/>
          </a:xfrm>
          <a:prstGeom prst="rect">
            <a:avLst/>
          </a:prstGeom>
          <a:noFill/>
        </p:spPr>
        <p:txBody>
          <a:bodyPr wrap="square" rtlCol="0" anchor="t">
            <a:spAutoFit/>
          </a:bodyPr>
          <a:lstStyle>
            <a:defPPr/>
          </a:lstStyle>
          <a:p>
            <a:pPr>
              <a:lnSpc>
                <a:spcPct val="120000"/>
              </a:lnSpc>
            </a:pPr>
            <a:r>
              <a:rPr lang="en-US" altLang="zh-CN" sz="2400" b="1">
                <a:solidFill>
                  <a:schemeClr val="tx1"/>
                </a:solidFill>
                <a:latin typeface="黑体" pitchFamily="49" charset="-122"/>
                <a:ea typeface="黑体" pitchFamily="49" charset="-122"/>
                <a:cs typeface="黑体" panose="02010609060101010101" pitchFamily="49" charset="-122"/>
                <a:sym typeface="+mn-ea"/>
              </a:rPr>
              <a:t>1</a:t>
            </a:r>
            <a:r>
              <a:rPr lang="zh-CN" altLang="en-US" sz="2400" b="1">
                <a:solidFill>
                  <a:schemeClr val="tx1"/>
                </a:solidFill>
                <a:latin typeface="黑体" pitchFamily="49" charset="-122"/>
                <a:ea typeface="黑体" pitchFamily="49" charset="-122"/>
                <a:cs typeface="黑体" panose="02010609060101010101" pitchFamily="49" charset="-122"/>
                <a:sym typeface="+mn-ea"/>
              </a:rPr>
              <a:t>、背景</a:t>
            </a:r>
            <a:r>
              <a:rPr lang="zh-CN" altLang="en-US" sz="2400" b="1">
                <a:latin typeface="黑体" pitchFamily="49" charset="-122"/>
                <a:ea typeface="黑体" pitchFamily="49" charset="-122"/>
                <a:cs typeface="黑体" panose="02010609060101010101" pitchFamily="49" charset="-122"/>
                <a:sym typeface="+mn-ea"/>
              </a:rPr>
              <a:t>：</a:t>
            </a:r>
            <a:endParaRPr lang="zh-CN" altLang="en-US" sz="2400" b="1">
              <a:latin typeface="黑体" pitchFamily="49" charset="-122"/>
              <a:ea typeface="黑体" pitchFamily="49" charset="-122"/>
              <a:cs typeface="黑体" panose="02010609060101010101" pitchFamily="49" charset="-122"/>
            </a:endParaRPr>
          </a:p>
          <a:p>
            <a:pPr>
              <a:lnSpc>
                <a:spcPct val="120000"/>
              </a:lnSpc>
            </a:pPr>
            <a:endParaRPr lang="en-US" altLang="zh-CN" sz="2400" b="1">
              <a:solidFill>
                <a:schemeClr val="tx1"/>
              </a:solidFill>
              <a:latin typeface="黑体" pitchFamily="49" charset="-122"/>
              <a:ea typeface="黑体" pitchFamily="49" charset="-122"/>
              <a:cs typeface="黑体" panose="02010609060101010101" pitchFamily="49" charset="-122"/>
              <a:sym typeface="+mn-ea"/>
            </a:endParaRPr>
          </a:p>
          <a:p>
            <a:pPr>
              <a:lnSpc>
                <a:spcPct val="120000"/>
              </a:lnSpc>
            </a:pPr>
            <a:r>
              <a:rPr lang="en-US" altLang="zh-CN" sz="2400" b="1">
                <a:solidFill>
                  <a:schemeClr val="tx1"/>
                </a:solidFill>
                <a:latin typeface="黑体" pitchFamily="49" charset="-122"/>
                <a:ea typeface="黑体" pitchFamily="49" charset="-122"/>
                <a:cs typeface="黑体" panose="02010609060101010101" pitchFamily="49" charset="-122"/>
                <a:sym typeface="+mn-ea"/>
              </a:rPr>
              <a:t>2</a:t>
            </a:r>
            <a:r>
              <a:rPr lang="zh-CN" altLang="en-US" sz="2400" b="1">
                <a:solidFill>
                  <a:schemeClr val="tx1"/>
                </a:solidFill>
                <a:latin typeface="黑体" pitchFamily="49" charset="-122"/>
                <a:ea typeface="黑体" pitchFamily="49" charset="-122"/>
                <a:cs typeface="黑体" panose="02010609060101010101" pitchFamily="49" charset="-122"/>
                <a:sym typeface="+mn-ea"/>
              </a:rPr>
              <a:t>、标志：</a:t>
            </a:r>
          </a:p>
          <a:p>
            <a:pPr>
              <a:lnSpc>
                <a:spcPct val="120000"/>
              </a:lnSpc>
            </a:pPr>
            <a:endParaRPr lang="zh-CN" altLang="en-US" sz="2400" b="1">
              <a:solidFill>
                <a:schemeClr val="tx1"/>
              </a:solidFill>
              <a:latin typeface="黑体" pitchFamily="49" charset="-122"/>
              <a:ea typeface="黑体" pitchFamily="49" charset="-122"/>
              <a:cs typeface="黑体" panose="02010609060101010101" pitchFamily="49" charset="-122"/>
              <a:sym typeface="+mn-ea"/>
            </a:endParaRPr>
          </a:p>
          <a:p>
            <a:pPr>
              <a:lnSpc>
                <a:spcPct val="120000"/>
              </a:lnSpc>
            </a:pPr>
            <a:endParaRPr lang="zh-CN" altLang="en-US" sz="2400" b="1">
              <a:solidFill>
                <a:schemeClr val="tx1"/>
              </a:solidFill>
              <a:latin typeface="黑体" pitchFamily="49" charset="-122"/>
              <a:ea typeface="黑体" pitchFamily="49" charset="-122"/>
              <a:cs typeface="黑体" panose="02010609060101010101" pitchFamily="49" charset="-122"/>
              <a:sym typeface="+mn-ea"/>
            </a:endParaRPr>
          </a:p>
          <a:p>
            <a:pPr>
              <a:lnSpc>
                <a:spcPct val="120000"/>
              </a:lnSpc>
            </a:pPr>
            <a:endParaRPr lang="zh-CN" altLang="en-US" sz="2400" b="1">
              <a:solidFill>
                <a:schemeClr val="tx1"/>
              </a:solidFill>
              <a:latin typeface="黑体" pitchFamily="49" charset="-122"/>
              <a:ea typeface="黑体" pitchFamily="49" charset="-122"/>
              <a:cs typeface="黑体" panose="02010609060101010101" pitchFamily="49" charset="-122"/>
              <a:sym typeface="+mn-ea"/>
            </a:endParaRPr>
          </a:p>
          <a:p>
            <a:pPr>
              <a:lnSpc>
                <a:spcPct val="120000"/>
              </a:lnSpc>
            </a:pPr>
            <a:r>
              <a:rPr lang="en-US" altLang="zh-CN" sz="2400" b="1">
                <a:solidFill>
                  <a:schemeClr val="tx1"/>
                </a:solidFill>
                <a:latin typeface="黑体" pitchFamily="49" charset="-122"/>
                <a:ea typeface="黑体" pitchFamily="49" charset="-122"/>
                <a:cs typeface="黑体" panose="02010609060101010101" pitchFamily="49" charset="-122"/>
                <a:sym typeface="+mn-ea"/>
              </a:rPr>
              <a:t>3</a:t>
            </a:r>
            <a:r>
              <a:rPr lang="zh-CN" altLang="en-US" sz="2400" b="1">
                <a:solidFill>
                  <a:schemeClr val="tx1"/>
                </a:solidFill>
                <a:latin typeface="黑体" pitchFamily="49" charset="-122"/>
                <a:ea typeface="黑体" pitchFamily="49" charset="-122"/>
                <a:cs typeface="黑体" panose="02010609060101010101" pitchFamily="49" charset="-122"/>
                <a:sym typeface="+mn-ea"/>
              </a:rPr>
              <a:t>、影响：</a:t>
            </a:r>
          </a:p>
        </p:txBody>
      </p:sp>
      <p:sp>
        <p:nvSpPr>
          <p:cNvPr id="18" name="文本框 17"/>
          <p:cNvSpPr txBox="1"/>
          <p:nvPr/>
        </p:nvSpPr>
        <p:spPr>
          <a:xfrm>
            <a:off x="1527175" y="1800860"/>
            <a:ext cx="2937510" cy="460375"/>
          </a:xfrm>
          <a:prstGeom prst="rect">
            <a:avLst/>
          </a:prstGeom>
          <a:noFill/>
        </p:spPr>
        <p:txBody>
          <a:bodyPr wrap="none" rtlCol="0" anchor="t">
            <a:spAutoFit/>
          </a:bodyPr>
          <a:lstStyle>
            <a:defPPr/>
          </a:lstStyle>
          <a:p>
            <a:pPr/>
            <a:r>
              <a:rPr lang="zh-CN" altLang="en-US" sz="2400" b="1">
                <a:latin typeface="黑体" pitchFamily="49" charset="-122"/>
                <a:ea typeface="黑体" pitchFamily="49" charset="-122"/>
                <a:cs typeface="黑体" panose="02010609060101010101" pitchFamily="49" charset="-122"/>
                <a:sym typeface="+mn-ea"/>
              </a:rPr>
              <a:t>腓力四世与教皇对抗</a:t>
            </a:r>
          </a:p>
        </p:txBody>
      </p:sp>
      <p:sp>
        <p:nvSpPr>
          <p:cNvPr id="19" name="文本框 18"/>
          <p:cNvSpPr txBox="1"/>
          <p:nvPr/>
        </p:nvSpPr>
        <p:spPr>
          <a:xfrm>
            <a:off x="158115" y="3453765"/>
            <a:ext cx="4529455" cy="829945"/>
          </a:xfrm>
          <a:prstGeom prst="rect">
            <a:avLst/>
          </a:prstGeom>
          <a:noFill/>
        </p:spPr>
        <p:txBody>
          <a:bodyPr wrap="square" rtlCol="0" anchor="t">
            <a:spAutoFit/>
          </a:bodyPr>
          <a:lstStyle>
            <a:defPPr/>
          </a:lstStyle>
          <a:p>
            <a:pPr/>
            <a:r>
              <a:rPr lang="zh-CN" altLang="en-US" sz="2400" b="1">
                <a:solidFill>
                  <a:srgbClr val="FF0000"/>
                </a:solidFill>
                <a:latin typeface="黑体" pitchFamily="49" charset="-122"/>
                <a:ea typeface="黑体" pitchFamily="49" charset="-122"/>
                <a:cs typeface="黑体" panose="02010609060101010101" pitchFamily="49" charset="-122"/>
                <a:sym typeface="+mn-ea"/>
              </a:rPr>
              <a:t>三级会议的召开，标志着法国进入等级君主制阶段。</a:t>
            </a:r>
            <a:endParaRPr lang="zh-CN" altLang="en-US" sz="2400"/>
          </a:p>
        </p:txBody>
      </p:sp>
      <p:sp>
        <p:nvSpPr>
          <p:cNvPr id="20" name="文本框 19"/>
          <p:cNvSpPr txBox="1"/>
          <p:nvPr/>
        </p:nvSpPr>
        <p:spPr>
          <a:xfrm>
            <a:off x="158115" y="5051425"/>
            <a:ext cx="4529455" cy="1420495"/>
          </a:xfrm>
          <a:prstGeom prst="rect">
            <a:avLst/>
          </a:prstGeom>
          <a:noFill/>
        </p:spPr>
        <p:txBody>
          <a:bodyPr wrap="square" rtlCol="0" anchor="t">
            <a:spAutoFit/>
          </a:bodyPr>
          <a:lstStyle>
            <a:defPPr/>
          </a:lstStyle>
          <a:p>
            <a:pPr>
              <a:lnSpc>
                <a:spcPct val="120000"/>
              </a:lnSpc>
            </a:pPr>
            <a:r>
              <a:rPr lang="zh-CN" altLang="en-US" sz="2400" b="1">
                <a:latin typeface="黑体" pitchFamily="49" charset="-122"/>
                <a:ea typeface="黑体" pitchFamily="49" charset="-122"/>
                <a:cs typeface="黑体" panose="02010609060101010101" pitchFamily="49" charset="-122"/>
                <a:sym typeface="+mn-ea"/>
              </a:rPr>
              <a:t>国王与贵族、教会、市民通过三级会议相互合作,有利于进一步强化王权。</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P spid="20" grpId="2"/>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8130" name="对象 48129"/>
          <p:cNvGraphicFramePr>
            <a:graphicFrameLocks noChangeAspect="1"/>
          </p:cNvGraphicFramePr>
          <p:nvPr/>
        </p:nvGraphicFramePr>
        <p:xfrm>
          <a:off x="974222" y="1234714"/>
          <a:ext cx="9921540" cy="4805478"/>
        </p:xfrm>
        <a:graphic>
          <a:graphicData uri="http://schemas.openxmlformats.org/presentationml/2006/ole">
            <mc:AlternateContent>
              <mc:Choice xmlns:v="urn:schemas-microsoft-com:vml" Requires="v">
                <p:oleObj spid="_x0000_s1042" r:id="rId2" progId="Word.Document.8">
                  <p:embed/>
                </p:oleObj>
              </mc:Choice>
              <mc:Fallback>
                <p:oleObj r:id="rId2" progId="Word.Document.8">
                  <p:embed/>
                  <p:pic>
                    <p:nvPicPr>
                      <p:cNvPr id="0" name="OLE substitute image"/>
                      <p:cNvPicPr/>
                      <p:nvPr/>
                    </p:nvPicPr>
                    <p:blipFill>
                      <a:blip r:embed="rId3"/>
                      <a:stretch>
                        <a:fillRect/>
                      </a:stretch>
                    </p:blipFill>
                    <p:spPr>
                      <a:xfrm>
                        <a:off x="974222" y="1234714"/>
                        <a:ext cx="9921540" cy="4805478"/>
                      </a:xfrm>
                      <a:prstGeom prst="rect">
                        <a:avLst/>
                      </a:prstGeom>
                      <a:noFill/>
                      <a:ln w="38100">
                        <a:noFill/>
                        <a:miter/>
                      </a:ln>
                    </p:spPr>
                  </p:pic>
                </p:oleObj>
              </mc:Fallback>
            </mc:AlternateContent>
          </a:graphicData>
        </a:graphic>
      </p:graphicFrame>
      <p:graphicFrame>
        <p:nvGraphicFramePr>
          <p:cNvPr id="48131" name="对象 48130"/>
          <p:cNvGraphicFramePr>
            <a:graphicFrameLocks noChangeAspect="1"/>
          </p:cNvGraphicFramePr>
          <p:nvPr/>
        </p:nvGraphicFramePr>
        <p:xfrm>
          <a:off x="882762" y="3155381"/>
          <a:ext cx="10094933" cy="1724409"/>
        </p:xfrm>
        <a:graphic>
          <a:graphicData uri="http://schemas.openxmlformats.org/presentationml/2006/ole">
            <mc:AlternateContent>
              <mc:Choice xmlns:v="urn:schemas-microsoft-com:vml" Requires="v">
                <p:oleObj spid="_x0000_s1043" r:id="rId4" progId="Word.Document.8">
                  <p:embed/>
                </p:oleObj>
              </mc:Choice>
              <mc:Fallback>
                <p:oleObj r:id="rId4" progId="Word.Document.8">
                  <p:embed/>
                  <p:pic>
                    <p:nvPicPr>
                      <p:cNvPr id="0" name="OLE substitute image"/>
                      <p:cNvPicPr/>
                      <p:nvPr/>
                    </p:nvPicPr>
                    <p:blipFill>
                      <a:blip r:embed="rId5"/>
                      <a:stretch>
                        <a:fillRect/>
                      </a:stretch>
                    </p:blipFill>
                    <p:spPr>
                      <a:xfrm>
                        <a:off x="882762" y="3155381"/>
                        <a:ext cx="10094933" cy="1724409"/>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blinds(horizontal)">
                                      <p:cBhvr>
                                        <p:cTn id="7" dur="5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6535420" y="2244725"/>
            <a:ext cx="5656580" cy="4399915"/>
          </a:xfrm>
          <a:prstGeom prst="rect">
            <a:avLst/>
          </a:prstGeom>
          <a:solidFill>
            <a:schemeClr val="accent6">
              <a:lumMod val="20000"/>
              <a:lumOff val="80000"/>
            </a:schemeClr>
          </a:solidFill>
          <a:ln w="12700" cmpd="sng">
            <a:solidFill>
              <a:schemeClr val="accent1">
                <a:shade val="50000"/>
              </a:schemeClr>
            </a:solidFill>
            <a:prstDash val="solid"/>
          </a:ln>
        </p:spPr>
        <p:txBody>
          <a:bodyPr wrap="square" rtlCol="0" anchor="t">
            <a:spAutoFit/>
          </a:bodyPr>
          <a:lstStyle>
            <a:defPPr/>
          </a:lstStyle>
          <a:p>
            <a:pPr fontAlgn="auto"/>
            <a:r>
              <a:rPr lang="zh-CN" altLang="en-US" sz="2000" b="1">
                <a:latin typeface="楷体" panose="02010609060101010101" charset="-122"/>
                <a:ea typeface="楷体" panose="02010609060101010101" charset="-122"/>
                <a:cs typeface="楷体" panose="02010609060101010101" charset="-122"/>
              </a:rPr>
              <a:t>（14）为了得到王国议会对协助金或免服兵役数量的共识……在所定的日期，按照在场者之建议进行议事。（39）任何自由人，如未经其同级贵族之依法裁判，或经国法判决，皆不得被逮捕、监禁、没收财产、剥夺法律保护权、流放，或加以任何其他损害。……</a:t>
            </a:r>
          </a:p>
          <a:p>
            <a:pPr fontAlgn="auto"/>
            <a:r>
              <a:rPr lang="zh-CN" altLang="en-US" sz="2000" b="1">
                <a:latin typeface="楷体" panose="02010609060101010101" charset="-122"/>
                <a:ea typeface="楷体" panose="02010609060101010101" charset="-122"/>
                <a:cs typeface="楷体" panose="02010609060101010101" charset="-122"/>
              </a:rPr>
              <a:t>（41）除战时与予敌对之国家之人民外，一切商人，倘能遵照旧时之公正习惯，皆可免除苛捐杂税，安全经由水路与陆路，出入英格兰……</a:t>
            </a:r>
          </a:p>
          <a:p>
            <a:pPr fontAlgn="auto"/>
            <a:r>
              <a:rPr lang="zh-CN" altLang="en-US" sz="2000" b="1">
                <a:latin typeface="楷体" panose="02010609060101010101" charset="-122"/>
                <a:ea typeface="楷体" panose="02010609060101010101" charset="-122"/>
                <a:cs typeface="楷体" panose="02010609060101010101" charset="-122"/>
              </a:rPr>
              <a:t>——周一良、吴于廣总主编，郭守田主编《世界通史资料选辑・中古部分》</a:t>
            </a:r>
          </a:p>
          <a:p>
            <a:pPr fontAlgn="auto"/>
            <a:r>
              <a:rPr lang="zh-CN" altLang="en-US" sz="2000" b="1">
                <a:solidFill>
                  <a:srgbClr val="FF0000"/>
                </a:solidFill>
                <a:latin typeface="楷体" panose="02010609060101010101" charset="-122"/>
                <a:ea typeface="楷体" panose="02010609060101010101" charset="-122"/>
                <a:cs typeface="楷体" panose="02010609060101010101" charset="-122"/>
              </a:rPr>
              <a:t>体现：限制国王的军事权、司法权和随意征税的权利。</a:t>
            </a:r>
          </a:p>
          <a:p>
            <a:pPr fontAlgn="auto"/>
            <a:r>
              <a:rPr lang="zh-CN" altLang="en-US" sz="2000" b="1">
                <a:solidFill>
                  <a:srgbClr val="FF0000"/>
                </a:solidFill>
                <a:latin typeface="楷体" panose="02010609060101010101" charset="-122"/>
                <a:ea typeface="楷体" panose="02010609060101010101" charset="-122"/>
                <a:cs typeface="楷体" panose="02010609060101010101" charset="-122"/>
              </a:rPr>
              <a:t>目的：限制王权，维护封建贵族利益。</a:t>
            </a:r>
          </a:p>
        </p:txBody>
      </p:sp>
      <p:pic>
        <p:nvPicPr>
          <p:cNvPr id="12" name="图片 11"/>
          <p:cNvPicPr>
            <a:picLocks noChangeAspect="1"/>
          </p:cNvPicPr>
          <p:nvPr/>
        </p:nvPicPr>
        <p:blipFill>
          <a:blip r:embed="rId3"/>
          <a:stretch>
            <a:fillRect/>
          </a:stretch>
        </p:blipFill>
        <p:spPr>
          <a:xfrm>
            <a:off x="6369050" y="0"/>
            <a:ext cx="5628640" cy="2244725"/>
          </a:xfrm>
          <a:prstGeom prst="rect">
            <a:avLst/>
          </a:prstGeom>
          <a:effectLst>
            <a:softEdge rad="127000"/>
          </a:effectLst>
        </p:spPr>
      </p:pic>
      <p:sp>
        <p:nvSpPr>
          <p:cNvPr id="13" name="文本框 12"/>
          <p:cNvSpPr txBox="1"/>
          <p:nvPr/>
        </p:nvSpPr>
        <p:spPr>
          <a:xfrm>
            <a:off x="7865745" y="1731010"/>
            <a:ext cx="2871470" cy="368300"/>
          </a:xfrm>
          <a:prstGeom prst="rect">
            <a:avLst/>
          </a:prstGeom>
          <a:solidFill>
            <a:schemeClr val="bg1"/>
          </a:solidFill>
        </p:spPr>
        <p:txBody>
          <a:bodyPr wrap="square" rtlCol="0" anchor="t">
            <a:spAutoFit/>
          </a:bodyPr>
          <a:lstStyle>
            <a:defPPr/>
          </a:lstStyle>
          <a:p>
            <a:pPr/>
            <a:r>
              <a:rPr lang="zh-CN" altLang="en-US"/>
              <a:t>无地王约翰签署《大宪章》</a:t>
            </a:r>
          </a:p>
        </p:txBody>
      </p:sp>
      <p:sp>
        <p:nvSpPr>
          <p:cNvPr id="14" name="文本框 13"/>
          <p:cNvSpPr txBox="1"/>
          <p:nvPr/>
        </p:nvSpPr>
        <p:spPr>
          <a:xfrm>
            <a:off x="586105" y="1028700"/>
            <a:ext cx="2631440" cy="570865"/>
          </a:xfrm>
          <a:prstGeom prst="rect">
            <a:avLst/>
          </a:prstGeom>
          <a:noFill/>
        </p:spPr>
        <p:txBody>
          <a:bodyPr wrap="none" rtlCol="0" anchor="t">
            <a:spAutoFit/>
          </a:bodyPr>
          <a:lstStyle>
            <a:defPPr/>
          </a:lstStyle>
          <a:p>
            <a:pPr>
              <a:lnSpc>
                <a:spcPct val="130000"/>
              </a:lnSpc>
            </a:pPr>
            <a:r>
              <a:rPr lang="zh-CN" altLang="en-US" sz="2400" b="1">
                <a:solidFill>
                  <a:srgbClr val="FF0000"/>
                </a:solidFill>
                <a:latin typeface="黑体" pitchFamily="49" charset="-122"/>
                <a:ea typeface="黑体" pitchFamily="49" charset="-122"/>
                <a:cs typeface="黑体" panose="02010609060101010101" pitchFamily="49" charset="-122"/>
                <a:sym typeface="+mn-ea"/>
              </a:rPr>
              <a:t>英国</a:t>
            </a:r>
            <a:r>
              <a:rPr lang="zh-CN" altLang="en-US" sz="2400" b="1">
                <a:latin typeface="黑体" pitchFamily="49" charset="-122"/>
                <a:ea typeface="黑体" pitchFamily="49" charset="-122"/>
                <a:cs typeface="黑体" panose="02010609060101010101" pitchFamily="49" charset="-122"/>
                <a:sym typeface="+mn-ea"/>
              </a:rPr>
              <a:t>：议会君主制</a:t>
            </a:r>
            <a:endParaRPr lang="zh-CN" altLang="en-US" sz="2400">
              <a:latin typeface="黑体" pitchFamily="49" charset="-122"/>
              <a:ea typeface="黑体" pitchFamily="49" charset="-122"/>
              <a:cs typeface="黑体" panose="02010609060101010101" pitchFamily="49" charset="-122"/>
            </a:endParaRPr>
          </a:p>
        </p:txBody>
      </p:sp>
      <p:sp>
        <p:nvSpPr>
          <p:cNvPr id="15" name="文本框 14"/>
          <p:cNvSpPr txBox="1"/>
          <p:nvPr/>
        </p:nvSpPr>
        <p:spPr>
          <a:xfrm>
            <a:off x="0" y="-635"/>
            <a:ext cx="5233035" cy="645160"/>
          </a:xfrm>
          <a:prstGeom prst="rect">
            <a:avLst/>
          </a:prstGeom>
          <a:noFill/>
        </p:spPr>
        <p:txBody>
          <a:bodyPr wrap="none" rtlCol="0" anchor="t">
            <a:spAutoFit/>
          </a:bodyPr>
          <a:lstStyle>
            <a:defPPr/>
          </a:lstStyle>
          <a:p>
            <a:pPr/>
            <a:r>
              <a:rPr lang="zh-CN" altLang="en-US" sz="3600" b="1">
                <a:solidFill>
                  <a:schemeClr val="tx1"/>
                </a:solidFill>
                <a:latin typeface="黑体" pitchFamily="49" charset="-122"/>
                <a:ea typeface="黑体" pitchFamily="49" charset="-122"/>
                <a:sym typeface="+mn-ea"/>
              </a:rPr>
              <a:t>二、中古欧洲的封建制度</a:t>
            </a:r>
          </a:p>
        </p:txBody>
      </p:sp>
      <p:sp>
        <p:nvSpPr>
          <p:cNvPr id="16" name="文本框 15"/>
          <p:cNvSpPr txBox="1"/>
          <p:nvPr/>
        </p:nvSpPr>
        <p:spPr>
          <a:xfrm>
            <a:off x="-224790" y="506730"/>
            <a:ext cx="5902960" cy="607695"/>
          </a:xfrm>
          <a:prstGeom prst="rect">
            <a:avLst/>
          </a:prstGeom>
          <a:noFill/>
        </p:spPr>
        <p:txBody>
          <a:bodyPr wrap="none" rtlCol="0" anchor="t">
            <a:spAutoFit/>
          </a:bodyPr>
          <a:lstStyle>
            <a:defPPr/>
          </a:lstStyle>
          <a:p>
            <a:pPr>
              <a:lnSpc>
                <a:spcPct val="120000"/>
              </a:lnSpc>
            </a:pPr>
            <a:r>
              <a:rPr lang="zh-CN" altLang="en-US" sz="2800" b="1">
                <a:solidFill>
                  <a:srgbClr val="FF0000"/>
                </a:solidFill>
                <a:latin typeface="黑体" pitchFamily="49" charset="-122"/>
                <a:ea typeface="黑体" pitchFamily="49" charset="-122"/>
                <a:sym typeface="+mn-ea"/>
              </a:rPr>
              <a:t>（二）中古欧洲的封建制度典型国家</a:t>
            </a:r>
          </a:p>
        </p:txBody>
      </p:sp>
      <p:sp>
        <p:nvSpPr>
          <p:cNvPr id="17" name="文本框 16"/>
          <p:cNvSpPr txBox="1"/>
          <p:nvPr/>
        </p:nvSpPr>
        <p:spPr>
          <a:xfrm>
            <a:off x="-45085" y="1599565"/>
            <a:ext cx="6414135" cy="3371850"/>
          </a:xfrm>
          <a:prstGeom prst="rect">
            <a:avLst/>
          </a:prstGeom>
          <a:noFill/>
        </p:spPr>
        <p:txBody>
          <a:bodyPr wrap="square" rtlCol="0" anchor="t">
            <a:spAutoFit/>
          </a:bodyPr>
          <a:lstStyle>
            <a:defPPr/>
          </a:lstStyle>
          <a:p>
            <a:pPr>
              <a:lnSpc>
                <a:spcPct val="130000"/>
              </a:lnSpc>
            </a:pPr>
            <a:r>
              <a:rPr lang="en-US" sz="2400" b="1">
                <a:solidFill>
                  <a:schemeClr val="tx1"/>
                </a:solidFill>
                <a:latin typeface="黑体" pitchFamily="49" charset="-122"/>
                <a:ea typeface="黑体" pitchFamily="49" charset="-122"/>
                <a:cs typeface="黑体" panose="02010609060101010101" pitchFamily="49" charset="-122"/>
                <a:sym typeface="+mn-ea"/>
              </a:rPr>
              <a:t>1</a:t>
            </a:r>
            <a:r>
              <a:rPr lang="zh-CN" altLang="en-US" sz="2400" b="1">
                <a:solidFill>
                  <a:schemeClr val="tx1"/>
                </a:solidFill>
                <a:latin typeface="黑体" pitchFamily="49" charset="-122"/>
                <a:ea typeface="黑体" pitchFamily="49" charset="-122"/>
                <a:cs typeface="黑体" panose="02010609060101010101" pitchFamily="49" charset="-122"/>
                <a:sym typeface="+mn-ea"/>
              </a:rPr>
              <a:t>、</a:t>
            </a:r>
            <a:r>
              <a:rPr sz="2400" b="1">
                <a:solidFill>
                  <a:schemeClr val="tx1"/>
                </a:solidFill>
                <a:latin typeface="黑体" pitchFamily="49" charset="-122"/>
                <a:ea typeface="黑体" pitchFamily="49" charset="-122"/>
                <a:cs typeface="黑体" panose="02010609060101010101" pitchFamily="49" charset="-122"/>
                <a:sym typeface="+mn-ea"/>
              </a:rPr>
              <a:t>《大宪章》</a:t>
            </a:r>
            <a:r>
              <a:rPr lang="en-US" sz="2400" b="1">
                <a:solidFill>
                  <a:schemeClr val="tx1"/>
                </a:solidFill>
                <a:latin typeface="黑体" pitchFamily="49" charset="-122"/>
                <a:ea typeface="黑体" pitchFamily="49" charset="-122"/>
                <a:cs typeface="黑体" panose="02010609060101010101" pitchFamily="49" charset="-122"/>
                <a:sym typeface="+mn-ea"/>
              </a:rPr>
              <a:t>——1215</a:t>
            </a:r>
            <a:r>
              <a:rPr lang="zh-CN" altLang="en-US" sz="2400" b="1">
                <a:solidFill>
                  <a:schemeClr val="tx1"/>
                </a:solidFill>
                <a:latin typeface="黑体" pitchFamily="49" charset="-122"/>
                <a:ea typeface="黑体" pitchFamily="49" charset="-122"/>
                <a:cs typeface="黑体" panose="02010609060101010101" pitchFamily="49" charset="-122"/>
                <a:sym typeface="+mn-ea"/>
              </a:rPr>
              <a:t>年</a:t>
            </a:r>
            <a:endParaRPr lang="zh-CN" sz="2000" b="1">
              <a:solidFill>
                <a:srgbClr val="FF0000"/>
              </a:solidFill>
              <a:latin typeface="黑体" pitchFamily="49" charset="-122"/>
              <a:ea typeface="黑体" pitchFamily="49" charset="-122"/>
              <a:cs typeface="黑体" panose="02010609060101010101" pitchFamily="49" charset="-122"/>
              <a:sym typeface="+mn-ea"/>
            </a:endParaRPr>
          </a:p>
          <a:p>
            <a:pPr>
              <a:lnSpc>
                <a:spcPct val="130000"/>
              </a:lnSpc>
            </a:pPr>
            <a:r>
              <a:rPr lang="zh-CN" sz="2000" b="1">
                <a:solidFill>
                  <a:srgbClr val="FF0000"/>
                </a:solidFill>
                <a:latin typeface="黑体" pitchFamily="49" charset="-122"/>
                <a:ea typeface="黑体" pitchFamily="49" charset="-122"/>
                <a:cs typeface="黑体" panose="02010609060101010101" pitchFamily="49" charset="-122"/>
                <a:sym typeface="+mn-ea"/>
              </a:rPr>
              <a:t>（</a:t>
            </a:r>
            <a:r>
              <a:rPr lang="en-US" altLang="zh-CN" sz="2000" b="1">
                <a:solidFill>
                  <a:srgbClr val="FF0000"/>
                </a:solidFill>
                <a:latin typeface="黑体" pitchFamily="49" charset="-122"/>
                <a:ea typeface="黑体" pitchFamily="49" charset="-122"/>
                <a:cs typeface="黑体" panose="02010609060101010101" pitchFamily="49" charset="-122"/>
                <a:sym typeface="+mn-ea"/>
              </a:rPr>
              <a:t>1</a:t>
            </a:r>
            <a:r>
              <a:rPr lang="zh-CN" altLang="en-US" sz="2000" b="1">
                <a:solidFill>
                  <a:srgbClr val="FF0000"/>
                </a:solidFill>
                <a:latin typeface="黑体" pitchFamily="49" charset="-122"/>
                <a:ea typeface="黑体" pitchFamily="49" charset="-122"/>
                <a:cs typeface="黑体" panose="02010609060101010101" pitchFamily="49" charset="-122"/>
                <a:sym typeface="+mn-ea"/>
              </a:rPr>
              <a:t>）背景</a:t>
            </a:r>
            <a:r>
              <a:rPr lang="zh-CN" altLang="en-US" sz="2000" b="1">
                <a:latin typeface="黑体" pitchFamily="49" charset="-122"/>
                <a:ea typeface="黑体" pitchFamily="49" charset="-122"/>
                <a:cs typeface="黑体" panose="02010609060101010101" pitchFamily="49" charset="-122"/>
                <a:sym typeface="+mn-ea"/>
              </a:rPr>
              <a:t>：</a:t>
            </a:r>
            <a:endParaRPr lang="zh-CN" sz="2000" b="1">
              <a:solidFill>
                <a:srgbClr val="FF0000"/>
              </a:solidFill>
              <a:latin typeface="黑体" pitchFamily="49" charset="-122"/>
              <a:ea typeface="黑体" pitchFamily="49" charset="-122"/>
              <a:cs typeface="黑体" panose="02010609060101010101" pitchFamily="49" charset="-122"/>
              <a:sym typeface="+mn-ea"/>
            </a:endParaRPr>
          </a:p>
          <a:p>
            <a:pPr>
              <a:lnSpc>
                <a:spcPct val="130000"/>
              </a:lnSpc>
            </a:pPr>
            <a:endParaRPr lang="zh-CN" sz="2000" b="1">
              <a:solidFill>
                <a:srgbClr val="FF0000"/>
              </a:solidFill>
              <a:latin typeface="黑体" pitchFamily="49" charset="-122"/>
              <a:ea typeface="黑体" pitchFamily="49" charset="-122"/>
              <a:cs typeface="黑体" panose="02010609060101010101" pitchFamily="49" charset="-122"/>
              <a:sym typeface="+mn-ea"/>
            </a:endParaRPr>
          </a:p>
          <a:p>
            <a:pPr>
              <a:lnSpc>
                <a:spcPct val="130000"/>
              </a:lnSpc>
            </a:pPr>
            <a:r>
              <a:rPr lang="zh-CN" sz="2000" b="1">
                <a:solidFill>
                  <a:srgbClr val="FF0000"/>
                </a:solidFill>
                <a:latin typeface="黑体" pitchFamily="49" charset="-122"/>
                <a:ea typeface="黑体" pitchFamily="49" charset="-122"/>
                <a:cs typeface="黑体" panose="02010609060101010101" pitchFamily="49" charset="-122"/>
                <a:sym typeface="+mn-ea"/>
              </a:rPr>
              <a:t>（</a:t>
            </a:r>
            <a:r>
              <a:rPr lang="en-US" altLang="zh-CN" sz="2000" b="1">
                <a:solidFill>
                  <a:srgbClr val="FF0000"/>
                </a:solidFill>
                <a:latin typeface="黑体" pitchFamily="49" charset="-122"/>
                <a:ea typeface="黑体" pitchFamily="49" charset="-122"/>
                <a:cs typeface="黑体" panose="02010609060101010101" pitchFamily="49" charset="-122"/>
                <a:sym typeface="+mn-ea"/>
              </a:rPr>
              <a:t>2</a:t>
            </a:r>
            <a:r>
              <a:rPr lang="zh-CN" altLang="en-US" sz="2000" b="1">
                <a:solidFill>
                  <a:srgbClr val="FF0000"/>
                </a:solidFill>
                <a:latin typeface="黑体" pitchFamily="49" charset="-122"/>
                <a:ea typeface="黑体" pitchFamily="49" charset="-122"/>
                <a:cs typeface="黑体" panose="02010609060101010101" pitchFamily="49" charset="-122"/>
                <a:sym typeface="+mn-ea"/>
              </a:rPr>
              <a:t>）内容</a:t>
            </a:r>
            <a:r>
              <a:rPr lang="zh-CN" altLang="en-US" sz="2000" b="1">
                <a:latin typeface="黑体" pitchFamily="49" charset="-122"/>
                <a:ea typeface="黑体" pitchFamily="49" charset="-122"/>
                <a:cs typeface="黑体" panose="02010609060101010101" pitchFamily="49" charset="-122"/>
                <a:sym typeface="+mn-ea"/>
              </a:rPr>
              <a:t>：</a:t>
            </a:r>
          </a:p>
          <a:p>
            <a:pPr>
              <a:lnSpc>
                <a:spcPct val="130000"/>
              </a:lnSpc>
            </a:pPr>
            <a:endParaRPr lang="zh-CN" altLang="en-US" sz="2000" b="1">
              <a:solidFill>
                <a:srgbClr val="FF0000"/>
              </a:solidFill>
              <a:latin typeface="黑体" pitchFamily="49" charset="-122"/>
              <a:ea typeface="黑体" pitchFamily="49" charset="-122"/>
              <a:cs typeface="黑体" panose="02010609060101010101" pitchFamily="49" charset="-122"/>
              <a:sym typeface="+mn-ea"/>
            </a:endParaRPr>
          </a:p>
          <a:p>
            <a:pPr>
              <a:lnSpc>
                <a:spcPct val="130000"/>
              </a:lnSpc>
            </a:pPr>
            <a:endParaRPr lang="zh-CN" altLang="en-US" sz="2000" b="1">
              <a:solidFill>
                <a:srgbClr val="FF0000"/>
              </a:solidFill>
              <a:latin typeface="黑体" pitchFamily="49" charset="-122"/>
              <a:ea typeface="黑体" pitchFamily="49" charset="-122"/>
              <a:cs typeface="黑体" panose="02010609060101010101" pitchFamily="49" charset="-122"/>
              <a:sym typeface="+mn-ea"/>
            </a:endParaRPr>
          </a:p>
          <a:p>
            <a:pPr>
              <a:lnSpc>
                <a:spcPct val="130000"/>
              </a:lnSpc>
            </a:pPr>
            <a:r>
              <a:rPr lang="zh-CN" altLang="en-US" sz="2000" b="1">
                <a:solidFill>
                  <a:srgbClr val="FF0000"/>
                </a:solidFill>
                <a:latin typeface="黑体" pitchFamily="49" charset="-122"/>
                <a:ea typeface="黑体" pitchFamily="49" charset="-122"/>
                <a:cs typeface="黑体" panose="02010609060101010101" pitchFamily="49" charset="-122"/>
                <a:sym typeface="+mn-ea"/>
              </a:rPr>
              <a:t>（</a:t>
            </a:r>
            <a:r>
              <a:rPr lang="en-US" altLang="zh-CN" sz="2000" b="1">
                <a:solidFill>
                  <a:srgbClr val="FF0000"/>
                </a:solidFill>
                <a:latin typeface="黑体" pitchFamily="49" charset="-122"/>
                <a:ea typeface="黑体" pitchFamily="49" charset="-122"/>
                <a:cs typeface="黑体" panose="02010609060101010101" pitchFamily="49" charset="-122"/>
                <a:sym typeface="+mn-ea"/>
              </a:rPr>
              <a:t>3</a:t>
            </a:r>
            <a:r>
              <a:rPr lang="zh-CN" altLang="en-US" sz="2000" b="1">
                <a:solidFill>
                  <a:srgbClr val="FF0000"/>
                </a:solidFill>
                <a:latin typeface="黑体" pitchFamily="49" charset="-122"/>
                <a:ea typeface="黑体" pitchFamily="49" charset="-122"/>
                <a:cs typeface="黑体" panose="02010609060101010101" pitchFamily="49" charset="-122"/>
                <a:sym typeface="+mn-ea"/>
              </a:rPr>
              <a:t>）评价</a:t>
            </a:r>
            <a:r>
              <a:rPr lang="zh-CN" altLang="en-US" sz="2000" b="1">
                <a:latin typeface="黑体" pitchFamily="49" charset="-122"/>
                <a:ea typeface="黑体" pitchFamily="49" charset="-122"/>
                <a:cs typeface="黑体" panose="02010609060101010101" pitchFamily="49" charset="-122"/>
                <a:sym typeface="+mn-ea"/>
              </a:rPr>
              <a:t>：</a:t>
            </a:r>
          </a:p>
          <a:p>
            <a:pPr>
              <a:lnSpc>
                <a:spcPct val="130000"/>
              </a:lnSpc>
            </a:pPr>
            <a:endParaRPr lang="zh-CN" altLang="en-US" sz="2000">
              <a:latin typeface="黑体" pitchFamily="49" charset="-122"/>
              <a:ea typeface="黑体" pitchFamily="49" charset="-122"/>
              <a:cs typeface="黑体" panose="02010609060101010101" pitchFamily="49" charset="-122"/>
            </a:endParaRPr>
          </a:p>
        </p:txBody>
      </p:sp>
      <p:sp>
        <p:nvSpPr>
          <p:cNvPr id="18" name="文本框 17"/>
          <p:cNvSpPr txBox="1"/>
          <p:nvPr/>
        </p:nvSpPr>
        <p:spPr>
          <a:xfrm>
            <a:off x="1336040" y="2099310"/>
            <a:ext cx="4779010" cy="706755"/>
          </a:xfrm>
          <a:prstGeom prst="rect">
            <a:avLst/>
          </a:prstGeom>
          <a:noFill/>
        </p:spPr>
        <p:txBody>
          <a:bodyPr wrap="none" rtlCol="0" anchor="t">
            <a:spAutoFit/>
          </a:bodyPr>
          <a:lstStyle>
            <a:defPPr/>
          </a:lstStyle>
          <a:p>
            <a:pPr/>
            <a:r>
              <a:rPr sz="2000" b="1">
                <a:latin typeface="黑体" pitchFamily="49" charset="-122"/>
                <a:ea typeface="黑体" pitchFamily="49" charset="-122"/>
                <a:cs typeface="黑体" panose="02010609060101010101" pitchFamily="49" charset="-122"/>
                <a:sym typeface="+mn-ea"/>
              </a:rPr>
              <a:t>13世纪初，英王约翰内外政策失败，遭到</a:t>
            </a:r>
          </a:p>
          <a:p>
            <a:pPr/>
            <a:r>
              <a:rPr sz="2000" b="1">
                <a:latin typeface="黑体" pitchFamily="49" charset="-122"/>
                <a:ea typeface="黑体" pitchFamily="49" charset="-122"/>
                <a:cs typeface="黑体" panose="02010609060101010101" pitchFamily="49" charset="-122"/>
                <a:sym typeface="+mn-ea"/>
              </a:rPr>
              <a:t>贵族、骑士和市民反对</a:t>
            </a:r>
            <a:r>
              <a:rPr lang="zh-CN" sz="2000" b="1">
                <a:latin typeface="黑体" pitchFamily="49" charset="-122"/>
                <a:ea typeface="黑体" pitchFamily="49" charset="-122"/>
                <a:cs typeface="黑体" panose="02010609060101010101" pitchFamily="49" charset="-122"/>
                <a:sym typeface="+mn-ea"/>
              </a:rPr>
              <a:t>。</a:t>
            </a:r>
          </a:p>
        </p:txBody>
      </p:sp>
      <p:sp>
        <p:nvSpPr>
          <p:cNvPr id="19" name="文本框 18"/>
          <p:cNvSpPr txBox="1"/>
          <p:nvPr/>
        </p:nvSpPr>
        <p:spPr>
          <a:xfrm>
            <a:off x="0" y="3261995"/>
            <a:ext cx="6564630" cy="891540"/>
          </a:xfrm>
          <a:prstGeom prst="rect">
            <a:avLst/>
          </a:prstGeom>
          <a:noFill/>
        </p:spPr>
        <p:txBody>
          <a:bodyPr wrap="none" rtlCol="0" anchor="t">
            <a:spAutoFit/>
          </a:bodyPr>
          <a:lstStyle>
            <a:defPPr/>
          </a:lstStyle>
          <a:p>
            <a:pPr>
              <a:lnSpc>
                <a:spcPct val="130000"/>
              </a:lnSpc>
            </a:pPr>
            <a:r>
              <a:rPr sz="2000" b="1">
                <a:latin typeface="黑体" pitchFamily="49" charset="-122"/>
                <a:ea typeface="黑体" pitchFamily="49" charset="-122"/>
                <a:cs typeface="黑体" panose="02010609060101010101" pitchFamily="49" charset="-122"/>
                <a:sym typeface="+mn-ea"/>
              </a:rPr>
              <a:t>肯定了国王的合法地位与人身的神圣不可侵犯，同时保障</a:t>
            </a:r>
          </a:p>
          <a:p>
            <a:pPr>
              <a:lnSpc>
                <a:spcPct val="130000"/>
              </a:lnSpc>
            </a:pPr>
            <a:r>
              <a:rPr sz="2000" b="1">
                <a:latin typeface="黑体" pitchFamily="49" charset="-122"/>
                <a:ea typeface="黑体" pitchFamily="49" charset="-122"/>
                <a:cs typeface="黑体" panose="02010609060101010101" pitchFamily="49" charset="-122"/>
                <a:sym typeface="+mn-ea"/>
              </a:rPr>
              <a:t>教俗封建主的特权，并适当照顾骑士和市民的利益。</a:t>
            </a:r>
            <a:endParaRPr lang="zh-CN" altLang="en-US" sz="2000"/>
          </a:p>
        </p:txBody>
      </p:sp>
      <p:sp>
        <p:nvSpPr>
          <p:cNvPr id="20" name="文本框 19"/>
          <p:cNvSpPr txBox="1"/>
          <p:nvPr/>
        </p:nvSpPr>
        <p:spPr>
          <a:xfrm>
            <a:off x="28575" y="4552950"/>
            <a:ext cx="6507480" cy="2091690"/>
          </a:xfrm>
          <a:prstGeom prst="rect">
            <a:avLst/>
          </a:prstGeom>
          <a:noFill/>
        </p:spPr>
        <p:txBody>
          <a:bodyPr wrap="square" rtlCol="0" anchor="t">
            <a:spAutoFit/>
          </a:bodyPr>
          <a:lstStyle>
            <a:defPPr/>
          </a:lstStyle>
          <a:p>
            <a:pPr>
              <a:lnSpc>
                <a:spcPct val="130000"/>
              </a:lnSpc>
            </a:pPr>
            <a:r>
              <a:rPr lang="zh-CN" altLang="en-US" sz="2000" b="1">
                <a:latin typeface="黑体" pitchFamily="49" charset="-122"/>
                <a:ea typeface="黑体" pitchFamily="49" charset="-122"/>
                <a:cs typeface="黑体" panose="02010609060101010101" pitchFamily="49" charset="-122"/>
                <a:sym typeface="+mn-ea"/>
              </a:rPr>
              <a:t>宪章主要是封建阶级内部权力再分配的文件，并未改变广大农民的地位，而且不久即被约翰王撕毁，失去效力。</a:t>
            </a:r>
          </a:p>
          <a:p>
            <a:pPr>
              <a:lnSpc>
                <a:spcPct val="130000"/>
              </a:lnSpc>
            </a:pPr>
            <a:r>
              <a:rPr lang="zh-CN" altLang="en-US" sz="2000" b="1">
                <a:latin typeface="黑体" pitchFamily="49" charset="-122"/>
                <a:ea typeface="黑体" pitchFamily="49" charset="-122"/>
                <a:cs typeface="黑体" panose="02010609060101010101" pitchFamily="49" charset="-122"/>
                <a:sym typeface="+mn-ea"/>
              </a:rPr>
              <a:t>因为它有着限制王权的作用，英国资产阶级革命时期，大宪章被利用作为争取权利的法律依据，并被确定为英国宪法性文件之一。</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3"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1"/>
      <p:bldP spid="19" grpId="2"/>
      <p:bldP spid="20" grpId="3"/>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0" y="922020"/>
            <a:ext cx="12191365" cy="2306955"/>
          </a:xfrm>
          <a:prstGeom prst="rect">
            <a:avLst/>
          </a:prstGeom>
          <a:noFill/>
          <a:ln w="12700" cmpd="sng">
            <a:noFill/>
            <a:prstDash val="solid"/>
          </a:ln>
        </p:spPr>
        <p:txBody>
          <a:bodyPr wrap="square" rtlCol="0" anchor="t">
            <a:spAutoFit/>
          </a:bodyPr>
          <a:lstStyle>
            <a:defPPr/>
          </a:lstStyle>
          <a:p>
            <a:pPr>
              <a:lnSpc>
                <a:spcPct val="150000"/>
              </a:lnSpc>
            </a:pPr>
            <a:r>
              <a:rPr lang="zh-CN" altLang="en-US" sz="3200" b="1">
                <a:solidFill>
                  <a:srgbClr val="FF0000"/>
                </a:solidFill>
                <a:latin typeface="宋体" pitchFamily="2" charset="-122"/>
                <a:ea typeface="宋体" pitchFamily="2" charset="-122"/>
                <a:cs typeface="宋体" panose="02010600030101010101" pitchFamily="2" charset="-122"/>
              </a:rPr>
              <a:t>典型</a:t>
            </a:r>
            <a:r>
              <a:rPr lang="zh-CN" altLang="en-US" sz="3200" b="1">
                <a:latin typeface="宋体" pitchFamily="2" charset="-122"/>
                <a:ea typeface="宋体" pitchFamily="2" charset="-122"/>
                <a:cs typeface="宋体" panose="02010600030101010101" pitchFamily="2" charset="-122"/>
              </a:rPr>
              <a:t>：英国君主立宪制；</a:t>
            </a:r>
          </a:p>
          <a:p>
            <a:pPr>
              <a:lnSpc>
                <a:spcPct val="150000"/>
              </a:lnSpc>
            </a:pPr>
            <a:r>
              <a:rPr lang="zh-CN" altLang="en-US" sz="3200" b="1">
                <a:latin typeface="宋体" pitchFamily="2" charset="-122"/>
                <a:ea typeface="宋体" pitchFamily="2" charset="-122"/>
                <a:cs typeface="宋体" panose="02010600030101010101" pitchFamily="2" charset="-122"/>
              </a:rPr>
              <a:t>      美国联邦制；</a:t>
            </a:r>
          </a:p>
          <a:p>
            <a:pPr>
              <a:lnSpc>
                <a:spcPct val="150000"/>
              </a:lnSpc>
            </a:pPr>
            <a:r>
              <a:rPr lang="zh-CN" altLang="en-US" sz="3200" b="1">
                <a:latin typeface="宋体" pitchFamily="2" charset="-122"/>
                <a:ea typeface="宋体" pitchFamily="2" charset="-122"/>
                <a:cs typeface="宋体" panose="02010600030101010101" pitchFamily="2" charset="-122"/>
              </a:rPr>
              <a:t>      法国共和制</a:t>
            </a:r>
          </a:p>
        </p:txBody>
      </p:sp>
      <p:pic>
        <p:nvPicPr>
          <p:cNvPr id="2" name="图片 1"/>
          <p:cNvPicPr>
            <a:picLocks noChangeAspect="1"/>
          </p:cNvPicPr>
          <p:nvPr/>
        </p:nvPicPr>
        <p:blipFill>
          <a:blip r:embed="rId3"/>
          <a:stretch>
            <a:fillRect/>
          </a:stretch>
        </p:blipFill>
        <p:spPr>
          <a:xfrm>
            <a:off x="1081405" y="4059555"/>
            <a:ext cx="10027920" cy="1782445"/>
          </a:xfrm>
          <a:prstGeom prst="rect">
            <a:avLst/>
          </a:prstGeom>
          <a:solidFill>
            <a:schemeClr val="accent6">
              <a:lumMod val="20000"/>
              <a:lumOff val="80000"/>
            </a:schemeClr>
          </a:solidFill>
        </p:spPr>
      </p:pic>
      <p:sp>
        <p:nvSpPr>
          <p:cNvPr id="3" name="文本框 2"/>
          <p:cNvSpPr txBox="1"/>
          <p:nvPr/>
        </p:nvSpPr>
        <p:spPr>
          <a:xfrm>
            <a:off x="-259715" y="12763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itchFamily="49" charset="-122"/>
                <a:ea typeface="黑体" pitchFamily="49" charset="-122"/>
                <a:sym typeface="+mn-ea"/>
              </a:rPr>
              <a:t>三、西方资本主义政治制度的产生与发展</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39725" y="760095"/>
            <a:ext cx="4766310" cy="583565"/>
          </a:xfrm>
          <a:prstGeom prst="rect">
            <a:avLst/>
          </a:prstGeom>
          <a:noFill/>
        </p:spPr>
        <p:txBody>
          <a:bodyPr wrap="square" rtlCol="0" anchor="t">
            <a:spAutoFit/>
          </a:bodyPr>
          <a:lstStyle>
            <a:defPPr/>
          </a:lstStyle>
          <a:p>
            <a:pPr/>
            <a:r>
              <a:rPr lang="zh-CN" altLang="en-US" sz="3200" b="1">
                <a:solidFill>
                  <a:schemeClr val="tx1"/>
                </a:solidFill>
                <a:latin typeface="黑体" pitchFamily="49" charset="-122"/>
                <a:ea typeface="黑体" pitchFamily="49" charset="-122"/>
              </a:rPr>
              <a:t>（一）英国君主立宪制</a:t>
            </a:r>
          </a:p>
        </p:txBody>
      </p:sp>
      <p:grpSp>
        <p:nvGrpSpPr>
          <p:cNvPr id="15" name="组合 14"/>
          <p:cNvGrpSpPr/>
          <p:nvPr/>
        </p:nvGrpSpPr>
        <p:grpSpPr>
          <a:xfrm>
            <a:off x="568325" y="1550670"/>
            <a:ext cx="11141710" cy="1058545"/>
            <a:chOff x="5730" y="2060"/>
            <a:chExt cx="12974" cy="1667"/>
          </a:xfrm>
        </p:grpSpPr>
        <p:sp>
          <p:nvSpPr>
            <p:cNvPr id="14" name="圆角矩形标注 13"/>
            <p:cNvSpPr/>
            <p:nvPr/>
          </p:nvSpPr>
          <p:spPr>
            <a:xfrm>
              <a:off x="5730" y="2060"/>
              <a:ext cx="12974" cy="1667"/>
            </a:xfrm>
            <a:prstGeom prst="wedgeRoundRectCallout">
              <a:avLst>
                <a:gd name="adj1" fmla="val -29744"/>
                <a:gd name="adj2" fmla="val -6727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3" name="文本框 1"/>
            <p:cNvSpPr txBox="1">
              <a:spLocks noChangeArrowheads="1"/>
            </p:cNvSpPr>
            <p:nvPr/>
          </p:nvSpPr>
          <p:spPr bwMode="auto">
            <a:xfrm>
              <a:off x="5870" y="2244"/>
              <a:ext cx="12594" cy="1307"/>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400" b="1" smtClean="0">
                  <a:solidFill>
                    <a:srgbClr val="FF0000"/>
                  </a:solidFill>
                  <a:latin typeface="黑体" pitchFamily="49" charset="-122"/>
                  <a:ea typeface="黑体" pitchFamily="49" charset="-122"/>
                </a:rPr>
                <a:t>君主立宪制</a:t>
              </a:r>
              <a:r>
                <a:rPr lang="zh-CN" altLang="en-US" sz="2400" b="1" smtClean="0">
                  <a:solidFill>
                    <a:srgbClr val="000000"/>
                  </a:solidFill>
                </a:rPr>
                <a:t>：</a:t>
              </a:r>
              <a:r>
                <a:rPr lang="zh-CN" altLang="en-US" sz="2400" b="1" smtClean="0"/>
                <a:t>资本主义</a:t>
              </a:r>
              <a:r>
                <a:rPr lang="zh-CN" altLang="en-US" sz="2400" b="1"/>
                <a:t>国家以君主为国家元首，君主权</a:t>
              </a:r>
              <a:r>
                <a:rPr lang="zh-CN" altLang="en-US" sz="2400" b="1">
                  <a:latin typeface="黑体" pitchFamily="49" charset="-122"/>
                  <a:ea typeface="黑体" pitchFamily="49" charset="-122"/>
                </a:rPr>
                <a:t>力受</a:t>
              </a:r>
              <a:r>
                <a:rPr lang="zh-CN" altLang="en-US" sz="2400" b="1"/>
                <a:t>到宪法限制的政权组</a:t>
              </a:r>
              <a:r>
                <a:rPr lang="zh-CN" altLang="en-US" sz="2400" b="1">
                  <a:latin typeface="黑体" pitchFamily="49" charset="-122"/>
                  <a:ea typeface="黑体" pitchFamily="49" charset="-122"/>
                </a:rPr>
                <a:t>织形式</a:t>
              </a:r>
              <a:r>
                <a:rPr lang="zh-CN" altLang="en-US" sz="2400" b="1"/>
                <a:t>。</a:t>
              </a:r>
            </a:p>
          </p:txBody>
        </p:sp>
      </p:grpSp>
      <p:sp>
        <p:nvSpPr>
          <p:cNvPr id="16" name="文本框 15"/>
          <p:cNvSpPr txBox="1"/>
          <p:nvPr/>
        </p:nvSpPr>
        <p:spPr>
          <a:xfrm>
            <a:off x="133985" y="2746375"/>
            <a:ext cx="12058015" cy="3794760"/>
          </a:xfrm>
          <a:prstGeom prst="rect">
            <a:avLst/>
          </a:prstGeom>
          <a:noFill/>
          <a:ln w="12700" cmpd="sng">
            <a:solidFill>
              <a:schemeClr val="accent1">
                <a:shade val="50000"/>
              </a:schemeClr>
            </a:solidFill>
            <a:prstDash val="solid"/>
          </a:ln>
        </p:spPr>
        <p:txBody>
          <a:bodyPr wrap="square" rtlCol="0" anchor="t">
            <a:spAutoFit/>
          </a:bodyPr>
          <a:lstStyle>
            <a:defPPr/>
          </a:lstStyle>
          <a:p>
            <a:pPr>
              <a:lnSpc>
                <a:spcPct val="140000"/>
              </a:lnSpc>
            </a:pPr>
            <a:r>
              <a:rPr lang="en-US" altLang="zh-CN" sz="2800" b="1">
                <a:solidFill>
                  <a:srgbClr val="FF0000"/>
                </a:solidFill>
                <a:latin typeface="黑体" pitchFamily="49" charset="-122"/>
                <a:ea typeface="黑体" pitchFamily="49" charset="-122"/>
                <a:cs typeface="黑体" panose="02010609060101010101" pitchFamily="49" charset="-122"/>
              </a:rPr>
              <a:t>1</a:t>
            </a:r>
            <a:r>
              <a:rPr lang="zh-CN" altLang="en-US" sz="2800" b="1">
                <a:solidFill>
                  <a:srgbClr val="FF0000"/>
                </a:solidFill>
                <a:latin typeface="黑体" pitchFamily="49" charset="-122"/>
                <a:ea typeface="黑体" pitchFamily="49" charset="-122"/>
                <a:cs typeface="黑体" panose="02010609060101010101" pitchFamily="49" charset="-122"/>
              </a:rPr>
              <a:t>、原因：</a:t>
            </a:r>
          </a:p>
          <a:p>
            <a:pPr>
              <a:lnSpc>
                <a:spcPct val="140000"/>
              </a:lnSpc>
            </a:pPr>
            <a:r>
              <a:rPr lang="zh-CN" altLang="en-US" sz="2400" b="1">
                <a:latin typeface="宋体" pitchFamily="2" charset="-122"/>
                <a:ea typeface="宋体" pitchFamily="2" charset="-122"/>
                <a:cs typeface="宋体" panose="02010600030101010101" pitchFamily="2" charset="-122"/>
              </a:rPr>
              <a:t>①经济基础：</a:t>
            </a:r>
          </a:p>
          <a:p>
            <a:pPr>
              <a:lnSpc>
                <a:spcPct val="140000"/>
              </a:lnSpc>
            </a:pPr>
            <a:r>
              <a:rPr lang="zh-CN" altLang="en-US" sz="2400" b="1">
                <a:latin typeface="宋体" pitchFamily="2" charset="-122"/>
                <a:ea typeface="宋体" pitchFamily="2" charset="-122"/>
                <a:cs typeface="宋体" panose="02010600030101010101" pitchFamily="2" charset="-122"/>
              </a:rPr>
              <a:t>②阶级基础：     </a:t>
            </a:r>
          </a:p>
          <a:p>
            <a:pPr>
              <a:lnSpc>
                <a:spcPct val="140000"/>
              </a:lnSpc>
            </a:pPr>
            <a:r>
              <a:rPr lang="zh-CN" altLang="en-US" sz="2400" b="1">
                <a:latin typeface="宋体" pitchFamily="2" charset="-122"/>
                <a:ea typeface="宋体" pitchFamily="2" charset="-122"/>
                <a:cs typeface="宋体" panose="02010600030101010101" pitchFamily="2" charset="-122"/>
              </a:rPr>
              <a:t>③思想基础：</a:t>
            </a:r>
          </a:p>
          <a:p>
            <a:pPr>
              <a:lnSpc>
                <a:spcPct val="140000"/>
              </a:lnSpc>
            </a:pPr>
            <a:r>
              <a:rPr lang="zh-CN" altLang="en-US" sz="2400" b="1">
                <a:latin typeface="宋体" pitchFamily="2" charset="-122"/>
                <a:ea typeface="宋体" pitchFamily="2" charset="-122"/>
                <a:cs typeface="宋体" panose="02010600030101010101" pitchFamily="2" charset="-122"/>
              </a:rPr>
              <a:t>④历史传统：</a:t>
            </a:r>
          </a:p>
          <a:p>
            <a:pPr>
              <a:lnSpc>
                <a:spcPct val="140000"/>
              </a:lnSpc>
            </a:pPr>
            <a:r>
              <a:rPr lang="zh-CN" altLang="en-US" sz="2400" b="1">
                <a:latin typeface="宋体" pitchFamily="2" charset="-122"/>
                <a:ea typeface="宋体" pitchFamily="2" charset="-122"/>
                <a:cs typeface="宋体" panose="02010600030101010101" pitchFamily="2" charset="-122"/>
              </a:rPr>
              <a:t>⑤前提条件：</a:t>
            </a:r>
          </a:p>
          <a:p>
            <a:pPr>
              <a:lnSpc>
                <a:spcPct val="140000"/>
              </a:lnSpc>
            </a:pPr>
            <a:r>
              <a:rPr lang="zh-CN" altLang="en-US" sz="2400" b="1">
                <a:latin typeface="宋体" pitchFamily="2" charset="-122"/>
                <a:ea typeface="宋体" pitchFamily="2" charset="-122"/>
                <a:cs typeface="宋体" panose="02010600030101010101" pitchFamily="2" charset="-122"/>
              </a:rPr>
              <a:t>⑥制度保障：</a:t>
            </a:r>
          </a:p>
        </p:txBody>
      </p:sp>
      <p:sp>
        <p:nvSpPr>
          <p:cNvPr id="3" name="文本框 2"/>
          <p:cNvSpPr txBox="1"/>
          <p:nvPr/>
        </p:nvSpPr>
        <p:spPr>
          <a:xfrm>
            <a:off x="-9144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itchFamily="49" charset="-122"/>
                <a:ea typeface="黑体" pitchFamily="49" charset="-122"/>
                <a:sym typeface="+mn-ea"/>
              </a:rPr>
              <a:t>三、西方资本主义政治制度的产生与发展</a:t>
            </a:r>
          </a:p>
        </p:txBody>
      </p:sp>
      <p:sp>
        <p:nvSpPr>
          <p:cNvPr id="2" name="文本框 1"/>
          <p:cNvSpPr txBox="1"/>
          <p:nvPr/>
        </p:nvSpPr>
        <p:spPr>
          <a:xfrm>
            <a:off x="2047875" y="3451860"/>
            <a:ext cx="6610350" cy="460375"/>
          </a:xfrm>
          <a:prstGeom prst="rect">
            <a:avLst/>
          </a:prstGeom>
          <a:noFill/>
        </p:spPr>
        <p:txBody>
          <a:bodyPr wrap="none" rtlCol="0" anchor="t">
            <a:spAutoFit/>
          </a:bodyPr>
          <a:lstStyle>
            <a:defPPr/>
          </a:lstStyle>
          <a:p>
            <a:pPr/>
            <a:r>
              <a:rPr lang="zh-CN" altLang="en-US" sz="2400" b="1">
                <a:latin typeface="宋体" pitchFamily="2" charset="-122"/>
                <a:cs typeface="宋体" panose="02010600030101010101" pitchFamily="2" charset="-122"/>
                <a:sym typeface="+mn-ea"/>
              </a:rPr>
              <a:t>英国资本主义有了较大发展、工业革命的进行。</a:t>
            </a:r>
          </a:p>
        </p:txBody>
      </p:sp>
      <p:sp>
        <p:nvSpPr>
          <p:cNvPr id="17" name="文本框 16"/>
          <p:cNvSpPr txBox="1"/>
          <p:nvPr/>
        </p:nvSpPr>
        <p:spPr>
          <a:xfrm>
            <a:off x="2047875" y="3912235"/>
            <a:ext cx="4161790" cy="460375"/>
          </a:xfrm>
          <a:prstGeom prst="rect">
            <a:avLst/>
          </a:prstGeom>
          <a:noFill/>
        </p:spPr>
        <p:txBody>
          <a:bodyPr wrap="none" rtlCol="0" anchor="t">
            <a:spAutoFit/>
          </a:bodyPr>
          <a:lstStyle>
            <a:defPPr/>
          </a:lstStyle>
          <a:p>
            <a:pPr/>
            <a:r>
              <a:rPr lang="zh-CN" altLang="en-US" sz="2400" b="1">
                <a:latin typeface="宋体" pitchFamily="2" charset="-122"/>
                <a:cs typeface="宋体" panose="02010600030101010101" pitchFamily="2" charset="-122"/>
                <a:sym typeface="+mn-ea"/>
              </a:rPr>
              <a:t>新兴资产阶级和新贵族壮大。</a:t>
            </a:r>
          </a:p>
        </p:txBody>
      </p:sp>
      <p:sp>
        <p:nvSpPr>
          <p:cNvPr id="18" name="文本框 17"/>
          <p:cNvSpPr txBox="1"/>
          <p:nvPr/>
        </p:nvSpPr>
        <p:spPr>
          <a:xfrm>
            <a:off x="2047875" y="4340225"/>
            <a:ext cx="2325370" cy="607695"/>
          </a:xfrm>
          <a:prstGeom prst="rect">
            <a:avLst/>
          </a:prstGeom>
          <a:noFill/>
        </p:spPr>
        <p:txBody>
          <a:bodyPr wrap="none" rtlCol="0" anchor="t">
            <a:spAutoFit/>
          </a:bodyPr>
          <a:lstStyle>
            <a:defPPr/>
          </a:lstStyle>
          <a:p>
            <a:pPr>
              <a:lnSpc>
                <a:spcPct val="140000"/>
              </a:lnSpc>
            </a:pPr>
            <a:r>
              <a:rPr lang="zh-CN" altLang="en-US" sz="2400" b="1">
                <a:latin typeface="宋体" pitchFamily="2" charset="-122"/>
                <a:cs typeface="宋体" panose="02010600030101010101" pitchFamily="2" charset="-122"/>
                <a:sym typeface="+mn-ea"/>
              </a:rPr>
              <a:t>文艺复兴的影响</a:t>
            </a:r>
          </a:p>
        </p:txBody>
      </p:sp>
      <p:sp>
        <p:nvSpPr>
          <p:cNvPr id="19" name="文本框 18"/>
          <p:cNvSpPr txBox="1"/>
          <p:nvPr/>
        </p:nvSpPr>
        <p:spPr>
          <a:xfrm>
            <a:off x="2047875" y="4947920"/>
            <a:ext cx="9977120" cy="460375"/>
          </a:xfrm>
          <a:prstGeom prst="rect">
            <a:avLst/>
          </a:prstGeom>
          <a:noFill/>
        </p:spPr>
        <p:txBody>
          <a:bodyPr wrap="none" rtlCol="0" anchor="t">
            <a:spAutoFit/>
          </a:bodyPr>
          <a:lstStyle>
            <a:defPPr/>
          </a:lstStyle>
          <a:p>
            <a:pPr/>
            <a:r>
              <a:rPr lang="zh-CN" altLang="en-US" sz="2400" b="1">
                <a:latin typeface="宋体" pitchFamily="2" charset="-122"/>
                <a:cs typeface="宋体" panose="02010600030101010101" pitchFamily="2" charset="-122"/>
                <a:sym typeface="+mn-ea"/>
              </a:rPr>
              <a:t>大宪章开创法律至上、王权有限的精神；英国具有议会政治的民主传统；</a:t>
            </a:r>
          </a:p>
        </p:txBody>
      </p:sp>
      <p:sp>
        <p:nvSpPr>
          <p:cNvPr id="20" name="文本框 19"/>
          <p:cNvSpPr txBox="1"/>
          <p:nvPr/>
        </p:nvSpPr>
        <p:spPr>
          <a:xfrm>
            <a:off x="2047875" y="5408295"/>
            <a:ext cx="5998210" cy="607695"/>
          </a:xfrm>
          <a:prstGeom prst="rect">
            <a:avLst/>
          </a:prstGeom>
          <a:noFill/>
        </p:spPr>
        <p:txBody>
          <a:bodyPr wrap="none" rtlCol="0" anchor="t">
            <a:spAutoFit/>
          </a:bodyPr>
          <a:lstStyle>
            <a:defPPr/>
          </a:lstStyle>
          <a:p>
            <a:pPr>
              <a:lnSpc>
                <a:spcPct val="140000"/>
              </a:lnSpc>
            </a:pPr>
            <a:r>
              <a:rPr lang="zh-CN" altLang="en-US" sz="2400" b="1">
                <a:latin typeface="宋体" pitchFamily="2" charset="-122"/>
                <a:cs typeface="宋体" panose="02010600030101010101" pitchFamily="2" charset="-122"/>
                <a:sym typeface="+mn-ea"/>
              </a:rPr>
              <a:t>资产阶级革命的胜利（光荣革命）奠定基础</a:t>
            </a:r>
          </a:p>
        </p:txBody>
      </p:sp>
      <p:sp>
        <p:nvSpPr>
          <p:cNvPr id="21" name="文本框 20"/>
          <p:cNvSpPr txBox="1"/>
          <p:nvPr/>
        </p:nvSpPr>
        <p:spPr>
          <a:xfrm>
            <a:off x="2047875" y="5933440"/>
            <a:ext cx="2019300" cy="607695"/>
          </a:xfrm>
          <a:prstGeom prst="rect">
            <a:avLst/>
          </a:prstGeom>
          <a:noFill/>
        </p:spPr>
        <p:txBody>
          <a:bodyPr wrap="none" rtlCol="0" anchor="t">
            <a:spAutoFit/>
          </a:bodyPr>
          <a:lstStyle>
            <a:defPPr/>
          </a:lstStyle>
          <a:p>
            <a:pPr>
              <a:lnSpc>
                <a:spcPct val="140000"/>
              </a:lnSpc>
            </a:pPr>
            <a:r>
              <a:rPr lang="zh-CN" altLang="en-US" sz="2400" b="1">
                <a:latin typeface="宋体" pitchFamily="2" charset="-122"/>
                <a:cs typeface="宋体" panose="02010600030101010101" pitchFamily="2" charset="-122"/>
                <a:sym typeface="+mn-ea"/>
              </a:rPr>
              <a:t>议会制的创立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 calcmode="lin" valueType="num">
                                      <p:cBhvr additive="base">
                                        <p:cTn id="7"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xEl>
                                              <p:pRg st="2" end="2"/>
                                            </p:txEl>
                                          </p:spTgt>
                                        </p:tgtEl>
                                        <p:attrNameLst>
                                          <p:attrName>style.visibility</p:attrName>
                                        </p:attrNameLst>
                                      </p:cBhvr>
                                      <p:to>
                                        <p:strVal val="visible"/>
                                      </p:to>
                                    </p:set>
                                    <p:anim calcmode="lin" valueType="num">
                                      <p:cBhvr additive="base">
                                        <p:cTn id="11"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anim calcmode="lin" valueType="num">
                                      <p:cBhvr additive="base">
                                        <p:cTn id="1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6">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xEl>
                                              <p:pRg st="4" end="4"/>
                                            </p:txEl>
                                          </p:spTgt>
                                        </p:tgtEl>
                                        <p:attrNameLst>
                                          <p:attrName>style.visibility</p:attrName>
                                        </p:attrNameLst>
                                      </p:cBhvr>
                                      <p:to>
                                        <p:strVal val="visible"/>
                                      </p:to>
                                    </p:set>
                                    <p:anim calcmode="lin" valueType="num">
                                      <p:cBhvr additive="base">
                                        <p:cTn id="19"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
                                            <p:txEl>
                                              <p:pRg st="5" end="5"/>
                                            </p:txEl>
                                          </p:spTgt>
                                        </p:tgtEl>
                                        <p:attrNameLst>
                                          <p:attrName>style.visibility</p:attrName>
                                        </p:attrNameLst>
                                      </p:cBhvr>
                                      <p:to>
                                        <p:strVal val="visible"/>
                                      </p:to>
                                    </p:set>
                                    <p:anim calcmode="lin" valueType="num">
                                      <p:cBhvr additive="base">
                                        <p:cTn id="23"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xEl>
                                              <p:pRg st="6" end="6"/>
                                            </p:txEl>
                                          </p:spTgt>
                                        </p:tgtEl>
                                        <p:attrNameLst>
                                          <p:attrName>style.visibility</p:attrName>
                                        </p:attrNameLst>
                                      </p:cBhvr>
                                      <p:to>
                                        <p:strVal val="visible"/>
                                      </p:to>
                                    </p:set>
                                    <p:anim calcmode="lin" valueType="num">
                                      <p:cBhvr additive="base">
                                        <p:cTn id="27"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2" presetClass="entr" presetSubtype="4" fill="hold" grpId="1"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2" presetClass="entr" presetSubtype="4" fill="hold" grpId="2" nodeType="click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2" presetClass="entr" presetSubtype="4" fill="hold" grpId="3"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cond evt="onBegin" delay="0">
                          <p:tn val="52"/>
                        </p:cond>
                      </p:stCondLst>
                      <p:childTnLst>
                        <p:par>
                          <p:cTn id="54" fill="hold" nodeType="afterGroup">
                            <p:stCondLst>
                              <p:cond delay="0"/>
                            </p:stCondLst>
                            <p:childTnLst>
                              <p:par>
                                <p:cTn id="55" presetID="2" presetClass="entr" presetSubtype="4" fill="hold" grpId="4"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cond evt="onBegin" delay="0">
                          <p:tn val="58"/>
                        </p:cond>
                      </p:stCondLst>
                      <p:childTnLst>
                        <p:par>
                          <p:cTn id="60" fill="hold" nodeType="afterGroup">
                            <p:stCondLst>
                              <p:cond delay="0"/>
                            </p:stCondLst>
                            <p:childTnLst>
                              <p:par>
                                <p:cTn id="61" presetID="2" presetClass="entr" presetSubtype="4" fill="hold" grpId="5"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1"/>
      <p:bldP spid="18" grpId="2"/>
      <p:bldP spid="19" grpId="3"/>
      <p:bldP spid="20" grpId="4"/>
      <p:bldP spid="21" grpId="5"/>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0" y="590550"/>
            <a:ext cx="1769745" cy="521970"/>
          </a:xfrm>
          <a:prstGeom prst="rect">
            <a:avLst/>
          </a:prstGeom>
          <a:noFill/>
        </p:spPr>
        <p:txBody>
          <a:bodyPr wrap="square" rtlCol="0" anchor="t">
            <a:spAutoFit/>
          </a:bodyPr>
          <a:lstStyle>
            <a:defPPr/>
          </a:lstStyle>
          <a:p>
            <a:pPr/>
            <a:r>
              <a:rPr lang="en-US" altLang="zh-CN" sz="2800" b="1">
                <a:solidFill>
                  <a:srgbClr val="FF0000"/>
                </a:solidFill>
                <a:latin typeface="黑体" pitchFamily="49" charset="-122"/>
                <a:ea typeface="黑体" pitchFamily="49" charset="-122"/>
                <a:cs typeface="黑体" panose="02010609060101010101" pitchFamily="49" charset="-122"/>
              </a:rPr>
              <a:t>2</a:t>
            </a:r>
            <a:r>
              <a:rPr lang="zh-CN" altLang="en-US" sz="2800" b="1">
                <a:solidFill>
                  <a:srgbClr val="FF0000"/>
                </a:solidFill>
                <a:latin typeface="黑体" pitchFamily="49" charset="-122"/>
                <a:ea typeface="黑体" pitchFamily="49" charset="-122"/>
                <a:cs typeface="黑体" panose="02010609060101010101" pitchFamily="49" charset="-122"/>
              </a:rPr>
              <a:t>、过程：</a:t>
            </a:r>
          </a:p>
        </p:txBody>
      </p:sp>
      <p:sp>
        <p:nvSpPr>
          <p:cNvPr id="4" name="文本框 3"/>
          <p:cNvSpPr txBox="1"/>
          <p:nvPr/>
        </p:nvSpPr>
        <p:spPr>
          <a:xfrm>
            <a:off x="184150" y="1112520"/>
            <a:ext cx="6626860" cy="460375"/>
          </a:xfrm>
          <a:prstGeom prst="rect">
            <a:avLst/>
          </a:prstGeom>
          <a:noFill/>
        </p:spPr>
        <p:txBody>
          <a:bodyPr wrap="square" rtlCol="0" anchor="t">
            <a:spAutoFit/>
          </a:bodyPr>
          <a:lstStyle>
            <a:defPPr/>
          </a:lstStyle>
          <a:p>
            <a:pPr/>
            <a:r>
              <a:rPr lang="zh-CN" altLang="en-US" sz="2400" b="1">
                <a:solidFill>
                  <a:schemeClr val="tx1"/>
                </a:solidFill>
                <a:latin typeface="黑体" pitchFamily="49" charset="-122"/>
                <a:ea typeface="黑体" pitchFamily="49" charset="-122"/>
                <a:cs typeface="黑体" panose="02010609060101010101" pitchFamily="49" charset="-122"/>
              </a:rPr>
              <a:t>⑴确立：1689年，议会通过《权利法案》</a:t>
            </a:r>
          </a:p>
        </p:txBody>
      </p:sp>
      <p:pic>
        <p:nvPicPr>
          <p:cNvPr id="13" name="图片 12"/>
          <p:cNvPicPr>
            <a:picLocks noChangeAspect="1"/>
          </p:cNvPicPr>
          <p:nvPr/>
        </p:nvPicPr>
        <p:blipFill>
          <a:blip r:embed="rId3"/>
          <a:stretch>
            <a:fillRect/>
          </a:stretch>
        </p:blipFill>
        <p:spPr>
          <a:xfrm>
            <a:off x="184150" y="1852930"/>
            <a:ext cx="6109335" cy="4852035"/>
          </a:xfrm>
          <a:prstGeom prst="rect">
            <a:avLst/>
          </a:prstGeom>
        </p:spPr>
      </p:pic>
      <p:sp>
        <p:nvSpPr>
          <p:cNvPr id="14" name="文本框 13"/>
          <p:cNvSpPr txBox="1"/>
          <p:nvPr/>
        </p:nvSpPr>
        <p:spPr>
          <a:xfrm>
            <a:off x="6565900" y="1022985"/>
            <a:ext cx="5268595" cy="829945"/>
          </a:xfrm>
          <a:prstGeom prst="rect">
            <a:avLst/>
          </a:prstGeom>
          <a:noFill/>
        </p:spPr>
        <p:txBody>
          <a:bodyPr wrap="square" rtlCol="0" anchor="t">
            <a:spAutoFit/>
          </a:bodyPr>
          <a:lstStyle>
            <a:defPPr/>
          </a:lstStyle>
          <a:p>
            <a:pPr/>
            <a:r>
              <a:rPr lang="zh-CN" altLang="en-US" sz="2400" b="1">
                <a:solidFill>
                  <a:schemeClr val="tx1"/>
                </a:solidFill>
                <a:latin typeface="黑体" pitchFamily="49" charset="-122"/>
                <a:ea typeface="黑体" pitchFamily="49" charset="-122"/>
                <a:cs typeface="黑体" panose="02010609060101010101" pitchFamily="49" charset="-122"/>
                <a:sym typeface="+mn-ea"/>
              </a:rPr>
              <a:t>⑵形成：18世纪中期，英国逐渐形成责任内阁制度。</a:t>
            </a:r>
          </a:p>
        </p:txBody>
      </p:sp>
      <p:sp>
        <p:nvSpPr>
          <p:cNvPr id="16" name="文本框 15"/>
          <p:cNvSpPr txBox="1"/>
          <p:nvPr/>
        </p:nvSpPr>
        <p:spPr>
          <a:xfrm>
            <a:off x="-22479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itchFamily="49" charset="-122"/>
                <a:ea typeface="黑体" pitchFamily="49" charset="-122"/>
                <a:sym typeface="+mn-ea"/>
              </a:rPr>
              <a:t>三、西方资本主义政治制度的产生与发展</a:t>
            </a:r>
          </a:p>
        </p:txBody>
      </p:sp>
      <p:sp>
        <p:nvSpPr>
          <p:cNvPr id="7" name="文本框 6"/>
          <p:cNvSpPr txBox="1"/>
          <p:nvPr/>
        </p:nvSpPr>
        <p:spPr>
          <a:xfrm>
            <a:off x="6420485" y="1950085"/>
            <a:ext cx="5771515" cy="1198880"/>
          </a:xfrm>
          <a:prstGeom prst="rect">
            <a:avLst/>
          </a:prstGeom>
          <a:noFill/>
        </p:spPr>
        <p:txBody>
          <a:bodyPr wrap="square" rtlCol="0">
            <a:spAutoFit/>
          </a:bodyPr>
          <a:lstStyle>
            <a:defPPr/>
          </a:lstStyle>
          <a:p>
            <a:pPr/>
            <a:r>
              <a:rPr lang="zh-CN" altLang="zh-CN" sz="2400" b="1" noProof="1">
                <a:effectLst/>
                <a:latin typeface="宋体" pitchFamily="2" charset="-122"/>
                <a:ea typeface="宋体" pitchFamily="2" charset="-122"/>
                <a:cs typeface="宋体" panose="02010600030101010101" pitchFamily="2" charset="-122"/>
                <a:sym typeface="宋体" pitchFamily="2" charset="-122"/>
              </a:rPr>
              <a:t>①</a:t>
            </a:r>
            <a:r>
              <a:rPr lang="zh-CN" altLang="zh-CN" sz="2400" b="1" noProof="1">
                <a:effectLst/>
                <a:latin typeface="宋体" pitchFamily="2" charset="-122"/>
                <a:ea typeface="宋体" pitchFamily="2" charset="-122"/>
                <a:cs typeface="宋体" panose="02010600030101010101" pitchFamily="2" charset="-122"/>
              </a:rPr>
              <a:t>“光荣革命”前，英国国王经常召集少数重要人物在自己的密室开会，商讨政事，由此形成了内阁制的萌芽。</a:t>
            </a:r>
            <a:endParaRPr lang="zh-CN" altLang="en-US" noProof="1">
              <a:effectLst/>
            </a:endParaRPr>
          </a:p>
        </p:txBody>
      </p:sp>
      <p:sp>
        <p:nvSpPr>
          <p:cNvPr id="6" name="文本框 5"/>
          <p:cNvSpPr txBox="1"/>
          <p:nvPr/>
        </p:nvSpPr>
        <p:spPr>
          <a:xfrm>
            <a:off x="6450965" y="3148965"/>
            <a:ext cx="5383530" cy="1198880"/>
          </a:xfrm>
          <a:prstGeom prst="rect">
            <a:avLst/>
          </a:prstGeom>
          <a:noFill/>
        </p:spPr>
        <p:txBody>
          <a:bodyPr wrap="square" rtlCol="0" anchor="t">
            <a:spAutoFit/>
          </a:bodyPr>
          <a:lstStyle>
            <a:defPPr/>
          </a:lstStyle>
          <a:p>
            <a:pPr/>
            <a:r>
              <a:rPr lang="zh-CN" altLang="zh-CN" sz="2400" b="1" noProof="1">
                <a:effectLst/>
                <a:latin typeface="宋体" pitchFamily="2" charset="-122"/>
                <a:ea typeface="宋体" pitchFamily="2" charset="-122"/>
                <a:cs typeface="宋体" panose="02010600030101010101" pitchFamily="2" charset="-122"/>
                <a:sym typeface="宋体" pitchFamily="2" charset="-122"/>
              </a:rPr>
              <a:t>②“</a:t>
            </a:r>
            <a:r>
              <a:rPr lang="zh-CN" altLang="zh-CN" sz="2400" b="1" noProof="1">
                <a:effectLst/>
                <a:latin typeface="宋体" pitchFamily="2" charset="-122"/>
                <a:ea typeface="宋体" pitchFamily="2" charset="-122"/>
                <a:cs typeface="宋体" panose="02010600030101010101" pitchFamily="2" charset="-122"/>
                <a:sym typeface="+mn-ea"/>
              </a:rPr>
              <a:t>光荣革命”后，内阁会议在少数大臣的参与下召开，权力受到限制的国王逐渐不再出席。 </a:t>
            </a:r>
            <a:endParaRPr lang="zh-CN" altLang="zh-CN" sz="2400" b="1" noProof="1">
              <a:effectLst/>
              <a:latin typeface="宋体" pitchFamily="2" charset="-122"/>
              <a:cs typeface="宋体" panose="02010600030101010101" pitchFamily="2" charset="-122"/>
            </a:endParaRPr>
          </a:p>
        </p:txBody>
      </p:sp>
      <p:sp>
        <p:nvSpPr>
          <p:cNvPr id="8" name="文本框 7"/>
          <p:cNvSpPr txBox="1"/>
          <p:nvPr/>
        </p:nvSpPr>
        <p:spPr>
          <a:xfrm>
            <a:off x="6414770" y="4575810"/>
            <a:ext cx="5777230" cy="1198880"/>
          </a:xfrm>
          <a:prstGeom prst="rect">
            <a:avLst/>
          </a:prstGeom>
          <a:noFill/>
        </p:spPr>
        <p:txBody>
          <a:bodyPr wrap="square" rtlCol="0">
            <a:spAutoFit/>
          </a:bodyPr>
          <a:lstStyle>
            <a:defPPr/>
          </a:lstStyle>
          <a:p>
            <a:pPr/>
            <a:r>
              <a:rPr lang="zh-CN" altLang="zh-CN" sz="2400" b="1" noProof="1">
                <a:effectLst/>
                <a:latin typeface="宋体" pitchFamily="2" charset="-122"/>
                <a:ea typeface="宋体" pitchFamily="2" charset="-122"/>
                <a:cs typeface="宋体" panose="02010600030101010101" pitchFamily="2" charset="-122"/>
                <a:sym typeface="宋体" pitchFamily="2" charset="-122"/>
              </a:rPr>
              <a:t>③18世纪20年代，在当时的多数党领袖、财政大臣</a:t>
            </a:r>
            <a:r>
              <a:rPr lang="zh-CN" altLang="zh-CN" sz="2400" b="1" noProof="1">
                <a:solidFill>
                  <a:srgbClr val="FF0000"/>
                </a:solidFill>
                <a:effectLst/>
                <a:latin typeface="宋体" pitchFamily="2" charset="-122"/>
                <a:ea typeface="宋体" pitchFamily="2" charset="-122"/>
                <a:cs typeface="宋体" panose="02010600030101010101" pitchFamily="2" charset="-122"/>
                <a:sym typeface="宋体" pitchFamily="2" charset="-122"/>
              </a:rPr>
              <a:t>沃波尔</a:t>
            </a:r>
            <a:r>
              <a:rPr lang="zh-CN" altLang="zh-CN" sz="2400" b="1" noProof="1">
                <a:effectLst/>
                <a:latin typeface="宋体" pitchFamily="2" charset="-122"/>
                <a:ea typeface="宋体" pitchFamily="2" charset="-122"/>
                <a:cs typeface="宋体" panose="02010600030101010101" pitchFamily="2" charset="-122"/>
                <a:sym typeface="宋体" pitchFamily="2" charset="-122"/>
              </a:rPr>
              <a:t>主持下，责任内阁制开始形成，沃波尔被认为是第一任首相。</a:t>
            </a:r>
          </a:p>
        </p:txBody>
      </p:sp>
      <p:sp>
        <p:nvSpPr>
          <p:cNvPr id="3" name="矩形 2"/>
          <p:cNvSpPr/>
          <p:nvPr/>
        </p:nvSpPr>
        <p:spPr>
          <a:xfrm>
            <a:off x="183515" y="1703705"/>
            <a:ext cx="6109335" cy="10261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3"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1"/>
      <p:bldP spid="8" grpId="2"/>
      <p:bldP spid="14" grpId="3"/>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5890" y="1644650"/>
            <a:ext cx="11920220" cy="5169535"/>
          </a:xfrm>
          <a:prstGeom prst="rect">
            <a:avLst/>
          </a:prstGeom>
          <a:noFill/>
          <a:ln w="12700" cmpd="sng">
            <a:solidFill>
              <a:schemeClr val="accent1">
                <a:shade val="50000"/>
              </a:schemeClr>
            </a:solidFill>
            <a:prstDash val="solid"/>
          </a:ln>
        </p:spPr>
        <p:txBody>
          <a:bodyPr wrap="square" rtlCol="0" anchor="t">
            <a:spAutoFit/>
          </a:bodyPr>
          <a:lstStyle>
            <a:defPPr/>
          </a:lstStyle>
          <a:p>
            <a:pPr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材料：（英国）开始了产业革命，这一革命把经济力量的重心完全转移了。……1830年的资产阶级，同前一世纪的</a:t>
            </a:r>
            <a:r>
              <a:rPr lang="zh-CN" altLang="en-US" sz="2000">
                <a:solidFill>
                  <a:srgbClr val="FF0000"/>
                </a:solidFill>
                <a:latin typeface="微软雅黑" pitchFamily="34" charset="-122"/>
                <a:ea typeface="微软雅黑" pitchFamily="34" charset="-122"/>
                <a:cs typeface="微软雅黑" panose="020b0503020204020204" pitchFamily="34" charset="-122"/>
              </a:rPr>
              <a:t>资产阶级是大不相同的</a:t>
            </a:r>
            <a:r>
              <a:rPr lang="zh-CN" altLang="en-US" sz="2000">
                <a:solidFill>
                  <a:schemeClr val="tx1"/>
                </a:solidFill>
                <a:latin typeface="微软雅黑" pitchFamily="34" charset="-122"/>
                <a:ea typeface="微软雅黑" pitchFamily="34" charset="-122"/>
                <a:cs typeface="微软雅黑" panose="020b0503020204020204" pitchFamily="34" charset="-122"/>
              </a:rPr>
              <a:t>。仍然留在贵族手中并且被贵族用来抵制新工业资产阶级的野心的</a:t>
            </a:r>
            <a:r>
              <a:rPr lang="zh-CN" altLang="en-US" sz="2000">
                <a:solidFill>
                  <a:srgbClr val="FF0000"/>
                </a:solidFill>
                <a:latin typeface="微软雅黑" pitchFamily="34" charset="-122"/>
                <a:ea typeface="微软雅黑" pitchFamily="34" charset="-122"/>
                <a:cs typeface="微软雅黑" panose="020b0503020204020204" pitchFamily="34" charset="-122"/>
              </a:rPr>
              <a:t>政治权力，</a:t>
            </a:r>
            <a:r>
              <a:rPr lang="zh-CN" altLang="en-US" sz="2000">
                <a:solidFill>
                  <a:schemeClr val="tx1"/>
                </a:solidFill>
                <a:latin typeface="微软雅黑" pitchFamily="34" charset="-122"/>
                <a:ea typeface="微软雅黑" pitchFamily="34" charset="-122"/>
                <a:cs typeface="微软雅黑" panose="020b0503020204020204" pitchFamily="34" charset="-122"/>
              </a:rPr>
              <a:t>已经同新的经济利益不能相容了。于是必须同贵族进行一次新的斗争。</a:t>
            </a:r>
          </a:p>
          <a:p>
            <a:pPr algn="r"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——[德]恩格斯《社会主义从空想到科学的发展》英文版导言</a:t>
            </a:r>
          </a:p>
          <a:p>
            <a:pPr algn="l"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材料中“一次新的斗争”指什么？分析这次斗争的原因及影响。（6分）</a:t>
            </a:r>
          </a:p>
          <a:p>
            <a:pPr eaLnBrk="1" latinLnBrk="0" hangingPunct="1">
              <a:lnSpc>
                <a:spcPct val="150000"/>
              </a:lnSpc>
            </a:pPr>
            <a:r>
              <a:rPr lang="zh-CN" altLang="en-US" sz="2000">
                <a:solidFill>
                  <a:srgbClr val="FF0000"/>
                </a:solidFill>
                <a:latin typeface="微软雅黑" pitchFamily="34" charset="-122"/>
                <a:ea typeface="微软雅黑" pitchFamily="34" charset="-122"/>
                <a:cs typeface="微软雅黑" panose="020b0503020204020204" pitchFamily="34" charset="-122"/>
              </a:rPr>
              <a:t>“新的斗争”指1832年议会改革运动。</a:t>
            </a:r>
          </a:p>
          <a:p>
            <a:pPr eaLnBrk="1" latinLnBrk="0" hangingPunct="1">
              <a:lnSpc>
                <a:spcPct val="150000"/>
              </a:lnSpc>
            </a:pPr>
            <a:r>
              <a:rPr lang="zh-CN" altLang="en-US" sz="2000">
                <a:solidFill>
                  <a:srgbClr val="C00000"/>
                </a:solidFill>
                <a:latin typeface="微软雅黑" pitchFamily="34" charset="-122"/>
                <a:ea typeface="微软雅黑" pitchFamily="34" charset="-122"/>
                <a:cs typeface="微软雅黑" panose="020b0503020204020204" pitchFamily="34" charset="-122"/>
              </a:rPr>
              <a:t>原因：</a:t>
            </a:r>
          </a:p>
          <a:p>
            <a:pPr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经济发展与政治制度之间出现了矛盾；工业资产阶级经济地位提高；工业资产阶级参政愿望增强。</a:t>
            </a:r>
          </a:p>
          <a:p>
            <a:pPr eaLnBrk="1" latinLnBrk="0" hangingPunct="1">
              <a:lnSpc>
                <a:spcPct val="150000"/>
              </a:lnSpc>
            </a:pPr>
            <a:r>
              <a:rPr lang="zh-CN" altLang="en-US" sz="2000">
                <a:solidFill>
                  <a:srgbClr val="C00000"/>
                </a:solidFill>
                <a:latin typeface="微软雅黑" pitchFamily="34" charset="-122"/>
                <a:ea typeface="微软雅黑" pitchFamily="34" charset="-122"/>
                <a:cs typeface="微软雅黑" panose="020b0503020204020204" pitchFamily="34" charset="-122"/>
              </a:rPr>
              <a:t>评价</a:t>
            </a:r>
            <a:r>
              <a:rPr lang="zh-CN" altLang="en-US" sz="2000">
                <a:solidFill>
                  <a:schemeClr val="tx1"/>
                </a:solidFill>
                <a:latin typeface="微软雅黑" pitchFamily="34" charset="-122"/>
                <a:ea typeface="微软雅黑" pitchFamily="34" charset="-122"/>
                <a:cs typeface="微软雅黑" panose="020b0503020204020204" pitchFamily="34" charset="-122"/>
              </a:rPr>
              <a:t>：</a:t>
            </a:r>
          </a:p>
          <a:p>
            <a:pPr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①积极：工业资产阶级获得更多的参政权和选举权；幵启了英国议会改革的先例；促进民主政治的完善。</a:t>
            </a:r>
          </a:p>
          <a:p>
            <a:pPr eaLnBrk="1" latinLnBrk="0" hangingPunct="1">
              <a:lnSpc>
                <a:spcPct val="150000"/>
              </a:lnSpc>
            </a:pPr>
            <a:r>
              <a:rPr lang="zh-CN" altLang="en-US" sz="2000">
                <a:solidFill>
                  <a:schemeClr val="tx1"/>
                </a:solidFill>
                <a:latin typeface="微软雅黑" pitchFamily="34" charset="-122"/>
                <a:ea typeface="微软雅黑" pitchFamily="34" charset="-122"/>
                <a:cs typeface="微软雅黑" panose="020b0503020204020204" pitchFamily="34" charset="-122"/>
              </a:rPr>
              <a:t>②局限：工人、贫民的政治权利受到限制</a:t>
            </a:r>
          </a:p>
        </p:txBody>
      </p:sp>
      <p:sp>
        <p:nvSpPr>
          <p:cNvPr id="4" name="文本框 3"/>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itchFamily="49" charset="-122"/>
                <a:ea typeface="黑体" pitchFamily="49" charset="-122"/>
                <a:sym typeface="+mn-ea"/>
              </a:rPr>
              <a:t>三、西方资本主义政治制度的产生与发展</a:t>
            </a:r>
          </a:p>
        </p:txBody>
      </p:sp>
      <p:sp>
        <p:nvSpPr>
          <p:cNvPr id="13" name="文本框 12"/>
          <p:cNvSpPr txBox="1"/>
          <p:nvPr/>
        </p:nvSpPr>
        <p:spPr>
          <a:xfrm>
            <a:off x="118110" y="1049655"/>
            <a:ext cx="11624945" cy="607695"/>
          </a:xfrm>
          <a:prstGeom prst="rect">
            <a:avLst/>
          </a:prstGeom>
          <a:noFill/>
        </p:spPr>
        <p:txBody>
          <a:bodyPr wrap="none" rtlCol="0" anchor="t">
            <a:spAutoFit/>
          </a:bodyPr>
          <a:lstStyle>
            <a:defPPr/>
          </a:lstStyle>
          <a:p>
            <a:pPr algn="l">
              <a:lnSpc>
                <a:spcPct val="120000"/>
              </a:lnSpc>
            </a:pPr>
            <a:r>
              <a:rPr lang="zh-CN" altLang="en-US" sz="2800" b="1">
                <a:solidFill>
                  <a:schemeClr val="tx1"/>
                </a:solidFill>
                <a:effectLst/>
                <a:latin typeface="黑体" pitchFamily="49" charset="-122"/>
                <a:ea typeface="黑体" pitchFamily="49" charset="-122"/>
                <a:cs typeface="黑体" panose="02010609060101010101" pitchFamily="49" charset="-122"/>
                <a:sym typeface="+mn-ea"/>
              </a:rPr>
              <a:t>⑶完善：</a:t>
            </a:r>
            <a:r>
              <a:rPr lang="zh-CN" altLang="en-US" sz="2800" b="1">
                <a:effectLst/>
                <a:latin typeface="黑体" pitchFamily="49" charset="-122"/>
                <a:ea typeface="黑体" pitchFamily="49" charset="-122"/>
                <a:cs typeface="黑体" panose="02010609060101010101" pitchFamily="49" charset="-122"/>
                <a:sym typeface="+mn-ea"/>
              </a:rPr>
              <a:t>19世纪中后期，英国先后进行三次议会改革，民主制度基本形成</a:t>
            </a:r>
          </a:p>
        </p:txBody>
      </p:sp>
      <p:sp>
        <p:nvSpPr>
          <p:cNvPr id="14" name="文本框 13"/>
          <p:cNvSpPr txBox="1"/>
          <p:nvPr/>
        </p:nvSpPr>
        <p:spPr>
          <a:xfrm>
            <a:off x="0" y="590550"/>
            <a:ext cx="4766310" cy="583565"/>
          </a:xfrm>
          <a:prstGeom prst="rect">
            <a:avLst/>
          </a:prstGeom>
          <a:noFill/>
        </p:spPr>
        <p:txBody>
          <a:bodyPr wrap="square" rtlCol="0" anchor="t">
            <a:spAutoFit/>
          </a:bodyPr>
          <a:lstStyle>
            <a:defPPr/>
          </a:lstStyle>
          <a:p>
            <a:pPr/>
            <a:r>
              <a:rPr lang="zh-CN" altLang="en-US" sz="3200" b="1">
                <a:solidFill>
                  <a:schemeClr val="tx1"/>
                </a:solidFill>
                <a:latin typeface="黑体" pitchFamily="49" charset="-122"/>
                <a:ea typeface="黑体" pitchFamily="49" charset="-122"/>
              </a:rPr>
              <a:t>（一）英国君主立宪制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882" name="矩形 122881"/>
          <p:cNvSpPr/>
          <p:nvPr/>
        </p:nvSpPr>
        <p:spPr>
          <a:xfrm>
            <a:off x="1524000" y="829787"/>
            <a:ext cx="9144000" cy="3753485"/>
          </a:xfrm>
          <a:prstGeom prst="rect">
            <a:avLst/>
          </a:prstGeom>
          <a:noFill/>
          <a:ln w="57150" cap="flat" cmpd="sng">
            <a:solidFill>
              <a:srgbClr val="008000"/>
            </a:solidFill>
            <a:prstDash val="sysDot"/>
            <a:miter/>
            <a:headEnd type="none" w="med" len="med"/>
            <a:tailEnd type="none" w="med" len="med"/>
          </a:ln>
        </p:spPr>
        <p:txBody>
          <a:bodyPr anchor="ctr">
            <a:spAutoFit/>
          </a:bodyPr>
          <a:lstStyle>
            <a:defPPr/>
          </a:lstStyle>
          <a:p>
            <a:pPr>
              <a:spcBef>
                <a:spcPct val="50000"/>
              </a:spcBef>
            </a:pPr>
            <a:r>
              <a:rPr lang="en-US" altLang="zh-CN" sz="2800">
                <a:solidFill>
                  <a:srgbClr val="000000"/>
                </a:solidFill>
                <a:latin typeface="黑体" pitchFamily="49" charset="-122"/>
                <a:ea typeface="黑体" pitchFamily="49" charset="-122"/>
              </a:rPr>
              <a:t>1832</a:t>
            </a:r>
            <a:r>
              <a:rPr lang="zh-CN" altLang="en-US" sz="2800">
                <a:solidFill>
                  <a:srgbClr val="000000"/>
                </a:solidFill>
                <a:latin typeface="黑体" pitchFamily="49" charset="-122"/>
                <a:ea typeface="黑体" pitchFamily="49" charset="-122"/>
              </a:rPr>
              <a:t>年，第一次议会改革，</a:t>
            </a:r>
            <a:r>
              <a:rPr lang="zh-CN" altLang="en-US" sz="2800">
                <a:solidFill>
                  <a:srgbClr val="FF0000"/>
                </a:solidFill>
                <a:latin typeface="黑体" pitchFamily="49" charset="-122"/>
                <a:ea typeface="黑体" pitchFamily="49" charset="-122"/>
              </a:rPr>
              <a:t>工业资产阶级；</a:t>
            </a:r>
          </a:p>
          <a:p>
            <a:pPr>
              <a:spcBef>
                <a:spcPct val="50000"/>
              </a:spcBef>
            </a:pPr>
            <a:r>
              <a:rPr lang="en-US" altLang="zh-CN" sz="2800">
                <a:solidFill>
                  <a:srgbClr val="000000"/>
                </a:solidFill>
                <a:latin typeface="黑体" pitchFamily="49" charset="-122"/>
                <a:ea typeface="黑体" pitchFamily="49" charset="-122"/>
              </a:rPr>
              <a:t>1867</a:t>
            </a:r>
            <a:r>
              <a:rPr lang="zh-CN" altLang="en-US" sz="2800">
                <a:solidFill>
                  <a:srgbClr val="000000"/>
                </a:solidFill>
                <a:latin typeface="黑体" pitchFamily="49" charset="-122"/>
                <a:ea typeface="黑体" pitchFamily="49" charset="-122"/>
              </a:rPr>
              <a:t>年，第二次议会改革，</a:t>
            </a:r>
            <a:r>
              <a:rPr lang="zh-CN" altLang="en-US" sz="2800">
                <a:solidFill>
                  <a:srgbClr val="FF0000"/>
                </a:solidFill>
                <a:latin typeface="黑体" pitchFamily="49" charset="-122"/>
                <a:ea typeface="黑体" pitchFamily="49" charset="-122"/>
              </a:rPr>
              <a:t>城市小资产阶级和城市工人</a:t>
            </a:r>
            <a:r>
              <a:rPr lang="zh-CN" altLang="en-US" sz="2800">
                <a:solidFill>
                  <a:srgbClr val="000000"/>
                </a:solidFill>
                <a:latin typeface="黑体" pitchFamily="49" charset="-122"/>
                <a:ea typeface="黑体" pitchFamily="49" charset="-122"/>
              </a:rPr>
              <a:t>；</a:t>
            </a:r>
          </a:p>
          <a:p>
            <a:pPr>
              <a:spcBef>
                <a:spcPct val="50000"/>
              </a:spcBef>
            </a:pPr>
            <a:r>
              <a:rPr lang="en-US" altLang="zh-CN" sz="2800">
                <a:solidFill>
                  <a:srgbClr val="000000"/>
                </a:solidFill>
                <a:latin typeface="黑体" pitchFamily="49" charset="-122"/>
                <a:ea typeface="黑体" pitchFamily="49" charset="-122"/>
              </a:rPr>
              <a:t>1884</a:t>
            </a:r>
            <a:r>
              <a:rPr lang="zh-CN" altLang="en-US" sz="2800">
                <a:solidFill>
                  <a:srgbClr val="000000"/>
                </a:solidFill>
                <a:latin typeface="黑体" pitchFamily="49" charset="-122"/>
                <a:ea typeface="黑体" pitchFamily="49" charset="-122"/>
              </a:rPr>
              <a:t>年，第三次议会改革，</a:t>
            </a:r>
            <a:r>
              <a:rPr lang="zh-CN" altLang="en-US" sz="2800">
                <a:solidFill>
                  <a:srgbClr val="FF0000"/>
                </a:solidFill>
                <a:latin typeface="黑体" pitchFamily="49" charset="-122"/>
                <a:ea typeface="黑体" pitchFamily="49" charset="-122"/>
              </a:rPr>
              <a:t>农业工人</a:t>
            </a:r>
            <a:r>
              <a:rPr lang="zh-CN" altLang="en-US" sz="2800">
                <a:solidFill>
                  <a:srgbClr val="000000"/>
                </a:solidFill>
                <a:latin typeface="黑体" pitchFamily="49" charset="-122"/>
                <a:ea typeface="黑体" pitchFamily="49" charset="-122"/>
              </a:rPr>
              <a:t>；</a:t>
            </a:r>
          </a:p>
          <a:p>
            <a:pPr>
              <a:spcBef>
                <a:spcPct val="50000"/>
              </a:spcBef>
            </a:pPr>
            <a:r>
              <a:rPr lang="en-US" altLang="zh-CN" sz="2800">
                <a:solidFill>
                  <a:srgbClr val="000000"/>
                </a:solidFill>
                <a:latin typeface="黑体" pitchFamily="49" charset="-122"/>
                <a:ea typeface="黑体" pitchFamily="49" charset="-122"/>
              </a:rPr>
              <a:t>1918</a:t>
            </a:r>
            <a:r>
              <a:rPr lang="zh-CN" altLang="en-US" sz="2800">
                <a:solidFill>
                  <a:srgbClr val="000000"/>
                </a:solidFill>
                <a:latin typeface="黑体" pitchFamily="49" charset="-122"/>
                <a:ea typeface="黑体" pitchFamily="49" charset="-122"/>
              </a:rPr>
              <a:t>年，</a:t>
            </a:r>
            <a:r>
              <a:rPr lang="en-US" altLang="zh-CN" sz="2800">
                <a:solidFill>
                  <a:srgbClr val="FF0000"/>
                </a:solidFill>
                <a:latin typeface="黑体" pitchFamily="49" charset="-122"/>
                <a:ea typeface="黑体" pitchFamily="49" charset="-122"/>
              </a:rPr>
              <a:t>30</a:t>
            </a:r>
            <a:r>
              <a:rPr lang="zh-CN" altLang="en-US" sz="2800">
                <a:solidFill>
                  <a:srgbClr val="FF0000"/>
                </a:solidFill>
                <a:latin typeface="黑体" pitchFamily="49" charset="-122"/>
                <a:ea typeface="黑体" pitchFamily="49" charset="-122"/>
              </a:rPr>
              <a:t>岁</a:t>
            </a:r>
            <a:r>
              <a:rPr lang="zh-CN" altLang="en-US" sz="2800">
                <a:solidFill>
                  <a:srgbClr val="000000"/>
                </a:solidFill>
                <a:latin typeface="黑体" pitchFamily="49" charset="-122"/>
                <a:ea typeface="黑体" pitchFamily="49" charset="-122"/>
              </a:rPr>
              <a:t>以上有一定财产的</a:t>
            </a:r>
            <a:r>
              <a:rPr lang="zh-CN" altLang="en-US" sz="2800">
                <a:solidFill>
                  <a:srgbClr val="FF0000"/>
                </a:solidFill>
                <a:latin typeface="黑体" pitchFamily="49" charset="-122"/>
                <a:ea typeface="黑体" pitchFamily="49" charset="-122"/>
              </a:rPr>
              <a:t>妇女；</a:t>
            </a:r>
          </a:p>
          <a:p>
            <a:pPr>
              <a:spcBef>
                <a:spcPct val="50000"/>
              </a:spcBef>
            </a:pPr>
            <a:r>
              <a:rPr lang="en-US" altLang="zh-CN" sz="2800">
                <a:solidFill>
                  <a:srgbClr val="000000"/>
                </a:solidFill>
                <a:latin typeface="黑体" pitchFamily="49" charset="-122"/>
                <a:ea typeface="黑体" pitchFamily="49" charset="-122"/>
              </a:rPr>
              <a:t>1928</a:t>
            </a:r>
            <a:r>
              <a:rPr lang="zh-CN" altLang="en-US" sz="2800">
                <a:solidFill>
                  <a:srgbClr val="000000"/>
                </a:solidFill>
                <a:latin typeface="黑体" pitchFamily="49" charset="-122"/>
                <a:ea typeface="黑体" pitchFamily="49" charset="-122"/>
              </a:rPr>
              <a:t>年，妇女的年龄降到</a:t>
            </a:r>
            <a:r>
              <a:rPr lang="en-US" altLang="zh-CN" sz="2800">
                <a:solidFill>
                  <a:srgbClr val="FF0000"/>
                </a:solidFill>
                <a:latin typeface="黑体" pitchFamily="49" charset="-122"/>
                <a:ea typeface="黑体" pitchFamily="49" charset="-122"/>
              </a:rPr>
              <a:t>21</a:t>
            </a:r>
            <a:r>
              <a:rPr lang="zh-CN" altLang="en-US" sz="2800">
                <a:solidFill>
                  <a:srgbClr val="FF0000"/>
                </a:solidFill>
                <a:latin typeface="黑体" pitchFamily="49" charset="-122"/>
                <a:ea typeface="黑体" pitchFamily="49" charset="-122"/>
              </a:rPr>
              <a:t>岁；</a:t>
            </a:r>
          </a:p>
          <a:p>
            <a:pPr>
              <a:spcBef>
                <a:spcPct val="50000"/>
              </a:spcBef>
            </a:pPr>
            <a:r>
              <a:rPr lang="en-US" altLang="zh-CN" sz="2800">
                <a:solidFill>
                  <a:srgbClr val="000000"/>
                </a:solidFill>
                <a:latin typeface="黑体" pitchFamily="49" charset="-122"/>
                <a:ea typeface="黑体" pitchFamily="49" charset="-122"/>
              </a:rPr>
              <a:t>1969</a:t>
            </a:r>
            <a:r>
              <a:rPr lang="zh-CN" altLang="en-US" sz="2800">
                <a:solidFill>
                  <a:srgbClr val="000000"/>
                </a:solidFill>
                <a:latin typeface="黑体" pitchFamily="49" charset="-122"/>
                <a:ea typeface="黑体" pitchFamily="49" charset="-122"/>
              </a:rPr>
              <a:t>年，凡满</a:t>
            </a:r>
            <a:r>
              <a:rPr lang="en-US" altLang="zh-CN" sz="2800">
                <a:solidFill>
                  <a:srgbClr val="FF0000"/>
                </a:solidFill>
                <a:latin typeface="黑体" pitchFamily="49" charset="-122"/>
                <a:ea typeface="黑体" pitchFamily="49" charset="-122"/>
              </a:rPr>
              <a:t>18</a:t>
            </a:r>
            <a:r>
              <a:rPr lang="zh-CN" altLang="en-US" sz="2800">
                <a:solidFill>
                  <a:srgbClr val="FF0000"/>
                </a:solidFill>
                <a:latin typeface="黑体" pitchFamily="49" charset="-122"/>
                <a:ea typeface="黑体" pitchFamily="49" charset="-122"/>
              </a:rPr>
              <a:t>岁</a:t>
            </a:r>
            <a:r>
              <a:rPr lang="zh-CN" altLang="en-US" sz="2800">
                <a:solidFill>
                  <a:srgbClr val="000000"/>
                </a:solidFill>
                <a:latin typeface="黑体" pitchFamily="49" charset="-122"/>
                <a:ea typeface="黑体" pitchFamily="49" charset="-122"/>
              </a:rPr>
              <a:t>的男女都获普选权；</a:t>
            </a:r>
            <a:r>
              <a:rPr lang="zh-CN" altLang="en-US" sz="2800" b="0">
                <a:solidFill>
                  <a:srgbClr val="000000"/>
                </a:solidFill>
                <a:latin typeface="黑体" pitchFamily="49" charset="-122"/>
                <a:ea typeface="黑体" pitchFamily="49" charset="-122"/>
              </a:rPr>
              <a:t> </a:t>
            </a:r>
          </a:p>
        </p:txBody>
      </p:sp>
      <p:sp>
        <p:nvSpPr>
          <p:cNvPr id="122883" name="矩形 122882"/>
          <p:cNvSpPr/>
          <p:nvPr/>
        </p:nvSpPr>
        <p:spPr>
          <a:xfrm>
            <a:off x="2640013" y="0"/>
            <a:ext cx="7885112" cy="829945"/>
          </a:xfrm>
          <a:prstGeom prst="rect">
            <a:avLst/>
          </a:prstGeom>
          <a:noFill/>
          <a:ln w="9525">
            <a:noFill/>
          </a:ln>
        </p:spPr>
        <p:txBody>
          <a:bodyPr>
            <a:spAutoFit/>
          </a:bodyPr>
          <a:lstStyle>
            <a:defPPr/>
          </a:lstStyle>
          <a:p>
            <a:pPr>
              <a:spcBef>
                <a:spcPct val="50000"/>
              </a:spcBef>
            </a:pPr>
            <a:r>
              <a:rPr lang="en-US" altLang="zh-CN" sz="4800">
                <a:solidFill>
                  <a:srgbClr val="009900"/>
                </a:solidFill>
                <a:latin typeface="黑体" pitchFamily="49" charset="-122"/>
                <a:ea typeface="黑体" pitchFamily="49" charset="-122"/>
              </a:rPr>
              <a:t> </a:t>
            </a:r>
            <a:r>
              <a:rPr lang="zh-CN" altLang="en-US" sz="4800">
                <a:solidFill>
                  <a:srgbClr val="009900"/>
                </a:solidFill>
                <a:latin typeface="黑体" pitchFamily="49" charset="-122"/>
                <a:ea typeface="黑体" pitchFamily="49" charset="-122"/>
              </a:rPr>
              <a:t>英国选举权逐渐扩大</a:t>
            </a:r>
            <a:endParaRPr lang="zh-CN" altLang="en-US" sz="4800">
              <a:solidFill>
                <a:srgbClr val="009900"/>
              </a:solidFill>
              <a:latin typeface="黑体" pitchFamily="49" charset="-122"/>
              <a:ea typeface="黑体" pitchFamily="49" charset="-122"/>
              <a:sym typeface="Wingdings" pitchFamily="2" charset="2"/>
            </a:endParaRPr>
          </a:p>
        </p:txBody>
      </p:sp>
      <p:sp>
        <p:nvSpPr>
          <p:cNvPr id="122885" name="文本框 122884"/>
          <p:cNvSpPr txBox="1"/>
          <p:nvPr/>
        </p:nvSpPr>
        <p:spPr>
          <a:xfrm>
            <a:off x="2068195" y="5958205"/>
            <a:ext cx="7848600" cy="706755"/>
          </a:xfrm>
          <a:prstGeom prst="rect">
            <a:avLst/>
          </a:prstGeom>
          <a:solidFill>
            <a:srgbClr val="000000"/>
          </a:solidFill>
          <a:ln w="9525">
            <a:noFill/>
          </a:ln>
        </p:spPr>
        <p:txBody>
          <a:bodyPr>
            <a:spAutoFit/>
          </a:bodyPr>
          <a:lstStyle>
            <a:defPPr/>
          </a:lstStyle>
          <a:p>
            <a:pPr>
              <a:spcBef>
                <a:spcPct val="50000"/>
              </a:spcBef>
            </a:pPr>
            <a:r>
              <a:rPr lang="zh-CN" altLang="en-US" sz="4000">
                <a:solidFill>
                  <a:schemeClr val="bg1"/>
                </a:solidFill>
                <a:latin typeface="Arial" pitchFamily="34" charset="0"/>
                <a:ea typeface="楷体" panose="02010609060101010101" charset="-122"/>
              </a:rPr>
              <a:t>说明：体现民主范围的逐渐扩大。</a:t>
            </a:r>
          </a:p>
        </p:txBody>
      </p:sp>
      <p:sp>
        <p:nvSpPr>
          <p:cNvPr id="122886" name="矩形 122885"/>
          <p:cNvSpPr/>
          <p:nvPr/>
        </p:nvSpPr>
        <p:spPr>
          <a:xfrm>
            <a:off x="1819275" y="4269105"/>
            <a:ext cx="8423910" cy="1546225"/>
          </a:xfrm>
          <a:prstGeom prst="rect">
            <a:avLst/>
          </a:prstGeom>
        </p:spPr>
        <p:txBody>
          <a:bodyPr wrap="none" fromWordArt="1">
            <a:prstTxWarp prst="textCurveUp">
              <a:avLst>
                <a:gd name="adj" fmla="val 40356"/>
              </a:avLst>
            </a:prstTxWarp>
            <a:normAutofit/>
          </a:bodyPr>
          <a:lstStyle>
            <a:defPPr/>
          </a:lstStyle>
          <a:p>
            <a:pPr algn="ctr"/>
            <a:r>
              <a:rPr lang="zh-CN" altLang="en-US" sz="72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itchFamily="49" charset="-122"/>
                <a:ea typeface="黑体" pitchFamily="49" charset="-122"/>
              </a:rPr>
              <a:t>贵族  工业资产阶级  公民</a:t>
            </a:r>
            <a:endParaRPr lang="zh-CN" altLang="en-US" sz="7200" b="1">
              <a:ln w="12700" cap="flat" cmpd="sng">
                <a:solidFill>
                  <a:srgbClr val="000000"/>
                </a:solidFill>
                <a:prstDash val="solid"/>
                <a:headEnd type="none" w="med" len="med"/>
                <a:tailEnd type="none" w="med" len="med"/>
              </a:ln>
              <a:solidFill>
                <a:srgbClr val="FF0000"/>
              </a:solidFill>
              <a:effectLst>
                <a:outerShdw dist="45791" dir="2021404" algn="ctr" rotWithShape="0">
                  <a:srgbClr val="808080">
                    <a:alpha val="80000"/>
                  </a:srgbClr>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2882">
                                            <p:txEl>
                                              <p:pRg st="1" end="1"/>
                                            </p:txEl>
                                          </p:spTgt>
                                        </p:tgtEl>
                                        <p:attrNameLst>
                                          <p:attrName>style.visibility</p:attrName>
                                        </p:attrNameLst>
                                      </p:cBhvr>
                                      <p:to>
                                        <p:strVal val="visible"/>
                                      </p:to>
                                    </p:set>
                                    <p:animEffect transition="in" filter="box(in)">
                                      <p:cBhvr>
                                        <p:cTn id="7" dur="500"/>
                                        <p:tgtEl>
                                          <p:spTgt spid="122882">
                                            <p:txEl>
                                              <p:pRg st="1" end="1"/>
                                            </p:txEl>
                                          </p:spTgt>
                                        </p:tgtEl>
                                      </p:cBhvr>
                                    </p:animEffect>
                                  </p:childTnLst>
                                </p:cTn>
                              </p:par>
                            </p:childTnLst>
                          </p:cTn>
                        </p:par>
                        <p:par>
                          <p:cTn id="8" fill="hold" nodeType="afterGroup">
                            <p:stCondLst>
                              <p:cond delay="500"/>
                            </p:stCondLst>
                            <p:childTnLst>
                              <p:par>
                                <p:cTn id="9" presetID="4" presetClass="entr" presetSubtype="16" fill="hold" nodeType="afterEffect">
                                  <p:stCondLst>
                                    <p:cond delay="500"/>
                                  </p:stCondLst>
                                  <p:childTnLst>
                                    <p:set>
                                      <p:cBhvr>
                                        <p:cTn id="10" dur="1" fill="hold">
                                          <p:stCondLst>
                                            <p:cond delay="0"/>
                                          </p:stCondLst>
                                        </p:cTn>
                                        <p:tgtEl>
                                          <p:spTgt spid="122882">
                                            <p:txEl>
                                              <p:pRg st="2" end="2"/>
                                            </p:txEl>
                                          </p:spTgt>
                                        </p:tgtEl>
                                        <p:attrNameLst>
                                          <p:attrName>style.visibility</p:attrName>
                                        </p:attrNameLst>
                                      </p:cBhvr>
                                      <p:to>
                                        <p:strVal val="visible"/>
                                      </p:to>
                                    </p:set>
                                    <p:animEffect transition="in" filter="box(in)">
                                      <p:cBhvr>
                                        <p:cTn id="11" dur="500"/>
                                        <p:tgtEl>
                                          <p:spTgt spid="122882">
                                            <p:txEl>
                                              <p:pRg st="2" end="2"/>
                                            </p:txEl>
                                          </p:spTgt>
                                        </p:tgtEl>
                                      </p:cBhvr>
                                    </p:animEffect>
                                  </p:childTnLst>
                                </p:cTn>
                              </p:par>
                            </p:childTnLst>
                          </p:cTn>
                        </p:par>
                        <p:par>
                          <p:cTn id="12" fill="hold" nodeType="afterGroup">
                            <p:stCondLst>
                              <p:cond delay="1500"/>
                            </p:stCondLst>
                            <p:childTnLst>
                              <p:par>
                                <p:cTn id="13" presetID="4" presetClass="entr" presetSubtype="16" fill="hold" nodeType="afterEffect">
                                  <p:stCondLst>
                                    <p:cond delay="1000"/>
                                  </p:stCondLst>
                                  <p:childTnLst>
                                    <p:set>
                                      <p:cBhvr>
                                        <p:cTn id="14" dur="1" fill="hold">
                                          <p:stCondLst>
                                            <p:cond delay="0"/>
                                          </p:stCondLst>
                                        </p:cTn>
                                        <p:tgtEl>
                                          <p:spTgt spid="122882">
                                            <p:txEl>
                                              <p:pRg st="3" end="3"/>
                                            </p:txEl>
                                          </p:spTgt>
                                        </p:tgtEl>
                                        <p:attrNameLst>
                                          <p:attrName>style.visibility</p:attrName>
                                        </p:attrNameLst>
                                      </p:cBhvr>
                                      <p:to>
                                        <p:strVal val="visible"/>
                                      </p:to>
                                    </p:set>
                                    <p:animEffect transition="in" filter="box(in)">
                                      <p:cBhvr>
                                        <p:cTn id="15" dur="500"/>
                                        <p:tgtEl>
                                          <p:spTgt spid="122882">
                                            <p:txEl>
                                              <p:pRg st="3" end="3"/>
                                            </p:txEl>
                                          </p:spTgt>
                                        </p:tgtEl>
                                      </p:cBhvr>
                                    </p:animEffect>
                                  </p:childTnLst>
                                </p:cTn>
                              </p:par>
                            </p:childTnLst>
                          </p:cTn>
                        </p:par>
                        <p:par>
                          <p:cTn id="16" fill="hold" nodeType="afterGroup">
                            <p:stCondLst>
                              <p:cond delay="3000"/>
                            </p:stCondLst>
                            <p:childTnLst>
                              <p:par>
                                <p:cTn id="17" presetID="4" presetClass="entr" presetSubtype="16" fill="hold" nodeType="afterEffect">
                                  <p:stCondLst>
                                    <p:cond delay="1500"/>
                                  </p:stCondLst>
                                  <p:childTnLst>
                                    <p:set>
                                      <p:cBhvr>
                                        <p:cTn id="18" dur="1" fill="hold">
                                          <p:stCondLst>
                                            <p:cond delay="0"/>
                                          </p:stCondLst>
                                        </p:cTn>
                                        <p:tgtEl>
                                          <p:spTgt spid="122882">
                                            <p:txEl>
                                              <p:pRg st="4" end="4"/>
                                            </p:txEl>
                                          </p:spTgt>
                                        </p:tgtEl>
                                        <p:attrNameLst>
                                          <p:attrName>style.visibility</p:attrName>
                                        </p:attrNameLst>
                                      </p:cBhvr>
                                      <p:to>
                                        <p:strVal val="visible"/>
                                      </p:to>
                                    </p:set>
                                    <p:animEffect transition="in" filter="box(in)">
                                      <p:cBhvr>
                                        <p:cTn id="19" dur="500"/>
                                        <p:tgtEl>
                                          <p:spTgt spid="122882">
                                            <p:txEl>
                                              <p:pRg st="4" end="4"/>
                                            </p:txEl>
                                          </p:spTgt>
                                        </p:tgtEl>
                                      </p:cBhvr>
                                    </p:animEffect>
                                  </p:childTnLst>
                                </p:cTn>
                              </p:par>
                            </p:childTnLst>
                          </p:cTn>
                        </p:par>
                        <p:par>
                          <p:cTn id="20" fill="hold" nodeType="afterGroup">
                            <p:stCondLst>
                              <p:cond delay="5000"/>
                            </p:stCondLst>
                            <p:childTnLst>
                              <p:par>
                                <p:cTn id="21" presetID="4" presetClass="entr" presetSubtype="16" fill="hold" nodeType="afterEffect">
                                  <p:stCondLst>
                                    <p:cond delay="2000"/>
                                  </p:stCondLst>
                                  <p:childTnLst>
                                    <p:set>
                                      <p:cBhvr>
                                        <p:cTn id="22" dur="1" fill="hold">
                                          <p:stCondLst>
                                            <p:cond delay="0"/>
                                          </p:stCondLst>
                                        </p:cTn>
                                        <p:tgtEl>
                                          <p:spTgt spid="122882">
                                            <p:txEl>
                                              <p:pRg st="5" end="5"/>
                                            </p:txEl>
                                          </p:spTgt>
                                        </p:tgtEl>
                                        <p:attrNameLst>
                                          <p:attrName>style.visibility</p:attrName>
                                        </p:attrNameLst>
                                      </p:cBhvr>
                                      <p:to>
                                        <p:strVal val="visible"/>
                                      </p:to>
                                    </p:set>
                                    <p:animEffect transition="in" filter="box(in)">
                                      <p:cBhvr>
                                        <p:cTn id="23" dur="500"/>
                                        <p:tgtEl>
                                          <p:spTgt spid="122882">
                                            <p:txEl>
                                              <p:pRg st="5" end="5"/>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22886"/>
                                        </p:tgtEl>
                                        <p:attrNameLst>
                                          <p:attrName>style.visibility</p:attrName>
                                        </p:attrNameLst>
                                      </p:cBhvr>
                                      <p:to>
                                        <p:strVal val="visible"/>
                                      </p:to>
                                    </p:set>
                                    <p:animEffect transition="in" filter="blinds(horizontal)">
                                      <p:cBhvr>
                                        <p:cTn id="28" dur="500"/>
                                        <p:tgtEl>
                                          <p:spTgt spid="12288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22885"/>
                                        </p:tgtEl>
                                        <p:attrNameLst>
                                          <p:attrName>style.visibility</p:attrName>
                                        </p:attrNameLst>
                                      </p:cBhvr>
                                      <p:to>
                                        <p:strVal val="visible"/>
                                      </p:to>
                                    </p:set>
                                    <p:animEffect transition="in" filter="box(in)">
                                      <p:cBhvr>
                                        <p:cTn id="33" dur="500"/>
                                        <p:tgtEl>
                                          <p:spTgt spid="122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26916" y="351858"/>
            <a:ext cx="5931143" cy="511175"/>
          </a:xfrm>
          <a:prstGeom prst="rect">
            <a:avLst/>
          </a:prstGeom>
          <a:noFill/>
        </p:spPr>
        <p:txBody>
          <a:bodyPr wrap="square" rtlCol="0">
            <a:spAutoFit/>
          </a:bodyPr>
          <a:lstStyle>
            <a:defPPr/>
          </a:lstStyle>
          <a:p>
            <a:pPr/>
            <a:r>
              <a:rPr lang="en-US" altLang="zh-CN" sz="2730">
                <a:latin typeface="微软雅黑" pitchFamily="34" charset="-122"/>
                <a:ea typeface="微软雅黑" pitchFamily="34" charset="-122"/>
                <a:cs typeface="微软雅黑" panose="020b0503020204020204" pitchFamily="34" charset="-122"/>
              </a:rPr>
              <a:t>2</a:t>
            </a:r>
            <a:r>
              <a:rPr lang="zh-CN" altLang="en-US" sz="2730">
                <a:latin typeface="微软雅黑" pitchFamily="34" charset="-122"/>
                <a:ea typeface="微软雅黑" pitchFamily="34" charset="-122"/>
                <a:cs typeface="微软雅黑" panose="020b0503020204020204" pitchFamily="34" charset="-122"/>
              </a:rPr>
              <a:t>、英国资产阶级革命与君主立宪制</a:t>
            </a:r>
          </a:p>
        </p:txBody>
      </p:sp>
      <p:sp>
        <p:nvSpPr>
          <p:cNvPr id="13" name="文本框 12"/>
          <p:cNvSpPr txBox="1"/>
          <p:nvPr/>
        </p:nvSpPr>
        <p:spPr>
          <a:xfrm>
            <a:off x="569791" y="1216742"/>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4</a:t>
            </a:r>
            <a:r>
              <a:rPr lang="zh-CN" altLang="en-US" sz="2730">
                <a:latin typeface="华文新魏" panose="02010800040101010101" charset="-122"/>
                <a:ea typeface="华文新魏" panose="02010800040101010101" charset="-122"/>
                <a:cs typeface="华文新魏" panose="02010800040101010101" charset="-122"/>
              </a:rPr>
              <a:t>）英国君主立宪制的特点</a:t>
            </a:r>
          </a:p>
        </p:txBody>
      </p:sp>
      <p:pic>
        <p:nvPicPr>
          <p:cNvPr id="7" name="图片 6"/>
          <p:cNvPicPr>
            <a:picLocks noChangeAspect="1"/>
          </p:cNvPicPr>
          <p:nvPr/>
        </p:nvPicPr>
        <p:blipFill>
          <a:blip r:embed="rId3"/>
          <a:stretch>
            <a:fillRect/>
          </a:stretch>
        </p:blipFill>
        <p:spPr>
          <a:xfrm>
            <a:off x="5052695" y="1040765"/>
            <a:ext cx="6631940" cy="5756910"/>
          </a:xfrm>
          <a:prstGeom prst="rect">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9154" name="对象 49153"/>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4" r:id="rId2" progId="Word.Document.8">
                  <p:embed/>
                </p:oleObj>
              </mc:Choice>
              <mc:Fallback>
                <p:oleObj r:id="rId2"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49155" name="对象 49154"/>
          <p:cNvGraphicFramePr>
            <a:graphicFrameLocks noChangeAspect="1"/>
          </p:cNvGraphicFramePr>
          <p:nvPr/>
        </p:nvGraphicFramePr>
        <p:xfrm>
          <a:off x="974222" y="4252905"/>
          <a:ext cx="10094933" cy="1724409"/>
        </p:xfrm>
        <a:graphic>
          <a:graphicData uri="http://schemas.openxmlformats.org/presentationml/2006/ole">
            <mc:AlternateContent>
              <mc:Choice xmlns:v="urn:schemas-microsoft-com:vml" Requires="v">
                <p:oleObj spid="_x0000_s1045" r:id="rId4" progId="Word.Document.8">
                  <p:embed/>
                </p:oleObj>
              </mc:Choice>
              <mc:Fallback>
                <p:oleObj r:id="rId4" progId="Word.Document.8">
                  <p:embed/>
                  <p:pic>
                    <p:nvPicPr>
                      <p:cNvPr id="0" name="OLE substitute image"/>
                      <p:cNvPicPr/>
                      <p:nvPr/>
                    </p:nvPicPr>
                    <p:blipFill>
                      <a:blip r:embed="rId5"/>
                      <a:stretch>
                        <a:fillRect/>
                      </a:stretch>
                    </p:blipFill>
                    <p:spPr>
                      <a:xfrm>
                        <a:off x="974222" y="4252905"/>
                        <a:ext cx="10094933" cy="1724409"/>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blinds(horizontal)">
                                      <p:cBhvr>
                                        <p:cTn id="7" dur="5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19075" y="754380"/>
            <a:ext cx="4950460" cy="583565"/>
          </a:xfrm>
          <a:prstGeom prst="rect">
            <a:avLst/>
          </a:prstGeom>
          <a:noFill/>
        </p:spPr>
        <p:txBody>
          <a:bodyPr wrap="square" rtlCol="0" anchor="t">
            <a:spAutoFit/>
          </a:bodyPr>
          <a:lstStyle>
            <a:defPPr/>
          </a:lstStyle>
          <a:p>
            <a:pPr/>
            <a:r>
              <a:rPr lang="zh-CN" altLang="en-US" sz="3200" b="1">
                <a:solidFill>
                  <a:schemeClr val="tx1"/>
                </a:solidFill>
                <a:latin typeface="黑体" pitchFamily="49" charset="-122"/>
                <a:ea typeface="黑体" pitchFamily="49" charset="-122"/>
                <a:sym typeface="+mn-ea"/>
              </a:rPr>
              <a:t>（二）美国联邦制</a:t>
            </a:r>
          </a:p>
        </p:txBody>
      </p:sp>
      <p:sp>
        <p:nvSpPr>
          <p:cNvPr id="13" name="文本框 1"/>
          <p:cNvSpPr txBox="1">
            <a:spLocks noChangeArrowheads="1"/>
          </p:cNvSpPr>
          <p:nvPr/>
        </p:nvSpPr>
        <p:spPr bwMode="auto">
          <a:xfrm>
            <a:off x="339090" y="1530350"/>
            <a:ext cx="10878185" cy="1513840"/>
          </a:xfrm>
          <a:prstGeom prst="rect">
            <a:avLst/>
          </a:prstGeom>
          <a:solidFill>
            <a:sysClr val="window" lastClr="FFFCFF"/>
          </a:solidFill>
          <a:ln w="25400" cap="flat" cmpd="sng" algn="ctr">
            <a:solidFill>
              <a:srgbClr val="F79646"/>
            </a:solidFill>
            <a:prstDash val="solid"/>
          </a:ln>
          <a:effectLst/>
        </p:spPr>
        <p:style>
          <a:lnRef idx="2">
            <a:schemeClr val="accent6"/>
          </a:lnRef>
          <a:fillRef idx="1">
            <a:schemeClr val="lt1"/>
          </a:fillRef>
          <a:effectRef idx="0">
            <a:schemeClr val="accent6"/>
          </a:effectRef>
          <a:fontRef idx="minor">
            <a:schemeClr val="dk1"/>
          </a:fontRef>
        </p:style>
        <p:txBody>
          <a:bodyPr wrap="square">
            <a:spAutoFit/>
          </a:bodyPr>
          <a:lstStyle>
            <a:defPPr/>
          </a:lstStyle>
          <a:p>
            <a:pPr algn="just">
              <a:spcBef>
                <a:spcPct val="20000"/>
              </a:spcBef>
              <a:spcAft>
                <a:spcPct val="10000"/>
              </a:spcAft>
            </a:pPr>
            <a:r>
              <a:rPr lang="zh-CN" altLang="en-US" sz="2800" b="1" smtClean="0">
                <a:solidFill>
                  <a:srgbClr val="FF0000"/>
                </a:solidFill>
                <a:latin typeface="黑体" pitchFamily="49" charset="-122"/>
                <a:ea typeface="黑体" pitchFamily="49" charset="-122"/>
                <a:sym typeface="+mn-ea"/>
              </a:rPr>
              <a:t>民主共和制</a:t>
            </a:r>
            <a:r>
              <a:rPr lang="zh-CN" altLang="en-US" sz="2800" b="1" smtClean="0">
                <a:solidFill>
                  <a:srgbClr val="000000"/>
                </a:solidFill>
                <a:latin typeface="宋体" pitchFamily="2" charset="-122"/>
                <a:sym typeface="+mn-ea"/>
              </a:rPr>
              <a:t>：</a:t>
            </a:r>
            <a:r>
              <a:rPr lang="zh-CN" altLang="en-US" sz="2800" b="1" smtClean="0">
                <a:latin typeface="黑体" pitchFamily="49" charset="-122"/>
                <a:ea typeface="黑体" pitchFamily="49" charset="-122"/>
                <a:sym typeface="+mn-ea"/>
              </a:rPr>
              <a:t>是</a:t>
            </a:r>
            <a:r>
              <a:rPr lang="zh-CN" altLang="en-US" sz="2800" b="1">
                <a:latin typeface="黑体" pitchFamily="49" charset="-122"/>
                <a:ea typeface="黑体" pitchFamily="49" charset="-122"/>
                <a:sym typeface="+mn-ea"/>
              </a:rPr>
              <a:t>指国家的权力机关和国家元首由选举产生并有一定任期的政权组织形式（政体）。</a:t>
            </a:r>
          </a:p>
          <a:p>
            <a:pPr algn="just">
              <a:spcBef>
                <a:spcPct val="20000"/>
              </a:spcBef>
              <a:spcAft>
                <a:spcPct val="10000"/>
              </a:spcAft>
            </a:pPr>
            <a:r>
              <a:rPr lang="zh-CN" altLang="en-US" sz="2800" b="1">
                <a:solidFill>
                  <a:srgbClr val="FF0000"/>
                </a:solidFill>
                <a:latin typeface="黑体" pitchFamily="49" charset="-122"/>
                <a:ea typeface="黑体" pitchFamily="49" charset="-122"/>
                <a:sym typeface="+mn-ea"/>
              </a:rPr>
              <a:t>联邦制：</a:t>
            </a:r>
            <a:r>
              <a:rPr lang="zh-CN" altLang="en-US" sz="2800" b="1">
                <a:latin typeface="黑体" pitchFamily="49" charset="-122"/>
                <a:ea typeface="黑体" pitchFamily="49" charset="-122"/>
                <a:sym typeface="+mn-ea"/>
              </a:rPr>
              <a:t>中央集权，地方保留一部分自治权力（国家结构）</a:t>
            </a:r>
            <a:endParaRPr lang="zh-CN" altLang="en-US" sz="2800" b="1">
              <a:latin typeface="黑体" pitchFamily="49" charset="-122"/>
              <a:ea typeface="黑体" pitchFamily="49" charset="-122"/>
            </a:endParaRPr>
          </a:p>
        </p:txBody>
      </p:sp>
      <p:sp>
        <p:nvSpPr>
          <p:cNvPr id="16" name="文本框 15"/>
          <p:cNvSpPr txBox="1"/>
          <p:nvPr/>
        </p:nvSpPr>
        <p:spPr>
          <a:xfrm>
            <a:off x="-213360" y="112395"/>
            <a:ext cx="9258935" cy="478155"/>
          </a:xfrm>
          <a:prstGeom prst="rect">
            <a:avLst/>
          </a:prstGeom>
          <a:noFill/>
        </p:spPr>
        <p:txBody>
          <a:bodyPr wrap="square" rtlCol="0">
            <a:spAutoFit/>
          </a:bodyPr>
          <a:lstStyle>
            <a:defPPr/>
          </a:lstStyle>
          <a:p>
            <a:pPr algn="ctr">
              <a:lnSpc>
                <a:spcPct val="70000"/>
              </a:lnSpc>
            </a:pPr>
            <a:r>
              <a:rPr lang="zh-CN" altLang="en-US" sz="3600" b="1">
                <a:solidFill>
                  <a:schemeClr val="tx1"/>
                </a:solidFill>
                <a:effectLst/>
                <a:latin typeface="黑体" pitchFamily="49" charset="-122"/>
                <a:ea typeface="黑体" pitchFamily="49" charset="-122"/>
                <a:sym typeface="+mn-ea"/>
              </a:rPr>
              <a:t>三、西方资本主义政治制度的产生与发展</a:t>
            </a:r>
          </a:p>
        </p:txBody>
      </p:sp>
      <p:sp>
        <p:nvSpPr>
          <p:cNvPr id="17" name="文本框 16"/>
          <p:cNvSpPr txBox="1"/>
          <p:nvPr/>
        </p:nvSpPr>
        <p:spPr>
          <a:xfrm>
            <a:off x="219075" y="3948430"/>
            <a:ext cx="6794500" cy="2030095"/>
          </a:xfrm>
          <a:prstGeom prst="rect">
            <a:avLst/>
          </a:prstGeom>
          <a:noFill/>
          <a:ln w="12700" cmpd="sng">
            <a:solidFill>
              <a:schemeClr val="bg1"/>
            </a:solidFill>
            <a:prstDash val="solid"/>
          </a:ln>
        </p:spPr>
        <p:txBody>
          <a:bodyPr wrap="square" rtlCol="0" anchor="t">
            <a:spAutoFit/>
          </a:bodyPr>
          <a:lstStyle>
            <a:defPPr/>
          </a:lstStyle>
          <a:p>
            <a:pPr eaLnBrk="1" latinLnBrk="0" hangingPunct="1">
              <a:lnSpc>
                <a:spcPct val="150000"/>
              </a:lnSpc>
            </a:pPr>
            <a:r>
              <a:rPr lang="zh-CN" altLang="en-US" sz="2800" b="1">
                <a:solidFill>
                  <a:schemeClr val="tx1"/>
                </a:solidFill>
                <a:latin typeface="黑体" pitchFamily="49" charset="-122"/>
                <a:ea typeface="黑体" pitchFamily="49" charset="-122"/>
                <a:cs typeface="黑体" panose="02010609060101010101" pitchFamily="49" charset="-122"/>
              </a:rPr>
              <a:t>（</a:t>
            </a:r>
            <a:r>
              <a:rPr lang="en-US" altLang="zh-CN" sz="2800" b="1">
                <a:solidFill>
                  <a:schemeClr val="tx1"/>
                </a:solidFill>
                <a:latin typeface="黑体" pitchFamily="49" charset="-122"/>
                <a:ea typeface="黑体" pitchFamily="49" charset="-122"/>
                <a:cs typeface="黑体" panose="02010609060101010101" pitchFamily="49" charset="-122"/>
              </a:rPr>
              <a:t>1</a:t>
            </a:r>
            <a:r>
              <a:rPr lang="zh-CN" altLang="en-US" sz="2800" b="1">
                <a:solidFill>
                  <a:schemeClr val="tx1"/>
                </a:solidFill>
                <a:latin typeface="黑体" pitchFamily="49" charset="-122"/>
                <a:ea typeface="黑体" pitchFamily="49" charset="-122"/>
                <a:cs typeface="黑体" panose="02010609060101010101" pitchFamily="49" charset="-122"/>
              </a:rPr>
              <a:t>）</a:t>
            </a:r>
            <a:r>
              <a:rPr lang="en-US" altLang="zh-CN" sz="2800" b="1">
                <a:solidFill>
                  <a:schemeClr val="tx1"/>
                </a:solidFill>
                <a:latin typeface="黑体" pitchFamily="49" charset="-122"/>
                <a:ea typeface="黑体" pitchFamily="49" charset="-122"/>
                <a:cs typeface="黑体" panose="02010609060101010101" pitchFamily="49" charset="-122"/>
              </a:rPr>
              <a:t>1775</a:t>
            </a:r>
            <a:r>
              <a:rPr lang="zh-CN" altLang="en-US" sz="2800" b="1">
                <a:solidFill>
                  <a:schemeClr val="tx1"/>
                </a:solidFill>
                <a:latin typeface="黑体" pitchFamily="49" charset="-122"/>
                <a:ea typeface="黑体" pitchFamily="49" charset="-122"/>
                <a:cs typeface="黑体" panose="02010609060101010101" pitchFamily="49" charset="-122"/>
              </a:rPr>
              <a:t>年，北美</a:t>
            </a:r>
            <a:r>
              <a:rPr lang="en-US" altLang="zh-CN" sz="2800" b="1">
                <a:solidFill>
                  <a:schemeClr val="tx1"/>
                </a:solidFill>
                <a:latin typeface="黑体" pitchFamily="49" charset="-122"/>
                <a:ea typeface="黑体" pitchFamily="49" charset="-122"/>
                <a:cs typeface="黑体" panose="02010609060101010101" pitchFamily="49" charset="-122"/>
              </a:rPr>
              <a:t>13</a:t>
            </a:r>
            <a:r>
              <a:rPr lang="zh-CN" altLang="en-US" sz="2800" b="1">
                <a:solidFill>
                  <a:schemeClr val="tx1"/>
                </a:solidFill>
                <a:latin typeface="黑体" pitchFamily="49" charset="-122"/>
                <a:ea typeface="黑体" pitchFamily="49" charset="-122"/>
                <a:cs typeface="黑体" panose="02010609060101010101" pitchFamily="49" charset="-122"/>
              </a:rPr>
              <a:t>个英国殖民地发起独立战争，</a:t>
            </a:r>
            <a:r>
              <a:rPr lang="en-US" altLang="zh-CN" sz="2800" b="1">
                <a:solidFill>
                  <a:schemeClr val="tx1"/>
                </a:solidFill>
                <a:latin typeface="黑体" pitchFamily="49" charset="-122"/>
                <a:ea typeface="黑体" pitchFamily="49" charset="-122"/>
                <a:cs typeface="黑体" panose="02010609060101010101" pitchFamily="49" charset="-122"/>
              </a:rPr>
              <a:t>1776</a:t>
            </a:r>
            <a:r>
              <a:rPr lang="zh-CN" altLang="en-US" sz="2800" b="1">
                <a:solidFill>
                  <a:schemeClr val="tx1"/>
                </a:solidFill>
                <a:latin typeface="黑体" pitchFamily="49" charset="-122"/>
                <a:ea typeface="黑体" pitchFamily="49" charset="-122"/>
                <a:cs typeface="黑体" panose="02010609060101010101" pitchFamily="49" charset="-122"/>
              </a:rPr>
              <a:t>年，美利坚合众国建立</a:t>
            </a:r>
          </a:p>
          <a:p>
            <a:pPr eaLnBrk="1" latinLnBrk="0" hangingPunct="1">
              <a:lnSpc>
                <a:spcPct val="150000"/>
              </a:lnSpc>
            </a:pPr>
            <a:r>
              <a:rPr lang="zh-CN" altLang="en-US" sz="2800" b="1">
                <a:solidFill>
                  <a:schemeClr val="tx1"/>
                </a:solidFill>
                <a:latin typeface="黑体" pitchFamily="49" charset="-122"/>
                <a:ea typeface="黑体" pitchFamily="49" charset="-122"/>
                <a:cs typeface="黑体" panose="02010609060101010101" pitchFamily="49" charset="-122"/>
              </a:rPr>
              <a:t>（</a:t>
            </a:r>
            <a:r>
              <a:rPr lang="en-US" altLang="zh-CN" sz="2800" b="1">
                <a:solidFill>
                  <a:schemeClr val="tx1"/>
                </a:solidFill>
                <a:latin typeface="黑体" pitchFamily="49" charset="-122"/>
                <a:ea typeface="黑体" pitchFamily="49" charset="-122"/>
                <a:cs typeface="黑体" panose="02010609060101010101" pitchFamily="49" charset="-122"/>
              </a:rPr>
              <a:t>2</a:t>
            </a:r>
            <a:r>
              <a:rPr lang="zh-CN" altLang="en-US" sz="2800" b="1">
                <a:solidFill>
                  <a:schemeClr val="tx1"/>
                </a:solidFill>
                <a:latin typeface="黑体" pitchFamily="49" charset="-122"/>
                <a:ea typeface="黑体" pitchFamily="49" charset="-122"/>
                <a:cs typeface="黑体" panose="02010609060101010101" pitchFamily="49" charset="-122"/>
              </a:rPr>
              <a:t>）1787年，美国制定宪法。</a:t>
            </a:r>
          </a:p>
        </p:txBody>
      </p:sp>
      <p:sp>
        <p:nvSpPr>
          <p:cNvPr id="18" name="文本框 17"/>
          <p:cNvSpPr txBox="1"/>
          <p:nvPr/>
        </p:nvSpPr>
        <p:spPr>
          <a:xfrm>
            <a:off x="219075" y="3106420"/>
            <a:ext cx="1790700" cy="645160"/>
          </a:xfrm>
          <a:prstGeom prst="rect">
            <a:avLst/>
          </a:prstGeom>
          <a:noFill/>
        </p:spPr>
        <p:txBody>
          <a:bodyPr wrap="none" rtlCol="0">
            <a:spAutoFit/>
          </a:bodyPr>
          <a:lstStyle>
            <a:defPPr/>
          </a:lstStyle>
          <a:p>
            <a:pPr/>
            <a:r>
              <a:rPr lang="en-US" altLang="zh-CN" sz="3600" b="1">
                <a:solidFill>
                  <a:srgbClr val="FF0000"/>
                </a:solidFill>
                <a:latin typeface="黑体" pitchFamily="49" charset="-122"/>
                <a:ea typeface="黑体" pitchFamily="49" charset="-122"/>
                <a:cs typeface="黑体" panose="02010609060101010101" pitchFamily="49" charset="-122"/>
              </a:rPr>
              <a:t>1</a:t>
            </a:r>
            <a:r>
              <a:rPr lang="zh-CN" altLang="en-US" sz="3600" b="1">
                <a:solidFill>
                  <a:srgbClr val="FF0000"/>
                </a:solidFill>
                <a:latin typeface="黑体" pitchFamily="49" charset="-122"/>
                <a:ea typeface="黑体" pitchFamily="49" charset="-122"/>
                <a:cs typeface="黑体" panose="02010609060101010101" pitchFamily="49" charset="-122"/>
              </a:rPr>
              <a:t>、过程</a:t>
            </a:r>
          </a:p>
        </p:txBody>
      </p:sp>
      <p:pic>
        <p:nvPicPr>
          <p:cNvPr id="7209" name="图片 4"/>
          <p:cNvPicPr>
            <a:picLocks noChangeAspect="1"/>
          </p:cNvPicPr>
          <p:nvPr/>
        </p:nvPicPr>
        <p:blipFill>
          <a:blip r:embed="rId3"/>
          <a:stretch>
            <a:fillRect/>
          </a:stretch>
        </p:blipFill>
        <p:spPr>
          <a:xfrm>
            <a:off x="9565005" y="3484880"/>
            <a:ext cx="2174240" cy="3122930"/>
          </a:xfrm>
          <a:prstGeom prst="rect">
            <a:avLst/>
          </a:prstGeom>
          <a:noFill/>
          <a:ln w="9525">
            <a:noFill/>
          </a:ln>
        </p:spPr>
      </p:pic>
      <p:pic>
        <p:nvPicPr>
          <p:cNvPr id="42" name="图片 41"/>
          <p:cNvPicPr>
            <a:picLocks noChangeAspect="1"/>
          </p:cNvPicPr>
          <p:nvPr/>
        </p:nvPicPr>
        <p:blipFill>
          <a:blip r:embed="rId4"/>
          <a:stretch>
            <a:fillRect/>
          </a:stretch>
        </p:blipFill>
        <p:spPr>
          <a:xfrm>
            <a:off x="7267575" y="3351530"/>
            <a:ext cx="1993900" cy="3256280"/>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 calcmode="lin" valueType="num">
                                      <p:cBhvr additive="base">
                                        <p:cTn id="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
                                            <p:txEl>
                                              <p:pRg st="1" end="1"/>
                                            </p:txEl>
                                          </p:spTgt>
                                        </p:tgtEl>
                                        <p:attrNameLst>
                                          <p:attrName>style.visibility</p:attrName>
                                        </p:attrNameLst>
                                      </p:cBhvr>
                                      <p:to>
                                        <p:strVal val="visible"/>
                                      </p:to>
                                    </p:set>
                                    <p:anim calcmode="lin" valueType="num">
                                      <p:cBhvr additive="base">
                                        <p:cTn id="13"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55771" y="409643"/>
            <a:ext cx="5931143" cy="511175"/>
          </a:xfrm>
          <a:prstGeom prst="rect">
            <a:avLst/>
          </a:prstGeom>
          <a:noFill/>
        </p:spPr>
        <p:txBody>
          <a:bodyPr wrap="square" rtlCol="0">
            <a:spAutoFit/>
          </a:bodyPr>
          <a:lstStyle>
            <a:defPPr/>
          </a:lstStyle>
          <a:p>
            <a:pPr/>
            <a:r>
              <a:rPr lang="en-US" altLang="zh-CN" sz="2730">
                <a:latin typeface="微软雅黑" pitchFamily="34" charset="-122"/>
                <a:ea typeface="微软雅黑" pitchFamily="34" charset="-122"/>
                <a:cs typeface="微软雅黑" panose="020b0503020204020204" pitchFamily="34" charset="-122"/>
              </a:rPr>
              <a:t>3</a:t>
            </a:r>
            <a:r>
              <a:rPr lang="zh-CN" altLang="en-US" sz="2730">
                <a:latin typeface="微软雅黑" pitchFamily="34" charset="-122"/>
                <a:ea typeface="微软雅黑" pitchFamily="34" charset="-122"/>
                <a:cs typeface="微软雅黑" panose="020b0503020204020204" pitchFamily="34" charset="-122"/>
              </a:rPr>
              <a:t>、美国的联邦共和制</a:t>
            </a:r>
          </a:p>
        </p:txBody>
      </p:sp>
      <p:grpSp>
        <p:nvGrpSpPr>
          <p:cNvPr id="15" name="组合 14"/>
          <p:cNvGrpSpPr/>
          <p:nvPr/>
        </p:nvGrpSpPr>
        <p:grpSpPr>
          <a:xfrm>
            <a:off x="117829" y="2258241"/>
            <a:ext cx="7434075" cy="4424221"/>
            <a:chOff x="2001" y="1976"/>
            <a:chExt cx="14896" cy="8541"/>
          </a:xfrm>
        </p:grpSpPr>
        <p:grpSp>
          <p:nvGrpSpPr>
            <p:cNvPr id="21" name="组合 20"/>
            <p:cNvGrpSpPr/>
            <p:nvPr/>
          </p:nvGrpSpPr>
          <p:grpSpPr>
            <a:xfrm>
              <a:off x="3226" y="2219"/>
              <a:ext cx="3724" cy="5524"/>
              <a:chOff x="2048796" y="1409166"/>
              <a:chExt cx="2364827" cy="3507316"/>
            </a:xfrm>
          </p:grpSpPr>
          <p:cxnSp>
            <p:nvCxnSpPr>
              <p:cNvPr id="39" name="直接连接符 38"/>
              <p:cNvCxnSpPr/>
              <p:nvPr/>
            </p:nvCxnSpPr>
            <p:spPr>
              <a:xfrm flipH="1">
                <a:off x="2048796" y="2116426"/>
                <a:ext cx="2364827" cy="2480441"/>
              </a:xfrm>
              <a:prstGeom prst="line">
                <a:avLst/>
              </a:prstGeom>
              <a:ln w="25400">
                <a:solidFill>
                  <a:srgbClr val="C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rot="18819030">
                <a:off x="1357300" y="2952342"/>
                <a:ext cx="3507316" cy="420963"/>
              </a:xfrm>
              <a:prstGeom prst="rect">
                <a:avLst/>
              </a:prstGeom>
              <a:noFill/>
            </p:spPr>
            <p:txBody>
              <a:bodyPr wrap="square" rtlCol="0">
                <a:spAutoFit/>
              </a:bodyPr>
              <a:lstStyle>
                <a:defPPr/>
              </a:lstStyle>
              <a:p>
                <a:pPr algn="dist"/>
                <a:r>
                  <a:rPr lang="zh-CN" altLang="en-US" sz="1560" b="1">
                    <a:solidFill>
                      <a:srgbClr val="C00000"/>
                    </a:solidFill>
                    <a:latin typeface="宋体" pitchFamily="2" charset="-122"/>
                    <a:ea typeface="宋体" pitchFamily="2" charset="-122"/>
                  </a:rPr>
                  <a:t>总统可以否决国会通过的法律</a:t>
                </a:r>
              </a:p>
            </p:txBody>
          </p:sp>
        </p:grpSp>
        <p:grpSp>
          <p:nvGrpSpPr>
            <p:cNvPr id="22" name="组合 21"/>
            <p:cNvGrpSpPr/>
            <p:nvPr/>
          </p:nvGrpSpPr>
          <p:grpSpPr>
            <a:xfrm>
              <a:off x="4000" y="3756"/>
              <a:ext cx="3382" cy="4913"/>
              <a:chOff x="2540312" y="2385230"/>
              <a:chExt cx="2147774" cy="3119882"/>
            </a:xfrm>
          </p:grpSpPr>
          <p:cxnSp>
            <p:nvCxnSpPr>
              <p:cNvPr id="23" name="直接连接符 22"/>
              <p:cNvCxnSpPr/>
              <p:nvPr/>
            </p:nvCxnSpPr>
            <p:spPr>
              <a:xfrm flipH="1">
                <a:off x="2540312" y="2581461"/>
                <a:ext cx="2147774" cy="2203091"/>
              </a:xfrm>
              <a:prstGeom prst="line">
                <a:avLst/>
              </a:prstGeom>
              <a:ln w="25400">
                <a:solidFill>
                  <a:srgbClr val="C00000"/>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rot="18819030">
                <a:off x="2298853" y="3581958"/>
                <a:ext cx="3119882" cy="726426"/>
              </a:xfrm>
              <a:prstGeom prst="rect">
                <a:avLst/>
              </a:prstGeom>
              <a:noFill/>
            </p:spPr>
            <p:txBody>
              <a:bodyPr wrap="square" rtlCol="0">
                <a:spAutoFit/>
              </a:bodyPr>
              <a:lstStyle>
                <a:defPPr/>
              </a:lstStyle>
              <a:p>
                <a:pPr algn="ctr"/>
                <a:r>
                  <a:rPr lang="zh-CN" altLang="en-US" sz="1560" b="1">
                    <a:solidFill>
                      <a:srgbClr val="C00000"/>
                    </a:solidFill>
                    <a:latin typeface="宋体" pitchFamily="2" charset="-122"/>
                    <a:ea typeface="宋体" pitchFamily="2" charset="-122"/>
                  </a:rPr>
                  <a:t>国会可以三分之二多数通过总统否决的法律</a:t>
                </a:r>
              </a:p>
            </p:txBody>
          </p:sp>
        </p:grpSp>
        <p:grpSp>
          <p:nvGrpSpPr>
            <p:cNvPr id="24" name="组合 23"/>
            <p:cNvGrpSpPr/>
            <p:nvPr/>
          </p:nvGrpSpPr>
          <p:grpSpPr>
            <a:xfrm>
              <a:off x="11907" y="2197"/>
              <a:ext cx="3724" cy="5820"/>
              <a:chOff x="7561177" y="1395703"/>
              <a:chExt cx="2364827" cy="3695655"/>
            </a:xfrm>
          </p:grpSpPr>
          <p:cxnSp>
            <p:nvCxnSpPr>
              <p:cNvPr id="25" name="直接连接符 24"/>
              <p:cNvCxnSpPr/>
              <p:nvPr/>
            </p:nvCxnSpPr>
            <p:spPr>
              <a:xfrm>
                <a:off x="7561177" y="2116426"/>
                <a:ext cx="2364827" cy="2480441"/>
              </a:xfrm>
              <a:prstGeom prst="line">
                <a:avLst/>
              </a:prstGeom>
              <a:ln w="25400">
                <a:solidFill>
                  <a:srgbClr val="C00000"/>
                </a:solidFill>
                <a:headEnd type="triangle"/>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rot="2780970" flipH="1">
                <a:off x="7081381" y="3033049"/>
                <a:ext cx="3695655" cy="420963"/>
              </a:xfrm>
              <a:prstGeom prst="rect">
                <a:avLst/>
              </a:prstGeom>
              <a:noFill/>
            </p:spPr>
            <p:txBody>
              <a:bodyPr wrap="square" rtlCol="0">
                <a:spAutoFit/>
              </a:bodyPr>
              <a:lstStyle>
                <a:defPPr/>
              </a:lstStyle>
              <a:p>
                <a:pPr algn="dist"/>
                <a:r>
                  <a:rPr lang="zh-CN" altLang="en-US" sz="1560" b="1">
                    <a:solidFill>
                      <a:srgbClr val="C00000"/>
                    </a:solidFill>
                    <a:latin typeface="宋体" pitchFamily="2" charset="-122"/>
                    <a:ea typeface="宋体" pitchFamily="2" charset="-122"/>
                  </a:rPr>
                  <a:t>最高法院可宣布总统法令违宪</a:t>
                </a:r>
              </a:p>
            </p:txBody>
          </p:sp>
        </p:grpSp>
        <p:grpSp>
          <p:nvGrpSpPr>
            <p:cNvPr id="40" name="组合 39"/>
            <p:cNvGrpSpPr/>
            <p:nvPr/>
          </p:nvGrpSpPr>
          <p:grpSpPr>
            <a:xfrm>
              <a:off x="11531" y="4065"/>
              <a:ext cx="3382" cy="3886"/>
              <a:chOff x="7322047" y="2581461"/>
              <a:chExt cx="2147774" cy="2467330"/>
            </a:xfrm>
          </p:grpSpPr>
          <p:cxnSp>
            <p:nvCxnSpPr>
              <p:cNvPr id="41" name="直接连接符 40"/>
              <p:cNvCxnSpPr/>
              <p:nvPr/>
            </p:nvCxnSpPr>
            <p:spPr>
              <a:xfrm>
                <a:off x="7322047" y="2581461"/>
                <a:ext cx="2147774" cy="2203091"/>
              </a:xfrm>
              <a:prstGeom prst="line">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rot="2780970" flipH="1">
                <a:off x="7097913" y="3672415"/>
                <a:ext cx="2331765" cy="420987"/>
              </a:xfrm>
              <a:prstGeom prst="rect">
                <a:avLst/>
              </a:prstGeom>
              <a:noFill/>
            </p:spPr>
            <p:txBody>
              <a:bodyPr wrap="square" rtlCol="0">
                <a:spAutoFit/>
              </a:bodyPr>
              <a:lstStyle>
                <a:defPPr/>
              </a:lstStyle>
              <a:p>
                <a:pPr algn="dist"/>
                <a:r>
                  <a:rPr lang="zh-CN" altLang="en-US" sz="1560" b="1">
                    <a:solidFill>
                      <a:srgbClr val="C00000"/>
                    </a:solidFill>
                    <a:latin typeface="宋体" pitchFamily="2" charset="-122"/>
                    <a:ea typeface="宋体" pitchFamily="2" charset="-122"/>
                  </a:rPr>
                  <a:t>总统任命联邦法官</a:t>
                </a:r>
              </a:p>
            </p:txBody>
          </p:sp>
        </p:grpSp>
        <p:grpSp>
          <p:nvGrpSpPr>
            <p:cNvPr id="42" name="组合 41"/>
            <p:cNvGrpSpPr/>
            <p:nvPr/>
          </p:nvGrpSpPr>
          <p:grpSpPr>
            <a:xfrm>
              <a:off x="5015" y="7563"/>
              <a:ext cx="9170" cy="691"/>
              <a:chOff x="3184635" y="4802621"/>
              <a:chExt cx="5822731" cy="438799"/>
            </a:xfrm>
          </p:grpSpPr>
          <p:cxnSp>
            <p:nvCxnSpPr>
              <p:cNvPr id="47" name="直接连接符 46"/>
              <p:cNvCxnSpPr/>
              <p:nvPr/>
            </p:nvCxnSpPr>
            <p:spPr>
              <a:xfrm>
                <a:off x="3184635" y="5241420"/>
                <a:ext cx="5822731" cy="0"/>
              </a:xfrm>
              <a:prstGeom prst="line">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3584028" y="4802621"/>
                <a:ext cx="5023944" cy="405575"/>
              </a:xfrm>
              <a:prstGeom prst="rect">
                <a:avLst/>
              </a:prstGeom>
              <a:noFill/>
            </p:spPr>
            <p:txBody>
              <a:bodyPr wrap="square" rtlCol="0">
                <a:spAutoFit/>
              </a:bodyPr>
              <a:lstStyle>
                <a:defPPr/>
              </a:lstStyle>
              <a:p>
                <a:pPr algn="dist"/>
                <a:r>
                  <a:rPr lang="zh-CN" altLang="en-US" sz="1560" b="1">
                    <a:solidFill>
                      <a:srgbClr val="C00000"/>
                    </a:solidFill>
                    <a:latin typeface="宋体" pitchFamily="2" charset="-122"/>
                    <a:ea typeface="宋体" pitchFamily="2" charset="-122"/>
                  </a:rPr>
                  <a:t>总统任命的司法官员必须经参议院确认</a:t>
                </a:r>
              </a:p>
            </p:txBody>
          </p:sp>
        </p:grpSp>
        <p:grpSp>
          <p:nvGrpSpPr>
            <p:cNvPr id="49" name="组合 48"/>
            <p:cNvGrpSpPr/>
            <p:nvPr/>
          </p:nvGrpSpPr>
          <p:grpSpPr>
            <a:xfrm>
              <a:off x="5015" y="9016"/>
              <a:ext cx="9170" cy="692"/>
              <a:chOff x="3184635" y="5724896"/>
              <a:chExt cx="5822731" cy="439240"/>
            </a:xfrm>
          </p:grpSpPr>
          <p:cxnSp>
            <p:nvCxnSpPr>
              <p:cNvPr id="50" name="直接连接符 49"/>
              <p:cNvCxnSpPr/>
              <p:nvPr/>
            </p:nvCxnSpPr>
            <p:spPr>
              <a:xfrm>
                <a:off x="3184635" y="5724896"/>
                <a:ext cx="5822731" cy="0"/>
              </a:xfrm>
              <a:prstGeom prst="line">
                <a:avLst/>
              </a:prstGeom>
              <a:ln w="25400">
                <a:solidFill>
                  <a:srgbClr val="C00000"/>
                </a:solidFill>
                <a:head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3584028" y="5758840"/>
                <a:ext cx="5023944" cy="405296"/>
              </a:xfrm>
              <a:prstGeom prst="rect">
                <a:avLst/>
              </a:prstGeom>
              <a:noFill/>
            </p:spPr>
            <p:txBody>
              <a:bodyPr wrap="square" rtlCol="0">
                <a:spAutoFit/>
              </a:bodyPr>
              <a:lstStyle>
                <a:defPPr/>
              </a:lstStyle>
              <a:p>
                <a:pPr algn="dist"/>
                <a:r>
                  <a:rPr lang="zh-CN" altLang="en-US" sz="1560" b="1">
                    <a:solidFill>
                      <a:srgbClr val="C00000"/>
                    </a:solidFill>
                    <a:latin typeface="宋体" pitchFamily="2" charset="-122"/>
                    <a:ea typeface="宋体" pitchFamily="2" charset="-122"/>
                  </a:rPr>
                  <a:t>最高法院可宣布法律不合宪法</a:t>
                </a:r>
              </a:p>
            </p:txBody>
          </p:sp>
        </p:grpSp>
        <p:grpSp>
          <p:nvGrpSpPr>
            <p:cNvPr id="52" name="组合 51"/>
            <p:cNvGrpSpPr/>
            <p:nvPr/>
          </p:nvGrpSpPr>
          <p:grpSpPr>
            <a:xfrm>
              <a:off x="7716" y="1976"/>
              <a:ext cx="3768" cy="3302"/>
              <a:chOff x="4899639" y="1254759"/>
              <a:chExt cx="2392722" cy="2096179"/>
            </a:xfrm>
          </p:grpSpPr>
          <p:grpSp>
            <p:nvGrpSpPr>
              <p:cNvPr id="53" name="组合 52"/>
              <p:cNvGrpSpPr/>
              <p:nvPr/>
            </p:nvGrpSpPr>
            <p:grpSpPr>
              <a:xfrm>
                <a:off x="4899639" y="1254759"/>
                <a:ext cx="2392722" cy="1681966"/>
                <a:chOff x="4899639" y="1254759"/>
                <a:chExt cx="2392722" cy="1681966"/>
              </a:xfrm>
            </p:grpSpPr>
            <p:sp>
              <p:nvSpPr>
                <p:cNvPr id="54" name="white-house_64007"/>
                <p:cNvSpPr>
                  <a:spLocks noChangeAspect="1"/>
                </p:cNvSpPr>
                <p:nvPr/>
              </p:nvSpPr>
              <p:spPr bwMode="auto">
                <a:xfrm>
                  <a:off x="4899639" y="1254759"/>
                  <a:ext cx="2392722" cy="1129006"/>
                </a:xfrm>
                <a:custGeom>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 name="connsiteX226" fmla="*/ 373273 h 605239"/>
                    <a:gd name="connsiteY226" fmla="*/ 373273 h 605239"/>
                    <a:gd name="connsiteX227" fmla="*/ 373273 h 605239"/>
                    <a:gd name="connsiteY227" fmla="*/ 373273 h 605239"/>
                    <a:gd name="connsiteX228" fmla="*/ 373273 h 605239"/>
                    <a:gd name="connsiteY228" fmla="*/ 373273 h 605239"/>
                    <a:gd name="connsiteX229" fmla="*/ 373273 h 605239"/>
                    <a:gd name="connsiteY229" fmla="*/ 373273 h 605239"/>
                    <a:gd name="connsiteX230" fmla="*/ 373273 h 605239"/>
                    <a:gd name="connsiteY230" fmla="*/ 373273 h 605239"/>
                    <a:gd name="connsiteX231" fmla="*/ 373273 h 605239"/>
                    <a:gd name="connsiteY231" fmla="*/ 373273 h 605239"/>
                    <a:gd name="connsiteX232" fmla="*/ 373273 h 605239"/>
                    <a:gd name="connsiteY232" fmla="*/ 373273 h 605239"/>
                    <a:gd name="connsiteX233" fmla="*/ 373273 h 605239"/>
                    <a:gd name="connsiteY233" fmla="*/ 373273 h 605239"/>
                    <a:gd name="connsiteX234" fmla="*/ 373273 h 605239"/>
                    <a:gd name="connsiteY234" fmla="*/ 373273 h 605239"/>
                    <a:gd name="connsiteX235" fmla="*/ 373273 h 605239"/>
                    <a:gd name="connsiteY235" fmla="*/ 373273 h 605239"/>
                    <a:gd name="connsiteX236" fmla="*/ 373273 h 605239"/>
                    <a:gd name="connsiteY236" fmla="*/ 373273 h 605239"/>
                    <a:gd name="connsiteX237" fmla="*/ 373273 h 605239"/>
                    <a:gd name="connsiteY237" fmla="*/ 373273 h 605239"/>
                    <a:gd name="connsiteX238" fmla="*/ 373273 h 605239"/>
                    <a:gd name="connsiteY238" fmla="*/ 373273 h 605239"/>
                    <a:gd name="connsiteX239" fmla="*/ 373273 h 605239"/>
                    <a:gd name="connsiteY239" fmla="*/ 373273 h 605239"/>
                    <a:gd name="connsiteX240" fmla="*/ 373273 h 605239"/>
                    <a:gd name="connsiteY240" fmla="*/ 373273 h 605239"/>
                    <a:gd name="connsiteX241" fmla="*/ 373273 h 605239"/>
                    <a:gd name="connsiteY241" fmla="*/ 373273 h 605239"/>
                    <a:gd name="connsiteX242" fmla="*/ 373273 h 605239"/>
                    <a:gd name="connsiteY242" fmla="*/ 373273 h 605239"/>
                    <a:gd name="connsiteX243" fmla="*/ 373273 h 605239"/>
                    <a:gd name="connsiteY243" fmla="*/ 373273 h 605239"/>
                    <a:gd name="connsiteX244" fmla="*/ 373273 h 605239"/>
                    <a:gd name="connsiteY244" fmla="*/ 373273 h 605239"/>
                    <a:gd name="connsiteX245" fmla="*/ 373273 h 605239"/>
                    <a:gd name="connsiteY245" fmla="*/ 373273 h 605239"/>
                    <a:gd name="connsiteX246" fmla="*/ 373273 h 605239"/>
                    <a:gd name="connsiteY246" fmla="*/ 373273 h 605239"/>
                    <a:gd name="connsiteX247" fmla="*/ 373273 h 605239"/>
                    <a:gd name="connsiteY247" fmla="*/ 373273 h 605239"/>
                    <a:gd name="connsiteX248" fmla="*/ 373273 h 605239"/>
                    <a:gd name="connsiteY248" fmla="*/ 373273 h 605239"/>
                    <a:gd name="connsiteX249" fmla="*/ 373273 h 605239"/>
                    <a:gd name="connsiteY249" fmla="*/ 373273 h 605239"/>
                    <a:gd name="connsiteX250" fmla="*/ 373273 h 605239"/>
                    <a:gd name="connsiteY250" fmla="*/ 373273 h 605239"/>
                    <a:gd name="connsiteX251" fmla="*/ 373273 h 605239"/>
                    <a:gd name="connsiteY251" fmla="*/ 373273 h 605239"/>
                    <a:gd name="connsiteX252" fmla="*/ 373273 h 605239"/>
                    <a:gd name="connsiteY252" fmla="*/ 373273 h 605239"/>
                    <a:gd name="connsiteX253" fmla="*/ 373273 h 605239"/>
                    <a:gd name="connsiteY253" fmla="*/ 373273 h 605239"/>
                    <a:gd name="connsiteX254" fmla="*/ 373273 h 605239"/>
                    <a:gd name="connsiteY254" fmla="*/ 373273 h 605239"/>
                    <a:gd name="connsiteX255" fmla="*/ 373273 h 605239"/>
                    <a:gd name="connsiteY255" fmla="*/ 373273 h 605239"/>
                    <a:gd name="connsiteX256" fmla="*/ 373273 h 605239"/>
                    <a:gd name="connsiteY256" fmla="*/ 373273 h 605239"/>
                    <a:gd name="connsiteX257" fmla="*/ 373273 h 605239"/>
                    <a:gd name="connsiteY257" fmla="*/ 373273 h 605239"/>
                    <a:gd name="connsiteX258" fmla="*/ 373273 h 605239"/>
                    <a:gd name="connsiteY258" fmla="*/ 373273 h 605239"/>
                    <a:gd name="connsiteX259" fmla="*/ 373273 h 605239"/>
                    <a:gd name="connsiteY259" fmla="*/ 373273 h 605239"/>
                    <a:gd name="connsiteX260" fmla="*/ 373273 h 605239"/>
                    <a:gd name="connsiteY260" fmla="*/ 373273 h 605239"/>
                    <a:gd name="connsiteX261" fmla="*/ 373273 h 605239"/>
                    <a:gd name="connsiteY261" fmla="*/ 373273 h 605239"/>
                    <a:gd name="connsiteX262" fmla="*/ 373273 h 605239"/>
                    <a:gd name="connsiteY262" fmla="*/ 373273 h 605239"/>
                    <a:gd name="connsiteX263" fmla="*/ 373273 h 605239"/>
                    <a:gd name="connsiteY263" fmla="*/ 373273 h 605239"/>
                    <a:gd name="connsiteX264" fmla="*/ 373273 h 605239"/>
                    <a:gd name="connsiteY264" fmla="*/ 373273 h 605239"/>
                    <a:gd name="connsiteX265" fmla="*/ 373273 h 605239"/>
                    <a:gd name="connsiteY265" fmla="*/ 373273 h 605239"/>
                    <a:gd name="connsiteX266" fmla="*/ 373273 h 605239"/>
                    <a:gd name="connsiteY266" fmla="*/ 373273 h 605239"/>
                    <a:gd name="connsiteX267" fmla="*/ 373273 h 605239"/>
                    <a:gd name="connsiteY267" fmla="*/ 373273 h 605239"/>
                    <a:gd name="connsiteX268" fmla="*/ 373273 h 605239"/>
                    <a:gd name="connsiteY268" fmla="*/ 373273 h 605239"/>
                    <a:gd name="connsiteX269" fmla="*/ 373273 h 605239"/>
                    <a:gd name="connsiteY269" fmla="*/ 373273 h 605239"/>
                    <a:gd name="connsiteX270" fmla="*/ 373273 h 605239"/>
                    <a:gd name="connsiteY270" fmla="*/ 373273 h 605239"/>
                    <a:gd name="connsiteX271" fmla="*/ 373273 h 605239"/>
                    <a:gd name="connsiteY271" fmla="*/ 373273 h 605239"/>
                    <a:gd name="connsiteX272" fmla="*/ 373273 h 605239"/>
                    <a:gd name="connsiteY272" fmla="*/ 373273 h 605239"/>
                    <a:gd name="connsiteX273" fmla="*/ 373273 h 605239"/>
                    <a:gd name="connsiteY273" fmla="*/ 373273 h 605239"/>
                    <a:gd name="connsiteX274" fmla="*/ 373273 h 605239"/>
                    <a:gd name="connsiteY274" fmla="*/ 373273 h 605239"/>
                    <a:gd name="connsiteX275" fmla="*/ 373273 h 605239"/>
                    <a:gd name="connsiteY275" fmla="*/ 373273 h 605239"/>
                    <a:gd name="connsiteX276" fmla="*/ 373273 h 605239"/>
                    <a:gd name="connsiteY276" fmla="*/ 373273 h 605239"/>
                    <a:gd name="connsiteX277" fmla="*/ 373273 h 605239"/>
                    <a:gd name="connsiteY277" fmla="*/ 373273 h 605239"/>
                    <a:gd name="connsiteX278" fmla="*/ 373273 h 605239"/>
                    <a:gd name="connsiteY278" fmla="*/ 373273 h 605239"/>
                    <a:gd name="connsiteX279" fmla="*/ 373273 h 605239"/>
                    <a:gd name="connsiteY279" fmla="*/ 373273 h 605239"/>
                    <a:gd name="connsiteX280" fmla="*/ 373273 h 605239"/>
                    <a:gd name="connsiteY280" fmla="*/ 373273 h 605239"/>
                    <a:gd name="connsiteX281" fmla="*/ 373273 h 605239"/>
                    <a:gd name="connsiteY281" fmla="*/ 373273 h 605239"/>
                    <a:gd name="connsiteX282" fmla="*/ 373273 h 605239"/>
                    <a:gd name="connsiteY282" fmla="*/ 373273 h 605239"/>
                    <a:gd name="connsiteX283" fmla="*/ 373273 h 605239"/>
                    <a:gd name="connsiteY283" fmla="*/ 373273 h 605239"/>
                    <a:gd name="connsiteX284" fmla="*/ 373273 h 605239"/>
                    <a:gd name="connsiteY284" fmla="*/ 373273 h 605239"/>
                    <a:gd name="connsiteX285" fmla="*/ 373273 h 605239"/>
                    <a:gd name="connsiteY285" fmla="*/ 373273 h 605239"/>
                    <a:gd name="connsiteX286" fmla="*/ 373273 h 605239"/>
                    <a:gd name="connsiteY286" fmla="*/ 373273 h 605239"/>
                    <a:gd name="connsiteX287" fmla="*/ 373273 h 605239"/>
                    <a:gd name="connsiteY287" fmla="*/ 373273 h 605239"/>
                    <a:gd name="connsiteX288" fmla="*/ 373273 h 605239"/>
                    <a:gd name="connsiteY288" fmla="*/ 373273 h 605239"/>
                    <a:gd name="connsiteX289" fmla="*/ 373273 h 605239"/>
                    <a:gd name="connsiteY289" fmla="*/ 373273 h 605239"/>
                    <a:gd name="connsiteX290" fmla="*/ 373273 h 605239"/>
                    <a:gd name="connsiteY290" fmla="*/ 373273 h 605239"/>
                    <a:gd name="connsiteX291" fmla="*/ 373273 h 605239"/>
                    <a:gd name="connsiteY291" fmla="*/ 373273 h 605239"/>
                    <a:gd name="connsiteX292" fmla="*/ 373273 h 605239"/>
                    <a:gd name="connsiteY292" fmla="*/ 373273 h 605239"/>
                    <a:gd name="connsiteX293" fmla="*/ 373273 h 605239"/>
                    <a:gd name="connsiteY293" fmla="*/ 373273 h 605239"/>
                    <a:gd name="connsiteX294" fmla="*/ 373273 h 605239"/>
                    <a:gd name="connsiteY294" fmla="*/ 373273 h 605239"/>
                    <a:gd name="connsiteX295" fmla="*/ 373273 h 605239"/>
                    <a:gd name="connsiteY295" fmla="*/ 373273 h 605239"/>
                    <a:gd name="connsiteX296" fmla="*/ 373273 h 605239"/>
                    <a:gd name="connsiteY296" fmla="*/ 373273 h 605239"/>
                    <a:gd name="connsiteX297" fmla="*/ 373273 h 605239"/>
                    <a:gd name="connsiteY297" fmla="*/ 373273 h 605239"/>
                    <a:gd name="connsiteX298" fmla="*/ 373273 h 605239"/>
                    <a:gd name="connsiteY298" fmla="*/ 373273 h 605239"/>
                    <a:gd name="connsiteX299" fmla="*/ 373273 h 605239"/>
                    <a:gd name="connsiteY299" fmla="*/ 373273 h 605239"/>
                    <a:gd name="connsiteX300" fmla="*/ 373273 h 605239"/>
                    <a:gd name="connsiteY300" fmla="*/ 373273 h 605239"/>
                    <a:gd name="connsiteX301" fmla="*/ 373273 h 605239"/>
                    <a:gd name="connsiteY301" fmla="*/ 373273 h 605239"/>
                    <a:gd name="connsiteX302" fmla="*/ 373273 h 605239"/>
                    <a:gd name="connsiteY302" fmla="*/ 373273 h 605239"/>
                    <a:gd name="connsiteX303" fmla="*/ 373273 h 605239"/>
                    <a:gd name="connsiteY303" fmla="*/ 373273 h 605239"/>
                    <a:gd name="connsiteX304" fmla="*/ 373273 h 605239"/>
                    <a:gd name="connsiteY304" fmla="*/ 373273 h 605239"/>
                    <a:gd name="connsiteX305" fmla="*/ 373273 h 605239"/>
                    <a:gd name="connsiteY305" fmla="*/ 373273 h 605239"/>
                    <a:gd name="connsiteX306" fmla="*/ 373273 h 605239"/>
                    <a:gd name="connsiteY306" fmla="*/ 373273 h 605239"/>
                    <a:gd name="connsiteX307" fmla="*/ 373273 h 605239"/>
                    <a:gd name="connsiteY307" fmla="*/ 373273 h 605239"/>
                    <a:gd name="connsiteX308" fmla="*/ 373273 h 605239"/>
                    <a:gd name="connsiteY308" fmla="*/ 373273 h 605239"/>
                    <a:gd name="connsiteX309" fmla="*/ 373273 h 605239"/>
                    <a:gd name="connsiteY309" fmla="*/ 373273 h 605239"/>
                    <a:gd name="connsiteX310" fmla="*/ 373273 h 605239"/>
                    <a:gd name="connsiteY310" fmla="*/ 373273 h 605239"/>
                    <a:gd name="connsiteX311" fmla="*/ 373273 h 605239"/>
                    <a:gd name="connsiteY311" fmla="*/ 373273 h 605239"/>
                    <a:gd name="connsiteX312" fmla="*/ 373273 h 605239"/>
                    <a:gd name="connsiteY312" fmla="*/ 373273 h 605239"/>
                    <a:gd name="connsiteX313" fmla="*/ 373273 h 605239"/>
                    <a:gd name="connsiteY313" fmla="*/ 373273 h 605239"/>
                    <a:gd name="connsiteX314" fmla="*/ 373273 h 605239"/>
                    <a:gd name="connsiteY314" fmla="*/ 373273 h 605239"/>
                    <a:gd name="connsiteX315" fmla="*/ 373273 h 605239"/>
                    <a:gd name="connsiteY315" fmla="*/ 373273 h 605239"/>
                    <a:gd name="connsiteX316" fmla="*/ 373273 h 605239"/>
                    <a:gd name="connsiteY316" fmla="*/ 373273 h 605239"/>
                    <a:gd name="connsiteX317" fmla="*/ 373273 h 605239"/>
                    <a:gd name="connsiteY317" fmla="*/ 373273 h 605239"/>
                    <a:gd name="connsiteX318" fmla="*/ 373273 h 605239"/>
                    <a:gd name="connsiteY318" fmla="*/ 373273 h 605239"/>
                    <a:gd name="connsiteX319" fmla="*/ 373273 h 605239"/>
                    <a:gd name="connsiteY319" fmla="*/ 373273 h 605239"/>
                    <a:gd name="connsiteX320" fmla="*/ 373273 h 605239"/>
                    <a:gd name="connsiteY320" fmla="*/ 373273 h 605239"/>
                    <a:gd name="connsiteX321" fmla="*/ 373273 h 605239"/>
                    <a:gd name="connsiteY321" fmla="*/ 373273 h 605239"/>
                    <a:gd name="connsiteX322" fmla="*/ 373273 h 605239"/>
                    <a:gd name="connsiteY322" fmla="*/ 373273 h 605239"/>
                    <a:gd name="connsiteX323" fmla="*/ 373273 h 605239"/>
                    <a:gd name="connsiteY323" fmla="*/ 373273 h 605239"/>
                    <a:gd name="connsiteX324" fmla="*/ 373273 h 605239"/>
                    <a:gd name="connsiteY324" fmla="*/ 373273 h 605239"/>
                    <a:gd name="connsiteX325" fmla="*/ 373273 h 605239"/>
                    <a:gd name="connsiteY325" fmla="*/ 373273 h 605239"/>
                    <a:gd name="connsiteX326" fmla="*/ 373273 h 605239"/>
                    <a:gd name="connsiteY326" fmla="*/ 373273 h 605239"/>
                    <a:gd name="connsiteX327" fmla="*/ 373273 h 605239"/>
                    <a:gd name="connsiteY327" fmla="*/ 373273 h 605239"/>
                    <a:gd name="connsiteX328" fmla="*/ 373273 h 605239"/>
                    <a:gd name="connsiteY328" fmla="*/ 373273 h 605239"/>
                    <a:gd name="connsiteX329" fmla="*/ 373273 h 605239"/>
                    <a:gd name="connsiteY329" fmla="*/ 373273 h 605239"/>
                    <a:gd name="connsiteX330" fmla="*/ 373273 h 605239"/>
                    <a:gd name="connsiteY330" fmla="*/ 373273 h 605239"/>
                    <a:gd name="connsiteX331" fmla="*/ 373273 h 605239"/>
                    <a:gd name="connsiteY331" fmla="*/ 373273 h 605239"/>
                    <a:gd name="connsiteX332" fmla="*/ 373273 h 605239"/>
                    <a:gd name="connsiteY332" fmla="*/ 373273 h 605239"/>
                    <a:gd name="connsiteX333" fmla="*/ 373273 h 605239"/>
                    <a:gd name="connsiteY333" fmla="*/ 373273 h 605239"/>
                    <a:gd name="connsiteX334" fmla="*/ 373273 h 605239"/>
                    <a:gd name="connsiteY334" fmla="*/ 373273 h 605239"/>
                    <a:gd name="connsiteX335" fmla="*/ 373273 h 605239"/>
                    <a:gd name="connsiteY335" fmla="*/ 373273 h 605239"/>
                    <a:gd name="connsiteX336" fmla="*/ 373273 h 605239"/>
                    <a:gd name="connsiteY336" fmla="*/ 373273 h 605239"/>
                    <a:gd name="connsiteX337" fmla="*/ 373273 h 605239"/>
                    <a:gd name="connsiteY337" fmla="*/ 373273 h 605239"/>
                    <a:gd name="connsiteX338" fmla="*/ 373273 h 605239"/>
                    <a:gd name="connsiteY338" fmla="*/ 373273 h 605239"/>
                    <a:gd name="connsiteX339" fmla="*/ 373273 h 605239"/>
                    <a:gd name="connsiteY339" fmla="*/ 373273 h 605239"/>
                    <a:gd name="connsiteX340" fmla="*/ 373273 h 605239"/>
                    <a:gd name="connsiteY340" fmla="*/ 373273 h 605239"/>
                    <a:gd name="connsiteX341" fmla="*/ 373273 h 605239"/>
                    <a:gd name="connsiteY341" fmla="*/ 373273 h 605239"/>
                    <a:gd name="connsiteX342" fmla="*/ 373273 h 605239"/>
                    <a:gd name="connsiteY342" fmla="*/ 373273 h 605239"/>
                    <a:gd name="connsiteX343" fmla="*/ 373273 h 605239"/>
                    <a:gd name="connsiteY343" fmla="*/ 373273 h 605239"/>
                    <a:gd name="connsiteX344" fmla="*/ 373273 h 605239"/>
                    <a:gd name="connsiteY344" fmla="*/ 373273 h 605239"/>
                    <a:gd name="connsiteX345" fmla="*/ 373273 h 605239"/>
                    <a:gd name="connsiteY345" fmla="*/ 373273 h 605239"/>
                    <a:gd name="connsiteX346" fmla="*/ 373273 h 605239"/>
                    <a:gd name="connsiteY346" fmla="*/ 373273 h 605239"/>
                    <a:gd name="connsiteX347" fmla="*/ 373273 h 605239"/>
                    <a:gd name="connsiteY347" fmla="*/ 373273 h 605239"/>
                    <a:gd name="connsiteX348" fmla="*/ 373273 h 605239"/>
                    <a:gd name="connsiteY348" fmla="*/ 373273 h 605239"/>
                    <a:gd name="connsiteX349" fmla="*/ 373273 h 605239"/>
                    <a:gd name="connsiteY349" fmla="*/ 373273 h 605239"/>
                    <a:gd name="connsiteX350" fmla="*/ 373273 h 605239"/>
                    <a:gd name="connsiteY350" fmla="*/ 373273 h 605239"/>
                    <a:gd name="connsiteX351" fmla="*/ 373273 h 605239"/>
                    <a:gd name="connsiteY351" fmla="*/ 373273 h 605239"/>
                    <a:gd name="connsiteX352" fmla="*/ 373273 h 605239"/>
                    <a:gd name="connsiteY352" fmla="*/ 373273 h 605239"/>
                    <a:gd name="connsiteX353" fmla="*/ 373273 h 605239"/>
                    <a:gd name="connsiteY353" fmla="*/ 373273 h 605239"/>
                    <a:gd name="connsiteX354" fmla="*/ 373273 h 605239"/>
                    <a:gd name="connsiteY354" fmla="*/ 373273 h 605239"/>
                    <a:gd name="connsiteX355" fmla="*/ 373273 h 605239"/>
                    <a:gd name="connsiteY355" fmla="*/ 373273 h 605239"/>
                    <a:gd name="connsiteX356" fmla="*/ 373273 h 605239"/>
                    <a:gd name="connsiteY356" fmla="*/ 373273 h 605239"/>
                    <a:gd name="connsiteX357" fmla="*/ 373273 h 605239"/>
                    <a:gd name="connsiteY357" fmla="*/ 373273 h 605239"/>
                    <a:gd name="connsiteX358" fmla="*/ 373273 h 605239"/>
                    <a:gd name="connsiteY358" fmla="*/ 373273 h 605239"/>
                    <a:gd name="connsiteX359" fmla="*/ 373273 h 605239"/>
                    <a:gd name="connsiteY359" fmla="*/ 373273 h 605239"/>
                    <a:gd name="connsiteX360" fmla="*/ 373273 h 605239"/>
                    <a:gd name="connsiteY360" fmla="*/ 373273 h 605239"/>
                    <a:gd name="connsiteX361" fmla="*/ 373273 h 605239"/>
                    <a:gd name="connsiteY361" fmla="*/ 373273 h 605239"/>
                    <a:gd name="connsiteX362" fmla="*/ 373273 h 605239"/>
                    <a:gd name="connsiteY362" fmla="*/ 373273 h 605239"/>
                    <a:gd name="connsiteX363" fmla="*/ 373273 h 605239"/>
                    <a:gd name="connsiteY363" fmla="*/ 373273 h 605239"/>
                    <a:gd name="connsiteX364" fmla="*/ 373273 h 605239"/>
                    <a:gd name="connsiteY364" fmla="*/ 373273 h 605239"/>
                    <a:gd name="connsiteX365" fmla="*/ 373273 h 605239"/>
                    <a:gd name="connsiteY365" fmla="*/ 373273 h 605239"/>
                    <a:gd name="connsiteX366" fmla="*/ 373273 h 605239"/>
                    <a:gd name="connsiteY366" fmla="*/ 373273 h 605239"/>
                    <a:gd name="connsiteX367" fmla="*/ 373273 h 605239"/>
                    <a:gd name="connsiteY367" fmla="*/ 373273 h 605239"/>
                    <a:gd name="connsiteX368" fmla="*/ 373273 h 605239"/>
                    <a:gd name="connsiteY368" fmla="*/ 373273 h 605239"/>
                    <a:gd name="connsiteX369" fmla="*/ 373273 h 605239"/>
                    <a:gd name="connsiteY369" fmla="*/ 373273 h 605239"/>
                    <a:gd name="connsiteX370" fmla="*/ 373273 h 605239"/>
                    <a:gd name="connsiteY370" fmla="*/ 373273 h 605239"/>
                    <a:gd name="connsiteX371" fmla="*/ 373273 h 605239"/>
                    <a:gd name="connsiteY371" fmla="*/ 373273 h 605239"/>
                    <a:gd name="connsiteX372" fmla="*/ 373273 h 605239"/>
                    <a:gd name="connsiteY372" fmla="*/ 373273 h 605239"/>
                    <a:gd name="connsiteX373" fmla="*/ 373273 h 605239"/>
                    <a:gd name="connsiteY373" fmla="*/ 373273 h 605239"/>
                    <a:gd name="connsiteX374" fmla="*/ 373273 h 605239"/>
                    <a:gd name="connsiteY374" fmla="*/ 373273 h 605239"/>
                    <a:gd name="connsiteX375" fmla="*/ 373273 h 605239"/>
                    <a:gd name="connsiteY375" fmla="*/ 373273 h 605239"/>
                    <a:gd name="connsiteX376" fmla="*/ 373273 h 605239"/>
                    <a:gd name="connsiteY376" fmla="*/ 373273 h 605239"/>
                    <a:gd name="connsiteX377" fmla="*/ 373273 h 605239"/>
                    <a:gd name="connsiteY377" fmla="*/ 373273 h 605239"/>
                    <a:gd name="connsiteX378" fmla="*/ 373273 h 605239"/>
                    <a:gd name="connsiteY378" fmla="*/ 373273 h 605239"/>
                    <a:gd name="connsiteX379" fmla="*/ 373273 h 605239"/>
                    <a:gd name="connsiteY379" fmla="*/ 373273 h 605239"/>
                    <a:gd name="connsiteX380" fmla="*/ 373273 h 605239"/>
                    <a:gd name="connsiteY380" fmla="*/ 373273 h 605239"/>
                    <a:gd name="connsiteX381" fmla="*/ 373273 h 605239"/>
                    <a:gd name="connsiteY381" fmla="*/ 373273 h 605239"/>
                    <a:gd name="connsiteX382" fmla="*/ 373273 h 605239"/>
                    <a:gd name="connsiteY382" fmla="*/ 373273 h 605239"/>
                    <a:gd name="connsiteX383" fmla="*/ 373273 h 605239"/>
                    <a:gd name="connsiteY383" fmla="*/ 373273 h 605239"/>
                    <a:gd name="connsiteX384" fmla="*/ 373273 h 605239"/>
                    <a:gd name="connsiteY384" fmla="*/ 373273 h 605239"/>
                    <a:gd name="connsiteX385" fmla="*/ 373273 h 605239"/>
                    <a:gd name="connsiteY385" fmla="*/ 373273 h 605239"/>
                    <a:gd name="connsiteX386" fmla="*/ 373273 h 605239"/>
                    <a:gd name="connsiteY386" fmla="*/ 373273 h 6052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Lst>
                  <a:rect l="l" t="t" r="r" b="b"/>
                  <a:pathLst>
                    <a:path w="607074" h="286448">
                      <a:moveTo>
                        <a:pt x="551384" y="216002"/>
                      </a:moveTo>
                      <a:lnTo>
                        <a:pt x="551384" y="245980"/>
                      </a:lnTo>
                      <a:lnTo>
                        <a:pt x="565751" y="245980"/>
                      </a:lnTo>
                      <a:lnTo>
                        <a:pt x="565751" y="216002"/>
                      </a:lnTo>
                      <a:close/>
                      <a:moveTo>
                        <a:pt x="505093" y="216002"/>
                      </a:moveTo>
                      <a:lnTo>
                        <a:pt x="505093" y="245980"/>
                      </a:lnTo>
                      <a:lnTo>
                        <a:pt x="519374" y="245980"/>
                      </a:lnTo>
                      <a:lnTo>
                        <a:pt x="519374" y="216002"/>
                      </a:lnTo>
                      <a:close/>
                      <a:moveTo>
                        <a:pt x="458717" y="216002"/>
                      </a:moveTo>
                      <a:lnTo>
                        <a:pt x="458717" y="245980"/>
                      </a:lnTo>
                      <a:lnTo>
                        <a:pt x="473084" y="245980"/>
                      </a:lnTo>
                      <a:lnTo>
                        <a:pt x="473084" y="216002"/>
                      </a:lnTo>
                      <a:close/>
                      <a:moveTo>
                        <a:pt x="412429" y="216002"/>
                      </a:moveTo>
                      <a:lnTo>
                        <a:pt x="412429" y="245980"/>
                      </a:lnTo>
                      <a:lnTo>
                        <a:pt x="426806" y="245980"/>
                      </a:lnTo>
                      <a:lnTo>
                        <a:pt x="426806" y="216002"/>
                      </a:lnTo>
                      <a:close/>
                      <a:moveTo>
                        <a:pt x="180266" y="216002"/>
                      </a:moveTo>
                      <a:lnTo>
                        <a:pt x="180266" y="245980"/>
                      </a:lnTo>
                      <a:lnTo>
                        <a:pt x="194633" y="245980"/>
                      </a:lnTo>
                      <a:lnTo>
                        <a:pt x="194633" y="216002"/>
                      </a:lnTo>
                      <a:close/>
                      <a:moveTo>
                        <a:pt x="133978" y="216002"/>
                      </a:moveTo>
                      <a:lnTo>
                        <a:pt x="133978" y="245980"/>
                      </a:lnTo>
                      <a:lnTo>
                        <a:pt x="148355" y="245980"/>
                      </a:lnTo>
                      <a:lnTo>
                        <a:pt x="148355" y="216002"/>
                      </a:lnTo>
                      <a:close/>
                      <a:moveTo>
                        <a:pt x="87687" y="216002"/>
                      </a:moveTo>
                      <a:lnTo>
                        <a:pt x="87687" y="245980"/>
                      </a:lnTo>
                      <a:lnTo>
                        <a:pt x="102064" y="245980"/>
                      </a:lnTo>
                      <a:lnTo>
                        <a:pt x="102064" y="216002"/>
                      </a:lnTo>
                      <a:close/>
                      <a:moveTo>
                        <a:pt x="41408" y="216002"/>
                      </a:moveTo>
                      <a:lnTo>
                        <a:pt x="41408" y="245980"/>
                      </a:lnTo>
                      <a:lnTo>
                        <a:pt x="55775" y="245980"/>
                      </a:lnTo>
                      <a:lnTo>
                        <a:pt x="55775" y="216002"/>
                      </a:lnTo>
                      <a:close/>
                      <a:moveTo>
                        <a:pt x="548717" y="210590"/>
                      </a:moveTo>
                      <a:lnTo>
                        <a:pt x="568418" y="210590"/>
                      </a:lnTo>
                      <a:cubicBezTo>
                        <a:pt x="569881" y="210590"/>
                        <a:pt x="571085" y="211793"/>
                        <a:pt x="571085" y="213253"/>
                      </a:cubicBezTo>
                      <a:lnTo>
                        <a:pt x="571085" y="248643"/>
                      </a:lnTo>
                      <a:cubicBezTo>
                        <a:pt x="571085" y="250103"/>
                        <a:pt x="569881" y="251306"/>
                        <a:pt x="568418" y="251306"/>
                      </a:cubicBezTo>
                      <a:lnTo>
                        <a:pt x="548717" y="251306"/>
                      </a:lnTo>
                      <a:cubicBezTo>
                        <a:pt x="547168" y="251306"/>
                        <a:pt x="545964" y="250103"/>
                        <a:pt x="545964" y="248643"/>
                      </a:cubicBezTo>
                      <a:lnTo>
                        <a:pt x="545964" y="213253"/>
                      </a:lnTo>
                      <a:cubicBezTo>
                        <a:pt x="545964" y="211793"/>
                        <a:pt x="547168" y="210590"/>
                        <a:pt x="548717" y="210590"/>
                      </a:cubicBezTo>
                      <a:close/>
                      <a:moveTo>
                        <a:pt x="502340" y="210590"/>
                      </a:moveTo>
                      <a:lnTo>
                        <a:pt x="522127" y="210590"/>
                      </a:lnTo>
                      <a:cubicBezTo>
                        <a:pt x="523590" y="210590"/>
                        <a:pt x="524794" y="211793"/>
                        <a:pt x="524794" y="213253"/>
                      </a:cubicBezTo>
                      <a:lnTo>
                        <a:pt x="524794" y="248643"/>
                      </a:lnTo>
                      <a:cubicBezTo>
                        <a:pt x="524794" y="250103"/>
                        <a:pt x="523590" y="251306"/>
                        <a:pt x="522127" y="251306"/>
                      </a:cubicBezTo>
                      <a:lnTo>
                        <a:pt x="502340" y="251306"/>
                      </a:lnTo>
                      <a:cubicBezTo>
                        <a:pt x="500877" y="251306"/>
                        <a:pt x="499673" y="250103"/>
                        <a:pt x="499673" y="248643"/>
                      </a:cubicBezTo>
                      <a:lnTo>
                        <a:pt x="499673" y="213253"/>
                      </a:lnTo>
                      <a:cubicBezTo>
                        <a:pt x="499673" y="211793"/>
                        <a:pt x="500877" y="210590"/>
                        <a:pt x="502340" y="210590"/>
                      </a:cubicBezTo>
                      <a:close/>
                      <a:moveTo>
                        <a:pt x="456050" y="210590"/>
                      </a:moveTo>
                      <a:lnTo>
                        <a:pt x="475751" y="210590"/>
                      </a:lnTo>
                      <a:cubicBezTo>
                        <a:pt x="477300" y="210590"/>
                        <a:pt x="478504" y="211793"/>
                        <a:pt x="478504" y="213253"/>
                      </a:cubicBezTo>
                      <a:lnTo>
                        <a:pt x="478504" y="248643"/>
                      </a:lnTo>
                      <a:cubicBezTo>
                        <a:pt x="478504" y="250103"/>
                        <a:pt x="477300" y="251306"/>
                        <a:pt x="475751" y="251306"/>
                      </a:cubicBezTo>
                      <a:lnTo>
                        <a:pt x="456050" y="251306"/>
                      </a:lnTo>
                      <a:cubicBezTo>
                        <a:pt x="454587" y="251306"/>
                        <a:pt x="453383" y="250103"/>
                        <a:pt x="453383" y="248643"/>
                      </a:cubicBezTo>
                      <a:lnTo>
                        <a:pt x="453383" y="213253"/>
                      </a:lnTo>
                      <a:cubicBezTo>
                        <a:pt x="453383" y="211793"/>
                        <a:pt x="454587" y="210590"/>
                        <a:pt x="456050" y="210590"/>
                      </a:cubicBezTo>
                      <a:close/>
                      <a:moveTo>
                        <a:pt x="409761" y="210590"/>
                      </a:moveTo>
                      <a:lnTo>
                        <a:pt x="429474" y="210590"/>
                      </a:lnTo>
                      <a:cubicBezTo>
                        <a:pt x="430938" y="210590"/>
                        <a:pt x="432143" y="211793"/>
                        <a:pt x="432143" y="213253"/>
                      </a:cubicBezTo>
                      <a:lnTo>
                        <a:pt x="432143" y="248643"/>
                      </a:lnTo>
                      <a:cubicBezTo>
                        <a:pt x="432143" y="250103"/>
                        <a:pt x="430938" y="251306"/>
                        <a:pt x="429474" y="251306"/>
                      </a:cubicBezTo>
                      <a:lnTo>
                        <a:pt x="409761" y="251306"/>
                      </a:lnTo>
                      <a:cubicBezTo>
                        <a:pt x="408297" y="251306"/>
                        <a:pt x="407092" y="250103"/>
                        <a:pt x="407092" y="248643"/>
                      </a:cubicBezTo>
                      <a:lnTo>
                        <a:pt x="407092" y="213253"/>
                      </a:lnTo>
                      <a:cubicBezTo>
                        <a:pt x="407092" y="211793"/>
                        <a:pt x="408297" y="210590"/>
                        <a:pt x="409761" y="210590"/>
                      </a:cubicBezTo>
                      <a:close/>
                      <a:moveTo>
                        <a:pt x="177599" y="210590"/>
                      </a:moveTo>
                      <a:lnTo>
                        <a:pt x="197300" y="210590"/>
                      </a:lnTo>
                      <a:cubicBezTo>
                        <a:pt x="198849" y="210590"/>
                        <a:pt x="200053" y="211793"/>
                        <a:pt x="200053" y="213253"/>
                      </a:cubicBezTo>
                      <a:lnTo>
                        <a:pt x="200053" y="248643"/>
                      </a:lnTo>
                      <a:cubicBezTo>
                        <a:pt x="200053" y="250103"/>
                        <a:pt x="198849" y="251306"/>
                        <a:pt x="197300" y="251306"/>
                      </a:cubicBezTo>
                      <a:lnTo>
                        <a:pt x="177599" y="251306"/>
                      </a:lnTo>
                      <a:cubicBezTo>
                        <a:pt x="176136" y="251306"/>
                        <a:pt x="174932" y="250103"/>
                        <a:pt x="174932" y="248643"/>
                      </a:cubicBezTo>
                      <a:lnTo>
                        <a:pt x="174932" y="213253"/>
                      </a:lnTo>
                      <a:cubicBezTo>
                        <a:pt x="174932" y="211793"/>
                        <a:pt x="176136" y="210590"/>
                        <a:pt x="177599" y="210590"/>
                      </a:cubicBezTo>
                      <a:close/>
                      <a:moveTo>
                        <a:pt x="131310" y="210590"/>
                      </a:moveTo>
                      <a:lnTo>
                        <a:pt x="151023" y="210590"/>
                      </a:lnTo>
                      <a:cubicBezTo>
                        <a:pt x="152487" y="210590"/>
                        <a:pt x="153692" y="211793"/>
                        <a:pt x="153692" y="213253"/>
                      </a:cubicBezTo>
                      <a:lnTo>
                        <a:pt x="153692" y="248643"/>
                      </a:lnTo>
                      <a:cubicBezTo>
                        <a:pt x="153692" y="250103"/>
                        <a:pt x="152487" y="251306"/>
                        <a:pt x="151023" y="251306"/>
                      </a:cubicBezTo>
                      <a:lnTo>
                        <a:pt x="131310" y="251306"/>
                      </a:lnTo>
                      <a:cubicBezTo>
                        <a:pt x="129846" y="251306"/>
                        <a:pt x="128641" y="250103"/>
                        <a:pt x="128641" y="248643"/>
                      </a:cubicBezTo>
                      <a:lnTo>
                        <a:pt x="128641" y="213253"/>
                      </a:lnTo>
                      <a:cubicBezTo>
                        <a:pt x="128641" y="211793"/>
                        <a:pt x="129846" y="210590"/>
                        <a:pt x="131310" y="210590"/>
                      </a:cubicBezTo>
                      <a:close/>
                      <a:moveTo>
                        <a:pt x="85019" y="210590"/>
                      </a:moveTo>
                      <a:lnTo>
                        <a:pt x="104732" y="210590"/>
                      </a:lnTo>
                      <a:cubicBezTo>
                        <a:pt x="106196" y="210590"/>
                        <a:pt x="107401" y="211793"/>
                        <a:pt x="107401" y="213253"/>
                      </a:cubicBezTo>
                      <a:lnTo>
                        <a:pt x="107401" y="248643"/>
                      </a:lnTo>
                      <a:cubicBezTo>
                        <a:pt x="107401" y="250103"/>
                        <a:pt x="106196" y="251306"/>
                        <a:pt x="104732" y="251306"/>
                      </a:cubicBezTo>
                      <a:lnTo>
                        <a:pt x="85019" y="251306"/>
                      </a:lnTo>
                      <a:cubicBezTo>
                        <a:pt x="83555" y="251306"/>
                        <a:pt x="82350" y="250103"/>
                        <a:pt x="82350" y="248643"/>
                      </a:cubicBezTo>
                      <a:lnTo>
                        <a:pt x="82350" y="213253"/>
                      </a:lnTo>
                      <a:cubicBezTo>
                        <a:pt x="82350" y="211793"/>
                        <a:pt x="83555" y="210590"/>
                        <a:pt x="85019" y="210590"/>
                      </a:cubicBezTo>
                      <a:close/>
                      <a:moveTo>
                        <a:pt x="38741" y="210590"/>
                      </a:moveTo>
                      <a:lnTo>
                        <a:pt x="58442" y="210590"/>
                      </a:lnTo>
                      <a:cubicBezTo>
                        <a:pt x="59905" y="210590"/>
                        <a:pt x="61109" y="211793"/>
                        <a:pt x="61109" y="213253"/>
                      </a:cubicBezTo>
                      <a:lnTo>
                        <a:pt x="61109" y="248643"/>
                      </a:lnTo>
                      <a:cubicBezTo>
                        <a:pt x="61109" y="250103"/>
                        <a:pt x="59905" y="251306"/>
                        <a:pt x="58442" y="251306"/>
                      </a:cubicBezTo>
                      <a:lnTo>
                        <a:pt x="38741" y="251306"/>
                      </a:lnTo>
                      <a:cubicBezTo>
                        <a:pt x="37192" y="251306"/>
                        <a:pt x="35988" y="250103"/>
                        <a:pt x="35988" y="248643"/>
                      </a:cubicBezTo>
                      <a:lnTo>
                        <a:pt x="35988" y="213253"/>
                      </a:lnTo>
                      <a:cubicBezTo>
                        <a:pt x="35988" y="211793"/>
                        <a:pt x="37192" y="210590"/>
                        <a:pt x="38741" y="210590"/>
                      </a:cubicBezTo>
                      <a:close/>
                      <a:moveTo>
                        <a:pt x="551384" y="145719"/>
                      </a:moveTo>
                      <a:lnTo>
                        <a:pt x="551384" y="175697"/>
                      </a:lnTo>
                      <a:lnTo>
                        <a:pt x="565751" y="175697"/>
                      </a:lnTo>
                      <a:lnTo>
                        <a:pt x="565751" y="145719"/>
                      </a:lnTo>
                      <a:close/>
                      <a:moveTo>
                        <a:pt x="505093" y="145719"/>
                      </a:moveTo>
                      <a:lnTo>
                        <a:pt x="505093" y="175697"/>
                      </a:lnTo>
                      <a:lnTo>
                        <a:pt x="519374" y="175697"/>
                      </a:lnTo>
                      <a:lnTo>
                        <a:pt x="519374" y="145719"/>
                      </a:lnTo>
                      <a:close/>
                      <a:moveTo>
                        <a:pt x="458717" y="145719"/>
                      </a:moveTo>
                      <a:lnTo>
                        <a:pt x="458717" y="175697"/>
                      </a:lnTo>
                      <a:lnTo>
                        <a:pt x="473084" y="175697"/>
                      </a:lnTo>
                      <a:lnTo>
                        <a:pt x="473084" y="145719"/>
                      </a:lnTo>
                      <a:close/>
                      <a:moveTo>
                        <a:pt x="412429" y="145719"/>
                      </a:moveTo>
                      <a:lnTo>
                        <a:pt x="412429" y="175697"/>
                      </a:lnTo>
                      <a:lnTo>
                        <a:pt x="426806" y="175697"/>
                      </a:lnTo>
                      <a:lnTo>
                        <a:pt x="426806" y="145719"/>
                      </a:lnTo>
                      <a:close/>
                      <a:moveTo>
                        <a:pt x="180266" y="145719"/>
                      </a:moveTo>
                      <a:lnTo>
                        <a:pt x="180266" y="175697"/>
                      </a:lnTo>
                      <a:lnTo>
                        <a:pt x="194633" y="175697"/>
                      </a:lnTo>
                      <a:lnTo>
                        <a:pt x="194633" y="145719"/>
                      </a:lnTo>
                      <a:close/>
                      <a:moveTo>
                        <a:pt x="133978" y="145719"/>
                      </a:moveTo>
                      <a:lnTo>
                        <a:pt x="133978" y="175697"/>
                      </a:lnTo>
                      <a:lnTo>
                        <a:pt x="148355" y="175697"/>
                      </a:lnTo>
                      <a:lnTo>
                        <a:pt x="148355" y="145719"/>
                      </a:lnTo>
                      <a:close/>
                      <a:moveTo>
                        <a:pt x="87687" y="145719"/>
                      </a:moveTo>
                      <a:lnTo>
                        <a:pt x="87687" y="175697"/>
                      </a:lnTo>
                      <a:lnTo>
                        <a:pt x="102064" y="175697"/>
                      </a:lnTo>
                      <a:lnTo>
                        <a:pt x="102064" y="145719"/>
                      </a:lnTo>
                      <a:close/>
                      <a:moveTo>
                        <a:pt x="41408" y="145719"/>
                      </a:moveTo>
                      <a:lnTo>
                        <a:pt x="41408" y="175697"/>
                      </a:lnTo>
                      <a:lnTo>
                        <a:pt x="55775" y="175697"/>
                      </a:lnTo>
                      <a:lnTo>
                        <a:pt x="55775" y="145719"/>
                      </a:lnTo>
                      <a:close/>
                      <a:moveTo>
                        <a:pt x="548717" y="140307"/>
                      </a:moveTo>
                      <a:lnTo>
                        <a:pt x="568418" y="140307"/>
                      </a:lnTo>
                      <a:cubicBezTo>
                        <a:pt x="569881" y="140307"/>
                        <a:pt x="571085" y="141510"/>
                        <a:pt x="571085" y="143056"/>
                      </a:cubicBezTo>
                      <a:lnTo>
                        <a:pt x="571085" y="178360"/>
                      </a:lnTo>
                      <a:cubicBezTo>
                        <a:pt x="571085" y="179820"/>
                        <a:pt x="569881" y="181023"/>
                        <a:pt x="568418" y="181023"/>
                      </a:cubicBezTo>
                      <a:lnTo>
                        <a:pt x="548717" y="181023"/>
                      </a:lnTo>
                      <a:cubicBezTo>
                        <a:pt x="547168" y="181023"/>
                        <a:pt x="545964" y="179820"/>
                        <a:pt x="545964" y="178360"/>
                      </a:cubicBezTo>
                      <a:lnTo>
                        <a:pt x="545964" y="143056"/>
                      </a:lnTo>
                      <a:cubicBezTo>
                        <a:pt x="545964" y="141510"/>
                        <a:pt x="547168" y="140307"/>
                        <a:pt x="548717" y="140307"/>
                      </a:cubicBezTo>
                      <a:close/>
                      <a:moveTo>
                        <a:pt x="502340" y="140307"/>
                      </a:moveTo>
                      <a:lnTo>
                        <a:pt x="522127" y="140307"/>
                      </a:lnTo>
                      <a:cubicBezTo>
                        <a:pt x="523590" y="140307"/>
                        <a:pt x="524794" y="141510"/>
                        <a:pt x="524794" y="143056"/>
                      </a:cubicBezTo>
                      <a:lnTo>
                        <a:pt x="524794" y="178360"/>
                      </a:lnTo>
                      <a:cubicBezTo>
                        <a:pt x="524794" y="179820"/>
                        <a:pt x="523590" y="181023"/>
                        <a:pt x="522127" y="181023"/>
                      </a:cubicBezTo>
                      <a:lnTo>
                        <a:pt x="502340" y="181023"/>
                      </a:lnTo>
                      <a:cubicBezTo>
                        <a:pt x="500877" y="181023"/>
                        <a:pt x="499673" y="179820"/>
                        <a:pt x="499673" y="178360"/>
                      </a:cubicBezTo>
                      <a:lnTo>
                        <a:pt x="499673" y="143056"/>
                      </a:lnTo>
                      <a:cubicBezTo>
                        <a:pt x="499673" y="141510"/>
                        <a:pt x="500877" y="140307"/>
                        <a:pt x="502340" y="140307"/>
                      </a:cubicBezTo>
                      <a:close/>
                      <a:moveTo>
                        <a:pt x="456050" y="140307"/>
                      </a:moveTo>
                      <a:lnTo>
                        <a:pt x="475751" y="140307"/>
                      </a:lnTo>
                      <a:cubicBezTo>
                        <a:pt x="477300" y="140307"/>
                        <a:pt x="478504" y="141510"/>
                        <a:pt x="478504" y="143056"/>
                      </a:cubicBezTo>
                      <a:lnTo>
                        <a:pt x="478504" y="178360"/>
                      </a:lnTo>
                      <a:cubicBezTo>
                        <a:pt x="478504" y="179820"/>
                        <a:pt x="477300" y="181023"/>
                        <a:pt x="475751" y="181023"/>
                      </a:cubicBezTo>
                      <a:lnTo>
                        <a:pt x="456050" y="181023"/>
                      </a:lnTo>
                      <a:cubicBezTo>
                        <a:pt x="454587" y="181023"/>
                        <a:pt x="453383" y="179820"/>
                        <a:pt x="453383" y="178360"/>
                      </a:cubicBezTo>
                      <a:lnTo>
                        <a:pt x="453383" y="143056"/>
                      </a:lnTo>
                      <a:cubicBezTo>
                        <a:pt x="453383" y="141510"/>
                        <a:pt x="454587" y="140307"/>
                        <a:pt x="456050" y="140307"/>
                      </a:cubicBezTo>
                      <a:close/>
                      <a:moveTo>
                        <a:pt x="409761" y="140307"/>
                      </a:moveTo>
                      <a:lnTo>
                        <a:pt x="429474" y="140307"/>
                      </a:lnTo>
                      <a:cubicBezTo>
                        <a:pt x="430938" y="140307"/>
                        <a:pt x="432143" y="141510"/>
                        <a:pt x="432143" y="143056"/>
                      </a:cubicBezTo>
                      <a:lnTo>
                        <a:pt x="432143" y="178360"/>
                      </a:lnTo>
                      <a:cubicBezTo>
                        <a:pt x="432143" y="179820"/>
                        <a:pt x="430938" y="181023"/>
                        <a:pt x="429474" y="181023"/>
                      </a:cubicBezTo>
                      <a:lnTo>
                        <a:pt x="409761" y="181023"/>
                      </a:lnTo>
                      <a:cubicBezTo>
                        <a:pt x="408297" y="181023"/>
                        <a:pt x="407092" y="179820"/>
                        <a:pt x="407092" y="178360"/>
                      </a:cubicBezTo>
                      <a:lnTo>
                        <a:pt x="407092" y="143056"/>
                      </a:lnTo>
                      <a:cubicBezTo>
                        <a:pt x="407092" y="141510"/>
                        <a:pt x="408297" y="140307"/>
                        <a:pt x="409761" y="140307"/>
                      </a:cubicBezTo>
                      <a:close/>
                      <a:moveTo>
                        <a:pt x="177599" y="140307"/>
                      </a:moveTo>
                      <a:lnTo>
                        <a:pt x="197300" y="140307"/>
                      </a:lnTo>
                      <a:cubicBezTo>
                        <a:pt x="198849" y="140307"/>
                        <a:pt x="200053" y="141510"/>
                        <a:pt x="200053" y="143056"/>
                      </a:cubicBezTo>
                      <a:lnTo>
                        <a:pt x="200053" y="178360"/>
                      </a:lnTo>
                      <a:cubicBezTo>
                        <a:pt x="200053" y="179820"/>
                        <a:pt x="198849" y="181023"/>
                        <a:pt x="197300" y="181023"/>
                      </a:cubicBezTo>
                      <a:lnTo>
                        <a:pt x="177599" y="181023"/>
                      </a:lnTo>
                      <a:cubicBezTo>
                        <a:pt x="176136" y="181023"/>
                        <a:pt x="174932" y="179820"/>
                        <a:pt x="174932" y="178360"/>
                      </a:cubicBezTo>
                      <a:lnTo>
                        <a:pt x="174932" y="143056"/>
                      </a:lnTo>
                      <a:cubicBezTo>
                        <a:pt x="174932" y="141510"/>
                        <a:pt x="176136" y="140307"/>
                        <a:pt x="177599" y="140307"/>
                      </a:cubicBezTo>
                      <a:close/>
                      <a:moveTo>
                        <a:pt x="131310" y="140307"/>
                      </a:moveTo>
                      <a:lnTo>
                        <a:pt x="151023" y="140307"/>
                      </a:lnTo>
                      <a:cubicBezTo>
                        <a:pt x="152487" y="140307"/>
                        <a:pt x="153692" y="141510"/>
                        <a:pt x="153692" y="143056"/>
                      </a:cubicBezTo>
                      <a:lnTo>
                        <a:pt x="153692" y="178360"/>
                      </a:lnTo>
                      <a:cubicBezTo>
                        <a:pt x="153692" y="179820"/>
                        <a:pt x="152487" y="181023"/>
                        <a:pt x="151023" y="181023"/>
                      </a:cubicBezTo>
                      <a:lnTo>
                        <a:pt x="131310" y="181023"/>
                      </a:lnTo>
                      <a:cubicBezTo>
                        <a:pt x="129846" y="181023"/>
                        <a:pt x="128641" y="179820"/>
                        <a:pt x="128641" y="178360"/>
                      </a:cubicBezTo>
                      <a:lnTo>
                        <a:pt x="128641" y="143056"/>
                      </a:lnTo>
                      <a:cubicBezTo>
                        <a:pt x="128641" y="141510"/>
                        <a:pt x="129846" y="140307"/>
                        <a:pt x="131310" y="140307"/>
                      </a:cubicBezTo>
                      <a:close/>
                      <a:moveTo>
                        <a:pt x="85019" y="140307"/>
                      </a:moveTo>
                      <a:lnTo>
                        <a:pt x="104732" y="140307"/>
                      </a:lnTo>
                      <a:cubicBezTo>
                        <a:pt x="106196" y="140307"/>
                        <a:pt x="107401" y="141510"/>
                        <a:pt x="107401" y="143056"/>
                      </a:cubicBezTo>
                      <a:lnTo>
                        <a:pt x="107401" y="178360"/>
                      </a:lnTo>
                      <a:cubicBezTo>
                        <a:pt x="107401" y="179820"/>
                        <a:pt x="106196" y="181023"/>
                        <a:pt x="104732" y="181023"/>
                      </a:cubicBezTo>
                      <a:lnTo>
                        <a:pt x="85019" y="181023"/>
                      </a:lnTo>
                      <a:cubicBezTo>
                        <a:pt x="83555" y="181023"/>
                        <a:pt x="82350" y="179820"/>
                        <a:pt x="82350" y="178360"/>
                      </a:cubicBezTo>
                      <a:lnTo>
                        <a:pt x="82350" y="143056"/>
                      </a:lnTo>
                      <a:cubicBezTo>
                        <a:pt x="82350" y="141510"/>
                        <a:pt x="83555" y="140307"/>
                        <a:pt x="85019" y="140307"/>
                      </a:cubicBezTo>
                      <a:close/>
                      <a:moveTo>
                        <a:pt x="38741" y="140307"/>
                      </a:moveTo>
                      <a:lnTo>
                        <a:pt x="58442" y="140307"/>
                      </a:lnTo>
                      <a:cubicBezTo>
                        <a:pt x="59905" y="140307"/>
                        <a:pt x="61109" y="141510"/>
                        <a:pt x="61109" y="143056"/>
                      </a:cubicBezTo>
                      <a:lnTo>
                        <a:pt x="61109" y="178360"/>
                      </a:lnTo>
                      <a:cubicBezTo>
                        <a:pt x="61109" y="179820"/>
                        <a:pt x="59905" y="181023"/>
                        <a:pt x="58442" y="181023"/>
                      </a:cubicBezTo>
                      <a:lnTo>
                        <a:pt x="38741" y="181023"/>
                      </a:lnTo>
                      <a:cubicBezTo>
                        <a:pt x="37192" y="181023"/>
                        <a:pt x="35988" y="179820"/>
                        <a:pt x="35988" y="178360"/>
                      </a:cubicBezTo>
                      <a:lnTo>
                        <a:pt x="35988" y="143056"/>
                      </a:lnTo>
                      <a:cubicBezTo>
                        <a:pt x="35988" y="141510"/>
                        <a:pt x="37192" y="140307"/>
                        <a:pt x="38741" y="140307"/>
                      </a:cubicBezTo>
                      <a:close/>
                      <a:moveTo>
                        <a:pt x="389660" y="120867"/>
                      </a:moveTo>
                      <a:lnTo>
                        <a:pt x="389660" y="281035"/>
                      </a:lnTo>
                      <a:lnTo>
                        <a:pt x="588576" y="281035"/>
                      </a:lnTo>
                      <a:lnTo>
                        <a:pt x="588576" y="120867"/>
                      </a:lnTo>
                      <a:close/>
                      <a:moveTo>
                        <a:pt x="371076" y="120867"/>
                      </a:moveTo>
                      <a:lnTo>
                        <a:pt x="371076" y="281035"/>
                      </a:lnTo>
                      <a:lnTo>
                        <a:pt x="384239" y="281035"/>
                      </a:lnTo>
                      <a:lnTo>
                        <a:pt x="384239" y="120867"/>
                      </a:lnTo>
                      <a:close/>
                      <a:moveTo>
                        <a:pt x="340447" y="120867"/>
                      </a:moveTo>
                      <a:lnTo>
                        <a:pt x="340447" y="281035"/>
                      </a:lnTo>
                      <a:lnTo>
                        <a:pt x="365741" y="281035"/>
                      </a:lnTo>
                      <a:lnTo>
                        <a:pt x="365741" y="120867"/>
                      </a:lnTo>
                      <a:close/>
                      <a:moveTo>
                        <a:pt x="321949" y="120867"/>
                      </a:moveTo>
                      <a:lnTo>
                        <a:pt x="321949" y="281035"/>
                      </a:lnTo>
                      <a:lnTo>
                        <a:pt x="335026" y="281035"/>
                      </a:lnTo>
                      <a:lnTo>
                        <a:pt x="335026" y="120867"/>
                      </a:lnTo>
                      <a:close/>
                      <a:moveTo>
                        <a:pt x="290545" y="120867"/>
                      </a:moveTo>
                      <a:lnTo>
                        <a:pt x="290545" y="281035"/>
                      </a:lnTo>
                      <a:lnTo>
                        <a:pt x="316528" y="281035"/>
                      </a:lnTo>
                      <a:lnTo>
                        <a:pt x="316528" y="120867"/>
                      </a:lnTo>
                      <a:close/>
                      <a:moveTo>
                        <a:pt x="272048" y="120867"/>
                      </a:moveTo>
                      <a:lnTo>
                        <a:pt x="272048" y="281035"/>
                      </a:lnTo>
                      <a:lnTo>
                        <a:pt x="285211" y="281035"/>
                      </a:lnTo>
                      <a:lnTo>
                        <a:pt x="285211" y="120867"/>
                      </a:lnTo>
                      <a:close/>
                      <a:moveTo>
                        <a:pt x="241419" y="120867"/>
                      </a:moveTo>
                      <a:lnTo>
                        <a:pt x="241419" y="281035"/>
                      </a:lnTo>
                      <a:lnTo>
                        <a:pt x="266627" y="281035"/>
                      </a:lnTo>
                      <a:lnTo>
                        <a:pt x="266627" y="120867"/>
                      </a:lnTo>
                      <a:close/>
                      <a:moveTo>
                        <a:pt x="222835" y="120867"/>
                      </a:moveTo>
                      <a:lnTo>
                        <a:pt x="222835" y="281035"/>
                      </a:lnTo>
                      <a:lnTo>
                        <a:pt x="235998" y="281035"/>
                      </a:lnTo>
                      <a:lnTo>
                        <a:pt x="235998" y="120867"/>
                      </a:lnTo>
                      <a:close/>
                      <a:moveTo>
                        <a:pt x="18498" y="120867"/>
                      </a:moveTo>
                      <a:lnTo>
                        <a:pt x="18498" y="281035"/>
                      </a:lnTo>
                      <a:lnTo>
                        <a:pt x="217500" y="281035"/>
                      </a:lnTo>
                      <a:lnTo>
                        <a:pt x="217500" y="120867"/>
                      </a:lnTo>
                      <a:close/>
                      <a:moveTo>
                        <a:pt x="389660" y="110126"/>
                      </a:moveTo>
                      <a:lnTo>
                        <a:pt x="389660" y="115454"/>
                      </a:lnTo>
                      <a:lnTo>
                        <a:pt x="591243" y="115454"/>
                      </a:lnTo>
                      <a:lnTo>
                        <a:pt x="601740" y="115454"/>
                      </a:lnTo>
                      <a:lnTo>
                        <a:pt x="601740" y="110126"/>
                      </a:lnTo>
                      <a:lnTo>
                        <a:pt x="591243" y="110126"/>
                      </a:lnTo>
                      <a:close/>
                      <a:moveTo>
                        <a:pt x="5420" y="110126"/>
                      </a:moveTo>
                      <a:lnTo>
                        <a:pt x="5420" y="115454"/>
                      </a:lnTo>
                      <a:lnTo>
                        <a:pt x="15831" y="115454"/>
                      </a:lnTo>
                      <a:lnTo>
                        <a:pt x="217500" y="115454"/>
                      </a:lnTo>
                      <a:lnTo>
                        <a:pt x="217500" y="110126"/>
                      </a:lnTo>
                      <a:lnTo>
                        <a:pt x="15831" y="110126"/>
                      </a:lnTo>
                      <a:close/>
                      <a:moveTo>
                        <a:pt x="222835" y="107462"/>
                      </a:moveTo>
                      <a:lnTo>
                        <a:pt x="222835" y="115454"/>
                      </a:lnTo>
                      <a:lnTo>
                        <a:pt x="238665" y="115454"/>
                      </a:lnTo>
                      <a:lnTo>
                        <a:pt x="269380" y="115454"/>
                      </a:lnTo>
                      <a:lnTo>
                        <a:pt x="287878" y="115454"/>
                      </a:lnTo>
                      <a:lnTo>
                        <a:pt x="319196" y="115454"/>
                      </a:lnTo>
                      <a:lnTo>
                        <a:pt x="337779" y="115454"/>
                      </a:lnTo>
                      <a:lnTo>
                        <a:pt x="368408" y="115454"/>
                      </a:lnTo>
                      <a:lnTo>
                        <a:pt x="384239" y="115454"/>
                      </a:lnTo>
                      <a:lnTo>
                        <a:pt x="384239" y="107462"/>
                      </a:lnTo>
                      <a:close/>
                      <a:moveTo>
                        <a:pt x="389660" y="89246"/>
                      </a:moveTo>
                      <a:lnTo>
                        <a:pt x="389660" y="104541"/>
                      </a:lnTo>
                      <a:cubicBezTo>
                        <a:pt x="389660" y="104627"/>
                        <a:pt x="389660" y="104627"/>
                        <a:pt x="389660" y="104713"/>
                      </a:cubicBezTo>
                      <a:lnTo>
                        <a:pt x="588576" y="104713"/>
                      </a:lnTo>
                      <a:lnTo>
                        <a:pt x="588576" y="89246"/>
                      </a:lnTo>
                      <a:lnTo>
                        <a:pt x="432936" y="89246"/>
                      </a:lnTo>
                      <a:lnTo>
                        <a:pt x="406695" y="89246"/>
                      </a:lnTo>
                      <a:close/>
                      <a:moveTo>
                        <a:pt x="18498" y="89246"/>
                      </a:moveTo>
                      <a:lnTo>
                        <a:pt x="18498" y="104713"/>
                      </a:lnTo>
                      <a:lnTo>
                        <a:pt x="217500" y="104713"/>
                      </a:lnTo>
                      <a:lnTo>
                        <a:pt x="217500" y="89246"/>
                      </a:lnTo>
                      <a:lnTo>
                        <a:pt x="200465" y="89246"/>
                      </a:lnTo>
                      <a:lnTo>
                        <a:pt x="174138" y="89246"/>
                      </a:lnTo>
                      <a:close/>
                      <a:moveTo>
                        <a:pt x="303537" y="71287"/>
                      </a:moveTo>
                      <a:lnTo>
                        <a:pt x="233073" y="102049"/>
                      </a:lnTo>
                      <a:lnTo>
                        <a:pt x="374087" y="102049"/>
                      </a:lnTo>
                      <a:close/>
                      <a:moveTo>
                        <a:pt x="311624" y="68967"/>
                      </a:moveTo>
                      <a:lnTo>
                        <a:pt x="384239" y="100674"/>
                      </a:lnTo>
                      <a:lnTo>
                        <a:pt x="384239" y="86582"/>
                      </a:lnTo>
                      <a:lnTo>
                        <a:pt x="384239" y="68967"/>
                      </a:lnTo>
                      <a:close/>
                      <a:moveTo>
                        <a:pt x="222835" y="68967"/>
                      </a:moveTo>
                      <a:lnTo>
                        <a:pt x="222835" y="86582"/>
                      </a:lnTo>
                      <a:lnTo>
                        <a:pt x="222835" y="100674"/>
                      </a:lnTo>
                      <a:lnTo>
                        <a:pt x="295449" y="68967"/>
                      </a:lnTo>
                      <a:close/>
                      <a:moveTo>
                        <a:pt x="409362" y="54617"/>
                      </a:moveTo>
                      <a:lnTo>
                        <a:pt x="409362" y="83833"/>
                      </a:lnTo>
                      <a:lnTo>
                        <a:pt x="430269" y="83833"/>
                      </a:lnTo>
                      <a:lnTo>
                        <a:pt x="430269" y="54617"/>
                      </a:lnTo>
                      <a:close/>
                      <a:moveTo>
                        <a:pt x="176891" y="54617"/>
                      </a:moveTo>
                      <a:lnTo>
                        <a:pt x="176891" y="83833"/>
                      </a:lnTo>
                      <a:lnTo>
                        <a:pt x="197798" y="83833"/>
                      </a:lnTo>
                      <a:lnTo>
                        <a:pt x="197798" y="54617"/>
                      </a:lnTo>
                      <a:close/>
                      <a:moveTo>
                        <a:pt x="306204" y="7100"/>
                      </a:moveTo>
                      <a:lnTo>
                        <a:pt x="306204" y="14404"/>
                      </a:lnTo>
                      <a:lnTo>
                        <a:pt x="313345" y="10795"/>
                      </a:lnTo>
                      <a:close/>
                      <a:moveTo>
                        <a:pt x="304741" y="312"/>
                      </a:moveTo>
                      <a:lnTo>
                        <a:pt x="320486" y="8389"/>
                      </a:lnTo>
                      <a:cubicBezTo>
                        <a:pt x="320572" y="8475"/>
                        <a:pt x="320658" y="8475"/>
                        <a:pt x="320744" y="8561"/>
                      </a:cubicBezTo>
                      <a:cubicBezTo>
                        <a:pt x="320830" y="8561"/>
                        <a:pt x="320916" y="8647"/>
                        <a:pt x="320916" y="8647"/>
                      </a:cubicBezTo>
                      <a:cubicBezTo>
                        <a:pt x="321002" y="8732"/>
                        <a:pt x="321088" y="8818"/>
                        <a:pt x="321088" y="8818"/>
                      </a:cubicBezTo>
                      <a:cubicBezTo>
                        <a:pt x="321174" y="8904"/>
                        <a:pt x="321260" y="8990"/>
                        <a:pt x="321346" y="9076"/>
                      </a:cubicBezTo>
                      <a:cubicBezTo>
                        <a:pt x="321346" y="9076"/>
                        <a:pt x="321346" y="9162"/>
                        <a:pt x="321433" y="9248"/>
                      </a:cubicBezTo>
                      <a:cubicBezTo>
                        <a:pt x="321519" y="9334"/>
                        <a:pt x="321519" y="9420"/>
                        <a:pt x="321605" y="9506"/>
                      </a:cubicBezTo>
                      <a:cubicBezTo>
                        <a:pt x="321691" y="9592"/>
                        <a:pt x="321691" y="9678"/>
                        <a:pt x="321691" y="9678"/>
                      </a:cubicBezTo>
                      <a:cubicBezTo>
                        <a:pt x="321777" y="9764"/>
                        <a:pt x="321777" y="9850"/>
                        <a:pt x="321777" y="10021"/>
                      </a:cubicBezTo>
                      <a:cubicBezTo>
                        <a:pt x="321863" y="10107"/>
                        <a:pt x="321863" y="10193"/>
                        <a:pt x="321863" y="10279"/>
                      </a:cubicBezTo>
                      <a:cubicBezTo>
                        <a:pt x="321863" y="10365"/>
                        <a:pt x="321863" y="10365"/>
                        <a:pt x="321949" y="10537"/>
                      </a:cubicBezTo>
                      <a:cubicBezTo>
                        <a:pt x="321949" y="10623"/>
                        <a:pt x="321949" y="10709"/>
                        <a:pt x="321949" y="10795"/>
                      </a:cubicBezTo>
                      <a:cubicBezTo>
                        <a:pt x="321949" y="10881"/>
                        <a:pt x="321949" y="10967"/>
                        <a:pt x="321949" y="11052"/>
                      </a:cubicBezTo>
                      <a:cubicBezTo>
                        <a:pt x="321863" y="11138"/>
                        <a:pt x="321863" y="11224"/>
                        <a:pt x="321863" y="11310"/>
                      </a:cubicBezTo>
                      <a:cubicBezTo>
                        <a:pt x="321863" y="11396"/>
                        <a:pt x="321863" y="11482"/>
                        <a:pt x="321777" y="11568"/>
                      </a:cubicBezTo>
                      <a:cubicBezTo>
                        <a:pt x="321777" y="11654"/>
                        <a:pt x="321691" y="11740"/>
                        <a:pt x="321691" y="11826"/>
                      </a:cubicBezTo>
                      <a:cubicBezTo>
                        <a:pt x="321691" y="11912"/>
                        <a:pt x="321691" y="11912"/>
                        <a:pt x="321605" y="11998"/>
                      </a:cubicBezTo>
                      <a:cubicBezTo>
                        <a:pt x="321519" y="12084"/>
                        <a:pt x="321519" y="12170"/>
                        <a:pt x="321433" y="12255"/>
                      </a:cubicBezTo>
                      <a:cubicBezTo>
                        <a:pt x="321346" y="12341"/>
                        <a:pt x="321346" y="12427"/>
                        <a:pt x="321346" y="12427"/>
                      </a:cubicBezTo>
                      <a:cubicBezTo>
                        <a:pt x="321260" y="12513"/>
                        <a:pt x="321174" y="12599"/>
                        <a:pt x="321088" y="12685"/>
                      </a:cubicBezTo>
                      <a:cubicBezTo>
                        <a:pt x="321088" y="12685"/>
                        <a:pt x="321002" y="12771"/>
                        <a:pt x="320916" y="12857"/>
                      </a:cubicBezTo>
                      <a:cubicBezTo>
                        <a:pt x="320916" y="12857"/>
                        <a:pt x="320830" y="12943"/>
                        <a:pt x="320744" y="12943"/>
                      </a:cubicBezTo>
                      <a:cubicBezTo>
                        <a:pt x="320658" y="13029"/>
                        <a:pt x="320572" y="13115"/>
                        <a:pt x="320486" y="13115"/>
                      </a:cubicBezTo>
                      <a:lnTo>
                        <a:pt x="306204" y="20419"/>
                      </a:lnTo>
                      <a:lnTo>
                        <a:pt x="306204" y="63554"/>
                      </a:lnTo>
                      <a:lnTo>
                        <a:pt x="386906" y="63554"/>
                      </a:lnTo>
                      <a:cubicBezTo>
                        <a:pt x="388455" y="63554"/>
                        <a:pt x="389660" y="64757"/>
                        <a:pt x="389660" y="66218"/>
                      </a:cubicBezTo>
                      <a:lnTo>
                        <a:pt x="389660" y="83833"/>
                      </a:lnTo>
                      <a:lnTo>
                        <a:pt x="403942" y="83833"/>
                      </a:lnTo>
                      <a:lnTo>
                        <a:pt x="403942" y="51954"/>
                      </a:lnTo>
                      <a:cubicBezTo>
                        <a:pt x="403942" y="50407"/>
                        <a:pt x="405146" y="49204"/>
                        <a:pt x="406695" y="49204"/>
                      </a:cubicBezTo>
                      <a:lnTo>
                        <a:pt x="417105" y="49204"/>
                      </a:lnTo>
                      <a:lnTo>
                        <a:pt x="417105" y="37604"/>
                      </a:lnTo>
                      <a:cubicBezTo>
                        <a:pt x="417105" y="36143"/>
                        <a:pt x="418310" y="34940"/>
                        <a:pt x="419772" y="34940"/>
                      </a:cubicBezTo>
                      <a:cubicBezTo>
                        <a:pt x="421321" y="34940"/>
                        <a:pt x="422526" y="36143"/>
                        <a:pt x="422526" y="37604"/>
                      </a:cubicBezTo>
                      <a:lnTo>
                        <a:pt x="422526" y="49204"/>
                      </a:lnTo>
                      <a:lnTo>
                        <a:pt x="432936" y="49204"/>
                      </a:lnTo>
                      <a:cubicBezTo>
                        <a:pt x="434399" y="49204"/>
                        <a:pt x="435603" y="50407"/>
                        <a:pt x="435603" y="51954"/>
                      </a:cubicBezTo>
                      <a:lnTo>
                        <a:pt x="435603" y="83833"/>
                      </a:lnTo>
                      <a:lnTo>
                        <a:pt x="591243" y="83833"/>
                      </a:lnTo>
                      <a:cubicBezTo>
                        <a:pt x="592792" y="83833"/>
                        <a:pt x="593997" y="85035"/>
                        <a:pt x="593997" y="86582"/>
                      </a:cubicBezTo>
                      <a:lnTo>
                        <a:pt x="593997" y="104713"/>
                      </a:lnTo>
                      <a:lnTo>
                        <a:pt x="604407" y="104713"/>
                      </a:lnTo>
                      <a:cubicBezTo>
                        <a:pt x="605870" y="104713"/>
                        <a:pt x="607074" y="105916"/>
                        <a:pt x="607074" y="107462"/>
                      </a:cubicBezTo>
                      <a:lnTo>
                        <a:pt x="607074" y="118203"/>
                      </a:lnTo>
                      <a:cubicBezTo>
                        <a:pt x="607074" y="119664"/>
                        <a:pt x="605870" y="120867"/>
                        <a:pt x="604407" y="120867"/>
                      </a:cubicBezTo>
                      <a:lnTo>
                        <a:pt x="593997" y="120867"/>
                      </a:lnTo>
                      <a:lnTo>
                        <a:pt x="593997" y="283784"/>
                      </a:lnTo>
                      <a:cubicBezTo>
                        <a:pt x="593997" y="285245"/>
                        <a:pt x="592792" y="286448"/>
                        <a:pt x="591243" y="286448"/>
                      </a:cubicBezTo>
                      <a:lnTo>
                        <a:pt x="386906" y="286448"/>
                      </a:lnTo>
                      <a:lnTo>
                        <a:pt x="368408" y="286448"/>
                      </a:lnTo>
                      <a:lnTo>
                        <a:pt x="337779" y="286448"/>
                      </a:lnTo>
                      <a:lnTo>
                        <a:pt x="319196" y="286448"/>
                      </a:lnTo>
                      <a:lnTo>
                        <a:pt x="287878" y="286448"/>
                      </a:lnTo>
                      <a:lnTo>
                        <a:pt x="269380" y="286448"/>
                      </a:lnTo>
                      <a:lnTo>
                        <a:pt x="238665" y="286448"/>
                      </a:lnTo>
                      <a:lnTo>
                        <a:pt x="220167" y="286448"/>
                      </a:lnTo>
                      <a:lnTo>
                        <a:pt x="15831" y="286448"/>
                      </a:lnTo>
                      <a:cubicBezTo>
                        <a:pt x="14368" y="286448"/>
                        <a:pt x="13164" y="285245"/>
                        <a:pt x="13164" y="283784"/>
                      </a:cubicBezTo>
                      <a:lnTo>
                        <a:pt x="13164" y="120867"/>
                      </a:lnTo>
                      <a:lnTo>
                        <a:pt x="2667" y="120867"/>
                      </a:lnTo>
                      <a:cubicBezTo>
                        <a:pt x="1204" y="120867"/>
                        <a:pt x="0" y="119664"/>
                        <a:pt x="0" y="118203"/>
                      </a:cubicBezTo>
                      <a:lnTo>
                        <a:pt x="0" y="107462"/>
                      </a:lnTo>
                      <a:cubicBezTo>
                        <a:pt x="0" y="105916"/>
                        <a:pt x="1204" y="104713"/>
                        <a:pt x="2667" y="104713"/>
                      </a:cubicBezTo>
                      <a:lnTo>
                        <a:pt x="13164" y="104713"/>
                      </a:lnTo>
                      <a:lnTo>
                        <a:pt x="13164" y="86582"/>
                      </a:lnTo>
                      <a:cubicBezTo>
                        <a:pt x="13164" y="85035"/>
                        <a:pt x="14368" y="83833"/>
                        <a:pt x="15831" y="83833"/>
                      </a:cubicBezTo>
                      <a:lnTo>
                        <a:pt x="171471" y="83833"/>
                      </a:lnTo>
                      <a:lnTo>
                        <a:pt x="171471" y="51954"/>
                      </a:lnTo>
                      <a:cubicBezTo>
                        <a:pt x="171471" y="50407"/>
                        <a:pt x="172675" y="49204"/>
                        <a:pt x="174138" y="49204"/>
                      </a:cubicBezTo>
                      <a:lnTo>
                        <a:pt x="184634" y="49204"/>
                      </a:lnTo>
                      <a:lnTo>
                        <a:pt x="184634" y="37604"/>
                      </a:lnTo>
                      <a:cubicBezTo>
                        <a:pt x="184634" y="36143"/>
                        <a:pt x="185839" y="34940"/>
                        <a:pt x="187302" y="34940"/>
                      </a:cubicBezTo>
                      <a:cubicBezTo>
                        <a:pt x="188764" y="34940"/>
                        <a:pt x="189969" y="36143"/>
                        <a:pt x="189969" y="37604"/>
                      </a:cubicBezTo>
                      <a:lnTo>
                        <a:pt x="189969" y="49204"/>
                      </a:lnTo>
                      <a:lnTo>
                        <a:pt x="200465" y="49204"/>
                      </a:lnTo>
                      <a:cubicBezTo>
                        <a:pt x="201928" y="49204"/>
                        <a:pt x="203132" y="50407"/>
                        <a:pt x="203132" y="51954"/>
                      </a:cubicBezTo>
                      <a:lnTo>
                        <a:pt x="203132" y="83833"/>
                      </a:lnTo>
                      <a:lnTo>
                        <a:pt x="217500" y="83833"/>
                      </a:lnTo>
                      <a:lnTo>
                        <a:pt x="217500" y="66218"/>
                      </a:lnTo>
                      <a:cubicBezTo>
                        <a:pt x="217500" y="64757"/>
                        <a:pt x="218705" y="63554"/>
                        <a:pt x="220167" y="63554"/>
                      </a:cubicBezTo>
                      <a:lnTo>
                        <a:pt x="300870" y="63554"/>
                      </a:lnTo>
                      <a:lnTo>
                        <a:pt x="300870" y="2718"/>
                      </a:lnTo>
                      <a:cubicBezTo>
                        <a:pt x="300870" y="1772"/>
                        <a:pt x="301386" y="913"/>
                        <a:pt x="302160" y="398"/>
                      </a:cubicBezTo>
                      <a:cubicBezTo>
                        <a:pt x="302935" y="-118"/>
                        <a:pt x="303967" y="-118"/>
                        <a:pt x="304741" y="312"/>
                      </a:cubicBezTo>
                      <a:close/>
                    </a:path>
                  </a:pathLst>
                </a:custGeom>
                <a:solidFill>
                  <a:srgbClr val="1E213D"/>
                </a:solidFill>
                <a:ln>
                  <a:noFill/>
                </a:ln>
              </p:spPr>
              <p:txBody>
                <a:bodyPr/>
                <a:lstStyle>
                  <a:defPPr/>
                </a:lstStyle>
                <a:p>
                  <a:pPr/>
                </a:p>
              </p:txBody>
            </p:sp>
            <p:sp>
              <p:nvSpPr>
                <p:cNvPr id="55" name="文本框 54"/>
                <p:cNvSpPr txBox="1"/>
                <p:nvPr/>
              </p:nvSpPr>
              <p:spPr>
                <a:xfrm>
                  <a:off x="5370785" y="2457337"/>
                  <a:ext cx="1450430" cy="479388"/>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总统</a:t>
                  </a:r>
                </a:p>
              </p:txBody>
            </p:sp>
          </p:grpSp>
          <p:sp>
            <p:nvSpPr>
              <p:cNvPr id="56" name="文本框 55"/>
              <p:cNvSpPr txBox="1"/>
              <p:nvPr/>
            </p:nvSpPr>
            <p:spPr>
              <a:xfrm>
                <a:off x="5303849" y="2871550"/>
                <a:ext cx="1607163" cy="479388"/>
              </a:xfrm>
              <a:prstGeom prst="rect">
                <a:avLst/>
              </a:prstGeom>
              <a:noFill/>
            </p:spPr>
            <p:txBody>
              <a:bodyPr wrap="square" rtlCol="0">
                <a:spAutoFit/>
              </a:bodyPr>
              <a:lstStyle>
                <a:defPPr/>
              </a:lstStyle>
              <a:p>
                <a:pPr algn="ctr"/>
                <a:r>
                  <a:rPr lang="zh-CN" altLang="en-US" sz="1950">
                    <a:solidFill>
                      <a:srgbClr val="1E213D"/>
                    </a:solidFill>
                    <a:latin typeface="微软雅黑" pitchFamily="34" charset="-122"/>
                    <a:ea typeface="微软雅黑" pitchFamily="34" charset="-122"/>
                  </a:rPr>
                  <a:t>（行政权）</a:t>
                </a:r>
              </a:p>
            </p:txBody>
          </p:sp>
        </p:grpSp>
        <p:grpSp>
          <p:nvGrpSpPr>
            <p:cNvPr id="57" name="组合 56"/>
            <p:cNvGrpSpPr/>
            <p:nvPr/>
          </p:nvGrpSpPr>
          <p:grpSpPr>
            <a:xfrm>
              <a:off x="2001" y="7380"/>
              <a:ext cx="2531" cy="3137"/>
              <a:chOff x="1270474" y="4686533"/>
              <a:chExt cx="1607163" cy="1992245"/>
            </a:xfrm>
          </p:grpSpPr>
          <p:grpSp>
            <p:nvGrpSpPr>
              <p:cNvPr id="58" name="组合 57"/>
              <p:cNvGrpSpPr/>
              <p:nvPr/>
            </p:nvGrpSpPr>
            <p:grpSpPr>
              <a:xfrm>
                <a:off x="1527753" y="4686533"/>
                <a:ext cx="1092606" cy="1670907"/>
                <a:chOff x="1236656" y="4686533"/>
                <a:chExt cx="1092606" cy="1670907"/>
              </a:xfrm>
            </p:grpSpPr>
            <p:sp>
              <p:nvSpPr>
                <p:cNvPr id="59" name="capitol_223160"/>
                <p:cNvSpPr>
                  <a:spLocks noChangeAspect="1"/>
                </p:cNvSpPr>
                <p:nvPr/>
              </p:nvSpPr>
              <p:spPr bwMode="auto">
                <a:xfrm>
                  <a:off x="1236656" y="4686533"/>
                  <a:ext cx="1092606" cy="1109775"/>
                </a:xfrm>
                <a:custGeom>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597336" h="606722">
                      <a:moveTo>
                        <a:pt x="545779" y="524443"/>
                      </a:moveTo>
                      <a:cubicBezTo>
                        <a:pt x="552023" y="524443"/>
                        <a:pt x="556126" y="528530"/>
                        <a:pt x="556126" y="534749"/>
                      </a:cubicBezTo>
                      <a:lnTo>
                        <a:pt x="556126" y="565579"/>
                      </a:lnTo>
                      <a:cubicBezTo>
                        <a:pt x="556126" y="571709"/>
                        <a:pt x="552023" y="575885"/>
                        <a:pt x="545779" y="575885"/>
                      </a:cubicBezTo>
                      <a:cubicBezTo>
                        <a:pt x="539624" y="575885"/>
                        <a:pt x="535521" y="571709"/>
                        <a:pt x="535521" y="565579"/>
                      </a:cubicBezTo>
                      <a:lnTo>
                        <a:pt x="535521" y="534749"/>
                      </a:lnTo>
                      <a:cubicBezTo>
                        <a:pt x="535521" y="528530"/>
                        <a:pt x="539624" y="524443"/>
                        <a:pt x="545779" y="524443"/>
                      </a:cubicBezTo>
                      <a:close/>
                      <a:moveTo>
                        <a:pt x="504569" y="524443"/>
                      </a:moveTo>
                      <a:cubicBezTo>
                        <a:pt x="510813" y="524443"/>
                        <a:pt x="514916" y="528530"/>
                        <a:pt x="514916" y="534749"/>
                      </a:cubicBezTo>
                      <a:lnTo>
                        <a:pt x="514916" y="565579"/>
                      </a:lnTo>
                      <a:cubicBezTo>
                        <a:pt x="514916" y="571709"/>
                        <a:pt x="510813" y="575885"/>
                        <a:pt x="504569" y="575885"/>
                      </a:cubicBezTo>
                      <a:cubicBezTo>
                        <a:pt x="498414" y="575885"/>
                        <a:pt x="494311" y="571709"/>
                        <a:pt x="494311" y="565579"/>
                      </a:cubicBezTo>
                      <a:lnTo>
                        <a:pt x="494311" y="534749"/>
                      </a:lnTo>
                      <a:cubicBezTo>
                        <a:pt x="494311" y="528530"/>
                        <a:pt x="498414" y="524443"/>
                        <a:pt x="504569" y="524443"/>
                      </a:cubicBezTo>
                      <a:close/>
                      <a:moveTo>
                        <a:pt x="432575" y="524443"/>
                      </a:moveTo>
                      <a:cubicBezTo>
                        <a:pt x="438709" y="524443"/>
                        <a:pt x="442798" y="528530"/>
                        <a:pt x="442798" y="534749"/>
                      </a:cubicBezTo>
                      <a:lnTo>
                        <a:pt x="442798" y="565579"/>
                      </a:lnTo>
                      <a:cubicBezTo>
                        <a:pt x="442798" y="571709"/>
                        <a:pt x="438709" y="575885"/>
                        <a:pt x="432575" y="575885"/>
                      </a:cubicBezTo>
                      <a:cubicBezTo>
                        <a:pt x="426352" y="575885"/>
                        <a:pt x="422263" y="571709"/>
                        <a:pt x="422263" y="565579"/>
                      </a:cubicBezTo>
                      <a:lnTo>
                        <a:pt x="422263" y="534749"/>
                      </a:lnTo>
                      <a:cubicBezTo>
                        <a:pt x="422263" y="528530"/>
                        <a:pt x="426352" y="524443"/>
                        <a:pt x="432575" y="524443"/>
                      </a:cubicBezTo>
                      <a:close/>
                      <a:moveTo>
                        <a:pt x="164770" y="524443"/>
                      </a:moveTo>
                      <a:cubicBezTo>
                        <a:pt x="170987" y="524443"/>
                        <a:pt x="175073" y="528530"/>
                        <a:pt x="175073" y="534749"/>
                      </a:cubicBezTo>
                      <a:lnTo>
                        <a:pt x="175073" y="565579"/>
                      </a:lnTo>
                      <a:cubicBezTo>
                        <a:pt x="175073" y="571709"/>
                        <a:pt x="170987" y="575885"/>
                        <a:pt x="164770" y="575885"/>
                      </a:cubicBezTo>
                      <a:cubicBezTo>
                        <a:pt x="158642" y="575885"/>
                        <a:pt x="154468" y="571709"/>
                        <a:pt x="154468" y="565579"/>
                      </a:cubicBezTo>
                      <a:lnTo>
                        <a:pt x="154468" y="534749"/>
                      </a:lnTo>
                      <a:cubicBezTo>
                        <a:pt x="154468" y="528530"/>
                        <a:pt x="158642" y="524443"/>
                        <a:pt x="164770" y="524443"/>
                      </a:cubicBezTo>
                      <a:close/>
                      <a:moveTo>
                        <a:pt x="92652" y="524443"/>
                      </a:moveTo>
                      <a:cubicBezTo>
                        <a:pt x="98869" y="524443"/>
                        <a:pt x="102955" y="528530"/>
                        <a:pt x="102955" y="534749"/>
                      </a:cubicBezTo>
                      <a:lnTo>
                        <a:pt x="102955" y="565579"/>
                      </a:lnTo>
                      <a:cubicBezTo>
                        <a:pt x="102955" y="571709"/>
                        <a:pt x="98869" y="575885"/>
                        <a:pt x="92652" y="575885"/>
                      </a:cubicBezTo>
                      <a:cubicBezTo>
                        <a:pt x="86524" y="575885"/>
                        <a:pt x="82350" y="571709"/>
                        <a:pt x="82350" y="565579"/>
                      </a:cubicBezTo>
                      <a:lnTo>
                        <a:pt x="82350" y="534749"/>
                      </a:lnTo>
                      <a:cubicBezTo>
                        <a:pt x="82350" y="528530"/>
                        <a:pt x="86524" y="524443"/>
                        <a:pt x="92652" y="524443"/>
                      </a:cubicBezTo>
                      <a:close/>
                      <a:moveTo>
                        <a:pt x="51468" y="524443"/>
                      </a:moveTo>
                      <a:cubicBezTo>
                        <a:pt x="57712" y="524443"/>
                        <a:pt x="61815" y="528530"/>
                        <a:pt x="61815" y="534749"/>
                      </a:cubicBezTo>
                      <a:lnTo>
                        <a:pt x="61815" y="565579"/>
                      </a:lnTo>
                      <a:cubicBezTo>
                        <a:pt x="61815" y="571709"/>
                        <a:pt x="57712" y="575885"/>
                        <a:pt x="51468" y="575885"/>
                      </a:cubicBezTo>
                      <a:cubicBezTo>
                        <a:pt x="45313" y="575885"/>
                        <a:pt x="41210" y="571709"/>
                        <a:pt x="41210" y="565579"/>
                      </a:cubicBezTo>
                      <a:lnTo>
                        <a:pt x="41210" y="534749"/>
                      </a:lnTo>
                      <a:cubicBezTo>
                        <a:pt x="41210" y="528530"/>
                        <a:pt x="45313" y="524443"/>
                        <a:pt x="51468" y="524443"/>
                      </a:cubicBezTo>
                      <a:close/>
                      <a:moveTo>
                        <a:pt x="360457" y="442163"/>
                      </a:moveTo>
                      <a:cubicBezTo>
                        <a:pt x="366591" y="442163"/>
                        <a:pt x="370680" y="446339"/>
                        <a:pt x="370680" y="452470"/>
                      </a:cubicBezTo>
                      <a:lnTo>
                        <a:pt x="370680" y="565578"/>
                      </a:lnTo>
                      <a:cubicBezTo>
                        <a:pt x="370680" y="571709"/>
                        <a:pt x="366591" y="575885"/>
                        <a:pt x="360457" y="575885"/>
                      </a:cubicBezTo>
                      <a:cubicBezTo>
                        <a:pt x="354234" y="575885"/>
                        <a:pt x="350145" y="571709"/>
                        <a:pt x="350145" y="565578"/>
                      </a:cubicBezTo>
                      <a:lnTo>
                        <a:pt x="350145" y="452470"/>
                      </a:lnTo>
                      <a:cubicBezTo>
                        <a:pt x="350145" y="446339"/>
                        <a:pt x="354234" y="442163"/>
                        <a:pt x="360457" y="442163"/>
                      </a:cubicBezTo>
                      <a:close/>
                      <a:moveTo>
                        <a:pt x="319247" y="442163"/>
                      </a:moveTo>
                      <a:cubicBezTo>
                        <a:pt x="325381" y="442163"/>
                        <a:pt x="329470" y="446339"/>
                        <a:pt x="329470" y="452470"/>
                      </a:cubicBezTo>
                      <a:lnTo>
                        <a:pt x="329470" y="565578"/>
                      </a:lnTo>
                      <a:cubicBezTo>
                        <a:pt x="329470" y="571709"/>
                        <a:pt x="325381" y="575885"/>
                        <a:pt x="319247" y="575885"/>
                      </a:cubicBezTo>
                      <a:cubicBezTo>
                        <a:pt x="313024" y="575885"/>
                        <a:pt x="308935" y="571709"/>
                        <a:pt x="308935" y="565578"/>
                      </a:cubicBezTo>
                      <a:lnTo>
                        <a:pt x="308935" y="452470"/>
                      </a:lnTo>
                      <a:cubicBezTo>
                        <a:pt x="308935" y="446339"/>
                        <a:pt x="313024" y="442163"/>
                        <a:pt x="319247" y="442163"/>
                      </a:cubicBezTo>
                      <a:close/>
                      <a:moveTo>
                        <a:pt x="278063" y="442163"/>
                      </a:moveTo>
                      <a:cubicBezTo>
                        <a:pt x="284213" y="442163"/>
                        <a:pt x="288401" y="446339"/>
                        <a:pt x="288401" y="452470"/>
                      </a:cubicBezTo>
                      <a:lnTo>
                        <a:pt x="288401" y="565578"/>
                      </a:lnTo>
                      <a:cubicBezTo>
                        <a:pt x="288401" y="571709"/>
                        <a:pt x="284213" y="575885"/>
                        <a:pt x="278063" y="575885"/>
                      </a:cubicBezTo>
                      <a:cubicBezTo>
                        <a:pt x="271825" y="575885"/>
                        <a:pt x="267725" y="571709"/>
                        <a:pt x="267725" y="565578"/>
                      </a:cubicBezTo>
                      <a:lnTo>
                        <a:pt x="267725" y="452470"/>
                      </a:lnTo>
                      <a:cubicBezTo>
                        <a:pt x="267725" y="446339"/>
                        <a:pt x="271825" y="442163"/>
                        <a:pt x="278063" y="442163"/>
                      </a:cubicBezTo>
                      <a:close/>
                      <a:moveTo>
                        <a:pt x="236853" y="442163"/>
                      </a:moveTo>
                      <a:cubicBezTo>
                        <a:pt x="243091" y="442163"/>
                        <a:pt x="247191" y="446339"/>
                        <a:pt x="247191" y="452470"/>
                      </a:cubicBezTo>
                      <a:lnTo>
                        <a:pt x="247191" y="565578"/>
                      </a:lnTo>
                      <a:cubicBezTo>
                        <a:pt x="247191" y="571709"/>
                        <a:pt x="243091" y="575885"/>
                        <a:pt x="236853" y="575885"/>
                      </a:cubicBezTo>
                      <a:cubicBezTo>
                        <a:pt x="230703" y="575885"/>
                        <a:pt x="226515" y="571709"/>
                        <a:pt x="226515" y="565578"/>
                      </a:cubicBezTo>
                      <a:lnTo>
                        <a:pt x="226515" y="452470"/>
                      </a:lnTo>
                      <a:cubicBezTo>
                        <a:pt x="226515" y="446339"/>
                        <a:pt x="230703" y="442163"/>
                        <a:pt x="236853" y="442163"/>
                      </a:cubicBezTo>
                      <a:close/>
                      <a:moveTo>
                        <a:pt x="473703" y="421604"/>
                      </a:moveTo>
                      <a:lnTo>
                        <a:pt x="473703" y="586104"/>
                      </a:lnTo>
                      <a:lnTo>
                        <a:pt x="576686" y="586104"/>
                      </a:lnTo>
                      <a:lnTo>
                        <a:pt x="576686" y="421604"/>
                      </a:lnTo>
                      <a:close/>
                      <a:moveTo>
                        <a:pt x="411932" y="421604"/>
                      </a:moveTo>
                      <a:lnTo>
                        <a:pt x="411932" y="586104"/>
                      </a:lnTo>
                      <a:lnTo>
                        <a:pt x="453142" y="586104"/>
                      </a:lnTo>
                      <a:lnTo>
                        <a:pt x="453142" y="421604"/>
                      </a:lnTo>
                      <a:lnTo>
                        <a:pt x="442817" y="421604"/>
                      </a:lnTo>
                      <a:close/>
                      <a:moveTo>
                        <a:pt x="205965" y="421604"/>
                      </a:moveTo>
                      <a:lnTo>
                        <a:pt x="205965" y="586104"/>
                      </a:lnTo>
                      <a:lnTo>
                        <a:pt x="391371" y="586104"/>
                      </a:lnTo>
                      <a:lnTo>
                        <a:pt x="391371" y="421604"/>
                      </a:lnTo>
                      <a:close/>
                      <a:moveTo>
                        <a:pt x="144194" y="421604"/>
                      </a:moveTo>
                      <a:lnTo>
                        <a:pt x="144194" y="586104"/>
                      </a:lnTo>
                      <a:lnTo>
                        <a:pt x="185404" y="586104"/>
                      </a:lnTo>
                      <a:lnTo>
                        <a:pt x="185404" y="421604"/>
                      </a:lnTo>
                      <a:lnTo>
                        <a:pt x="154429" y="421604"/>
                      </a:lnTo>
                      <a:close/>
                      <a:moveTo>
                        <a:pt x="20561" y="421604"/>
                      </a:moveTo>
                      <a:lnTo>
                        <a:pt x="20561" y="586104"/>
                      </a:lnTo>
                      <a:lnTo>
                        <a:pt x="123544" y="586104"/>
                      </a:lnTo>
                      <a:lnTo>
                        <a:pt x="123544" y="421604"/>
                      </a:lnTo>
                      <a:close/>
                      <a:moveTo>
                        <a:pt x="411932" y="308471"/>
                      </a:moveTo>
                      <a:lnTo>
                        <a:pt x="411932" y="401075"/>
                      </a:lnTo>
                      <a:lnTo>
                        <a:pt x="432582" y="401075"/>
                      </a:lnTo>
                      <a:lnTo>
                        <a:pt x="432582" y="308471"/>
                      </a:lnTo>
                      <a:close/>
                      <a:moveTo>
                        <a:pt x="370721" y="308471"/>
                      </a:moveTo>
                      <a:lnTo>
                        <a:pt x="370721" y="401075"/>
                      </a:lnTo>
                      <a:lnTo>
                        <a:pt x="391371" y="401075"/>
                      </a:lnTo>
                      <a:lnTo>
                        <a:pt x="391371" y="308471"/>
                      </a:lnTo>
                      <a:close/>
                      <a:moveTo>
                        <a:pt x="329510" y="308471"/>
                      </a:moveTo>
                      <a:lnTo>
                        <a:pt x="329510" y="401075"/>
                      </a:lnTo>
                      <a:lnTo>
                        <a:pt x="350160" y="401075"/>
                      </a:lnTo>
                      <a:lnTo>
                        <a:pt x="350160" y="308471"/>
                      </a:lnTo>
                      <a:close/>
                      <a:moveTo>
                        <a:pt x="288388" y="308471"/>
                      </a:moveTo>
                      <a:lnTo>
                        <a:pt x="288388" y="401075"/>
                      </a:lnTo>
                      <a:lnTo>
                        <a:pt x="308949" y="401075"/>
                      </a:lnTo>
                      <a:lnTo>
                        <a:pt x="308949" y="308471"/>
                      </a:lnTo>
                      <a:close/>
                      <a:moveTo>
                        <a:pt x="247176" y="308471"/>
                      </a:moveTo>
                      <a:lnTo>
                        <a:pt x="247176" y="401075"/>
                      </a:lnTo>
                      <a:lnTo>
                        <a:pt x="267738" y="401075"/>
                      </a:lnTo>
                      <a:lnTo>
                        <a:pt x="267738" y="308471"/>
                      </a:lnTo>
                      <a:close/>
                      <a:moveTo>
                        <a:pt x="205965" y="308471"/>
                      </a:moveTo>
                      <a:lnTo>
                        <a:pt x="205965" y="401075"/>
                      </a:lnTo>
                      <a:lnTo>
                        <a:pt x="226526" y="401075"/>
                      </a:lnTo>
                      <a:lnTo>
                        <a:pt x="226526" y="308471"/>
                      </a:lnTo>
                      <a:close/>
                      <a:moveTo>
                        <a:pt x="164754" y="308471"/>
                      </a:moveTo>
                      <a:lnTo>
                        <a:pt x="164754" y="401075"/>
                      </a:lnTo>
                      <a:lnTo>
                        <a:pt x="185404" y="401075"/>
                      </a:lnTo>
                      <a:lnTo>
                        <a:pt x="185404" y="308471"/>
                      </a:lnTo>
                      <a:close/>
                      <a:moveTo>
                        <a:pt x="339808" y="217977"/>
                      </a:moveTo>
                      <a:cubicBezTo>
                        <a:pt x="346047" y="217977"/>
                        <a:pt x="350146" y="222070"/>
                        <a:pt x="350146" y="228297"/>
                      </a:cubicBezTo>
                      <a:lnTo>
                        <a:pt x="350146" y="259170"/>
                      </a:lnTo>
                      <a:cubicBezTo>
                        <a:pt x="350146" y="264330"/>
                        <a:pt x="346047" y="269490"/>
                        <a:pt x="339808" y="269490"/>
                      </a:cubicBezTo>
                      <a:cubicBezTo>
                        <a:pt x="333659" y="269490"/>
                        <a:pt x="329470" y="265308"/>
                        <a:pt x="329470" y="259170"/>
                      </a:cubicBezTo>
                      <a:lnTo>
                        <a:pt x="329470" y="228297"/>
                      </a:lnTo>
                      <a:cubicBezTo>
                        <a:pt x="329470" y="222070"/>
                        <a:pt x="333659" y="217977"/>
                        <a:pt x="339808" y="217977"/>
                      </a:cubicBezTo>
                      <a:close/>
                      <a:moveTo>
                        <a:pt x="298624" y="217977"/>
                      </a:moveTo>
                      <a:cubicBezTo>
                        <a:pt x="304847" y="217977"/>
                        <a:pt x="308936" y="222070"/>
                        <a:pt x="308936" y="228297"/>
                      </a:cubicBezTo>
                      <a:lnTo>
                        <a:pt x="308936" y="259170"/>
                      </a:lnTo>
                      <a:cubicBezTo>
                        <a:pt x="308936" y="264330"/>
                        <a:pt x="304847" y="269490"/>
                        <a:pt x="298624" y="269490"/>
                      </a:cubicBezTo>
                      <a:cubicBezTo>
                        <a:pt x="292490" y="269490"/>
                        <a:pt x="288401" y="265308"/>
                        <a:pt x="288401" y="259170"/>
                      </a:cubicBezTo>
                      <a:lnTo>
                        <a:pt x="288401" y="228297"/>
                      </a:lnTo>
                      <a:cubicBezTo>
                        <a:pt x="288401" y="222070"/>
                        <a:pt x="292490" y="217977"/>
                        <a:pt x="298624" y="217977"/>
                      </a:cubicBezTo>
                      <a:close/>
                      <a:moveTo>
                        <a:pt x="257503" y="217977"/>
                      </a:moveTo>
                      <a:cubicBezTo>
                        <a:pt x="263637" y="217977"/>
                        <a:pt x="267726" y="222070"/>
                        <a:pt x="267726" y="228297"/>
                      </a:cubicBezTo>
                      <a:lnTo>
                        <a:pt x="267726" y="259170"/>
                      </a:lnTo>
                      <a:cubicBezTo>
                        <a:pt x="267726" y="264330"/>
                        <a:pt x="263637" y="269490"/>
                        <a:pt x="257503" y="269490"/>
                      </a:cubicBezTo>
                      <a:cubicBezTo>
                        <a:pt x="251280" y="269490"/>
                        <a:pt x="247191" y="265308"/>
                        <a:pt x="247191" y="259170"/>
                      </a:cubicBezTo>
                      <a:lnTo>
                        <a:pt x="247191" y="228297"/>
                      </a:lnTo>
                      <a:cubicBezTo>
                        <a:pt x="247191" y="222070"/>
                        <a:pt x="251280" y="217977"/>
                        <a:pt x="257503" y="217977"/>
                      </a:cubicBezTo>
                      <a:close/>
                      <a:moveTo>
                        <a:pt x="205965" y="195338"/>
                      </a:moveTo>
                      <a:lnTo>
                        <a:pt x="205965" y="287942"/>
                      </a:lnTo>
                      <a:lnTo>
                        <a:pt x="391371" y="287942"/>
                      </a:lnTo>
                      <a:lnTo>
                        <a:pt x="391371" y="195338"/>
                      </a:lnTo>
                      <a:close/>
                      <a:moveTo>
                        <a:pt x="298624" y="92515"/>
                      </a:moveTo>
                      <a:cubicBezTo>
                        <a:pt x="250648" y="92515"/>
                        <a:pt x="211573" y="128330"/>
                        <a:pt x="206499" y="174809"/>
                      </a:cubicBezTo>
                      <a:lnTo>
                        <a:pt x="390748" y="174809"/>
                      </a:lnTo>
                      <a:cubicBezTo>
                        <a:pt x="385674" y="128330"/>
                        <a:pt x="346688" y="92515"/>
                        <a:pt x="298624" y="92515"/>
                      </a:cubicBezTo>
                      <a:close/>
                      <a:moveTo>
                        <a:pt x="288388" y="51456"/>
                      </a:moveTo>
                      <a:lnTo>
                        <a:pt x="288388" y="71985"/>
                      </a:lnTo>
                      <a:lnTo>
                        <a:pt x="308949" y="71985"/>
                      </a:lnTo>
                      <a:lnTo>
                        <a:pt x="308949" y="51456"/>
                      </a:lnTo>
                      <a:close/>
                      <a:moveTo>
                        <a:pt x="298624" y="0"/>
                      </a:moveTo>
                      <a:cubicBezTo>
                        <a:pt x="304854" y="0"/>
                        <a:pt x="308949" y="4088"/>
                        <a:pt x="308949" y="10309"/>
                      </a:cubicBezTo>
                      <a:lnTo>
                        <a:pt x="308949" y="30838"/>
                      </a:lnTo>
                      <a:lnTo>
                        <a:pt x="319274" y="30838"/>
                      </a:lnTo>
                      <a:cubicBezTo>
                        <a:pt x="325415" y="30838"/>
                        <a:pt x="329510" y="34926"/>
                        <a:pt x="329510" y="41147"/>
                      </a:cubicBezTo>
                      <a:lnTo>
                        <a:pt x="329510" y="76162"/>
                      </a:lnTo>
                      <a:cubicBezTo>
                        <a:pt x="374014" y="88693"/>
                        <a:pt x="407214" y="127441"/>
                        <a:pt x="411486" y="174809"/>
                      </a:cubicBezTo>
                      <a:lnTo>
                        <a:pt x="422257" y="174809"/>
                      </a:lnTo>
                      <a:cubicBezTo>
                        <a:pt x="428398" y="174809"/>
                        <a:pt x="432493" y="178897"/>
                        <a:pt x="432493" y="185118"/>
                      </a:cubicBezTo>
                      <a:cubicBezTo>
                        <a:pt x="432493" y="191250"/>
                        <a:pt x="428398" y="195338"/>
                        <a:pt x="422257" y="195338"/>
                      </a:cubicBezTo>
                      <a:lnTo>
                        <a:pt x="411932" y="195338"/>
                      </a:lnTo>
                      <a:lnTo>
                        <a:pt x="411932" y="287942"/>
                      </a:lnTo>
                      <a:lnTo>
                        <a:pt x="442817" y="287942"/>
                      </a:lnTo>
                      <a:lnTo>
                        <a:pt x="463467" y="287942"/>
                      </a:lnTo>
                      <a:cubicBezTo>
                        <a:pt x="469609" y="287942"/>
                        <a:pt x="473703" y="292030"/>
                        <a:pt x="473703" y="298162"/>
                      </a:cubicBezTo>
                      <a:cubicBezTo>
                        <a:pt x="473703" y="304383"/>
                        <a:pt x="469609" y="308471"/>
                        <a:pt x="463467" y="308471"/>
                      </a:cubicBezTo>
                      <a:lnTo>
                        <a:pt x="453142" y="308471"/>
                      </a:lnTo>
                      <a:lnTo>
                        <a:pt x="453142" y="401075"/>
                      </a:lnTo>
                      <a:lnTo>
                        <a:pt x="463467" y="401075"/>
                      </a:lnTo>
                      <a:lnTo>
                        <a:pt x="587011" y="401075"/>
                      </a:lnTo>
                      <a:cubicBezTo>
                        <a:pt x="593242" y="401075"/>
                        <a:pt x="597336" y="405163"/>
                        <a:pt x="597336" y="411295"/>
                      </a:cubicBezTo>
                      <a:lnTo>
                        <a:pt x="597336" y="596413"/>
                      </a:lnTo>
                      <a:cubicBezTo>
                        <a:pt x="597336" y="602545"/>
                        <a:pt x="593242" y="606722"/>
                        <a:pt x="587011" y="606722"/>
                      </a:cubicBezTo>
                      <a:lnTo>
                        <a:pt x="463467" y="606722"/>
                      </a:lnTo>
                      <a:lnTo>
                        <a:pt x="401607" y="606722"/>
                      </a:lnTo>
                      <a:lnTo>
                        <a:pt x="195640" y="606722"/>
                      </a:lnTo>
                      <a:lnTo>
                        <a:pt x="133869" y="606722"/>
                      </a:lnTo>
                      <a:lnTo>
                        <a:pt x="10325" y="606722"/>
                      </a:lnTo>
                      <a:cubicBezTo>
                        <a:pt x="4094" y="606722"/>
                        <a:pt x="0" y="602545"/>
                        <a:pt x="0" y="596413"/>
                      </a:cubicBezTo>
                      <a:lnTo>
                        <a:pt x="0" y="411295"/>
                      </a:lnTo>
                      <a:cubicBezTo>
                        <a:pt x="0" y="405163"/>
                        <a:pt x="4094" y="401075"/>
                        <a:pt x="10325" y="401075"/>
                      </a:cubicBezTo>
                      <a:lnTo>
                        <a:pt x="133869" y="401075"/>
                      </a:lnTo>
                      <a:lnTo>
                        <a:pt x="144194" y="401075"/>
                      </a:lnTo>
                      <a:lnTo>
                        <a:pt x="144194" y="308471"/>
                      </a:lnTo>
                      <a:lnTo>
                        <a:pt x="133869" y="308471"/>
                      </a:lnTo>
                      <a:cubicBezTo>
                        <a:pt x="127727" y="308471"/>
                        <a:pt x="123544" y="304383"/>
                        <a:pt x="123544" y="298162"/>
                      </a:cubicBezTo>
                      <a:cubicBezTo>
                        <a:pt x="123544" y="292030"/>
                        <a:pt x="127727" y="287942"/>
                        <a:pt x="133869" y="287942"/>
                      </a:cubicBezTo>
                      <a:lnTo>
                        <a:pt x="154429" y="287942"/>
                      </a:lnTo>
                      <a:lnTo>
                        <a:pt x="185404" y="287942"/>
                      </a:lnTo>
                      <a:lnTo>
                        <a:pt x="185404" y="195338"/>
                      </a:lnTo>
                      <a:lnTo>
                        <a:pt x="175079" y="195338"/>
                      </a:lnTo>
                      <a:cubicBezTo>
                        <a:pt x="168849" y="195338"/>
                        <a:pt x="164754" y="191250"/>
                        <a:pt x="164754" y="185118"/>
                      </a:cubicBezTo>
                      <a:cubicBezTo>
                        <a:pt x="164754" y="178897"/>
                        <a:pt x="168849" y="174809"/>
                        <a:pt x="175079" y="174809"/>
                      </a:cubicBezTo>
                      <a:lnTo>
                        <a:pt x="185849" y="174809"/>
                      </a:lnTo>
                      <a:cubicBezTo>
                        <a:pt x="190033" y="127441"/>
                        <a:pt x="223233" y="88693"/>
                        <a:pt x="267738" y="76162"/>
                      </a:cubicBezTo>
                      <a:lnTo>
                        <a:pt x="267738" y="41147"/>
                      </a:lnTo>
                      <a:cubicBezTo>
                        <a:pt x="267738" y="34926"/>
                        <a:pt x="271832" y="30838"/>
                        <a:pt x="278063" y="30838"/>
                      </a:cubicBezTo>
                      <a:lnTo>
                        <a:pt x="288388" y="30838"/>
                      </a:lnTo>
                      <a:lnTo>
                        <a:pt x="288388" y="10309"/>
                      </a:lnTo>
                      <a:cubicBezTo>
                        <a:pt x="288388" y="4088"/>
                        <a:pt x="292482" y="0"/>
                        <a:pt x="298624" y="0"/>
                      </a:cubicBezTo>
                      <a:close/>
                    </a:path>
                  </a:pathLst>
                </a:custGeom>
                <a:solidFill>
                  <a:srgbClr val="1E213D"/>
                </a:solidFill>
                <a:ln>
                  <a:noFill/>
                </a:ln>
              </p:spPr>
              <p:txBody>
                <a:bodyPr/>
                <a:lstStyle>
                  <a:defPPr/>
                </a:lstStyle>
                <a:p>
                  <a:pPr/>
                </a:p>
              </p:txBody>
            </p:sp>
            <p:sp>
              <p:nvSpPr>
                <p:cNvPr id="60" name="文本框 59"/>
                <p:cNvSpPr txBox="1"/>
                <p:nvPr/>
              </p:nvSpPr>
              <p:spPr>
                <a:xfrm>
                  <a:off x="1316703" y="5877867"/>
                  <a:ext cx="932512" cy="479573"/>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国会</a:t>
                  </a:r>
                </a:p>
              </p:txBody>
            </p:sp>
          </p:grpSp>
          <p:sp>
            <p:nvSpPr>
              <p:cNvPr id="61" name="文本框 60"/>
              <p:cNvSpPr txBox="1"/>
              <p:nvPr/>
            </p:nvSpPr>
            <p:spPr>
              <a:xfrm>
                <a:off x="1270474" y="6199205"/>
                <a:ext cx="1607163" cy="479573"/>
              </a:xfrm>
              <a:prstGeom prst="rect">
                <a:avLst/>
              </a:prstGeom>
              <a:noFill/>
            </p:spPr>
            <p:txBody>
              <a:bodyPr wrap="square" rtlCol="0">
                <a:spAutoFit/>
              </a:bodyPr>
              <a:lstStyle>
                <a:defPPr/>
              </a:lstStyle>
              <a:p>
                <a:pPr algn="ctr"/>
                <a:r>
                  <a:rPr lang="zh-CN" altLang="en-US" sz="1950">
                    <a:solidFill>
                      <a:srgbClr val="1E213D"/>
                    </a:solidFill>
                    <a:latin typeface="微软雅黑" pitchFamily="34" charset="-122"/>
                    <a:ea typeface="微软雅黑" pitchFamily="34" charset="-122"/>
                  </a:rPr>
                  <a:t>（立法权）</a:t>
                </a:r>
              </a:p>
            </p:txBody>
          </p:sp>
        </p:grpSp>
        <p:grpSp>
          <p:nvGrpSpPr>
            <p:cNvPr id="62" name="组合 61"/>
            <p:cNvGrpSpPr/>
            <p:nvPr/>
          </p:nvGrpSpPr>
          <p:grpSpPr>
            <a:xfrm>
              <a:off x="14366" y="7380"/>
              <a:ext cx="2531" cy="3137"/>
              <a:chOff x="9122422" y="4686533"/>
              <a:chExt cx="1607163" cy="1992245"/>
            </a:xfrm>
          </p:grpSpPr>
          <p:grpSp>
            <p:nvGrpSpPr>
              <p:cNvPr id="63" name="组合 62"/>
              <p:cNvGrpSpPr/>
              <p:nvPr/>
            </p:nvGrpSpPr>
            <p:grpSpPr>
              <a:xfrm>
                <a:off x="9187761" y="4686533"/>
                <a:ext cx="1541592" cy="1670636"/>
                <a:chOff x="9801114" y="4850163"/>
                <a:chExt cx="1541592" cy="1670636"/>
              </a:xfrm>
            </p:grpSpPr>
            <p:sp>
              <p:nvSpPr>
                <p:cNvPr id="64" name="courthouse_372256"/>
                <p:cNvSpPr>
                  <a:spLocks noChangeAspect="1"/>
                </p:cNvSpPr>
                <p:nvPr/>
              </p:nvSpPr>
              <p:spPr bwMode="auto">
                <a:xfrm>
                  <a:off x="9934184" y="4850163"/>
                  <a:ext cx="1210347" cy="1109775"/>
                </a:xfrm>
                <a:custGeom>
                  <a:gdLst>
                    <a:gd name="connsiteX0" fmla="*/ 304577 w 607639"/>
                    <a:gd name="connsiteY0" fmla="*/ 492723 h 557149"/>
                    <a:gd name="connsiteX1" fmla="*/ 304755 w 607639"/>
                    <a:gd name="connsiteY1" fmla="*/ 492723 h 557149"/>
                    <a:gd name="connsiteX2" fmla="*/ 317121 w 607639"/>
                    <a:gd name="connsiteY2" fmla="*/ 505152 h 557149"/>
                    <a:gd name="connsiteX3" fmla="*/ 304755 w 607639"/>
                    <a:gd name="connsiteY3" fmla="*/ 517491 h 557149"/>
                    <a:gd name="connsiteX4" fmla="*/ 304577 w 607639"/>
                    <a:gd name="connsiteY4" fmla="*/ 517491 h 557149"/>
                    <a:gd name="connsiteX5" fmla="*/ 292211 w 607639"/>
                    <a:gd name="connsiteY5" fmla="*/ 505152 h 557149"/>
                    <a:gd name="connsiteX6" fmla="*/ 304577 w 607639"/>
                    <a:gd name="connsiteY6" fmla="*/ 492723 h 557149"/>
                    <a:gd name="connsiteX7" fmla="*/ 37204 w 607639"/>
                    <a:gd name="connsiteY7" fmla="*/ 477877 h 557149"/>
                    <a:gd name="connsiteX8" fmla="*/ 37204 w 607639"/>
                    <a:gd name="connsiteY8" fmla="*/ 492718 h 557149"/>
                    <a:gd name="connsiteX9" fmla="*/ 264435 w 607639"/>
                    <a:gd name="connsiteY9" fmla="*/ 492718 h 557149"/>
                    <a:gd name="connsiteX10" fmla="*/ 276807 w 607639"/>
                    <a:gd name="connsiteY10" fmla="*/ 505160 h 557149"/>
                    <a:gd name="connsiteX11" fmla="*/ 264435 w 607639"/>
                    <a:gd name="connsiteY11" fmla="*/ 517513 h 557149"/>
                    <a:gd name="connsiteX12" fmla="*/ 24832 w 607639"/>
                    <a:gd name="connsiteY12" fmla="*/ 517513 h 557149"/>
                    <a:gd name="connsiteX13" fmla="*/ 24832 w 607639"/>
                    <a:gd name="connsiteY13" fmla="*/ 532354 h 557149"/>
                    <a:gd name="connsiteX14" fmla="*/ 582807 w 607639"/>
                    <a:gd name="connsiteY14" fmla="*/ 532354 h 557149"/>
                    <a:gd name="connsiteX15" fmla="*/ 582807 w 607639"/>
                    <a:gd name="connsiteY15" fmla="*/ 517513 h 557149"/>
                    <a:gd name="connsiteX16" fmla="*/ 343205 w 607639"/>
                    <a:gd name="connsiteY16" fmla="*/ 517513 h 557149"/>
                    <a:gd name="connsiteX17" fmla="*/ 330744 w 607639"/>
                    <a:gd name="connsiteY17" fmla="*/ 505160 h 557149"/>
                    <a:gd name="connsiteX18" fmla="*/ 343205 w 607639"/>
                    <a:gd name="connsiteY18" fmla="*/ 492718 h 557149"/>
                    <a:gd name="connsiteX19" fmla="*/ 570435 w 607639"/>
                    <a:gd name="connsiteY19" fmla="*/ 492718 h 557149"/>
                    <a:gd name="connsiteX20" fmla="*/ 570435 w 607639"/>
                    <a:gd name="connsiteY20" fmla="*/ 477877 h 557149"/>
                    <a:gd name="connsiteX21" fmla="*/ 518367 w 607639"/>
                    <a:gd name="connsiteY21" fmla="*/ 435753 h 557149"/>
                    <a:gd name="connsiteX22" fmla="*/ 518367 w 607639"/>
                    <a:gd name="connsiteY22" fmla="*/ 453082 h 557149"/>
                    <a:gd name="connsiteX23" fmla="*/ 570435 w 607639"/>
                    <a:gd name="connsiteY23" fmla="*/ 453082 h 557149"/>
                    <a:gd name="connsiteX24" fmla="*/ 570435 w 607639"/>
                    <a:gd name="connsiteY24" fmla="*/ 435753 h 557149"/>
                    <a:gd name="connsiteX25" fmla="*/ 567943 w 607639"/>
                    <a:gd name="connsiteY25" fmla="*/ 435753 h 557149"/>
                    <a:gd name="connsiteX26" fmla="*/ 520770 w 607639"/>
                    <a:gd name="connsiteY26" fmla="*/ 435753 h 557149"/>
                    <a:gd name="connsiteX27" fmla="*/ 398032 w 607639"/>
                    <a:gd name="connsiteY27" fmla="*/ 435753 h 557149"/>
                    <a:gd name="connsiteX28" fmla="*/ 398032 w 607639"/>
                    <a:gd name="connsiteY28" fmla="*/ 453082 h 557149"/>
                    <a:gd name="connsiteX29" fmla="*/ 450100 w 607639"/>
                    <a:gd name="connsiteY29" fmla="*/ 453082 h 557149"/>
                    <a:gd name="connsiteX30" fmla="*/ 450100 w 607639"/>
                    <a:gd name="connsiteY30" fmla="*/ 435753 h 557149"/>
                    <a:gd name="connsiteX31" fmla="*/ 447608 w 607639"/>
                    <a:gd name="connsiteY31" fmla="*/ 435753 h 557149"/>
                    <a:gd name="connsiteX32" fmla="*/ 400524 w 607639"/>
                    <a:gd name="connsiteY32" fmla="*/ 435753 h 557149"/>
                    <a:gd name="connsiteX33" fmla="*/ 277786 w 607639"/>
                    <a:gd name="connsiteY33" fmla="*/ 435753 h 557149"/>
                    <a:gd name="connsiteX34" fmla="*/ 277786 w 607639"/>
                    <a:gd name="connsiteY34" fmla="*/ 453082 h 557149"/>
                    <a:gd name="connsiteX35" fmla="*/ 329854 w 607639"/>
                    <a:gd name="connsiteY35" fmla="*/ 453082 h 557149"/>
                    <a:gd name="connsiteX36" fmla="*/ 329854 w 607639"/>
                    <a:gd name="connsiteY36" fmla="*/ 435753 h 557149"/>
                    <a:gd name="connsiteX37" fmla="*/ 327362 w 607639"/>
                    <a:gd name="connsiteY37" fmla="*/ 435753 h 557149"/>
                    <a:gd name="connsiteX38" fmla="*/ 280278 w 607639"/>
                    <a:gd name="connsiteY38" fmla="*/ 435753 h 557149"/>
                    <a:gd name="connsiteX39" fmla="*/ 157450 w 607639"/>
                    <a:gd name="connsiteY39" fmla="*/ 435753 h 557149"/>
                    <a:gd name="connsiteX40" fmla="*/ 157450 w 607639"/>
                    <a:gd name="connsiteY40" fmla="*/ 453082 h 557149"/>
                    <a:gd name="connsiteX41" fmla="*/ 209607 w 607639"/>
                    <a:gd name="connsiteY41" fmla="*/ 453082 h 557149"/>
                    <a:gd name="connsiteX42" fmla="*/ 209607 w 607639"/>
                    <a:gd name="connsiteY42" fmla="*/ 435753 h 557149"/>
                    <a:gd name="connsiteX43" fmla="*/ 207115 w 607639"/>
                    <a:gd name="connsiteY43" fmla="*/ 435753 h 557149"/>
                    <a:gd name="connsiteX44" fmla="*/ 159942 w 607639"/>
                    <a:gd name="connsiteY44" fmla="*/ 435753 h 557149"/>
                    <a:gd name="connsiteX45" fmla="*/ 37204 w 607639"/>
                    <a:gd name="connsiteY45" fmla="*/ 435753 h 557149"/>
                    <a:gd name="connsiteX46" fmla="*/ 37204 w 607639"/>
                    <a:gd name="connsiteY46" fmla="*/ 453082 h 557149"/>
                    <a:gd name="connsiteX47" fmla="*/ 89272 w 607639"/>
                    <a:gd name="connsiteY47" fmla="*/ 453082 h 557149"/>
                    <a:gd name="connsiteX48" fmla="*/ 89272 w 607639"/>
                    <a:gd name="connsiteY48" fmla="*/ 435753 h 557149"/>
                    <a:gd name="connsiteX49" fmla="*/ 86780 w 607639"/>
                    <a:gd name="connsiteY49" fmla="*/ 435753 h 557149"/>
                    <a:gd name="connsiteX50" fmla="*/ 39696 w 607639"/>
                    <a:gd name="connsiteY50" fmla="*/ 435753 h 557149"/>
                    <a:gd name="connsiteX51" fmla="*/ 533231 w 607639"/>
                    <a:gd name="connsiteY51" fmla="*/ 286006 h 557149"/>
                    <a:gd name="connsiteX52" fmla="*/ 533231 w 607639"/>
                    <a:gd name="connsiteY52" fmla="*/ 410958 h 557149"/>
                    <a:gd name="connsiteX53" fmla="*/ 555571 w 607639"/>
                    <a:gd name="connsiteY53" fmla="*/ 410958 h 557149"/>
                    <a:gd name="connsiteX54" fmla="*/ 555571 w 607639"/>
                    <a:gd name="connsiteY54" fmla="*/ 286006 h 557149"/>
                    <a:gd name="connsiteX55" fmla="*/ 412896 w 607639"/>
                    <a:gd name="connsiteY55" fmla="*/ 286006 h 557149"/>
                    <a:gd name="connsiteX56" fmla="*/ 412896 w 607639"/>
                    <a:gd name="connsiteY56" fmla="*/ 410958 h 557149"/>
                    <a:gd name="connsiteX57" fmla="*/ 435236 w 607639"/>
                    <a:gd name="connsiteY57" fmla="*/ 410958 h 557149"/>
                    <a:gd name="connsiteX58" fmla="*/ 435236 w 607639"/>
                    <a:gd name="connsiteY58" fmla="*/ 286006 h 557149"/>
                    <a:gd name="connsiteX59" fmla="*/ 292650 w 607639"/>
                    <a:gd name="connsiteY59" fmla="*/ 286006 h 557149"/>
                    <a:gd name="connsiteX60" fmla="*/ 292650 w 607639"/>
                    <a:gd name="connsiteY60" fmla="*/ 410958 h 557149"/>
                    <a:gd name="connsiteX61" fmla="*/ 314990 w 607639"/>
                    <a:gd name="connsiteY61" fmla="*/ 410958 h 557149"/>
                    <a:gd name="connsiteX62" fmla="*/ 314990 w 607639"/>
                    <a:gd name="connsiteY62" fmla="*/ 286006 h 557149"/>
                    <a:gd name="connsiteX63" fmla="*/ 172403 w 607639"/>
                    <a:gd name="connsiteY63" fmla="*/ 286006 h 557149"/>
                    <a:gd name="connsiteX64" fmla="*/ 172403 w 607639"/>
                    <a:gd name="connsiteY64" fmla="*/ 410958 h 557149"/>
                    <a:gd name="connsiteX65" fmla="*/ 194654 w 607639"/>
                    <a:gd name="connsiteY65" fmla="*/ 410958 h 557149"/>
                    <a:gd name="connsiteX66" fmla="*/ 194654 w 607639"/>
                    <a:gd name="connsiteY66" fmla="*/ 286006 h 557149"/>
                    <a:gd name="connsiteX67" fmla="*/ 52068 w 607639"/>
                    <a:gd name="connsiteY67" fmla="*/ 286006 h 557149"/>
                    <a:gd name="connsiteX68" fmla="*/ 52068 w 607639"/>
                    <a:gd name="connsiteY68" fmla="*/ 410958 h 557149"/>
                    <a:gd name="connsiteX69" fmla="*/ 74408 w 607639"/>
                    <a:gd name="connsiteY69" fmla="*/ 410958 h 557149"/>
                    <a:gd name="connsiteX70" fmla="*/ 74408 w 607639"/>
                    <a:gd name="connsiteY70" fmla="*/ 286006 h 557149"/>
                    <a:gd name="connsiteX71" fmla="*/ 518367 w 607639"/>
                    <a:gd name="connsiteY71" fmla="*/ 243882 h 557149"/>
                    <a:gd name="connsiteX72" fmla="*/ 518367 w 607639"/>
                    <a:gd name="connsiteY72" fmla="*/ 261212 h 557149"/>
                    <a:gd name="connsiteX73" fmla="*/ 520770 w 607639"/>
                    <a:gd name="connsiteY73" fmla="*/ 261212 h 557149"/>
                    <a:gd name="connsiteX74" fmla="*/ 567943 w 607639"/>
                    <a:gd name="connsiteY74" fmla="*/ 261212 h 557149"/>
                    <a:gd name="connsiteX75" fmla="*/ 570435 w 607639"/>
                    <a:gd name="connsiteY75" fmla="*/ 261212 h 557149"/>
                    <a:gd name="connsiteX76" fmla="*/ 570435 w 607639"/>
                    <a:gd name="connsiteY76" fmla="*/ 243882 h 557149"/>
                    <a:gd name="connsiteX77" fmla="*/ 474932 w 607639"/>
                    <a:gd name="connsiteY77" fmla="*/ 243882 h 557149"/>
                    <a:gd name="connsiteX78" fmla="*/ 474932 w 607639"/>
                    <a:gd name="connsiteY78" fmla="*/ 273653 h 557149"/>
                    <a:gd name="connsiteX79" fmla="*/ 462561 w 607639"/>
                    <a:gd name="connsiteY79" fmla="*/ 286006 h 557149"/>
                    <a:gd name="connsiteX80" fmla="*/ 460068 w 607639"/>
                    <a:gd name="connsiteY80" fmla="*/ 286006 h 557149"/>
                    <a:gd name="connsiteX81" fmla="*/ 460068 w 607639"/>
                    <a:gd name="connsiteY81" fmla="*/ 410958 h 557149"/>
                    <a:gd name="connsiteX82" fmla="*/ 462561 w 607639"/>
                    <a:gd name="connsiteY82" fmla="*/ 410958 h 557149"/>
                    <a:gd name="connsiteX83" fmla="*/ 474932 w 607639"/>
                    <a:gd name="connsiteY83" fmla="*/ 423400 h 557149"/>
                    <a:gd name="connsiteX84" fmla="*/ 474932 w 607639"/>
                    <a:gd name="connsiteY84" fmla="*/ 453082 h 557149"/>
                    <a:gd name="connsiteX85" fmla="*/ 493534 w 607639"/>
                    <a:gd name="connsiteY85" fmla="*/ 453082 h 557149"/>
                    <a:gd name="connsiteX86" fmla="*/ 493534 w 607639"/>
                    <a:gd name="connsiteY86" fmla="*/ 423400 h 557149"/>
                    <a:gd name="connsiteX87" fmla="*/ 505906 w 607639"/>
                    <a:gd name="connsiteY87" fmla="*/ 410958 h 557149"/>
                    <a:gd name="connsiteX88" fmla="*/ 508398 w 607639"/>
                    <a:gd name="connsiteY88" fmla="*/ 410958 h 557149"/>
                    <a:gd name="connsiteX89" fmla="*/ 508398 w 607639"/>
                    <a:gd name="connsiteY89" fmla="*/ 286006 h 557149"/>
                    <a:gd name="connsiteX90" fmla="*/ 505906 w 607639"/>
                    <a:gd name="connsiteY90" fmla="*/ 286006 h 557149"/>
                    <a:gd name="connsiteX91" fmla="*/ 493534 w 607639"/>
                    <a:gd name="connsiteY91" fmla="*/ 273653 h 557149"/>
                    <a:gd name="connsiteX92" fmla="*/ 493534 w 607639"/>
                    <a:gd name="connsiteY92" fmla="*/ 243882 h 557149"/>
                    <a:gd name="connsiteX93" fmla="*/ 398032 w 607639"/>
                    <a:gd name="connsiteY93" fmla="*/ 243882 h 557149"/>
                    <a:gd name="connsiteX94" fmla="*/ 398032 w 607639"/>
                    <a:gd name="connsiteY94" fmla="*/ 261212 h 557149"/>
                    <a:gd name="connsiteX95" fmla="*/ 400524 w 607639"/>
                    <a:gd name="connsiteY95" fmla="*/ 261212 h 557149"/>
                    <a:gd name="connsiteX96" fmla="*/ 447608 w 607639"/>
                    <a:gd name="connsiteY96" fmla="*/ 261212 h 557149"/>
                    <a:gd name="connsiteX97" fmla="*/ 450100 w 607639"/>
                    <a:gd name="connsiteY97" fmla="*/ 261212 h 557149"/>
                    <a:gd name="connsiteX98" fmla="*/ 450100 w 607639"/>
                    <a:gd name="connsiteY98" fmla="*/ 243882 h 557149"/>
                    <a:gd name="connsiteX99" fmla="*/ 354686 w 607639"/>
                    <a:gd name="connsiteY99" fmla="*/ 243882 h 557149"/>
                    <a:gd name="connsiteX100" fmla="*/ 354686 w 607639"/>
                    <a:gd name="connsiteY100" fmla="*/ 273653 h 557149"/>
                    <a:gd name="connsiteX101" fmla="*/ 342226 w 607639"/>
                    <a:gd name="connsiteY101" fmla="*/ 286006 h 557149"/>
                    <a:gd name="connsiteX102" fmla="*/ 339733 w 607639"/>
                    <a:gd name="connsiteY102" fmla="*/ 286006 h 557149"/>
                    <a:gd name="connsiteX103" fmla="*/ 339733 w 607639"/>
                    <a:gd name="connsiteY103" fmla="*/ 410958 h 557149"/>
                    <a:gd name="connsiteX104" fmla="*/ 342226 w 607639"/>
                    <a:gd name="connsiteY104" fmla="*/ 410958 h 557149"/>
                    <a:gd name="connsiteX105" fmla="*/ 354686 w 607639"/>
                    <a:gd name="connsiteY105" fmla="*/ 423400 h 557149"/>
                    <a:gd name="connsiteX106" fmla="*/ 354686 w 607639"/>
                    <a:gd name="connsiteY106" fmla="*/ 453082 h 557149"/>
                    <a:gd name="connsiteX107" fmla="*/ 373288 w 607639"/>
                    <a:gd name="connsiteY107" fmla="*/ 453082 h 557149"/>
                    <a:gd name="connsiteX108" fmla="*/ 373288 w 607639"/>
                    <a:gd name="connsiteY108" fmla="*/ 423400 h 557149"/>
                    <a:gd name="connsiteX109" fmla="*/ 385660 w 607639"/>
                    <a:gd name="connsiteY109" fmla="*/ 410958 h 557149"/>
                    <a:gd name="connsiteX110" fmla="*/ 388152 w 607639"/>
                    <a:gd name="connsiteY110" fmla="*/ 410958 h 557149"/>
                    <a:gd name="connsiteX111" fmla="*/ 388152 w 607639"/>
                    <a:gd name="connsiteY111" fmla="*/ 286006 h 557149"/>
                    <a:gd name="connsiteX112" fmla="*/ 385660 w 607639"/>
                    <a:gd name="connsiteY112" fmla="*/ 286006 h 557149"/>
                    <a:gd name="connsiteX113" fmla="*/ 373288 w 607639"/>
                    <a:gd name="connsiteY113" fmla="*/ 273653 h 557149"/>
                    <a:gd name="connsiteX114" fmla="*/ 373288 w 607639"/>
                    <a:gd name="connsiteY114" fmla="*/ 243882 h 557149"/>
                    <a:gd name="connsiteX115" fmla="*/ 277786 w 607639"/>
                    <a:gd name="connsiteY115" fmla="*/ 243882 h 557149"/>
                    <a:gd name="connsiteX116" fmla="*/ 277786 w 607639"/>
                    <a:gd name="connsiteY116" fmla="*/ 261212 h 557149"/>
                    <a:gd name="connsiteX117" fmla="*/ 280278 w 607639"/>
                    <a:gd name="connsiteY117" fmla="*/ 261212 h 557149"/>
                    <a:gd name="connsiteX118" fmla="*/ 327362 w 607639"/>
                    <a:gd name="connsiteY118" fmla="*/ 261212 h 557149"/>
                    <a:gd name="connsiteX119" fmla="*/ 329854 w 607639"/>
                    <a:gd name="connsiteY119" fmla="*/ 261212 h 557149"/>
                    <a:gd name="connsiteX120" fmla="*/ 329854 w 607639"/>
                    <a:gd name="connsiteY120" fmla="*/ 243882 h 557149"/>
                    <a:gd name="connsiteX121" fmla="*/ 234351 w 607639"/>
                    <a:gd name="connsiteY121" fmla="*/ 243882 h 557149"/>
                    <a:gd name="connsiteX122" fmla="*/ 234351 w 607639"/>
                    <a:gd name="connsiteY122" fmla="*/ 273653 h 557149"/>
                    <a:gd name="connsiteX123" fmla="*/ 221979 w 607639"/>
                    <a:gd name="connsiteY123" fmla="*/ 286006 h 557149"/>
                    <a:gd name="connsiteX124" fmla="*/ 219487 w 607639"/>
                    <a:gd name="connsiteY124" fmla="*/ 286006 h 557149"/>
                    <a:gd name="connsiteX125" fmla="*/ 219487 w 607639"/>
                    <a:gd name="connsiteY125" fmla="*/ 410958 h 557149"/>
                    <a:gd name="connsiteX126" fmla="*/ 221979 w 607639"/>
                    <a:gd name="connsiteY126" fmla="*/ 410958 h 557149"/>
                    <a:gd name="connsiteX127" fmla="*/ 234351 w 607639"/>
                    <a:gd name="connsiteY127" fmla="*/ 423400 h 557149"/>
                    <a:gd name="connsiteX128" fmla="*/ 234351 w 607639"/>
                    <a:gd name="connsiteY128" fmla="*/ 453082 h 557149"/>
                    <a:gd name="connsiteX129" fmla="*/ 252953 w 607639"/>
                    <a:gd name="connsiteY129" fmla="*/ 453082 h 557149"/>
                    <a:gd name="connsiteX130" fmla="*/ 252953 w 607639"/>
                    <a:gd name="connsiteY130" fmla="*/ 423400 h 557149"/>
                    <a:gd name="connsiteX131" fmla="*/ 265325 w 607639"/>
                    <a:gd name="connsiteY131" fmla="*/ 410958 h 557149"/>
                    <a:gd name="connsiteX132" fmla="*/ 267817 w 607639"/>
                    <a:gd name="connsiteY132" fmla="*/ 410958 h 557149"/>
                    <a:gd name="connsiteX133" fmla="*/ 267817 w 607639"/>
                    <a:gd name="connsiteY133" fmla="*/ 286006 h 557149"/>
                    <a:gd name="connsiteX134" fmla="*/ 265325 w 607639"/>
                    <a:gd name="connsiteY134" fmla="*/ 286006 h 557149"/>
                    <a:gd name="connsiteX135" fmla="*/ 252953 w 607639"/>
                    <a:gd name="connsiteY135" fmla="*/ 273653 h 557149"/>
                    <a:gd name="connsiteX136" fmla="*/ 252953 w 607639"/>
                    <a:gd name="connsiteY136" fmla="*/ 243882 h 557149"/>
                    <a:gd name="connsiteX137" fmla="*/ 157450 w 607639"/>
                    <a:gd name="connsiteY137" fmla="*/ 243882 h 557149"/>
                    <a:gd name="connsiteX138" fmla="*/ 157450 w 607639"/>
                    <a:gd name="connsiteY138" fmla="*/ 261212 h 557149"/>
                    <a:gd name="connsiteX139" fmla="*/ 159942 w 607639"/>
                    <a:gd name="connsiteY139" fmla="*/ 261212 h 557149"/>
                    <a:gd name="connsiteX140" fmla="*/ 207115 w 607639"/>
                    <a:gd name="connsiteY140" fmla="*/ 261212 h 557149"/>
                    <a:gd name="connsiteX141" fmla="*/ 209607 w 607639"/>
                    <a:gd name="connsiteY141" fmla="*/ 261212 h 557149"/>
                    <a:gd name="connsiteX142" fmla="*/ 209607 w 607639"/>
                    <a:gd name="connsiteY142" fmla="*/ 243882 h 557149"/>
                    <a:gd name="connsiteX143" fmla="*/ 114105 w 607639"/>
                    <a:gd name="connsiteY143" fmla="*/ 243882 h 557149"/>
                    <a:gd name="connsiteX144" fmla="*/ 114105 w 607639"/>
                    <a:gd name="connsiteY144" fmla="*/ 273653 h 557149"/>
                    <a:gd name="connsiteX145" fmla="*/ 101644 w 607639"/>
                    <a:gd name="connsiteY145" fmla="*/ 286006 h 557149"/>
                    <a:gd name="connsiteX146" fmla="*/ 99241 w 607639"/>
                    <a:gd name="connsiteY146" fmla="*/ 286006 h 557149"/>
                    <a:gd name="connsiteX147" fmla="*/ 99241 w 607639"/>
                    <a:gd name="connsiteY147" fmla="*/ 410958 h 557149"/>
                    <a:gd name="connsiteX148" fmla="*/ 101644 w 607639"/>
                    <a:gd name="connsiteY148" fmla="*/ 410958 h 557149"/>
                    <a:gd name="connsiteX149" fmla="*/ 114105 w 607639"/>
                    <a:gd name="connsiteY149" fmla="*/ 423400 h 557149"/>
                    <a:gd name="connsiteX150" fmla="*/ 114105 w 607639"/>
                    <a:gd name="connsiteY150" fmla="*/ 453082 h 557149"/>
                    <a:gd name="connsiteX151" fmla="*/ 132707 w 607639"/>
                    <a:gd name="connsiteY151" fmla="*/ 453082 h 557149"/>
                    <a:gd name="connsiteX152" fmla="*/ 132707 w 607639"/>
                    <a:gd name="connsiteY152" fmla="*/ 423400 h 557149"/>
                    <a:gd name="connsiteX153" fmla="*/ 145078 w 607639"/>
                    <a:gd name="connsiteY153" fmla="*/ 410958 h 557149"/>
                    <a:gd name="connsiteX154" fmla="*/ 147571 w 607639"/>
                    <a:gd name="connsiteY154" fmla="*/ 410958 h 557149"/>
                    <a:gd name="connsiteX155" fmla="*/ 147571 w 607639"/>
                    <a:gd name="connsiteY155" fmla="*/ 286006 h 557149"/>
                    <a:gd name="connsiteX156" fmla="*/ 145078 w 607639"/>
                    <a:gd name="connsiteY156" fmla="*/ 286006 h 557149"/>
                    <a:gd name="connsiteX157" fmla="*/ 132707 w 607639"/>
                    <a:gd name="connsiteY157" fmla="*/ 273653 h 557149"/>
                    <a:gd name="connsiteX158" fmla="*/ 132707 w 607639"/>
                    <a:gd name="connsiteY158" fmla="*/ 243882 h 557149"/>
                    <a:gd name="connsiteX159" fmla="*/ 37204 w 607639"/>
                    <a:gd name="connsiteY159" fmla="*/ 243882 h 557149"/>
                    <a:gd name="connsiteX160" fmla="*/ 37204 w 607639"/>
                    <a:gd name="connsiteY160" fmla="*/ 261212 h 557149"/>
                    <a:gd name="connsiteX161" fmla="*/ 39696 w 607639"/>
                    <a:gd name="connsiteY161" fmla="*/ 261212 h 557149"/>
                    <a:gd name="connsiteX162" fmla="*/ 86780 w 607639"/>
                    <a:gd name="connsiteY162" fmla="*/ 261212 h 557149"/>
                    <a:gd name="connsiteX163" fmla="*/ 89272 w 607639"/>
                    <a:gd name="connsiteY163" fmla="*/ 261212 h 557149"/>
                    <a:gd name="connsiteX164" fmla="*/ 89272 w 607639"/>
                    <a:gd name="connsiteY164" fmla="*/ 243882 h 557149"/>
                    <a:gd name="connsiteX165" fmla="*/ 24832 w 607639"/>
                    <a:gd name="connsiteY165" fmla="*/ 204246 h 557149"/>
                    <a:gd name="connsiteX166" fmla="*/ 24832 w 607639"/>
                    <a:gd name="connsiteY166" fmla="*/ 219176 h 557149"/>
                    <a:gd name="connsiteX167" fmla="*/ 582807 w 607639"/>
                    <a:gd name="connsiteY167" fmla="*/ 219176 h 557149"/>
                    <a:gd name="connsiteX168" fmla="*/ 582807 w 607639"/>
                    <a:gd name="connsiteY168" fmla="*/ 204246 h 557149"/>
                    <a:gd name="connsiteX169" fmla="*/ 303961 w 607639"/>
                    <a:gd name="connsiteY169" fmla="*/ 105218 h 557149"/>
                    <a:gd name="connsiteX170" fmla="*/ 289099 w 607639"/>
                    <a:gd name="connsiteY170" fmla="*/ 120067 h 557149"/>
                    <a:gd name="connsiteX171" fmla="*/ 303961 w 607639"/>
                    <a:gd name="connsiteY171" fmla="*/ 134917 h 557149"/>
                    <a:gd name="connsiteX172" fmla="*/ 318824 w 607639"/>
                    <a:gd name="connsiteY172" fmla="*/ 120067 h 557149"/>
                    <a:gd name="connsiteX173" fmla="*/ 303961 w 607639"/>
                    <a:gd name="connsiteY173" fmla="*/ 105218 h 557149"/>
                    <a:gd name="connsiteX174" fmla="*/ 303961 w 607639"/>
                    <a:gd name="connsiteY174" fmla="*/ 80409 h 557149"/>
                    <a:gd name="connsiteX175" fmla="*/ 343654 w 607639"/>
                    <a:gd name="connsiteY175" fmla="*/ 120067 h 557149"/>
                    <a:gd name="connsiteX176" fmla="*/ 303961 w 607639"/>
                    <a:gd name="connsiteY176" fmla="*/ 159725 h 557149"/>
                    <a:gd name="connsiteX177" fmla="*/ 264268 w 607639"/>
                    <a:gd name="connsiteY177" fmla="*/ 120067 h 557149"/>
                    <a:gd name="connsiteX178" fmla="*/ 303961 w 607639"/>
                    <a:gd name="connsiteY178" fmla="*/ 80409 h 557149"/>
                    <a:gd name="connsiteX179" fmla="*/ 303775 w 607639"/>
                    <a:gd name="connsiteY179" fmla="*/ 26949 h 557149"/>
                    <a:gd name="connsiteX180" fmla="*/ 56073 w 607639"/>
                    <a:gd name="connsiteY180" fmla="*/ 179451 h 557149"/>
                    <a:gd name="connsiteX181" fmla="*/ 551477 w 607639"/>
                    <a:gd name="connsiteY181" fmla="*/ 179451 h 557149"/>
                    <a:gd name="connsiteX182" fmla="*/ 297278 w 607639"/>
                    <a:gd name="connsiteY182" fmla="*/ 1799 h 557149"/>
                    <a:gd name="connsiteX183" fmla="*/ 310273 w 607639"/>
                    <a:gd name="connsiteY183" fmla="*/ 1799 h 557149"/>
                    <a:gd name="connsiteX184" fmla="*/ 601676 w 607639"/>
                    <a:gd name="connsiteY184" fmla="*/ 181317 h 557149"/>
                    <a:gd name="connsiteX185" fmla="*/ 607639 w 607639"/>
                    <a:gd name="connsiteY185" fmla="*/ 191626 h 557149"/>
                    <a:gd name="connsiteX186" fmla="*/ 607639 w 607639"/>
                    <a:gd name="connsiteY186" fmla="*/ 191893 h 557149"/>
                    <a:gd name="connsiteX187" fmla="*/ 607639 w 607639"/>
                    <a:gd name="connsiteY187" fmla="*/ 231529 h 557149"/>
                    <a:gd name="connsiteX188" fmla="*/ 595178 w 607639"/>
                    <a:gd name="connsiteY188" fmla="*/ 243882 h 557149"/>
                    <a:gd name="connsiteX189" fmla="*/ 595178 w 607639"/>
                    <a:gd name="connsiteY189" fmla="*/ 273653 h 557149"/>
                    <a:gd name="connsiteX190" fmla="*/ 582807 w 607639"/>
                    <a:gd name="connsiteY190" fmla="*/ 286006 h 557149"/>
                    <a:gd name="connsiteX191" fmla="*/ 580315 w 607639"/>
                    <a:gd name="connsiteY191" fmla="*/ 286006 h 557149"/>
                    <a:gd name="connsiteX192" fmla="*/ 580315 w 607639"/>
                    <a:gd name="connsiteY192" fmla="*/ 410958 h 557149"/>
                    <a:gd name="connsiteX193" fmla="*/ 582807 w 607639"/>
                    <a:gd name="connsiteY193" fmla="*/ 410958 h 557149"/>
                    <a:gd name="connsiteX194" fmla="*/ 595178 w 607639"/>
                    <a:gd name="connsiteY194" fmla="*/ 423400 h 557149"/>
                    <a:gd name="connsiteX195" fmla="*/ 595178 w 607639"/>
                    <a:gd name="connsiteY195" fmla="*/ 465435 h 557149"/>
                    <a:gd name="connsiteX196" fmla="*/ 595178 w 607639"/>
                    <a:gd name="connsiteY196" fmla="*/ 492718 h 557149"/>
                    <a:gd name="connsiteX197" fmla="*/ 607639 w 607639"/>
                    <a:gd name="connsiteY197" fmla="*/ 505160 h 557149"/>
                    <a:gd name="connsiteX198" fmla="*/ 607639 w 607639"/>
                    <a:gd name="connsiteY198" fmla="*/ 544796 h 557149"/>
                    <a:gd name="connsiteX199" fmla="*/ 595178 w 607639"/>
                    <a:gd name="connsiteY199" fmla="*/ 557149 h 557149"/>
                    <a:gd name="connsiteX200" fmla="*/ 12371 w 607639"/>
                    <a:gd name="connsiteY200" fmla="*/ 557149 h 557149"/>
                    <a:gd name="connsiteX201" fmla="*/ 0 w 607639"/>
                    <a:gd name="connsiteY201" fmla="*/ 544796 h 557149"/>
                    <a:gd name="connsiteX202" fmla="*/ 0 w 607639"/>
                    <a:gd name="connsiteY202" fmla="*/ 505160 h 557149"/>
                    <a:gd name="connsiteX203" fmla="*/ 3649 w 607639"/>
                    <a:gd name="connsiteY203" fmla="*/ 496362 h 557149"/>
                    <a:gd name="connsiteX204" fmla="*/ 12371 w 607639"/>
                    <a:gd name="connsiteY204" fmla="*/ 492718 h 557149"/>
                    <a:gd name="connsiteX205" fmla="*/ 12371 w 607639"/>
                    <a:gd name="connsiteY205" fmla="*/ 465435 h 557149"/>
                    <a:gd name="connsiteX206" fmla="*/ 12371 w 607639"/>
                    <a:gd name="connsiteY206" fmla="*/ 423400 h 557149"/>
                    <a:gd name="connsiteX207" fmla="*/ 24832 w 607639"/>
                    <a:gd name="connsiteY207" fmla="*/ 410958 h 557149"/>
                    <a:gd name="connsiteX208" fmla="*/ 27324 w 607639"/>
                    <a:gd name="connsiteY208" fmla="*/ 410958 h 557149"/>
                    <a:gd name="connsiteX209" fmla="*/ 27324 w 607639"/>
                    <a:gd name="connsiteY209" fmla="*/ 286006 h 557149"/>
                    <a:gd name="connsiteX210" fmla="*/ 24832 w 607639"/>
                    <a:gd name="connsiteY210" fmla="*/ 286006 h 557149"/>
                    <a:gd name="connsiteX211" fmla="*/ 12371 w 607639"/>
                    <a:gd name="connsiteY211" fmla="*/ 273653 h 557149"/>
                    <a:gd name="connsiteX212" fmla="*/ 12371 w 607639"/>
                    <a:gd name="connsiteY212" fmla="*/ 243882 h 557149"/>
                    <a:gd name="connsiteX213" fmla="*/ 0 w 607639"/>
                    <a:gd name="connsiteY213" fmla="*/ 231529 h 557149"/>
                    <a:gd name="connsiteX214" fmla="*/ 0 w 607639"/>
                    <a:gd name="connsiteY214" fmla="*/ 191893 h 557149"/>
                    <a:gd name="connsiteX215" fmla="*/ 0 w 607639"/>
                    <a:gd name="connsiteY215" fmla="*/ 191715 h 557149"/>
                    <a:gd name="connsiteX216" fmla="*/ 5874 w 607639"/>
                    <a:gd name="connsiteY216" fmla="*/ 181317 h 55714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607639" h="557149">
                      <a:moveTo>
                        <a:pt x="304577" y="492723"/>
                      </a:moveTo>
                      <a:lnTo>
                        <a:pt x="304755" y="492723"/>
                      </a:lnTo>
                      <a:cubicBezTo>
                        <a:pt x="311605" y="492723"/>
                        <a:pt x="317121" y="498316"/>
                        <a:pt x="317121" y="505152"/>
                      </a:cubicBezTo>
                      <a:cubicBezTo>
                        <a:pt x="317121" y="511987"/>
                        <a:pt x="311605" y="517491"/>
                        <a:pt x="304755" y="517491"/>
                      </a:cubicBezTo>
                      <a:lnTo>
                        <a:pt x="304577" y="517491"/>
                      </a:lnTo>
                      <a:cubicBezTo>
                        <a:pt x="297727" y="517491"/>
                        <a:pt x="292211" y="511987"/>
                        <a:pt x="292211" y="505152"/>
                      </a:cubicBezTo>
                      <a:cubicBezTo>
                        <a:pt x="292211" y="498316"/>
                        <a:pt x="297727" y="492723"/>
                        <a:pt x="304577" y="492723"/>
                      </a:cubicBezTo>
                      <a:close/>
                      <a:moveTo>
                        <a:pt x="37204" y="477877"/>
                      </a:moveTo>
                      <a:lnTo>
                        <a:pt x="37204" y="492718"/>
                      </a:lnTo>
                      <a:lnTo>
                        <a:pt x="264435" y="492718"/>
                      </a:lnTo>
                      <a:cubicBezTo>
                        <a:pt x="271288" y="492718"/>
                        <a:pt x="276807" y="498317"/>
                        <a:pt x="276807" y="505160"/>
                      </a:cubicBezTo>
                      <a:cubicBezTo>
                        <a:pt x="276807" y="512003"/>
                        <a:pt x="271288" y="517513"/>
                        <a:pt x="264435" y="517513"/>
                      </a:cubicBezTo>
                      <a:lnTo>
                        <a:pt x="24832" y="517513"/>
                      </a:lnTo>
                      <a:lnTo>
                        <a:pt x="24832" y="532354"/>
                      </a:lnTo>
                      <a:lnTo>
                        <a:pt x="582807" y="532354"/>
                      </a:lnTo>
                      <a:lnTo>
                        <a:pt x="582807" y="517513"/>
                      </a:lnTo>
                      <a:lnTo>
                        <a:pt x="343205" y="517513"/>
                      </a:lnTo>
                      <a:cubicBezTo>
                        <a:pt x="336351" y="517513"/>
                        <a:pt x="330744" y="512003"/>
                        <a:pt x="330744" y="505160"/>
                      </a:cubicBezTo>
                      <a:cubicBezTo>
                        <a:pt x="330744" y="498317"/>
                        <a:pt x="336351" y="492718"/>
                        <a:pt x="343205" y="492718"/>
                      </a:cubicBezTo>
                      <a:lnTo>
                        <a:pt x="570435" y="492718"/>
                      </a:lnTo>
                      <a:lnTo>
                        <a:pt x="570435" y="477877"/>
                      </a:lnTo>
                      <a:close/>
                      <a:moveTo>
                        <a:pt x="518367" y="435753"/>
                      </a:moveTo>
                      <a:lnTo>
                        <a:pt x="518367" y="453082"/>
                      </a:lnTo>
                      <a:lnTo>
                        <a:pt x="570435" y="453082"/>
                      </a:lnTo>
                      <a:lnTo>
                        <a:pt x="570435" y="435753"/>
                      </a:lnTo>
                      <a:lnTo>
                        <a:pt x="567943" y="435753"/>
                      </a:lnTo>
                      <a:lnTo>
                        <a:pt x="520770" y="435753"/>
                      </a:lnTo>
                      <a:close/>
                      <a:moveTo>
                        <a:pt x="398032" y="435753"/>
                      </a:moveTo>
                      <a:lnTo>
                        <a:pt x="398032" y="453082"/>
                      </a:lnTo>
                      <a:lnTo>
                        <a:pt x="450100" y="453082"/>
                      </a:lnTo>
                      <a:lnTo>
                        <a:pt x="450100" y="435753"/>
                      </a:lnTo>
                      <a:lnTo>
                        <a:pt x="447608" y="435753"/>
                      </a:lnTo>
                      <a:lnTo>
                        <a:pt x="400524" y="435753"/>
                      </a:lnTo>
                      <a:close/>
                      <a:moveTo>
                        <a:pt x="277786" y="435753"/>
                      </a:moveTo>
                      <a:lnTo>
                        <a:pt x="277786" y="453082"/>
                      </a:lnTo>
                      <a:lnTo>
                        <a:pt x="329854" y="453082"/>
                      </a:lnTo>
                      <a:lnTo>
                        <a:pt x="329854" y="435753"/>
                      </a:lnTo>
                      <a:lnTo>
                        <a:pt x="327362" y="435753"/>
                      </a:lnTo>
                      <a:lnTo>
                        <a:pt x="280278" y="435753"/>
                      </a:lnTo>
                      <a:close/>
                      <a:moveTo>
                        <a:pt x="157450" y="435753"/>
                      </a:moveTo>
                      <a:lnTo>
                        <a:pt x="157450" y="453082"/>
                      </a:lnTo>
                      <a:lnTo>
                        <a:pt x="209607" y="453082"/>
                      </a:lnTo>
                      <a:lnTo>
                        <a:pt x="209607" y="435753"/>
                      </a:lnTo>
                      <a:lnTo>
                        <a:pt x="207115" y="435753"/>
                      </a:lnTo>
                      <a:lnTo>
                        <a:pt x="159942" y="435753"/>
                      </a:lnTo>
                      <a:close/>
                      <a:moveTo>
                        <a:pt x="37204" y="435753"/>
                      </a:moveTo>
                      <a:lnTo>
                        <a:pt x="37204" y="453082"/>
                      </a:lnTo>
                      <a:lnTo>
                        <a:pt x="89272" y="453082"/>
                      </a:lnTo>
                      <a:lnTo>
                        <a:pt x="89272" y="435753"/>
                      </a:lnTo>
                      <a:lnTo>
                        <a:pt x="86780" y="435753"/>
                      </a:lnTo>
                      <a:lnTo>
                        <a:pt x="39696" y="435753"/>
                      </a:lnTo>
                      <a:close/>
                      <a:moveTo>
                        <a:pt x="533231" y="286006"/>
                      </a:moveTo>
                      <a:lnTo>
                        <a:pt x="533231" y="410958"/>
                      </a:lnTo>
                      <a:lnTo>
                        <a:pt x="555571" y="410958"/>
                      </a:lnTo>
                      <a:lnTo>
                        <a:pt x="555571" y="286006"/>
                      </a:lnTo>
                      <a:close/>
                      <a:moveTo>
                        <a:pt x="412896" y="286006"/>
                      </a:moveTo>
                      <a:lnTo>
                        <a:pt x="412896" y="410958"/>
                      </a:lnTo>
                      <a:lnTo>
                        <a:pt x="435236" y="410958"/>
                      </a:lnTo>
                      <a:lnTo>
                        <a:pt x="435236" y="286006"/>
                      </a:lnTo>
                      <a:close/>
                      <a:moveTo>
                        <a:pt x="292650" y="286006"/>
                      </a:moveTo>
                      <a:lnTo>
                        <a:pt x="292650" y="410958"/>
                      </a:lnTo>
                      <a:lnTo>
                        <a:pt x="314990" y="410958"/>
                      </a:lnTo>
                      <a:lnTo>
                        <a:pt x="314990" y="286006"/>
                      </a:lnTo>
                      <a:close/>
                      <a:moveTo>
                        <a:pt x="172403" y="286006"/>
                      </a:moveTo>
                      <a:lnTo>
                        <a:pt x="172403" y="410958"/>
                      </a:lnTo>
                      <a:lnTo>
                        <a:pt x="194654" y="410958"/>
                      </a:lnTo>
                      <a:lnTo>
                        <a:pt x="194654" y="286006"/>
                      </a:lnTo>
                      <a:close/>
                      <a:moveTo>
                        <a:pt x="52068" y="286006"/>
                      </a:moveTo>
                      <a:lnTo>
                        <a:pt x="52068" y="410958"/>
                      </a:lnTo>
                      <a:lnTo>
                        <a:pt x="74408" y="410958"/>
                      </a:lnTo>
                      <a:lnTo>
                        <a:pt x="74408" y="286006"/>
                      </a:lnTo>
                      <a:close/>
                      <a:moveTo>
                        <a:pt x="518367" y="243882"/>
                      </a:moveTo>
                      <a:lnTo>
                        <a:pt x="518367" y="261212"/>
                      </a:lnTo>
                      <a:lnTo>
                        <a:pt x="520770" y="261212"/>
                      </a:lnTo>
                      <a:lnTo>
                        <a:pt x="567943" y="261212"/>
                      </a:lnTo>
                      <a:lnTo>
                        <a:pt x="570435" y="261212"/>
                      </a:lnTo>
                      <a:lnTo>
                        <a:pt x="570435" y="243882"/>
                      </a:lnTo>
                      <a:close/>
                      <a:moveTo>
                        <a:pt x="474932" y="243882"/>
                      </a:moveTo>
                      <a:lnTo>
                        <a:pt x="474932" y="273653"/>
                      </a:lnTo>
                      <a:cubicBezTo>
                        <a:pt x="474932" y="280496"/>
                        <a:pt x="469414" y="286006"/>
                        <a:pt x="462561" y="286006"/>
                      </a:cubicBezTo>
                      <a:lnTo>
                        <a:pt x="460068" y="286006"/>
                      </a:lnTo>
                      <a:lnTo>
                        <a:pt x="460068" y="410958"/>
                      </a:lnTo>
                      <a:lnTo>
                        <a:pt x="462561" y="410958"/>
                      </a:lnTo>
                      <a:cubicBezTo>
                        <a:pt x="469414" y="410958"/>
                        <a:pt x="474932" y="416557"/>
                        <a:pt x="474932" y="423400"/>
                      </a:cubicBezTo>
                      <a:lnTo>
                        <a:pt x="474932" y="453082"/>
                      </a:lnTo>
                      <a:lnTo>
                        <a:pt x="493534" y="453082"/>
                      </a:lnTo>
                      <a:lnTo>
                        <a:pt x="493534" y="423400"/>
                      </a:lnTo>
                      <a:cubicBezTo>
                        <a:pt x="493534" y="416557"/>
                        <a:pt x="499053" y="410958"/>
                        <a:pt x="505906" y="410958"/>
                      </a:cubicBezTo>
                      <a:lnTo>
                        <a:pt x="508398" y="410958"/>
                      </a:lnTo>
                      <a:lnTo>
                        <a:pt x="508398" y="286006"/>
                      </a:lnTo>
                      <a:lnTo>
                        <a:pt x="505906" y="286006"/>
                      </a:lnTo>
                      <a:cubicBezTo>
                        <a:pt x="499053" y="286006"/>
                        <a:pt x="493534" y="280496"/>
                        <a:pt x="493534" y="273653"/>
                      </a:cubicBezTo>
                      <a:lnTo>
                        <a:pt x="493534" y="243882"/>
                      </a:lnTo>
                      <a:close/>
                      <a:moveTo>
                        <a:pt x="398032" y="243882"/>
                      </a:moveTo>
                      <a:lnTo>
                        <a:pt x="398032" y="261212"/>
                      </a:lnTo>
                      <a:lnTo>
                        <a:pt x="400524" y="261212"/>
                      </a:lnTo>
                      <a:lnTo>
                        <a:pt x="447608" y="261212"/>
                      </a:lnTo>
                      <a:lnTo>
                        <a:pt x="450100" y="261212"/>
                      </a:lnTo>
                      <a:lnTo>
                        <a:pt x="450100" y="243882"/>
                      </a:lnTo>
                      <a:close/>
                      <a:moveTo>
                        <a:pt x="354686" y="243882"/>
                      </a:moveTo>
                      <a:lnTo>
                        <a:pt x="354686" y="273653"/>
                      </a:lnTo>
                      <a:cubicBezTo>
                        <a:pt x="354686" y="280496"/>
                        <a:pt x="349079" y="286006"/>
                        <a:pt x="342226" y="286006"/>
                      </a:cubicBezTo>
                      <a:lnTo>
                        <a:pt x="339733" y="286006"/>
                      </a:lnTo>
                      <a:lnTo>
                        <a:pt x="339733" y="410958"/>
                      </a:lnTo>
                      <a:lnTo>
                        <a:pt x="342226" y="410958"/>
                      </a:lnTo>
                      <a:cubicBezTo>
                        <a:pt x="349079" y="410958"/>
                        <a:pt x="354686" y="416557"/>
                        <a:pt x="354686" y="423400"/>
                      </a:cubicBezTo>
                      <a:lnTo>
                        <a:pt x="354686" y="453082"/>
                      </a:lnTo>
                      <a:lnTo>
                        <a:pt x="373288" y="453082"/>
                      </a:lnTo>
                      <a:lnTo>
                        <a:pt x="373288" y="423400"/>
                      </a:lnTo>
                      <a:cubicBezTo>
                        <a:pt x="373288" y="416557"/>
                        <a:pt x="378807" y="410958"/>
                        <a:pt x="385660" y="410958"/>
                      </a:cubicBezTo>
                      <a:lnTo>
                        <a:pt x="388152" y="410958"/>
                      </a:lnTo>
                      <a:lnTo>
                        <a:pt x="388152" y="286006"/>
                      </a:lnTo>
                      <a:lnTo>
                        <a:pt x="385660" y="286006"/>
                      </a:lnTo>
                      <a:cubicBezTo>
                        <a:pt x="378807" y="286006"/>
                        <a:pt x="373288" y="280496"/>
                        <a:pt x="373288" y="273653"/>
                      </a:cubicBezTo>
                      <a:lnTo>
                        <a:pt x="373288" y="243882"/>
                      </a:lnTo>
                      <a:close/>
                      <a:moveTo>
                        <a:pt x="277786" y="243882"/>
                      </a:moveTo>
                      <a:lnTo>
                        <a:pt x="277786" y="261212"/>
                      </a:lnTo>
                      <a:lnTo>
                        <a:pt x="280278" y="261212"/>
                      </a:lnTo>
                      <a:lnTo>
                        <a:pt x="327362" y="261212"/>
                      </a:lnTo>
                      <a:lnTo>
                        <a:pt x="329854" y="261212"/>
                      </a:lnTo>
                      <a:lnTo>
                        <a:pt x="329854" y="243882"/>
                      </a:lnTo>
                      <a:close/>
                      <a:moveTo>
                        <a:pt x="234351" y="243882"/>
                      </a:moveTo>
                      <a:lnTo>
                        <a:pt x="234351" y="273653"/>
                      </a:lnTo>
                      <a:cubicBezTo>
                        <a:pt x="234351" y="280496"/>
                        <a:pt x="228832" y="286006"/>
                        <a:pt x="221979" y="286006"/>
                      </a:cubicBezTo>
                      <a:lnTo>
                        <a:pt x="219487" y="286006"/>
                      </a:lnTo>
                      <a:lnTo>
                        <a:pt x="219487" y="410958"/>
                      </a:lnTo>
                      <a:lnTo>
                        <a:pt x="221979" y="410958"/>
                      </a:lnTo>
                      <a:cubicBezTo>
                        <a:pt x="228832" y="410958"/>
                        <a:pt x="234351" y="416557"/>
                        <a:pt x="234351" y="423400"/>
                      </a:cubicBezTo>
                      <a:lnTo>
                        <a:pt x="234351" y="453082"/>
                      </a:lnTo>
                      <a:lnTo>
                        <a:pt x="252953" y="453082"/>
                      </a:lnTo>
                      <a:lnTo>
                        <a:pt x="252953" y="423400"/>
                      </a:lnTo>
                      <a:cubicBezTo>
                        <a:pt x="252953" y="416557"/>
                        <a:pt x="258471" y="410958"/>
                        <a:pt x="265325" y="410958"/>
                      </a:cubicBezTo>
                      <a:lnTo>
                        <a:pt x="267817" y="410958"/>
                      </a:lnTo>
                      <a:lnTo>
                        <a:pt x="267817" y="286006"/>
                      </a:lnTo>
                      <a:lnTo>
                        <a:pt x="265325" y="286006"/>
                      </a:lnTo>
                      <a:cubicBezTo>
                        <a:pt x="258471" y="286006"/>
                        <a:pt x="252953" y="280496"/>
                        <a:pt x="252953" y="273653"/>
                      </a:cubicBezTo>
                      <a:lnTo>
                        <a:pt x="252953" y="243882"/>
                      </a:lnTo>
                      <a:close/>
                      <a:moveTo>
                        <a:pt x="157450" y="243882"/>
                      </a:moveTo>
                      <a:lnTo>
                        <a:pt x="157450" y="261212"/>
                      </a:lnTo>
                      <a:lnTo>
                        <a:pt x="159942" y="261212"/>
                      </a:lnTo>
                      <a:lnTo>
                        <a:pt x="207115" y="261212"/>
                      </a:lnTo>
                      <a:lnTo>
                        <a:pt x="209607" y="261212"/>
                      </a:lnTo>
                      <a:lnTo>
                        <a:pt x="209607" y="243882"/>
                      </a:lnTo>
                      <a:close/>
                      <a:moveTo>
                        <a:pt x="114105" y="243882"/>
                      </a:moveTo>
                      <a:lnTo>
                        <a:pt x="114105" y="273653"/>
                      </a:lnTo>
                      <a:cubicBezTo>
                        <a:pt x="114105" y="280496"/>
                        <a:pt x="108497" y="286006"/>
                        <a:pt x="101644" y="286006"/>
                      </a:cubicBezTo>
                      <a:lnTo>
                        <a:pt x="99241" y="286006"/>
                      </a:lnTo>
                      <a:lnTo>
                        <a:pt x="99241" y="410958"/>
                      </a:lnTo>
                      <a:lnTo>
                        <a:pt x="101644" y="410958"/>
                      </a:lnTo>
                      <a:cubicBezTo>
                        <a:pt x="108497" y="410958"/>
                        <a:pt x="114105" y="416557"/>
                        <a:pt x="114105" y="423400"/>
                      </a:cubicBezTo>
                      <a:lnTo>
                        <a:pt x="114105" y="453082"/>
                      </a:lnTo>
                      <a:lnTo>
                        <a:pt x="132707" y="453082"/>
                      </a:lnTo>
                      <a:lnTo>
                        <a:pt x="132707" y="423400"/>
                      </a:lnTo>
                      <a:cubicBezTo>
                        <a:pt x="132707" y="416557"/>
                        <a:pt x="138225" y="410958"/>
                        <a:pt x="145078" y="410958"/>
                      </a:cubicBezTo>
                      <a:lnTo>
                        <a:pt x="147571" y="410958"/>
                      </a:lnTo>
                      <a:lnTo>
                        <a:pt x="147571" y="286006"/>
                      </a:lnTo>
                      <a:lnTo>
                        <a:pt x="145078" y="286006"/>
                      </a:lnTo>
                      <a:cubicBezTo>
                        <a:pt x="138225" y="286006"/>
                        <a:pt x="132707" y="280496"/>
                        <a:pt x="132707" y="273653"/>
                      </a:cubicBezTo>
                      <a:lnTo>
                        <a:pt x="132707" y="243882"/>
                      </a:lnTo>
                      <a:close/>
                      <a:moveTo>
                        <a:pt x="37204" y="243882"/>
                      </a:moveTo>
                      <a:lnTo>
                        <a:pt x="37204" y="261212"/>
                      </a:lnTo>
                      <a:lnTo>
                        <a:pt x="39696" y="261212"/>
                      </a:lnTo>
                      <a:lnTo>
                        <a:pt x="86780" y="261212"/>
                      </a:lnTo>
                      <a:lnTo>
                        <a:pt x="89272" y="261212"/>
                      </a:lnTo>
                      <a:lnTo>
                        <a:pt x="89272" y="243882"/>
                      </a:lnTo>
                      <a:close/>
                      <a:moveTo>
                        <a:pt x="24832" y="204246"/>
                      </a:moveTo>
                      <a:lnTo>
                        <a:pt x="24832" y="219176"/>
                      </a:lnTo>
                      <a:lnTo>
                        <a:pt x="582807" y="219176"/>
                      </a:lnTo>
                      <a:lnTo>
                        <a:pt x="582807" y="204246"/>
                      </a:lnTo>
                      <a:close/>
                      <a:moveTo>
                        <a:pt x="303961" y="105218"/>
                      </a:moveTo>
                      <a:cubicBezTo>
                        <a:pt x="295773" y="105218"/>
                        <a:pt x="289099" y="111887"/>
                        <a:pt x="289099" y="120067"/>
                      </a:cubicBezTo>
                      <a:cubicBezTo>
                        <a:pt x="289099" y="128248"/>
                        <a:pt x="295773" y="134917"/>
                        <a:pt x="303961" y="134917"/>
                      </a:cubicBezTo>
                      <a:cubicBezTo>
                        <a:pt x="312149" y="134917"/>
                        <a:pt x="318824" y="128248"/>
                        <a:pt x="318824" y="120067"/>
                      </a:cubicBezTo>
                      <a:cubicBezTo>
                        <a:pt x="318824" y="111887"/>
                        <a:pt x="312149" y="105218"/>
                        <a:pt x="303961" y="105218"/>
                      </a:cubicBezTo>
                      <a:close/>
                      <a:moveTo>
                        <a:pt x="303961" y="80409"/>
                      </a:moveTo>
                      <a:cubicBezTo>
                        <a:pt x="325855" y="80409"/>
                        <a:pt x="343654" y="98193"/>
                        <a:pt x="343654" y="120067"/>
                      </a:cubicBezTo>
                      <a:cubicBezTo>
                        <a:pt x="343654" y="141941"/>
                        <a:pt x="325855" y="159725"/>
                        <a:pt x="303961" y="159725"/>
                      </a:cubicBezTo>
                      <a:cubicBezTo>
                        <a:pt x="282068" y="159725"/>
                        <a:pt x="264268" y="141941"/>
                        <a:pt x="264268" y="120067"/>
                      </a:cubicBezTo>
                      <a:cubicBezTo>
                        <a:pt x="264268" y="98193"/>
                        <a:pt x="282068" y="80409"/>
                        <a:pt x="303961" y="80409"/>
                      </a:cubicBezTo>
                      <a:close/>
                      <a:moveTo>
                        <a:pt x="303775" y="26949"/>
                      </a:moveTo>
                      <a:lnTo>
                        <a:pt x="56073" y="179451"/>
                      </a:lnTo>
                      <a:lnTo>
                        <a:pt x="551477" y="179451"/>
                      </a:lnTo>
                      <a:close/>
                      <a:moveTo>
                        <a:pt x="297278" y="1799"/>
                      </a:moveTo>
                      <a:cubicBezTo>
                        <a:pt x="301283" y="-600"/>
                        <a:pt x="306356" y="-600"/>
                        <a:pt x="310273" y="1799"/>
                      </a:cubicBezTo>
                      <a:lnTo>
                        <a:pt x="601676" y="181317"/>
                      </a:lnTo>
                      <a:cubicBezTo>
                        <a:pt x="605414" y="183628"/>
                        <a:pt x="607550" y="187538"/>
                        <a:pt x="607639" y="191626"/>
                      </a:cubicBezTo>
                      <a:cubicBezTo>
                        <a:pt x="607639" y="191715"/>
                        <a:pt x="607639" y="191804"/>
                        <a:pt x="607639" y="191893"/>
                      </a:cubicBezTo>
                      <a:lnTo>
                        <a:pt x="607639" y="231529"/>
                      </a:lnTo>
                      <a:cubicBezTo>
                        <a:pt x="607639" y="238372"/>
                        <a:pt x="602032" y="243882"/>
                        <a:pt x="595178" y="243882"/>
                      </a:cubicBezTo>
                      <a:lnTo>
                        <a:pt x="595178" y="273653"/>
                      </a:lnTo>
                      <a:cubicBezTo>
                        <a:pt x="595178" y="280496"/>
                        <a:pt x="589660" y="286006"/>
                        <a:pt x="582807" y="286006"/>
                      </a:cubicBezTo>
                      <a:lnTo>
                        <a:pt x="580315" y="286006"/>
                      </a:lnTo>
                      <a:lnTo>
                        <a:pt x="580315" y="410958"/>
                      </a:lnTo>
                      <a:lnTo>
                        <a:pt x="582807" y="410958"/>
                      </a:lnTo>
                      <a:cubicBezTo>
                        <a:pt x="589660" y="410958"/>
                        <a:pt x="595178" y="416557"/>
                        <a:pt x="595178" y="423400"/>
                      </a:cubicBezTo>
                      <a:lnTo>
                        <a:pt x="595178" y="465435"/>
                      </a:lnTo>
                      <a:lnTo>
                        <a:pt x="595178" y="492718"/>
                      </a:lnTo>
                      <a:cubicBezTo>
                        <a:pt x="602032" y="492718"/>
                        <a:pt x="607639" y="498317"/>
                        <a:pt x="607639" y="505160"/>
                      </a:cubicBezTo>
                      <a:lnTo>
                        <a:pt x="607639" y="544796"/>
                      </a:lnTo>
                      <a:cubicBezTo>
                        <a:pt x="607639" y="551639"/>
                        <a:pt x="602032" y="557149"/>
                        <a:pt x="595178" y="557149"/>
                      </a:cubicBezTo>
                      <a:lnTo>
                        <a:pt x="12371" y="557149"/>
                      </a:lnTo>
                      <a:cubicBezTo>
                        <a:pt x="5518" y="557149"/>
                        <a:pt x="0" y="551639"/>
                        <a:pt x="0" y="544796"/>
                      </a:cubicBezTo>
                      <a:lnTo>
                        <a:pt x="0" y="505160"/>
                      </a:lnTo>
                      <a:cubicBezTo>
                        <a:pt x="0" y="501872"/>
                        <a:pt x="1335" y="498673"/>
                        <a:pt x="3649" y="496362"/>
                      </a:cubicBezTo>
                      <a:cubicBezTo>
                        <a:pt x="5963" y="494051"/>
                        <a:pt x="9078" y="492718"/>
                        <a:pt x="12371" y="492718"/>
                      </a:cubicBezTo>
                      <a:lnTo>
                        <a:pt x="12371" y="465435"/>
                      </a:lnTo>
                      <a:lnTo>
                        <a:pt x="12371" y="423400"/>
                      </a:lnTo>
                      <a:cubicBezTo>
                        <a:pt x="12371" y="416557"/>
                        <a:pt x="17979" y="410958"/>
                        <a:pt x="24832" y="410958"/>
                      </a:cubicBezTo>
                      <a:lnTo>
                        <a:pt x="27324" y="410958"/>
                      </a:lnTo>
                      <a:lnTo>
                        <a:pt x="27324" y="286006"/>
                      </a:lnTo>
                      <a:lnTo>
                        <a:pt x="24832" y="286006"/>
                      </a:lnTo>
                      <a:cubicBezTo>
                        <a:pt x="17979" y="286006"/>
                        <a:pt x="12371" y="280496"/>
                        <a:pt x="12371" y="273653"/>
                      </a:cubicBezTo>
                      <a:lnTo>
                        <a:pt x="12371" y="243882"/>
                      </a:lnTo>
                      <a:cubicBezTo>
                        <a:pt x="5518" y="243882"/>
                        <a:pt x="0" y="238372"/>
                        <a:pt x="0" y="231529"/>
                      </a:cubicBezTo>
                      <a:lnTo>
                        <a:pt x="0" y="191893"/>
                      </a:lnTo>
                      <a:cubicBezTo>
                        <a:pt x="0" y="191804"/>
                        <a:pt x="0" y="191804"/>
                        <a:pt x="0" y="191715"/>
                      </a:cubicBezTo>
                      <a:cubicBezTo>
                        <a:pt x="89" y="187538"/>
                        <a:pt x="2225" y="183628"/>
                        <a:pt x="5874" y="181317"/>
                      </a:cubicBezTo>
                      <a:close/>
                    </a:path>
                  </a:pathLst>
                </a:custGeom>
                <a:solidFill>
                  <a:srgbClr val="1E213D"/>
                </a:solidFill>
                <a:ln>
                  <a:noFill/>
                </a:ln>
              </p:spPr>
              <p:txBody>
                <a:bodyPr/>
                <a:lstStyle>
                  <a:defPPr/>
                </a:lstStyle>
                <a:p>
                  <a:pPr/>
                </a:p>
              </p:txBody>
            </p:sp>
            <p:sp>
              <p:nvSpPr>
                <p:cNvPr id="65" name="文本框 64"/>
                <p:cNvSpPr txBox="1"/>
                <p:nvPr/>
              </p:nvSpPr>
              <p:spPr>
                <a:xfrm>
                  <a:off x="9801114" y="6041226"/>
                  <a:ext cx="1541592" cy="479573"/>
                </a:xfrm>
                <a:prstGeom prst="rect">
                  <a:avLst/>
                </a:prstGeom>
                <a:noFill/>
              </p:spPr>
              <p:txBody>
                <a:bodyPr wrap="square" rtlCol="0">
                  <a:spAutoFit/>
                </a:bodyPr>
                <a:lstStyle>
                  <a:defPPr/>
                </a:lstStyle>
                <a:p>
                  <a:pPr algn="dist"/>
                  <a:r>
                    <a:rPr lang="zh-CN" altLang="en-US" sz="1950" b="1">
                      <a:solidFill>
                        <a:srgbClr val="1E213D"/>
                      </a:solidFill>
                      <a:latin typeface="微软雅黑 Light" panose="020b0502040204020203" pitchFamily="34" charset="-122"/>
                      <a:ea typeface="微软雅黑 Light" panose="020b0502040204020203" pitchFamily="34" charset="-122"/>
                    </a:rPr>
                    <a:t>联邦法院</a:t>
                  </a:r>
                </a:p>
              </p:txBody>
            </p:sp>
          </p:grpSp>
          <p:sp>
            <p:nvSpPr>
              <p:cNvPr id="66" name="文本框 65"/>
              <p:cNvSpPr txBox="1"/>
              <p:nvPr/>
            </p:nvSpPr>
            <p:spPr>
              <a:xfrm>
                <a:off x="9122422" y="6199205"/>
                <a:ext cx="1607163" cy="479573"/>
              </a:xfrm>
              <a:prstGeom prst="rect">
                <a:avLst/>
              </a:prstGeom>
              <a:noFill/>
            </p:spPr>
            <p:txBody>
              <a:bodyPr wrap="square" rtlCol="0">
                <a:spAutoFit/>
              </a:bodyPr>
              <a:lstStyle>
                <a:defPPr/>
              </a:lstStyle>
              <a:p>
                <a:pPr algn="ctr"/>
                <a:r>
                  <a:rPr lang="zh-CN" altLang="en-US" sz="1950">
                    <a:solidFill>
                      <a:srgbClr val="1E213D"/>
                    </a:solidFill>
                    <a:latin typeface="微软雅黑" pitchFamily="34" charset="-122"/>
                    <a:ea typeface="微软雅黑" pitchFamily="34" charset="-122"/>
                  </a:rPr>
                  <a:t>（司法权）</a:t>
                </a:r>
              </a:p>
            </p:txBody>
          </p:sp>
        </p:grpSp>
      </p:grpSp>
      <p:sp>
        <p:nvSpPr>
          <p:cNvPr id="16" name="文本框 15"/>
          <p:cNvSpPr txBox="1"/>
          <p:nvPr/>
        </p:nvSpPr>
        <p:spPr>
          <a:xfrm>
            <a:off x="7552023" y="2258241"/>
            <a:ext cx="4379207" cy="4048125"/>
          </a:xfrm>
          <a:prstGeom prst="rect">
            <a:avLst/>
          </a:prstGeom>
          <a:noFill/>
        </p:spPr>
        <p:txBody>
          <a:bodyPr wrap="square" rtlCol="0">
            <a:spAutoFit/>
          </a:bodyPr>
          <a:lstStyle>
            <a:defPPr/>
          </a:lstStyle>
          <a:p>
            <a:pPr marL="285750" indent="-285750" algn="just">
              <a:buFont typeface="Wingdings"/>
              <a:buChar char="Ø"/>
            </a:pPr>
            <a:r>
              <a:rPr lang="zh-CN" altLang="en-US" sz="2340" b="1">
                <a:latin typeface="楷体" panose="02010609060101010101" charset="-122"/>
                <a:ea typeface="楷体" panose="02010609060101010101" charset="-122"/>
              </a:rPr>
              <a:t>三权分立原则：</a:t>
            </a:r>
            <a:r>
              <a:rPr lang="zh-CN" altLang="en-US" sz="2340">
                <a:latin typeface="楷体" panose="02010609060101010101" charset="-122"/>
                <a:ea typeface="楷体" panose="02010609060101010101" charset="-122"/>
                <a:sym typeface="+mn-ea"/>
              </a:rPr>
              <a:t>总统是政府首脑，掌握行政权，三军统帅；国会由参议院和众议院组成，拥有立法和批准税收之权；最高法院掌握司法权并拥有法律的最终解释权。</a:t>
            </a:r>
            <a:endParaRPr lang="zh-CN" altLang="en-US" sz="2340"/>
          </a:p>
          <a:p>
            <a:pPr marL="285750" indent="-285750" algn="just">
              <a:buFont typeface="Wingdings"/>
              <a:buChar char="Ø"/>
            </a:pPr>
            <a:r>
              <a:rPr lang="zh-CN" altLang="en-US" sz="2340" b="1">
                <a:latin typeface="楷体" panose="02010609060101010101" charset="-122"/>
                <a:ea typeface="楷体" panose="02010609060101010101" charset="-122"/>
              </a:rPr>
              <a:t>联邦制原则：</a:t>
            </a:r>
            <a:r>
              <a:rPr lang="zh-CN" altLang="en-US" sz="2340">
                <a:latin typeface="楷体" panose="02010609060101010101" charset="-122"/>
                <a:ea typeface="楷体" panose="02010609060101010101" charset="-122"/>
              </a:rPr>
              <a:t>美国为联邦制国家，联邦政府拥有最高权力，各州政府拥有一定自治权；</a:t>
            </a:r>
          </a:p>
          <a:p>
            <a:pPr marL="285750" indent="-285750" algn="just">
              <a:buFont typeface="Wingdings"/>
              <a:buChar char="Ø"/>
            </a:pPr>
            <a:r>
              <a:rPr lang="zh-CN" altLang="en-US" sz="2340" b="1">
                <a:latin typeface="楷体" panose="02010609060101010101" charset="-122"/>
                <a:ea typeface="楷体" panose="02010609060101010101" charset="-122"/>
              </a:rPr>
              <a:t>人民主权原则：</a:t>
            </a:r>
            <a:r>
              <a:rPr lang="zh-CN" altLang="en-US" sz="2340">
                <a:latin typeface="楷体" panose="02010609060101010101" charset="-122"/>
                <a:ea typeface="楷体" panose="02010609060101010101" charset="-122"/>
              </a:rPr>
              <a:t>总统和议会议员都由选举产生。</a:t>
            </a:r>
          </a:p>
        </p:txBody>
      </p:sp>
      <p:grpSp>
        <p:nvGrpSpPr>
          <p:cNvPr id="18" name="组合 17"/>
          <p:cNvGrpSpPr/>
          <p:nvPr/>
        </p:nvGrpSpPr>
        <p:grpSpPr>
          <a:xfrm>
            <a:off x="3027045" y="1995805"/>
            <a:ext cx="1811020" cy="1647190"/>
            <a:chOff x="6473" y="1025"/>
            <a:chExt cx="1919" cy="3016"/>
          </a:xfrm>
        </p:grpSpPr>
        <p:pic>
          <p:nvPicPr>
            <p:cNvPr id="88076" name="Picture 19"/>
            <p:cNvPicPr>
              <a:picLocks noChangeAspect="1"/>
            </p:cNvPicPr>
            <p:nvPr/>
          </p:nvPicPr>
          <p:blipFill>
            <a:blip r:embed="rId3"/>
            <a:stretch>
              <a:fillRect/>
            </a:stretch>
          </p:blipFill>
          <p:spPr>
            <a:xfrm>
              <a:off x="6473" y="1025"/>
              <a:ext cx="1919" cy="2167"/>
            </a:xfrm>
            <a:prstGeom prst="rect">
              <a:avLst/>
            </a:prstGeom>
            <a:noFill/>
            <a:ln w="9525">
              <a:noFill/>
            </a:ln>
          </p:spPr>
        </p:pic>
        <p:sp>
          <p:nvSpPr>
            <p:cNvPr id="2" name="矩形 6"/>
            <p:cNvSpPr>
              <a:spLocks noChangeArrowheads="1"/>
            </p:cNvSpPr>
            <p:nvPr/>
          </p:nvSpPr>
          <p:spPr bwMode="auto">
            <a:xfrm>
              <a:off x="6740" y="2514"/>
              <a:ext cx="1387" cy="832"/>
            </a:xfrm>
            <a:prstGeom prst="rect">
              <a:avLst/>
            </a:prstGeom>
            <a:noFill/>
            <a:ln w="9525">
              <a:noFill/>
              <a:miter lim="800000"/>
            </a:ln>
            <a:effectLst/>
          </p:spPr>
          <p:txBody>
            <a:bodyPr wrap="square">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950" b="1" i="0" u="none" strike="noStrike" kern="1200" cap="none" spc="0" normalizeH="0" baseline="0" noProof="0">
                <a:ln>
                  <a:noFill/>
                </a:ln>
                <a:solidFill>
                  <a:srgbClr val="FFFF00"/>
                </a:solidFill>
                <a:effectLst>
                  <a:outerShdw blurRad="38100" dist="38100" dir="2700000" algn="tl">
                    <a:srgbClr val="C0C0C0"/>
                  </a:outerShdw>
                </a:effectLst>
                <a:uLnTx/>
                <a:uFillTx/>
                <a:latin typeface="Arial" panose="020b0604020202020204" pitchFamily="34" charset="0"/>
                <a:ea typeface="微软雅黑" panose="020b0503020204020204" pitchFamily="34" charset="-122"/>
                <a:cs typeface="+mn-cs"/>
              </a:endParaRPr>
            </a:p>
          </p:txBody>
        </p:sp>
        <p:sp>
          <p:nvSpPr>
            <p:cNvPr id="88078" name="文本框 16"/>
            <p:cNvSpPr txBox="1"/>
            <p:nvPr/>
          </p:nvSpPr>
          <p:spPr>
            <a:xfrm>
              <a:off x="6726" y="3192"/>
              <a:ext cx="1374" cy="849"/>
            </a:xfrm>
            <a:prstGeom prst="rect">
              <a:avLst/>
            </a:prstGeom>
            <a:noFill/>
            <a:ln w="9525">
              <a:noFill/>
            </a:ln>
          </p:spPr>
          <p:txBody>
            <a:bodyPr wrap="square" anchor="t">
              <a:spAutoFit/>
            </a:bodyPr>
            <a:lstStyle>
              <a:defPPr/>
            </a:lstStyle>
            <a:p>
              <a:pPr/>
              <a:endParaRPr lang="zh-CN" altLang="en-US" sz="2000" b="1">
                <a:solidFill>
                  <a:srgbClr val="FF0000"/>
                </a:solidFill>
                <a:latin typeface="楷体_GB2312" pitchFamily="1" charset="-122"/>
                <a:ea typeface="楷体_GB2312" pitchFamily="1" charset="-122"/>
              </a:endParaRPr>
            </a:p>
          </p:txBody>
        </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92296" y="515688"/>
            <a:ext cx="5931143" cy="511175"/>
          </a:xfrm>
          <a:prstGeom prst="rect">
            <a:avLst/>
          </a:prstGeom>
          <a:noFill/>
        </p:spPr>
        <p:txBody>
          <a:bodyPr wrap="square" rtlCol="0">
            <a:spAutoFit/>
          </a:bodyPr>
          <a:lstStyle>
            <a:defPPr/>
          </a:lstStyle>
          <a:p>
            <a:pPr/>
            <a:r>
              <a:rPr lang="en-US" altLang="zh-CN" sz="2730">
                <a:latin typeface="微软雅黑" pitchFamily="34" charset="-122"/>
                <a:ea typeface="微软雅黑" pitchFamily="34" charset="-122"/>
                <a:cs typeface="微软雅黑" panose="020b0503020204020204" pitchFamily="34" charset="-122"/>
              </a:rPr>
              <a:t>3</a:t>
            </a:r>
            <a:r>
              <a:rPr lang="zh-CN" altLang="en-US" sz="2730">
                <a:latin typeface="微软雅黑" pitchFamily="34" charset="-122"/>
                <a:ea typeface="微软雅黑" pitchFamily="34" charset="-122"/>
                <a:cs typeface="微软雅黑" panose="020b0503020204020204" pitchFamily="34" charset="-122"/>
              </a:rPr>
              <a:t>、美国的联邦共和制</a:t>
            </a:r>
          </a:p>
        </p:txBody>
      </p:sp>
      <p:sp>
        <p:nvSpPr>
          <p:cNvPr id="13" name="文本框 12"/>
          <p:cNvSpPr txBox="1"/>
          <p:nvPr/>
        </p:nvSpPr>
        <p:spPr>
          <a:xfrm>
            <a:off x="550741" y="1255477"/>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3</a:t>
            </a:r>
            <a:r>
              <a:rPr lang="zh-CN" altLang="en-US" sz="2730">
                <a:latin typeface="华文新魏" panose="02010800040101010101" charset="-122"/>
                <a:ea typeface="华文新魏" panose="02010800040101010101" charset="-122"/>
                <a:cs typeface="华文新魏" panose="02010800040101010101" charset="-122"/>
              </a:rPr>
              <a:t>）完善</a:t>
            </a:r>
          </a:p>
        </p:txBody>
      </p:sp>
      <p:sp>
        <p:nvSpPr>
          <p:cNvPr id="7" name="文本框 6"/>
          <p:cNvSpPr txBox="1"/>
          <p:nvPr/>
        </p:nvSpPr>
        <p:spPr>
          <a:xfrm>
            <a:off x="370899" y="1957177"/>
            <a:ext cx="11449550" cy="1771015"/>
          </a:xfrm>
          <a:prstGeom prst="rect">
            <a:avLst/>
          </a:prstGeom>
          <a:noFill/>
          <a:ln w="28575" cap="rnd" cmpd="sng">
            <a:solidFill>
              <a:schemeClr val="tx1"/>
            </a:solidFill>
            <a:prstDash val="sysDash"/>
          </a:ln>
        </p:spPr>
        <p:txBody>
          <a:bodyPr wrap="square" rtlCol="0" anchor="t">
            <a:spAutoFit/>
          </a:bodyPr>
          <a:lstStyle>
            <a:defPPr/>
          </a:lstStyle>
          <a:p>
            <a:pPr algn="just"/>
            <a:r>
              <a:rPr lang="zh-CN" altLang="en-US" sz="2730">
                <a:latin typeface="华文新魏" panose="02010800040101010101" charset="-122"/>
                <a:ea typeface="华文新魏" panose="02010800040101010101" charset="-122"/>
                <a:cs typeface="华文新魏" panose="02010800040101010101" charset="-122"/>
              </a:rPr>
              <a:t>186</a:t>
            </a:r>
            <a:r>
              <a:rPr lang="en-US" altLang="zh-CN" sz="2730">
                <a:latin typeface="华文新魏" panose="02010800040101010101" charset="-122"/>
                <a:ea typeface="华文新魏" panose="02010800040101010101" charset="-122"/>
                <a:cs typeface="华文新魏" panose="02010800040101010101" charset="-122"/>
              </a:rPr>
              <a:t>5</a:t>
            </a:r>
            <a:r>
              <a:rPr lang="zh-CN" altLang="en-US" sz="2730">
                <a:latin typeface="华文新魏" panose="02010800040101010101" charset="-122"/>
                <a:ea typeface="华文新魏" panose="02010800040101010101" charset="-122"/>
                <a:cs typeface="华文新魏" panose="02010800040101010101" charset="-122"/>
              </a:rPr>
              <a:t>年通过的美国宪法修正案第十三条规定： </a:t>
            </a:r>
          </a:p>
          <a:p>
            <a:pPr algn="just"/>
            <a:r>
              <a:rPr lang="zh-CN" altLang="en-US" sz="2730">
                <a:latin typeface="华文新魏" panose="02010800040101010101" charset="-122"/>
                <a:ea typeface="华文新魏" panose="02010800040101010101" charset="-122"/>
                <a:cs typeface="华文新魏" panose="02010800040101010101" charset="-122"/>
              </a:rPr>
              <a:t>        在合众国境内或属合众国管辖的任何地方，不准有奴隶制或强制劳役存在，惟用于业经定罪的罪犯作为惩罚者不在此限。国会有权以适当立法实施本条规定。  </a:t>
            </a:r>
          </a:p>
        </p:txBody>
      </p:sp>
      <p:sp>
        <p:nvSpPr>
          <p:cNvPr id="8" name="文本框 7"/>
          <p:cNvSpPr txBox="1"/>
          <p:nvPr/>
        </p:nvSpPr>
        <p:spPr>
          <a:xfrm>
            <a:off x="371534" y="4141232"/>
            <a:ext cx="11448932" cy="1351280"/>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2730">
                <a:latin typeface="华文新魏" panose="02010800040101010101" charset="-122"/>
                <a:ea typeface="华文新魏" panose="02010800040101010101" charset="-122"/>
                <a:cs typeface="华文新魏" panose="02010800040101010101" charset="-122"/>
              </a:rPr>
              <a:t>1918</a:t>
            </a:r>
            <a:r>
              <a:rPr lang="zh-CN" altLang="en-US" sz="2730">
                <a:latin typeface="华文新魏" panose="02010800040101010101" charset="-122"/>
                <a:ea typeface="华文新魏" panose="02010800040101010101" charset="-122"/>
                <a:cs typeface="华文新魏" panose="02010800040101010101" charset="-122"/>
              </a:rPr>
              <a:t>年通过的美国宪法修正案第十九条规定：</a:t>
            </a:r>
          </a:p>
          <a:p>
            <a:pPr algn="just"/>
            <a:r>
              <a:rPr lang="zh-CN" altLang="en-US" sz="2730">
                <a:latin typeface="华文新魏" panose="02010800040101010101" charset="-122"/>
                <a:ea typeface="华文新魏" panose="02010800040101010101" charset="-122"/>
                <a:cs typeface="华文新魏" panose="02010800040101010101" charset="-122"/>
              </a:rPr>
              <a:t>        美国或任何州不得因性别而剥夺或缩短美国公民的投票权。</a:t>
            </a:r>
            <a:r>
              <a:rPr lang="zh-CN" altLang="en-US" sz="2730">
                <a:latin typeface="华文新魏" panose="02010800040101010101" charset="-122"/>
                <a:ea typeface="华文新魏" panose="02010800040101010101" charset="-122"/>
                <a:cs typeface="华文新魏" panose="02010800040101010101" charset="-122"/>
                <a:sym typeface="+mn-ea"/>
              </a:rPr>
              <a:t>国会有权以适当立法实施本条规定。</a:t>
            </a:r>
          </a:p>
        </p:txBody>
      </p:sp>
      <p:sp>
        <p:nvSpPr>
          <p:cNvPr id="9" name="文本框 8"/>
          <p:cNvSpPr txBox="1"/>
          <p:nvPr/>
        </p:nvSpPr>
        <p:spPr>
          <a:xfrm>
            <a:off x="292329" y="5585498"/>
            <a:ext cx="10539923" cy="450850"/>
          </a:xfrm>
          <a:prstGeom prst="rect">
            <a:avLst/>
          </a:prstGeom>
          <a:noFill/>
        </p:spPr>
        <p:txBody>
          <a:bodyPr wrap="square" rtlCol="0">
            <a:spAutoFit/>
          </a:bodyPr>
          <a:lstStyle>
            <a:defPPr/>
          </a:lstStyle>
          <a:p>
            <a:pPr marL="342900" indent="-342900" algn="just">
              <a:buFont typeface="Wingdings"/>
              <a:buChar char="Ø"/>
            </a:pPr>
            <a:r>
              <a:rPr lang="en-US" altLang="zh-CN" sz="2340"/>
              <a:t>1865</a:t>
            </a:r>
            <a:r>
              <a:rPr lang="zh-CN" altLang="en-US" sz="2340"/>
              <a:t>年，南北战争后美国废除奴隶制，黑人随之获得公民权；</a:t>
            </a:r>
          </a:p>
        </p:txBody>
      </p:sp>
      <p:sp>
        <p:nvSpPr>
          <p:cNvPr id="10" name="文本框 9"/>
          <p:cNvSpPr txBox="1"/>
          <p:nvPr/>
        </p:nvSpPr>
        <p:spPr>
          <a:xfrm>
            <a:off x="292329" y="6130037"/>
            <a:ext cx="10539923" cy="450850"/>
          </a:xfrm>
          <a:prstGeom prst="rect">
            <a:avLst/>
          </a:prstGeom>
          <a:noFill/>
        </p:spPr>
        <p:txBody>
          <a:bodyPr wrap="square" rtlCol="0">
            <a:spAutoFit/>
          </a:bodyPr>
          <a:lstStyle>
            <a:defPPr/>
          </a:lstStyle>
          <a:p>
            <a:pPr marL="342900" indent="-342900" algn="just">
              <a:buFont typeface="Wingdings"/>
              <a:buChar char="Ø"/>
            </a:pPr>
            <a:r>
              <a:rPr lang="en-US" altLang="zh-CN" sz="2340"/>
              <a:t>1920</a:t>
            </a:r>
            <a:r>
              <a:rPr lang="zh-CN" altLang="en-US" sz="2340"/>
              <a:t>年，随着女权运动的发展，妇女获得公民权。</a:t>
            </a: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0178" name="对象 50177"/>
          <p:cNvGraphicFramePr>
            <a:graphicFrameLocks noChangeAspect="1"/>
          </p:cNvGraphicFramePr>
          <p:nvPr/>
        </p:nvGraphicFramePr>
        <p:xfrm>
          <a:off x="1065682" y="868873"/>
          <a:ext cx="9927256" cy="4803573"/>
        </p:xfrm>
        <a:graphic>
          <a:graphicData uri="http://schemas.openxmlformats.org/presentationml/2006/ole">
            <mc:AlternateContent>
              <mc:Choice xmlns:v="urn:schemas-microsoft-com:vml" Requires="v">
                <p:oleObj spid="_x0000_s1046" r:id="rId2" progId="Word.Document.8">
                  <p:embed/>
                </p:oleObj>
              </mc:Choice>
              <mc:Fallback>
                <p:oleObj r:id="rId2" progId="Word.Document.8">
                  <p:embed/>
                  <p:pic>
                    <p:nvPicPr>
                      <p:cNvPr id="0" name="OLE substitute image"/>
                      <p:cNvPicPr/>
                      <p:nvPr/>
                    </p:nvPicPr>
                    <p:blipFill>
                      <a:blip r:embed="rId3"/>
                      <a:stretch>
                        <a:fillRect/>
                      </a:stretch>
                    </p:blipFill>
                    <p:spPr>
                      <a:xfrm>
                        <a:off x="1065682" y="868873"/>
                        <a:ext cx="9927256" cy="4803573"/>
                      </a:xfrm>
                      <a:prstGeom prst="rect">
                        <a:avLst/>
                      </a:prstGeom>
                      <a:noFill/>
                      <a:ln w="38100">
                        <a:noFill/>
                        <a:miter/>
                      </a:ln>
                    </p:spPr>
                  </p:pic>
                </p:oleObj>
              </mc:Fallback>
            </mc:AlternateContent>
          </a:graphicData>
        </a:graphic>
      </p:graphicFrame>
      <p:graphicFrame>
        <p:nvGraphicFramePr>
          <p:cNvPr id="50179" name="对象 50178"/>
          <p:cNvGraphicFramePr>
            <a:graphicFrameLocks noChangeAspect="1"/>
          </p:cNvGraphicFramePr>
          <p:nvPr/>
        </p:nvGraphicFramePr>
        <p:xfrm>
          <a:off x="974222" y="3704143"/>
          <a:ext cx="10094933" cy="2160750"/>
        </p:xfrm>
        <a:graphic>
          <a:graphicData uri="http://schemas.openxmlformats.org/presentationml/2006/ole">
            <mc:AlternateContent>
              <mc:Choice xmlns:v="urn:schemas-microsoft-com:vml" Requires="v">
                <p:oleObj spid="_x0000_s1047" r:id="rId4" progId="Word.Document.8">
                  <p:embed/>
                </p:oleObj>
              </mc:Choice>
              <mc:Fallback>
                <p:oleObj r:id="rId4" progId="Word.Document.8">
                  <p:embed/>
                  <p:pic>
                    <p:nvPicPr>
                      <p:cNvPr id="0" name="OLE substitute image"/>
                      <p:cNvPicPr/>
                      <p:nvPr/>
                    </p:nvPicPr>
                    <p:blipFill>
                      <a:blip r:embed="rId5"/>
                      <a:stretch>
                        <a:fillRect/>
                      </a:stretch>
                    </p:blipFill>
                    <p:spPr>
                      <a:xfrm>
                        <a:off x="974222" y="3704143"/>
                        <a:ext cx="10094933" cy="2160750"/>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blinds(horizontal)">
                                      <p:cBhvr>
                                        <p:cTn id="7" dur="500"/>
                                        <p:tgtEl>
                                          <p:spTgt spid="50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70401" y="516958"/>
            <a:ext cx="5931143" cy="511175"/>
          </a:xfrm>
          <a:prstGeom prst="rect">
            <a:avLst/>
          </a:prstGeom>
          <a:noFill/>
        </p:spPr>
        <p:txBody>
          <a:bodyPr wrap="square" rtlCol="0">
            <a:spAutoFit/>
          </a:bodyPr>
          <a:lstStyle>
            <a:defPPr/>
          </a:lstStyle>
          <a:p>
            <a:pPr/>
            <a:r>
              <a:rPr lang="en-US" altLang="zh-CN" sz="2730">
                <a:latin typeface="微软雅黑" pitchFamily="34" charset="-122"/>
                <a:ea typeface="微软雅黑" pitchFamily="34" charset="-122"/>
                <a:cs typeface="微软雅黑" panose="020b0503020204020204" pitchFamily="34" charset="-122"/>
              </a:rPr>
              <a:t>4</a:t>
            </a:r>
            <a:r>
              <a:rPr lang="zh-CN" altLang="en-US" sz="2730">
                <a:latin typeface="微软雅黑" pitchFamily="34" charset="-122"/>
                <a:ea typeface="微软雅黑" pitchFamily="34" charset="-122"/>
                <a:cs typeface="微软雅黑" panose="020b0503020204020204" pitchFamily="34" charset="-122"/>
              </a:rPr>
              <a:t>、法国的议会共和制</a:t>
            </a:r>
          </a:p>
        </p:txBody>
      </p:sp>
      <p:sp>
        <p:nvSpPr>
          <p:cNvPr id="13" name="文本框 12"/>
          <p:cNvSpPr txBox="1"/>
          <p:nvPr/>
        </p:nvSpPr>
        <p:spPr>
          <a:xfrm>
            <a:off x="560266" y="1304372"/>
            <a:ext cx="4581553"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1</a:t>
            </a:r>
            <a:r>
              <a:rPr lang="zh-CN" altLang="en-US" sz="2730">
                <a:latin typeface="华文新魏" panose="02010800040101010101" charset="-122"/>
                <a:ea typeface="华文新魏" panose="02010800040101010101" charset="-122"/>
                <a:cs typeface="华文新魏" panose="02010800040101010101" charset="-122"/>
              </a:rPr>
              <a:t>）法国大革命的历程</a:t>
            </a:r>
          </a:p>
        </p:txBody>
      </p:sp>
      <p:pic>
        <p:nvPicPr>
          <p:cNvPr id="5" name="图片 4"/>
          <p:cNvPicPr>
            <a:picLocks noChangeAspect="1"/>
          </p:cNvPicPr>
          <p:nvPr>
            <p:custDataLst>
              <p:tags r:id="rId4"/>
            </p:custDataLst>
          </p:nvPr>
        </p:nvPicPr>
        <p:blipFill>
          <a:blip r:embed="rId3"/>
          <a:stretch>
            <a:fillRect/>
          </a:stretch>
        </p:blipFill>
        <p:spPr>
          <a:xfrm>
            <a:off x="293566" y="2091786"/>
            <a:ext cx="6250441" cy="4290101"/>
          </a:xfrm>
          <a:prstGeom prst="rect">
            <a:avLst/>
          </a:prstGeom>
        </p:spPr>
      </p:pic>
      <p:sp>
        <p:nvSpPr>
          <p:cNvPr id="11" name="文本框 10"/>
          <p:cNvSpPr txBox="1"/>
          <p:nvPr/>
        </p:nvSpPr>
        <p:spPr>
          <a:xfrm>
            <a:off x="6457631" y="516937"/>
            <a:ext cx="5338957" cy="5846445"/>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1755">
                <a:latin typeface="华文新魏" panose="02010800040101010101" charset="-122"/>
                <a:ea typeface="华文新魏" panose="02010800040101010101" charset="-122"/>
                <a:cs typeface="华文新魏" panose="02010800040101010101" charset="-122"/>
              </a:rPr>
              <a:t> </a:t>
            </a:r>
            <a:r>
              <a:rPr lang="en-US" altLang="zh-CN" sz="2340">
                <a:latin typeface="华文新魏" panose="02010800040101010101" charset="-122"/>
                <a:ea typeface="华文新魏" panose="02010800040101010101" charset="-122"/>
                <a:cs typeface="华文新魏" panose="02010800040101010101" charset="-122"/>
              </a:rPr>
              <a:t>        1789年以来，法国人民争取共和制的斗争历经反复。巴黎公社失败后</a:t>
            </a:r>
            <a:r>
              <a:rPr lang="zh-CN" altLang="en-US" sz="2340">
                <a:latin typeface="华文新魏" panose="02010800040101010101" charset="-122"/>
                <a:ea typeface="华文新魏" panose="02010800040101010101" charset="-122"/>
                <a:cs typeface="华文新魏" panose="02010800040101010101" charset="-122"/>
              </a:rPr>
              <a:t>，</a:t>
            </a:r>
            <a:r>
              <a:rPr lang="en-US" altLang="zh-CN" sz="2340">
                <a:latin typeface="华文新魏" panose="02010800040101010101" charset="-122"/>
                <a:ea typeface="华文新魏" panose="02010800040101010101" charset="-122"/>
                <a:cs typeface="华文新魏" panose="02010800040101010101" charset="-122"/>
              </a:rPr>
              <a:t>法国政局动荡，各派政治</a:t>
            </a:r>
            <a:r>
              <a:rPr lang="zh-CN" altLang="en-US" sz="2340">
                <a:latin typeface="华文新魏" panose="02010800040101010101" charset="-122"/>
                <a:ea typeface="华文新魏" panose="02010800040101010101" charset="-122"/>
                <a:cs typeface="华文新魏" panose="02010800040101010101" charset="-122"/>
              </a:rPr>
              <a:t>力量</a:t>
            </a:r>
            <a:r>
              <a:rPr lang="en-US" altLang="zh-CN" sz="2340">
                <a:latin typeface="华文新魏" panose="02010800040101010101" charset="-122"/>
                <a:ea typeface="华文新魏" panose="02010800040101010101" charset="-122"/>
                <a:cs typeface="华文新魏" panose="02010800040101010101" charset="-122"/>
              </a:rPr>
              <a:t>围绕共和与帝制的政权形式问題反复较</a:t>
            </a:r>
            <a:r>
              <a:rPr lang="zh-CN" altLang="en-US" sz="2340">
                <a:latin typeface="华文新魏" panose="02010800040101010101" charset="-122"/>
                <a:ea typeface="华文新魏" panose="02010800040101010101" charset="-122"/>
                <a:cs typeface="华文新魏" panose="02010800040101010101" charset="-122"/>
              </a:rPr>
              <a:t>量。</a:t>
            </a:r>
            <a:r>
              <a:rPr lang="en-US" altLang="zh-CN" sz="2340">
                <a:latin typeface="华文新魏" panose="02010800040101010101" charset="-122"/>
                <a:ea typeface="华文新魏" panose="02010800040101010101" charset="-122"/>
                <a:cs typeface="华文新魏" panose="02010800040101010101" charset="-122"/>
              </a:rPr>
              <a:t>......1872-1873年补选议员，共和派在人民群众支持下赢得巨大胜利。......保皇党人惶恐不安，......顽固的保皇党人麦克马洪继任总统，直接着手恢复帝制，......然而，广大的工农群众及士兵强烈反对帝制，资产阶级共和派也赞成共和制,结果他们不得不放弃政变阴谋。1875年1月，国民议会以一票多数通过了法兰西第三共和国宪法，从此共和政体在</a:t>
            </a:r>
            <a:r>
              <a:rPr lang="zh-CN" altLang="zh-CN" sz="2340">
                <a:latin typeface="华文新魏" panose="02010800040101010101" charset="-122"/>
                <a:ea typeface="华文新魏" panose="02010800040101010101" charset="-122"/>
                <a:cs typeface="华文新魏" panose="02010800040101010101" charset="-122"/>
              </a:rPr>
              <a:t>法律上</a:t>
            </a:r>
            <a:r>
              <a:rPr lang="en-US" altLang="zh-CN" sz="2340">
                <a:latin typeface="华文新魏" panose="02010800040101010101" charset="-122"/>
                <a:ea typeface="华文新魏" panose="02010800040101010101" charset="-122"/>
                <a:cs typeface="华文新魏" panose="02010800040101010101" charset="-122"/>
              </a:rPr>
              <a:t>得以确立</a:t>
            </a:r>
            <a:r>
              <a:rPr lang="zh-CN" altLang="en-US" sz="2340">
                <a:latin typeface="华文新魏" panose="02010800040101010101" charset="-122"/>
                <a:ea typeface="华文新魏" panose="02010800040101010101" charset="-122"/>
                <a:cs typeface="华文新魏" panose="02010800040101010101" charset="-122"/>
              </a:rPr>
              <a:t>（一票共和）。</a:t>
            </a:r>
            <a:endParaRPr lang="en-US" altLang="zh-CN" sz="2340">
              <a:latin typeface="华文新魏" panose="02010800040101010101" charset="-122"/>
              <a:ea typeface="华文新魏" panose="02010800040101010101" charset="-122"/>
              <a:cs typeface="华文新魏" panose="02010800040101010101" charset="-122"/>
            </a:endParaRPr>
          </a:p>
          <a:p>
            <a:pPr algn="just"/>
            <a:r>
              <a:rPr lang="en-US" altLang="zh-CN" sz="2340">
                <a:latin typeface="华文新魏" panose="02010800040101010101" charset="-122"/>
                <a:ea typeface="华文新魏" panose="02010800040101010101" charset="-122"/>
                <a:cs typeface="华文新魏" panose="02010800040101010101" charset="-122"/>
              </a:rPr>
              <a:t>  ——</a:t>
            </a:r>
            <a:r>
              <a:rPr lang="zh-CN" altLang="en-US" sz="2340">
                <a:latin typeface="华文新魏" panose="02010800040101010101" charset="-122"/>
                <a:ea typeface="华文新魏" panose="02010800040101010101" charset="-122"/>
                <a:cs typeface="华文新魏" panose="02010800040101010101" charset="-122"/>
              </a:rPr>
              <a:t>王斯德主编《世界通史》第二编</a:t>
            </a: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67226" y="438853"/>
            <a:ext cx="5931143" cy="511175"/>
          </a:xfrm>
          <a:prstGeom prst="rect">
            <a:avLst/>
          </a:prstGeom>
          <a:noFill/>
        </p:spPr>
        <p:txBody>
          <a:bodyPr wrap="square" rtlCol="0">
            <a:spAutoFit/>
          </a:bodyPr>
          <a:lstStyle>
            <a:defPPr/>
          </a:lstStyle>
          <a:p>
            <a:pPr/>
            <a:r>
              <a:rPr lang="en-US" altLang="zh-CN" sz="2730">
                <a:latin typeface="微软雅黑" pitchFamily="34" charset="-122"/>
                <a:ea typeface="微软雅黑" pitchFamily="34" charset="-122"/>
                <a:cs typeface="微软雅黑" panose="020b0503020204020204" pitchFamily="34" charset="-122"/>
              </a:rPr>
              <a:t>4</a:t>
            </a:r>
            <a:r>
              <a:rPr lang="zh-CN" altLang="en-US" sz="2730">
                <a:latin typeface="微软雅黑" pitchFamily="34" charset="-122"/>
                <a:ea typeface="微软雅黑" pitchFamily="34" charset="-122"/>
                <a:cs typeface="微软雅黑" panose="020b0503020204020204" pitchFamily="34" charset="-122"/>
              </a:rPr>
              <a:t>、法国的议会共和制</a:t>
            </a:r>
          </a:p>
        </p:txBody>
      </p:sp>
      <p:sp>
        <p:nvSpPr>
          <p:cNvPr id="13" name="文本框 12"/>
          <p:cNvSpPr txBox="1"/>
          <p:nvPr/>
        </p:nvSpPr>
        <p:spPr>
          <a:xfrm>
            <a:off x="560266" y="1240872"/>
            <a:ext cx="5097627" cy="511175"/>
          </a:xfrm>
          <a:prstGeom prst="rect">
            <a:avLst/>
          </a:prstGeom>
          <a:noFill/>
        </p:spPr>
        <p:txBody>
          <a:bodyPr wrap="square" rtlCol="0">
            <a:spAutoFit/>
          </a:bodyPr>
          <a:lstStyle>
            <a:defPPr/>
          </a:lstStyle>
          <a:p>
            <a:pPr/>
            <a:r>
              <a:rPr lang="zh-CN" altLang="en-US" sz="2730">
                <a:latin typeface="华文新魏" panose="02010800040101010101" charset="-122"/>
                <a:ea typeface="华文新魏" panose="02010800040101010101" charset="-122"/>
                <a:cs typeface="华文新魏" panose="02010800040101010101" charset="-122"/>
              </a:rPr>
              <a:t>（</a:t>
            </a:r>
            <a:r>
              <a:rPr lang="en-US" altLang="zh-CN" sz="2730">
                <a:latin typeface="华文新魏" panose="02010800040101010101" charset="-122"/>
                <a:ea typeface="华文新魏" panose="02010800040101010101" charset="-122"/>
                <a:cs typeface="华文新魏" panose="02010800040101010101" charset="-122"/>
              </a:rPr>
              <a:t>2</a:t>
            </a:r>
            <a:r>
              <a:rPr lang="zh-CN" altLang="en-US" sz="2730">
                <a:latin typeface="华文新魏" panose="02010800040101010101" charset="-122"/>
                <a:ea typeface="华文新魏" panose="02010800040101010101" charset="-122"/>
                <a:cs typeface="华文新魏" panose="02010800040101010101" charset="-122"/>
              </a:rPr>
              <a:t>）《法兰西第三共和国宪法》</a:t>
            </a:r>
          </a:p>
        </p:txBody>
      </p:sp>
      <p:sp>
        <p:nvSpPr>
          <p:cNvPr id="6" name="文本框 5"/>
          <p:cNvSpPr txBox="1"/>
          <p:nvPr/>
        </p:nvSpPr>
        <p:spPr>
          <a:xfrm>
            <a:off x="6112707" y="1240943"/>
            <a:ext cx="5683625" cy="5126990"/>
          </a:xfrm>
          <a:prstGeom prst="rect">
            <a:avLst/>
          </a:prstGeom>
          <a:noFill/>
          <a:ln w="28575" cap="rnd" cmpd="sng">
            <a:solidFill>
              <a:schemeClr val="tx1"/>
            </a:solidFill>
            <a:prstDash val="sysDash"/>
          </a:ln>
        </p:spPr>
        <p:txBody>
          <a:bodyPr wrap="square" rtlCol="0" anchor="t">
            <a:spAutoFit/>
          </a:bodyPr>
          <a:lstStyle>
            <a:defPPr/>
          </a:lstStyle>
          <a:p>
            <a:pPr algn="just"/>
            <a:r>
              <a:rPr lang="en-US" altLang="zh-CN" sz="2340">
                <a:latin typeface="华文新魏" panose="02010800040101010101" charset="-122"/>
                <a:ea typeface="华文新魏" panose="02010800040101010101" charset="-122"/>
                <a:cs typeface="华文新魏" panose="02010800040101010101" charset="-122"/>
              </a:rPr>
              <a:t>1875</a:t>
            </a:r>
            <a:r>
              <a:rPr lang="zh-CN" altLang="en-US" sz="2340">
                <a:latin typeface="华文新魏" panose="02010800040101010101" charset="-122"/>
                <a:ea typeface="华文新魏" panose="02010800040101010101" charset="-122"/>
                <a:cs typeface="华文新魏" panose="02010800040101010101" charset="-122"/>
              </a:rPr>
              <a:t>年宪法的主要内容：</a:t>
            </a:r>
            <a:r>
              <a:rPr lang="en-US" altLang="zh-CN" sz="2340">
                <a:latin typeface="华文新魏" panose="02010800040101010101" charset="-122"/>
                <a:ea typeface="华文新魏" panose="02010800040101010101" charset="-122"/>
                <a:cs typeface="华文新魏" panose="02010800040101010101" charset="-122"/>
              </a:rPr>
              <a:t>  </a:t>
            </a:r>
          </a:p>
          <a:p>
            <a:pPr algn="just"/>
            <a:r>
              <a:rPr lang="en-US" altLang="zh-CN" sz="2340">
                <a:latin typeface="华文新魏" panose="02010800040101010101" charset="-122"/>
                <a:ea typeface="华文新魏" panose="02010800040101010101" charset="-122"/>
                <a:cs typeface="华文新魏" panose="02010800040101010101" charset="-122"/>
              </a:rPr>
              <a:t>         1</a:t>
            </a:r>
            <a:r>
              <a:rPr lang="zh-CN" altLang="en-US" sz="2340">
                <a:latin typeface="华文新魏" panose="02010800040101010101" charset="-122"/>
                <a:ea typeface="华文新魏" panose="02010800040101010101" charset="-122"/>
                <a:cs typeface="华文新魏" panose="02010800040101010101" charset="-122"/>
              </a:rPr>
              <a:t>、参议院及众议院共有创议并制定法律之权。参议院由间接选举产生，众议院由普选产生（妇女、军人无投票权）。</a:t>
            </a:r>
          </a:p>
          <a:p>
            <a:pPr algn="just"/>
            <a:r>
              <a:rPr lang="zh-CN" altLang="en-US" sz="2340">
                <a:latin typeface="华文新魏" panose="02010800040101010101" charset="-122"/>
                <a:ea typeface="华文新魏" panose="02010800040101010101" charset="-122"/>
                <a:cs typeface="华文新魏" panose="02010800040101010101" charset="-122"/>
              </a:rPr>
              <a:t>         </a:t>
            </a:r>
            <a:r>
              <a:rPr lang="en-US" altLang="zh-CN" sz="2340">
                <a:latin typeface="华文新魏" panose="02010800040101010101" charset="-122"/>
                <a:ea typeface="华文新魏" panose="02010800040101010101" charset="-122"/>
                <a:cs typeface="华文新魏" panose="02010800040101010101" charset="-122"/>
              </a:rPr>
              <a:t>2</a:t>
            </a:r>
            <a:r>
              <a:rPr lang="zh-CN" altLang="en-US" sz="2340">
                <a:latin typeface="华文新魏" panose="02010800040101010101" charset="-122"/>
                <a:ea typeface="华文新魏" panose="02010800040101010101" charset="-122"/>
                <a:cs typeface="华文新魏" panose="02010800040101010101" charset="-122"/>
              </a:rPr>
              <a:t>、行政权由总统和内阁掌握。共和国总统由两院联合组成的议会依绝对多数票选出，任期七年，可连选连任。总统是国家元首、军队最高统帅，可任命文武官员，提出法案，可在参议院同意的条件下解散众议院。内阁由总统任命，但是对议会负责。总统的命令须经各部部长副署（在政治实践中，由于内阁对议会负责，总统实际权力有限，法国实际上成为议会制共和国）。</a:t>
            </a:r>
            <a:endParaRPr lang="en-US" altLang="zh-CN" sz="2340">
              <a:latin typeface="华文新魏" panose="02010800040101010101" charset="-122"/>
              <a:ea typeface="华文新魏" panose="02010800040101010101" charset="-122"/>
              <a:cs typeface="华文新魏" panose="02010800040101010101" charset="-122"/>
            </a:endParaRPr>
          </a:p>
        </p:txBody>
      </p:sp>
      <p:grpSp>
        <p:nvGrpSpPr>
          <p:cNvPr id="55" name="组合 54"/>
          <p:cNvGrpSpPr/>
          <p:nvPr/>
        </p:nvGrpSpPr>
        <p:grpSpPr>
          <a:xfrm>
            <a:off x="756424" y="2357248"/>
            <a:ext cx="5192922" cy="3431258"/>
            <a:chOff x="5401" y="1926"/>
            <a:chExt cx="8618" cy="5584"/>
          </a:xfrm>
        </p:grpSpPr>
        <p:sp>
          <p:nvSpPr>
            <p:cNvPr id="56" name="Line 12"/>
            <p:cNvSpPr>
              <a:spLocks noChangeShapeType="1"/>
            </p:cNvSpPr>
            <p:nvPr/>
          </p:nvSpPr>
          <p:spPr bwMode="auto">
            <a:xfrm flipV="1">
              <a:off x="7609" y="6541"/>
              <a:ext cx="4135" cy="19"/>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a:ea typeface="等线"/>
                <a:cs typeface="+mn-cs"/>
              </a:endParaRPr>
            </a:p>
          </p:txBody>
        </p:sp>
        <p:grpSp>
          <p:nvGrpSpPr>
            <p:cNvPr id="57" name="组合 56"/>
            <p:cNvGrpSpPr/>
            <p:nvPr/>
          </p:nvGrpSpPr>
          <p:grpSpPr>
            <a:xfrm>
              <a:off x="5401" y="1926"/>
              <a:ext cx="8618" cy="5584"/>
              <a:chOff x="3782" y="2553"/>
              <a:chExt cx="11099" cy="7224"/>
            </a:xfrm>
          </p:grpSpPr>
          <p:sp>
            <p:nvSpPr>
              <p:cNvPr id="58" name="Line 10"/>
              <p:cNvSpPr>
                <a:spLocks noChangeShapeType="1"/>
              </p:cNvSpPr>
              <p:nvPr/>
            </p:nvSpPr>
            <p:spPr bwMode="auto">
              <a:xfrm flipV="1">
                <a:off x="5504" y="4059"/>
                <a:ext cx="2414" cy="3084"/>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nvGrpSpPr>
              <p:cNvPr id="59" name="组合 58"/>
              <p:cNvGrpSpPr/>
              <p:nvPr/>
            </p:nvGrpSpPr>
            <p:grpSpPr>
              <a:xfrm>
                <a:off x="3782" y="2553"/>
                <a:ext cx="11099" cy="7224"/>
                <a:chOff x="3782" y="2553"/>
                <a:chExt cx="11099" cy="7224"/>
              </a:xfrm>
            </p:grpSpPr>
            <p:sp>
              <p:nvSpPr>
                <p:cNvPr id="60" name="Line 20"/>
                <p:cNvSpPr>
                  <a:spLocks noChangeShapeType="1"/>
                </p:cNvSpPr>
                <p:nvPr/>
              </p:nvSpPr>
              <p:spPr bwMode="auto">
                <a:xfrm flipH="1">
                  <a:off x="6625" y="8155"/>
                  <a:ext cx="5325" cy="3"/>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nvGrpSpPr>
                <p:cNvPr id="61" name="组合 60"/>
                <p:cNvGrpSpPr/>
                <p:nvPr/>
              </p:nvGrpSpPr>
              <p:grpSpPr>
                <a:xfrm>
                  <a:off x="3782" y="2553"/>
                  <a:ext cx="11099" cy="7224"/>
                  <a:chOff x="3782" y="2553"/>
                  <a:chExt cx="11099" cy="7224"/>
                </a:xfrm>
              </p:grpSpPr>
              <p:sp>
                <p:nvSpPr>
                  <p:cNvPr id="62" name="Text Box 5"/>
                  <p:cNvSpPr txBox="1">
                    <a:spLocks noChangeArrowheads="1"/>
                  </p:cNvSpPr>
                  <p:nvPr/>
                </p:nvSpPr>
                <p:spPr bwMode="auto">
                  <a:xfrm>
                    <a:off x="8141" y="4421"/>
                    <a:ext cx="2541"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等线" panose="02010600030101010101" charset="-122"/>
                        <a:ea typeface="黑体" pitchFamily="49" charset="-122"/>
                        <a:cs typeface="+mn-cs"/>
                      </a:rPr>
                      <a:t>（立法权）</a:t>
                    </a:r>
                    <a:endParaRPr kumimoji="0" lang="zh-CN" altLang="en-US" sz="1755" b="0" i="0" u="none" strike="noStrike" kern="1200" cap="none" spc="0" normalizeH="0" baseline="0" noProof="0">
                      <a:ln>
                        <a:noFill/>
                      </a:ln>
                      <a:solidFill>
                        <a:schemeClr val="tx1"/>
                      </a:solidFill>
                      <a:effectLst/>
                      <a:uLnTx/>
                      <a:uFillTx/>
                      <a:latin typeface="等线"/>
                      <a:ea typeface="黑体" pitchFamily="49" charset="-122"/>
                      <a:cs typeface="+mn-cs"/>
                    </a:endParaRPr>
                  </a:p>
                </p:txBody>
              </p:sp>
              <p:sp>
                <p:nvSpPr>
                  <p:cNvPr id="63" name="Text Box 6"/>
                  <p:cNvSpPr txBox="1">
                    <a:spLocks noChangeArrowheads="1"/>
                  </p:cNvSpPr>
                  <p:nvPr/>
                </p:nvSpPr>
                <p:spPr bwMode="auto">
                  <a:xfrm>
                    <a:off x="12085" y="9015"/>
                    <a:ext cx="2796"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en-US" altLang="zh-CN" sz="156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 </a:t>
                    </a: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（行政权）</a:t>
                    </a:r>
                    <a:endParaRPr kumimoji="0" lang="zh-CN" altLang="en-US" sz="1755"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64" name="Text Box 9"/>
                  <p:cNvSpPr txBox="1">
                    <a:spLocks noChangeArrowheads="1"/>
                  </p:cNvSpPr>
                  <p:nvPr/>
                </p:nvSpPr>
                <p:spPr bwMode="auto">
                  <a:xfrm rot="18497236">
                    <a:off x="4326" y="4730"/>
                    <a:ext cx="3352" cy="774"/>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议会选举产生</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65" name="Line 14"/>
                  <p:cNvSpPr>
                    <a:spLocks noChangeShapeType="1"/>
                  </p:cNvSpPr>
                  <p:nvPr/>
                </p:nvSpPr>
                <p:spPr bwMode="auto">
                  <a:xfrm flipH="1" flipV="1">
                    <a:off x="10632" y="4565"/>
                    <a:ext cx="2160" cy="2816"/>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66" name="Text Box 15"/>
                  <p:cNvSpPr txBox="1">
                    <a:spLocks noChangeArrowheads="1"/>
                  </p:cNvSpPr>
                  <p:nvPr/>
                </p:nvSpPr>
                <p:spPr bwMode="auto">
                  <a:xfrm rot="3224669">
                    <a:off x="10711" y="5677"/>
                    <a:ext cx="3269" cy="774"/>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对议会负责</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67" name="Rectangle 2"/>
                  <p:cNvSpPr>
                    <a:spLocks noChangeArrowheads="1"/>
                  </p:cNvSpPr>
                  <p:nvPr/>
                </p:nvSpPr>
                <p:spPr bwMode="auto">
                  <a:xfrm>
                    <a:off x="8080" y="2873"/>
                    <a:ext cx="2663" cy="1303"/>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议会</a:t>
                    </a:r>
                    <a:endParaRPr kumimoji="0" lang="zh-CN" altLang="en-US" sz="2340" b="0" i="0" u="none" strike="noStrike" kern="1200" cap="none" spc="0" normalizeH="0" baseline="0" noProof="0">
                      <a:ln>
                        <a:noFill/>
                      </a:ln>
                      <a:solidFill>
                        <a:schemeClr val="tx1"/>
                      </a:solidFill>
                      <a:effectLst/>
                      <a:uLnTx/>
                      <a:uFillTx/>
                      <a:latin typeface="等线"/>
                      <a:ea typeface="华文新魏" panose="02010800040101010101" charset="-122"/>
                      <a:cs typeface="+mn-cs"/>
                    </a:endParaRPr>
                  </a:p>
                </p:txBody>
              </p:sp>
              <p:sp>
                <p:nvSpPr>
                  <p:cNvPr id="68" name="Rectangle 3"/>
                  <p:cNvSpPr>
                    <a:spLocks noChangeArrowheads="1"/>
                  </p:cNvSpPr>
                  <p:nvPr/>
                </p:nvSpPr>
                <p:spPr bwMode="auto">
                  <a:xfrm>
                    <a:off x="3926" y="7562"/>
                    <a:ext cx="2451" cy="1231"/>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总统</a:t>
                    </a:r>
                    <a:endPar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endParaRPr>
                  </a:p>
                </p:txBody>
              </p:sp>
              <p:sp>
                <p:nvSpPr>
                  <p:cNvPr id="69" name="Rectangle 4"/>
                  <p:cNvSpPr>
                    <a:spLocks noChangeArrowheads="1"/>
                  </p:cNvSpPr>
                  <p:nvPr/>
                </p:nvSpPr>
                <p:spPr bwMode="auto">
                  <a:xfrm>
                    <a:off x="12322" y="7541"/>
                    <a:ext cx="2467" cy="1229"/>
                  </a:xfrm>
                  <a:prstGeom prst="rect">
                    <a:avLst/>
                  </a:prstGeom>
                  <a:solidFill>
                    <a:srgbClr val="FFFF00"/>
                  </a:solidFill>
                  <a:ln w="9525">
                    <a:solidFill>
                      <a:schemeClr val="tx1"/>
                    </a:solidFill>
                    <a:miter lim="800000"/>
                  </a:ln>
                </p:spPr>
                <p:txBody>
                  <a:bodyPr wrap="none"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rPr>
                      <a:t>内阁</a:t>
                    </a:r>
                    <a:endParaRPr kumimoji="0" lang="zh-CN" altLang="en-US" sz="2340" b="0" i="0" u="none" strike="noStrike" kern="1200" cap="none" spc="0" normalizeH="0" baseline="0" noProof="0">
                      <a:ln>
                        <a:noFill/>
                      </a:ln>
                      <a:solidFill>
                        <a:schemeClr val="tx1"/>
                      </a:solidFill>
                      <a:effectLst/>
                      <a:uLnTx/>
                      <a:uFillTx/>
                      <a:latin typeface="等线" panose="02010600030101010101" charset="-122"/>
                      <a:ea typeface="华文新魏" panose="02010800040101010101" charset="-122"/>
                      <a:cs typeface="+mn-cs"/>
                    </a:endParaRPr>
                  </a:p>
                </p:txBody>
              </p:sp>
              <p:sp>
                <p:nvSpPr>
                  <p:cNvPr id="70" name="AutoShape 7"/>
                  <p:cNvSpPr/>
                  <p:nvPr/>
                </p:nvSpPr>
                <p:spPr bwMode="auto">
                  <a:xfrm>
                    <a:off x="11090" y="2553"/>
                    <a:ext cx="127" cy="2011"/>
                  </a:xfrm>
                  <a:prstGeom prst="leftBrace">
                    <a:avLst>
                      <a:gd name="adj1" fmla="val 125000"/>
                      <a:gd name="adj2" fmla="val 50000"/>
                    </a:avLst>
                  </a:prstGeom>
                  <a:noFill/>
                  <a:ln w="22225" cmpd="sng">
                    <a:solidFill>
                      <a:schemeClr val="tx1"/>
                    </a:solidFill>
                    <a:round/>
                  </a:ln>
                </p:spPr>
                <p:txBody>
                  <a:bodyPr wrap="none" anchor="ctr"/>
                  <a:lstStyle>
                    <a:defPPr/>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ct val="50000"/>
                      </a:spcBef>
                      <a:spcAft>
                        <a:spcPct val="0"/>
                      </a:spcAft>
                      <a:buClrTx/>
                      <a:buSzTx/>
                      <a:buFontTx/>
                      <a:buNone/>
                      <a:defRPr/>
                    </a:pPr>
                    <a:endParaRPr kumimoji="0" lang="zh-CN" altLang="en-US" sz="1950" b="0"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71" name="Line 8"/>
                  <p:cNvSpPr>
                    <a:spLocks noChangeShapeType="1"/>
                  </p:cNvSpPr>
                  <p:nvPr/>
                </p:nvSpPr>
                <p:spPr bwMode="auto">
                  <a:xfrm flipH="1">
                    <a:off x="5138" y="3749"/>
                    <a:ext cx="2502" cy="3168"/>
                  </a:xfrm>
                  <a:prstGeom prst="line">
                    <a:avLst/>
                  </a:prstGeom>
                  <a:ln>
                    <a:tailEnd type="triangle" w="med" len="med"/>
                  </a:ln>
                </p:spPr>
                <p:style>
                  <a:lnRef idx="2">
                    <a:schemeClr val="dk1"/>
                  </a:lnRef>
                  <a:fillRef idx="0">
                    <a:schemeClr val="dk1"/>
                  </a:fillRef>
                  <a:effectRef idx="1">
                    <a:schemeClr val="dk1"/>
                  </a:effectRef>
                  <a:fontRef idx="minor">
                    <a:schemeClr val="tx1"/>
                  </a:fontRef>
                </p:style>
                <p: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755"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72" name="Text Box 13"/>
                  <p:cNvSpPr txBox="1">
                    <a:spLocks noChangeArrowheads="1"/>
                  </p:cNvSpPr>
                  <p:nvPr/>
                </p:nvSpPr>
                <p:spPr bwMode="auto">
                  <a:xfrm>
                    <a:off x="7106" y="7156"/>
                    <a:ext cx="4486" cy="76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任命（众议院同意）</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73" name="Text Box 16"/>
                  <p:cNvSpPr txBox="1">
                    <a:spLocks noChangeArrowheads="1"/>
                  </p:cNvSpPr>
                  <p:nvPr/>
                </p:nvSpPr>
                <p:spPr bwMode="auto">
                  <a:xfrm>
                    <a:off x="11257" y="2553"/>
                    <a:ext cx="2468" cy="762"/>
                  </a:xfrm>
                  <a:prstGeom prst="rect">
                    <a:avLst/>
                  </a:prstGeom>
                  <a:solidFill>
                    <a:schemeClr val="accent2"/>
                  </a:solidFill>
                  <a:ln w="9525">
                    <a:solidFill>
                      <a:srgbClr val="FFFF00"/>
                    </a:solidFill>
                    <a:miter lim="800000"/>
                  </a:ln>
                </p:spPr>
                <p:txBody>
                  <a:bodyPr wrap="square">
                    <a:spAutoFit/>
                  </a:bodyPr>
                  <a:lstStyle>
                    <a:defP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参议院</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74" name="Text Box 18"/>
                  <p:cNvSpPr txBox="1">
                    <a:spLocks noChangeArrowheads="1"/>
                  </p:cNvSpPr>
                  <p:nvPr/>
                </p:nvSpPr>
                <p:spPr bwMode="auto">
                  <a:xfrm>
                    <a:off x="11257" y="3749"/>
                    <a:ext cx="2468" cy="762"/>
                  </a:xfrm>
                  <a:prstGeom prst="rect">
                    <a:avLst/>
                  </a:prstGeom>
                  <a:solidFill>
                    <a:schemeClr val="accent2"/>
                  </a:solidFill>
                  <a:ln w="9525">
                    <a:solidFill>
                      <a:srgbClr val="FFFF00"/>
                    </a:solidFill>
                    <a:miter lim="800000"/>
                  </a:ln>
                </p:spPr>
                <p:txBody>
                  <a:bodyPr wrap="square">
                    <a:spAutoFit/>
                  </a:bodyPr>
                  <a:lstStyle>
                    <a:defP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众议院</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75" name="Text Box 21"/>
                  <p:cNvSpPr txBox="1">
                    <a:spLocks noChangeArrowheads="1"/>
                  </p:cNvSpPr>
                  <p:nvPr/>
                </p:nvSpPr>
                <p:spPr bwMode="auto">
                  <a:xfrm>
                    <a:off x="8457" y="8523"/>
                    <a:ext cx="1906" cy="762"/>
                  </a:xfrm>
                  <a:prstGeom prst="rect">
                    <a:avLst/>
                  </a:prstGeom>
                  <a:noFill/>
                  <a:ln w="9525">
                    <a:noFill/>
                    <a:miter lim="800000"/>
                  </a:ln>
                </p:spPr>
                <p:txBody>
                  <a:bodyPr wrap="squar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副署</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76" name="Text Box 25"/>
                  <p:cNvSpPr txBox="1">
                    <a:spLocks noChangeArrowheads="1"/>
                  </p:cNvSpPr>
                  <p:nvPr/>
                </p:nvSpPr>
                <p:spPr bwMode="auto">
                  <a:xfrm rot="18451070">
                    <a:off x="5670" y="5203"/>
                    <a:ext cx="3352" cy="1352"/>
                  </a:xfrm>
                  <a:prstGeom prst="rect">
                    <a:avLst/>
                  </a:prstGeom>
                  <a:noFill/>
                  <a:ln w="9525">
                    <a:noFill/>
                    <a:miter lim="800000"/>
                  </a:ln>
                </p:spPr>
                <p:txBody>
                  <a:bodyPr wrap="square">
                    <a:spAutoFit/>
                  </a:bodyPr>
                  <a:lstStyle>
                    <a:defP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参议院同意可以解散众议院</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77" name="Text Box 23"/>
                  <p:cNvSpPr txBox="1">
                    <a:spLocks noChangeArrowheads="1"/>
                  </p:cNvSpPr>
                  <p:nvPr/>
                </p:nvSpPr>
                <p:spPr bwMode="auto">
                  <a:xfrm>
                    <a:off x="3782" y="8966"/>
                    <a:ext cx="2597" cy="762"/>
                  </a:xfrm>
                  <a:prstGeom prst="rect">
                    <a:avLst/>
                  </a:prstGeom>
                  <a:noFill/>
                  <a:ln w="9525">
                    <a:noFill/>
                    <a:miter lim="800000"/>
                  </a:ln>
                </p:spPr>
                <p:txBody>
                  <a:bodyPr wrap="square">
                    <a:spAutoFit/>
                  </a:bodyPr>
                  <a:lstStyle>
                    <a:def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rPr>
                      <a:t>（行政权）</a:t>
                    </a:r>
                    <a:endParaRPr kumimoji="0" lang="zh-CN" altLang="en-US" sz="1755"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grpSp>
          </p:grpSp>
        </p:gr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1202" name="对象 51201"/>
          <p:cNvGraphicFramePr>
            <a:graphicFrameLocks noChangeAspect="1"/>
          </p:cNvGraphicFramePr>
          <p:nvPr/>
        </p:nvGraphicFramePr>
        <p:xfrm>
          <a:off x="1065682" y="1051794"/>
          <a:ext cx="9927256" cy="4803573"/>
        </p:xfrm>
        <a:graphic>
          <a:graphicData uri="http://schemas.openxmlformats.org/presentationml/2006/ole">
            <mc:AlternateContent>
              <mc:Choice xmlns:v="urn:schemas-microsoft-com:vml" Requires="v">
                <p:oleObj spid="_x0000_s1048" r:id="rId2" progId="Word.Document.8">
                  <p:embed/>
                </p:oleObj>
              </mc:Choice>
              <mc:Fallback>
                <p:oleObj r:id="rId2" progId="Word.Document.8">
                  <p:embed/>
                  <p:pic>
                    <p:nvPicPr>
                      <p:cNvPr id="0" name="OLE substitute image"/>
                      <p:cNvPicPr/>
                      <p:nvPr/>
                    </p:nvPicPr>
                    <p:blipFill>
                      <a:blip r:embed="rId3"/>
                      <a:stretch>
                        <a:fillRect/>
                      </a:stretch>
                    </p:blipFill>
                    <p:spPr>
                      <a:xfrm>
                        <a:off x="1065682" y="1051794"/>
                        <a:ext cx="9927256" cy="4803573"/>
                      </a:xfrm>
                      <a:prstGeom prst="rect">
                        <a:avLst/>
                      </a:prstGeom>
                      <a:noFill/>
                      <a:ln w="38100">
                        <a:noFill/>
                        <a:miter/>
                      </a:ln>
                    </p:spPr>
                  </p:pic>
                </p:oleObj>
              </mc:Fallback>
            </mc:AlternateContent>
          </a:graphicData>
        </a:graphic>
      </p:graphicFrame>
      <p:graphicFrame>
        <p:nvGraphicFramePr>
          <p:cNvPr id="51203" name="对象 51202"/>
          <p:cNvGraphicFramePr>
            <a:graphicFrameLocks noChangeAspect="1"/>
          </p:cNvGraphicFramePr>
          <p:nvPr/>
        </p:nvGraphicFramePr>
        <p:xfrm>
          <a:off x="1065682" y="3429762"/>
          <a:ext cx="10094933" cy="1724409"/>
        </p:xfrm>
        <a:graphic>
          <a:graphicData uri="http://schemas.openxmlformats.org/presentationml/2006/ole">
            <mc:AlternateContent>
              <mc:Choice xmlns:v="urn:schemas-microsoft-com:vml" Requires="v">
                <p:oleObj spid="_x0000_s1049" r:id="rId4" progId="Word.Document.8">
                  <p:embed/>
                </p:oleObj>
              </mc:Choice>
              <mc:Fallback>
                <p:oleObj r:id="rId4" progId="Word.Document.8">
                  <p:embed/>
                  <p:pic>
                    <p:nvPicPr>
                      <p:cNvPr id="0" name="OLE substitute image"/>
                      <p:cNvPicPr/>
                      <p:nvPr/>
                    </p:nvPicPr>
                    <p:blipFill>
                      <a:blip r:embed="rId5"/>
                      <a:stretch>
                        <a:fillRect/>
                      </a:stretch>
                    </p:blipFill>
                    <p:spPr>
                      <a:xfrm>
                        <a:off x="1065682" y="3429762"/>
                        <a:ext cx="10094933" cy="1724409"/>
                      </a:xfrm>
                      <a:prstGeom prst="rect">
                        <a:avLst/>
                      </a:prstGeom>
                      <a:noFill/>
                      <a:ln w="38100">
                        <a:noFill/>
                        <a:miter/>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blinds(horizontal)">
                                      <p:cBhvr>
                                        <p:cTn id="7" dur="500"/>
                                        <p:tgtEl>
                                          <p:spTgt spid="51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 name="直接连接符 1"/>
          <p:cNvCxnSpPr/>
          <p:nvPr/>
        </p:nvCxnSpPr>
        <p:spPr>
          <a:xfrm>
            <a:off x="847090" y="1075690"/>
            <a:ext cx="10297160" cy="6985"/>
          </a:xfrm>
          <a:prstGeom prst="line">
            <a:avLst/>
          </a:prstGeom>
          <a:ln w="190500" cmpd="thinThick">
            <a:solidFill>
              <a:srgbClr val="C46163"/>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988060" y="346710"/>
            <a:ext cx="10692130" cy="768350"/>
          </a:xfrm>
          <a:prstGeom prst="rect">
            <a:avLst/>
          </a:prstGeom>
          <a:noFill/>
        </p:spPr>
        <p:txBody>
          <a:bodyPr wrap="square" rtlCol="0">
            <a:spAutoFit/>
          </a:bodyPr>
          <a:lstStyle>
            <a:defPPr/>
          </a:lstStyle>
          <a:p>
            <a:pPr/>
            <a:r>
              <a:rPr lang="zh-CN" altLang="en-US" sz="4400" b="1">
                <a:solidFill>
                  <a:srgbClr val="C51514"/>
                </a:solidFill>
                <a:latin typeface="方正清楷 简" panose="02000500000000000000" charset="-122"/>
                <a:ea typeface="方正清楷 简" panose="02000500000000000000" charset="-122"/>
              </a:rPr>
              <a:t>近代民主政治呈现的特点及其发展趋势</a:t>
            </a:r>
          </a:p>
        </p:txBody>
      </p:sp>
      <p:sp>
        <p:nvSpPr>
          <p:cNvPr id="5" name="矩形 4"/>
          <p:cNvSpPr/>
          <p:nvPr/>
        </p:nvSpPr>
        <p:spPr>
          <a:xfrm>
            <a:off x="671830" y="1410335"/>
            <a:ext cx="10648315" cy="5109210"/>
          </a:xfrm>
          <a:prstGeom prst="rect">
            <a:avLst/>
          </a:prstGeom>
          <a:solidFill>
            <a:schemeClr val="bg1">
              <a:alpha val="40000"/>
            </a:schemeClr>
          </a:solidFill>
          <a:ln>
            <a:solidFill>
              <a:schemeClr val="bg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6" name="文本框 5"/>
          <p:cNvSpPr txBox="1"/>
          <p:nvPr/>
        </p:nvSpPr>
        <p:spPr>
          <a:xfrm>
            <a:off x="987425" y="1870075"/>
            <a:ext cx="9701530" cy="3169285"/>
          </a:xfrm>
          <a:prstGeom prst="rect">
            <a:avLst/>
          </a:prstGeom>
          <a:noFill/>
        </p:spPr>
        <p:txBody>
          <a:bodyPr wrap="square" rtlCol="0">
            <a:spAutoFit/>
          </a:bodyPr>
          <a:lstStyle>
            <a:defPPr/>
          </a:lstStyle>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1</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、继承古代政治的优良传统。</a:t>
            </a:r>
            <a:endParaRPr lang="en-US" altLang="zh-CN"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2</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sym typeface="+mn-ea"/>
              </a:rPr>
              <a:t>实行分权制衡原则。</a:t>
            </a:r>
            <a:endParaRPr lang="zh-CN" altLang="en-US" sz="4000">
              <a:latin typeface="方正苏新诗柳楷简体" panose="02000000000000000000" charset="-122"/>
              <a:ea typeface="方正苏新诗柳楷简体" panose="02000000000000000000" charset="-122"/>
              <a:cs typeface="方正苏新诗柳楷简体" panose="02000000000000000000" charset="-122"/>
            </a:endParaRP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3</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、代议制。以议会作为参政的一个窗口。</a:t>
            </a: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4</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、完善法律，强调法治。</a:t>
            </a:r>
          </a:p>
          <a:p>
            <a:pPr/>
            <a:r>
              <a:rPr lang="en-US" altLang="zh-CN" sz="4000">
                <a:latin typeface="方正苏新诗柳楷简体" panose="02000000000000000000" charset="-122"/>
                <a:ea typeface="方正苏新诗柳楷简体" panose="02000000000000000000" charset="-122"/>
                <a:cs typeface="方正苏新诗柳楷简体" panose="02000000000000000000" charset="-122"/>
              </a:rPr>
              <a:t>5</a:t>
            </a:r>
            <a:r>
              <a:rPr lang="zh-CN" altLang="en-US" sz="4000">
                <a:latin typeface="方正苏新诗柳楷简体" panose="02000000000000000000" charset="-122"/>
                <a:ea typeface="方正苏新诗柳楷简体" panose="02000000000000000000" charset="-122"/>
                <a:cs typeface="方正苏新诗柳楷简体" panose="02000000000000000000" charset="-122"/>
              </a:rPr>
              <a:t>、民主范围逐渐扩大，民主制度逐步完善。</a:t>
            </a:r>
          </a:p>
        </p:txBody>
      </p:sp>
      <p:pic>
        <p:nvPicPr>
          <p:cNvPr id="9" name="图片 8"/>
          <p:cNvPicPr>
            <a:picLocks noChangeAspect="1"/>
          </p:cNvPicPr>
          <p:nvPr/>
        </p:nvPicPr>
        <p:blipFill>
          <a:blip r:embed="rId2"/>
          <a:stretch>
            <a:fillRect/>
          </a:stretch>
        </p:blipFill>
        <p:spPr>
          <a:xfrm>
            <a:off x="3474720" y="5039360"/>
            <a:ext cx="4800600" cy="711200"/>
          </a:xfrm>
          <a:prstGeom prst="rect">
            <a:avLst/>
          </a:prstGeom>
        </p:spPr>
      </p:pic>
      <p:pic>
        <p:nvPicPr>
          <p:cNvPr id="10" name="图片 9"/>
          <p:cNvPicPr>
            <a:picLocks noChangeAspect="1"/>
          </p:cNvPicPr>
          <p:nvPr/>
        </p:nvPicPr>
        <p:blipFill>
          <a:blip r:embed="rId3"/>
          <a:stretch>
            <a:fillRect/>
          </a:stretch>
        </p:blipFill>
        <p:spPr>
          <a:xfrm>
            <a:off x="3030220" y="5808345"/>
            <a:ext cx="5689600" cy="711200"/>
          </a:xfrm>
          <a:prstGeom prst="rect">
            <a:avLst/>
          </a:prstGeom>
        </p:spPr>
      </p:pic>
      <p:pic>
        <p:nvPicPr>
          <p:cNvPr id="11" name="New picture"/>
          <p:cNvPicPr/>
          <p:nvPr/>
        </p:nvPicPr>
        <p:blipFill>
          <a:blip r:embed="rId4"/>
          <a:stretch>
            <a:fillRect/>
          </a:stretch>
        </p:blipFill>
        <p:spPr>
          <a:xfrm>
            <a:off x="11239500" y="119507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up)">
                                      <p:cBhvr>
                                        <p:cTn id="13" dur="500"/>
                                        <p:tgtEl>
                                          <p:spTgt spid="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UNIT_TABLE_BEAUTIFY" val="smartTable{eddf28f5-8db3-4b59-a756-ef30017bd99d}"/>
</p:tagLst>
</file>

<file path=ppt/tags/tag64.xml><?xml version="1.0" encoding="utf-8"?>
<p:tagLst xmlns:p="http://schemas.openxmlformats.org/presentationml/2006/main">
  <p:tag name="KSO_WM_UNIT_TABLE_BEAUTIFY" val="smartTable{eddf28f5-8db3-4b59-a756-ef30017bd99d}"/>
</p:tagLst>
</file>

<file path=ppt/tags/tag65.xml><?xml version="1.0" encoding="utf-8"?>
<p:tagLst xmlns:p="http://schemas.openxmlformats.org/presentationml/2006/main">
  <p:tag name="KSO_WM_UNIT_TABLE_BEAUTIFY" val="smartTable{0702d34f-228c-4d0d-a8dc-a1b3bf636147}"/>
</p:tagLst>
</file>

<file path=ppt/tags/tag66.xml><?xml version="1.0" encoding="utf-8"?>
<p:tagLst xmlns:p="http://schemas.openxmlformats.org/presentationml/2006/main">
  <p:tag name="KSO_WM_UNIT_TABLE_BEAUTIFY" val="smartTable{d06d518f-bfbe-4dce-9357-3a6aa5256a7c}"/>
  <p:tag name="REFSHAPE" val="693528124"/>
</p:tagLst>
</file>

<file path=ppt/tags/tag67.xml><?xml version="1.0" encoding="utf-8"?>
<p:tagLst xmlns:p="http://schemas.openxmlformats.org/presentationml/2006/main">
  <p:tag name="KSO_WM_UNIT_PLACING_PICTURE_USER_VIEWPORT" val="{&quot;height&quot;:6317.0015748031492,&quot;width&quot;:9916.7653543307079}"/>
</p:tagLst>
</file>

<file path=ppt/tags/tag68.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charset="-122"/>
        <a:cs typeface="Arial"/>
      </a:majorFont>
      <a:minorFont>
        <a:latin typeface="Arial"/>
        <a:ea typeface="微软雅黑"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238</Paragraphs>
  <Slides>30</Slides>
  <Notes>17</Notes>
  <TotalTime>0</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30</vt:i4>
      </vt:variant>
    </vt:vector>
  </HeadingPairs>
  <TitlesOfParts>
    <vt:vector baseType="lpstr" size="51">
      <vt:lpstr>Arial</vt:lpstr>
      <vt:lpstr>微软雅黑</vt:lpstr>
      <vt:lpstr>Wingdings</vt:lpstr>
      <vt:lpstr>方正清楷 简</vt:lpstr>
      <vt:lpstr>Calibri Light</vt:lpstr>
      <vt:lpstr>Calibri</vt:lpstr>
      <vt:lpstr>黑体</vt:lpstr>
      <vt:lpstr>楷体</vt:lpstr>
      <vt:lpstr>华文楷体</vt:lpstr>
      <vt:lpstr>华文中宋</vt:lpstr>
      <vt:lpstr>宋体</vt:lpstr>
      <vt:lpstr>方正早安晚安体</vt:lpstr>
      <vt:lpstr>方正胖娃_GBK</vt:lpstr>
      <vt:lpstr>Times New Roman</vt:lpstr>
      <vt:lpstr>方正姚体</vt:lpstr>
      <vt:lpstr>华文新魏</vt:lpstr>
      <vt:lpstr>微软雅黑 Light</vt:lpstr>
      <vt:lpstr>楷体_GB2312</vt:lpstr>
      <vt:lpstr>等线</vt:lpstr>
      <vt:lpstr>方正苏新诗柳楷简体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2020-12-21T11:04:44.275</cp:lastPrinted>
  <dcterms:created xsi:type="dcterms:W3CDTF">2020-12-21T11:04:44Z</dcterms:created>
  <dcterms:modified xsi:type="dcterms:W3CDTF">2020-12-21T03:04:44Z</dcterms:modified>
</cp:coreProperties>
</file>