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2"/>
  </p:sldMasterIdLst>
  <p:notesMasterIdLst>
    <p:notesMasterId r:id="rId25"/>
  </p:notesMasterIdLst>
  <p:sldIdLst>
    <p:sldId id="449" r:id="rId3"/>
    <p:sldId id="490" r:id="rId4"/>
    <p:sldId id="536" r:id="rId5"/>
    <p:sldId id="534" r:id="rId6"/>
    <p:sldId id="535" r:id="rId7"/>
    <p:sldId id="497" r:id="rId8"/>
    <p:sldId id="496" r:id="rId9"/>
    <p:sldId id="493" r:id="rId10"/>
    <p:sldId id="494" r:id="rId11"/>
    <p:sldId id="499" r:id="rId12"/>
    <p:sldId id="500" r:id="rId13"/>
    <p:sldId id="501" r:id="rId14"/>
    <p:sldId id="502" r:id="rId15"/>
    <p:sldId id="518" r:id="rId16"/>
    <p:sldId id="508" r:id="rId17"/>
    <p:sldId id="512" r:id="rId18"/>
    <p:sldId id="265" r:id="rId19"/>
    <p:sldId id="358" r:id="rId20"/>
    <p:sldId id="320" r:id="rId21"/>
    <p:sldId id="343" r:id="rId22"/>
    <p:sldId id="344" r:id="rId23"/>
    <p:sldId id="330" r:id="rId24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99FF33"/>
    <a:srgbClr val="663300"/>
    <a:srgbClr val="9900CC"/>
    <a:srgbClr val="FF0066"/>
    <a:srgbClr val="1B2D77"/>
    <a:srgbClr val="FF3300"/>
    <a:srgbClr val="FF99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536" y="-114"/>
      </p:cViewPr>
      <p:guideLst>
        <p:guide orient="horz" pos="217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7213" cy="7802721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页眉占位符 1024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10243" name="日期占位符 10242"/>
          <p:cNvSpPr>
            <a:spLocks noGrp="1"/>
          </p:cNvSpPr>
          <p:nvPr>
            <p:ph type="dt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r" fontAlgn="base"/>
            <a:endParaRPr lang="en-US" altLang="x-none" sz="1200" strike="noStrike" noProof="1"/>
          </a:p>
        </p:txBody>
      </p:sp>
      <p:sp>
        <p:nvSpPr>
          <p:cNvPr id="6148" name="幻灯片图像占位符 1024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6149" name="文本占位符 10244"/>
          <p:cNvSpPr>
            <a:spLocks noGrp="1"/>
          </p:cNvSpPr>
          <p:nvPr>
            <p:ph type="body" sz="quarter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0"/>
            <a:r>
              <a:rPr lang="zh-CN" altLang="en-US" dirty="0"/>
              <a:t>第二级</a:t>
            </a:r>
          </a:p>
          <a:p>
            <a:pPr lvl="2" indent="0"/>
            <a:r>
              <a:rPr lang="zh-CN" altLang="en-US" dirty="0"/>
              <a:t>第三级</a:t>
            </a:r>
          </a:p>
          <a:p>
            <a:pPr lvl="3" indent="0"/>
            <a:r>
              <a:rPr lang="zh-CN" altLang="en-US" dirty="0"/>
              <a:t>第四级</a:t>
            </a:r>
          </a:p>
          <a:p>
            <a:pPr lvl="4" indent="0"/>
            <a:r>
              <a:rPr lang="zh-CN" altLang="en-US" dirty="0"/>
              <a:t>第五级</a:t>
            </a:r>
          </a:p>
        </p:txBody>
      </p:sp>
      <p:sp>
        <p:nvSpPr>
          <p:cNvPr id="10246" name="页脚占位符 10245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2970213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/>
          <a:p>
            <a:pPr lvl="0" fontAlgn="base"/>
            <a:endParaRPr lang="en-US" altLang="x-none" sz="1200" strike="noStrike" noProof="1"/>
          </a:p>
        </p:txBody>
      </p:sp>
      <p:sp>
        <p:nvSpPr>
          <p:cNvPr id="10247" name="灯片编号占位符 10246"/>
          <p:cNvSpPr>
            <a:spLocks noGrp="1"/>
          </p:cNvSpPr>
          <p:nvPr>
            <p:ph type="sldNum" sz="quarter" idx="5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/>
          <a:p>
            <a:pPr lvl="0" algn="r" fontAlgn="base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algn="r" fontAlgn="base"/>
              <a:t>‹#›</a:t>
            </a:fld>
            <a:endParaRPr lang="en-US" altLang="x-none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u="none" kern="1200" baseline="0">
        <a:solidFill>
          <a:schemeClr val="tx1"/>
        </a:solidFill>
        <a:latin typeface="+mn-lt"/>
        <a:ea typeface="+mn-ea"/>
        <a:cs typeface="+mn-cs"/>
      </a:defRPr>
    </a:lvl1pPr>
    <a:lvl2pPr marL="457200" lvl="1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u="none" kern="1200" baseline="0">
        <a:solidFill>
          <a:schemeClr val="tx1"/>
        </a:solidFill>
        <a:latin typeface="+mn-lt"/>
        <a:ea typeface="+mn-ea"/>
        <a:cs typeface="+mn-cs"/>
      </a:defRPr>
    </a:lvl2pPr>
    <a:lvl3pPr marL="914400" lvl="2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u="none" kern="1200" baseline="0">
        <a:solidFill>
          <a:schemeClr val="tx1"/>
        </a:solidFill>
        <a:latin typeface="+mn-lt"/>
        <a:ea typeface="+mn-ea"/>
        <a:cs typeface="+mn-cs"/>
      </a:defRPr>
    </a:lvl3pPr>
    <a:lvl4pPr marL="1371600" lvl="3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u="none" kern="1200" baseline="0">
        <a:solidFill>
          <a:schemeClr val="tx1"/>
        </a:solidFill>
        <a:latin typeface="+mn-lt"/>
        <a:ea typeface="+mn-ea"/>
        <a:cs typeface="+mn-cs"/>
      </a:defRPr>
    </a:lvl4pPr>
    <a:lvl5pPr marL="1828800" lvl="4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u="none" kern="1200" baseline="0">
        <a:solidFill>
          <a:schemeClr val="tx1"/>
        </a:solidFill>
        <a:latin typeface="+mn-lt"/>
        <a:ea typeface="+mn-ea"/>
        <a:cs typeface="+mn-cs"/>
      </a:defRPr>
    </a:lvl5pPr>
    <a:lvl6pPr marL="2286000" lvl="5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u="none" kern="1200" baseline="0">
        <a:solidFill>
          <a:schemeClr val="tx1"/>
        </a:solidFill>
        <a:latin typeface="+mn-lt"/>
        <a:ea typeface="+mn-ea"/>
        <a:cs typeface="+mn-cs"/>
      </a:defRPr>
    </a:lvl6pPr>
    <a:lvl7pPr marL="2743200" lvl="6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u="none" kern="1200" baseline="0">
        <a:solidFill>
          <a:schemeClr val="tx1"/>
        </a:solidFill>
        <a:latin typeface="+mn-lt"/>
        <a:ea typeface="+mn-ea"/>
        <a:cs typeface="+mn-cs"/>
      </a:defRPr>
    </a:lvl7pPr>
    <a:lvl8pPr marL="3200400" lvl="7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u="none" kern="1200" baseline="0">
        <a:solidFill>
          <a:schemeClr val="tx1"/>
        </a:solidFill>
        <a:latin typeface="+mn-lt"/>
        <a:ea typeface="+mn-ea"/>
        <a:cs typeface="+mn-cs"/>
      </a:defRPr>
    </a:lvl8pPr>
    <a:lvl9pPr marL="3657600" lvl="8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u="none" kern="1200" baseline="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幻灯片图像占位符 7168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683" name="文本占位符 7168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zh-CN" altLang="en-US" dirty="0"/>
              <a:t>蓄奴州，合法使用并买卖奴隶的州，自由女神，</a:t>
            </a:r>
            <a:r>
              <a:rPr lang="en-US" altLang="zh-CN" dirty="0"/>
              <a:t>《</a:t>
            </a:r>
            <a:r>
              <a:rPr lang="zh-CN" altLang="en-US" dirty="0"/>
              <a:t>独立宣言</a:t>
            </a:r>
            <a:r>
              <a:rPr lang="en-US" altLang="zh-CN" dirty="0"/>
              <a:t>》</a:t>
            </a:r>
            <a:r>
              <a:rPr lang="zh-CN" altLang="en-US" dirty="0"/>
              <a:t>，宣布一切人生而平等，人们有生存、自由和追求幸福等不可转让的权利</a:t>
            </a:r>
            <a:r>
              <a:rPr lang="en-US" altLang="zh-CN" dirty="0"/>
              <a:t>; 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dirty="0"/>
              <a:pPr lvl="0" algn="r"/>
              <a:t>5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幻灯片图像占位符 23553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4" name="文本占位符 23554"/>
          <p:cNvSpPr>
            <a:spLocks noGrp="1"/>
          </p:cNvSpPr>
          <p:nvPr>
            <p:ph type="body"/>
          </p:nvPr>
        </p:nvSpPr>
        <p:spPr/>
        <p:txBody>
          <a:bodyPr anchor="ctr"/>
          <a:lstStyle/>
          <a:p>
            <a:pPr lvl="0"/>
            <a:endParaRPr dirty="0"/>
          </a:p>
        </p:txBody>
      </p:sp>
      <p:sp>
        <p:nvSpPr>
          <p:cNvPr id="23555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2" charset="0"/>
                <a:ea typeface="宋体" panose="02010600030101010101" pitchFamily="2" charset="-122"/>
              </a:rPr>
              <a:pPr lvl="0" algn="r"/>
              <a:t>9</a:t>
            </a:fld>
            <a:endParaRPr lang="zh-CN" altLang="en-US" sz="1200" dirty="0">
              <a:latin typeface="Calibri" panose="020F05020202040302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fontAlgn="base"/>
              <a:t>2019/1/7 Monday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pPr lvl="0" eaLnBrk="1" fontAlgn="base" hangingPunct="1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pPr lvl="0" eaLnBrk="1" fontAlgn="base" hangingPunct="1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pPr lvl="0" eaLnBrk="1" fontAlgn="base" hangingPunct="1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pPr lvl="0" eaLnBrk="1" fontAlgn="base" hangingPunct="1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zh-CN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pPr lvl="0" eaLnBrk="1" fontAlgn="base" hangingPunct="1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zh-CN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pPr lvl="0" eaLnBrk="1" fontAlgn="base" hangingPunct="1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zh-CN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pPr lvl="0" eaLnBrk="1" fontAlgn="base" hangingPunct="1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pPr lvl="0" eaLnBrk="1" fontAlgn="base" hangingPunct="1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pPr lvl="0" eaLnBrk="1" fontAlgn="base" hangingPunct="1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pPr lvl="0" eaLnBrk="1" fontAlgn="base" hangingPunct="1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pPr lvl="0" eaLnBrk="1" fontAlgn="base" hangingPunct="1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fontAlgn="base" hangingPunct="1"/>
            <a:endParaRPr lang="zh-CN" altLang="en-US" strike="noStrike" noProof="1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fontAlgn="base" hangingPunct="1"/>
            <a:endParaRPr lang="zh-CN" strike="noStrike" noProof="1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pPr lvl="0" eaLnBrk="1" fontAlgn="base" hangingPunct="1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marL="0" lvl="0" indent="0" algn="ctr" defTabSz="914400" eaLnBrk="1" fontAlgn="base" latinLnBrk="0" hangingPunct="1">
        <a:spcBef>
          <a:spcPct val="0"/>
        </a:spcBef>
        <a:spcAft>
          <a:spcPct val="0"/>
        </a:spcAft>
        <a:buNone/>
        <a:defRPr sz="4400" b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spcBef>
          <a:spcPct val="20000"/>
        </a:spcBef>
        <a:spcAft>
          <a:spcPct val="0"/>
        </a:spcAft>
        <a:buChar char="•"/>
        <a:defRPr sz="3200" b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spcBef>
          <a:spcPct val="20000"/>
        </a:spcBef>
        <a:spcAft>
          <a:spcPct val="0"/>
        </a:spcAft>
        <a:buChar char="–"/>
        <a:defRPr sz="2800" b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spcBef>
          <a:spcPct val="20000"/>
        </a:spcBef>
        <a:spcAft>
          <a:spcPct val="0"/>
        </a:spcAft>
        <a:buChar char="•"/>
        <a:defRPr sz="2400" b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spcBef>
          <a:spcPct val="20000"/>
        </a:spcBef>
        <a:spcAft>
          <a:spcPct val="0"/>
        </a:spcAft>
        <a:buChar char="–"/>
        <a:defRPr sz="2000" b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 2049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1" name="文本占位符 2050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2052" name="日期占位符 2051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 lvl="0" eaLnBrk="1" fontAlgn="base" hangingPunct="1"/>
            <a:endParaRPr lang="zh-CN" altLang="en-US" strike="noStrike" noProof="1"/>
          </a:p>
        </p:txBody>
      </p:sp>
      <p:sp>
        <p:nvSpPr>
          <p:cNvPr id="2053" name="页脚占位符 2052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 lvl="0" eaLnBrk="1" fontAlgn="base" hangingPunct="1"/>
            <a:endParaRPr lang="zh-CN" strike="noStrike" noProof="1"/>
          </a:p>
        </p:txBody>
      </p:sp>
      <p:sp>
        <p:nvSpPr>
          <p:cNvPr id="2054" name="灯片编号占位符 2053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defRPr sz="1400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 lvl="0" eaLnBrk="1" fontAlgn="base" hangingPunct="1"/>
            <a:fld id="{9A0DB2DC-4C9A-4742-B13C-FB6460FD3503}" type="slidenum">
              <a:rPr lang="en-US" altLang="zh-CN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pPr lvl="0" eaLnBrk="1" fontAlgn="base" hangingPunct="1"/>
              <a:t>‹#›</a:t>
            </a:fld>
            <a:endParaRPr 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hf sldNum="0" hdr="0" ftr="0" dt="0"/>
  <p:txStyles>
    <p:titleStyle>
      <a:lvl1pPr marL="0" lvl="0" indent="0" algn="ctr" defTabSz="914400" eaLnBrk="1" fontAlgn="base" latinLnBrk="0" hangingPunct="1">
        <a:spcBef>
          <a:spcPct val="0"/>
        </a:spcBef>
        <a:spcAft>
          <a:spcPct val="0"/>
        </a:spcAft>
        <a:buNone/>
        <a:defRPr sz="4400" b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spcBef>
          <a:spcPct val="20000"/>
        </a:spcBef>
        <a:spcAft>
          <a:spcPct val="0"/>
        </a:spcAft>
        <a:buChar char="•"/>
        <a:defRPr sz="3200" b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spcBef>
          <a:spcPct val="20000"/>
        </a:spcBef>
        <a:spcAft>
          <a:spcPct val="0"/>
        </a:spcAft>
        <a:buChar char="–"/>
        <a:defRPr sz="2800" b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spcBef>
          <a:spcPct val="20000"/>
        </a:spcBef>
        <a:spcAft>
          <a:spcPct val="0"/>
        </a:spcAft>
        <a:buChar char="•"/>
        <a:defRPr sz="2400" b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spcBef>
          <a:spcPct val="20000"/>
        </a:spcBef>
        <a:spcAft>
          <a:spcPct val="0"/>
        </a:spcAft>
        <a:buChar char="–"/>
        <a:defRPr sz="2000" b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12289"/>
          <p:cNvSpPr/>
          <p:nvPr/>
        </p:nvSpPr>
        <p:spPr>
          <a:xfrm>
            <a:off x="4643438" y="274638"/>
            <a:ext cx="4500562" cy="5619750"/>
          </a:xfrm>
          <a:prstGeom prst="rect">
            <a:avLst/>
          </a:prstGeom>
          <a:solidFill>
            <a:srgbClr val="FFFF00">
              <a:alpha val="57999"/>
            </a:srgbClr>
          </a:solidFill>
          <a:ln w="349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</a:p>
          <a:p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 “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在我们纪念第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16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任总统诞辰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200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周年之际，我说我对这位伟人怀有特殊的感激之情，</a:t>
            </a:r>
            <a:r>
              <a:rPr lang="zh-CN" altLang="en-US" sz="36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是他让我的故事成为可能，是他让美国的故事成为可能</a:t>
            </a:r>
            <a:r>
              <a:rPr lang="zh-CN" altLang="en-US" sz="3600" b="1" u="sng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” </a:t>
            </a:r>
          </a:p>
          <a:p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</a:p>
          <a:p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zh-CN" altLang="en-US" sz="3600" b="1">
                <a:latin typeface="Times New Roman" panose="02020603050405020304" pitchFamily="18" charset="0"/>
                <a:ea typeface="楷体_GB2312" pitchFamily="49" charset="-122"/>
              </a:rPr>
              <a:t>奥巴马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2009.2.12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</a:p>
        </p:txBody>
      </p:sp>
      <p:pic>
        <p:nvPicPr>
          <p:cNvPr id="9218" name="图片 12290" descr="2008112022532473_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84713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69" name="对象 3073"/>
          <p:cNvGraphicFramePr>
            <a:graphicFrameLocks/>
          </p:cNvGraphicFramePr>
          <p:nvPr/>
        </p:nvGraphicFramePr>
        <p:xfrm>
          <a:off x="179388" y="1484313"/>
          <a:ext cx="3949700" cy="5373687"/>
        </p:xfrm>
        <a:graphic>
          <a:graphicData uri="http://schemas.openxmlformats.org/presentationml/2006/ole">
            <p:oleObj spid="_x0000_s3076" r:id="rId3" imgW="3692160" imgH="4842360" progId="">
              <p:embed/>
            </p:oleObj>
          </a:graphicData>
        </a:graphic>
      </p:graphicFrame>
      <p:sp>
        <p:nvSpPr>
          <p:cNvPr id="7170" name="标题 3074"/>
          <p:cNvSpPr>
            <a:spLocks noGrp="1"/>
          </p:cNvSpPr>
          <p:nvPr>
            <p:ph type="ctrTitle"/>
          </p:nvPr>
        </p:nvSpPr>
        <p:spPr>
          <a:xfrm>
            <a:off x="2339975" y="2565400"/>
            <a:ext cx="6551613" cy="889000"/>
          </a:xfrm>
        </p:spPr>
        <p:txBody>
          <a:bodyPr anchor="ctr"/>
          <a:lstStyle/>
          <a:p>
            <a:pPr defTabSz="914400">
              <a:buNone/>
            </a:pPr>
            <a:r>
              <a:rPr lang="en-US" altLang="zh-CN" sz="4400" b="1" kern="1200" baseline="0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j-cs"/>
              </a:rPr>
              <a:t>(1861-1865</a:t>
            </a:r>
            <a:r>
              <a:rPr lang="en-US" altLang="zh-CN" sz="4400" b="1" kern="1200" baseline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j-cs"/>
              </a:rPr>
              <a:t>)</a:t>
            </a:r>
          </a:p>
        </p:txBody>
      </p:sp>
      <p:sp>
        <p:nvSpPr>
          <p:cNvPr id="7171" name="矩形 3075"/>
          <p:cNvSpPr/>
          <p:nvPr/>
        </p:nvSpPr>
        <p:spPr>
          <a:xfrm>
            <a:off x="2339975" y="1341438"/>
            <a:ext cx="6192838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美国内战</a:t>
            </a:r>
            <a:endParaRPr lang="zh-CN" altLang="en-US" sz="3600" b="1" dirty="0">
              <a:ln w="19050" cap="sq" cmpd="sng">
                <a:solidFill>
                  <a:srgbClr val="FFFF00"/>
                </a:solidFill>
                <a:prstDash val="solid"/>
                <a:miter/>
                <a:headEnd type="none" w="sm" len="sm"/>
                <a:tailEnd type="none" w="sm" len="sm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pic>
        <p:nvPicPr>
          <p:cNvPr id="7172" name="图片 3076" descr="林肯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888" y="3251200"/>
            <a:ext cx="2611437" cy="360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3" name="文本框 3077"/>
          <p:cNvSpPr txBox="1"/>
          <p:nvPr/>
        </p:nvSpPr>
        <p:spPr>
          <a:xfrm>
            <a:off x="2916238" y="115888"/>
            <a:ext cx="4845050" cy="11890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buClrTx/>
            </a:pPr>
            <a:r>
              <a:rPr lang="zh-CN" altLang="en-US" sz="7200" b="1" dirty="0" smtClean="0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第</a:t>
            </a:r>
            <a:r>
              <a:rPr lang="en-US" altLang="zh-CN" sz="7200" b="1" dirty="0" smtClean="0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7200" b="1" dirty="0" smtClean="0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课</a:t>
            </a:r>
            <a:endParaRPr lang="zh-CN" altLang="en-US" sz="7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/>
          <p:nvPr/>
        </p:nvSpPr>
        <p:spPr>
          <a:xfrm>
            <a:off x="1447800" y="609600"/>
            <a:ext cx="7315200" cy="13531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4000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　　</a:t>
            </a:r>
          </a:p>
        </p:txBody>
      </p:sp>
      <p:sp>
        <p:nvSpPr>
          <p:cNvPr id="7171" name="Text Box 5"/>
          <p:cNvSpPr txBox="1"/>
          <p:nvPr/>
        </p:nvSpPr>
        <p:spPr>
          <a:xfrm>
            <a:off x="521970" y="1668145"/>
            <a:ext cx="731583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　   </a:t>
            </a:r>
            <a:r>
              <a:rPr lang="en-US" altLang="zh-CN" sz="3600" dirty="0">
                <a:solidFill>
                  <a:schemeClr val="tx1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600" dirty="0">
                <a:solidFill>
                  <a:schemeClr val="tx1"/>
                </a:solidFill>
                <a:latin typeface="Arial" panose="020B0604020202020204" pitchFamily="34" charset="0"/>
              </a:rPr>
              <a:t>、美国南北战争爆发的原因。</a:t>
            </a: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chemeClr val="tx1"/>
                </a:solidFill>
                <a:latin typeface="Arial" panose="020B0604020202020204" pitchFamily="34" charset="0"/>
              </a:rPr>
              <a:t>      </a:t>
            </a:r>
            <a:r>
              <a:rPr lang="en-US" altLang="zh-CN" sz="3600" dirty="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600" dirty="0">
                <a:solidFill>
                  <a:schemeClr val="tx1"/>
                </a:solidFill>
                <a:latin typeface="Arial" panose="020B0604020202020204" pitchFamily="34" charset="0"/>
              </a:rPr>
              <a:t>、美国内战的导火线、过程、结果。</a:t>
            </a: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chemeClr val="tx1"/>
                </a:solidFill>
                <a:sym typeface="+mn-ea"/>
              </a:rPr>
              <a:t>       </a:t>
            </a:r>
            <a:r>
              <a:rPr lang="en-US" altLang="zh-CN" sz="3600" dirty="0">
                <a:solidFill>
                  <a:schemeClr val="tx1"/>
                </a:solidFill>
                <a:sym typeface="+mn-ea"/>
              </a:rPr>
              <a:t>3</a:t>
            </a:r>
            <a:r>
              <a:rPr lang="zh-CN" altLang="en-US" sz="3600" dirty="0">
                <a:solidFill>
                  <a:schemeClr val="tx1"/>
                </a:solidFill>
                <a:sym typeface="+mn-ea"/>
              </a:rPr>
              <a:t>、南北战争的性质和意义。</a:t>
            </a:r>
            <a:endParaRPr lang="zh-CN" altLang="en-US" sz="3600" dirty="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美国领土扩张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213" y="-14287"/>
            <a:ext cx="7848600" cy="68722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5"/>
          <p:cNvGrpSpPr/>
          <p:nvPr/>
        </p:nvGrpSpPr>
        <p:grpSpPr>
          <a:xfrm>
            <a:off x="4643438" y="260350"/>
            <a:ext cx="3654425" cy="3676650"/>
            <a:chOff x="0" y="0"/>
            <a:chExt cx="2302" cy="2316"/>
          </a:xfrm>
        </p:grpSpPr>
        <p:sp>
          <p:nvSpPr>
            <p:cNvPr id="9238" name="Freeform 6"/>
            <p:cNvSpPr/>
            <p:nvPr/>
          </p:nvSpPr>
          <p:spPr>
            <a:xfrm>
              <a:off x="0" y="190"/>
              <a:ext cx="2216" cy="2126"/>
            </a:xfrm>
            <a:custGeom>
              <a:avLst/>
              <a:gdLst>
                <a:gd name="txL" fmla="*/ 0 w 2216"/>
                <a:gd name="txT" fmla="*/ 0 h 2126"/>
                <a:gd name="txR" fmla="*/ 2216 w 2216"/>
                <a:gd name="txB" fmla="*/ 2126 h 2126"/>
              </a:gdLst>
              <a:ahLst/>
              <a:cxnLst>
                <a:cxn ang="0">
                  <a:pos x="132" y="167"/>
                </a:cxn>
                <a:cxn ang="0">
                  <a:pos x="324" y="222"/>
                </a:cxn>
                <a:cxn ang="0">
                  <a:pos x="424" y="249"/>
                </a:cxn>
                <a:cxn ang="0">
                  <a:pos x="296" y="313"/>
                </a:cxn>
                <a:cxn ang="0">
                  <a:pos x="296" y="377"/>
                </a:cxn>
                <a:cxn ang="0">
                  <a:pos x="534" y="304"/>
                </a:cxn>
                <a:cxn ang="0">
                  <a:pos x="634" y="368"/>
                </a:cxn>
                <a:cxn ang="0">
                  <a:pos x="817" y="341"/>
                </a:cxn>
                <a:cxn ang="0">
                  <a:pos x="845" y="387"/>
                </a:cxn>
                <a:cxn ang="0">
                  <a:pos x="735" y="432"/>
                </a:cxn>
                <a:cxn ang="0">
                  <a:pos x="634" y="569"/>
                </a:cxn>
                <a:cxn ang="0">
                  <a:pos x="634" y="697"/>
                </a:cxn>
                <a:cxn ang="0">
                  <a:pos x="772" y="789"/>
                </a:cxn>
                <a:cxn ang="0">
                  <a:pos x="808" y="524"/>
                </a:cxn>
                <a:cxn ang="0">
                  <a:pos x="890" y="460"/>
                </a:cxn>
                <a:cxn ang="0">
                  <a:pos x="954" y="652"/>
                </a:cxn>
                <a:cxn ang="0">
                  <a:pos x="1055" y="688"/>
                </a:cxn>
                <a:cxn ang="0">
                  <a:pos x="1018" y="844"/>
                </a:cxn>
                <a:cxn ang="0">
                  <a:pos x="1366" y="697"/>
                </a:cxn>
                <a:cxn ang="0">
                  <a:pos x="1540" y="560"/>
                </a:cxn>
                <a:cxn ang="0">
                  <a:pos x="1576" y="441"/>
                </a:cxn>
                <a:cxn ang="0">
                  <a:pos x="1878" y="304"/>
                </a:cxn>
                <a:cxn ang="0">
                  <a:pos x="1969" y="21"/>
                </a:cxn>
                <a:cxn ang="0">
                  <a:pos x="2125" y="158"/>
                </a:cxn>
                <a:cxn ang="0">
                  <a:pos x="2097" y="332"/>
                </a:cxn>
                <a:cxn ang="0">
                  <a:pos x="2033" y="615"/>
                </a:cxn>
                <a:cxn ang="0">
                  <a:pos x="2052" y="661"/>
                </a:cxn>
                <a:cxn ang="0">
                  <a:pos x="1951" y="707"/>
                </a:cxn>
                <a:cxn ang="0">
                  <a:pos x="1850" y="780"/>
                </a:cxn>
                <a:cxn ang="0">
                  <a:pos x="1924" y="771"/>
                </a:cxn>
                <a:cxn ang="0">
                  <a:pos x="1759" y="1008"/>
                </a:cxn>
                <a:cxn ang="0">
                  <a:pos x="1722" y="1191"/>
                </a:cxn>
                <a:cxn ang="0">
                  <a:pos x="1677" y="1109"/>
                </a:cxn>
                <a:cxn ang="0">
                  <a:pos x="1686" y="1200"/>
                </a:cxn>
                <a:cxn ang="0">
                  <a:pos x="1722" y="1356"/>
                </a:cxn>
                <a:cxn ang="0">
                  <a:pos x="1732" y="1475"/>
                </a:cxn>
                <a:cxn ang="0">
                  <a:pos x="1549" y="1676"/>
                </a:cxn>
                <a:cxn ang="0">
                  <a:pos x="1000" y="2051"/>
                </a:cxn>
                <a:cxn ang="0">
                  <a:pos x="442" y="1950"/>
                </a:cxn>
                <a:cxn ang="0">
                  <a:pos x="424" y="1776"/>
                </a:cxn>
                <a:cxn ang="0">
                  <a:pos x="506" y="1648"/>
                </a:cxn>
                <a:cxn ang="0">
                  <a:pos x="570" y="1447"/>
                </a:cxn>
                <a:cxn ang="0">
                  <a:pos x="433" y="1209"/>
                </a:cxn>
                <a:cxn ang="0">
                  <a:pos x="369" y="1063"/>
                </a:cxn>
                <a:cxn ang="0">
                  <a:pos x="424" y="844"/>
                </a:cxn>
                <a:cxn ang="0">
                  <a:pos x="296" y="652"/>
                </a:cxn>
                <a:cxn ang="0">
                  <a:pos x="141" y="414"/>
                </a:cxn>
                <a:cxn ang="0">
                  <a:pos x="95" y="304"/>
                </a:cxn>
              </a:cxnLst>
              <a:rect l="txL" t="txT" r="txR" b="txB"/>
              <a:pathLst>
                <a:path w="2216" h="2126">
                  <a:moveTo>
                    <a:pt x="40" y="94"/>
                  </a:moveTo>
                  <a:cubicBezTo>
                    <a:pt x="124" y="121"/>
                    <a:pt x="0" y="72"/>
                    <a:pt x="77" y="149"/>
                  </a:cubicBezTo>
                  <a:cubicBezTo>
                    <a:pt x="91" y="163"/>
                    <a:pt x="132" y="167"/>
                    <a:pt x="132" y="167"/>
                  </a:cubicBezTo>
                  <a:cubicBezTo>
                    <a:pt x="155" y="162"/>
                    <a:pt x="191" y="149"/>
                    <a:pt x="214" y="167"/>
                  </a:cubicBezTo>
                  <a:cubicBezTo>
                    <a:pt x="222" y="173"/>
                    <a:pt x="216" y="188"/>
                    <a:pt x="223" y="195"/>
                  </a:cubicBezTo>
                  <a:cubicBezTo>
                    <a:pt x="242" y="215"/>
                    <a:pt x="297" y="213"/>
                    <a:pt x="324" y="222"/>
                  </a:cubicBezTo>
                  <a:cubicBezTo>
                    <a:pt x="333" y="216"/>
                    <a:pt x="340" y="204"/>
                    <a:pt x="351" y="204"/>
                  </a:cubicBezTo>
                  <a:cubicBezTo>
                    <a:pt x="370" y="204"/>
                    <a:pt x="406" y="222"/>
                    <a:pt x="406" y="222"/>
                  </a:cubicBezTo>
                  <a:cubicBezTo>
                    <a:pt x="412" y="231"/>
                    <a:pt x="427" y="238"/>
                    <a:pt x="424" y="249"/>
                  </a:cubicBezTo>
                  <a:cubicBezTo>
                    <a:pt x="422" y="258"/>
                    <a:pt x="405" y="254"/>
                    <a:pt x="397" y="259"/>
                  </a:cubicBezTo>
                  <a:cubicBezTo>
                    <a:pt x="390" y="264"/>
                    <a:pt x="386" y="273"/>
                    <a:pt x="378" y="277"/>
                  </a:cubicBezTo>
                  <a:cubicBezTo>
                    <a:pt x="354" y="291"/>
                    <a:pt x="323" y="304"/>
                    <a:pt x="296" y="313"/>
                  </a:cubicBezTo>
                  <a:cubicBezTo>
                    <a:pt x="293" y="322"/>
                    <a:pt x="291" y="332"/>
                    <a:pt x="287" y="341"/>
                  </a:cubicBezTo>
                  <a:cubicBezTo>
                    <a:pt x="282" y="351"/>
                    <a:pt x="266" y="358"/>
                    <a:pt x="269" y="368"/>
                  </a:cubicBezTo>
                  <a:cubicBezTo>
                    <a:pt x="271" y="377"/>
                    <a:pt x="287" y="374"/>
                    <a:pt x="296" y="377"/>
                  </a:cubicBezTo>
                  <a:cubicBezTo>
                    <a:pt x="362" y="356"/>
                    <a:pt x="341" y="343"/>
                    <a:pt x="369" y="387"/>
                  </a:cubicBezTo>
                  <a:cubicBezTo>
                    <a:pt x="399" y="376"/>
                    <a:pt x="422" y="360"/>
                    <a:pt x="452" y="350"/>
                  </a:cubicBezTo>
                  <a:cubicBezTo>
                    <a:pt x="476" y="314"/>
                    <a:pt x="492" y="314"/>
                    <a:pt x="534" y="304"/>
                  </a:cubicBezTo>
                  <a:cubicBezTo>
                    <a:pt x="536" y="303"/>
                    <a:pt x="581" y="269"/>
                    <a:pt x="589" y="277"/>
                  </a:cubicBezTo>
                  <a:cubicBezTo>
                    <a:pt x="601" y="289"/>
                    <a:pt x="564" y="320"/>
                    <a:pt x="561" y="323"/>
                  </a:cubicBezTo>
                  <a:cubicBezTo>
                    <a:pt x="602" y="336"/>
                    <a:pt x="593" y="354"/>
                    <a:pt x="634" y="368"/>
                  </a:cubicBezTo>
                  <a:cubicBezTo>
                    <a:pt x="729" y="356"/>
                    <a:pt x="683" y="367"/>
                    <a:pt x="762" y="341"/>
                  </a:cubicBezTo>
                  <a:cubicBezTo>
                    <a:pt x="771" y="338"/>
                    <a:pt x="790" y="332"/>
                    <a:pt x="790" y="332"/>
                  </a:cubicBezTo>
                  <a:cubicBezTo>
                    <a:pt x="825" y="295"/>
                    <a:pt x="793" y="317"/>
                    <a:pt x="817" y="341"/>
                  </a:cubicBezTo>
                  <a:cubicBezTo>
                    <a:pt x="824" y="348"/>
                    <a:pt x="836" y="347"/>
                    <a:pt x="845" y="350"/>
                  </a:cubicBezTo>
                  <a:cubicBezTo>
                    <a:pt x="854" y="356"/>
                    <a:pt x="872" y="357"/>
                    <a:pt x="872" y="368"/>
                  </a:cubicBezTo>
                  <a:cubicBezTo>
                    <a:pt x="872" y="379"/>
                    <a:pt x="855" y="382"/>
                    <a:pt x="845" y="387"/>
                  </a:cubicBezTo>
                  <a:cubicBezTo>
                    <a:pt x="827" y="395"/>
                    <a:pt x="808" y="399"/>
                    <a:pt x="790" y="405"/>
                  </a:cubicBezTo>
                  <a:cubicBezTo>
                    <a:pt x="781" y="408"/>
                    <a:pt x="762" y="414"/>
                    <a:pt x="762" y="414"/>
                  </a:cubicBezTo>
                  <a:cubicBezTo>
                    <a:pt x="753" y="420"/>
                    <a:pt x="745" y="428"/>
                    <a:pt x="735" y="432"/>
                  </a:cubicBezTo>
                  <a:cubicBezTo>
                    <a:pt x="717" y="440"/>
                    <a:pt x="680" y="451"/>
                    <a:pt x="680" y="451"/>
                  </a:cubicBezTo>
                  <a:cubicBezTo>
                    <a:pt x="655" y="476"/>
                    <a:pt x="649" y="500"/>
                    <a:pt x="625" y="524"/>
                  </a:cubicBezTo>
                  <a:cubicBezTo>
                    <a:pt x="604" y="588"/>
                    <a:pt x="589" y="586"/>
                    <a:pt x="634" y="569"/>
                  </a:cubicBezTo>
                  <a:cubicBezTo>
                    <a:pt x="640" y="563"/>
                    <a:pt x="650" y="543"/>
                    <a:pt x="653" y="551"/>
                  </a:cubicBezTo>
                  <a:cubicBezTo>
                    <a:pt x="658" y="566"/>
                    <a:pt x="646" y="582"/>
                    <a:pt x="644" y="597"/>
                  </a:cubicBezTo>
                  <a:cubicBezTo>
                    <a:pt x="640" y="630"/>
                    <a:pt x="637" y="664"/>
                    <a:pt x="634" y="697"/>
                  </a:cubicBezTo>
                  <a:cubicBezTo>
                    <a:pt x="638" y="757"/>
                    <a:pt x="611" y="857"/>
                    <a:pt x="680" y="880"/>
                  </a:cubicBezTo>
                  <a:cubicBezTo>
                    <a:pt x="701" y="877"/>
                    <a:pt x="727" y="884"/>
                    <a:pt x="744" y="871"/>
                  </a:cubicBezTo>
                  <a:cubicBezTo>
                    <a:pt x="767" y="853"/>
                    <a:pt x="762" y="816"/>
                    <a:pt x="772" y="789"/>
                  </a:cubicBezTo>
                  <a:cubicBezTo>
                    <a:pt x="748" y="719"/>
                    <a:pt x="757" y="753"/>
                    <a:pt x="744" y="688"/>
                  </a:cubicBezTo>
                  <a:cubicBezTo>
                    <a:pt x="750" y="625"/>
                    <a:pt x="744" y="567"/>
                    <a:pt x="781" y="515"/>
                  </a:cubicBezTo>
                  <a:cubicBezTo>
                    <a:pt x="790" y="518"/>
                    <a:pt x="801" y="531"/>
                    <a:pt x="808" y="524"/>
                  </a:cubicBezTo>
                  <a:cubicBezTo>
                    <a:pt x="813" y="519"/>
                    <a:pt x="832" y="447"/>
                    <a:pt x="836" y="432"/>
                  </a:cubicBezTo>
                  <a:cubicBezTo>
                    <a:pt x="848" y="435"/>
                    <a:pt x="861" y="435"/>
                    <a:pt x="872" y="441"/>
                  </a:cubicBezTo>
                  <a:cubicBezTo>
                    <a:pt x="880" y="445"/>
                    <a:pt x="882" y="456"/>
                    <a:pt x="890" y="460"/>
                  </a:cubicBezTo>
                  <a:cubicBezTo>
                    <a:pt x="907" y="469"/>
                    <a:pt x="945" y="478"/>
                    <a:pt x="945" y="478"/>
                  </a:cubicBezTo>
                  <a:cubicBezTo>
                    <a:pt x="968" y="545"/>
                    <a:pt x="959" y="514"/>
                    <a:pt x="973" y="569"/>
                  </a:cubicBezTo>
                  <a:cubicBezTo>
                    <a:pt x="956" y="621"/>
                    <a:pt x="940" y="593"/>
                    <a:pt x="954" y="652"/>
                  </a:cubicBezTo>
                  <a:cubicBezTo>
                    <a:pt x="963" y="649"/>
                    <a:pt x="976" y="651"/>
                    <a:pt x="982" y="643"/>
                  </a:cubicBezTo>
                  <a:cubicBezTo>
                    <a:pt x="1014" y="604"/>
                    <a:pt x="964" y="597"/>
                    <a:pt x="1018" y="615"/>
                  </a:cubicBezTo>
                  <a:cubicBezTo>
                    <a:pt x="1051" y="646"/>
                    <a:pt x="1034" y="625"/>
                    <a:pt x="1055" y="688"/>
                  </a:cubicBezTo>
                  <a:cubicBezTo>
                    <a:pt x="1058" y="697"/>
                    <a:pt x="1061" y="707"/>
                    <a:pt x="1064" y="716"/>
                  </a:cubicBezTo>
                  <a:cubicBezTo>
                    <a:pt x="1067" y="725"/>
                    <a:pt x="1073" y="743"/>
                    <a:pt x="1073" y="743"/>
                  </a:cubicBezTo>
                  <a:cubicBezTo>
                    <a:pt x="1057" y="791"/>
                    <a:pt x="1053" y="809"/>
                    <a:pt x="1018" y="844"/>
                  </a:cubicBezTo>
                  <a:cubicBezTo>
                    <a:pt x="1063" y="886"/>
                    <a:pt x="1088" y="869"/>
                    <a:pt x="1156" y="862"/>
                  </a:cubicBezTo>
                  <a:cubicBezTo>
                    <a:pt x="1187" y="841"/>
                    <a:pt x="1221" y="810"/>
                    <a:pt x="1256" y="798"/>
                  </a:cubicBezTo>
                  <a:cubicBezTo>
                    <a:pt x="1292" y="762"/>
                    <a:pt x="1331" y="734"/>
                    <a:pt x="1366" y="697"/>
                  </a:cubicBezTo>
                  <a:cubicBezTo>
                    <a:pt x="1360" y="679"/>
                    <a:pt x="1335" y="657"/>
                    <a:pt x="1348" y="643"/>
                  </a:cubicBezTo>
                  <a:cubicBezTo>
                    <a:pt x="1382" y="607"/>
                    <a:pt x="1414" y="612"/>
                    <a:pt x="1466" y="606"/>
                  </a:cubicBezTo>
                  <a:cubicBezTo>
                    <a:pt x="1498" y="596"/>
                    <a:pt x="1517" y="583"/>
                    <a:pt x="1540" y="560"/>
                  </a:cubicBezTo>
                  <a:cubicBezTo>
                    <a:pt x="1543" y="551"/>
                    <a:pt x="1547" y="542"/>
                    <a:pt x="1549" y="533"/>
                  </a:cubicBezTo>
                  <a:cubicBezTo>
                    <a:pt x="1553" y="509"/>
                    <a:pt x="1551" y="484"/>
                    <a:pt x="1558" y="460"/>
                  </a:cubicBezTo>
                  <a:cubicBezTo>
                    <a:pt x="1560" y="452"/>
                    <a:pt x="1571" y="448"/>
                    <a:pt x="1576" y="441"/>
                  </a:cubicBezTo>
                  <a:cubicBezTo>
                    <a:pt x="1599" y="411"/>
                    <a:pt x="1603" y="399"/>
                    <a:pt x="1640" y="387"/>
                  </a:cubicBezTo>
                  <a:cubicBezTo>
                    <a:pt x="1677" y="348"/>
                    <a:pt x="1720" y="353"/>
                    <a:pt x="1768" y="341"/>
                  </a:cubicBezTo>
                  <a:cubicBezTo>
                    <a:pt x="1805" y="332"/>
                    <a:pt x="1842" y="316"/>
                    <a:pt x="1878" y="304"/>
                  </a:cubicBezTo>
                  <a:cubicBezTo>
                    <a:pt x="1919" y="242"/>
                    <a:pt x="1898" y="264"/>
                    <a:pt x="1933" y="231"/>
                  </a:cubicBezTo>
                  <a:cubicBezTo>
                    <a:pt x="1970" y="83"/>
                    <a:pt x="1935" y="241"/>
                    <a:pt x="1960" y="48"/>
                  </a:cubicBezTo>
                  <a:cubicBezTo>
                    <a:pt x="1961" y="39"/>
                    <a:pt x="1960" y="25"/>
                    <a:pt x="1969" y="21"/>
                  </a:cubicBezTo>
                  <a:cubicBezTo>
                    <a:pt x="1988" y="11"/>
                    <a:pt x="2012" y="15"/>
                    <a:pt x="2033" y="12"/>
                  </a:cubicBezTo>
                  <a:cubicBezTo>
                    <a:pt x="2042" y="9"/>
                    <a:pt x="2052" y="0"/>
                    <a:pt x="2061" y="3"/>
                  </a:cubicBezTo>
                  <a:cubicBezTo>
                    <a:pt x="2098" y="15"/>
                    <a:pt x="2115" y="128"/>
                    <a:pt x="2125" y="158"/>
                  </a:cubicBezTo>
                  <a:cubicBezTo>
                    <a:pt x="2128" y="167"/>
                    <a:pt x="2143" y="164"/>
                    <a:pt x="2152" y="167"/>
                  </a:cubicBezTo>
                  <a:cubicBezTo>
                    <a:pt x="2177" y="207"/>
                    <a:pt x="2190" y="192"/>
                    <a:pt x="2216" y="231"/>
                  </a:cubicBezTo>
                  <a:cubicBezTo>
                    <a:pt x="2186" y="277"/>
                    <a:pt x="2135" y="294"/>
                    <a:pt x="2097" y="332"/>
                  </a:cubicBezTo>
                  <a:cubicBezTo>
                    <a:pt x="2083" y="374"/>
                    <a:pt x="2066" y="364"/>
                    <a:pt x="2042" y="396"/>
                  </a:cubicBezTo>
                  <a:cubicBezTo>
                    <a:pt x="2008" y="442"/>
                    <a:pt x="2001" y="462"/>
                    <a:pt x="1988" y="515"/>
                  </a:cubicBezTo>
                  <a:cubicBezTo>
                    <a:pt x="1995" y="568"/>
                    <a:pt x="1983" y="598"/>
                    <a:pt x="2033" y="615"/>
                  </a:cubicBezTo>
                  <a:cubicBezTo>
                    <a:pt x="2039" y="621"/>
                    <a:pt x="2045" y="628"/>
                    <a:pt x="2052" y="633"/>
                  </a:cubicBezTo>
                  <a:cubicBezTo>
                    <a:pt x="2060" y="638"/>
                    <a:pt x="2079" y="633"/>
                    <a:pt x="2079" y="643"/>
                  </a:cubicBezTo>
                  <a:cubicBezTo>
                    <a:pt x="2079" y="654"/>
                    <a:pt x="2062" y="658"/>
                    <a:pt x="2052" y="661"/>
                  </a:cubicBezTo>
                  <a:cubicBezTo>
                    <a:pt x="2031" y="667"/>
                    <a:pt x="2009" y="667"/>
                    <a:pt x="1988" y="670"/>
                  </a:cubicBezTo>
                  <a:cubicBezTo>
                    <a:pt x="1985" y="679"/>
                    <a:pt x="1985" y="690"/>
                    <a:pt x="1978" y="697"/>
                  </a:cubicBezTo>
                  <a:cubicBezTo>
                    <a:pt x="1971" y="704"/>
                    <a:pt x="1959" y="702"/>
                    <a:pt x="1951" y="707"/>
                  </a:cubicBezTo>
                  <a:cubicBezTo>
                    <a:pt x="1932" y="718"/>
                    <a:pt x="1914" y="731"/>
                    <a:pt x="1896" y="743"/>
                  </a:cubicBezTo>
                  <a:cubicBezTo>
                    <a:pt x="1887" y="749"/>
                    <a:pt x="1878" y="755"/>
                    <a:pt x="1869" y="761"/>
                  </a:cubicBezTo>
                  <a:cubicBezTo>
                    <a:pt x="1862" y="766"/>
                    <a:pt x="1842" y="776"/>
                    <a:pt x="1850" y="780"/>
                  </a:cubicBezTo>
                  <a:cubicBezTo>
                    <a:pt x="1856" y="784"/>
                    <a:pt x="1905" y="764"/>
                    <a:pt x="1914" y="761"/>
                  </a:cubicBezTo>
                  <a:cubicBezTo>
                    <a:pt x="1920" y="755"/>
                    <a:pt x="1927" y="737"/>
                    <a:pt x="1933" y="743"/>
                  </a:cubicBezTo>
                  <a:cubicBezTo>
                    <a:pt x="1940" y="750"/>
                    <a:pt x="1931" y="764"/>
                    <a:pt x="1924" y="771"/>
                  </a:cubicBezTo>
                  <a:cubicBezTo>
                    <a:pt x="1917" y="778"/>
                    <a:pt x="1905" y="777"/>
                    <a:pt x="1896" y="780"/>
                  </a:cubicBezTo>
                  <a:cubicBezTo>
                    <a:pt x="1847" y="813"/>
                    <a:pt x="1863" y="814"/>
                    <a:pt x="1796" y="825"/>
                  </a:cubicBezTo>
                  <a:cubicBezTo>
                    <a:pt x="1815" y="882"/>
                    <a:pt x="1829" y="985"/>
                    <a:pt x="1759" y="1008"/>
                  </a:cubicBezTo>
                  <a:cubicBezTo>
                    <a:pt x="1750" y="1005"/>
                    <a:pt x="1734" y="990"/>
                    <a:pt x="1732" y="999"/>
                  </a:cubicBezTo>
                  <a:cubicBezTo>
                    <a:pt x="1727" y="1025"/>
                    <a:pt x="1754" y="1060"/>
                    <a:pt x="1768" y="1081"/>
                  </a:cubicBezTo>
                  <a:cubicBezTo>
                    <a:pt x="1760" y="1137"/>
                    <a:pt x="1768" y="1162"/>
                    <a:pt x="1722" y="1191"/>
                  </a:cubicBezTo>
                  <a:cubicBezTo>
                    <a:pt x="1725" y="1182"/>
                    <a:pt x="1734" y="1173"/>
                    <a:pt x="1732" y="1164"/>
                  </a:cubicBezTo>
                  <a:cubicBezTo>
                    <a:pt x="1730" y="1155"/>
                    <a:pt x="1718" y="1153"/>
                    <a:pt x="1713" y="1145"/>
                  </a:cubicBezTo>
                  <a:cubicBezTo>
                    <a:pt x="1689" y="1105"/>
                    <a:pt x="1725" y="1125"/>
                    <a:pt x="1677" y="1109"/>
                  </a:cubicBezTo>
                  <a:cubicBezTo>
                    <a:pt x="1669" y="1083"/>
                    <a:pt x="1671" y="1007"/>
                    <a:pt x="1649" y="1072"/>
                  </a:cubicBezTo>
                  <a:cubicBezTo>
                    <a:pt x="1655" y="1098"/>
                    <a:pt x="1660" y="1119"/>
                    <a:pt x="1668" y="1145"/>
                  </a:cubicBezTo>
                  <a:cubicBezTo>
                    <a:pt x="1674" y="1163"/>
                    <a:pt x="1686" y="1200"/>
                    <a:pt x="1686" y="1200"/>
                  </a:cubicBezTo>
                  <a:cubicBezTo>
                    <a:pt x="1689" y="1221"/>
                    <a:pt x="1681" y="1248"/>
                    <a:pt x="1695" y="1264"/>
                  </a:cubicBezTo>
                  <a:cubicBezTo>
                    <a:pt x="1707" y="1278"/>
                    <a:pt x="1740" y="1257"/>
                    <a:pt x="1750" y="1273"/>
                  </a:cubicBezTo>
                  <a:cubicBezTo>
                    <a:pt x="1774" y="1311"/>
                    <a:pt x="1742" y="1336"/>
                    <a:pt x="1722" y="1356"/>
                  </a:cubicBezTo>
                  <a:cubicBezTo>
                    <a:pt x="1743" y="1363"/>
                    <a:pt x="1773" y="1356"/>
                    <a:pt x="1786" y="1374"/>
                  </a:cubicBezTo>
                  <a:cubicBezTo>
                    <a:pt x="1807" y="1402"/>
                    <a:pt x="1732" y="1417"/>
                    <a:pt x="1722" y="1420"/>
                  </a:cubicBezTo>
                  <a:cubicBezTo>
                    <a:pt x="1725" y="1438"/>
                    <a:pt x="1732" y="1456"/>
                    <a:pt x="1732" y="1475"/>
                  </a:cubicBezTo>
                  <a:cubicBezTo>
                    <a:pt x="1732" y="1506"/>
                    <a:pt x="1696" y="1519"/>
                    <a:pt x="1677" y="1539"/>
                  </a:cubicBezTo>
                  <a:cubicBezTo>
                    <a:pt x="1648" y="1622"/>
                    <a:pt x="1671" y="1577"/>
                    <a:pt x="1604" y="1621"/>
                  </a:cubicBezTo>
                  <a:cubicBezTo>
                    <a:pt x="1588" y="1663"/>
                    <a:pt x="1578" y="1645"/>
                    <a:pt x="1549" y="1676"/>
                  </a:cubicBezTo>
                  <a:cubicBezTo>
                    <a:pt x="1525" y="1747"/>
                    <a:pt x="1459" y="1776"/>
                    <a:pt x="1402" y="1813"/>
                  </a:cubicBezTo>
                  <a:cubicBezTo>
                    <a:pt x="1380" y="1879"/>
                    <a:pt x="1370" y="1948"/>
                    <a:pt x="1348" y="2014"/>
                  </a:cubicBezTo>
                  <a:cubicBezTo>
                    <a:pt x="1385" y="2126"/>
                    <a:pt x="1138" y="2055"/>
                    <a:pt x="1000" y="2051"/>
                  </a:cubicBezTo>
                  <a:cubicBezTo>
                    <a:pt x="929" y="2025"/>
                    <a:pt x="1012" y="2051"/>
                    <a:pt x="854" y="2051"/>
                  </a:cubicBezTo>
                  <a:cubicBezTo>
                    <a:pt x="699" y="2051"/>
                    <a:pt x="543" y="2044"/>
                    <a:pt x="388" y="2041"/>
                  </a:cubicBezTo>
                  <a:cubicBezTo>
                    <a:pt x="406" y="1987"/>
                    <a:pt x="394" y="1966"/>
                    <a:pt x="442" y="1950"/>
                  </a:cubicBezTo>
                  <a:cubicBezTo>
                    <a:pt x="461" y="1899"/>
                    <a:pt x="453" y="1945"/>
                    <a:pt x="433" y="1904"/>
                  </a:cubicBezTo>
                  <a:cubicBezTo>
                    <a:pt x="424" y="1887"/>
                    <a:pt x="415" y="1849"/>
                    <a:pt x="415" y="1849"/>
                  </a:cubicBezTo>
                  <a:cubicBezTo>
                    <a:pt x="418" y="1825"/>
                    <a:pt x="415" y="1799"/>
                    <a:pt x="424" y="1776"/>
                  </a:cubicBezTo>
                  <a:cubicBezTo>
                    <a:pt x="428" y="1766"/>
                    <a:pt x="446" y="1767"/>
                    <a:pt x="452" y="1758"/>
                  </a:cubicBezTo>
                  <a:cubicBezTo>
                    <a:pt x="459" y="1747"/>
                    <a:pt x="456" y="1733"/>
                    <a:pt x="461" y="1721"/>
                  </a:cubicBezTo>
                  <a:cubicBezTo>
                    <a:pt x="471" y="1696"/>
                    <a:pt x="488" y="1667"/>
                    <a:pt x="506" y="1648"/>
                  </a:cubicBezTo>
                  <a:cubicBezTo>
                    <a:pt x="521" y="1607"/>
                    <a:pt x="522" y="1571"/>
                    <a:pt x="534" y="1529"/>
                  </a:cubicBezTo>
                  <a:cubicBezTo>
                    <a:pt x="537" y="1519"/>
                    <a:pt x="548" y="1512"/>
                    <a:pt x="552" y="1502"/>
                  </a:cubicBezTo>
                  <a:cubicBezTo>
                    <a:pt x="560" y="1484"/>
                    <a:pt x="570" y="1447"/>
                    <a:pt x="570" y="1447"/>
                  </a:cubicBezTo>
                  <a:cubicBezTo>
                    <a:pt x="557" y="1395"/>
                    <a:pt x="547" y="1376"/>
                    <a:pt x="516" y="1328"/>
                  </a:cubicBezTo>
                  <a:cubicBezTo>
                    <a:pt x="489" y="1287"/>
                    <a:pt x="495" y="1236"/>
                    <a:pt x="461" y="1200"/>
                  </a:cubicBezTo>
                  <a:cubicBezTo>
                    <a:pt x="452" y="1203"/>
                    <a:pt x="442" y="1213"/>
                    <a:pt x="433" y="1209"/>
                  </a:cubicBezTo>
                  <a:cubicBezTo>
                    <a:pt x="411" y="1200"/>
                    <a:pt x="417" y="1169"/>
                    <a:pt x="406" y="1155"/>
                  </a:cubicBezTo>
                  <a:cubicBezTo>
                    <a:pt x="399" y="1146"/>
                    <a:pt x="387" y="1142"/>
                    <a:pt x="378" y="1136"/>
                  </a:cubicBezTo>
                  <a:cubicBezTo>
                    <a:pt x="336" y="1072"/>
                    <a:pt x="324" y="1093"/>
                    <a:pt x="369" y="1063"/>
                  </a:cubicBezTo>
                  <a:cubicBezTo>
                    <a:pt x="393" y="993"/>
                    <a:pt x="392" y="1027"/>
                    <a:pt x="378" y="963"/>
                  </a:cubicBezTo>
                  <a:cubicBezTo>
                    <a:pt x="420" y="948"/>
                    <a:pt x="409" y="935"/>
                    <a:pt x="433" y="899"/>
                  </a:cubicBezTo>
                  <a:cubicBezTo>
                    <a:pt x="444" y="866"/>
                    <a:pt x="449" y="873"/>
                    <a:pt x="424" y="844"/>
                  </a:cubicBezTo>
                  <a:cubicBezTo>
                    <a:pt x="410" y="828"/>
                    <a:pt x="378" y="798"/>
                    <a:pt x="378" y="798"/>
                  </a:cubicBezTo>
                  <a:cubicBezTo>
                    <a:pt x="357" y="733"/>
                    <a:pt x="371" y="759"/>
                    <a:pt x="342" y="716"/>
                  </a:cubicBezTo>
                  <a:cubicBezTo>
                    <a:pt x="321" y="652"/>
                    <a:pt x="342" y="667"/>
                    <a:pt x="296" y="652"/>
                  </a:cubicBezTo>
                  <a:cubicBezTo>
                    <a:pt x="267" y="632"/>
                    <a:pt x="254" y="621"/>
                    <a:pt x="223" y="606"/>
                  </a:cubicBezTo>
                  <a:cubicBezTo>
                    <a:pt x="193" y="591"/>
                    <a:pt x="182" y="571"/>
                    <a:pt x="150" y="560"/>
                  </a:cubicBezTo>
                  <a:cubicBezTo>
                    <a:pt x="116" y="509"/>
                    <a:pt x="73" y="479"/>
                    <a:pt x="141" y="414"/>
                  </a:cubicBezTo>
                  <a:cubicBezTo>
                    <a:pt x="144" y="405"/>
                    <a:pt x="145" y="395"/>
                    <a:pt x="150" y="387"/>
                  </a:cubicBezTo>
                  <a:cubicBezTo>
                    <a:pt x="154" y="379"/>
                    <a:pt x="167" y="377"/>
                    <a:pt x="168" y="368"/>
                  </a:cubicBezTo>
                  <a:cubicBezTo>
                    <a:pt x="176" y="317"/>
                    <a:pt x="129" y="311"/>
                    <a:pt x="95" y="304"/>
                  </a:cubicBezTo>
                  <a:cubicBezTo>
                    <a:pt x="77" y="250"/>
                    <a:pt x="63" y="188"/>
                    <a:pt x="31" y="140"/>
                  </a:cubicBezTo>
                  <a:cubicBezTo>
                    <a:pt x="42" y="106"/>
                    <a:pt x="40" y="122"/>
                    <a:pt x="40" y="94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9239" name="AutoShape 7"/>
            <p:cNvSpPr/>
            <p:nvPr/>
          </p:nvSpPr>
          <p:spPr>
            <a:xfrm>
              <a:off x="965" y="0"/>
              <a:ext cx="1337" cy="499"/>
            </a:xfrm>
            <a:prstGeom prst="wedgeRectCallout">
              <a:avLst>
                <a:gd name="adj1" fmla="val -17389"/>
                <a:gd name="adj2" fmla="val 154009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/>
              <a:r>
                <a:rPr lang="en-US" altLang="zh-CN" dirty="0">
                  <a:latin typeface="黑体" panose="02010609060101010101" pitchFamily="2" charset="-122"/>
                  <a:ea typeface="黑体" panose="02010609060101010101" pitchFamily="2" charset="-122"/>
                </a:rPr>
                <a:t>1783</a:t>
              </a:r>
              <a:r>
                <a:rPr lang="zh-CN" altLang="en-US" dirty="0">
                  <a:latin typeface="黑体" panose="02010609060101010101" pitchFamily="2" charset="-122"/>
                  <a:ea typeface="黑体" panose="02010609060101010101" pitchFamily="2" charset="-122"/>
                </a:rPr>
                <a:t>年英国承认美国独立时的领土</a:t>
              </a:r>
            </a:p>
          </p:txBody>
        </p:sp>
      </p:grpSp>
      <p:grpSp>
        <p:nvGrpSpPr>
          <p:cNvPr id="3" name="Group 8"/>
          <p:cNvGrpSpPr/>
          <p:nvPr/>
        </p:nvGrpSpPr>
        <p:grpSpPr>
          <a:xfrm>
            <a:off x="2546350" y="0"/>
            <a:ext cx="3027363" cy="4122738"/>
            <a:chOff x="0" y="0"/>
            <a:chExt cx="1907" cy="2597"/>
          </a:xfrm>
        </p:grpSpPr>
        <p:sp>
          <p:nvSpPr>
            <p:cNvPr id="9236" name="Freeform 9"/>
            <p:cNvSpPr/>
            <p:nvPr/>
          </p:nvSpPr>
          <p:spPr>
            <a:xfrm>
              <a:off x="0" y="375"/>
              <a:ext cx="1907" cy="2222"/>
            </a:xfrm>
            <a:custGeom>
              <a:avLst/>
              <a:gdLst>
                <a:gd name="txL" fmla="*/ 0 w 1907"/>
                <a:gd name="txT" fmla="*/ 0 h 2222"/>
                <a:gd name="txR" fmla="*/ 1907 w 1907"/>
                <a:gd name="txB" fmla="*/ 2222 h 2222"/>
              </a:gdLst>
              <a:ahLst/>
              <a:cxnLst>
                <a:cxn ang="0">
                  <a:pos x="197" y="36"/>
                </a:cxn>
                <a:cxn ang="0">
                  <a:pos x="746" y="100"/>
                </a:cxn>
                <a:cxn ang="0">
                  <a:pos x="837" y="137"/>
                </a:cxn>
                <a:cxn ang="0">
                  <a:pos x="883" y="174"/>
                </a:cxn>
                <a:cxn ang="0">
                  <a:pos x="947" y="219"/>
                </a:cxn>
                <a:cxn ang="0">
                  <a:pos x="1148" y="375"/>
                </a:cxn>
                <a:cxn ang="0">
                  <a:pos x="1294" y="484"/>
                </a:cxn>
                <a:cxn ang="0">
                  <a:pos x="1340" y="420"/>
                </a:cxn>
                <a:cxn ang="0">
                  <a:pos x="1441" y="320"/>
                </a:cxn>
                <a:cxn ang="0">
                  <a:pos x="1413" y="439"/>
                </a:cxn>
                <a:cxn ang="0">
                  <a:pos x="1514" y="558"/>
                </a:cxn>
                <a:cxn ang="0">
                  <a:pos x="1642" y="686"/>
                </a:cxn>
                <a:cxn ang="0">
                  <a:pos x="1697" y="786"/>
                </a:cxn>
                <a:cxn ang="0">
                  <a:pos x="1724" y="932"/>
                </a:cxn>
                <a:cxn ang="0">
                  <a:pos x="1687" y="1143"/>
                </a:cxn>
                <a:cxn ang="0">
                  <a:pos x="1788" y="1252"/>
                </a:cxn>
                <a:cxn ang="0">
                  <a:pos x="1815" y="1335"/>
                </a:cxn>
                <a:cxn ang="0">
                  <a:pos x="1843" y="1417"/>
                </a:cxn>
                <a:cxn ang="0">
                  <a:pos x="1779" y="1655"/>
                </a:cxn>
                <a:cxn ang="0">
                  <a:pos x="1715" y="2048"/>
                </a:cxn>
                <a:cxn ang="0">
                  <a:pos x="1779" y="2158"/>
                </a:cxn>
                <a:cxn ang="0">
                  <a:pos x="1889" y="2148"/>
                </a:cxn>
                <a:cxn ang="0">
                  <a:pos x="1559" y="2212"/>
                </a:cxn>
                <a:cxn ang="0">
                  <a:pos x="1523" y="2130"/>
                </a:cxn>
                <a:cxn ang="0">
                  <a:pos x="1505" y="1883"/>
                </a:cxn>
                <a:cxn ang="0">
                  <a:pos x="1221" y="1764"/>
                </a:cxn>
                <a:cxn ang="0">
                  <a:pos x="974" y="1682"/>
                </a:cxn>
                <a:cxn ang="0">
                  <a:pos x="929" y="1646"/>
                </a:cxn>
                <a:cxn ang="0">
                  <a:pos x="947" y="1463"/>
                </a:cxn>
                <a:cxn ang="0">
                  <a:pos x="892" y="1344"/>
                </a:cxn>
                <a:cxn ang="0">
                  <a:pos x="618" y="1271"/>
                </a:cxn>
                <a:cxn ang="0">
                  <a:pos x="453" y="1234"/>
                </a:cxn>
                <a:cxn ang="0">
                  <a:pos x="453" y="978"/>
                </a:cxn>
                <a:cxn ang="0">
                  <a:pos x="389" y="841"/>
                </a:cxn>
                <a:cxn ang="0">
                  <a:pos x="334" y="814"/>
                </a:cxn>
                <a:cxn ang="0">
                  <a:pos x="234" y="640"/>
                </a:cxn>
                <a:cxn ang="0">
                  <a:pos x="179" y="576"/>
                </a:cxn>
                <a:cxn ang="0">
                  <a:pos x="133" y="539"/>
                </a:cxn>
                <a:cxn ang="0">
                  <a:pos x="14" y="466"/>
                </a:cxn>
                <a:cxn ang="0">
                  <a:pos x="60" y="366"/>
                </a:cxn>
                <a:cxn ang="0">
                  <a:pos x="51" y="0"/>
                </a:cxn>
              </a:cxnLst>
              <a:rect l="txL" t="txT" r="txR" b="txB"/>
              <a:pathLst>
                <a:path w="1907" h="2222">
                  <a:moveTo>
                    <a:pt x="51" y="0"/>
                  </a:moveTo>
                  <a:cubicBezTo>
                    <a:pt x="101" y="12"/>
                    <a:pt x="146" y="28"/>
                    <a:pt x="197" y="36"/>
                  </a:cubicBezTo>
                  <a:cubicBezTo>
                    <a:pt x="258" y="58"/>
                    <a:pt x="326" y="64"/>
                    <a:pt x="389" y="73"/>
                  </a:cubicBezTo>
                  <a:cubicBezTo>
                    <a:pt x="540" y="122"/>
                    <a:pt x="425" y="90"/>
                    <a:pt x="746" y="100"/>
                  </a:cubicBezTo>
                  <a:cubicBezTo>
                    <a:pt x="770" y="103"/>
                    <a:pt x="796" y="101"/>
                    <a:pt x="819" y="110"/>
                  </a:cubicBezTo>
                  <a:cubicBezTo>
                    <a:pt x="829" y="114"/>
                    <a:pt x="828" y="130"/>
                    <a:pt x="837" y="137"/>
                  </a:cubicBezTo>
                  <a:cubicBezTo>
                    <a:pt x="845" y="143"/>
                    <a:pt x="856" y="143"/>
                    <a:pt x="865" y="146"/>
                  </a:cubicBezTo>
                  <a:cubicBezTo>
                    <a:pt x="871" y="155"/>
                    <a:pt x="874" y="167"/>
                    <a:pt x="883" y="174"/>
                  </a:cubicBezTo>
                  <a:cubicBezTo>
                    <a:pt x="890" y="180"/>
                    <a:pt x="903" y="176"/>
                    <a:pt x="910" y="183"/>
                  </a:cubicBezTo>
                  <a:cubicBezTo>
                    <a:pt x="958" y="231"/>
                    <a:pt x="873" y="195"/>
                    <a:pt x="947" y="219"/>
                  </a:cubicBezTo>
                  <a:cubicBezTo>
                    <a:pt x="986" y="247"/>
                    <a:pt x="1029" y="245"/>
                    <a:pt x="1075" y="256"/>
                  </a:cubicBezTo>
                  <a:cubicBezTo>
                    <a:pt x="1093" y="312"/>
                    <a:pt x="1108" y="333"/>
                    <a:pt x="1148" y="375"/>
                  </a:cubicBezTo>
                  <a:cubicBezTo>
                    <a:pt x="1160" y="433"/>
                    <a:pt x="1182" y="473"/>
                    <a:pt x="1239" y="494"/>
                  </a:cubicBezTo>
                  <a:cubicBezTo>
                    <a:pt x="1257" y="491"/>
                    <a:pt x="1278" y="493"/>
                    <a:pt x="1294" y="484"/>
                  </a:cubicBezTo>
                  <a:cubicBezTo>
                    <a:pt x="1302" y="479"/>
                    <a:pt x="1298" y="465"/>
                    <a:pt x="1303" y="457"/>
                  </a:cubicBezTo>
                  <a:cubicBezTo>
                    <a:pt x="1312" y="442"/>
                    <a:pt x="1328" y="433"/>
                    <a:pt x="1340" y="420"/>
                  </a:cubicBezTo>
                  <a:cubicBezTo>
                    <a:pt x="1351" y="375"/>
                    <a:pt x="1375" y="338"/>
                    <a:pt x="1386" y="292"/>
                  </a:cubicBezTo>
                  <a:cubicBezTo>
                    <a:pt x="1406" y="298"/>
                    <a:pt x="1430" y="298"/>
                    <a:pt x="1441" y="320"/>
                  </a:cubicBezTo>
                  <a:cubicBezTo>
                    <a:pt x="1450" y="337"/>
                    <a:pt x="1459" y="375"/>
                    <a:pt x="1459" y="375"/>
                  </a:cubicBezTo>
                  <a:cubicBezTo>
                    <a:pt x="1440" y="431"/>
                    <a:pt x="1431" y="382"/>
                    <a:pt x="1413" y="439"/>
                  </a:cubicBezTo>
                  <a:cubicBezTo>
                    <a:pt x="1422" y="495"/>
                    <a:pt x="1418" y="504"/>
                    <a:pt x="1468" y="521"/>
                  </a:cubicBezTo>
                  <a:cubicBezTo>
                    <a:pt x="1500" y="569"/>
                    <a:pt x="1468" y="532"/>
                    <a:pt x="1514" y="558"/>
                  </a:cubicBezTo>
                  <a:cubicBezTo>
                    <a:pt x="1533" y="569"/>
                    <a:pt x="1569" y="594"/>
                    <a:pt x="1569" y="594"/>
                  </a:cubicBezTo>
                  <a:cubicBezTo>
                    <a:pt x="1581" y="632"/>
                    <a:pt x="1616" y="654"/>
                    <a:pt x="1642" y="686"/>
                  </a:cubicBezTo>
                  <a:cubicBezTo>
                    <a:pt x="1667" y="717"/>
                    <a:pt x="1664" y="725"/>
                    <a:pt x="1678" y="768"/>
                  </a:cubicBezTo>
                  <a:cubicBezTo>
                    <a:pt x="1681" y="776"/>
                    <a:pt x="1692" y="779"/>
                    <a:pt x="1697" y="786"/>
                  </a:cubicBezTo>
                  <a:cubicBezTo>
                    <a:pt x="1725" y="821"/>
                    <a:pt x="1711" y="832"/>
                    <a:pt x="1751" y="859"/>
                  </a:cubicBezTo>
                  <a:cubicBezTo>
                    <a:pt x="1766" y="901"/>
                    <a:pt x="1770" y="917"/>
                    <a:pt x="1724" y="932"/>
                  </a:cubicBezTo>
                  <a:cubicBezTo>
                    <a:pt x="1713" y="967"/>
                    <a:pt x="1689" y="980"/>
                    <a:pt x="1678" y="1015"/>
                  </a:cubicBezTo>
                  <a:cubicBezTo>
                    <a:pt x="1681" y="1058"/>
                    <a:pt x="1679" y="1101"/>
                    <a:pt x="1687" y="1143"/>
                  </a:cubicBezTo>
                  <a:cubicBezTo>
                    <a:pt x="1691" y="1163"/>
                    <a:pt x="1738" y="1181"/>
                    <a:pt x="1751" y="1198"/>
                  </a:cubicBezTo>
                  <a:cubicBezTo>
                    <a:pt x="1764" y="1215"/>
                    <a:pt x="1788" y="1252"/>
                    <a:pt x="1788" y="1252"/>
                  </a:cubicBezTo>
                  <a:cubicBezTo>
                    <a:pt x="1791" y="1273"/>
                    <a:pt x="1790" y="1296"/>
                    <a:pt x="1797" y="1316"/>
                  </a:cubicBezTo>
                  <a:cubicBezTo>
                    <a:pt x="1800" y="1324"/>
                    <a:pt x="1810" y="1328"/>
                    <a:pt x="1815" y="1335"/>
                  </a:cubicBezTo>
                  <a:cubicBezTo>
                    <a:pt x="1820" y="1343"/>
                    <a:pt x="1822" y="1353"/>
                    <a:pt x="1825" y="1362"/>
                  </a:cubicBezTo>
                  <a:cubicBezTo>
                    <a:pt x="1831" y="1380"/>
                    <a:pt x="1837" y="1399"/>
                    <a:pt x="1843" y="1417"/>
                  </a:cubicBezTo>
                  <a:cubicBezTo>
                    <a:pt x="1846" y="1426"/>
                    <a:pt x="1852" y="1444"/>
                    <a:pt x="1852" y="1444"/>
                  </a:cubicBezTo>
                  <a:cubicBezTo>
                    <a:pt x="1842" y="1530"/>
                    <a:pt x="1825" y="1585"/>
                    <a:pt x="1779" y="1655"/>
                  </a:cubicBezTo>
                  <a:cubicBezTo>
                    <a:pt x="1763" y="1679"/>
                    <a:pt x="1761" y="1710"/>
                    <a:pt x="1751" y="1737"/>
                  </a:cubicBezTo>
                  <a:cubicBezTo>
                    <a:pt x="1740" y="1841"/>
                    <a:pt x="1747" y="1948"/>
                    <a:pt x="1715" y="2048"/>
                  </a:cubicBezTo>
                  <a:cubicBezTo>
                    <a:pt x="1718" y="2078"/>
                    <a:pt x="1709" y="2113"/>
                    <a:pt x="1724" y="2139"/>
                  </a:cubicBezTo>
                  <a:cubicBezTo>
                    <a:pt x="1734" y="2156"/>
                    <a:pt x="1761" y="2152"/>
                    <a:pt x="1779" y="2158"/>
                  </a:cubicBezTo>
                  <a:cubicBezTo>
                    <a:pt x="1788" y="2161"/>
                    <a:pt x="1806" y="2167"/>
                    <a:pt x="1806" y="2167"/>
                  </a:cubicBezTo>
                  <a:cubicBezTo>
                    <a:pt x="1836" y="2137"/>
                    <a:pt x="1847" y="2138"/>
                    <a:pt x="1889" y="2148"/>
                  </a:cubicBezTo>
                  <a:cubicBezTo>
                    <a:pt x="1903" y="2192"/>
                    <a:pt x="1907" y="2205"/>
                    <a:pt x="1861" y="2222"/>
                  </a:cubicBezTo>
                  <a:cubicBezTo>
                    <a:pt x="1760" y="2219"/>
                    <a:pt x="1660" y="2218"/>
                    <a:pt x="1559" y="2212"/>
                  </a:cubicBezTo>
                  <a:cubicBezTo>
                    <a:pt x="1484" y="2208"/>
                    <a:pt x="1589" y="2189"/>
                    <a:pt x="1495" y="2212"/>
                  </a:cubicBezTo>
                  <a:cubicBezTo>
                    <a:pt x="1512" y="2165"/>
                    <a:pt x="1501" y="2197"/>
                    <a:pt x="1523" y="2130"/>
                  </a:cubicBezTo>
                  <a:cubicBezTo>
                    <a:pt x="1526" y="2121"/>
                    <a:pt x="1532" y="2103"/>
                    <a:pt x="1532" y="2103"/>
                  </a:cubicBezTo>
                  <a:cubicBezTo>
                    <a:pt x="1524" y="2029"/>
                    <a:pt x="1513" y="1957"/>
                    <a:pt x="1505" y="1883"/>
                  </a:cubicBezTo>
                  <a:cubicBezTo>
                    <a:pt x="1480" y="1954"/>
                    <a:pt x="1494" y="1845"/>
                    <a:pt x="1459" y="1819"/>
                  </a:cubicBezTo>
                  <a:cubicBezTo>
                    <a:pt x="1374" y="1755"/>
                    <a:pt x="1348" y="1772"/>
                    <a:pt x="1221" y="1764"/>
                  </a:cubicBezTo>
                  <a:cubicBezTo>
                    <a:pt x="1124" y="1740"/>
                    <a:pt x="1173" y="1749"/>
                    <a:pt x="1075" y="1737"/>
                  </a:cubicBezTo>
                  <a:cubicBezTo>
                    <a:pt x="1035" y="1724"/>
                    <a:pt x="1013" y="1694"/>
                    <a:pt x="974" y="1682"/>
                  </a:cubicBezTo>
                  <a:cubicBezTo>
                    <a:pt x="968" y="1673"/>
                    <a:pt x="964" y="1662"/>
                    <a:pt x="956" y="1655"/>
                  </a:cubicBezTo>
                  <a:cubicBezTo>
                    <a:pt x="949" y="1649"/>
                    <a:pt x="935" y="1654"/>
                    <a:pt x="929" y="1646"/>
                  </a:cubicBezTo>
                  <a:cubicBezTo>
                    <a:pt x="918" y="1630"/>
                    <a:pt x="910" y="1591"/>
                    <a:pt x="910" y="1591"/>
                  </a:cubicBezTo>
                  <a:cubicBezTo>
                    <a:pt x="917" y="1532"/>
                    <a:pt x="917" y="1509"/>
                    <a:pt x="947" y="1463"/>
                  </a:cubicBezTo>
                  <a:cubicBezTo>
                    <a:pt x="957" y="1430"/>
                    <a:pt x="972" y="1398"/>
                    <a:pt x="947" y="1362"/>
                  </a:cubicBezTo>
                  <a:cubicBezTo>
                    <a:pt x="936" y="1346"/>
                    <a:pt x="910" y="1350"/>
                    <a:pt x="892" y="1344"/>
                  </a:cubicBezTo>
                  <a:cubicBezTo>
                    <a:pt x="871" y="1337"/>
                    <a:pt x="855" y="1319"/>
                    <a:pt x="837" y="1307"/>
                  </a:cubicBezTo>
                  <a:cubicBezTo>
                    <a:pt x="784" y="1271"/>
                    <a:pt x="666" y="1274"/>
                    <a:pt x="618" y="1271"/>
                  </a:cubicBezTo>
                  <a:cubicBezTo>
                    <a:pt x="579" y="1265"/>
                    <a:pt x="546" y="1262"/>
                    <a:pt x="508" y="1252"/>
                  </a:cubicBezTo>
                  <a:cubicBezTo>
                    <a:pt x="489" y="1247"/>
                    <a:pt x="453" y="1234"/>
                    <a:pt x="453" y="1234"/>
                  </a:cubicBezTo>
                  <a:cubicBezTo>
                    <a:pt x="377" y="1183"/>
                    <a:pt x="414" y="1219"/>
                    <a:pt x="435" y="1033"/>
                  </a:cubicBezTo>
                  <a:cubicBezTo>
                    <a:pt x="437" y="1014"/>
                    <a:pt x="453" y="978"/>
                    <a:pt x="453" y="978"/>
                  </a:cubicBezTo>
                  <a:cubicBezTo>
                    <a:pt x="450" y="938"/>
                    <a:pt x="461" y="895"/>
                    <a:pt x="444" y="859"/>
                  </a:cubicBezTo>
                  <a:cubicBezTo>
                    <a:pt x="436" y="842"/>
                    <a:pt x="389" y="841"/>
                    <a:pt x="389" y="841"/>
                  </a:cubicBezTo>
                  <a:cubicBezTo>
                    <a:pt x="380" y="835"/>
                    <a:pt x="372" y="828"/>
                    <a:pt x="362" y="823"/>
                  </a:cubicBezTo>
                  <a:cubicBezTo>
                    <a:pt x="353" y="819"/>
                    <a:pt x="342" y="819"/>
                    <a:pt x="334" y="814"/>
                  </a:cubicBezTo>
                  <a:cubicBezTo>
                    <a:pt x="311" y="800"/>
                    <a:pt x="298" y="768"/>
                    <a:pt x="279" y="750"/>
                  </a:cubicBezTo>
                  <a:cubicBezTo>
                    <a:pt x="267" y="712"/>
                    <a:pt x="260" y="671"/>
                    <a:pt x="234" y="640"/>
                  </a:cubicBezTo>
                  <a:cubicBezTo>
                    <a:pt x="185" y="580"/>
                    <a:pt x="245" y="664"/>
                    <a:pt x="197" y="603"/>
                  </a:cubicBezTo>
                  <a:cubicBezTo>
                    <a:pt x="190" y="594"/>
                    <a:pt x="187" y="584"/>
                    <a:pt x="179" y="576"/>
                  </a:cubicBezTo>
                  <a:cubicBezTo>
                    <a:pt x="171" y="568"/>
                    <a:pt x="160" y="565"/>
                    <a:pt x="151" y="558"/>
                  </a:cubicBezTo>
                  <a:cubicBezTo>
                    <a:pt x="144" y="553"/>
                    <a:pt x="141" y="543"/>
                    <a:pt x="133" y="539"/>
                  </a:cubicBezTo>
                  <a:cubicBezTo>
                    <a:pt x="116" y="530"/>
                    <a:pt x="78" y="521"/>
                    <a:pt x="78" y="521"/>
                  </a:cubicBezTo>
                  <a:cubicBezTo>
                    <a:pt x="53" y="504"/>
                    <a:pt x="36" y="486"/>
                    <a:pt x="14" y="466"/>
                  </a:cubicBezTo>
                  <a:cubicBezTo>
                    <a:pt x="1" y="426"/>
                    <a:pt x="0" y="451"/>
                    <a:pt x="23" y="420"/>
                  </a:cubicBezTo>
                  <a:cubicBezTo>
                    <a:pt x="36" y="403"/>
                    <a:pt x="60" y="366"/>
                    <a:pt x="60" y="366"/>
                  </a:cubicBezTo>
                  <a:cubicBezTo>
                    <a:pt x="86" y="286"/>
                    <a:pt x="39" y="246"/>
                    <a:pt x="42" y="192"/>
                  </a:cubicBezTo>
                  <a:cubicBezTo>
                    <a:pt x="45" y="128"/>
                    <a:pt x="48" y="64"/>
                    <a:pt x="51" y="0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9237" name="AutoShape 10"/>
            <p:cNvSpPr/>
            <p:nvPr/>
          </p:nvSpPr>
          <p:spPr>
            <a:xfrm>
              <a:off x="97" y="0"/>
              <a:ext cx="1588" cy="317"/>
            </a:xfrm>
            <a:prstGeom prst="wedgeRectCallout">
              <a:avLst>
                <a:gd name="adj1" fmla="val -9194"/>
                <a:gd name="adj2" fmla="val 186593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/>
              <a:r>
                <a:rPr lang="en-US" altLang="zh-CN" sz="2400" dirty="0">
                  <a:latin typeface="黑体" panose="02010609060101010101" pitchFamily="2" charset="-122"/>
                  <a:ea typeface="黑体" panose="02010609060101010101" pitchFamily="2" charset="-122"/>
                </a:rPr>
                <a:t>1803</a:t>
              </a:r>
              <a:r>
                <a:rPr lang="zh-CN" altLang="en-US" sz="2400" dirty="0">
                  <a:latin typeface="黑体" panose="02010609060101010101" pitchFamily="2" charset="-122"/>
                  <a:ea typeface="黑体" panose="02010609060101010101" pitchFamily="2" charset="-122"/>
                </a:rPr>
                <a:t>年从法</a:t>
              </a:r>
              <a:r>
                <a:rPr lang="zh-CN" altLang="en-US" sz="24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购得</a:t>
              </a:r>
            </a:p>
          </p:txBody>
        </p:sp>
      </p:grpSp>
      <p:grpSp>
        <p:nvGrpSpPr>
          <p:cNvPr id="4" name="Group 11"/>
          <p:cNvGrpSpPr/>
          <p:nvPr/>
        </p:nvGrpSpPr>
        <p:grpSpPr>
          <a:xfrm>
            <a:off x="5240338" y="3802063"/>
            <a:ext cx="3903662" cy="1571625"/>
            <a:chOff x="0" y="0"/>
            <a:chExt cx="2459" cy="990"/>
          </a:xfrm>
        </p:grpSpPr>
        <p:sp>
          <p:nvSpPr>
            <p:cNvPr id="9234" name="Freeform 12"/>
            <p:cNvSpPr/>
            <p:nvPr/>
          </p:nvSpPr>
          <p:spPr>
            <a:xfrm>
              <a:off x="0" y="0"/>
              <a:ext cx="1203" cy="594"/>
            </a:xfrm>
            <a:custGeom>
              <a:avLst/>
              <a:gdLst>
                <a:gd name="txL" fmla="*/ 0 w 1203"/>
                <a:gd name="txT" fmla="*/ 0 h 594"/>
                <a:gd name="txR" fmla="*/ 1203 w 1203"/>
                <a:gd name="txB" fmla="*/ 594 h 594"/>
              </a:gdLst>
              <a:ahLst/>
              <a:cxnLst>
                <a:cxn ang="0">
                  <a:pos x="0" y="0"/>
                </a:cxn>
                <a:cxn ang="0">
                  <a:pos x="813" y="28"/>
                </a:cxn>
                <a:cxn ang="0">
                  <a:pos x="960" y="19"/>
                </a:cxn>
                <a:cxn ang="0">
                  <a:pos x="996" y="28"/>
                </a:cxn>
                <a:cxn ang="0">
                  <a:pos x="1024" y="119"/>
                </a:cxn>
                <a:cxn ang="0">
                  <a:pos x="1097" y="211"/>
                </a:cxn>
                <a:cxn ang="0">
                  <a:pos x="1115" y="266"/>
                </a:cxn>
                <a:cxn ang="0">
                  <a:pos x="1133" y="293"/>
                </a:cxn>
                <a:cxn ang="0">
                  <a:pos x="1170" y="375"/>
                </a:cxn>
                <a:cxn ang="0">
                  <a:pos x="1197" y="476"/>
                </a:cxn>
                <a:cxn ang="0">
                  <a:pos x="1106" y="576"/>
                </a:cxn>
                <a:cxn ang="0">
                  <a:pos x="1033" y="503"/>
                </a:cxn>
                <a:cxn ang="0">
                  <a:pos x="987" y="439"/>
                </a:cxn>
                <a:cxn ang="0">
                  <a:pos x="932" y="384"/>
                </a:cxn>
                <a:cxn ang="0">
                  <a:pos x="923" y="357"/>
                </a:cxn>
                <a:cxn ang="0">
                  <a:pos x="941" y="302"/>
                </a:cxn>
                <a:cxn ang="0">
                  <a:pos x="914" y="284"/>
                </a:cxn>
                <a:cxn ang="0">
                  <a:pos x="896" y="284"/>
                </a:cxn>
                <a:cxn ang="0">
                  <a:pos x="813" y="128"/>
                </a:cxn>
                <a:cxn ang="0">
                  <a:pos x="731" y="92"/>
                </a:cxn>
                <a:cxn ang="0">
                  <a:pos x="685" y="128"/>
                </a:cxn>
                <a:cxn ang="0">
                  <a:pos x="621" y="147"/>
                </a:cxn>
                <a:cxn ang="0">
                  <a:pos x="576" y="119"/>
                </a:cxn>
                <a:cxn ang="0">
                  <a:pos x="557" y="101"/>
                </a:cxn>
                <a:cxn ang="0">
                  <a:pos x="448" y="74"/>
                </a:cxn>
                <a:cxn ang="0">
                  <a:pos x="283" y="83"/>
                </a:cxn>
                <a:cxn ang="0">
                  <a:pos x="228" y="101"/>
                </a:cxn>
                <a:cxn ang="0">
                  <a:pos x="109" y="147"/>
                </a:cxn>
                <a:cxn ang="0">
                  <a:pos x="36" y="92"/>
                </a:cxn>
                <a:cxn ang="0">
                  <a:pos x="0" y="0"/>
                </a:cxn>
              </a:cxnLst>
              <a:rect l="txL" t="txT" r="txR" b="txB"/>
              <a:pathLst>
                <a:path w="1203" h="594">
                  <a:moveTo>
                    <a:pt x="0" y="0"/>
                  </a:moveTo>
                  <a:cubicBezTo>
                    <a:pt x="673" y="21"/>
                    <a:pt x="402" y="10"/>
                    <a:pt x="813" y="28"/>
                  </a:cubicBezTo>
                  <a:cubicBezTo>
                    <a:pt x="863" y="44"/>
                    <a:pt x="911" y="35"/>
                    <a:pt x="960" y="19"/>
                  </a:cubicBezTo>
                  <a:cubicBezTo>
                    <a:pt x="972" y="22"/>
                    <a:pt x="987" y="19"/>
                    <a:pt x="996" y="28"/>
                  </a:cubicBezTo>
                  <a:cubicBezTo>
                    <a:pt x="1004" y="36"/>
                    <a:pt x="1014" y="103"/>
                    <a:pt x="1024" y="119"/>
                  </a:cubicBezTo>
                  <a:cubicBezTo>
                    <a:pt x="1044" y="151"/>
                    <a:pt x="1070" y="184"/>
                    <a:pt x="1097" y="211"/>
                  </a:cubicBezTo>
                  <a:cubicBezTo>
                    <a:pt x="1103" y="229"/>
                    <a:pt x="1104" y="250"/>
                    <a:pt x="1115" y="266"/>
                  </a:cubicBezTo>
                  <a:cubicBezTo>
                    <a:pt x="1121" y="275"/>
                    <a:pt x="1129" y="283"/>
                    <a:pt x="1133" y="293"/>
                  </a:cubicBezTo>
                  <a:cubicBezTo>
                    <a:pt x="1177" y="390"/>
                    <a:pt x="1129" y="314"/>
                    <a:pt x="1170" y="375"/>
                  </a:cubicBezTo>
                  <a:cubicBezTo>
                    <a:pt x="1193" y="445"/>
                    <a:pt x="1184" y="411"/>
                    <a:pt x="1197" y="476"/>
                  </a:cubicBezTo>
                  <a:cubicBezTo>
                    <a:pt x="1187" y="571"/>
                    <a:pt x="1203" y="594"/>
                    <a:pt x="1106" y="576"/>
                  </a:cubicBezTo>
                  <a:cubicBezTo>
                    <a:pt x="1093" y="538"/>
                    <a:pt x="1071" y="516"/>
                    <a:pt x="1033" y="503"/>
                  </a:cubicBezTo>
                  <a:cubicBezTo>
                    <a:pt x="1023" y="472"/>
                    <a:pt x="1009" y="462"/>
                    <a:pt x="987" y="439"/>
                  </a:cubicBezTo>
                  <a:cubicBezTo>
                    <a:pt x="973" y="396"/>
                    <a:pt x="962" y="415"/>
                    <a:pt x="932" y="384"/>
                  </a:cubicBezTo>
                  <a:cubicBezTo>
                    <a:pt x="929" y="375"/>
                    <a:pt x="922" y="366"/>
                    <a:pt x="923" y="357"/>
                  </a:cubicBezTo>
                  <a:cubicBezTo>
                    <a:pt x="925" y="338"/>
                    <a:pt x="941" y="302"/>
                    <a:pt x="941" y="302"/>
                  </a:cubicBezTo>
                  <a:cubicBezTo>
                    <a:pt x="932" y="296"/>
                    <a:pt x="924" y="281"/>
                    <a:pt x="914" y="284"/>
                  </a:cubicBezTo>
                  <a:cubicBezTo>
                    <a:pt x="892" y="290"/>
                    <a:pt x="918" y="350"/>
                    <a:pt x="896" y="284"/>
                  </a:cubicBezTo>
                  <a:cubicBezTo>
                    <a:pt x="885" y="202"/>
                    <a:pt x="875" y="177"/>
                    <a:pt x="813" y="128"/>
                  </a:cubicBezTo>
                  <a:cubicBezTo>
                    <a:pt x="790" y="109"/>
                    <a:pt x="731" y="92"/>
                    <a:pt x="731" y="92"/>
                  </a:cubicBezTo>
                  <a:cubicBezTo>
                    <a:pt x="647" y="120"/>
                    <a:pt x="763" y="75"/>
                    <a:pt x="685" y="128"/>
                  </a:cubicBezTo>
                  <a:cubicBezTo>
                    <a:pt x="667" y="140"/>
                    <a:pt x="642" y="140"/>
                    <a:pt x="621" y="147"/>
                  </a:cubicBezTo>
                  <a:cubicBezTo>
                    <a:pt x="579" y="103"/>
                    <a:pt x="630" y="151"/>
                    <a:pt x="576" y="119"/>
                  </a:cubicBezTo>
                  <a:cubicBezTo>
                    <a:pt x="568" y="115"/>
                    <a:pt x="565" y="105"/>
                    <a:pt x="557" y="101"/>
                  </a:cubicBezTo>
                  <a:cubicBezTo>
                    <a:pt x="528" y="84"/>
                    <a:pt x="480" y="80"/>
                    <a:pt x="448" y="74"/>
                  </a:cubicBezTo>
                  <a:cubicBezTo>
                    <a:pt x="393" y="77"/>
                    <a:pt x="338" y="76"/>
                    <a:pt x="283" y="83"/>
                  </a:cubicBezTo>
                  <a:cubicBezTo>
                    <a:pt x="264" y="85"/>
                    <a:pt x="228" y="101"/>
                    <a:pt x="228" y="101"/>
                  </a:cubicBezTo>
                  <a:cubicBezTo>
                    <a:pt x="191" y="126"/>
                    <a:pt x="151" y="133"/>
                    <a:pt x="109" y="147"/>
                  </a:cubicBezTo>
                  <a:cubicBezTo>
                    <a:pt x="66" y="136"/>
                    <a:pt x="60" y="128"/>
                    <a:pt x="36" y="92"/>
                  </a:cubicBezTo>
                  <a:cubicBezTo>
                    <a:pt x="14" y="24"/>
                    <a:pt x="26" y="54"/>
                    <a:pt x="0" y="0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9235" name="AutoShape 13"/>
            <p:cNvSpPr/>
            <p:nvPr/>
          </p:nvSpPr>
          <p:spPr>
            <a:xfrm>
              <a:off x="758" y="763"/>
              <a:ext cx="1701" cy="227"/>
            </a:xfrm>
            <a:prstGeom prst="wedgeRoundRectCallout">
              <a:avLst>
                <a:gd name="adj1" fmla="val -29954"/>
                <a:gd name="adj2" fmla="val -196694"/>
                <a:gd name="adj3" fmla="val 16667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/>
              <a:r>
                <a:rPr lang="en-US" altLang="zh-CN" dirty="0">
                  <a:latin typeface="黑体" panose="02010609060101010101" pitchFamily="2" charset="-122"/>
                  <a:ea typeface="黑体" panose="02010609060101010101" pitchFamily="2" charset="-122"/>
                </a:rPr>
                <a:t>1810-1819</a:t>
              </a:r>
              <a:r>
                <a:rPr lang="zh-CN" altLang="en-US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取自</a:t>
              </a:r>
              <a:r>
                <a:rPr lang="zh-CN" altLang="en-US" dirty="0">
                  <a:latin typeface="黑体" panose="02010609060101010101" pitchFamily="2" charset="-122"/>
                  <a:ea typeface="黑体" panose="02010609060101010101" pitchFamily="2" charset="-122"/>
                </a:rPr>
                <a:t>西班牙</a:t>
              </a:r>
            </a:p>
          </p:txBody>
        </p:sp>
      </p:grpSp>
      <p:grpSp>
        <p:nvGrpSpPr>
          <p:cNvPr id="5" name="Group 14"/>
          <p:cNvGrpSpPr/>
          <p:nvPr/>
        </p:nvGrpSpPr>
        <p:grpSpPr>
          <a:xfrm>
            <a:off x="-33337" y="44450"/>
            <a:ext cx="3095625" cy="1871663"/>
            <a:chOff x="0" y="0"/>
            <a:chExt cx="1952" cy="1179"/>
          </a:xfrm>
        </p:grpSpPr>
        <p:sp>
          <p:nvSpPr>
            <p:cNvPr id="9232" name="Freeform 15"/>
            <p:cNvSpPr/>
            <p:nvPr/>
          </p:nvSpPr>
          <p:spPr>
            <a:xfrm>
              <a:off x="632" y="198"/>
              <a:ext cx="1320" cy="981"/>
            </a:xfrm>
            <a:custGeom>
              <a:avLst/>
              <a:gdLst>
                <a:gd name="txL" fmla="*/ 0 w 1320"/>
                <a:gd name="txT" fmla="*/ 0 h 981"/>
                <a:gd name="txR" fmla="*/ 1320 w 1320"/>
                <a:gd name="txB" fmla="*/ 981 h 981"/>
              </a:gdLst>
              <a:ahLst/>
              <a:cxnLst>
                <a:cxn ang="0">
                  <a:pos x="1028" y="167"/>
                </a:cxn>
                <a:cxn ang="0">
                  <a:pos x="790" y="121"/>
                </a:cxn>
                <a:cxn ang="0">
                  <a:pos x="488" y="48"/>
                </a:cxn>
                <a:cxn ang="0">
                  <a:pos x="351" y="12"/>
                </a:cxn>
                <a:cxn ang="0">
                  <a:pos x="333" y="112"/>
                </a:cxn>
                <a:cxn ang="0">
                  <a:pos x="287" y="195"/>
                </a:cxn>
                <a:cxn ang="0">
                  <a:pos x="305" y="112"/>
                </a:cxn>
                <a:cxn ang="0">
                  <a:pos x="205" y="48"/>
                </a:cxn>
                <a:cxn ang="0">
                  <a:pos x="150" y="39"/>
                </a:cxn>
                <a:cxn ang="0">
                  <a:pos x="168" y="131"/>
                </a:cxn>
                <a:cxn ang="0">
                  <a:pos x="122" y="359"/>
                </a:cxn>
                <a:cxn ang="0">
                  <a:pos x="58" y="515"/>
                </a:cxn>
                <a:cxn ang="0">
                  <a:pos x="40" y="569"/>
                </a:cxn>
                <a:cxn ang="0">
                  <a:pos x="22" y="597"/>
                </a:cxn>
                <a:cxn ang="0">
                  <a:pos x="4" y="652"/>
                </a:cxn>
                <a:cxn ang="0">
                  <a:pos x="13" y="716"/>
                </a:cxn>
                <a:cxn ang="0">
                  <a:pos x="58" y="725"/>
                </a:cxn>
                <a:cxn ang="0">
                  <a:pos x="113" y="743"/>
                </a:cxn>
                <a:cxn ang="0">
                  <a:pos x="168" y="761"/>
                </a:cxn>
                <a:cxn ang="0">
                  <a:pos x="351" y="825"/>
                </a:cxn>
                <a:cxn ang="0">
                  <a:pos x="616" y="871"/>
                </a:cxn>
                <a:cxn ang="0">
                  <a:pos x="744" y="899"/>
                </a:cxn>
                <a:cxn ang="0">
                  <a:pos x="826" y="926"/>
                </a:cxn>
                <a:cxn ang="0">
                  <a:pos x="1028" y="935"/>
                </a:cxn>
                <a:cxn ang="0">
                  <a:pos x="1156" y="963"/>
                </a:cxn>
                <a:cxn ang="0">
                  <a:pos x="1320" y="981"/>
                </a:cxn>
                <a:cxn ang="0">
                  <a:pos x="1256" y="889"/>
                </a:cxn>
                <a:cxn ang="0">
                  <a:pos x="1210" y="771"/>
                </a:cxn>
                <a:cxn ang="0">
                  <a:pos x="1201" y="743"/>
                </a:cxn>
                <a:cxn ang="0">
                  <a:pos x="1128" y="688"/>
                </a:cxn>
                <a:cxn ang="0">
                  <a:pos x="1101" y="670"/>
                </a:cxn>
                <a:cxn ang="0">
                  <a:pos x="1046" y="652"/>
                </a:cxn>
                <a:cxn ang="0">
                  <a:pos x="1018" y="643"/>
                </a:cxn>
                <a:cxn ang="0">
                  <a:pos x="1028" y="551"/>
                </a:cxn>
                <a:cxn ang="0">
                  <a:pos x="1037" y="496"/>
                </a:cxn>
                <a:cxn ang="0">
                  <a:pos x="1055" y="441"/>
                </a:cxn>
                <a:cxn ang="0">
                  <a:pos x="1028" y="167"/>
                </a:cxn>
              </a:cxnLst>
              <a:rect l="txL" t="txT" r="txR" b="txB"/>
              <a:pathLst>
                <a:path w="1320" h="981">
                  <a:moveTo>
                    <a:pt x="1028" y="167"/>
                  </a:moveTo>
                  <a:cubicBezTo>
                    <a:pt x="947" y="151"/>
                    <a:pt x="873" y="130"/>
                    <a:pt x="790" y="121"/>
                  </a:cubicBezTo>
                  <a:cubicBezTo>
                    <a:pt x="683" y="86"/>
                    <a:pt x="602" y="58"/>
                    <a:pt x="488" y="48"/>
                  </a:cubicBezTo>
                  <a:cubicBezTo>
                    <a:pt x="442" y="36"/>
                    <a:pt x="398" y="21"/>
                    <a:pt x="351" y="12"/>
                  </a:cubicBezTo>
                  <a:cubicBezTo>
                    <a:pt x="292" y="32"/>
                    <a:pt x="317" y="65"/>
                    <a:pt x="333" y="112"/>
                  </a:cubicBezTo>
                  <a:cubicBezTo>
                    <a:pt x="323" y="162"/>
                    <a:pt x="318" y="162"/>
                    <a:pt x="287" y="195"/>
                  </a:cubicBezTo>
                  <a:cubicBezTo>
                    <a:pt x="273" y="152"/>
                    <a:pt x="292" y="153"/>
                    <a:pt x="305" y="112"/>
                  </a:cubicBezTo>
                  <a:cubicBezTo>
                    <a:pt x="289" y="64"/>
                    <a:pt x="250" y="59"/>
                    <a:pt x="205" y="48"/>
                  </a:cubicBezTo>
                  <a:cubicBezTo>
                    <a:pt x="198" y="41"/>
                    <a:pt x="165" y="0"/>
                    <a:pt x="150" y="39"/>
                  </a:cubicBezTo>
                  <a:cubicBezTo>
                    <a:pt x="143" y="58"/>
                    <a:pt x="160" y="107"/>
                    <a:pt x="168" y="131"/>
                  </a:cubicBezTo>
                  <a:cubicBezTo>
                    <a:pt x="164" y="201"/>
                    <a:pt x="181" y="303"/>
                    <a:pt x="122" y="359"/>
                  </a:cubicBezTo>
                  <a:cubicBezTo>
                    <a:pt x="105" y="410"/>
                    <a:pt x="97" y="476"/>
                    <a:pt x="58" y="515"/>
                  </a:cubicBezTo>
                  <a:cubicBezTo>
                    <a:pt x="52" y="533"/>
                    <a:pt x="50" y="553"/>
                    <a:pt x="40" y="569"/>
                  </a:cubicBezTo>
                  <a:cubicBezTo>
                    <a:pt x="34" y="578"/>
                    <a:pt x="26" y="587"/>
                    <a:pt x="22" y="597"/>
                  </a:cubicBezTo>
                  <a:cubicBezTo>
                    <a:pt x="14" y="615"/>
                    <a:pt x="4" y="652"/>
                    <a:pt x="4" y="652"/>
                  </a:cubicBezTo>
                  <a:cubicBezTo>
                    <a:pt x="7" y="673"/>
                    <a:pt x="0" y="699"/>
                    <a:pt x="13" y="716"/>
                  </a:cubicBezTo>
                  <a:cubicBezTo>
                    <a:pt x="22" y="728"/>
                    <a:pt x="43" y="721"/>
                    <a:pt x="58" y="725"/>
                  </a:cubicBezTo>
                  <a:cubicBezTo>
                    <a:pt x="77" y="730"/>
                    <a:pt x="95" y="737"/>
                    <a:pt x="113" y="743"/>
                  </a:cubicBezTo>
                  <a:cubicBezTo>
                    <a:pt x="131" y="749"/>
                    <a:pt x="168" y="761"/>
                    <a:pt x="168" y="761"/>
                  </a:cubicBezTo>
                  <a:cubicBezTo>
                    <a:pt x="201" y="796"/>
                    <a:pt x="298" y="806"/>
                    <a:pt x="351" y="825"/>
                  </a:cubicBezTo>
                  <a:cubicBezTo>
                    <a:pt x="436" y="856"/>
                    <a:pt x="527" y="858"/>
                    <a:pt x="616" y="871"/>
                  </a:cubicBezTo>
                  <a:cubicBezTo>
                    <a:pt x="657" y="877"/>
                    <a:pt x="705" y="889"/>
                    <a:pt x="744" y="899"/>
                  </a:cubicBezTo>
                  <a:cubicBezTo>
                    <a:pt x="772" y="906"/>
                    <a:pt x="797" y="925"/>
                    <a:pt x="826" y="926"/>
                  </a:cubicBezTo>
                  <a:cubicBezTo>
                    <a:pt x="893" y="929"/>
                    <a:pt x="961" y="932"/>
                    <a:pt x="1028" y="935"/>
                  </a:cubicBezTo>
                  <a:cubicBezTo>
                    <a:pt x="1120" y="946"/>
                    <a:pt x="1078" y="936"/>
                    <a:pt x="1156" y="963"/>
                  </a:cubicBezTo>
                  <a:cubicBezTo>
                    <a:pt x="1208" y="981"/>
                    <a:pt x="1266" y="972"/>
                    <a:pt x="1320" y="981"/>
                  </a:cubicBezTo>
                  <a:cubicBezTo>
                    <a:pt x="1307" y="940"/>
                    <a:pt x="1285" y="919"/>
                    <a:pt x="1256" y="889"/>
                  </a:cubicBezTo>
                  <a:cubicBezTo>
                    <a:pt x="1242" y="846"/>
                    <a:pt x="1244" y="803"/>
                    <a:pt x="1210" y="771"/>
                  </a:cubicBezTo>
                  <a:cubicBezTo>
                    <a:pt x="1207" y="762"/>
                    <a:pt x="1208" y="750"/>
                    <a:pt x="1201" y="743"/>
                  </a:cubicBezTo>
                  <a:cubicBezTo>
                    <a:pt x="1179" y="721"/>
                    <a:pt x="1152" y="707"/>
                    <a:pt x="1128" y="688"/>
                  </a:cubicBezTo>
                  <a:cubicBezTo>
                    <a:pt x="1120" y="681"/>
                    <a:pt x="1111" y="674"/>
                    <a:pt x="1101" y="670"/>
                  </a:cubicBezTo>
                  <a:cubicBezTo>
                    <a:pt x="1083" y="662"/>
                    <a:pt x="1064" y="658"/>
                    <a:pt x="1046" y="652"/>
                  </a:cubicBezTo>
                  <a:cubicBezTo>
                    <a:pt x="1037" y="649"/>
                    <a:pt x="1018" y="643"/>
                    <a:pt x="1018" y="643"/>
                  </a:cubicBezTo>
                  <a:cubicBezTo>
                    <a:pt x="980" y="603"/>
                    <a:pt x="981" y="581"/>
                    <a:pt x="1028" y="551"/>
                  </a:cubicBezTo>
                  <a:cubicBezTo>
                    <a:pt x="1031" y="533"/>
                    <a:pt x="1033" y="514"/>
                    <a:pt x="1037" y="496"/>
                  </a:cubicBezTo>
                  <a:cubicBezTo>
                    <a:pt x="1042" y="477"/>
                    <a:pt x="1055" y="441"/>
                    <a:pt x="1055" y="441"/>
                  </a:cubicBezTo>
                  <a:cubicBezTo>
                    <a:pt x="1048" y="345"/>
                    <a:pt x="1035" y="264"/>
                    <a:pt x="1028" y="167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9233" name="AutoShape 16"/>
            <p:cNvSpPr/>
            <p:nvPr/>
          </p:nvSpPr>
          <p:spPr>
            <a:xfrm>
              <a:off x="0" y="0"/>
              <a:ext cx="1815" cy="346"/>
            </a:xfrm>
            <a:prstGeom prst="wedgeRectCallout">
              <a:avLst>
                <a:gd name="adj1" fmla="val 23278"/>
                <a:gd name="adj2" fmla="val 130056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/>
              <a:r>
                <a:rPr lang="en-US" altLang="zh-CN" sz="2400" dirty="0">
                  <a:latin typeface="黑体" panose="02010609060101010101" pitchFamily="2" charset="-122"/>
                  <a:ea typeface="黑体" panose="02010609060101010101" pitchFamily="2" charset="-122"/>
                </a:rPr>
                <a:t>1842-1846</a:t>
              </a:r>
              <a:r>
                <a:rPr lang="zh-CN" altLang="en-US" sz="24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取自</a:t>
              </a:r>
              <a:r>
                <a:rPr lang="zh-CN" altLang="en-US" sz="2400" dirty="0">
                  <a:latin typeface="黑体" panose="02010609060101010101" pitchFamily="2" charset="-122"/>
                  <a:ea typeface="黑体" panose="02010609060101010101" pitchFamily="2" charset="-122"/>
                </a:rPr>
                <a:t>英国</a:t>
              </a:r>
            </a:p>
          </p:txBody>
        </p:sp>
      </p:grpSp>
      <p:grpSp>
        <p:nvGrpSpPr>
          <p:cNvPr id="6" name="Group 17"/>
          <p:cNvGrpSpPr/>
          <p:nvPr/>
        </p:nvGrpSpPr>
        <p:grpSpPr>
          <a:xfrm>
            <a:off x="2946400" y="1898650"/>
            <a:ext cx="2201863" cy="2876550"/>
            <a:chOff x="0" y="0"/>
            <a:chExt cx="1387" cy="1812"/>
          </a:xfrm>
        </p:grpSpPr>
        <p:sp>
          <p:nvSpPr>
            <p:cNvPr id="9230" name="Freeform 18"/>
            <p:cNvSpPr/>
            <p:nvPr/>
          </p:nvSpPr>
          <p:spPr>
            <a:xfrm>
              <a:off x="0" y="0"/>
              <a:ext cx="1289" cy="1812"/>
            </a:xfrm>
            <a:custGeom>
              <a:avLst/>
              <a:gdLst>
                <a:gd name="txL" fmla="*/ 0 w 1289"/>
                <a:gd name="txT" fmla="*/ 0 h 1812"/>
                <a:gd name="txR" fmla="*/ 1289 w 1289"/>
                <a:gd name="txB" fmla="*/ 1812 h 1812"/>
              </a:gdLst>
              <a:ahLst/>
              <a:cxnLst>
                <a:cxn ang="0">
                  <a:pos x="91" y="2"/>
                </a:cxn>
                <a:cxn ang="0">
                  <a:pos x="46" y="422"/>
                </a:cxn>
                <a:cxn ang="0">
                  <a:pos x="110" y="486"/>
                </a:cxn>
                <a:cxn ang="0">
                  <a:pos x="174" y="578"/>
                </a:cxn>
                <a:cxn ang="0">
                  <a:pos x="155" y="678"/>
                </a:cxn>
                <a:cxn ang="0">
                  <a:pos x="73" y="761"/>
                </a:cxn>
                <a:cxn ang="0">
                  <a:pos x="0" y="962"/>
                </a:cxn>
                <a:cxn ang="0">
                  <a:pos x="55" y="1172"/>
                </a:cxn>
                <a:cxn ang="0">
                  <a:pos x="82" y="1181"/>
                </a:cxn>
                <a:cxn ang="0">
                  <a:pos x="128" y="1218"/>
                </a:cxn>
                <a:cxn ang="0">
                  <a:pos x="183" y="1282"/>
                </a:cxn>
                <a:cxn ang="0">
                  <a:pos x="229" y="1364"/>
                </a:cxn>
                <a:cxn ang="0">
                  <a:pos x="293" y="1437"/>
                </a:cxn>
                <a:cxn ang="0">
                  <a:pos x="384" y="1455"/>
                </a:cxn>
                <a:cxn ang="0">
                  <a:pos x="421" y="1410"/>
                </a:cxn>
                <a:cxn ang="0">
                  <a:pos x="430" y="1382"/>
                </a:cxn>
                <a:cxn ang="0">
                  <a:pos x="485" y="1364"/>
                </a:cxn>
                <a:cxn ang="0">
                  <a:pos x="613" y="1492"/>
                </a:cxn>
                <a:cxn ang="0">
                  <a:pos x="667" y="1593"/>
                </a:cxn>
                <a:cxn ang="0">
                  <a:pos x="704" y="1666"/>
                </a:cxn>
                <a:cxn ang="0">
                  <a:pos x="805" y="1775"/>
                </a:cxn>
                <a:cxn ang="0">
                  <a:pos x="887" y="1803"/>
                </a:cxn>
                <a:cxn ang="0">
                  <a:pos x="914" y="1812"/>
                </a:cxn>
                <a:cxn ang="0">
                  <a:pos x="896" y="1730"/>
                </a:cxn>
                <a:cxn ang="0">
                  <a:pos x="942" y="1565"/>
                </a:cxn>
                <a:cxn ang="0">
                  <a:pos x="1024" y="1529"/>
                </a:cxn>
                <a:cxn ang="0">
                  <a:pos x="1134" y="1483"/>
                </a:cxn>
                <a:cxn ang="0">
                  <a:pos x="1253" y="1382"/>
                </a:cxn>
                <a:cxn ang="0">
                  <a:pos x="1289" y="1300"/>
                </a:cxn>
                <a:cxn ang="0">
                  <a:pos x="1243" y="1090"/>
                </a:cxn>
                <a:cxn ang="0">
                  <a:pos x="1225" y="1035"/>
                </a:cxn>
                <a:cxn ang="0">
                  <a:pos x="1216" y="1007"/>
                </a:cxn>
                <a:cxn ang="0">
                  <a:pos x="1115" y="943"/>
                </a:cxn>
                <a:cxn ang="0">
                  <a:pos x="1061" y="925"/>
                </a:cxn>
                <a:cxn ang="0">
                  <a:pos x="859" y="916"/>
                </a:cxn>
                <a:cxn ang="0">
                  <a:pos x="768" y="889"/>
                </a:cxn>
                <a:cxn ang="0">
                  <a:pos x="695" y="843"/>
                </a:cxn>
                <a:cxn ang="0">
                  <a:pos x="649" y="770"/>
                </a:cxn>
                <a:cxn ang="0">
                  <a:pos x="658" y="715"/>
                </a:cxn>
                <a:cxn ang="0">
                  <a:pos x="677" y="697"/>
                </a:cxn>
                <a:cxn ang="0">
                  <a:pos x="686" y="669"/>
                </a:cxn>
                <a:cxn ang="0">
                  <a:pos x="677" y="532"/>
                </a:cxn>
                <a:cxn ang="0">
                  <a:pos x="622" y="514"/>
                </a:cxn>
                <a:cxn ang="0">
                  <a:pos x="594" y="505"/>
                </a:cxn>
                <a:cxn ang="0">
                  <a:pos x="357" y="450"/>
                </a:cxn>
                <a:cxn ang="0">
                  <a:pos x="201" y="404"/>
                </a:cxn>
                <a:cxn ang="0">
                  <a:pos x="174" y="276"/>
                </a:cxn>
                <a:cxn ang="0">
                  <a:pos x="192" y="221"/>
                </a:cxn>
                <a:cxn ang="0">
                  <a:pos x="128" y="20"/>
                </a:cxn>
                <a:cxn ang="0">
                  <a:pos x="91" y="2"/>
                </a:cxn>
              </a:cxnLst>
              <a:rect l="txL" t="txT" r="txR" b="txB"/>
              <a:pathLst>
                <a:path w="1289" h="1812">
                  <a:moveTo>
                    <a:pt x="91" y="2"/>
                  </a:moveTo>
                  <a:cubicBezTo>
                    <a:pt x="86" y="86"/>
                    <a:pt x="78" y="374"/>
                    <a:pt x="46" y="422"/>
                  </a:cubicBezTo>
                  <a:cubicBezTo>
                    <a:pt x="57" y="467"/>
                    <a:pt x="67" y="472"/>
                    <a:pt x="110" y="486"/>
                  </a:cubicBezTo>
                  <a:cubicBezTo>
                    <a:pt x="138" y="515"/>
                    <a:pt x="147" y="551"/>
                    <a:pt x="174" y="578"/>
                  </a:cubicBezTo>
                  <a:cubicBezTo>
                    <a:pt x="172" y="598"/>
                    <a:pt x="170" y="653"/>
                    <a:pt x="155" y="678"/>
                  </a:cubicBezTo>
                  <a:cubicBezTo>
                    <a:pt x="136" y="709"/>
                    <a:pt x="98" y="722"/>
                    <a:pt x="73" y="761"/>
                  </a:cubicBezTo>
                  <a:cubicBezTo>
                    <a:pt x="61" y="810"/>
                    <a:pt x="36" y="924"/>
                    <a:pt x="0" y="962"/>
                  </a:cubicBezTo>
                  <a:cubicBezTo>
                    <a:pt x="9" y="1038"/>
                    <a:pt x="31" y="1100"/>
                    <a:pt x="55" y="1172"/>
                  </a:cubicBezTo>
                  <a:cubicBezTo>
                    <a:pt x="58" y="1181"/>
                    <a:pt x="73" y="1178"/>
                    <a:pt x="82" y="1181"/>
                  </a:cubicBezTo>
                  <a:cubicBezTo>
                    <a:pt x="137" y="1263"/>
                    <a:pt x="64" y="1167"/>
                    <a:pt x="128" y="1218"/>
                  </a:cubicBezTo>
                  <a:cubicBezTo>
                    <a:pt x="135" y="1224"/>
                    <a:pt x="173" y="1271"/>
                    <a:pt x="183" y="1282"/>
                  </a:cubicBezTo>
                  <a:cubicBezTo>
                    <a:pt x="193" y="1312"/>
                    <a:pt x="229" y="1364"/>
                    <a:pt x="229" y="1364"/>
                  </a:cubicBezTo>
                  <a:cubicBezTo>
                    <a:pt x="240" y="1408"/>
                    <a:pt x="250" y="1423"/>
                    <a:pt x="293" y="1437"/>
                  </a:cubicBezTo>
                  <a:cubicBezTo>
                    <a:pt x="331" y="1462"/>
                    <a:pt x="339" y="1467"/>
                    <a:pt x="384" y="1455"/>
                  </a:cubicBezTo>
                  <a:cubicBezTo>
                    <a:pt x="395" y="1439"/>
                    <a:pt x="411" y="1427"/>
                    <a:pt x="421" y="1410"/>
                  </a:cubicBezTo>
                  <a:cubicBezTo>
                    <a:pt x="426" y="1402"/>
                    <a:pt x="422" y="1388"/>
                    <a:pt x="430" y="1382"/>
                  </a:cubicBezTo>
                  <a:cubicBezTo>
                    <a:pt x="446" y="1371"/>
                    <a:pt x="485" y="1364"/>
                    <a:pt x="485" y="1364"/>
                  </a:cubicBezTo>
                  <a:cubicBezTo>
                    <a:pt x="535" y="1398"/>
                    <a:pt x="569" y="1450"/>
                    <a:pt x="613" y="1492"/>
                  </a:cubicBezTo>
                  <a:cubicBezTo>
                    <a:pt x="628" y="1539"/>
                    <a:pt x="634" y="1558"/>
                    <a:pt x="667" y="1593"/>
                  </a:cubicBezTo>
                  <a:cubicBezTo>
                    <a:pt x="678" y="1622"/>
                    <a:pt x="682" y="1643"/>
                    <a:pt x="704" y="1666"/>
                  </a:cubicBezTo>
                  <a:cubicBezTo>
                    <a:pt x="723" y="1724"/>
                    <a:pt x="753" y="1741"/>
                    <a:pt x="805" y="1775"/>
                  </a:cubicBezTo>
                  <a:cubicBezTo>
                    <a:pt x="811" y="1779"/>
                    <a:pt x="870" y="1797"/>
                    <a:pt x="887" y="1803"/>
                  </a:cubicBezTo>
                  <a:cubicBezTo>
                    <a:pt x="896" y="1806"/>
                    <a:pt x="914" y="1812"/>
                    <a:pt x="914" y="1812"/>
                  </a:cubicBezTo>
                  <a:cubicBezTo>
                    <a:pt x="926" y="1775"/>
                    <a:pt x="918" y="1762"/>
                    <a:pt x="896" y="1730"/>
                  </a:cubicBezTo>
                  <a:cubicBezTo>
                    <a:pt x="901" y="1702"/>
                    <a:pt x="921" y="1592"/>
                    <a:pt x="942" y="1565"/>
                  </a:cubicBezTo>
                  <a:cubicBezTo>
                    <a:pt x="957" y="1545"/>
                    <a:pt x="1008" y="1534"/>
                    <a:pt x="1024" y="1529"/>
                  </a:cubicBezTo>
                  <a:cubicBezTo>
                    <a:pt x="1063" y="1516"/>
                    <a:pt x="1099" y="1505"/>
                    <a:pt x="1134" y="1483"/>
                  </a:cubicBezTo>
                  <a:cubicBezTo>
                    <a:pt x="1164" y="1437"/>
                    <a:pt x="1215" y="1420"/>
                    <a:pt x="1253" y="1382"/>
                  </a:cubicBezTo>
                  <a:cubicBezTo>
                    <a:pt x="1263" y="1353"/>
                    <a:pt x="1279" y="1329"/>
                    <a:pt x="1289" y="1300"/>
                  </a:cubicBezTo>
                  <a:cubicBezTo>
                    <a:pt x="1280" y="1227"/>
                    <a:pt x="1259" y="1161"/>
                    <a:pt x="1243" y="1090"/>
                  </a:cubicBezTo>
                  <a:cubicBezTo>
                    <a:pt x="1239" y="1071"/>
                    <a:pt x="1231" y="1053"/>
                    <a:pt x="1225" y="1035"/>
                  </a:cubicBezTo>
                  <a:cubicBezTo>
                    <a:pt x="1222" y="1026"/>
                    <a:pt x="1223" y="1014"/>
                    <a:pt x="1216" y="1007"/>
                  </a:cubicBezTo>
                  <a:cubicBezTo>
                    <a:pt x="1157" y="949"/>
                    <a:pt x="1190" y="969"/>
                    <a:pt x="1115" y="943"/>
                  </a:cubicBezTo>
                  <a:cubicBezTo>
                    <a:pt x="1097" y="937"/>
                    <a:pt x="1080" y="926"/>
                    <a:pt x="1061" y="925"/>
                  </a:cubicBezTo>
                  <a:cubicBezTo>
                    <a:pt x="994" y="922"/>
                    <a:pt x="926" y="919"/>
                    <a:pt x="859" y="916"/>
                  </a:cubicBezTo>
                  <a:cubicBezTo>
                    <a:pt x="829" y="906"/>
                    <a:pt x="798" y="899"/>
                    <a:pt x="768" y="889"/>
                  </a:cubicBezTo>
                  <a:cubicBezTo>
                    <a:pt x="746" y="866"/>
                    <a:pt x="722" y="861"/>
                    <a:pt x="695" y="843"/>
                  </a:cubicBezTo>
                  <a:cubicBezTo>
                    <a:pt x="677" y="815"/>
                    <a:pt x="659" y="801"/>
                    <a:pt x="649" y="770"/>
                  </a:cubicBezTo>
                  <a:cubicBezTo>
                    <a:pt x="652" y="752"/>
                    <a:pt x="651" y="732"/>
                    <a:pt x="658" y="715"/>
                  </a:cubicBezTo>
                  <a:cubicBezTo>
                    <a:pt x="661" y="707"/>
                    <a:pt x="672" y="704"/>
                    <a:pt x="677" y="697"/>
                  </a:cubicBezTo>
                  <a:cubicBezTo>
                    <a:pt x="682" y="689"/>
                    <a:pt x="683" y="678"/>
                    <a:pt x="686" y="669"/>
                  </a:cubicBezTo>
                  <a:cubicBezTo>
                    <a:pt x="697" y="568"/>
                    <a:pt x="704" y="613"/>
                    <a:pt x="677" y="532"/>
                  </a:cubicBezTo>
                  <a:cubicBezTo>
                    <a:pt x="671" y="514"/>
                    <a:pt x="640" y="520"/>
                    <a:pt x="622" y="514"/>
                  </a:cubicBezTo>
                  <a:cubicBezTo>
                    <a:pt x="613" y="511"/>
                    <a:pt x="594" y="505"/>
                    <a:pt x="594" y="505"/>
                  </a:cubicBezTo>
                  <a:cubicBezTo>
                    <a:pt x="539" y="447"/>
                    <a:pt x="426" y="455"/>
                    <a:pt x="357" y="450"/>
                  </a:cubicBezTo>
                  <a:cubicBezTo>
                    <a:pt x="304" y="437"/>
                    <a:pt x="254" y="417"/>
                    <a:pt x="201" y="404"/>
                  </a:cubicBezTo>
                  <a:cubicBezTo>
                    <a:pt x="163" y="347"/>
                    <a:pt x="156" y="367"/>
                    <a:pt x="174" y="276"/>
                  </a:cubicBezTo>
                  <a:cubicBezTo>
                    <a:pt x="178" y="257"/>
                    <a:pt x="192" y="221"/>
                    <a:pt x="192" y="221"/>
                  </a:cubicBezTo>
                  <a:cubicBezTo>
                    <a:pt x="182" y="26"/>
                    <a:pt x="227" y="70"/>
                    <a:pt x="128" y="20"/>
                  </a:cubicBezTo>
                  <a:cubicBezTo>
                    <a:pt x="88" y="0"/>
                    <a:pt x="115" y="2"/>
                    <a:pt x="91" y="2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9231" name="AutoShape 19"/>
            <p:cNvSpPr/>
            <p:nvPr/>
          </p:nvSpPr>
          <p:spPr>
            <a:xfrm>
              <a:off x="389" y="102"/>
              <a:ext cx="998" cy="271"/>
            </a:xfrm>
            <a:prstGeom prst="wedgeRectCallout">
              <a:avLst>
                <a:gd name="adj1" fmla="val -39181"/>
                <a:gd name="adj2" fmla="val 228968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/>
              <a:r>
                <a:rPr lang="en-US" altLang="zh-CN" sz="2400" dirty="0">
                  <a:latin typeface="黑体" panose="02010609060101010101" pitchFamily="2" charset="-122"/>
                  <a:ea typeface="黑体" panose="02010609060101010101" pitchFamily="2" charset="-122"/>
                </a:rPr>
                <a:t>1845</a:t>
              </a:r>
              <a:r>
                <a:rPr lang="zh-CN" altLang="en-US" sz="2400" dirty="0">
                  <a:solidFill>
                    <a:srgbClr val="0000FF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吞并</a:t>
              </a:r>
            </a:p>
          </p:txBody>
        </p:sp>
      </p:grpSp>
      <p:grpSp>
        <p:nvGrpSpPr>
          <p:cNvPr id="7" name="Group 20"/>
          <p:cNvGrpSpPr/>
          <p:nvPr/>
        </p:nvGrpSpPr>
        <p:grpSpPr>
          <a:xfrm>
            <a:off x="914400" y="1196975"/>
            <a:ext cx="4989513" cy="2503488"/>
            <a:chOff x="0" y="0"/>
            <a:chExt cx="3143" cy="1577"/>
          </a:xfrm>
        </p:grpSpPr>
        <p:sp>
          <p:nvSpPr>
            <p:cNvPr id="9228" name="Freeform 21"/>
            <p:cNvSpPr/>
            <p:nvPr/>
          </p:nvSpPr>
          <p:spPr>
            <a:xfrm>
              <a:off x="0" y="188"/>
              <a:ext cx="1442" cy="1389"/>
            </a:xfrm>
            <a:custGeom>
              <a:avLst/>
              <a:gdLst>
                <a:gd name="txL" fmla="*/ 0 w 1442"/>
                <a:gd name="txT" fmla="*/ 0 h 1389"/>
                <a:gd name="txR" fmla="*/ 1442 w 1442"/>
                <a:gd name="txB" fmla="*/ 1389 h 1389"/>
              </a:gdLst>
              <a:ahLst/>
              <a:cxnLst>
                <a:cxn ang="0">
                  <a:pos x="46" y="0"/>
                </a:cxn>
                <a:cxn ang="0">
                  <a:pos x="439" y="109"/>
                </a:cxn>
                <a:cxn ang="0">
                  <a:pos x="658" y="146"/>
                </a:cxn>
                <a:cxn ang="0">
                  <a:pos x="887" y="210"/>
                </a:cxn>
                <a:cxn ang="0">
                  <a:pos x="1015" y="219"/>
                </a:cxn>
                <a:cxn ang="0">
                  <a:pos x="1097" y="247"/>
                </a:cxn>
                <a:cxn ang="0">
                  <a:pos x="1262" y="265"/>
                </a:cxn>
                <a:cxn ang="0">
                  <a:pos x="1381" y="292"/>
                </a:cxn>
                <a:cxn ang="0">
                  <a:pos x="1353" y="567"/>
                </a:cxn>
                <a:cxn ang="0">
                  <a:pos x="1408" y="768"/>
                </a:cxn>
                <a:cxn ang="0">
                  <a:pos x="1435" y="859"/>
                </a:cxn>
                <a:cxn ang="0">
                  <a:pos x="1408" y="978"/>
                </a:cxn>
                <a:cxn ang="0">
                  <a:pos x="1362" y="1024"/>
                </a:cxn>
                <a:cxn ang="0">
                  <a:pos x="1317" y="1143"/>
                </a:cxn>
                <a:cxn ang="0">
                  <a:pos x="1307" y="1188"/>
                </a:cxn>
                <a:cxn ang="0">
                  <a:pos x="1289" y="1243"/>
                </a:cxn>
                <a:cxn ang="0">
                  <a:pos x="1280" y="1380"/>
                </a:cxn>
                <a:cxn ang="0">
                  <a:pos x="1289" y="1353"/>
                </a:cxn>
                <a:cxn ang="0">
                  <a:pos x="1253" y="1307"/>
                </a:cxn>
                <a:cxn ang="0">
                  <a:pos x="1161" y="1298"/>
                </a:cxn>
                <a:cxn ang="0">
                  <a:pos x="1134" y="1289"/>
                </a:cxn>
                <a:cxn ang="0">
                  <a:pos x="1125" y="1261"/>
                </a:cxn>
                <a:cxn ang="0">
                  <a:pos x="1042" y="1179"/>
                </a:cxn>
                <a:cxn ang="0">
                  <a:pos x="869" y="1152"/>
                </a:cxn>
                <a:cxn ang="0">
                  <a:pos x="741" y="1143"/>
                </a:cxn>
                <a:cxn ang="0">
                  <a:pos x="686" y="1161"/>
                </a:cxn>
                <a:cxn ang="0">
                  <a:pos x="658" y="1170"/>
                </a:cxn>
                <a:cxn ang="0">
                  <a:pos x="357" y="1133"/>
                </a:cxn>
                <a:cxn ang="0">
                  <a:pos x="347" y="1106"/>
                </a:cxn>
                <a:cxn ang="0">
                  <a:pos x="320" y="1033"/>
                </a:cxn>
                <a:cxn ang="0">
                  <a:pos x="219" y="932"/>
                </a:cxn>
                <a:cxn ang="0">
                  <a:pos x="146" y="877"/>
                </a:cxn>
                <a:cxn ang="0">
                  <a:pos x="110" y="823"/>
                </a:cxn>
                <a:cxn ang="0">
                  <a:pos x="46" y="594"/>
                </a:cxn>
                <a:cxn ang="0">
                  <a:pos x="27" y="429"/>
                </a:cxn>
                <a:cxn ang="0">
                  <a:pos x="18" y="384"/>
                </a:cxn>
                <a:cxn ang="0">
                  <a:pos x="0" y="329"/>
                </a:cxn>
                <a:cxn ang="0">
                  <a:pos x="9" y="146"/>
                </a:cxn>
                <a:cxn ang="0">
                  <a:pos x="46" y="0"/>
                </a:cxn>
              </a:cxnLst>
              <a:rect l="txL" t="txT" r="txR" b="txB"/>
              <a:pathLst>
                <a:path w="1442" h="1389">
                  <a:moveTo>
                    <a:pt x="46" y="0"/>
                  </a:moveTo>
                  <a:cubicBezTo>
                    <a:pt x="180" y="22"/>
                    <a:pt x="304" y="87"/>
                    <a:pt x="439" y="109"/>
                  </a:cubicBezTo>
                  <a:cubicBezTo>
                    <a:pt x="526" y="141"/>
                    <a:pt x="553" y="139"/>
                    <a:pt x="658" y="146"/>
                  </a:cubicBezTo>
                  <a:cubicBezTo>
                    <a:pt x="733" y="164"/>
                    <a:pt x="810" y="202"/>
                    <a:pt x="887" y="210"/>
                  </a:cubicBezTo>
                  <a:cubicBezTo>
                    <a:pt x="930" y="215"/>
                    <a:pt x="972" y="216"/>
                    <a:pt x="1015" y="219"/>
                  </a:cubicBezTo>
                  <a:cubicBezTo>
                    <a:pt x="1042" y="228"/>
                    <a:pt x="1068" y="243"/>
                    <a:pt x="1097" y="247"/>
                  </a:cubicBezTo>
                  <a:cubicBezTo>
                    <a:pt x="1152" y="255"/>
                    <a:pt x="1262" y="265"/>
                    <a:pt x="1262" y="265"/>
                  </a:cubicBezTo>
                  <a:cubicBezTo>
                    <a:pt x="1350" y="287"/>
                    <a:pt x="1310" y="278"/>
                    <a:pt x="1381" y="292"/>
                  </a:cubicBezTo>
                  <a:cubicBezTo>
                    <a:pt x="1349" y="381"/>
                    <a:pt x="1382" y="478"/>
                    <a:pt x="1353" y="567"/>
                  </a:cubicBezTo>
                  <a:cubicBezTo>
                    <a:pt x="1368" y="859"/>
                    <a:pt x="1324" y="680"/>
                    <a:pt x="1408" y="768"/>
                  </a:cubicBezTo>
                  <a:cubicBezTo>
                    <a:pt x="1430" y="835"/>
                    <a:pt x="1421" y="804"/>
                    <a:pt x="1435" y="859"/>
                  </a:cubicBezTo>
                  <a:cubicBezTo>
                    <a:pt x="1429" y="921"/>
                    <a:pt x="1442" y="940"/>
                    <a:pt x="1408" y="978"/>
                  </a:cubicBezTo>
                  <a:cubicBezTo>
                    <a:pt x="1394" y="994"/>
                    <a:pt x="1362" y="1024"/>
                    <a:pt x="1362" y="1024"/>
                  </a:cubicBezTo>
                  <a:cubicBezTo>
                    <a:pt x="1348" y="1066"/>
                    <a:pt x="1341" y="1105"/>
                    <a:pt x="1317" y="1143"/>
                  </a:cubicBezTo>
                  <a:cubicBezTo>
                    <a:pt x="1314" y="1158"/>
                    <a:pt x="1311" y="1173"/>
                    <a:pt x="1307" y="1188"/>
                  </a:cubicBezTo>
                  <a:cubicBezTo>
                    <a:pt x="1302" y="1207"/>
                    <a:pt x="1289" y="1243"/>
                    <a:pt x="1289" y="1243"/>
                  </a:cubicBezTo>
                  <a:cubicBezTo>
                    <a:pt x="1286" y="1289"/>
                    <a:pt x="1280" y="1334"/>
                    <a:pt x="1280" y="1380"/>
                  </a:cubicBezTo>
                  <a:cubicBezTo>
                    <a:pt x="1280" y="1389"/>
                    <a:pt x="1289" y="1362"/>
                    <a:pt x="1289" y="1353"/>
                  </a:cubicBezTo>
                  <a:cubicBezTo>
                    <a:pt x="1289" y="1332"/>
                    <a:pt x="1275" y="1312"/>
                    <a:pt x="1253" y="1307"/>
                  </a:cubicBezTo>
                  <a:cubicBezTo>
                    <a:pt x="1223" y="1300"/>
                    <a:pt x="1192" y="1301"/>
                    <a:pt x="1161" y="1298"/>
                  </a:cubicBezTo>
                  <a:cubicBezTo>
                    <a:pt x="1152" y="1295"/>
                    <a:pt x="1141" y="1296"/>
                    <a:pt x="1134" y="1289"/>
                  </a:cubicBezTo>
                  <a:cubicBezTo>
                    <a:pt x="1127" y="1282"/>
                    <a:pt x="1130" y="1269"/>
                    <a:pt x="1125" y="1261"/>
                  </a:cubicBezTo>
                  <a:cubicBezTo>
                    <a:pt x="1109" y="1234"/>
                    <a:pt x="1071" y="1193"/>
                    <a:pt x="1042" y="1179"/>
                  </a:cubicBezTo>
                  <a:cubicBezTo>
                    <a:pt x="985" y="1151"/>
                    <a:pt x="933" y="1157"/>
                    <a:pt x="869" y="1152"/>
                  </a:cubicBezTo>
                  <a:cubicBezTo>
                    <a:pt x="812" y="1134"/>
                    <a:pt x="811" y="1133"/>
                    <a:pt x="741" y="1143"/>
                  </a:cubicBezTo>
                  <a:cubicBezTo>
                    <a:pt x="723" y="1149"/>
                    <a:pt x="704" y="1155"/>
                    <a:pt x="686" y="1161"/>
                  </a:cubicBezTo>
                  <a:cubicBezTo>
                    <a:pt x="677" y="1164"/>
                    <a:pt x="658" y="1170"/>
                    <a:pt x="658" y="1170"/>
                  </a:cubicBezTo>
                  <a:cubicBezTo>
                    <a:pt x="527" y="1164"/>
                    <a:pt x="463" y="1172"/>
                    <a:pt x="357" y="1133"/>
                  </a:cubicBezTo>
                  <a:cubicBezTo>
                    <a:pt x="354" y="1124"/>
                    <a:pt x="347" y="1116"/>
                    <a:pt x="347" y="1106"/>
                  </a:cubicBezTo>
                  <a:cubicBezTo>
                    <a:pt x="347" y="1066"/>
                    <a:pt x="381" y="1053"/>
                    <a:pt x="320" y="1033"/>
                  </a:cubicBezTo>
                  <a:cubicBezTo>
                    <a:pt x="294" y="993"/>
                    <a:pt x="265" y="947"/>
                    <a:pt x="219" y="932"/>
                  </a:cubicBezTo>
                  <a:cubicBezTo>
                    <a:pt x="199" y="918"/>
                    <a:pt x="163" y="900"/>
                    <a:pt x="146" y="877"/>
                  </a:cubicBezTo>
                  <a:cubicBezTo>
                    <a:pt x="133" y="860"/>
                    <a:pt x="110" y="823"/>
                    <a:pt x="110" y="823"/>
                  </a:cubicBezTo>
                  <a:cubicBezTo>
                    <a:pt x="90" y="747"/>
                    <a:pt x="71" y="669"/>
                    <a:pt x="46" y="594"/>
                  </a:cubicBezTo>
                  <a:cubicBezTo>
                    <a:pt x="60" y="538"/>
                    <a:pt x="103" y="456"/>
                    <a:pt x="27" y="429"/>
                  </a:cubicBezTo>
                  <a:cubicBezTo>
                    <a:pt x="24" y="414"/>
                    <a:pt x="22" y="399"/>
                    <a:pt x="18" y="384"/>
                  </a:cubicBezTo>
                  <a:cubicBezTo>
                    <a:pt x="13" y="365"/>
                    <a:pt x="0" y="329"/>
                    <a:pt x="0" y="329"/>
                  </a:cubicBezTo>
                  <a:cubicBezTo>
                    <a:pt x="3" y="268"/>
                    <a:pt x="2" y="207"/>
                    <a:pt x="9" y="146"/>
                  </a:cubicBezTo>
                  <a:cubicBezTo>
                    <a:pt x="15" y="95"/>
                    <a:pt x="46" y="54"/>
                    <a:pt x="46" y="0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9229" name="AutoShape 22"/>
            <p:cNvSpPr/>
            <p:nvPr/>
          </p:nvSpPr>
          <p:spPr>
            <a:xfrm>
              <a:off x="1034" y="0"/>
              <a:ext cx="2109" cy="318"/>
            </a:xfrm>
            <a:prstGeom prst="wedgeRectCallout">
              <a:avLst>
                <a:gd name="adj1" fmla="val -60102"/>
                <a:gd name="adj2" fmla="val 105347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/>
              <a:r>
                <a:rPr lang="en-US" altLang="zh-CN" sz="2400" dirty="0">
                  <a:latin typeface="黑体" panose="02010609060101010101" pitchFamily="2" charset="-122"/>
                  <a:ea typeface="黑体" panose="02010609060101010101" pitchFamily="2" charset="-122"/>
                </a:rPr>
                <a:t>1848</a:t>
              </a:r>
              <a:r>
                <a:rPr lang="zh-CN" altLang="en-US" sz="2400" dirty="0">
                  <a:latin typeface="黑体" panose="02010609060101010101" pitchFamily="2" charset="-122"/>
                  <a:ea typeface="黑体" panose="02010609060101010101" pitchFamily="2" charset="-122"/>
                </a:rPr>
                <a:t>年从墨西哥</a:t>
              </a:r>
              <a:r>
                <a:rPr lang="zh-CN" altLang="en-US" sz="24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夺取</a:t>
              </a:r>
            </a:p>
          </p:txBody>
        </p:sp>
      </p:grpSp>
      <p:grpSp>
        <p:nvGrpSpPr>
          <p:cNvPr id="8" name="Group 23"/>
          <p:cNvGrpSpPr/>
          <p:nvPr/>
        </p:nvGrpSpPr>
        <p:grpSpPr>
          <a:xfrm>
            <a:off x="0" y="3294063"/>
            <a:ext cx="3022600" cy="1216025"/>
            <a:chOff x="0" y="0"/>
            <a:chExt cx="1904" cy="766"/>
          </a:xfrm>
        </p:grpSpPr>
        <p:sp>
          <p:nvSpPr>
            <p:cNvPr id="9226" name="Freeform 24"/>
            <p:cNvSpPr/>
            <p:nvPr/>
          </p:nvSpPr>
          <p:spPr>
            <a:xfrm>
              <a:off x="1179" y="0"/>
              <a:ext cx="686" cy="284"/>
            </a:xfrm>
            <a:custGeom>
              <a:avLst/>
              <a:gdLst>
                <a:gd name="txL" fmla="*/ 0 w 686"/>
                <a:gd name="txT" fmla="*/ 0 h 284"/>
                <a:gd name="txR" fmla="*/ 686 w 686"/>
                <a:gd name="txB" fmla="*/ 284 h 284"/>
              </a:gdLst>
              <a:ahLst/>
              <a:cxnLst>
                <a:cxn ang="0">
                  <a:pos x="0" y="37"/>
                </a:cxn>
                <a:cxn ang="0">
                  <a:pos x="156" y="156"/>
                </a:cxn>
                <a:cxn ang="0">
                  <a:pos x="284" y="229"/>
                </a:cxn>
                <a:cxn ang="0">
                  <a:pos x="476" y="284"/>
                </a:cxn>
                <a:cxn ang="0">
                  <a:pos x="558" y="275"/>
                </a:cxn>
                <a:cxn ang="0">
                  <a:pos x="576" y="256"/>
                </a:cxn>
                <a:cxn ang="0">
                  <a:pos x="586" y="229"/>
                </a:cxn>
                <a:cxn ang="0">
                  <a:pos x="686" y="220"/>
                </a:cxn>
                <a:cxn ang="0">
                  <a:pos x="558" y="174"/>
                </a:cxn>
                <a:cxn ang="0">
                  <a:pos x="476" y="101"/>
                </a:cxn>
                <a:cxn ang="0">
                  <a:pos x="467" y="74"/>
                </a:cxn>
                <a:cxn ang="0">
                  <a:pos x="439" y="64"/>
                </a:cxn>
                <a:cxn ang="0">
                  <a:pos x="430" y="37"/>
                </a:cxn>
                <a:cxn ang="0">
                  <a:pos x="275" y="0"/>
                </a:cxn>
                <a:cxn ang="0">
                  <a:pos x="138" y="10"/>
                </a:cxn>
                <a:cxn ang="0">
                  <a:pos x="119" y="28"/>
                </a:cxn>
                <a:cxn ang="0">
                  <a:pos x="0" y="37"/>
                </a:cxn>
              </a:cxnLst>
              <a:rect l="txL" t="txT" r="txR" b="txB"/>
              <a:pathLst>
                <a:path w="686" h="284">
                  <a:moveTo>
                    <a:pt x="0" y="37"/>
                  </a:moveTo>
                  <a:cubicBezTo>
                    <a:pt x="44" y="79"/>
                    <a:pt x="98" y="137"/>
                    <a:pt x="156" y="156"/>
                  </a:cubicBezTo>
                  <a:cubicBezTo>
                    <a:pt x="186" y="200"/>
                    <a:pt x="234" y="214"/>
                    <a:pt x="284" y="229"/>
                  </a:cubicBezTo>
                  <a:cubicBezTo>
                    <a:pt x="350" y="248"/>
                    <a:pt x="408" y="273"/>
                    <a:pt x="476" y="284"/>
                  </a:cubicBezTo>
                  <a:cubicBezTo>
                    <a:pt x="503" y="281"/>
                    <a:pt x="532" y="282"/>
                    <a:pt x="558" y="275"/>
                  </a:cubicBezTo>
                  <a:cubicBezTo>
                    <a:pt x="566" y="273"/>
                    <a:pt x="571" y="263"/>
                    <a:pt x="576" y="256"/>
                  </a:cubicBezTo>
                  <a:cubicBezTo>
                    <a:pt x="581" y="248"/>
                    <a:pt x="577" y="232"/>
                    <a:pt x="586" y="229"/>
                  </a:cubicBezTo>
                  <a:cubicBezTo>
                    <a:pt x="618" y="219"/>
                    <a:pt x="653" y="223"/>
                    <a:pt x="686" y="220"/>
                  </a:cubicBezTo>
                  <a:cubicBezTo>
                    <a:pt x="654" y="169"/>
                    <a:pt x="622" y="181"/>
                    <a:pt x="558" y="174"/>
                  </a:cubicBezTo>
                  <a:cubicBezTo>
                    <a:pt x="522" y="162"/>
                    <a:pt x="493" y="136"/>
                    <a:pt x="476" y="101"/>
                  </a:cubicBezTo>
                  <a:cubicBezTo>
                    <a:pt x="472" y="93"/>
                    <a:pt x="474" y="81"/>
                    <a:pt x="467" y="74"/>
                  </a:cubicBezTo>
                  <a:cubicBezTo>
                    <a:pt x="460" y="67"/>
                    <a:pt x="448" y="67"/>
                    <a:pt x="439" y="64"/>
                  </a:cubicBezTo>
                  <a:cubicBezTo>
                    <a:pt x="436" y="55"/>
                    <a:pt x="438" y="42"/>
                    <a:pt x="430" y="37"/>
                  </a:cubicBezTo>
                  <a:cubicBezTo>
                    <a:pt x="392" y="10"/>
                    <a:pt x="318" y="10"/>
                    <a:pt x="275" y="0"/>
                  </a:cubicBezTo>
                  <a:cubicBezTo>
                    <a:pt x="229" y="3"/>
                    <a:pt x="183" y="2"/>
                    <a:pt x="138" y="10"/>
                  </a:cubicBezTo>
                  <a:cubicBezTo>
                    <a:pt x="129" y="12"/>
                    <a:pt x="128" y="26"/>
                    <a:pt x="119" y="28"/>
                  </a:cubicBezTo>
                  <a:cubicBezTo>
                    <a:pt x="80" y="36"/>
                    <a:pt x="0" y="37"/>
                    <a:pt x="0" y="37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9227" name="AutoShape 25"/>
            <p:cNvSpPr/>
            <p:nvPr/>
          </p:nvSpPr>
          <p:spPr>
            <a:xfrm>
              <a:off x="0" y="493"/>
              <a:ext cx="1904" cy="273"/>
            </a:xfrm>
            <a:prstGeom prst="wedgeRectCallout">
              <a:avLst>
                <a:gd name="adj1" fmla="val 30884"/>
                <a:gd name="adj2" fmla="val -154764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/>
              <a:r>
                <a:rPr lang="en-US" altLang="zh-CN" sz="2400" dirty="0">
                  <a:latin typeface="黑体" panose="02010609060101010101" pitchFamily="2" charset="-122"/>
                  <a:ea typeface="黑体" panose="02010609060101010101" pitchFamily="2" charset="-122"/>
                </a:rPr>
                <a:t>1853</a:t>
              </a:r>
              <a:r>
                <a:rPr lang="zh-CN" altLang="en-US" sz="2400" dirty="0">
                  <a:latin typeface="黑体" panose="02010609060101010101" pitchFamily="2" charset="-122"/>
                  <a:ea typeface="黑体" panose="02010609060101010101" pitchFamily="2" charset="-122"/>
                </a:rPr>
                <a:t>年从墨西哥</a:t>
              </a:r>
              <a:r>
                <a:rPr lang="zh-CN" altLang="en-US" sz="24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购得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图片 50177" descr="W02010082547764584879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32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179" name="文本框 50178"/>
          <p:cNvSpPr txBox="1"/>
          <p:nvPr/>
        </p:nvSpPr>
        <p:spPr>
          <a:xfrm>
            <a:off x="4643438" y="1341438"/>
            <a:ext cx="32400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latin typeface="Arial" panose="020B0604020202020204" pitchFamily="34" charset="0"/>
              </a:rPr>
              <a:t>北方自由州</a:t>
            </a:r>
          </a:p>
        </p:txBody>
      </p:sp>
      <p:sp>
        <p:nvSpPr>
          <p:cNvPr id="50181" name="文本框 50180"/>
          <p:cNvSpPr txBox="1"/>
          <p:nvPr/>
        </p:nvSpPr>
        <p:spPr>
          <a:xfrm>
            <a:off x="1403350" y="1125538"/>
            <a:ext cx="331311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latin typeface="Arial" panose="020B0604020202020204" pitchFamily="34" charset="0"/>
              </a:rPr>
              <a:t>西部新建州</a:t>
            </a:r>
          </a:p>
        </p:txBody>
      </p:sp>
      <p:sp>
        <p:nvSpPr>
          <p:cNvPr id="50190" name="任意多边形 50189"/>
          <p:cNvSpPr/>
          <p:nvPr/>
        </p:nvSpPr>
        <p:spPr>
          <a:xfrm>
            <a:off x="5940425" y="908050"/>
            <a:ext cx="2630488" cy="3600450"/>
          </a:xfrm>
          <a:custGeom>
            <a:avLst/>
            <a:gdLst/>
            <a:ahLst/>
            <a:cxnLst/>
            <a:rect l="0" t="0" r="0" b="0"/>
            <a:pathLst>
              <a:path w="1657" h="2055">
                <a:moveTo>
                  <a:pt x="1657" y="224"/>
                </a:moveTo>
                <a:cubicBezTo>
                  <a:pt x="1625" y="194"/>
                  <a:pt x="1622" y="154"/>
                  <a:pt x="1593" y="123"/>
                </a:cubicBezTo>
                <a:cubicBezTo>
                  <a:pt x="1570" y="58"/>
                  <a:pt x="1590" y="79"/>
                  <a:pt x="1547" y="50"/>
                </a:cubicBezTo>
                <a:cubicBezTo>
                  <a:pt x="1544" y="40"/>
                  <a:pt x="1537" y="7"/>
                  <a:pt x="1520" y="4"/>
                </a:cubicBezTo>
                <a:cubicBezTo>
                  <a:pt x="1493" y="0"/>
                  <a:pt x="1449" y="28"/>
                  <a:pt x="1428" y="41"/>
                </a:cubicBezTo>
                <a:cubicBezTo>
                  <a:pt x="1406" y="74"/>
                  <a:pt x="1397" y="101"/>
                  <a:pt x="1392" y="142"/>
                </a:cubicBezTo>
                <a:cubicBezTo>
                  <a:pt x="1388" y="175"/>
                  <a:pt x="1398" y="213"/>
                  <a:pt x="1382" y="242"/>
                </a:cubicBezTo>
                <a:cubicBezTo>
                  <a:pt x="1374" y="256"/>
                  <a:pt x="1237" y="277"/>
                  <a:pt x="1227" y="279"/>
                </a:cubicBezTo>
                <a:cubicBezTo>
                  <a:pt x="1133" y="310"/>
                  <a:pt x="1126" y="343"/>
                  <a:pt x="1062" y="407"/>
                </a:cubicBezTo>
                <a:cubicBezTo>
                  <a:pt x="1046" y="456"/>
                  <a:pt x="1024" y="495"/>
                  <a:pt x="1008" y="544"/>
                </a:cubicBezTo>
                <a:cubicBezTo>
                  <a:pt x="1005" y="552"/>
                  <a:pt x="994" y="555"/>
                  <a:pt x="989" y="562"/>
                </a:cubicBezTo>
                <a:cubicBezTo>
                  <a:pt x="982" y="571"/>
                  <a:pt x="980" y="584"/>
                  <a:pt x="971" y="590"/>
                </a:cubicBezTo>
                <a:cubicBezTo>
                  <a:pt x="955" y="600"/>
                  <a:pt x="916" y="608"/>
                  <a:pt x="916" y="608"/>
                </a:cubicBezTo>
                <a:cubicBezTo>
                  <a:pt x="910" y="620"/>
                  <a:pt x="905" y="633"/>
                  <a:pt x="898" y="644"/>
                </a:cubicBezTo>
                <a:cubicBezTo>
                  <a:pt x="893" y="651"/>
                  <a:pt x="882" y="654"/>
                  <a:pt x="880" y="663"/>
                </a:cubicBezTo>
                <a:cubicBezTo>
                  <a:pt x="861" y="761"/>
                  <a:pt x="892" y="831"/>
                  <a:pt x="788" y="864"/>
                </a:cubicBezTo>
                <a:cubicBezTo>
                  <a:pt x="770" y="891"/>
                  <a:pt x="765" y="915"/>
                  <a:pt x="742" y="937"/>
                </a:cubicBezTo>
                <a:cubicBezTo>
                  <a:pt x="720" y="1004"/>
                  <a:pt x="738" y="978"/>
                  <a:pt x="697" y="1019"/>
                </a:cubicBezTo>
                <a:cubicBezTo>
                  <a:pt x="669" y="1107"/>
                  <a:pt x="507" y="1084"/>
                  <a:pt x="432" y="1092"/>
                </a:cubicBezTo>
                <a:cubicBezTo>
                  <a:pt x="387" y="1108"/>
                  <a:pt x="381" y="1143"/>
                  <a:pt x="349" y="1175"/>
                </a:cubicBezTo>
                <a:cubicBezTo>
                  <a:pt x="321" y="1258"/>
                  <a:pt x="253" y="1300"/>
                  <a:pt x="203" y="1367"/>
                </a:cubicBezTo>
                <a:cubicBezTo>
                  <a:pt x="154" y="1433"/>
                  <a:pt x="121" y="1508"/>
                  <a:pt x="75" y="1577"/>
                </a:cubicBezTo>
                <a:cubicBezTo>
                  <a:pt x="53" y="1610"/>
                  <a:pt x="52" y="1653"/>
                  <a:pt x="29" y="1687"/>
                </a:cubicBezTo>
                <a:cubicBezTo>
                  <a:pt x="6" y="1757"/>
                  <a:pt x="15" y="1723"/>
                  <a:pt x="2" y="1787"/>
                </a:cubicBezTo>
                <a:cubicBezTo>
                  <a:pt x="5" y="1827"/>
                  <a:pt x="0" y="1868"/>
                  <a:pt x="11" y="1906"/>
                </a:cubicBezTo>
                <a:cubicBezTo>
                  <a:pt x="14" y="1915"/>
                  <a:pt x="30" y="1910"/>
                  <a:pt x="38" y="1915"/>
                </a:cubicBezTo>
                <a:cubicBezTo>
                  <a:pt x="49" y="1922"/>
                  <a:pt x="54" y="1938"/>
                  <a:pt x="66" y="1943"/>
                </a:cubicBezTo>
                <a:cubicBezTo>
                  <a:pt x="97" y="1957"/>
                  <a:pt x="133" y="1959"/>
                  <a:pt x="166" y="1970"/>
                </a:cubicBezTo>
                <a:cubicBezTo>
                  <a:pt x="732" y="1961"/>
                  <a:pt x="606" y="2055"/>
                  <a:pt x="843" y="1897"/>
                </a:cubicBezTo>
                <a:cubicBezTo>
                  <a:pt x="854" y="1881"/>
                  <a:pt x="872" y="1869"/>
                  <a:pt x="880" y="1851"/>
                </a:cubicBezTo>
                <a:cubicBezTo>
                  <a:pt x="914" y="1772"/>
                  <a:pt x="865" y="1831"/>
                  <a:pt x="907" y="1787"/>
                </a:cubicBezTo>
                <a:cubicBezTo>
                  <a:pt x="914" y="1766"/>
                  <a:pt x="913" y="1741"/>
                  <a:pt x="925" y="1723"/>
                </a:cubicBezTo>
                <a:cubicBezTo>
                  <a:pt x="929" y="1718"/>
                  <a:pt x="998" y="1666"/>
                  <a:pt x="1008" y="1659"/>
                </a:cubicBezTo>
                <a:cubicBezTo>
                  <a:pt x="1014" y="1650"/>
                  <a:pt x="1018" y="1640"/>
                  <a:pt x="1026" y="1632"/>
                </a:cubicBezTo>
                <a:cubicBezTo>
                  <a:pt x="1034" y="1624"/>
                  <a:pt x="1046" y="1623"/>
                  <a:pt x="1053" y="1614"/>
                </a:cubicBezTo>
                <a:cubicBezTo>
                  <a:pt x="1069" y="1594"/>
                  <a:pt x="1070" y="1554"/>
                  <a:pt x="1081" y="1531"/>
                </a:cubicBezTo>
                <a:cubicBezTo>
                  <a:pt x="1095" y="1502"/>
                  <a:pt x="1145" y="1458"/>
                  <a:pt x="1145" y="1458"/>
                </a:cubicBezTo>
                <a:cubicBezTo>
                  <a:pt x="1152" y="1420"/>
                  <a:pt x="1160" y="1384"/>
                  <a:pt x="1172" y="1348"/>
                </a:cubicBezTo>
                <a:cubicBezTo>
                  <a:pt x="1178" y="1266"/>
                  <a:pt x="1176" y="1239"/>
                  <a:pt x="1200" y="1175"/>
                </a:cubicBezTo>
                <a:cubicBezTo>
                  <a:pt x="1208" y="1035"/>
                  <a:pt x="1186" y="1020"/>
                  <a:pt x="1264" y="946"/>
                </a:cubicBezTo>
                <a:cubicBezTo>
                  <a:pt x="1273" y="901"/>
                  <a:pt x="1277" y="861"/>
                  <a:pt x="1309" y="827"/>
                </a:cubicBezTo>
                <a:cubicBezTo>
                  <a:pt x="1316" y="806"/>
                  <a:pt x="1316" y="781"/>
                  <a:pt x="1328" y="763"/>
                </a:cubicBezTo>
                <a:cubicBezTo>
                  <a:pt x="1340" y="746"/>
                  <a:pt x="1390" y="715"/>
                  <a:pt x="1410" y="708"/>
                </a:cubicBezTo>
                <a:cubicBezTo>
                  <a:pt x="1413" y="699"/>
                  <a:pt x="1414" y="689"/>
                  <a:pt x="1419" y="681"/>
                </a:cubicBezTo>
                <a:cubicBezTo>
                  <a:pt x="1426" y="670"/>
                  <a:pt x="1443" y="666"/>
                  <a:pt x="1446" y="654"/>
                </a:cubicBezTo>
                <a:cubicBezTo>
                  <a:pt x="1463" y="568"/>
                  <a:pt x="1428" y="510"/>
                  <a:pt x="1483" y="452"/>
                </a:cubicBezTo>
                <a:cubicBezTo>
                  <a:pt x="1501" y="397"/>
                  <a:pt x="1544" y="364"/>
                  <a:pt x="1584" y="324"/>
                </a:cubicBezTo>
                <a:cubicBezTo>
                  <a:pt x="1603" y="305"/>
                  <a:pt x="1639" y="249"/>
                  <a:pt x="1657" y="224"/>
                </a:cubicBezTo>
                <a:close/>
              </a:path>
            </a:pathLst>
          </a:custGeom>
          <a:noFill/>
          <a:ln w="114300" cap="flat" cmpd="sng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0180" name="文本框 50179"/>
          <p:cNvSpPr txBox="1"/>
          <p:nvPr/>
        </p:nvSpPr>
        <p:spPr>
          <a:xfrm>
            <a:off x="4356100" y="3789363"/>
            <a:ext cx="34559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latin typeface="Arial" panose="020B0604020202020204" pitchFamily="34" charset="0"/>
              </a:rPr>
              <a:t>南方蓄奴州</a:t>
            </a:r>
          </a:p>
        </p:txBody>
      </p:sp>
      <p:sp>
        <p:nvSpPr>
          <p:cNvPr id="26627" name="AutoShape 3"/>
          <p:cNvSpPr/>
          <p:nvPr/>
        </p:nvSpPr>
        <p:spPr>
          <a:xfrm>
            <a:off x="2689225" y="298450"/>
            <a:ext cx="6011863" cy="609600"/>
          </a:xfrm>
          <a:prstGeom prst="wedgeRectCallout">
            <a:avLst>
              <a:gd name="adj1" fmla="val -3495"/>
              <a:gd name="adj2" fmla="val 214273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r>
              <a:rPr lang="zh-CN" altLang="en-US" sz="3600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北方</a:t>
            </a:r>
            <a:r>
              <a:rPr lang="en-US" altLang="x-none" sz="360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sz="3600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资本主义工业经济</a:t>
            </a:r>
          </a:p>
        </p:txBody>
      </p:sp>
      <p:sp>
        <p:nvSpPr>
          <p:cNvPr id="26626" name="AutoShape 2"/>
          <p:cNvSpPr/>
          <p:nvPr/>
        </p:nvSpPr>
        <p:spPr>
          <a:xfrm>
            <a:off x="678498" y="4644073"/>
            <a:ext cx="6049962" cy="647700"/>
          </a:xfrm>
          <a:prstGeom prst="wedgeRectCallout">
            <a:avLst>
              <a:gd name="adj1" fmla="val 52083"/>
              <a:gd name="adj2" fmla="val -155736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r>
              <a:rPr lang="zh-CN" altLang="en-US" sz="3600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南方</a:t>
            </a:r>
            <a:r>
              <a:rPr lang="en-US" altLang="x-none" sz="360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sz="3600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奴隶制种植园经济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ldLvl="0" animBg="1"/>
      <p:bldP spid="26626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2"/>
          <p:cNvSpPr/>
          <p:nvPr/>
        </p:nvSpPr>
        <p:spPr>
          <a:xfrm>
            <a:off x="2214563" y="4929188"/>
            <a:ext cx="6049962" cy="647700"/>
          </a:xfrm>
          <a:prstGeom prst="wedgeRectCallout">
            <a:avLst>
              <a:gd name="adj1" fmla="val 52083"/>
              <a:gd name="adj2" fmla="val -155736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r>
              <a:rPr lang="zh-CN" altLang="en-US" sz="3600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南方</a:t>
            </a:r>
            <a:r>
              <a:rPr lang="en-US" altLang="x-none" sz="360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sz="3600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奴隶制种植园经济</a:t>
            </a:r>
          </a:p>
        </p:txBody>
      </p:sp>
      <p:sp>
        <p:nvSpPr>
          <p:cNvPr id="26627" name="AutoShape 3"/>
          <p:cNvSpPr/>
          <p:nvPr/>
        </p:nvSpPr>
        <p:spPr>
          <a:xfrm>
            <a:off x="0" y="0"/>
            <a:ext cx="6011863" cy="609600"/>
          </a:xfrm>
          <a:prstGeom prst="wedgeRectCallout">
            <a:avLst>
              <a:gd name="adj1" fmla="val -3495"/>
              <a:gd name="adj2" fmla="val 214273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r>
              <a:rPr lang="zh-CN" altLang="en-US" sz="3600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北方</a:t>
            </a:r>
            <a:r>
              <a:rPr lang="en-US" altLang="x-none" sz="360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sz="3600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资本主义工业经济</a:t>
            </a:r>
          </a:p>
        </p:txBody>
      </p:sp>
      <p:pic>
        <p:nvPicPr>
          <p:cNvPr id="26630" name="Picture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2938"/>
            <a:ext cx="6084888" cy="42497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1" name="Picture 7" descr="图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2925" y="642938"/>
            <a:ext cx="4791075" cy="41560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ldLvl="0" animBg="1"/>
      <p:bldP spid="2662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6"/>
          <p:cNvSpPr/>
          <p:nvPr/>
        </p:nvSpPr>
        <p:spPr>
          <a:xfrm>
            <a:off x="0" y="765175"/>
            <a:ext cx="3946525" cy="6000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/>
          <a:lstStyle/>
          <a:p>
            <a:pPr algn="ctr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 dirty="0">
                <a:solidFill>
                  <a:srgbClr val="0000CC"/>
                </a:solidFill>
                <a:latin typeface="Calibri" panose="020F0502020204030204" pitchFamily="2" charset="0"/>
                <a:ea typeface="华文中宋" panose="02010600040101010101" pitchFamily="2" charset="-122"/>
              </a:rPr>
              <a:t>北方工厂老板：汤姆</a:t>
            </a:r>
            <a:endParaRPr lang="zh-CN" altLang="en-US" dirty="0">
              <a:solidFill>
                <a:srgbClr val="000000"/>
              </a:solidFill>
              <a:latin typeface="Calibri" panose="020F0502020204030204" pitchFamily="2" charset="0"/>
              <a:ea typeface="宋体" panose="02010600030101010101" pitchFamily="2" charset="-122"/>
            </a:endParaRPr>
          </a:p>
        </p:txBody>
      </p:sp>
      <p:sp>
        <p:nvSpPr>
          <p:cNvPr id="20483" name="Rectangle 9"/>
          <p:cNvSpPr/>
          <p:nvPr/>
        </p:nvSpPr>
        <p:spPr>
          <a:xfrm>
            <a:off x="0" y="1268413"/>
            <a:ext cx="3898900" cy="1000125"/>
          </a:xfrm>
          <a:prstGeom prst="rect">
            <a:avLst/>
          </a:prstGeom>
          <a:solidFill>
            <a:srgbClr val="DBEEF4"/>
          </a:solidFill>
          <a:ln w="76200" cap="flat" cmpd="sng">
            <a:solidFill>
              <a:srgbClr val="A6A6A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 dirty="0">
                <a:solidFill>
                  <a:srgbClr val="0000CC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华文中宋" panose="02010600040101010101" pitchFamily="2" charset="-122"/>
              </a:rPr>
              <a:t>你们老是把我们急需的棉花运到英国去卖！</a:t>
            </a:r>
            <a:endParaRPr lang="zh-CN" altLang="en-US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0484" name="Rectangle 12"/>
          <p:cNvSpPr/>
          <p:nvPr/>
        </p:nvSpPr>
        <p:spPr>
          <a:xfrm>
            <a:off x="0" y="2852738"/>
            <a:ext cx="3898900" cy="996950"/>
          </a:xfrm>
          <a:prstGeom prst="rect">
            <a:avLst/>
          </a:prstGeom>
          <a:solidFill>
            <a:srgbClr val="DBEEF4"/>
          </a:solidFill>
          <a:ln w="76200" cap="flat" cmpd="sng">
            <a:solidFill>
              <a:srgbClr val="A6A6A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 dirty="0">
                <a:solidFill>
                  <a:srgbClr val="0000CC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华文中宋" panose="02010600040101010101" pitchFamily="2" charset="-122"/>
              </a:rPr>
              <a:t>你们老是进口英国货，我们的产品没市场！！</a:t>
            </a:r>
            <a:endParaRPr lang="zh-CN" altLang="en-US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0485" name="Rectangle 113"/>
          <p:cNvSpPr/>
          <p:nvPr/>
        </p:nvSpPr>
        <p:spPr>
          <a:xfrm>
            <a:off x="0" y="4365625"/>
            <a:ext cx="3898900" cy="1371600"/>
          </a:xfrm>
          <a:prstGeom prst="rect">
            <a:avLst/>
          </a:prstGeom>
          <a:solidFill>
            <a:srgbClr val="DBEEF4"/>
          </a:solidFill>
          <a:ln w="76200" cap="flat" cmpd="sng">
            <a:solidFill>
              <a:srgbClr val="A6A6A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 dirty="0">
                <a:solidFill>
                  <a:srgbClr val="0000CC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华文中宋" panose="02010600040101010101" pitchFamily="2" charset="-122"/>
              </a:rPr>
              <a:t>我的新工厂严重缺人！给可怜的奴隶自由吧！让他们来我这儿工作！</a:t>
            </a:r>
            <a:endParaRPr lang="zh-CN" altLang="en-US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0486" name="Rectangle 117"/>
          <p:cNvSpPr/>
          <p:nvPr/>
        </p:nvSpPr>
        <p:spPr>
          <a:xfrm>
            <a:off x="5219700" y="4365625"/>
            <a:ext cx="3924300" cy="1371600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rgbClr val="A6A6A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解放了黑奴谁给我干活？你敢动奴隶制，我就跟你拼了！！</a:t>
            </a:r>
            <a:endParaRPr lang="zh-CN" altLang="en-US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0487" name="Rectangle 14"/>
          <p:cNvSpPr/>
          <p:nvPr/>
        </p:nvSpPr>
        <p:spPr>
          <a:xfrm>
            <a:off x="5219700" y="2852738"/>
            <a:ext cx="3924300" cy="936625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rgbClr val="A6A6A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英国货，物美价廉哪！</a:t>
            </a:r>
          </a:p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endParaRPr lang="en-US" altLang="x-none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0488" name="Rectangle 11"/>
          <p:cNvSpPr/>
          <p:nvPr/>
        </p:nvSpPr>
        <p:spPr>
          <a:xfrm>
            <a:off x="5224463" y="1268413"/>
            <a:ext cx="3919537" cy="1000125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rgbClr val="A6A6A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谁叫你们出不起更高的价钱？</a:t>
            </a:r>
            <a:endParaRPr lang="zh-CN" altLang="en-US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0489" name="Rectangle 8"/>
          <p:cNvSpPr/>
          <p:nvPr/>
        </p:nvSpPr>
        <p:spPr>
          <a:xfrm>
            <a:off x="5289550" y="765175"/>
            <a:ext cx="3854450" cy="4508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/>
          <a:lstStyle/>
          <a:p>
            <a:pPr algn="ctr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2" charset="0"/>
                <a:ea typeface="华文中宋" panose="02010600040101010101" pitchFamily="2" charset="-122"/>
              </a:rPr>
              <a:t>南方种植园主：杰瑞</a:t>
            </a:r>
            <a:endParaRPr lang="zh-CN" altLang="en-US" dirty="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</a:endParaRPr>
          </a:p>
        </p:txBody>
      </p:sp>
      <p:sp>
        <p:nvSpPr>
          <p:cNvPr id="7179" name="Rectangle 115"/>
          <p:cNvSpPr/>
          <p:nvPr/>
        </p:nvSpPr>
        <p:spPr>
          <a:xfrm>
            <a:off x="3851275" y="4724400"/>
            <a:ext cx="1512888" cy="990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algn="ctr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 dirty="0">
                <a:latin typeface="Calibri" panose="020F0502020204030204" pitchFamily="2" charset="0"/>
                <a:ea typeface="华文中宋" panose="02010600040101010101" pitchFamily="2" charset="-122"/>
              </a:rPr>
              <a:t>劳动力</a:t>
            </a:r>
            <a:endParaRPr lang="zh-CN" altLang="en-US" dirty="0">
              <a:latin typeface="Calibri" panose="020F0502020204030204" pitchFamily="2" charset="0"/>
              <a:ea typeface="宋体" panose="02010600030101010101" pitchFamily="2" charset="-122"/>
            </a:endParaRPr>
          </a:p>
        </p:txBody>
      </p:sp>
      <p:sp>
        <p:nvSpPr>
          <p:cNvPr id="7180" name="Rectangle 13"/>
          <p:cNvSpPr/>
          <p:nvPr/>
        </p:nvSpPr>
        <p:spPr>
          <a:xfrm>
            <a:off x="4067175" y="2781300"/>
            <a:ext cx="936625" cy="9969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algn="ctr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 dirty="0">
                <a:solidFill>
                  <a:srgbClr val="000000"/>
                </a:solidFill>
                <a:latin typeface="Calibri" panose="020F0502020204030204" pitchFamily="2" charset="0"/>
                <a:ea typeface="华文中宋" panose="02010600040101010101" pitchFamily="2" charset="-122"/>
              </a:rPr>
              <a:t>国内市场</a:t>
            </a:r>
            <a:endParaRPr lang="zh-CN" altLang="en-US" dirty="0">
              <a:solidFill>
                <a:srgbClr val="000000"/>
              </a:solidFill>
              <a:latin typeface="Calibri" panose="020F0502020204030204" pitchFamily="2" charset="0"/>
              <a:ea typeface="宋体" panose="02010600030101010101" pitchFamily="2" charset="-122"/>
            </a:endParaRPr>
          </a:p>
        </p:txBody>
      </p:sp>
      <p:sp>
        <p:nvSpPr>
          <p:cNvPr id="7181" name="Rectangle 10"/>
          <p:cNvSpPr/>
          <p:nvPr/>
        </p:nvSpPr>
        <p:spPr>
          <a:xfrm>
            <a:off x="4067175" y="1412875"/>
            <a:ext cx="936625" cy="7064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algn="ctr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 dirty="0">
                <a:solidFill>
                  <a:srgbClr val="000000"/>
                </a:solidFill>
                <a:latin typeface="Calibri" panose="020F0502020204030204" pitchFamily="2" charset="0"/>
                <a:ea typeface="华文中宋" panose="02010600040101010101" pitchFamily="2" charset="-122"/>
              </a:rPr>
              <a:t>原料</a:t>
            </a:r>
            <a:endParaRPr lang="zh-CN" altLang="en-US" dirty="0">
              <a:solidFill>
                <a:srgbClr val="000000"/>
              </a:solidFill>
              <a:latin typeface="Calibri" panose="020F0502020204030204" pitchFamily="2" charset="0"/>
              <a:ea typeface="宋体" panose="02010600030101010101" pitchFamily="2" charset="-122"/>
            </a:endParaRPr>
          </a:p>
        </p:txBody>
      </p:sp>
      <p:sp>
        <p:nvSpPr>
          <p:cNvPr id="7182" name="椭圆 7181"/>
          <p:cNvSpPr/>
          <p:nvPr/>
        </p:nvSpPr>
        <p:spPr>
          <a:xfrm>
            <a:off x="1403350" y="4797425"/>
            <a:ext cx="914400" cy="6477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3" name="椭圆 7182"/>
          <p:cNvSpPr/>
          <p:nvPr/>
        </p:nvSpPr>
        <p:spPr>
          <a:xfrm>
            <a:off x="0" y="1700213"/>
            <a:ext cx="914400" cy="6477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4" name="椭圆 7183"/>
          <p:cNvSpPr/>
          <p:nvPr/>
        </p:nvSpPr>
        <p:spPr>
          <a:xfrm>
            <a:off x="2195513" y="3284538"/>
            <a:ext cx="914400" cy="6477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6" name="矩形 7184"/>
          <p:cNvSpPr/>
          <p:nvPr/>
        </p:nvSpPr>
        <p:spPr>
          <a:xfrm>
            <a:off x="1187450" y="188913"/>
            <a:ext cx="3384550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2500" lnSpcReduction="20000"/>
          </a:bodyPr>
          <a:lstStyle/>
          <a:p>
            <a:pPr algn="ctr"/>
            <a:r>
              <a:rPr lang="zh-CN" altLang="en-US" sz="3600" b="1" dirty="0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8998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角色对话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9" grpId="0"/>
      <p:bldP spid="7180" grpId="0"/>
      <p:bldP spid="718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组合 8193"/>
          <p:cNvGrpSpPr/>
          <p:nvPr/>
        </p:nvGrpSpPr>
        <p:grpSpPr>
          <a:xfrm>
            <a:off x="2514600" y="3122613"/>
            <a:ext cx="4114800" cy="2211387"/>
            <a:chOff x="1680" y="1871"/>
            <a:chExt cx="2160" cy="1393"/>
          </a:xfrm>
        </p:grpSpPr>
        <p:sp>
          <p:nvSpPr>
            <p:cNvPr id="21506" name="椭圆 8194"/>
            <p:cNvSpPr/>
            <p:nvPr/>
          </p:nvSpPr>
          <p:spPr>
            <a:xfrm>
              <a:off x="1680" y="1872"/>
              <a:ext cx="2160" cy="1392"/>
            </a:xfrm>
            <a:prstGeom prst="ellipse">
              <a:avLst/>
            </a:prstGeom>
            <a:solidFill>
              <a:srgbClr val="CCFFFF">
                <a:alpha val="50000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07" name="任意多边形 8195"/>
            <p:cNvSpPr/>
            <p:nvPr/>
          </p:nvSpPr>
          <p:spPr>
            <a:xfrm rot="5930">
              <a:off x="2016" y="1871"/>
              <a:ext cx="1538" cy="288"/>
            </a:xfrm>
            <a:custGeom>
              <a:avLst/>
              <a:gdLst/>
              <a:ahLst/>
              <a:cxnLst>
                <a:cxn ang="180">
                  <a:pos x="0" y="13377"/>
                </a:cxn>
                <a:cxn ang="0">
                  <a:pos x="41086" y="17036"/>
                </a:cxn>
                <a:cxn ang="90">
                  <a:pos x="19974" y="21600"/>
                </a:cxn>
              </a:cxnLst>
              <a:rect l="0" t="0" r="0" b="0"/>
              <a:pathLst>
                <a:path w="41087" h="21600" fill="none">
                  <a:moveTo>
                    <a:pt x="0" y="13377"/>
                  </a:moveTo>
                  <a:cubicBezTo>
                    <a:pt x="3234" y="5523"/>
                    <a:pt x="10959" y="0"/>
                    <a:pt x="19974" y="0"/>
                  </a:cubicBezTo>
                  <a:cubicBezTo>
                    <a:pt x="30336" y="0"/>
                    <a:pt x="38994" y="7296"/>
                    <a:pt x="41089" y="17025"/>
                  </a:cubicBezTo>
                </a:path>
                <a:path w="41087" h="21600" stroke="0">
                  <a:moveTo>
                    <a:pt x="0" y="13377"/>
                  </a:moveTo>
                  <a:cubicBezTo>
                    <a:pt x="3234" y="5523"/>
                    <a:pt x="10959" y="0"/>
                    <a:pt x="19974" y="0"/>
                  </a:cubicBezTo>
                  <a:cubicBezTo>
                    <a:pt x="30336" y="0"/>
                    <a:pt x="38994" y="7296"/>
                    <a:pt x="41089" y="17025"/>
                  </a:cubicBezTo>
                  <a:lnTo>
                    <a:pt x="19974" y="21600"/>
                  </a:lnTo>
                  <a:close/>
                </a:path>
              </a:pathLst>
            </a:custGeom>
            <a:solidFill>
              <a:srgbClr val="CCFFFF">
                <a:alpha val="50000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197" name="组合 8196"/>
          <p:cNvGrpSpPr/>
          <p:nvPr/>
        </p:nvGrpSpPr>
        <p:grpSpPr>
          <a:xfrm>
            <a:off x="2514600" y="1676400"/>
            <a:ext cx="3962400" cy="1981200"/>
            <a:chOff x="1632" y="960"/>
            <a:chExt cx="2112" cy="1248"/>
          </a:xfrm>
        </p:grpSpPr>
        <p:sp>
          <p:nvSpPr>
            <p:cNvPr id="21509" name="椭圆 8197"/>
            <p:cNvSpPr/>
            <p:nvPr/>
          </p:nvSpPr>
          <p:spPr>
            <a:xfrm>
              <a:off x="1632" y="960"/>
              <a:ext cx="2112" cy="1248"/>
            </a:xfrm>
            <a:prstGeom prst="ellipse">
              <a:avLst/>
            </a:prstGeom>
            <a:solidFill>
              <a:srgbClr val="FFFFCC">
                <a:alpha val="50000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0" name="文本框 8198"/>
            <p:cNvSpPr txBox="1"/>
            <p:nvPr/>
          </p:nvSpPr>
          <p:spPr>
            <a:xfrm>
              <a:off x="2400" y="1056"/>
              <a:ext cx="624" cy="288"/>
            </a:xfrm>
            <a:prstGeom prst="rect">
              <a:avLst/>
            </a:prstGeom>
            <a:solidFill>
              <a:srgbClr val="FFFFCC">
                <a:alpha val="50000"/>
              </a:srgbClr>
            </a:solidFill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ClrTx/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北方</a:t>
              </a:r>
            </a:p>
          </p:txBody>
        </p:sp>
        <p:sp>
          <p:nvSpPr>
            <p:cNvPr id="21511" name="文本框 8199"/>
            <p:cNvSpPr txBox="1"/>
            <p:nvPr/>
          </p:nvSpPr>
          <p:spPr>
            <a:xfrm>
              <a:off x="2064" y="1392"/>
              <a:ext cx="1296" cy="288"/>
            </a:xfrm>
            <a:prstGeom prst="rect">
              <a:avLst/>
            </a:prstGeom>
            <a:solidFill>
              <a:srgbClr val="FFFFCC">
                <a:alpha val="50000"/>
              </a:srgbClr>
            </a:solidFill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ClrTx/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资本主义工商业</a:t>
              </a:r>
            </a:p>
          </p:txBody>
        </p:sp>
      </p:grpSp>
      <p:grpSp>
        <p:nvGrpSpPr>
          <p:cNvPr id="8201" name="组合 8200"/>
          <p:cNvGrpSpPr/>
          <p:nvPr/>
        </p:nvGrpSpPr>
        <p:grpSpPr>
          <a:xfrm>
            <a:off x="2743200" y="3733800"/>
            <a:ext cx="3429000" cy="914400"/>
            <a:chOff x="1968" y="2256"/>
            <a:chExt cx="1680" cy="576"/>
          </a:xfrm>
        </p:grpSpPr>
        <p:sp>
          <p:nvSpPr>
            <p:cNvPr id="21513" name="文本框 8201"/>
            <p:cNvSpPr txBox="1"/>
            <p:nvPr/>
          </p:nvSpPr>
          <p:spPr>
            <a:xfrm>
              <a:off x="2496" y="2256"/>
              <a:ext cx="57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ClrTx/>
              </a:pPr>
              <a:r>
                <a:rPr lang="en-US" altLang="zh-CN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  </a:t>
              </a: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南方</a:t>
              </a:r>
            </a:p>
          </p:txBody>
        </p:sp>
        <p:sp>
          <p:nvSpPr>
            <p:cNvPr id="21514" name="文本框 8202"/>
            <p:cNvSpPr txBox="1"/>
            <p:nvPr/>
          </p:nvSpPr>
          <p:spPr>
            <a:xfrm>
              <a:off x="1968" y="2544"/>
              <a:ext cx="16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ClrTx/>
              </a:pPr>
              <a:r>
                <a:rPr lang="en-US" altLang="zh-CN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     </a:t>
              </a: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奴隶制种植园经济</a:t>
              </a:r>
            </a:p>
          </p:txBody>
        </p:sp>
      </p:grpSp>
      <p:grpSp>
        <p:nvGrpSpPr>
          <p:cNvPr id="8204" name="组合 8203"/>
          <p:cNvGrpSpPr/>
          <p:nvPr/>
        </p:nvGrpSpPr>
        <p:grpSpPr>
          <a:xfrm>
            <a:off x="1371600" y="4953000"/>
            <a:ext cx="1600200" cy="1279525"/>
            <a:chOff x="1056" y="3120"/>
            <a:chExt cx="1008" cy="806"/>
          </a:xfrm>
        </p:grpSpPr>
        <p:sp>
          <p:nvSpPr>
            <p:cNvPr id="21516" name="文本框 8204"/>
            <p:cNvSpPr txBox="1"/>
            <p:nvPr/>
          </p:nvSpPr>
          <p:spPr>
            <a:xfrm>
              <a:off x="1056" y="3408"/>
              <a:ext cx="1008" cy="5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ClrTx/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输出棉花、工业原料</a:t>
              </a:r>
            </a:p>
          </p:txBody>
        </p:sp>
        <p:sp>
          <p:nvSpPr>
            <p:cNvPr id="21517" name="直接连接符 8205"/>
            <p:cNvSpPr/>
            <p:nvPr/>
          </p:nvSpPr>
          <p:spPr>
            <a:xfrm flipH="1">
              <a:off x="1632" y="3120"/>
              <a:ext cx="432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207" name="组合 8206"/>
          <p:cNvGrpSpPr/>
          <p:nvPr/>
        </p:nvGrpSpPr>
        <p:grpSpPr>
          <a:xfrm>
            <a:off x="925513" y="1295400"/>
            <a:ext cx="2133600" cy="914400"/>
            <a:chOff x="816" y="816"/>
            <a:chExt cx="1008" cy="576"/>
          </a:xfrm>
        </p:grpSpPr>
        <p:sp>
          <p:nvSpPr>
            <p:cNvPr id="21519" name="文本框 8207"/>
            <p:cNvSpPr txBox="1"/>
            <p:nvPr/>
          </p:nvSpPr>
          <p:spPr>
            <a:xfrm>
              <a:off x="816" y="816"/>
              <a:ext cx="100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ClrTx/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缺工业原料</a:t>
              </a:r>
            </a:p>
          </p:txBody>
        </p:sp>
        <p:sp>
          <p:nvSpPr>
            <p:cNvPr id="21520" name="直接连接符 8208"/>
            <p:cNvSpPr/>
            <p:nvPr/>
          </p:nvSpPr>
          <p:spPr>
            <a:xfrm>
              <a:off x="1392" y="1056"/>
              <a:ext cx="288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210" name="组合 8209"/>
          <p:cNvGrpSpPr/>
          <p:nvPr/>
        </p:nvGrpSpPr>
        <p:grpSpPr>
          <a:xfrm>
            <a:off x="3851275" y="5314950"/>
            <a:ext cx="1752600" cy="1066800"/>
            <a:chOff x="2400" y="3264"/>
            <a:chExt cx="960" cy="672"/>
          </a:xfrm>
        </p:grpSpPr>
        <p:sp>
          <p:nvSpPr>
            <p:cNvPr id="21522" name="文本框 8210"/>
            <p:cNvSpPr txBox="1"/>
            <p:nvPr/>
          </p:nvSpPr>
          <p:spPr>
            <a:xfrm>
              <a:off x="2400" y="3648"/>
              <a:ext cx="96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ClrTx/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输入工业品</a:t>
              </a:r>
            </a:p>
          </p:txBody>
        </p:sp>
        <p:sp>
          <p:nvSpPr>
            <p:cNvPr id="21523" name="直接连接符 8211"/>
            <p:cNvSpPr/>
            <p:nvPr/>
          </p:nvSpPr>
          <p:spPr>
            <a:xfrm>
              <a:off x="2832" y="3264"/>
              <a:ext cx="0" cy="43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213" name="组合 8212"/>
          <p:cNvGrpSpPr/>
          <p:nvPr/>
        </p:nvGrpSpPr>
        <p:grpSpPr>
          <a:xfrm>
            <a:off x="3419475" y="765175"/>
            <a:ext cx="2057400" cy="914400"/>
            <a:chOff x="2256" y="384"/>
            <a:chExt cx="960" cy="576"/>
          </a:xfrm>
        </p:grpSpPr>
        <p:sp>
          <p:nvSpPr>
            <p:cNvPr id="21525" name="文本框 8213"/>
            <p:cNvSpPr txBox="1"/>
            <p:nvPr/>
          </p:nvSpPr>
          <p:spPr>
            <a:xfrm>
              <a:off x="2256" y="384"/>
              <a:ext cx="96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ClrTx/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缺销售市场</a:t>
              </a:r>
            </a:p>
          </p:txBody>
        </p:sp>
        <p:sp>
          <p:nvSpPr>
            <p:cNvPr id="21526" name="直接连接符 8214"/>
            <p:cNvSpPr/>
            <p:nvPr/>
          </p:nvSpPr>
          <p:spPr>
            <a:xfrm>
              <a:off x="2736" y="624"/>
              <a:ext cx="0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216" name="组合 8215"/>
          <p:cNvGrpSpPr/>
          <p:nvPr/>
        </p:nvGrpSpPr>
        <p:grpSpPr>
          <a:xfrm>
            <a:off x="6156325" y="4946650"/>
            <a:ext cx="2438400" cy="1219200"/>
            <a:chOff x="3600" y="3024"/>
            <a:chExt cx="1440" cy="768"/>
          </a:xfrm>
        </p:grpSpPr>
        <p:sp>
          <p:nvSpPr>
            <p:cNvPr id="21528" name="文本框 8216"/>
            <p:cNvSpPr txBox="1"/>
            <p:nvPr/>
          </p:nvSpPr>
          <p:spPr>
            <a:xfrm>
              <a:off x="3600" y="3504"/>
              <a:ext cx="14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ClrTx/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占有大量劳动力</a:t>
              </a:r>
            </a:p>
          </p:txBody>
        </p:sp>
        <p:sp>
          <p:nvSpPr>
            <p:cNvPr id="21529" name="直接连接符 8217"/>
            <p:cNvSpPr/>
            <p:nvPr/>
          </p:nvSpPr>
          <p:spPr>
            <a:xfrm>
              <a:off x="3600" y="3024"/>
              <a:ext cx="336" cy="4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219" name="组合 8218"/>
          <p:cNvGrpSpPr/>
          <p:nvPr/>
        </p:nvGrpSpPr>
        <p:grpSpPr>
          <a:xfrm>
            <a:off x="6011863" y="1150938"/>
            <a:ext cx="2438400" cy="838200"/>
            <a:chOff x="3696" y="816"/>
            <a:chExt cx="1392" cy="528"/>
          </a:xfrm>
        </p:grpSpPr>
        <p:sp>
          <p:nvSpPr>
            <p:cNvPr id="21531" name="文本框 8219"/>
            <p:cNvSpPr txBox="1"/>
            <p:nvPr/>
          </p:nvSpPr>
          <p:spPr>
            <a:xfrm>
              <a:off x="3744" y="816"/>
              <a:ext cx="134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ClrTx/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缺自由劳动力</a:t>
              </a:r>
            </a:p>
          </p:txBody>
        </p:sp>
        <p:sp>
          <p:nvSpPr>
            <p:cNvPr id="21532" name="直接连接符 8220"/>
            <p:cNvSpPr/>
            <p:nvPr/>
          </p:nvSpPr>
          <p:spPr>
            <a:xfrm flipV="1">
              <a:off x="3696" y="1056"/>
              <a:ext cx="384" cy="2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222" name="组合 8221"/>
          <p:cNvGrpSpPr/>
          <p:nvPr/>
        </p:nvGrpSpPr>
        <p:grpSpPr>
          <a:xfrm>
            <a:off x="5105400" y="2971800"/>
            <a:ext cx="2362200" cy="457200"/>
            <a:chOff x="2976" y="1728"/>
            <a:chExt cx="1488" cy="288"/>
          </a:xfrm>
        </p:grpSpPr>
        <p:sp>
          <p:nvSpPr>
            <p:cNvPr id="21534" name="直接连接符 8222"/>
            <p:cNvSpPr/>
            <p:nvPr/>
          </p:nvSpPr>
          <p:spPr>
            <a:xfrm>
              <a:off x="2976" y="2016"/>
              <a:ext cx="148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35" name="文本框 8223"/>
            <p:cNvSpPr txBox="1"/>
            <p:nvPr/>
          </p:nvSpPr>
          <p:spPr>
            <a:xfrm>
              <a:off x="3744" y="1728"/>
              <a:ext cx="72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ClrTx/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结果</a:t>
              </a:r>
            </a:p>
          </p:txBody>
        </p:sp>
      </p:grpSp>
      <p:grpSp>
        <p:nvGrpSpPr>
          <p:cNvPr id="8225" name="组合 8224"/>
          <p:cNvGrpSpPr/>
          <p:nvPr/>
        </p:nvGrpSpPr>
        <p:grpSpPr>
          <a:xfrm>
            <a:off x="7086600" y="2667000"/>
            <a:ext cx="1981200" cy="1524000"/>
            <a:chOff x="4464" y="1680"/>
            <a:chExt cx="1248" cy="960"/>
          </a:xfrm>
        </p:grpSpPr>
        <p:sp>
          <p:nvSpPr>
            <p:cNvPr id="21537" name="爆炸形 2 8225"/>
            <p:cNvSpPr/>
            <p:nvPr/>
          </p:nvSpPr>
          <p:spPr>
            <a:xfrm>
              <a:off x="4464" y="1680"/>
              <a:ext cx="1248" cy="960"/>
            </a:xfrm>
            <a:prstGeom prst="irregularSeal2">
              <a:avLst/>
            </a:prstGeom>
            <a:solidFill>
              <a:srgbClr val="FFFF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38" name="文本框 8226"/>
            <p:cNvSpPr txBox="1"/>
            <p:nvPr/>
          </p:nvSpPr>
          <p:spPr>
            <a:xfrm>
              <a:off x="4656" y="1920"/>
              <a:ext cx="864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ClrTx/>
              </a:pPr>
              <a:r>
                <a:rPr lang="zh-CN" altLang="en-US" sz="40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内战</a:t>
              </a:r>
            </a:p>
          </p:txBody>
        </p:sp>
      </p:grpSp>
      <p:sp>
        <p:nvSpPr>
          <p:cNvPr id="8228" name="文本框 8227"/>
          <p:cNvSpPr txBox="1"/>
          <p:nvPr/>
        </p:nvSpPr>
        <p:spPr>
          <a:xfrm>
            <a:off x="4114800" y="3124200"/>
            <a:ext cx="9906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矛盾</a:t>
            </a:r>
          </a:p>
        </p:txBody>
      </p:sp>
      <p:grpSp>
        <p:nvGrpSpPr>
          <p:cNvPr id="8229" name="组合 8228"/>
          <p:cNvGrpSpPr/>
          <p:nvPr/>
        </p:nvGrpSpPr>
        <p:grpSpPr>
          <a:xfrm>
            <a:off x="539750" y="2924175"/>
            <a:ext cx="3124200" cy="1368425"/>
            <a:chOff x="432" y="1776"/>
            <a:chExt cx="1968" cy="862"/>
          </a:xfrm>
        </p:grpSpPr>
        <p:sp>
          <p:nvSpPr>
            <p:cNvPr id="21541" name="文本框 8229"/>
            <p:cNvSpPr txBox="1"/>
            <p:nvPr/>
          </p:nvSpPr>
          <p:spPr>
            <a:xfrm>
              <a:off x="432" y="1776"/>
              <a:ext cx="1056" cy="862"/>
            </a:xfrm>
            <a:prstGeom prst="rect">
              <a:avLst/>
            </a:prstGeom>
            <a:solidFill>
              <a:srgbClr val="FFFF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ClrTx/>
              </a:pPr>
              <a:r>
                <a:rPr lang="zh-CN" altLang="en-US" sz="28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奴隶制的存废问题</a:t>
              </a:r>
            </a:p>
            <a:p>
              <a:pPr>
                <a:spcBef>
                  <a:spcPct val="50000"/>
                </a:spcBef>
                <a:buClrTx/>
              </a:pPr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   </a:t>
              </a:r>
              <a:r>
                <a: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rPr>
                <a:t>( </a:t>
              </a:r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劳动力</a:t>
              </a:r>
              <a:r>
                <a:rPr lang="en-US" altLang="zh-CN" b="1">
                  <a:latin typeface="Arial" panose="020B0604020202020204" pitchFamily="34" charset="0"/>
                  <a:ea typeface="宋体" panose="02010600030101010101" pitchFamily="2" charset="-122"/>
                </a:rPr>
                <a:t>)</a:t>
              </a:r>
            </a:p>
          </p:txBody>
        </p:sp>
        <p:sp>
          <p:nvSpPr>
            <p:cNvPr id="21542" name="直接连接符 8230"/>
            <p:cNvSpPr/>
            <p:nvPr/>
          </p:nvSpPr>
          <p:spPr>
            <a:xfrm flipV="1">
              <a:off x="1440" y="2064"/>
              <a:ext cx="96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232" name="矩形 8231"/>
          <p:cNvSpPr/>
          <p:nvPr/>
        </p:nvSpPr>
        <p:spPr>
          <a:xfrm>
            <a:off x="684213" y="1916113"/>
            <a:ext cx="1727200" cy="8651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85556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焦点：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8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21506"/>
          <p:cNvSpPr txBox="1"/>
          <p:nvPr/>
        </p:nvSpPr>
        <p:spPr>
          <a:xfrm>
            <a:off x="914400" y="152400"/>
            <a:ext cx="7391400" cy="9144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r>
              <a:rPr lang="zh-CN" altLang="en-US" sz="5400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第</a:t>
            </a:r>
            <a:r>
              <a:rPr lang="en-US" altLang="zh-CN" sz="5400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18</a:t>
            </a:r>
            <a:r>
              <a:rPr lang="zh-CN" altLang="en-US" sz="5400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课</a:t>
            </a:r>
            <a:r>
              <a:rPr lang="zh-CN" altLang="en-US" sz="5400" noProof="1"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  </a:t>
            </a:r>
            <a:r>
              <a:rPr lang="zh-CN" altLang="en-US" sz="5400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美国南北战争</a:t>
            </a:r>
            <a:endParaRPr lang="zh-CN" altLang="en-US" sz="5400" noProof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508" name="文本框 21507">
            <a:hlinkClick r:id="rId3" action="ppaction://hlinksldjump"/>
          </p:cNvPr>
          <p:cNvSpPr txBox="1"/>
          <p:nvPr/>
        </p:nvSpPr>
        <p:spPr>
          <a:xfrm>
            <a:off x="593725" y="1371600"/>
            <a:ext cx="6264275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一、美国南北战争的起因</a:t>
            </a:r>
          </a:p>
        </p:txBody>
      </p:sp>
      <p:sp>
        <p:nvSpPr>
          <p:cNvPr id="21509" name="文本框 21508"/>
          <p:cNvSpPr txBox="1"/>
          <p:nvPr/>
        </p:nvSpPr>
        <p:spPr>
          <a:xfrm>
            <a:off x="3733800" y="2209800"/>
            <a:ext cx="5307013" cy="1235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45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北方资本主义经济和南方种植园经济的矛盾不可调和</a:t>
            </a:r>
          </a:p>
        </p:txBody>
      </p:sp>
      <p:sp>
        <p:nvSpPr>
          <p:cNvPr id="21510" name="文本框 21509"/>
          <p:cNvSpPr txBox="1"/>
          <p:nvPr/>
        </p:nvSpPr>
        <p:spPr>
          <a:xfrm>
            <a:off x="1371600" y="4648200"/>
            <a:ext cx="2232025" cy="7254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5000"/>
              </a:lnSpc>
              <a:spcBef>
                <a:spcPct val="70000"/>
              </a:spcBef>
            </a:pPr>
            <a:r>
              <a:rPr lang="en-US" altLang="zh-CN" sz="32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32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导火线：</a:t>
            </a:r>
          </a:p>
        </p:txBody>
      </p:sp>
      <p:sp>
        <p:nvSpPr>
          <p:cNvPr id="21511" name="文本框 21510">
            <a:hlinkClick r:id="rId3" action="ppaction://hlinksldjump"/>
          </p:cNvPr>
          <p:cNvSpPr txBox="1"/>
          <p:nvPr/>
        </p:nvSpPr>
        <p:spPr>
          <a:xfrm>
            <a:off x="3429000" y="4746625"/>
            <a:ext cx="5678488" cy="668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45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林肯就任美国总统</a:t>
            </a:r>
          </a:p>
        </p:txBody>
      </p:sp>
      <p:sp>
        <p:nvSpPr>
          <p:cNvPr id="21512" name="直接连接符 21511"/>
          <p:cNvSpPr/>
          <p:nvPr/>
        </p:nvSpPr>
        <p:spPr>
          <a:xfrm>
            <a:off x="5791200" y="5349875"/>
            <a:ext cx="0" cy="430213"/>
          </a:xfrm>
          <a:prstGeom prst="line">
            <a:avLst/>
          </a:prstGeom>
          <a:ln w="57150" cap="flat" cmpd="sng">
            <a:solidFill>
              <a:srgbClr val="FF33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3" name="文本框 21512">
            <a:hlinkClick r:id="rId3" action="ppaction://hlinksldjump"/>
          </p:cNvPr>
          <p:cNvSpPr txBox="1"/>
          <p:nvPr/>
        </p:nvSpPr>
        <p:spPr>
          <a:xfrm>
            <a:off x="2959100" y="5584825"/>
            <a:ext cx="1492250" cy="663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45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主张：</a:t>
            </a:r>
          </a:p>
        </p:txBody>
      </p:sp>
      <p:sp>
        <p:nvSpPr>
          <p:cNvPr id="21514" name="文本框 21513"/>
          <p:cNvSpPr txBox="1"/>
          <p:nvPr/>
        </p:nvSpPr>
        <p:spPr>
          <a:xfrm>
            <a:off x="1301750" y="2168525"/>
            <a:ext cx="2808288" cy="727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5000"/>
              </a:lnSpc>
              <a:spcBef>
                <a:spcPct val="70000"/>
              </a:spcBef>
            </a:pPr>
            <a:r>
              <a:rPr lang="en-US" altLang="zh-CN" sz="32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32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根本原因：</a:t>
            </a:r>
          </a:p>
        </p:txBody>
      </p:sp>
      <p:sp>
        <p:nvSpPr>
          <p:cNvPr id="21515" name="文本框 21514"/>
          <p:cNvSpPr txBox="1"/>
          <p:nvPr/>
        </p:nvSpPr>
        <p:spPr>
          <a:xfrm>
            <a:off x="4038600" y="5562600"/>
            <a:ext cx="4768850" cy="663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45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反对并限制奴隶制发展</a:t>
            </a:r>
          </a:p>
        </p:txBody>
      </p:sp>
      <p:sp>
        <p:nvSpPr>
          <p:cNvPr id="22538" name="直接连接符 21515"/>
          <p:cNvSpPr/>
          <p:nvPr/>
        </p:nvSpPr>
        <p:spPr>
          <a:xfrm>
            <a:off x="0" y="1143000"/>
            <a:ext cx="9144000" cy="0"/>
          </a:xfrm>
          <a:prstGeom prst="line">
            <a:avLst/>
          </a:prstGeom>
          <a:ln w="76200" cap="flat" cmpd="tri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7" name="文本框 21516"/>
          <p:cNvSpPr txBox="1"/>
          <p:nvPr/>
        </p:nvSpPr>
        <p:spPr>
          <a:xfrm>
            <a:off x="1371600" y="3810000"/>
            <a:ext cx="2590800" cy="663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4500"/>
              </a:lnSpc>
              <a:spcBef>
                <a:spcPct val="70000"/>
              </a:spcBef>
            </a:pPr>
            <a:r>
              <a:rPr lang="en-US" altLang="zh-CN" sz="32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2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矛盾焦点：</a:t>
            </a:r>
          </a:p>
        </p:txBody>
      </p:sp>
      <p:sp>
        <p:nvSpPr>
          <p:cNvPr id="21518" name="文本框 21517"/>
          <p:cNvSpPr txBox="1"/>
          <p:nvPr/>
        </p:nvSpPr>
        <p:spPr>
          <a:xfrm>
            <a:off x="3733800" y="3860800"/>
            <a:ext cx="5257800" cy="663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4500"/>
              </a:lnSpc>
              <a:spcBef>
                <a:spcPct val="7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黑人奴隶制的存废问题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57835" y="244475"/>
            <a:ext cx="8305165" cy="61239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1831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　经商失败。</a:t>
            </a:r>
            <a:endParaRPr lang="zh-CN" altLang="en-US" sz="2800" b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1832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　竞选州议员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——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但落选！</a:t>
            </a:r>
            <a:endParaRPr lang="zh-CN" altLang="en-US" sz="2800" b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1832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　丢了工作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——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想就读法学院，但进不去。</a:t>
            </a:r>
            <a:endParaRPr lang="zh-CN" altLang="en-US" sz="2800" b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1833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　借钱经商，但年底破产，接着他花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17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年把债还清。</a:t>
            </a:r>
            <a:endParaRPr lang="zh-CN" altLang="en-US" sz="2800" b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1838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　争取成为州议员的发言人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——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没有成功。</a:t>
            </a:r>
            <a:endParaRPr lang="zh-CN" altLang="en-US" sz="2800" b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1840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　争取成为选举人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——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失败！</a:t>
            </a:r>
            <a:endParaRPr lang="zh-CN" altLang="en-US" sz="2800" b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1843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　参加国会大选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——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落选！</a:t>
            </a:r>
            <a:endParaRPr lang="zh-CN" altLang="en-US" sz="2800" b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1848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　寻求国会议员连任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——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失败！</a:t>
            </a:r>
            <a:endParaRPr lang="zh-CN" altLang="en-US" sz="2800" b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1849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　想在自己的州内担任土地局长的工作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——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被拒绝！</a:t>
            </a:r>
            <a:endParaRPr lang="zh-CN" altLang="en-US" sz="2800" b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1854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　竞选美国参议员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——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落选！</a:t>
            </a:r>
            <a:endParaRPr lang="zh-CN" altLang="en-US" sz="2800" b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1856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　争取副总统的提名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——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得票不到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100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张。</a:t>
            </a:r>
            <a:endParaRPr lang="zh-CN" altLang="en-US" sz="2800" b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1860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　当选美国总统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9" grpId="0"/>
      <p:bldP spid="21510" grpId="0"/>
      <p:bldP spid="21511" grpId="0"/>
      <p:bldP spid="21514" grpId="0"/>
      <p:bldP spid="21515" grpId="0"/>
      <p:bldP spid="21517" grpId="0"/>
      <p:bldP spid="21518" grpId="0"/>
      <p:bldP spid="3" grpId="0" bldLvl="0" animBg="1"/>
      <p:bldP spid="3" grpId="1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图片 14337" descr="10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8" name="标题 14338"/>
          <p:cNvSpPr>
            <a:spLocks noGrp="1"/>
          </p:cNvSpPr>
          <p:nvPr>
            <p:ph type="title"/>
          </p:nvPr>
        </p:nvSpPr>
        <p:spPr>
          <a:xfrm>
            <a:off x="685800" y="457200"/>
            <a:ext cx="7696200" cy="762000"/>
          </a:xfrm>
        </p:spPr>
        <p:txBody>
          <a:bodyPr anchor="ctr"/>
          <a:lstStyle/>
          <a:p>
            <a:r>
              <a:rPr lang="zh-CN" altLang="en-US" b="1"/>
              <a:t>南北方力量对比表</a:t>
            </a:r>
          </a:p>
        </p:txBody>
      </p:sp>
      <p:graphicFrame>
        <p:nvGraphicFramePr>
          <p:cNvPr id="14340" name="表格 14339"/>
          <p:cNvGraphicFramePr/>
          <p:nvPr/>
        </p:nvGraphicFramePr>
        <p:xfrm>
          <a:off x="457200" y="1524000"/>
          <a:ext cx="8229600" cy="4419600"/>
        </p:xfrm>
        <a:graphic>
          <a:graphicData uri="http://schemas.openxmlformats.org/drawingml/2006/table">
            <a:tbl>
              <a:tblPr/>
              <a:tblGrid>
                <a:gridCol w="3997325"/>
                <a:gridCol w="2193925"/>
                <a:gridCol w="2038350"/>
              </a:tblGrid>
              <a:tr h="576263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项  目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北  方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南  方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人口（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1860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）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2200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万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900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万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移民（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1861—1865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）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80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万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——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军队服役总人数（至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1865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）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150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万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100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万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687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黑人部队（至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1865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）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18.6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万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——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工业产量（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1860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）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91%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9%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铁路（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1860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）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3.2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万英里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9000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英里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海军（至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1865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）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700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艘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少数快船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矩形 12293">
            <a:hlinkClick r:id="rId2" action="ppaction://hlinksldjump"/>
          </p:cNvPr>
          <p:cNvSpPr/>
          <p:nvPr/>
        </p:nvSpPr>
        <p:spPr>
          <a:xfrm>
            <a:off x="250825" y="404813"/>
            <a:ext cx="8066088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prstShdw prst="shdw17" dist="17961" dir="13499999">
                    <a:srgbClr val="990000"/>
                  </a:prst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二、南北战争的经过（1861-1865）</a:t>
            </a:r>
          </a:p>
        </p:txBody>
      </p:sp>
      <p:sp>
        <p:nvSpPr>
          <p:cNvPr id="25606" name="文本框 12294">
            <a:hlinkClick r:id="" action="ppaction://hlinkshowjump?jump=nextslide"/>
          </p:cNvPr>
          <p:cNvSpPr txBox="1"/>
          <p:nvPr/>
        </p:nvSpPr>
        <p:spPr>
          <a:xfrm>
            <a:off x="323850" y="1700213"/>
            <a:ext cx="26479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、开始：</a:t>
            </a:r>
          </a:p>
        </p:txBody>
      </p:sp>
      <p:sp>
        <p:nvSpPr>
          <p:cNvPr id="25607" name="矩形 12295"/>
          <p:cNvSpPr/>
          <p:nvPr/>
        </p:nvSpPr>
        <p:spPr>
          <a:xfrm>
            <a:off x="323850" y="2420938"/>
            <a:ext cx="32575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、初期形势：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297" name="文本框 12296"/>
          <p:cNvSpPr txBox="1"/>
          <p:nvPr/>
        </p:nvSpPr>
        <p:spPr>
          <a:xfrm>
            <a:off x="2362200" y="1752600"/>
            <a:ext cx="59436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1861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年，南方挑起内战。</a:t>
            </a:r>
          </a:p>
        </p:txBody>
      </p:sp>
      <p:sp>
        <p:nvSpPr>
          <p:cNvPr id="12298" name="文本框 12297"/>
          <p:cNvSpPr txBox="1"/>
          <p:nvPr/>
        </p:nvSpPr>
        <p:spPr>
          <a:xfrm>
            <a:off x="3124200" y="2438400"/>
            <a:ext cx="3581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北方节节失利。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7" grpId="0"/>
      <p:bldP spid="1229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图片 38913" descr="91"/>
          <p:cNvPicPr>
            <a:picLocks noChangeAspect="1"/>
          </p:cNvPicPr>
          <p:nvPr/>
        </p:nvPicPr>
        <p:blipFill>
          <a:blip r:embed="rId3" cstate="print"/>
          <a:srcRect l="4794" t="10001" r="23189" b="48907"/>
          <a:stretch>
            <a:fillRect/>
          </a:stretch>
        </p:blipFill>
        <p:spPr>
          <a:xfrm>
            <a:off x="4038600" y="304800"/>
            <a:ext cx="4648200" cy="4089400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8915" name="文本框 38914"/>
          <p:cNvSpPr txBox="1"/>
          <p:nvPr/>
        </p:nvSpPr>
        <p:spPr>
          <a:xfrm>
            <a:off x="4953000" y="4387850"/>
            <a:ext cx="4141788" cy="946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1861</a:t>
            </a:r>
            <a:r>
              <a:rPr lang="zh-CN" altLang="en-US" sz="2800" b="1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年</a:t>
            </a:r>
            <a:r>
              <a:rPr lang="en-US" altLang="zh-CN" sz="2800" b="1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7</a:t>
            </a:r>
            <a:r>
              <a:rPr lang="zh-CN" altLang="en-US" sz="2800" b="1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月，北方军队进攻里士满，大败而归。</a:t>
            </a:r>
          </a:p>
        </p:txBody>
      </p:sp>
      <p:pic>
        <p:nvPicPr>
          <p:cNvPr id="38916" name="图片 38915" descr="91"/>
          <p:cNvPicPr>
            <a:picLocks noChangeAspect="1"/>
          </p:cNvPicPr>
          <p:nvPr/>
        </p:nvPicPr>
        <p:blipFill>
          <a:blip r:embed="rId3" cstate="print">
            <a:lum bright="23996" contrast="11999"/>
          </a:blip>
          <a:srcRect l="23685" t="54411" r="5479" b="4240"/>
          <a:stretch>
            <a:fillRect/>
          </a:stretch>
        </p:blipFill>
        <p:spPr>
          <a:xfrm>
            <a:off x="457200" y="2743200"/>
            <a:ext cx="4191000" cy="3771900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8917" name="文本框 38916"/>
          <p:cNvSpPr txBox="1"/>
          <p:nvPr/>
        </p:nvSpPr>
        <p:spPr>
          <a:xfrm>
            <a:off x="441325" y="2178050"/>
            <a:ext cx="35210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林肯面临巨大压力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云形标注 39937"/>
          <p:cNvSpPr/>
          <p:nvPr/>
        </p:nvSpPr>
        <p:spPr>
          <a:xfrm>
            <a:off x="990600" y="381000"/>
            <a:ext cx="7037388" cy="3552825"/>
          </a:xfrm>
          <a:prstGeom prst="cloudCallout">
            <a:avLst>
              <a:gd name="adj1" fmla="val 13931"/>
              <a:gd name="adj2" fmla="val 54958"/>
            </a:avLst>
          </a:prstGeom>
          <a:pattFill prst="sphere">
            <a:fgClr>
              <a:srgbClr val="FFFFCC"/>
            </a:fgClr>
            <a:bgClr>
              <a:srgbClr val="FFFFFF"/>
            </a:bgClr>
          </a:pattFill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ffectLst>
            <a:outerShdw dist="107763" dir="2699999" algn="ctr" rotWithShape="0">
              <a:srgbClr val="FFFFCC">
                <a:alpha val="50000"/>
              </a:srgbClr>
            </a:outerShdw>
          </a:effectLst>
        </p:spPr>
        <p:txBody>
          <a:bodyPr/>
          <a:lstStyle/>
          <a:p>
            <a:pPr algn="ctr"/>
            <a:r>
              <a:rPr lang="zh-CN" altLang="en-US" sz="4000" b="1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40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如果你是林肯，面对这样的局面</a:t>
            </a:r>
            <a:r>
              <a:rPr lang="en-US" altLang="zh-CN" sz="40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40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你会怎样来扭转战争形势呢？</a:t>
            </a:r>
          </a:p>
        </p:txBody>
      </p:sp>
      <p:pic>
        <p:nvPicPr>
          <p:cNvPr id="39939" name="图片 39938" descr="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725" y="3500438"/>
            <a:ext cx="3048000" cy="304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图片 131073" descr="chuangyibiankuang2_018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70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4" name="文本框 131074"/>
          <p:cNvSpPr txBox="1"/>
          <p:nvPr/>
        </p:nvSpPr>
        <p:spPr>
          <a:xfrm>
            <a:off x="609600" y="838200"/>
            <a:ext cx="3733800" cy="3257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ClrTx/>
            </a:pPr>
            <a:r>
              <a:rPr lang="en-US" altLang="zh-CN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宅地法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24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规定：</a:t>
            </a:r>
          </a:p>
          <a:p>
            <a:pPr>
              <a:buClrTx/>
            </a:pPr>
            <a:r>
              <a:rPr lang="zh-CN" altLang="en-US" sz="24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凡美国公民只要交纳</a:t>
            </a:r>
            <a:r>
              <a:rPr lang="en-US" altLang="zh-CN" sz="24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24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美元的登记费，就可以在西部国有土地中领取一块不超过</a:t>
            </a:r>
            <a:r>
              <a:rPr lang="en-US" altLang="zh-CN" sz="24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160</a:t>
            </a:r>
            <a:r>
              <a:rPr lang="zh-CN" altLang="en-US" sz="24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英亩（约</a:t>
            </a:r>
            <a:r>
              <a:rPr lang="en-US" altLang="zh-CN" sz="24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65</a:t>
            </a:r>
            <a:r>
              <a:rPr lang="zh-CN" altLang="en-US" sz="24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公顷）的土地，连续耕种</a:t>
            </a:r>
            <a:r>
              <a:rPr lang="en-US" altLang="zh-CN" sz="24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r>
              <a:rPr lang="zh-CN" altLang="en-US" sz="24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年之后，这块地即成为他的私有财产。 </a:t>
            </a:r>
            <a:endParaRPr lang="zh-CN" altLang="en-US" sz="2400" b="1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8675" name="文本框 131075"/>
          <p:cNvSpPr txBox="1"/>
          <p:nvPr/>
        </p:nvSpPr>
        <p:spPr>
          <a:xfrm>
            <a:off x="827088" y="3284538"/>
            <a:ext cx="7696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ClrTx/>
            </a:pPr>
            <a:r>
              <a:rPr lang="en-US" altLang="zh-CN" sz="24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b="1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8676" name="矩形 131076"/>
          <p:cNvSpPr>
            <a:spLocks noRot="1"/>
          </p:cNvSpPr>
          <p:nvPr/>
        </p:nvSpPr>
        <p:spPr>
          <a:xfrm>
            <a:off x="4343400" y="609600"/>
            <a:ext cx="4267200" cy="444341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4000" b="1" dirty="0"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在叛乱地区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) “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为人占有而做奴隶的人们都应在那时（指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1863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年元旦）及以后永远获得自由“，”合众国政府行政部门，包括陆海军当局，将承认并保障上述人等的自由“</a:t>
            </a:r>
            <a:endParaRPr lang="zh-CN" altLang="en-US" sz="2800" b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24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解放黑人奴隶宣言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</a:p>
        </p:txBody>
      </p:sp>
      <p:sp>
        <p:nvSpPr>
          <p:cNvPr id="131079" name="文本框 131078"/>
          <p:cNvSpPr txBox="1"/>
          <p:nvPr/>
        </p:nvSpPr>
        <p:spPr>
          <a:xfrm>
            <a:off x="539750" y="5300663"/>
            <a:ext cx="7923213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charset="-122"/>
              </a:rPr>
              <a:t>作用：极大调动了广大人民和黑人的参战积极性，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从而扭转了战争的局势。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1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图片 12289" descr="8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699" name="矩形 12293">
            <a:hlinkClick r:id="rId3" action="ppaction://hlinksldjump"/>
          </p:cNvPr>
          <p:cNvSpPr/>
          <p:nvPr/>
        </p:nvSpPr>
        <p:spPr>
          <a:xfrm>
            <a:off x="250825" y="404813"/>
            <a:ext cx="8066088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prstShdw prst="shdw17" dist="17961" dir="13499999">
                    <a:srgbClr val="990000"/>
                  </a:prst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二、南北战争的经过（1861-1865）</a:t>
            </a:r>
          </a:p>
        </p:txBody>
      </p:sp>
      <p:sp>
        <p:nvSpPr>
          <p:cNvPr id="29700" name="文本框 12294">
            <a:hlinkClick r:id="" action="ppaction://hlinkshowjump?jump=nextslide"/>
          </p:cNvPr>
          <p:cNvSpPr txBox="1"/>
          <p:nvPr/>
        </p:nvSpPr>
        <p:spPr>
          <a:xfrm>
            <a:off x="323850" y="1700213"/>
            <a:ext cx="26479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、开始：</a:t>
            </a:r>
          </a:p>
        </p:txBody>
      </p:sp>
      <p:sp>
        <p:nvSpPr>
          <p:cNvPr id="29701" name="矩形 12295"/>
          <p:cNvSpPr/>
          <p:nvPr/>
        </p:nvSpPr>
        <p:spPr>
          <a:xfrm>
            <a:off x="323850" y="2420938"/>
            <a:ext cx="32575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、初期形势：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9702" name="文本框 12296"/>
          <p:cNvSpPr txBox="1"/>
          <p:nvPr/>
        </p:nvSpPr>
        <p:spPr>
          <a:xfrm>
            <a:off x="2362200" y="1752600"/>
            <a:ext cx="59436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1861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年，南方挑起内战。</a:t>
            </a:r>
          </a:p>
        </p:txBody>
      </p:sp>
      <p:sp>
        <p:nvSpPr>
          <p:cNvPr id="29703" name="文本框 12297"/>
          <p:cNvSpPr txBox="1"/>
          <p:nvPr/>
        </p:nvSpPr>
        <p:spPr>
          <a:xfrm>
            <a:off x="3124200" y="2438400"/>
            <a:ext cx="3581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北方节节失利。</a:t>
            </a:r>
          </a:p>
        </p:txBody>
      </p:sp>
      <p:sp>
        <p:nvSpPr>
          <p:cNvPr id="2" name="矩形 1"/>
          <p:cNvSpPr/>
          <p:nvPr/>
        </p:nvSpPr>
        <p:spPr>
          <a:xfrm>
            <a:off x="381000" y="3200400"/>
            <a:ext cx="3257550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、转折：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1" name="文本框 9220">
            <a:hlinkClick r:id="rId3" action="ppaction://hlinksldjump"/>
          </p:cNvPr>
          <p:cNvSpPr txBox="1"/>
          <p:nvPr/>
        </p:nvSpPr>
        <p:spPr>
          <a:xfrm>
            <a:off x="2286000" y="3200400"/>
            <a:ext cx="7937500" cy="11080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林肯政府颁布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解放黑人奴隶宣言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</a:p>
          <a:p>
            <a:pPr>
              <a:lnSpc>
                <a:spcPts val="4000"/>
              </a:lnSpc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宅地法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等文件</a:t>
            </a:r>
          </a:p>
        </p:txBody>
      </p:sp>
      <p:sp>
        <p:nvSpPr>
          <p:cNvPr id="9222" name="文本框 9221"/>
          <p:cNvSpPr txBox="1"/>
          <p:nvPr/>
        </p:nvSpPr>
        <p:spPr>
          <a:xfrm>
            <a:off x="2057400" y="4572000"/>
            <a:ext cx="4824413" cy="536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500"/>
              </a:lnSpc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北方获得胜利（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1865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年）</a:t>
            </a:r>
          </a:p>
        </p:txBody>
      </p:sp>
      <p:sp>
        <p:nvSpPr>
          <p:cNvPr id="9225" name="文本框 9224">
            <a:hlinkClick r:id="rId3" action="ppaction://hlinksldjump"/>
          </p:cNvPr>
          <p:cNvSpPr txBox="1"/>
          <p:nvPr/>
        </p:nvSpPr>
        <p:spPr>
          <a:xfrm>
            <a:off x="457200" y="4572000"/>
            <a:ext cx="2255838" cy="5381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3500"/>
              </a:lnSpc>
              <a:spcBef>
                <a:spcPct val="50000"/>
              </a:spcBef>
            </a:pP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4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、结果：</a:t>
            </a:r>
            <a:endParaRPr lang="zh-CN" altLang="en-US" sz="3200" b="1" dirty="0">
              <a:solidFill>
                <a:srgbClr val="33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221" grpId="0"/>
      <p:bldP spid="9222" grpId="0"/>
      <p:bldP spid="92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4"/>
          <p:cNvSpPr txBox="1"/>
          <p:nvPr/>
        </p:nvSpPr>
        <p:spPr>
          <a:xfrm>
            <a:off x="7021513" y="188913"/>
            <a:ext cx="1798637" cy="427037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 anchorCtr="1">
            <a:spAutoFit/>
          </a:bodyPr>
          <a:lstStyle/>
          <a:p>
            <a:r>
              <a:rPr lang="zh-CN" altLang="en-US" sz="1700" b="1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　</a:t>
            </a: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1865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14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日晚，在华盛顿福特剧院美国总统林肯观剧的包厢里，突然响起了枪声，林肯中弹，被刺身亡。</a:t>
            </a:r>
          </a:p>
        </p:txBody>
      </p:sp>
      <p:pic>
        <p:nvPicPr>
          <p:cNvPr id="32770" name="Picture 5" descr="tem04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659563" cy="4567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0" name="矩形 24579"/>
          <p:cNvSpPr/>
          <p:nvPr/>
        </p:nvSpPr>
        <p:spPr>
          <a:xfrm>
            <a:off x="179388" y="4652963"/>
            <a:ext cx="8713787" cy="2165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en-US" altLang="zh-CN" sz="3200" b="1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林肯领导美国人民</a:t>
            </a:r>
            <a:r>
              <a:rPr lang="zh-CN" altLang="en-US" sz="3600" b="1" dirty="0">
                <a:solidFill>
                  <a:srgbClr val="CC0000"/>
                </a:solidFill>
                <a:latin typeface="Arial" panose="020B0604020202020204" pitchFamily="34" charset="0"/>
                <a:ea typeface="楷体_GB2312" pitchFamily="49" charset="-122"/>
              </a:rPr>
              <a:t>维护了国家统一，废除了奴隶制，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为资本主义发展扫除了障碍，促进了美国历史的发展，一百多年来，一直受到美国人民的尊敬。</a:t>
            </a:r>
          </a:p>
        </p:txBody>
      </p:sp>
      <p:sp>
        <p:nvSpPr>
          <p:cNvPr id="15369" name="文本框 15368"/>
          <p:cNvSpPr txBox="1"/>
          <p:nvPr/>
        </p:nvSpPr>
        <p:spPr>
          <a:xfrm>
            <a:off x="7138353" y="572135"/>
            <a:ext cx="1413510" cy="3505200"/>
          </a:xfrm>
          <a:prstGeom prst="rect">
            <a:avLst/>
          </a:prstGeom>
          <a:gradFill rotWithShape="1">
            <a:gsLst>
              <a:gs pos="0">
                <a:srgbClr val="FF6600"/>
              </a:gs>
              <a:gs pos="50000">
                <a:srgbClr val="FF944D"/>
              </a:gs>
              <a:gs pos="100000">
                <a:srgbClr val="FF6600"/>
              </a:gs>
            </a:gsLst>
            <a:lin ang="5400000" scaled="1"/>
            <a:tileRect/>
          </a:gradFill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  <a:ea typeface="方正姚体" panose="02010601030101010101" pitchFamily="2" charset="-122"/>
              </a:rPr>
              <a:t>华盛顿创立了美国，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  <a:ea typeface="方正姚体" panose="02010601030101010101" pitchFamily="2" charset="-122"/>
              </a:rPr>
              <a:t>而林肯拯救了美国。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3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3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80" grpId="0"/>
      <p:bldP spid="15369" grpId="0" bldLvl="0" animBg="1"/>
      <p:bldP spid="15369" grpId="1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文本框 44034">
            <a:hlinkClick r:id="" action="ppaction://noaction"/>
          </p:cNvPr>
          <p:cNvSpPr txBox="1"/>
          <p:nvPr/>
        </p:nvSpPr>
        <p:spPr>
          <a:xfrm>
            <a:off x="152400" y="1600200"/>
            <a:ext cx="7127875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三、南北战争的意义</a:t>
            </a:r>
          </a:p>
        </p:txBody>
      </p:sp>
      <p:sp>
        <p:nvSpPr>
          <p:cNvPr id="44036" name="文本框 44035">
            <a:hlinkClick r:id="" action="ppaction://noaction"/>
          </p:cNvPr>
          <p:cNvSpPr txBox="1"/>
          <p:nvPr/>
        </p:nvSpPr>
        <p:spPr>
          <a:xfrm>
            <a:off x="225425" y="2608263"/>
            <a:ext cx="3413125" cy="536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500"/>
              </a:lnSpc>
              <a:spcBef>
                <a:spcPct val="50000"/>
              </a:spcBef>
            </a:pPr>
            <a:r>
              <a:rPr lang="en-US" altLang="x-none" sz="3200" b="1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3200" b="1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战争的性质：</a:t>
            </a:r>
          </a:p>
        </p:txBody>
      </p:sp>
      <p:sp>
        <p:nvSpPr>
          <p:cNvPr id="44037" name="文本框 44036">
            <a:hlinkClick r:id="" action="ppaction://noaction"/>
          </p:cNvPr>
          <p:cNvSpPr txBox="1"/>
          <p:nvPr/>
        </p:nvSpPr>
        <p:spPr>
          <a:xfrm>
            <a:off x="223838" y="3810000"/>
            <a:ext cx="4100512" cy="536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500"/>
              </a:lnSpc>
              <a:spcBef>
                <a:spcPct val="50000"/>
              </a:spcBef>
            </a:pPr>
            <a:r>
              <a:rPr lang="en-US" altLang="x-none" sz="3200" b="1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200" b="1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战争的历史意义：</a:t>
            </a:r>
          </a:p>
        </p:txBody>
      </p:sp>
      <p:sp>
        <p:nvSpPr>
          <p:cNvPr id="44038" name="文本框 44037"/>
          <p:cNvSpPr txBox="1"/>
          <p:nvPr/>
        </p:nvSpPr>
        <p:spPr>
          <a:xfrm>
            <a:off x="666750" y="2514600"/>
            <a:ext cx="8001000" cy="17732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15000"/>
              </a:lnSpc>
            </a:pPr>
            <a:r>
              <a:rPr lang="zh-CN" altLang="en-US" sz="32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           </a:t>
            </a:r>
          </a:p>
          <a:p>
            <a:pPr>
              <a:lnSpc>
                <a:spcPct val="115000"/>
              </a:lnSpc>
            </a:pPr>
            <a:r>
              <a:rPr lang="zh-CN" altLang="en-US" sz="32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美国历史上的第二次资产阶级革命</a:t>
            </a:r>
          </a:p>
          <a:p>
            <a:pPr>
              <a:lnSpc>
                <a:spcPct val="115000"/>
              </a:lnSpc>
            </a:pPr>
            <a:endParaRPr lang="zh-CN" altLang="en-US" sz="3200" b="1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4039" name="文本框 44038"/>
          <p:cNvSpPr txBox="1"/>
          <p:nvPr/>
        </p:nvSpPr>
        <p:spPr>
          <a:xfrm>
            <a:off x="533400" y="3626485"/>
            <a:ext cx="8077200" cy="2041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楷体_GB2312" pitchFamily="49" charset="-122"/>
              </a:rPr>
              <a:t>                           </a:t>
            </a:r>
          </a:p>
          <a:p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通过战争美国</a:t>
            </a:r>
            <a:r>
              <a:rPr lang="zh-CN" altLang="en-US" sz="32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维护了国家统一，废除了奴隶制度，扫清了资本主义发展的又一大障碍，为以后经济的迅速发展创造了条件</a:t>
            </a:r>
          </a:p>
        </p:txBody>
      </p:sp>
      <p:sp>
        <p:nvSpPr>
          <p:cNvPr id="34823" name="直接连接符 44039"/>
          <p:cNvSpPr/>
          <p:nvPr/>
        </p:nvSpPr>
        <p:spPr>
          <a:xfrm>
            <a:off x="0" y="1143000"/>
            <a:ext cx="9144000" cy="0"/>
          </a:xfrm>
          <a:prstGeom prst="line">
            <a:avLst/>
          </a:prstGeom>
          <a:ln w="76200" cap="flat" cmpd="tri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2" name="文本框 44041"/>
          <p:cNvSpPr txBox="1"/>
          <p:nvPr/>
        </p:nvSpPr>
        <p:spPr>
          <a:xfrm>
            <a:off x="914400" y="152400"/>
            <a:ext cx="7391400" cy="9144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r>
              <a:rPr lang="zh-CN" altLang="en-US" sz="5400" noProof="1"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 </a:t>
            </a:r>
            <a:r>
              <a:rPr lang="zh-CN" altLang="en-US" sz="5400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美国南北战争</a:t>
            </a:r>
            <a:endParaRPr lang="zh-CN" altLang="en-US" sz="5400" noProof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44043" name="组合 44042"/>
          <p:cNvGrpSpPr/>
          <p:nvPr/>
        </p:nvGrpSpPr>
        <p:grpSpPr>
          <a:xfrm>
            <a:off x="5638800" y="1219200"/>
            <a:ext cx="3103563" cy="1373188"/>
            <a:chOff x="0" y="0"/>
            <a:chExt cx="1955" cy="865"/>
          </a:xfrm>
        </p:grpSpPr>
        <p:sp>
          <p:nvSpPr>
            <p:cNvPr id="34827" name="圆角矩形标注 44043"/>
            <p:cNvSpPr/>
            <p:nvPr/>
          </p:nvSpPr>
          <p:spPr>
            <a:xfrm>
              <a:off x="0" y="0"/>
              <a:ext cx="1955" cy="864"/>
            </a:xfrm>
            <a:prstGeom prst="wedgeRoundRectCallout">
              <a:avLst>
                <a:gd name="adj1" fmla="val -84630"/>
                <a:gd name="adj2" fmla="val 57523"/>
                <a:gd name="adj3" fmla="val 16667"/>
              </a:avLst>
            </a:prstGeom>
            <a:solidFill>
              <a:schemeClr val="accent2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sz="2800" dirty="0">
                <a:latin typeface="Arial Black" panose="020B0A040201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4828" name="文本框 44044"/>
            <p:cNvSpPr txBox="1"/>
            <p:nvPr/>
          </p:nvSpPr>
          <p:spPr>
            <a:xfrm>
              <a:off x="0" y="0"/>
              <a:ext cx="1908" cy="8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 b="1" dirty="0">
                  <a:solidFill>
                    <a:srgbClr val="FFFF66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美国历史上的第一次资产阶级革命是哪次战争？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6" grpId="0"/>
      <p:bldP spid="44037" grpId="0"/>
      <p:bldP spid="44038" grpId="0"/>
      <p:bldP spid="440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58" name="组合 45057"/>
          <p:cNvGrpSpPr/>
          <p:nvPr/>
        </p:nvGrpSpPr>
        <p:grpSpPr>
          <a:xfrm>
            <a:off x="1160463" y="1268413"/>
            <a:ext cx="2519362" cy="3671887"/>
            <a:chOff x="0" y="0"/>
            <a:chExt cx="1587" cy="2313"/>
          </a:xfrm>
        </p:grpSpPr>
        <p:grpSp>
          <p:nvGrpSpPr>
            <p:cNvPr id="35842" name="组合 45058"/>
            <p:cNvGrpSpPr/>
            <p:nvPr/>
          </p:nvGrpSpPr>
          <p:grpSpPr>
            <a:xfrm>
              <a:off x="374" y="0"/>
              <a:ext cx="941" cy="745"/>
              <a:chOff x="0" y="0"/>
              <a:chExt cx="941" cy="745"/>
            </a:xfrm>
          </p:grpSpPr>
          <p:sp>
            <p:nvSpPr>
              <p:cNvPr id="35843" name="文本框 45059"/>
              <p:cNvSpPr txBox="1"/>
              <p:nvPr/>
            </p:nvSpPr>
            <p:spPr>
              <a:xfrm>
                <a:off x="170" y="0"/>
                <a:ext cx="68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400" b="1" dirty="0">
                    <a:latin typeface="Times New Roman" panose="02020603050405020304" pitchFamily="18" charset="0"/>
                    <a:ea typeface="黑体" panose="02010609060101010101" pitchFamily="2" charset="-122"/>
                  </a:rPr>
                  <a:t>北方</a:t>
                </a:r>
              </a:p>
            </p:txBody>
          </p:sp>
          <p:sp>
            <p:nvSpPr>
              <p:cNvPr id="35844" name="文本框 45060"/>
              <p:cNvSpPr txBox="1"/>
              <p:nvPr/>
            </p:nvSpPr>
            <p:spPr>
              <a:xfrm>
                <a:off x="0" y="227"/>
                <a:ext cx="941" cy="5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r>
                  <a:rPr lang="zh-CN" altLang="en-US" sz="2400" b="1" dirty="0">
                    <a:latin typeface="Times New Roman" panose="02020603050405020304" pitchFamily="18" charset="0"/>
                    <a:ea typeface="黑体" panose="02010609060101010101" pitchFamily="2" charset="-122"/>
                  </a:rPr>
                  <a:t>资本主义</a:t>
                </a:r>
              </a:p>
              <a:p>
                <a:r>
                  <a:rPr lang="zh-CN" altLang="en-US" sz="2400" b="1" dirty="0">
                    <a:latin typeface="Times New Roman" panose="02020603050405020304" pitchFamily="18" charset="0"/>
                    <a:ea typeface="黑体" panose="02010609060101010101" pitchFamily="2" charset="-122"/>
                  </a:rPr>
                  <a:t> 工商业</a:t>
                </a:r>
              </a:p>
            </p:txBody>
          </p:sp>
        </p:grpSp>
        <p:sp>
          <p:nvSpPr>
            <p:cNvPr id="35845" name="椭圆 45061"/>
            <p:cNvSpPr/>
            <p:nvPr/>
          </p:nvSpPr>
          <p:spPr>
            <a:xfrm>
              <a:off x="0" y="726"/>
              <a:ext cx="1587" cy="1587"/>
            </a:xfrm>
            <a:prstGeom prst="ellipse">
              <a:avLst/>
            </a:prstGeom>
            <a:solidFill>
              <a:schemeClr val="accent2"/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35846" name="组合 45062"/>
            <p:cNvGrpSpPr/>
            <p:nvPr/>
          </p:nvGrpSpPr>
          <p:grpSpPr>
            <a:xfrm>
              <a:off x="439" y="1572"/>
              <a:ext cx="813" cy="696"/>
              <a:chOff x="0" y="0"/>
              <a:chExt cx="813" cy="696"/>
            </a:xfrm>
          </p:grpSpPr>
          <p:sp>
            <p:nvSpPr>
              <p:cNvPr id="35847" name="文本框 45063"/>
              <p:cNvSpPr txBox="1"/>
              <p:nvPr/>
            </p:nvSpPr>
            <p:spPr>
              <a:xfrm>
                <a:off x="0" y="0"/>
                <a:ext cx="74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400" b="1" dirty="0">
                    <a:solidFill>
                      <a:srgbClr val="FFFFCC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  南方</a:t>
                </a:r>
              </a:p>
            </p:txBody>
          </p:sp>
          <p:sp>
            <p:nvSpPr>
              <p:cNvPr id="35848" name="文本框 45064"/>
              <p:cNvSpPr txBox="1"/>
              <p:nvPr/>
            </p:nvSpPr>
            <p:spPr>
              <a:xfrm>
                <a:off x="14" y="178"/>
                <a:ext cx="799" cy="5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r>
                  <a:rPr lang="zh-CN" altLang="en-US" sz="2400" b="1" dirty="0">
                    <a:solidFill>
                      <a:srgbClr val="FFFFCC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种植园</a:t>
                </a:r>
              </a:p>
              <a:p>
                <a:r>
                  <a:rPr lang="zh-CN" altLang="en-US" sz="2400" b="1" dirty="0">
                    <a:solidFill>
                      <a:srgbClr val="FFFFCC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  经济</a:t>
                </a:r>
              </a:p>
            </p:txBody>
          </p:sp>
        </p:grpSp>
        <p:sp>
          <p:nvSpPr>
            <p:cNvPr id="35849" name="椭圆 45065"/>
            <p:cNvSpPr/>
            <p:nvPr/>
          </p:nvSpPr>
          <p:spPr>
            <a:xfrm>
              <a:off x="0" y="1"/>
              <a:ext cx="1587" cy="1587"/>
            </a:xfrm>
            <a:prstGeom prst="ellipse">
              <a:avLst/>
            </a:prstGeom>
            <a:noFill/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5067" name="组合 45066"/>
          <p:cNvGrpSpPr/>
          <p:nvPr/>
        </p:nvGrpSpPr>
        <p:grpSpPr>
          <a:xfrm>
            <a:off x="381000" y="2667000"/>
            <a:ext cx="1173163" cy="474663"/>
            <a:chOff x="0" y="0"/>
            <a:chExt cx="739" cy="299"/>
          </a:xfrm>
        </p:grpSpPr>
        <p:sp>
          <p:nvSpPr>
            <p:cNvPr id="35851" name="直接连接符 45067"/>
            <p:cNvSpPr/>
            <p:nvPr/>
          </p:nvSpPr>
          <p:spPr>
            <a:xfrm flipV="1">
              <a:off x="0" y="299"/>
              <a:ext cx="723" cy="0"/>
            </a:xfrm>
            <a:prstGeom prst="line">
              <a:avLst/>
            </a:prstGeom>
            <a:ln w="38100" cap="flat" cmpd="sng">
              <a:solidFill>
                <a:srgbClr val="FF0066"/>
              </a:solidFill>
              <a:prstDash val="solid"/>
              <a:round/>
              <a:headEnd type="arrow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52" name="文本框 45068"/>
            <p:cNvSpPr txBox="1"/>
            <p:nvPr/>
          </p:nvSpPr>
          <p:spPr>
            <a:xfrm>
              <a:off x="96" y="0"/>
              <a:ext cx="64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焦点</a:t>
              </a:r>
            </a:p>
          </p:txBody>
        </p:sp>
      </p:grpSp>
      <p:sp>
        <p:nvSpPr>
          <p:cNvPr id="45070" name="文本框 45069"/>
          <p:cNvSpPr txBox="1"/>
          <p:nvPr/>
        </p:nvSpPr>
        <p:spPr>
          <a:xfrm>
            <a:off x="1520825" y="2457450"/>
            <a:ext cx="1728788" cy="1187450"/>
          </a:xfrm>
          <a:prstGeom prst="rect">
            <a:avLst/>
          </a:prstGeom>
          <a:solidFill>
            <a:srgbClr val="66FF33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990099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南北两种经济形式的矛盾不可调和</a:t>
            </a:r>
          </a:p>
        </p:txBody>
      </p:sp>
      <p:sp>
        <p:nvSpPr>
          <p:cNvPr id="45071" name="文本框 45070"/>
          <p:cNvSpPr txBox="1"/>
          <p:nvPr/>
        </p:nvSpPr>
        <p:spPr>
          <a:xfrm>
            <a:off x="0" y="1760538"/>
            <a:ext cx="549275" cy="3192462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黑人奴隶制废存问题</a:t>
            </a:r>
          </a:p>
        </p:txBody>
      </p:sp>
      <p:grpSp>
        <p:nvGrpSpPr>
          <p:cNvPr id="45072" name="组合 45071"/>
          <p:cNvGrpSpPr/>
          <p:nvPr/>
        </p:nvGrpSpPr>
        <p:grpSpPr>
          <a:xfrm>
            <a:off x="3348038" y="2276475"/>
            <a:ext cx="1258887" cy="822325"/>
            <a:chOff x="0" y="0"/>
            <a:chExt cx="793" cy="518"/>
          </a:xfrm>
        </p:grpSpPr>
        <p:sp>
          <p:nvSpPr>
            <p:cNvPr id="35856" name="直接连接符 45072"/>
            <p:cNvSpPr/>
            <p:nvPr/>
          </p:nvSpPr>
          <p:spPr>
            <a:xfrm>
              <a:off x="0" y="518"/>
              <a:ext cx="793" cy="0"/>
            </a:xfrm>
            <a:prstGeom prst="line">
              <a:avLst/>
            </a:prstGeom>
            <a:ln w="57150" cap="flat" cmpd="sng">
              <a:solidFill>
                <a:srgbClr val="FF3300"/>
              </a:solidFill>
              <a:prstDash val="solid"/>
              <a:round/>
              <a:headEnd type="triangl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57" name="文本框 45073"/>
            <p:cNvSpPr txBox="1"/>
            <p:nvPr/>
          </p:nvSpPr>
          <p:spPr>
            <a:xfrm>
              <a:off x="181" y="0"/>
              <a:ext cx="544" cy="5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根本</a:t>
              </a:r>
            </a:p>
            <a:p>
              <a:r>
                <a: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原因</a:t>
              </a:r>
            </a:p>
          </p:txBody>
        </p:sp>
      </p:grpSp>
      <p:grpSp>
        <p:nvGrpSpPr>
          <p:cNvPr id="45075" name="组合 45074"/>
          <p:cNvGrpSpPr/>
          <p:nvPr/>
        </p:nvGrpSpPr>
        <p:grpSpPr>
          <a:xfrm>
            <a:off x="4768850" y="1524000"/>
            <a:ext cx="488950" cy="1308100"/>
            <a:chOff x="0" y="0"/>
            <a:chExt cx="308" cy="824"/>
          </a:xfrm>
        </p:grpSpPr>
        <p:sp>
          <p:nvSpPr>
            <p:cNvPr id="35859" name="直接连接符 45075"/>
            <p:cNvSpPr/>
            <p:nvPr/>
          </p:nvSpPr>
          <p:spPr>
            <a:xfrm rot="5400000">
              <a:off x="-90" y="374"/>
              <a:ext cx="748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triangl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60" name="文本框 45076"/>
            <p:cNvSpPr txBox="1"/>
            <p:nvPr/>
          </p:nvSpPr>
          <p:spPr>
            <a:xfrm>
              <a:off x="0" y="144"/>
              <a:ext cx="308" cy="68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导火线</a:t>
              </a:r>
            </a:p>
          </p:txBody>
        </p:sp>
      </p:grpSp>
      <p:grpSp>
        <p:nvGrpSpPr>
          <p:cNvPr id="45078" name="组合 45077"/>
          <p:cNvGrpSpPr/>
          <p:nvPr/>
        </p:nvGrpSpPr>
        <p:grpSpPr>
          <a:xfrm>
            <a:off x="4211638" y="2627313"/>
            <a:ext cx="2233612" cy="1270000"/>
            <a:chOff x="0" y="0"/>
            <a:chExt cx="1407" cy="800"/>
          </a:xfrm>
        </p:grpSpPr>
        <p:sp>
          <p:nvSpPr>
            <p:cNvPr id="35862" name="文本框 45078"/>
            <p:cNvSpPr txBox="1"/>
            <p:nvPr/>
          </p:nvSpPr>
          <p:spPr>
            <a:xfrm>
              <a:off x="91" y="0"/>
              <a:ext cx="1180" cy="5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  美国</a:t>
              </a:r>
            </a:p>
            <a:p>
              <a:r>
                <a: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南北战争</a:t>
              </a:r>
            </a:p>
          </p:txBody>
        </p:sp>
        <p:sp>
          <p:nvSpPr>
            <p:cNvPr id="35863" name="文本框 45079"/>
            <p:cNvSpPr txBox="1"/>
            <p:nvPr/>
          </p:nvSpPr>
          <p:spPr>
            <a:xfrm>
              <a:off x="0" y="550"/>
              <a:ext cx="140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x-none" sz="2000" b="1" dirty="0">
                  <a:latin typeface="Arial" panose="020B0604020202020204" pitchFamily="34" charset="0"/>
                  <a:ea typeface="宋体" panose="02010600030101010101" pitchFamily="2" charset="-122"/>
                </a:rPr>
                <a:t>1861—1865</a:t>
              </a:r>
              <a:r>
                <a:rPr lang="zh-CN" altLang="en-US" sz="2000" b="1" dirty="0">
                  <a:latin typeface="Arial" panose="020B0604020202020204" pitchFamily="34" charset="0"/>
                  <a:ea typeface="黑体" panose="02010609060101010101" pitchFamily="2" charset="-122"/>
                </a:rPr>
                <a:t>年</a:t>
              </a:r>
            </a:p>
          </p:txBody>
        </p:sp>
      </p:grpSp>
      <p:grpSp>
        <p:nvGrpSpPr>
          <p:cNvPr id="45081" name="组合 45080"/>
          <p:cNvGrpSpPr/>
          <p:nvPr/>
        </p:nvGrpSpPr>
        <p:grpSpPr>
          <a:xfrm>
            <a:off x="5867400" y="2347913"/>
            <a:ext cx="1225550" cy="2376487"/>
            <a:chOff x="0" y="0"/>
            <a:chExt cx="772" cy="1497"/>
          </a:xfrm>
        </p:grpSpPr>
        <p:grpSp>
          <p:nvGrpSpPr>
            <p:cNvPr id="35865" name="组合 45081"/>
            <p:cNvGrpSpPr/>
            <p:nvPr/>
          </p:nvGrpSpPr>
          <p:grpSpPr>
            <a:xfrm>
              <a:off x="0" y="318"/>
              <a:ext cx="454" cy="275"/>
              <a:chOff x="0" y="0"/>
              <a:chExt cx="454" cy="275"/>
            </a:xfrm>
          </p:grpSpPr>
          <p:sp>
            <p:nvSpPr>
              <p:cNvPr id="35866" name="直接连接符 45082"/>
              <p:cNvSpPr/>
              <p:nvPr/>
            </p:nvSpPr>
            <p:spPr>
              <a:xfrm>
                <a:off x="46" y="275"/>
                <a:ext cx="408" cy="0"/>
              </a:xfrm>
              <a:prstGeom prst="line">
                <a:avLst/>
              </a:prstGeom>
              <a:ln w="3810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5867" name="文本框 45083"/>
              <p:cNvSpPr txBox="1"/>
              <p:nvPr/>
            </p:nvSpPr>
            <p:spPr>
              <a:xfrm>
                <a:off x="0" y="0"/>
                <a:ext cx="453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r>
                  <a:rPr lang="zh-CN" altLang="en-US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初期</a:t>
                </a:r>
              </a:p>
            </p:txBody>
          </p:sp>
        </p:grpSp>
        <p:sp>
          <p:nvSpPr>
            <p:cNvPr id="35868" name="文本框 45084"/>
            <p:cNvSpPr txBox="1"/>
            <p:nvPr/>
          </p:nvSpPr>
          <p:spPr>
            <a:xfrm>
              <a:off x="426" y="0"/>
              <a:ext cx="346" cy="1497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北方军队失利</a:t>
              </a:r>
            </a:p>
          </p:txBody>
        </p:sp>
      </p:grpSp>
      <p:grpSp>
        <p:nvGrpSpPr>
          <p:cNvPr id="45086" name="组合 45085"/>
          <p:cNvGrpSpPr/>
          <p:nvPr/>
        </p:nvGrpSpPr>
        <p:grpSpPr>
          <a:xfrm>
            <a:off x="6948488" y="2852738"/>
            <a:ext cx="720725" cy="436562"/>
            <a:chOff x="0" y="0"/>
            <a:chExt cx="454" cy="275"/>
          </a:xfrm>
        </p:grpSpPr>
        <p:sp>
          <p:nvSpPr>
            <p:cNvPr id="35870" name="直接连接符 45086"/>
            <p:cNvSpPr/>
            <p:nvPr/>
          </p:nvSpPr>
          <p:spPr>
            <a:xfrm>
              <a:off x="46" y="275"/>
              <a:ext cx="408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71" name="文本框 45087"/>
            <p:cNvSpPr txBox="1"/>
            <p:nvPr/>
          </p:nvSpPr>
          <p:spPr>
            <a:xfrm>
              <a:off x="0" y="0"/>
              <a:ext cx="453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转折</a:t>
              </a:r>
            </a:p>
          </p:txBody>
        </p:sp>
      </p:grpSp>
      <p:grpSp>
        <p:nvGrpSpPr>
          <p:cNvPr id="45089" name="组合 45088"/>
          <p:cNvGrpSpPr/>
          <p:nvPr/>
        </p:nvGrpSpPr>
        <p:grpSpPr>
          <a:xfrm>
            <a:off x="8027988" y="2852738"/>
            <a:ext cx="720725" cy="436562"/>
            <a:chOff x="0" y="0"/>
            <a:chExt cx="454" cy="275"/>
          </a:xfrm>
        </p:grpSpPr>
        <p:sp>
          <p:nvSpPr>
            <p:cNvPr id="35873" name="直接连接符 45089"/>
            <p:cNvSpPr/>
            <p:nvPr/>
          </p:nvSpPr>
          <p:spPr>
            <a:xfrm>
              <a:off x="46" y="275"/>
              <a:ext cx="408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74" name="文本框 45090"/>
            <p:cNvSpPr txBox="1"/>
            <p:nvPr/>
          </p:nvSpPr>
          <p:spPr>
            <a:xfrm>
              <a:off x="0" y="0"/>
              <a:ext cx="453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结果</a:t>
              </a:r>
            </a:p>
          </p:txBody>
        </p:sp>
      </p:grpSp>
      <p:sp>
        <p:nvSpPr>
          <p:cNvPr id="45092" name="文本框 45091"/>
          <p:cNvSpPr txBox="1"/>
          <p:nvPr/>
        </p:nvSpPr>
        <p:spPr>
          <a:xfrm>
            <a:off x="7623175" y="909638"/>
            <a:ext cx="549275" cy="4751387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林肯颁布</a:t>
            </a:r>
            <a:r>
              <a:rPr lang="en-US" altLang="x-none" sz="2400" b="1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解放黑人奴隶宣言</a:t>
            </a:r>
            <a:r>
              <a:rPr lang="en-US" altLang="x-none" sz="2400" b="1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</a:p>
        </p:txBody>
      </p:sp>
      <p:sp>
        <p:nvSpPr>
          <p:cNvPr id="45093" name="文本框 45092"/>
          <p:cNvSpPr txBox="1"/>
          <p:nvPr/>
        </p:nvSpPr>
        <p:spPr>
          <a:xfrm>
            <a:off x="8604250" y="2347913"/>
            <a:ext cx="549275" cy="2376487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北方获得胜利</a:t>
            </a:r>
          </a:p>
        </p:txBody>
      </p:sp>
      <p:grpSp>
        <p:nvGrpSpPr>
          <p:cNvPr id="45094" name="组合 45093"/>
          <p:cNvGrpSpPr/>
          <p:nvPr/>
        </p:nvGrpSpPr>
        <p:grpSpPr>
          <a:xfrm>
            <a:off x="5867400" y="3716338"/>
            <a:ext cx="549275" cy="1547812"/>
            <a:chOff x="0" y="0"/>
            <a:chExt cx="346" cy="975"/>
          </a:xfrm>
        </p:grpSpPr>
        <p:sp>
          <p:nvSpPr>
            <p:cNvPr id="35878" name="直接连接符 45094"/>
            <p:cNvSpPr/>
            <p:nvPr/>
          </p:nvSpPr>
          <p:spPr>
            <a:xfrm rot="3600000">
              <a:off x="-487" y="487"/>
              <a:ext cx="975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79" name="文本框 45095"/>
            <p:cNvSpPr txBox="1"/>
            <p:nvPr/>
          </p:nvSpPr>
          <p:spPr>
            <a:xfrm rot="-1800000">
              <a:off x="0" y="182"/>
              <a:ext cx="346" cy="679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意义</a:t>
              </a:r>
            </a:p>
          </p:txBody>
        </p:sp>
      </p:grpSp>
      <p:grpSp>
        <p:nvGrpSpPr>
          <p:cNvPr id="45097" name="组合 45096"/>
          <p:cNvGrpSpPr/>
          <p:nvPr/>
        </p:nvGrpSpPr>
        <p:grpSpPr>
          <a:xfrm>
            <a:off x="3878263" y="3644900"/>
            <a:ext cx="577850" cy="1800225"/>
            <a:chOff x="0" y="0"/>
            <a:chExt cx="364" cy="1134"/>
          </a:xfrm>
        </p:grpSpPr>
        <p:sp>
          <p:nvSpPr>
            <p:cNvPr id="35881" name="直接连接符 45097"/>
            <p:cNvSpPr/>
            <p:nvPr/>
          </p:nvSpPr>
          <p:spPr>
            <a:xfrm rot="7800000">
              <a:off x="-203" y="567"/>
              <a:ext cx="1134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82" name="文本框 45098"/>
            <p:cNvSpPr txBox="1"/>
            <p:nvPr/>
          </p:nvSpPr>
          <p:spPr>
            <a:xfrm rot="2400000">
              <a:off x="0" y="272"/>
              <a:ext cx="346" cy="648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性质</a:t>
              </a:r>
            </a:p>
          </p:txBody>
        </p:sp>
      </p:grpSp>
      <p:sp>
        <p:nvSpPr>
          <p:cNvPr id="35883" name="文本框 45099"/>
          <p:cNvSpPr txBox="1"/>
          <p:nvPr/>
        </p:nvSpPr>
        <p:spPr>
          <a:xfrm>
            <a:off x="2987675" y="5445125"/>
            <a:ext cx="2592388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101" name="文本框 45100"/>
          <p:cNvSpPr txBox="1"/>
          <p:nvPr/>
        </p:nvSpPr>
        <p:spPr>
          <a:xfrm>
            <a:off x="2627313" y="5146675"/>
            <a:ext cx="2087562" cy="1235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美国历史上</a:t>
            </a:r>
          </a:p>
          <a:p>
            <a:pPr>
              <a:lnSpc>
                <a:spcPts val="3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的第二次</a:t>
            </a:r>
          </a:p>
          <a:p>
            <a:pPr>
              <a:lnSpc>
                <a:spcPts val="3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资产阶级革命</a:t>
            </a:r>
          </a:p>
        </p:txBody>
      </p:sp>
      <p:sp>
        <p:nvSpPr>
          <p:cNvPr id="45102" name="文本框 45101"/>
          <p:cNvSpPr txBox="1"/>
          <p:nvPr/>
        </p:nvSpPr>
        <p:spPr>
          <a:xfrm>
            <a:off x="5218113" y="5091113"/>
            <a:ext cx="3817937" cy="1362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2500"/>
              </a:lnSpc>
            </a:pPr>
            <a:r>
              <a:rPr lang="zh-CN" altLang="en-US" sz="2000" b="1" dirty="0">
                <a:latin typeface="Arial" panose="020B0604020202020204" pitchFamily="34" charset="0"/>
                <a:ea typeface="宋体" panose="02010600030101010101" pitchFamily="2" charset="-122"/>
              </a:rPr>
              <a:t>通过战争美国</a:t>
            </a:r>
            <a:r>
              <a:rPr lang="zh-CN" altLang="en-US" sz="2000" b="1" dirty="0">
                <a:latin typeface="楷体_GB2312" pitchFamily="49" charset="-122"/>
                <a:ea typeface="宋体" panose="02010600030101010101" pitchFamily="2" charset="-122"/>
              </a:rPr>
              <a:t>维护了国家统一，</a:t>
            </a:r>
          </a:p>
          <a:p>
            <a:pPr>
              <a:lnSpc>
                <a:spcPts val="2500"/>
              </a:lnSpc>
            </a:pPr>
            <a:r>
              <a:rPr lang="zh-CN" altLang="en-US" sz="2000" b="1" dirty="0">
                <a:latin typeface="楷体_GB2312" pitchFamily="49" charset="-122"/>
                <a:ea typeface="宋体" panose="02010600030101010101" pitchFamily="2" charset="-122"/>
              </a:rPr>
              <a:t>废除了奴隶制度，扫清了资本主</a:t>
            </a:r>
          </a:p>
          <a:p>
            <a:pPr>
              <a:lnSpc>
                <a:spcPts val="2500"/>
              </a:lnSpc>
            </a:pPr>
            <a:r>
              <a:rPr lang="zh-CN" altLang="en-US" sz="2000" b="1" dirty="0">
                <a:latin typeface="楷体_GB2312" pitchFamily="49" charset="-122"/>
                <a:ea typeface="宋体" panose="02010600030101010101" pitchFamily="2" charset="-122"/>
              </a:rPr>
              <a:t>义发展的又一大障碍，为以后经</a:t>
            </a:r>
          </a:p>
          <a:p>
            <a:pPr>
              <a:lnSpc>
                <a:spcPts val="2500"/>
              </a:lnSpc>
            </a:pPr>
            <a:r>
              <a:rPr lang="zh-CN" altLang="en-US" sz="2000" b="1" dirty="0">
                <a:latin typeface="楷体_GB2312" pitchFamily="49" charset="-122"/>
                <a:ea typeface="宋体" panose="02010600030101010101" pitchFamily="2" charset="-122"/>
              </a:rPr>
              <a:t>济的迅速发展创造了条件</a:t>
            </a:r>
          </a:p>
        </p:txBody>
      </p:sp>
      <p:sp>
        <p:nvSpPr>
          <p:cNvPr id="35886" name="矩形 45102" descr="白色大理石"/>
          <p:cNvSpPr/>
          <p:nvPr/>
        </p:nvSpPr>
        <p:spPr>
          <a:xfrm>
            <a:off x="2868613" y="115888"/>
            <a:ext cx="3455987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ObliqueRight">
                <a:rot lat="0" lon="0" rev="0"/>
              </a:camera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zh-CN" altLang="en-US" sz="4000">
                <a:blipFill rotWithShape="0">
                  <a:blip r:embed="rId2"/>
                </a:blipFill>
                <a:latin typeface="宋体" panose="02010600030101010101" pitchFamily="2" charset="-122"/>
                <a:ea typeface="宋体" panose="02010600030101010101" pitchFamily="2" charset="-122"/>
              </a:rPr>
              <a:t>课 堂 小 结</a:t>
            </a:r>
          </a:p>
        </p:txBody>
      </p:sp>
      <p:sp>
        <p:nvSpPr>
          <p:cNvPr id="45104" name="文本框 45103"/>
          <p:cNvSpPr txBox="1"/>
          <p:nvPr/>
        </p:nvSpPr>
        <p:spPr>
          <a:xfrm>
            <a:off x="4191000" y="1114425"/>
            <a:ext cx="2376488" cy="409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2500"/>
              </a:lnSpc>
              <a:spcBef>
                <a:spcPct val="50000"/>
              </a:spcBef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林肯就任总统</a:t>
            </a:r>
          </a:p>
        </p:txBody>
      </p:sp>
      <p:sp>
        <p:nvSpPr>
          <p:cNvPr id="35889" name="动作按钮: 信息 45105">
            <a:hlinkClick r:id="rId3" action="ppaction://hlinksldjump"/>
          </p:cNvPr>
          <p:cNvSpPr/>
          <p:nvPr/>
        </p:nvSpPr>
        <p:spPr>
          <a:xfrm>
            <a:off x="304800" y="6324600"/>
            <a:ext cx="304800" cy="304800"/>
          </a:xfrm>
          <a:prstGeom prst="actionButtonInformation">
            <a:avLst/>
          </a:prstGeom>
          <a:solidFill>
            <a:srgbClr val="FF9966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90" name="文本框 45106">
            <a:hlinkClick r:id="rId3" action="ppaction://hlinksldjump"/>
          </p:cNvPr>
          <p:cNvSpPr txBox="1"/>
          <p:nvPr/>
        </p:nvSpPr>
        <p:spPr>
          <a:xfrm>
            <a:off x="152400" y="6324600"/>
            <a:ext cx="609600" cy="274638"/>
          </a:xfrm>
          <a:prstGeom prst="rect">
            <a:avLst/>
          </a:prstGeom>
          <a:noFill/>
          <a:ln w="9525">
            <a:noFill/>
          </a:ln>
        </p:spPr>
        <p:txBody>
          <a:bodyPr lIns="54000" rIns="54000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连接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4" dur="500"/>
                                        <p:tgtEl>
                                          <p:spTgt spid="45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500"/>
                                        <p:tgtEl>
                                          <p:spTgt spid="45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70" grpId="0" animBg="1"/>
      <p:bldP spid="45071" grpId="0"/>
      <p:bldP spid="45092" grpId="0"/>
      <p:bldP spid="45093" grpId="0"/>
      <p:bldP spid="45101" grpId="0"/>
      <p:bldP spid="45102" grpId="0"/>
      <p:bldP spid="4510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矩形 46081"/>
          <p:cNvSpPr/>
          <p:nvPr/>
        </p:nvSpPr>
        <p:spPr>
          <a:xfrm>
            <a:off x="762000" y="76200"/>
            <a:ext cx="7620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美国独立战争和美国南北战争比较表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46083" name="表格 46082"/>
          <p:cNvGraphicFramePr/>
          <p:nvPr/>
        </p:nvGraphicFramePr>
        <p:xfrm>
          <a:off x="304800" y="801688"/>
          <a:ext cx="8534400" cy="5903913"/>
        </p:xfrm>
        <a:graphic>
          <a:graphicData uri="http://schemas.openxmlformats.org/drawingml/2006/table">
            <a:tbl>
              <a:tblPr/>
              <a:tblGrid>
                <a:gridCol w="1447800"/>
                <a:gridCol w="3505200"/>
                <a:gridCol w="3581400"/>
              </a:tblGrid>
              <a:tr h="6096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chemeClr val="tx2"/>
                          </a:solidFill>
                          <a:ea typeface="黑体" panose="02010609060101010101" pitchFamily="2" charset="-122"/>
                        </a:rPr>
                        <a:t>项目</a:t>
                      </a:r>
                    </a:p>
                  </a:txBody>
                  <a:tcPr marL="0" marR="0" marT="0" marB="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chemeClr val="tx2"/>
                          </a:solidFill>
                          <a:ea typeface="黑体" panose="02010609060101010101" pitchFamily="2" charset="-122"/>
                        </a:rPr>
                        <a:t>美国独立战争</a:t>
                      </a: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chemeClr val="tx2"/>
                          </a:solidFill>
                          <a:ea typeface="黑体" panose="02010609060101010101" pitchFamily="2" charset="-122"/>
                        </a:rPr>
                        <a:t>美国南北战争</a:t>
                      </a: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30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>
                          <a:solidFill>
                            <a:schemeClr val="tx2"/>
                          </a:solidFill>
                          <a:ea typeface="黑体" panose="02010609060101010101" pitchFamily="2" charset="-122"/>
                        </a:rPr>
                        <a:t>根本</a:t>
                      </a: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>
                          <a:solidFill>
                            <a:schemeClr val="tx2"/>
                          </a:solidFill>
                          <a:ea typeface="黑体" panose="02010609060101010101" pitchFamily="2" charset="-122"/>
                        </a:rPr>
                        <a:t>原因</a:t>
                      </a:r>
                    </a:p>
                  </a:txBody>
                  <a:tcPr marL="0" marR="0" marT="0" marB="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b="1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b="1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06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>
                          <a:solidFill>
                            <a:schemeClr val="tx2"/>
                          </a:solidFill>
                          <a:ea typeface="黑体" panose="02010609060101010101" pitchFamily="2" charset="-122"/>
                        </a:rPr>
                        <a:t>性质</a:t>
                      </a:r>
                    </a:p>
                  </a:txBody>
                  <a:tcPr marL="0" marR="0" marT="0" marB="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b="1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b="1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2313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b="1">
                          <a:solidFill>
                            <a:schemeClr val="tx2"/>
                          </a:solidFill>
                          <a:ea typeface="黑体" panose="02010609060101010101" pitchFamily="2" charset="-122"/>
                        </a:rPr>
                        <a:t>颁布重</a:t>
                      </a: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b="1">
                          <a:solidFill>
                            <a:schemeClr val="tx2"/>
                          </a:solidFill>
                          <a:ea typeface="黑体" panose="02010609060101010101" pitchFamily="2" charset="-122"/>
                        </a:rPr>
                        <a:t>要文件</a:t>
                      </a:r>
                    </a:p>
                  </a:txBody>
                  <a:tcPr marL="0" marR="0" marT="0" marB="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b="1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b="1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4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chemeClr val="tx2"/>
                          </a:solidFill>
                          <a:ea typeface="黑体" panose="02010609060101010101" pitchFamily="2" charset="-122"/>
                        </a:rPr>
                        <a:t>历史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chemeClr val="tx2"/>
                          </a:solidFill>
                          <a:ea typeface="黑体" panose="02010609060101010101" pitchFamily="2" charset="-122"/>
                        </a:rPr>
                        <a:t>意义</a:t>
                      </a:r>
                    </a:p>
                  </a:txBody>
                  <a:tcPr marL="0" marR="0" marT="0" marB="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b="1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b="1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6109" name="文本框 46108"/>
          <p:cNvSpPr txBox="1"/>
          <p:nvPr/>
        </p:nvSpPr>
        <p:spPr>
          <a:xfrm>
            <a:off x="1981200" y="1579563"/>
            <a:ext cx="3048000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英国的殖民统治阻碍北美的资本主义发展</a:t>
            </a:r>
          </a:p>
        </p:txBody>
      </p:sp>
      <p:sp>
        <p:nvSpPr>
          <p:cNvPr id="46110" name="文本框 46109"/>
          <p:cNvSpPr txBox="1"/>
          <p:nvPr/>
        </p:nvSpPr>
        <p:spPr>
          <a:xfrm>
            <a:off x="5562600" y="281273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第二次资产阶级革命</a:t>
            </a:r>
          </a:p>
        </p:txBody>
      </p:sp>
      <p:sp>
        <p:nvSpPr>
          <p:cNvPr id="46111" name="文本框 46110"/>
          <p:cNvSpPr txBox="1"/>
          <p:nvPr/>
        </p:nvSpPr>
        <p:spPr>
          <a:xfrm>
            <a:off x="2362200" y="3657600"/>
            <a:ext cx="20574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x-none" sz="2400" b="1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《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独立宣言</a:t>
            </a:r>
            <a:r>
              <a:rPr lang="en-US" altLang="x-none" sz="2400" b="1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》</a:t>
            </a:r>
          </a:p>
        </p:txBody>
      </p:sp>
      <p:sp>
        <p:nvSpPr>
          <p:cNvPr id="46112" name="文本框 46111"/>
          <p:cNvSpPr txBox="1"/>
          <p:nvPr/>
        </p:nvSpPr>
        <p:spPr>
          <a:xfrm>
            <a:off x="5334000" y="3657600"/>
            <a:ext cx="3352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400" b="1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《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解放黑人奴隶宣言</a:t>
            </a:r>
            <a:r>
              <a:rPr lang="en-US" altLang="x-none" sz="2400" b="1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》</a:t>
            </a:r>
          </a:p>
        </p:txBody>
      </p:sp>
      <p:sp>
        <p:nvSpPr>
          <p:cNvPr id="46113" name="文本框 46112"/>
          <p:cNvSpPr txBox="1"/>
          <p:nvPr/>
        </p:nvSpPr>
        <p:spPr>
          <a:xfrm>
            <a:off x="1752600" y="4314825"/>
            <a:ext cx="3581400" cy="2314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25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结束了英国的殖民统治，实现了国家独立，确立了比较民主的资产阶级政治体制，有利于美国资本主义的发展，对以后欧洲和拉丁美洲的革命也起了推动作用</a:t>
            </a:r>
          </a:p>
        </p:txBody>
      </p:sp>
      <p:sp>
        <p:nvSpPr>
          <p:cNvPr id="46114" name="文本框 46113"/>
          <p:cNvSpPr txBox="1"/>
          <p:nvPr/>
        </p:nvSpPr>
        <p:spPr>
          <a:xfrm>
            <a:off x="5257800" y="4459288"/>
            <a:ext cx="3581400" cy="1997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通过战争美国维护了国家统一，废除了奴隶制度，扫清了资本主义发展的又一大障碍，为以后经济的迅速发展创造了条件</a:t>
            </a:r>
          </a:p>
        </p:txBody>
      </p:sp>
      <p:sp>
        <p:nvSpPr>
          <p:cNvPr id="37922" name="文本框 46114"/>
          <p:cNvSpPr txBox="1"/>
          <p:nvPr/>
        </p:nvSpPr>
        <p:spPr>
          <a:xfrm>
            <a:off x="7162800" y="5638800"/>
            <a:ext cx="990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6116" name="文本框 46115"/>
          <p:cNvSpPr txBox="1"/>
          <p:nvPr/>
        </p:nvSpPr>
        <p:spPr>
          <a:xfrm>
            <a:off x="5410200" y="1371600"/>
            <a:ext cx="3429000" cy="1187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9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北方资本主义经济和南方种植园经济的矛盾不可调和</a:t>
            </a:r>
          </a:p>
        </p:txBody>
      </p:sp>
      <p:sp>
        <p:nvSpPr>
          <p:cNvPr id="46117" name="文本框 46116"/>
          <p:cNvSpPr txBox="1"/>
          <p:nvPr/>
        </p:nvSpPr>
        <p:spPr>
          <a:xfrm>
            <a:off x="2133600" y="2630488"/>
            <a:ext cx="2895600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既是民族解放战争也是资产阶级革命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6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6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09" grpId="0"/>
      <p:bldP spid="46110" grpId="0"/>
      <p:bldP spid="46111" grpId="0"/>
      <p:bldP spid="46112" grpId="0"/>
      <p:bldP spid="46113" grpId="0"/>
      <p:bldP spid="46114" grpId="0"/>
      <p:bldP spid="46116" grpId="0"/>
      <p:bldP spid="461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文本框 47105"/>
          <p:cNvSpPr txBox="1"/>
          <p:nvPr/>
        </p:nvSpPr>
        <p:spPr>
          <a:xfrm>
            <a:off x="228600" y="989013"/>
            <a:ext cx="8763000" cy="13731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en-US" altLang="x-none" sz="2800" b="1" dirty="0">
                <a:solidFill>
                  <a:srgbClr val="99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x-none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19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世纪中期，美国经过内战，扫清了资本主义发展的又一障碍，为以后经济的迅速发展创造了条件。这里所说“又一障碍”是指</a:t>
            </a:r>
          </a:p>
        </p:txBody>
      </p:sp>
      <p:sp>
        <p:nvSpPr>
          <p:cNvPr id="47107" name="文本框 47106"/>
          <p:cNvSpPr txBox="1"/>
          <p:nvPr/>
        </p:nvSpPr>
        <p:spPr>
          <a:xfrm>
            <a:off x="195263" y="2651125"/>
            <a:ext cx="719137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</a:p>
        </p:txBody>
      </p:sp>
      <p:sp>
        <p:nvSpPr>
          <p:cNvPr id="38915" name="文本框 47107"/>
          <p:cNvSpPr txBox="1"/>
          <p:nvPr/>
        </p:nvSpPr>
        <p:spPr>
          <a:xfrm>
            <a:off x="304800" y="3519488"/>
            <a:ext cx="8839200" cy="946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en-US" altLang="x-none" sz="2800" b="1" dirty="0">
                <a:solidFill>
                  <a:srgbClr val="99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美国南北战争被称为美国历史的第二次资产阶级革命，这是因为</a:t>
            </a:r>
          </a:p>
        </p:txBody>
      </p:sp>
      <p:sp>
        <p:nvSpPr>
          <p:cNvPr id="47109" name="文本框 47108"/>
          <p:cNvSpPr txBox="1"/>
          <p:nvPr/>
        </p:nvSpPr>
        <p:spPr>
          <a:xfrm>
            <a:off x="271463" y="5715000"/>
            <a:ext cx="719137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</a:p>
        </p:txBody>
      </p:sp>
      <p:sp>
        <p:nvSpPr>
          <p:cNvPr id="38917" name="文本框 47109">
            <a:hlinkClick r:id="" action="ppaction://noaction"/>
          </p:cNvPr>
          <p:cNvSpPr txBox="1"/>
          <p:nvPr/>
        </p:nvSpPr>
        <p:spPr>
          <a:xfrm>
            <a:off x="457200" y="2360613"/>
            <a:ext cx="2449513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A.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西进运动</a:t>
            </a:r>
          </a:p>
        </p:txBody>
      </p:sp>
      <p:sp>
        <p:nvSpPr>
          <p:cNvPr id="38918" name="文本框 47110">
            <a:hlinkClick r:id="" action="ppaction://noaction"/>
          </p:cNvPr>
          <p:cNvSpPr txBox="1"/>
          <p:nvPr/>
        </p:nvSpPr>
        <p:spPr>
          <a:xfrm>
            <a:off x="3352800" y="2346325"/>
            <a:ext cx="28956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B.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殖民统治</a:t>
            </a:r>
          </a:p>
        </p:txBody>
      </p:sp>
      <p:sp>
        <p:nvSpPr>
          <p:cNvPr id="38919" name="文本框 47111">
            <a:hlinkClick r:id="" action="ppaction://noaction"/>
          </p:cNvPr>
          <p:cNvSpPr txBox="1"/>
          <p:nvPr/>
        </p:nvSpPr>
        <p:spPr>
          <a:xfrm>
            <a:off x="457200" y="2894013"/>
            <a:ext cx="23622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C.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黑奴制度</a:t>
            </a:r>
          </a:p>
        </p:txBody>
      </p:sp>
      <p:sp>
        <p:nvSpPr>
          <p:cNvPr id="38920" name="文本框 47112">
            <a:hlinkClick r:id="" action="ppaction://noaction"/>
          </p:cNvPr>
          <p:cNvSpPr txBox="1"/>
          <p:nvPr/>
        </p:nvSpPr>
        <p:spPr>
          <a:xfrm>
            <a:off x="3352800" y="2894013"/>
            <a:ext cx="29718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D.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保护关税</a:t>
            </a:r>
          </a:p>
        </p:txBody>
      </p:sp>
      <p:sp>
        <p:nvSpPr>
          <p:cNvPr id="38921" name="文本框 47113">
            <a:hlinkClick r:id="" action="ppaction://noaction"/>
          </p:cNvPr>
          <p:cNvSpPr txBox="1"/>
          <p:nvPr/>
        </p:nvSpPr>
        <p:spPr>
          <a:xfrm>
            <a:off x="533400" y="4510088"/>
            <a:ext cx="49530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A.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它维护了国家统一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38922" name="文本框 47114">
            <a:hlinkClick r:id="" action="ppaction://noaction"/>
          </p:cNvPr>
          <p:cNvSpPr txBox="1"/>
          <p:nvPr/>
        </p:nvSpPr>
        <p:spPr>
          <a:xfrm>
            <a:off x="533400" y="5029200"/>
            <a:ext cx="62484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B.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它满足了人民对西部土地的要求</a:t>
            </a:r>
          </a:p>
        </p:txBody>
      </p:sp>
      <p:sp>
        <p:nvSpPr>
          <p:cNvPr id="38923" name="文本框 47115">
            <a:hlinkClick r:id="" action="ppaction://noaction"/>
          </p:cNvPr>
          <p:cNvSpPr txBox="1"/>
          <p:nvPr/>
        </p:nvSpPr>
        <p:spPr>
          <a:xfrm>
            <a:off x="533400" y="5500688"/>
            <a:ext cx="34290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C.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消除了种族歧视</a:t>
            </a:r>
          </a:p>
        </p:txBody>
      </p:sp>
      <p:sp>
        <p:nvSpPr>
          <p:cNvPr id="38924" name="文本框 47116">
            <a:hlinkClick r:id="" action="ppaction://noaction"/>
          </p:cNvPr>
          <p:cNvSpPr txBox="1"/>
          <p:nvPr/>
        </p:nvSpPr>
        <p:spPr>
          <a:xfrm>
            <a:off x="533400" y="5957888"/>
            <a:ext cx="64008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5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D.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进一步扫清了资本主义发展的障碍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文本框 48129"/>
          <p:cNvSpPr txBox="1"/>
          <p:nvPr/>
        </p:nvSpPr>
        <p:spPr>
          <a:xfrm>
            <a:off x="228600" y="471488"/>
            <a:ext cx="85344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en-US" altLang="x-none" sz="2800" b="1" dirty="0">
                <a:solidFill>
                  <a:srgbClr val="99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林肯当选为美国总统的重要原因是</a:t>
            </a:r>
          </a:p>
        </p:txBody>
      </p:sp>
      <p:sp>
        <p:nvSpPr>
          <p:cNvPr id="39938" name="文本框 48130"/>
          <p:cNvSpPr txBox="1"/>
          <p:nvPr/>
        </p:nvSpPr>
        <p:spPr>
          <a:xfrm>
            <a:off x="304800" y="3397250"/>
            <a:ext cx="8610600" cy="946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lang="en-US" altLang="x-none" sz="2800" b="1" dirty="0">
                <a:solidFill>
                  <a:srgbClr val="99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马克思说：在美国历史上和人类历史上，林肯和华盛顿齐名”。马克思之所以这么说是因为林肯政府</a:t>
            </a:r>
          </a:p>
        </p:txBody>
      </p:sp>
      <p:sp>
        <p:nvSpPr>
          <p:cNvPr id="48132" name="文本框 48131"/>
          <p:cNvSpPr txBox="1"/>
          <p:nvPr/>
        </p:nvSpPr>
        <p:spPr>
          <a:xfrm>
            <a:off x="271463" y="5257800"/>
            <a:ext cx="719137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</a:p>
        </p:txBody>
      </p:sp>
      <p:sp>
        <p:nvSpPr>
          <p:cNvPr id="48133" name="文本框 48132"/>
          <p:cNvSpPr txBox="1"/>
          <p:nvPr/>
        </p:nvSpPr>
        <p:spPr>
          <a:xfrm>
            <a:off x="271463" y="1295400"/>
            <a:ext cx="719137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</a:p>
        </p:txBody>
      </p:sp>
      <p:sp>
        <p:nvSpPr>
          <p:cNvPr id="39941" name="文本框 48133">
            <a:hlinkClick r:id="" action="ppaction://noaction"/>
          </p:cNvPr>
          <p:cNvSpPr txBox="1"/>
          <p:nvPr/>
        </p:nvSpPr>
        <p:spPr>
          <a:xfrm>
            <a:off x="533400" y="1066800"/>
            <a:ext cx="80772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A.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他的一生经历了无数次改变命运的失败和挫折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39942" name="文本框 48134">
            <a:hlinkClick r:id="" action="ppaction://noaction"/>
          </p:cNvPr>
          <p:cNvSpPr txBox="1"/>
          <p:nvPr/>
        </p:nvSpPr>
        <p:spPr>
          <a:xfrm>
            <a:off x="533400" y="1995488"/>
            <a:ext cx="60960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C.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南方</a:t>
            </a: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8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州逐步脱离联邦政府而独立</a:t>
            </a:r>
          </a:p>
        </p:txBody>
      </p:sp>
      <p:sp>
        <p:nvSpPr>
          <p:cNvPr id="39943" name="文本框 48135">
            <a:hlinkClick r:id="" action="ppaction://noaction"/>
          </p:cNvPr>
          <p:cNvSpPr txBox="1"/>
          <p:nvPr/>
        </p:nvSpPr>
        <p:spPr>
          <a:xfrm>
            <a:off x="533400" y="1538288"/>
            <a:ext cx="38100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5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B.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他主张限制奴隶制</a:t>
            </a:r>
          </a:p>
        </p:txBody>
      </p:sp>
      <p:sp>
        <p:nvSpPr>
          <p:cNvPr id="39944" name="文本框 48136">
            <a:hlinkClick r:id="" action="ppaction://noaction"/>
          </p:cNvPr>
          <p:cNvSpPr txBox="1"/>
          <p:nvPr/>
        </p:nvSpPr>
        <p:spPr>
          <a:xfrm>
            <a:off x="533400" y="2528888"/>
            <a:ext cx="81534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D.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南方种植园主感到自己的利益将无法得到保障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39945" name="文本框 48137">
            <a:hlinkClick r:id="" action="ppaction://noaction"/>
          </p:cNvPr>
          <p:cNvSpPr txBox="1"/>
          <p:nvPr/>
        </p:nvSpPr>
        <p:spPr>
          <a:xfrm>
            <a:off x="533400" y="4572000"/>
            <a:ext cx="52832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A.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巩固了北部资产阶级的统治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39946" name="文本框 48138">
            <a:hlinkClick r:id="" action="ppaction://noaction"/>
          </p:cNvPr>
          <p:cNvSpPr txBox="1"/>
          <p:nvPr/>
        </p:nvSpPr>
        <p:spPr>
          <a:xfrm>
            <a:off x="533400" y="5500688"/>
            <a:ext cx="71628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C.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维护了国家的统一，废除了黑人奴隶制度</a:t>
            </a:r>
          </a:p>
        </p:txBody>
      </p:sp>
      <p:sp>
        <p:nvSpPr>
          <p:cNvPr id="39947" name="文本框 48139">
            <a:hlinkClick r:id="" action="ppaction://noaction"/>
          </p:cNvPr>
          <p:cNvSpPr txBox="1"/>
          <p:nvPr/>
        </p:nvSpPr>
        <p:spPr>
          <a:xfrm>
            <a:off x="533400" y="5043488"/>
            <a:ext cx="61722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5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B.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满足了农民平均分配土地的愿望</a:t>
            </a:r>
          </a:p>
        </p:txBody>
      </p:sp>
      <p:sp>
        <p:nvSpPr>
          <p:cNvPr id="39948" name="文本框 48140">
            <a:hlinkClick r:id="" action="ppaction://noaction"/>
          </p:cNvPr>
          <p:cNvSpPr txBox="1"/>
          <p:nvPr/>
        </p:nvSpPr>
        <p:spPr>
          <a:xfrm>
            <a:off x="533400" y="6019800"/>
            <a:ext cx="70739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5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D.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消除了对黑人的种族歧视和民族压迫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文本框 49153"/>
          <p:cNvSpPr txBox="1"/>
          <p:nvPr/>
        </p:nvSpPr>
        <p:spPr>
          <a:xfrm>
            <a:off x="228600" y="395288"/>
            <a:ext cx="85344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5.</a:t>
            </a:r>
            <a:r>
              <a:rPr lang="en-US" altLang="x-none" sz="2800" b="1" dirty="0">
                <a:solidFill>
                  <a:srgbClr val="99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美国南北战争爆发的根本原因是</a:t>
            </a:r>
          </a:p>
        </p:txBody>
      </p:sp>
      <p:sp>
        <p:nvSpPr>
          <p:cNvPr id="40962" name="文本框 49154"/>
          <p:cNvSpPr txBox="1"/>
          <p:nvPr/>
        </p:nvSpPr>
        <p:spPr>
          <a:xfrm>
            <a:off x="228600" y="2681288"/>
            <a:ext cx="85344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6.</a:t>
            </a:r>
            <a:r>
              <a:rPr lang="en-US" altLang="x-none" sz="2800" b="1" dirty="0">
                <a:solidFill>
                  <a:srgbClr val="99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美国南北战争中，北方取胜的原因不包括</a:t>
            </a:r>
          </a:p>
        </p:txBody>
      </p:sp>
      <p:sp>
        <p:nvSpPr>
          <p:cNvPr id="40963" name="文本框 49155"/>
          <p:cNvSpPr txBox="1"/>
          <p:nvPr/>
        </p:nvSpPr>
        <p:spPr>
          <a:xfrm>
            <a:off x="304800" y="4710113"/>
            <a:ext cx="85344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7.</a:t>
            </a:r>
            <a:r>
              <a:rPr lang="en-US" altLang="x-none" sz="2800" b="1" dirty="0">
                <a:solidFill>
                  <a:srgbClr val="99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美国南北双方矛盾的焦点是</a:t>
            </a:r>
          </a:p>
        </p:txBody>
      </p:sp>
      <p:sp>
        <p:nvSpPr>
          <p:cNvPr id="49157" name="文本框 49156"/>
          <p:cNvSpPr txBox="1"/>
          <p:nvPr/>
        </p:nvSpPr>
        <p:spPr>
          <a:xfrm>
            <a:off x="4614863" y="898525"/>
            <a:ext cx="719137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</a:p>
        </p:txBody>
      </p:sp>
      <p:sp>
        <p:nvSpPr>
          <p:cNvPr id="49158" name="文本框 49157"/>
          <p:cNvSpPr txBox="1"/>
          <p:nvPr/>
        </p:nvSpPr>
        <p:spPr>
          <a:xfrm>
            <a:off x="3776663" y="3794125"/>
            <a:ext cx="719137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</a:p>
        </p:txBody>
      </p:sp>
      <p:sp>
        <p:nvSpPr>
          <p:cNvPr id="49159" name="文本框 49158"/>
          <p:cNvSpPr txBox="1"/>
          <p:nvPr/>
        </p:nvSpPr>
        <p:spPr>
          <a:xfrm>
            <a:off x="42863" y="5165725"/>
            <a:ext cx="719137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</a:p>
        </p:txBody>
      </p:sp>
      <p:sp>
        <p:nvSpPr>
          <p:cNvPr id="40967" name="文本框 49159">
            <a:hlinkClick r:id="" action="ppaction://noaction"/>
          </p:cNvPr>
          <p:cNvSpPr txBox="1"/>
          <p:nvPr/>
        </p:nvSpPr>
        <p:spPr>
          <a:xfrm>
            <a:off x="304800" y="1066800"/>
            <a:ext cx="48006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A.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美国领土的不断扩张</a:t>
            </a:r>
          </a:p>
        </p:txBody>
      </p:sp>
      <p:sp>
        <p:nvSpPr>
          <p:cNvPr id="40968" name="文本框 49160">
            <a:hlinkClick r:id="" action="ppaction://noaction"/>
          </p:cNvPr>
          <p:cNvSpPr txBox="1"/>
          <p:nvPr/>
        </p:nvSpPr>
        <p:spPr>
          <a:xfrm>
            <a:off x="4876800" y="1081088"/>
            <a:ext cx="40386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B.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两种经济体制的矛盾</a:t>
            </a:r>
          </a:p>
        </p:txBody>
      </p:sp>
      <p:sp>
        <p:nvSpPr>
          <p:cNvPr id="40969" name="文本框 49161">
            <a:hlinkClick r:id="" action="ppaction://noaction"/>
          </p:cNvPr>
          <p:cNvSpPr txBox="1"/>
          <p:nvPr/>
        </p:nvSpPr>
        <p:spPr>
          <a:xfrm>
            <a:off x="304800" y="1690688"/>
            <a:ext cx="51054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C.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英国压制美国经济的发展</a:t>
            </a:r>
          </a:p>
        </p:txBody>
      </p:sp>
      <p:sp>
        <p:nvSpPr>
          <p:cNvPr id="40970" name="文本框 49162">
            <a:hlinkClick r:id="" action="ppaction://noaction"/>
          </p:cNvPr>
          <p:cNvSpPr txBox="1"/>
          <p:nvPr/>
        </p:nvSpPr>
        <p:spPr>
          <a:xfrm>
            <a:off x="4876800" y="1690688"/>
            <a:ext cx="4078288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D.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林肯当选为美国总统</a:t>
            </a:r>
          </a:p>
        </p:txBody>
      </p:sp>
      <p:sp>
        <p:nvSpPr>
          <p:cNvPr id="40971" name="文本框 49163">
            <a:hlinkClick r:id="" action="ppaction://noaction"/>
          </p:cNvPr>
          <p:cNvSpPr txBox="1"/>
          <p:nvPr/>
        </p:nvSpPr>
        <p:spPr>
          <a:xfrm>
            <a:off x="4038600" y="3976688"/>
            <a:ext cx="44196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2900">
              <a:spcBef>
                <a:spcPct val="25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D.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南方叛乱各州准备不足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40972" name="文本框 49164">
            <a:hlinkClick r:id="" action="ppaction://noaction"/>
          </p:cNvPr>
          <p:cNvSpPr txBox="1"/>
          <p:nvPr/>
        </p:nvSpPr>
        <p:spPr>
          <a:xfrm>
            <a:off x="304800" y="3352800"/>
            <a:ext cx="32004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A.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力量对比占优势</a:t>
            </a:r>
          </a:p>
        </p:txBody>
      </p:sp>
      <p:sp>
        <p:nvSpPr>
          <p:cNvPr id="40973" name="文本框 49165">
            <a:hlinkClick r:id="" action="ppaction://noaction"/>
          </p:cNvPr>
          <p:cNvSpPr txBox="1"/>
          <p:nvPr/>
        </p:nvSpPr>
        <p:spPr>
          <a:xfrm>
            <a:off x="4038600" y="3352800"/>
            <a:ext cx="48768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B.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采取调动人民积极性的措施</a:t>
            </a:r>
          </a:p>
        </p:txBody>
      </p:sp>
      <p:sp>
        <p:nvSpPr>
          <p:cNvPr id="40974" name="文本框 49166">
            <a:hlinkClick r:id="" action="ppaction://noaction"/>
          </p:cNvPr>
          <p:cNvSpPr txBox="1"/>
          <p:nvPr/>
        </p:nvSpPr>
        <p:spPr>
          <a:xfrm>
            <a:off x="304800" y="3976688"/>
            <a:ext cx="39624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C.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人心向背有利于北方</a:t>
            </a:r>
          </a:p>
        </p:txBody>
      </p:sp>
      <p:sp>
        <p:nvSpPr>
          <p:cNvPr id="40975" name="文本框 49167">
            <a:hlinkClick r:id="" action="ppaction://noaction"/>
          </p:cNvPr>
          <p:cNvSpPr txBox="1"/>
          <p:nvPr/>
        </p:nvSpPr>
        <p:spPr>
          <a:xfrm>
            <a:off x="3962400" y="5957888"/>
            <a:ext cx="48768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2900">
              <a:spcBef>
                <a:spcPct val="25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D.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资本主义制度的存废问题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40976" name="文本框 49168">
            <a:hlinkClick r:id="" action="ppaction://noaction"/>
          </p:cNvPr>
          <p:cNvSpPr txBox="1"/>
          <p:nvPr/>
        </p:nvSpPr>
        <p:spPr>
          <a:xfrm>
            <a:off x="304800" y="5348288"/>
            <a:ext cx="33528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A.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奴隶制存废问题</a:t>
            </a:r>
          </a:p>
        </p:txBody>
      </p:sp>
      <p:sp>
        <p:nvSpPr>
          <p:cNvPr id="40977" name="文本框 49169">
            <a:hlinkClick r:id="" action="ppaction://noaction"/>
          </p:cNvPr>
          <p:cNvSpPr txBox="1"/>
          <p:nvPr/>
        </p:nvSpPr>
        <p:spPr>
          <a:xfrm>
            <a:off x="3962400" y="5348288"/>
            <a:ext cx="46482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2900">
              <a:spcBef>
                <a:spcPct val="25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B.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向西部扩张领土的问题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8" name="文本框 49170">
            <a:hlinkClick r:id="" action="ppaction://noaction"/>
          </p:cNvPr>
          <p:cNvSpPr txBox="1"/>
          <p:nvPr/>
        </p:nvSpPr>
        <p:spPr>
          <a:xfrm>
            <a:off x="304800" y="5957888"/>
            <a:ext cx="2536825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2900">
              <a:spcBef>
                <a:spcPct val="25000"/>
              </a:spcBef>
            </a:pPr>
            <a:r>
              <a:rPr lang="en-US" altLang="x-none" sz="2800" b="1" dirty="0">
                <a:latin typeface="Arial" panose="020B0604020202020204" pitchFamily="34" charset="0"/>
                <a:ea typeface="宋体" panose="02010600030101010101" pitchFamily="2" charset="-122"/>
              </a:rPr>
              <a:t>C.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关税问题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1" grpId="0"/>
      <p:bldP spid="40962" grpId="0"/>
      <p:bldP spid="40963" grpId="0"/>
      <p:bldP spid="49157" grpId="0"/>
      <p:bldP spid="49158" grpId="0"/>
      <p:bldP spid="49159" grpId="0"/>
      <p:bldP spid="40971" grpId="0"/>
      <p:bldP spid="40975" grpId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_2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2243</Words>
  <PresentationFormat>全屏显示(4:3)</PresentationFormat>
  <Paragraphs>235</Paragraphs>
  <Slides>22</Slides>
  <Notes>2</Notes>
  <HiddenSlides>0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22</vt:i4>
      </vt:variant>
    </vt:vector>
  </HeadingPairs>
  <TitlesOfParts>
    <vt:vector size="24" baseType="lpstr">
      <vt:lpstr>默认设计模板</vt:lpstr>
      <vt:lpstr>默认设计模板_2</vt:lpstr>
      <vt:lpstr>幻灯片 1</vt:lpstr>
      <vt:lpstr>(1861-1865)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南北方力量对比表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2012-12-17T02:46:00Z</dcterms:created>
  <dcterms:modified xsi:type="dcterms:W3CDTF">2019-01-07T12:24:22Z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2052-10.1.0.7566</vt:lpwstr>
  </property>
</Properties>
</file>