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emf" ContentType="image/x-em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1" r:id="rId3"/>
    <p:sldMasterId id="2147483674" r:id="rId4"/>
  </p:sldMasterIdLst>
  <p:notesMasterIdLst>
    <p:notesMasterId r:id="rId20"/>
  </p:notesMasterIdLst>
  <p:sldIdLst>
    <p:sldId id="353" r:id="rId5"/>
    <p:sldId id="295" r:id="rId6"/>
    <p:sldId id="407" r:id="rId7"/>
    <p:sldId id="408" r:id="rId8"/>
    <p:sldId id="409" r:id="rId9"/>
    <p:sldId id="410" r:id="rId10"/>
    <p:sldId id="265" r:id="rId11"/>
    <p:sldId id="394" r:id="rId12"/>
    <p:sldId id="411" r:id="rId13"/>
    <p:sldId id="414" r:id="rId14"/>
    <p:sldId id="416" r:id="rId15"/>
    <p:sldId id="417" r:id="rId16"/>
    <p:sldId id="418" r:id="rId17"/>
    <p:sldId id="419" r:id="rId18"/>
    <p:sldId id="420" r:id="rId19"/>
    <p:sldId id="421" r:id="rId21"/>
    <p:sldId id="422" r:id="rId22"/>
    <p:sldId id="423" r:id="rId23"/>
    <p:sldId id="424" r:id="rId24"/>
    <p:sldId id="276" r:id="rId25"/>
    <p:sldId id="283" r:id="rId26"/>
    <p:sldId id="268" r:id="rId27"/>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F2EE"/>
    <a:srgbClr val="BFD8C2"/>
    <a:srgbClr val="88DB29"/>
    <a:srgbClr val="0810B8"/>
    <a:srgbClr val="F4F207"/>
    <a:srgbClr val="000000"/>
    <a:srgbClr val="1010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slide" Target="slides/slide1.xml"/><Relationship Id="rId4" Type="http://schemas.openxmlformats.org/officeDocument/2006/relationships/slideMaster" Target="slideMasters/slideMaster3.xml"/><Relationship Id="rId30" Type="http://schemas.openxmlformats.org/officeDocument/2006/relationships/tableStyles" Target="tableStyles.xml"/><Relationship Id="rId3" Type="http://schemas.openxmlformats.org/officeDocument/2006/relationships/slideMaster" Target="slideMasters/slideMaster2.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slide" Target="slides/slide22.xml"/><Relationship Id="rId26" Type="http://schemas.openxmlformats.org/officeDocument/2006/relationships/slide" Target="slides/slide21.xml"/><Relationship Id="rId25" Type="http://schemas.openxmlformats.org/officeDocument/2006/relationships/slide" Target="slides/slide20.xml"/><Relationship Id="rId24" Type="http://schemas.openxmlformats.org/officeDocument/2006/relationships/slide" Target="slides/slide19.xml"/><Relationship Id="rId23" Type="http://schemas.openxmlformats.org/officeDocument/2006/relationships/slide" Target="slides/slide18.xml"/><Relationship Id="rId22" Type="http://schemas.openxmlformats.org/officeDocument/2006/relationships/slide" Target="slides/slide17.xml"/><Relationship Id="rId21" Type="http://schemas.openxmlformats.org/officeDocument/2006/relationships/slide" Target="slides/slide16.xml"/><Relationship Id="rId20" Type="http://schemas.openxmlformats.org/officeDocument/2006/relationships/notesMaster" Target="notesMasters/notesMaster1.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560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p>
            <a:pPr lvl="0" indent="0" algn="r"/>
            <a:fld id="{9A0DB2DC-4C9A-4742-B13C-FB6460FD3503}" type="slidenum">
              <a:rPr lang="en-US" altLang="zh-CN" sz="1200" b="0" dirty="0">
                <a:solidFill>
                  <a:schemeClr val="tx1"/>
                </a:solidFill>
                <a:ea typeface="宋体" panose="02010600030101010101" pitchFamily="2" charset="-122"/>
              </a:rPr>
            </a:fld>
            <a:endParaRPr lang="en-US" altLang="zh-CN" sz="1200" b="0" dirty="0">
              <a:solidFill>
                <a:schemeClr val="tx1"/>
              </a:solidFill>
              <a:ea typeface="宋体" panose="02010600030101010101" pitchFamily="2" charset="-122"/>
            </a:endParaRPr>
          </a:p>
        </p:txBody>
      </p:sp>
      <p:sp>
        <p:nvSpPr>
          <p:cNvPr id="25602" name="幻灯片图像占位符 1"/>
          <p:cNvSpPr>
            <a:spLocks noGrp="1" noRot="1" noChangeAspect="1" noTextEdit="1"/>
          </p:cNvSpPr>
          <p:nvPr>
            <p:ph type="sldImg"/>
          </p:nvPr>
        </p:nvSpPr>
        <p:spPr/>
      </p:sp>
      <p:sp>
        <p:nvSpPr>
          <p:cNvPr id="25603" name="备注占位符 2"/>
          <p:cNvSpPr>
            <a:spLocks noGrp="1"/>
          </p:cNvSpPr>
          <p:nvPr>
            <p:ph type="body"/>
          </p:nvPr>
        </p:nvSpPr>
        <p:spPr/>
        <p:txBody>
          <a:bodyPr wrap="square" lIns="91440" tIns="45720" rIns="91440" bIns="45720" anchor="t"/>
          <a:p>
            <a:pPr lvl="0" eaLnBrk="1" hangingPunct="1"/>
            <a:r>
              <a:rPr lang="zh-CN" altLang="en-US" dirty="0"/>
              <a:t>本资料来自于资源最齐全的２１世纪教育网</a:t>
            </a:r>
            <a:r>
              <a:rPr lang="en-US" altLang="zh-CN" dirty="0"/>
              <a:t>www.21cnjy.com</a:t>
            </a:r>
            <a:endParaRPr lang="en-US" altLang="zh-CN" dirty="0"/>
          </a:p>
        </p:txBody>
      </p:sp>
      <p:sp>
        <p:nvSpPr>
          <p:cNvPr id="25604" name="灯片编号占位符 3"/>
          <p:cNvSpPr txBox="1">
            <a:spLocks noGrp="1"/>
          </p:cNvSpPr>
          <p:nvPr/>
        </p:nvSpPr>
        <p:spPr>
          <a:xfrm>
            <a:off x="3884613" y="8685213"/>
            <a:ext cx="2971800" cy="457200"/>
          </a:xfrm>
          <a:prstGeom prst="rect">
            <a:avLst/>
          </a:prstGeom>
          <a:noFill/>
          <a:ln w="9525">
            <a:noFill/>
          </a:ln>
        </p:spPr>
        <p:txBody>
          <a:bodyPr anchor="b"/>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30721" name="Rectangle 7"/>
          <p:cNvSpPr txBox="1">
            <a:spLocks noGrp="1"/>
          </p:cNvSpPr>
          <p:nvPr>
            <p:ph type="sldNum" sz="quarter"/>
          </p:nvPr>
        </p:nvSpPr>
        <p:spPr>
          <a:xfrm>
            <a:off x="3884613" y="8685213"/>
            <a:ext cx="2971800" cy="457200"/>
          </a:xfrm>
          <a:prstGeom prst="rect">
            <a:avLst/>
          </a:prstGeom>
          <a:noFill/>
          <a:ln w="9525">
            <a:noFill/>
          </a:ln>
        </p:spPr>
        <p:txBody>
          <a:bodyPr wrap="square" lIns="91440" tIns="45720" rIns="91440" bIns="45720" anchor="b"/>
          <a:p>
            <a:pPr lvl="0" indent="0" algn="r"/>
            <a:fld id="{9A0DB2DC-4C9A-4742-B13C-FB6460FD3503}" type="slidenum">
              <a:rPr lang="en-US" altLang="zh-CN" sz="1200" b="0" dirty="0">
                <a:solidFill>
                  <a:schemeClr val="tx1"/>
                </a:solidFill>
                <a:ea typeface="宋体" panose="02010600030101010101" pitchFamily="2" charset="-122"/>
              </a:rPr>
            </a:fld>
            <a:endParaRPr lang="en-US" altLang="zh-CN" sz="1200" b="0" dirty="0">
              <a:solidFill>
                <a:schemeClr val="tx1"/>
              </a:solidFill>
              <a:ea typeface="宋体" panose="02010600030101010101" pitchFamily="2" charset="-122"/>
            </a:endParaRPr>
          </a:p>
        </p:txBody>
      </p:sp>
      <p:sp>
        <p:nvSpPr>
          <p:cNvPr id="30722" name="幻灯片图像占位符 1"/>
          <p:cNvSpPr>
            <a:spLocks noGrp="1" noRot="1" noChangeAspect="1" noTextEdit="1"/>
          </p:cNvSpPr>
          <p:nvPr>
            <p:ph type="sldImg"/>
          </p:nvPr>
        </p:nvSpPr>
        <p:spPr/>
      </p:sp>
      <p:sp>
        <p:nvSpPr>
          <p:cNvPr id="30723" name="备注占位符 2"/>
          <p:cNvSpPr>
            <a:spLocks noGrp="1"/>
          </p:cNvSpPr>
          <p:nvPr>
            <p:ph type="body"/>
          </p:nvPr>
        </p:nvSpPr>
        <p:spPr/>
        <p:txBody>
          <a:bodyPr wrap="square" lIns="91440" tIns="45720" rIns="91440" bIns="45720" anchor="t"/>
          <a:p>
            <a:pPr lvl="0" eaLnBrk="1" hangingPunct="1"/>
            <a:r>
              <a:rPr lang="zh-CN" altLang="en-US" dirty="0"/>
              <a:t>本资料来自于资源最齐全的２１世纪教育网</a:t>
            </a:r>
            <a:r>
              <a:rPr lang="en-US" altLang="zh-CN" dirty="0"/>
              <a:t>www.21cnjy.com</a:t>
            </a:r>
            <a:endParaRPr lang="en-US" altLang="zh-CN" dirty="0"/>
          </a:p>
        </p:txBody>
      </p:sp>
      <p:sp>
        <p:nvSpPr>
          <p:cNvPr id="30724" name="灯片编号占位符 3"/>
          <p:cNvSpPr txBox="1">
            <a:spLocks noGrp="1"/>
          </p:cNvSpPr>
          <p:nvPr/>
        </p:nvSpPr>
        <p:spPr>
          <a:xfrm>
            <a:off x="3884613" y="8685213"/>
            <a:ext cx="2971800" cy="457200"/>
          </a:xfrm>
          <a:prstGeom prst="rect">
            <a:avLst/>
          </a:prstGeom>
          <a:noFill/>
          <a:ln w="9525">
            <a:noFill/>
          </a:ln>
        </p:spPr>
        <p:txBody>
          <a:bodyPr anchor="b"/>
          <a:p>
            <a:pPr lvl="0" indent="0" algn="r"/>
            <a:fld id="{9A0DB2DC-4C9A-4742-B13C-FB6460FD3503}" type="slidenum">
              <a:rPr lang="en-US" altLang="zh-CN" sz="1200" b="0" dirty="0">
                <a:solidFill>
                  <a:schemeClr val="tx1"/>
                </a:solidFill>
                <a:latin typeface="Comic Sans MS" panose="030F0702030302020204" pitchFamily="66" charset="0"/>
                <a:ea typeface="宋体" panose="02010600030101010101" pitchFamily="2" charset="-122"/>
              </a:rPr>
            </a:fld>
            <a:endParaRPr lang="en-US" altLang="zh-CN" sz="1200" b="0" dirty="0">
              <a:solidFill>
                <a:schemeClr val="tx1"/>
              </a:solidFill>
              <a:latin typeface="Comic Sans MS" panose="030F0702030302020204" pitchFamily="66" charset="0"/>
              <a:ea typeface="宋体" panose="02010600030101010101" pitchFamily="2"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9841"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629841" y="2505075"/>
            <a:ext cx="3868340"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29150" y="2505075"/>
            <a:ext cx="3887391"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457200" y="274638"/>
            <a:ext cx="8229600" cy="5851525"/>
          </a:xfrm>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nvPr>
        </p:nvSpPr>
        <p:spPr/>
        <p:txBody>
          <a:bodyPr/>
          <a:p>
            <a:pPr lvl="0" algn="r" eaLnBrk="1" fontAlgn="base" hangingPunct="1"/>
            <a:fld id="{9A0DB2DC-4C9A-4742-B13C-FB6460FD3503}" type="slidenum">
              <a:rPr lang="en-US" altLang="zh-CN" sz="1400" b="0" strike="noStrike" noProof="1" dirty="0">
                <a:solidFill>
                  <a:schemeClr val="tx1"/>
                </a:solidFill>
                <a:latin typeface="Arial" panose="020B0604020202020204" pitchFamily="34" charset="0"/>
                <a:ea typeface="宋体" panose="02010600030101010101" pitchFamily="2" charset="-122"/>
                <a:cs typeface="+mn-ea"/>
              </a:rPr>
            </a:fld>
            <a:endParaRPr lang="en-US" altLang="zh-CN" sz="1400" b="0" strike="noStrike" noProof="1" dirty="0">
              <a:solidFill>
                <a:schemeClr val="tx1"/>
              </a:solidFill>
              <a:ea typeface="宋体" panose="02010600030101010101" pitchFamily="2" charset="-122"/>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noProof="1" smtClean="0"/>
              <a:t>单击此处编辑母版标题样式</a:t>
            </a:r>
            <a:endParaRPr lang="zh-CN" altLang="en-US" noProof="1"/>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noProof="1" smtClean="0"/>
              <a:t>单击此处编辑母版副标题样式</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noProof="1" smtClean="0"/>
              <a:t>单击此处编辑母版文本样式</a:t>
            </a:r>
            <a:endParaRPr lang="zh-CN" altLang="en-US" noProof="1" smtClean="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内容占位符 2"/>
          <p:cNvSpPr>
            <a:spLocks noGrp="1"/>
          </p:cNvSpPr>
          <p:nvPr>
            <p:ph sz="half" idx="1"/>
          </p:nvPr>
        </p:nvSpPr>
        <p:spPr>
          <a:xfrm>
            <a:off x="457200" y="1600200"/>
            <a:ext cx="4032504" cy="4525963"/>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内容占位符 3"/>
          <p:cNvSpPr>
            <a:spLocks noGrp="1"/>
          </p:cNvSpPr>
          <p:nvPr>
            <p:ph sz="half" idx="2"/>
          </p:nvPr>
        </p:nvSpPr>
        <p:spPr>
          <a:xfrm>
            <a:off x="4654296" y="1600200"/>
            <a:ext cx="4032504" cy="4525963"/>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noProof="1" smtClean="0"/>
              <a:t>单击此处编辑母版标题样式</a:t>
            </a:r>
            <a:endParaRPr lang="zh-CN" altLang="en-US" noProof="1"/>
          </a:p>
        </p:txBody>
      </p:sp>
      <p:sp>
        <p:nvSpPr>
          <p:cNvPr id="3" name="文本占位符 2"/>
          <p:cNvSpPr>
            <a:spLocks noGrp="1"/>
          </p:cNvSpPr>
          <p:nvPr>
            <p:ph type="body" idx="1"/>
          </p:nvPr>
        </p:nvSpPr>
        <p:spPr>
          <a:xfrm>
            <a:off x="890081" y="1778438"/>
            <a:ext cx="3655181"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endParaRPr lang="zh-CN" altLang="en-US" noProof="1"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5" name="文本占位符 4"/>
          <p:cNvSpPr>
            <a:spLocks noGrp="1"/>
          </p:cNvSpPr>
          <p:nvPr>
            <p:ph type="body" sz="quarter" idx="3"/>
          </p:nvPr>
        </p:nvSpPr>
        <p:spPr>
          <a:xfrm>
            <a:off x="4692704" y="1778438"/>
            <a:ext cx="3673182" cy="823912"/>
          </a:xfrm>
        </p:spPr>
        <p:txBody>
          <a:bodyPr anchor="ctr"/>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noProof="1" smtClean="0"/>
              <a:t>单击此处编辑母版文本样式</a:t>
            </a:r>
            <a:endParaRPr lang="zh-CN" altLang="en-US" noProof="1"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7" name="日期占位符 6"/>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8" name="页脚占位符 7"/>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9" name="灯片编号占位符 8"/>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日期占位符 2"/>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页脚占位符 3"/>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灯片编号占位符 4"/>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noProof="1" smtClean="0"/>
              <a:t>单击此处编辑母版标题样式</a:t>
            </a:r>
            <a:endParaRPr lang="zh-CN" altLang="en-US" noProof="1"/>
          </a:p>
        </p:txBody>
      </p:sp>
      <p:sp>
        <p:nvSpPr>
          <p:cNvPr id="3" name="图片占位符 2"/>
          <p:cNvSpPr>
            <a:spLocks noGrp="1"/>
          </p:cNvSpPr>
          <p:nvPr>
            <p:ph type="pic" idx="1"/>
          </p:nvPr>
        </p:nvSpPr>
        <p:spPr>
          <a:xfrm>
            <a:off x="3887391" y="457201"/>
            <a:ext cx="4629150" cy="5403850"/>
          </a:xfrm>
        </p:spPr>
        <p:txBody>
          <a:bodyPr vert="horz" wrap="square" lIns="91440" tIns="45720" rIns="91440" bIns="45720" numCol="1" anchor="t" anchorCtr="0" compatLnSpc="1"/>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marL="0" marR="0" lvl="0" indent="0" algn="l" defTabSz="914400" rtl="0" eaLnBrk="1" fontAlgn="base" latinLnBrk="0" hangingPunct="1">
              <a:lnSpc>
                <a:spcPct val="100000"/>
              </a:lnSpc>
              <a:spcBef>
                <a:spcPct val="20000"/>
              </a:spcBef>
              <a:spcAft>
                <a:spcPct val="0"/>
              </a:spcAft>
              <a:buClrTx/>
              <a:buSzTx/>
              <a:buFont typeface="Arial" panose="020B0604020202020204" pitchFamily="34" charset="0"/>
              <a:buNone/>
              <a:defRPr/>
            </a:pPr>
            <a:endParaRPr kumimoji="0" lang="zh-CN" altLang="en-US" sz="2400" b="0" i="0" u="none" strike="noStrike" kern="1200" cap="none" spc="0" normalizeH="0" baseline="0" noProof="1">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noProof="1" smtClean="0"/>
              <a:t>单击此处编辑母版文本样式</a:t>
            </a:r>
            <a:endParaRPr lang="zh-CN" altLang="en-US" noProof="1" smtClean="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noProof="1" smtClean="0"/>
              <a:t>单击此处编辑母版标题样式</a:t>
            </a:r>
            <a:endParaRPr lang="zh-CN" altLang="en-US" noProof="1"/>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noProof="1" smtClean="0"/>
              <a:t>单击此处编辑母版文本样式</a:t>
            </a:r>
            <a:endParaRPr lang="zh-CN" altLang="en-US" noProof="1" smtClean="0"/>
          </a:p>
          <a:p>
            <a:pPr lvl="1"/>
            <a:r>
              <a:rPr lang="zh-CN" altLang="en-US" noProof="1" smtClean="0"/>
              <a:t>第二级</a:t>
            </a:r>
            <a:endParaRPr lang="zh-CN" altLang="en-US" noProof="1" smtClean="0"/>
          </a:p>
          <a:p>
            <a:pPr lvl="2"/>
            <a:r>
              <a:rPr lang="zh-CN" altLang="en-US" noProof="1" smtClean="0"/>
              <a:t>第三级</a:t>
            </a:r>
            <a:endParaRPr lang="zh-CN" altLang="en-US" noProof="1" smtClean="0"/>
          </a:p>
          <a:p>
            <a:pPr lvl="3"/>
            <a:r>
              <a:rPr lang="zh-CN" altLang="en-US" noProof="1" smtClean="0"/>
              <a:t>第四级</a:t>
            </a:r>
            <a:endParaRPr lang="zh-CN" altLang="en-US" noProof="1" smtClean="0"/>
          </a:p>
          <a:p>
            <a:pPr lvl="4"/>
            <a:r>
              <a:rPr lang="zh-CN" altLang="en-US" noProof="1" smtClean="0"/>
              <a:t>第五级</a:t>
            </a:r>
            <a:endParaRPr lang="zh-CN" altLang="en-US" noProof="1"/>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p>
            <a:pPr fontAlgn="base"/>
            <a:r>
              <a:rPr lang="zh-CN" altLang="en-US" strike="noStrike" noProof="1" smtClean="0"/>
              <a:t>单击此处编辑母版标题样式</a:t>
            </a:r>
            <a:endParaRPr lang="zh-CN" altLang="en-US" strike="noStrike" noProof="1"/>
          </a:p>
        </p:txBody>
      </p:sp>
      <p:sp>
        <p:nvSpPr>
          <p:cNvPr id="3" name="表格占位符 2"/>
          <p:cNvSpPr>
            <a:spLocks noGrp="1"/>
          </p:cNvSpPr>
          <p:nvPr>
            <p:ph type="tbl" idx="1"/>
          </p:nvPr>
        </p:nvSpPr>
        <p:spPr>
          <a:xfrm>
            <a:off x="457200" y="1600200"/>
            <a:ext cx="8229600" cy="4525963"/>
          </a:xfrm>
        </p:spPr>
        <p:txBody>
          <a:bodyPr vert="horz" wrap="square" lIns="91440" tIns="45720" rIns="91440" bIns="45720" numCol="1" anchor="t" anchorCtr="0" compatLnSpc="1"/>
          <a:lstStyle/>
          <a:p>
            <a:pPr marL="342900" marR="0" lvl="0" indent="-342900" algn="l" defTabSz="914400" rtl="0" eaLnBrk="1" fontAlgn="base" latinLnBrk="0" hangingPunct="1">
              <a:lnSpc>
                <a:spcPct val="100000"/>
              </a:lnSpc>
              <a:spcBef>
                <a:spcPct val="20000"/>
              </a:spcBef>
              <a:spcAft>
                <a:spcPct val="0"/>
              </a:spcAft>
              <a:buClrTx/>
              <a:buSzTx/>
              <a:buFontTx/>
              <a:buChar char="•"/>
              <a:defRPr/>
            </a:pPr>
            <a:endParaRPr kumimoji="0" lang="zh-CN" altLang="en-US" sz="3200" b="0" i="0" u="none" strike="noStrike" kern="0" cap="none" spc="0" normalizeH="0" baseline="0" noProof="0" smtClean="0">
              <a:ln>
                <a:noFill/>
              </a:ln>
              <a:solidFill>
                <a:schemeClr val="tx1"/>
              </a:solidFill>
              <a:effectLst/>
              <a:uLnTx/>
              <a:uFillTx/>
              <a:latin typeface="+mn-lt"/>
              <a:ea typeface="+mn-ea"/>
              <a:cs typeface="+mn-cs"/>
            </a:endParaRPr>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smtClean="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lvl="0" eaLnBrk="1" fontAlgn="base" hangingPunct="1"/>
            <a:fld id="{9A0DB2DC-4C9A-4742-B13C-FB6460FD3503}" type="slidenum">
              <a:rPr lang="en-US" altLang="zh-CN" strike="noStrike" noProof="1" dirty="0">
                <a:latin typeface="Arial" panose="020B0604020202020204" pitchFamily="34" charset="0"/>
                <a:ea typeface="宋体" panose="02010600030101010101" pitchFamily="2" charset="-122"/>
                <a:cs typeface="+mn-cs"/>
              </a:rPr>
            </a:fld>
            <a:endParaRPr lang="en-US" altLang="zh-CN" strike="noStrike" noProof="1" dirty="0">
              <a:latin typeface="Arial" panose="020B0604020202020204" pitchFamily="34" charset="0"/>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a:prstGeom prst="rect">
            <a:avLst/>
          </a:prstGeo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a:prstGeom prst="rect">
            <a:avLst/>
          </a:prstGeo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29150" y="1825625"/>
            <a:ext cx="3886200" cy="4351338"/>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a:prstGeom prst="rect">
            <a:avLst/>
          </a:prstGeo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a:prstGeom prst="rect">
            <a:avLst/>
          </a:prstGeo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a:prstGeom prst="rect">
            <a:avLst/>
          </a:prstGeo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a:prstGeom prst="rect">
            <a:avLst/>
          </a:prstGeo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a:prstGeom prst="rect">
            <a:avLst/>
          </a:prstGeo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365125"/>
            <a:ext cx="1971675" cy="5811838"/>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365125"/>
            <a:ext cx="5800725" cy="5811838"/>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4" Type="http://schemas.openxmlformats.org/officeDocument/2006/relationships/theme" Target="../theme/theme1.xml"/><Relationship Id="rId13" Type="http://schemas.openxmlformats.org/officeDocument/2006/relationships/image" Target="../media/image1.png"/><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1.xml"/><Relationship Id="rId8" Type="http://schemas.openxmlformats.org/officeDocument/2006/relationships/slideLayout" Target="../slideLayouts/slideLayout20.xml"/><Relationship Id="rId7" Type="http://schemas.openxmlformats.org/officeDocument/2006/relationships/slideLayout" Target="../slideLayouts/slideLayout19.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 Id="rId3" Type="http://schemas.openxmlformats.org/officeDocument/2006/relationships/slideLayout" Target="../slideLayouts/slideLayout15.xml"/><Relationship Id="rId2" Type="http://schemas.openxmlformats.org/officeDocument/2006/relationships/slideLayout" Target="../slideLayouts/slideLayout14.xml"/><Relationship Id="rId14" Type="http://schemas.openxmlformats.org/officeDocument/2006/relationships/theme" Target="../theme/theme2.xml"/><Relationship Id="rId13" Type="http://schemas.openxmlformats.org/officeDocument/2006/relationships/image" Target="../media/image1.png"/><Relationship Id="rId12" Type="http://schemas.openxmlformats.org/officeDocument/2006/relationships/slideLayout" Target="../slideLayouts/slideLayout24.xml"/><Relationship Id="rId11" Type="http://schemas.openxmlformats.org/officeDocument/2006/relationships/slideLayout" Target="../slideLayouts/slideLayout23.xml"/><Relationship Id="rId10" Type="http://schemas.openxmlformats.org/officeDocument/2006/relationships/slideLayout" Target="../slideLayouts/slideLayout2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9" Type="http://schemas.openxmlformats.org/officeDocument/2006/relationships/slideLayout" Target="../slideLayouts/slideLayout33.xml"/><Relationship Id="rId8" Type="http://schemas.openxmlformats.org/officeDocument/2006/relationships/slideLayout" Target="../slideLayouts/slideLayout32.xml"/><Relationship Id="rId7" Type="http://schemas.openxmlformats.org/officeDocument/2006/relationships/slideLayout" Target="../slideLayouts/slideLayout31.xml"/><Relationship Id="rId6" Type="http://schemas.openxmlformats.org/officeDocument/2006/relationships/slideLayout" Target="../slideLayouts/slideLayout30.xml"/><Relationship Id="rId5" Type="http://schemas.openxmlformats.org/officeDocument/2006/relationships/slideLayout" Target="../slideLayouts/slideLayout29.xml"/><Relationship Id="rId4" Type="http://schemas.openxmlformats.org/officeDocument/2006/relationships/slideLayout" Target="../slideLayouts/slideLayout28.xml"/><Relationship Id="rId3" Type="http://schemas.openxmlformats.org/officeDocument/2006/relationships/slideLayout" Target="../slideLayouts/slideLayout27.xml"/><Relationship Id="rId2" Type="http://schemas.openxmlformats.org/officeDocument/2006/relationships/slideLayout" Target="../slideLayouts/slideLayout26.xml"/><Relationship Id="rId14" Type="http://schemas.openxmlformats.org/officeDocument/2006/relationships/theme" Target="../theme/theme3.xml"/><Relationship Id="rId13" Type="http://schemas.openxmlformats.org/officeDocument/2006/relationships/image" Target="../media/image2.jpeg"/><Relationship Id="rId12" Type="http://schemas.openxmlformats.org/officeDocument/2006/relationships/image" Target="../media/image1.png"/><Relationship Id="rId11" Type="http://schemas.openxmlformats.org/officeDocument/2006/relationships/slideLayout" Target="../slideLayouts/slideLayout35.xml"/><Relationship Id="rId10" Type="http://schemas.openxmlformats.org/officeDocument/2006/relationships/slideLayout" Target="../slideLayouts/slideLayout34.xml"/><Relationship Id="rId1"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rotWithShape="0">
          <a:blip r:embed="rId13"/>
          <a:stretch>
            <a:fillRect/>
          </a:stretch>
        </a:blipFill>
        <a:effectLst/>
      </p:bgPr>
    </p:bg>
    <p:spTree>
      <p:nvGrpSpPr>
        <p:cNvPr id="1" name=""/>
        <p:cNvGrpSpPr/>
        <p:nvPr/>
      </p:nvGrpSpPr>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1026"/>
          <p:cNvSpPr>
            <a:spLocks noGrp="1"/>
          </p:cNvSpPr>
          <p:nvPr>
            <p:ph type="body"/>
          </p:nvPr>
        </p:nvSpPr>
        <p:spPr>
          <a:xfrm>
            <a:off x="457200" y="1600200"/>
            <a:ext cx="8229600" cy="4525963"/>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noProof="1" dirty="0"/>
            </a:lvl1pPr>
          </a:lstStyle>
          <a:p>
            <a:pPr marL="0" marR="0" lvl="0" indent="0" algn="l"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noProof="1" dirty="0"/>
            </a:lvl1pPr>
          </a:lstStyle>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endParaRPr kumimoji="0" lang="zh-CN" altLang="en-US" sz="1400" b="0" i="0" u="none" strike="noStrike" kern="1200" cap="none" spc="0" normalizeH="0" baseline="0" noProof="1">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vert="horz" wrap="square" lIns="91440" tIns="45720" rIns="91440" bIns="45720" numCol="1" anchor="t" anchorCtr="0" compatLnSpc="1"/>
          <a:lstStyle>
            <a:lvl1pPr algn="r">
              <a:defRPr sz="1400"/>
            </a:lvl1pPr>
          </a:lstStyle>
          <a:p>
            <a:pPr lvl="0" eaLnBrk="1" hangingPunct="1"/>
            <a:fld id="{9A0DB2DC-4C9A-4742-B13C-FB6460FD3503}" type="slidenum">
              <a:rPr lang="zh-CN" altLang="en-US" dirty="0">
                <a:latin typeface="Arial" panose="020B0604020202020204" pitchFamily="34" charset="0"/>
              </a:rPr>
            </a:fld>
            <a:endParaRPr lang="zh-CN" altLang="en-US" dirty="0">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hf sldNum="0" hdr="0" ftr="0" dt="0"/>
  <p:txStyles>
    <p:titleStyle>
      <a:lvl1pPr algn="ctr" rtl="0" fontAlgn="base">
        <a:spcBef>
          <a:spcPct val="0"/>
        </a:spcBef>
        <a:spcAft>
          <a:spcPct val="0"/>
        </a:spcAft>
        <a:buFont typeface="Arial" panose="020B0604020202020204" pitchFamily="34" charset="0"/>
        <a:defRPr sz="4400" kern="1200">
          <a:solidFill>
            <a:schemeClr val="tx2"/>
          </a:solidFill>
          <a:latin typeface="+mj-lt"/>
          <a:ea typeface="+mj-ea"/>
          <a:cs typeface="+mj-cs"/>
        </a:defRPr>
      </a:lvl1pPr>
      <a:lvl2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2pPr>
      <a:lvl3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3pPr>
      <a:lvl4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4pPr>
      <a:lvl5pPr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buFont typeface="Arial" panose="020B0604020202020204" pitchFamily="34" charset="0"/>
        <a:defRPr sz="4400">
          <a:solidFill>
            <a:schemeClr val="tx2"/>
          </a:solidFill>
          <a:latin typeface="Arial" panose="020B0604020202020204" pitchFamily="34" charset="0"/>
          <a:ea typeface="宋体" panose="02010600030101010101" pitchFamily="2" charset="-122"/>
        </a:defRPr>
      </a:lvl9pPr>
    </p:titleStyle>
    <p:bodyStyle>
      <a:lvl1pPr marL="342900" indent="-342900" algn="l" rtl="0" fontAlgn="base">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lvl="1" indent="-285750" algn="l" rtl="0" fontAlgn="base">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lvl="2" indent="-228600" algn="l" rtl="0" fontAlgn="base">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lvl="3"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lvl="4" indent="-228600" algn="l" rtl="0" fontAlgn="base">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rotWithShape="0">
          <a:blip r:embed="rId12"/>
          <a:stretch>
            <a:fillRect/>
          </a:stretch>
        </a:blipFill>
        <a:effectLst/>
      </p:bgPr>
    </p:bg>
    <p:spTree>
      <p:nvGrpSpPr>
        <p:cNvPr id="1" name=""/>
        <p:cNvGrpSpPr/>
        <p:nvPr/>
      </p:nvGrpSpPr>
      <p:grpSpPr/>
      <p:pic>
        <p:nvPicPr>
          <p:cNvPr id="1031" name="图片 1030" descr="img47-05s"/>
          <p:cNvPicPr>
            <a:picLocks noChangeAspect="1"/>
          </p:cNvPicPr>
          <p:nvPr userDrawn="1"/>
        </p:nvPicPr>
        <p:blipFill>
          <a:blip r:embed="rId13">
            <a:lum bright="70001" contrast="-70000"/>
          </a:blip>
          <a:stretch>
            <a:fillRect/>
          </a:stretch>
        </p:blipFill>
        <p:spPr>
          <a:xfrm>
            <a:off x="0" y="0"/>
            <a:ext cx="9144000" cy="6850063"/>
          </a:xfrm>
          <a:prstGeom prst="rect">
            <a:avLst/>
          </a:prstGeom>
          <a:noFill/>
          <a:ln w="9525">
            <a:noFill/>
          </a:ln>
        </p:spPr>
      </p:pic>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Lst>
  <p:hf sldNum="0" hdr="0"/>
  <p:txStyles>
    <p:titleStyle>
      <a:lvl1pPr marL="0" lvl="0" indent="0" algn="ctr" defTabSz="914400" rtl="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rtl="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rtl="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rtl="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rtl="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Times New Roman" panose="02020603050405020304" pitchFamily="18"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6.png"/><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7.png"/></Relationships>
</file>

<file path=ppt/slides/_rels/slide8.xml.rels><?xml version="1.0" encoding="UTF-8" standalone="yes"?>
<Relationships xmlns="http://schemas.openxmlformats.org/package/2006/relationships"><Relationship Id="rId4" Type="http://schemas.openxmlformats.org/officeDocument/2006/relationships/vmlDrawing" Target="../drawings/vmlDrawing1.vml"/><Relationship Id="rId3" Type="http://schemas.openxmlformats.org/officeDocument/2006/relationships/slideLayout" Target="../slideLayouts/slideLayout7.xml"/><Relationship Id="rId2" Type="http://schemas.openxmlformats.org/officeDocument/2006/relationships/image" Target="../media/image8.wmf"/><Relationship Id="rId1" Type="http://schemas.openxmlformats.org/officeDocument/2006/relationships/oleObject" Target="../embeddings/oleObject1.bin"/></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audio" Target="../media/audio2.wav"/><Relationship Id="rId2" Type="http://schemas.openxmlformats.org/officeDocument/2006/relationships/audio" Target="../media/audio1.wav"/><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5" Type="http://schemas.openxmlformats.org/officeDocument/2006/relationships/vmlDrawing" Target="../drawings/vmlDrawing2.vml"/><Relationship Id="rId4" Type="http://schemas.openxmlformats.org/officeDocument/2006/relationships/slideLayout" Target="../slideLayouts/slideLayout2.xml"/><Relationship Id="rId3" Type="http://schemas.openxmlformats.org/officeDocument/2006/relationships/audio" Target="../media/audio3.wav"/><Relationship Id="rId2" Type="http://schemas.openxmlformats.org/officeDocument/2006/relationships/image" Target="../media/image10.emf"/><Relationship Id="rId1" Type="http://schemas.openxmlformats.org/officeDocument/2006/relationships/oleObject" Target="../embeddings/oleObject2.bin"/></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jpeg"/></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audio" Target="../media/audio2.wav"/></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audio" Target="../media/audio1.wav"/><Relationship Id="rId2" Type="http://schemas.openxmlformats.org/officeDocument/2006/relationships/audio" Target="../media/audio5.wav"/><Relationship Id="rId1" Type="http://schemas.openxmlformats.org/officeDocument/2006/relationships/audio" Target="../media/audio4.wav"/></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audio5.wav"/><Relationship Id="rId1" Type="http://schemas.openxmlformats.org/officeDocument/2006/relationships/image" Target="../media/image12.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3.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audio" Target="../media/audio6.wav"/></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3" name="图片 2"/>
          <p:cNvPicPr>
            <a:picLocks noChangeAspect="1"/>
          </p:cNvPicPr>
          <p:nvPr/>
        </p:nvPicPr>
        <p:blipFill>
          <a:blip r:embed="rId1"/>
          <a:stretch>
            <a:fillRect/>
          </a:stretch>
        </p:blipFill>
        <p:spPr>
          <a:xfrm>
            <a:off x="359569" y="1860233"/>
            <a:ext cx="8424863" cy="4158139"/>
          </a:xfrm>
          <a:prstGeom prst="rect">
            <a:avLst/>
          </a:prstGeom>
          <a:effectLst>
            <a:glow rad="723900">
              <a:schemeClr val="accent1">
                <a:alpha val="83000"/>
              </a:schemeClr>
            </a:glow>
          </a:effectLst>
        </p:spPr>
      </p:pic>
      <p:pic>
        <p:nvPicPr>
          <p:cNvPr id="4" name="图片 3"/>
          <p:cNvPicPr>
            <a:picLocks noChangeAspect="1"/>
          </p:cNvPicPr>
          <p:nvPr/>
        </p:nvPicPr>
        <p:blipFill>
          <a:blip r:embed="rId2"/>
          <a:stretch>
            <a:fillRect/>
          </a:stretch>
        </p:blipFill>
        <p:spPr>
          <a:xfrm>
            <a:off x="359569" y="4919186"/>
            <a:ext cx="1714500" cy="1714500"/>
          </a:xfrm>
          <a:prstGeom prst="rect">
            <a:avLst/>
          </a:prstGeom>
          <a:effectLst>
            <a:glow rad="635000">
              <a:schemeClr val="accent1">
                <a:alpha val="72000"/>
              </a:schemeClr>
            </a:glow>
          </a:effectLst>
        </p:spPr>
      </p:pic>
      <p:pic>
        <p:nvPicPr>
          <p:cNvPr id="5" name="图片 4"/>
          <p:cNvPicPr>
            <a:picLocks noChangeAspect="1"/>
          </p:cNvPicPr>
          <p:nvPr/>
        </p:nvPicPr>
        <p:blipFill>
          <a:blip r:embed="rId3"/>
          <a:stretch>
            <a:fillRect/>
          </a:stretch>
        </p:blipFill>
        <p:spPr>
          <a:xfrm>
            <a:off x="7169944" y="4694873"/>
            <a:ext cx="1614488" cy="1784985"/>
          </a:xfrm>
          <a:prstGeom prst="rect">
            <a:avLst/>
          </a:prstGeom>
          <a:effectLst>
            <a:glow rad="660400">
              <a:schemeClr val="accent1">
                <a:alpha val="64000"/>
              </a:schemeClr>
            </a:glow>
          </a:effectLst>
        </p:spPr>
      </p:pic>
      <p:sp>
        <p:nvSpPr>
          <p:cNvPr id="7" name="矩形 6"/>
          <p:cNvSpPr/>
          <p:nvPr/>
        </p:nvSpPr>
        <p:spPr>
          <a:xfrm>
            <a:off x="1722438" y="417354"/>
            <a:ext cx="5697855" cy="922020"/>
          </a:xfrm>
          <a:prstGeom prst="rect">
            <a:avLst/>
          </a:prstGeom>
          <a:noFill/>
          <a:ln>
            <a:noFill/>
          </a:ln>
        </p:spPr>
        <p:txBody>
          <a:bodyPr wrap="none" rtlCol="0" anchor="t">
            <a:spAutoFit/>
          </a:bodyPr>
          <a:p>
            <a:pPr algn="ctr"/>
            <a:r>
              <a:rPr lang="zh-CN" altLang="en-US" sz="5400" b="1">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第</a:t>
            </a:r>
            <a:r>
              <a:rPr lang="en-US" altLang="zh-CN" sz="5400" b="1">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2</a:t>
            </a:r>
            <a:r>
              <a:rPr lang="zh-CN" altLang="en-US" sz="5400" b="1">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rPr>
              <a:t>课 俄国的改革</a:t>
            </a:r>
            <a:endParaRPr lang="zh-CN" altLang="en-US" sz="5400" b="1">
              <a:ln w="9525">
                <a:solidFill>
                  <a:schemeClr val="bg1"/>
                </a:solidFill>
                <a:prstDash val="solid"/>
              </a:ln>
              <a:solidFill>
                <a:srgbClr val="C00000"/>
              </a:solidFill>
              <a:effectLst/>
              <a:latin typeface="方正琥珀简体" panose="03000509000000000000" charset="-122"/>
              <a:ea typeface="方正琥珀简体" panose="03000509000000000000" charset="-122"/>
              <a:cs typeface="方正琥珀简体" panose="03000509000000000000" charset="-122"/>
            </a:endParaRPr>
          </a:p>
        </p:txBody>
      </p:sp>
      <p:pic>
        <p:nvPicPr>
          <p:cNvPr id="12" name="图片 11"/>
          <p:cNvPicPr>
            <a:picLocks noChangeAspect="1"/>
          </p:cNvPicPr>
          <p:nvPr/>
        </p:nvPicPr>
        <p:blipFill>
          <a:blip r:embed="rId4"/>
          <a:stretch>
            <a:fillRect/>
          </a:stretch>
        </p:blipFill>
        <p:spPr>
          <a:xfrm>
            <a:off x="2969895" y="4694873"/>
            <a:ext cx="3509963" cy="1938814"/>
          </a:xfrm>
          <a:prstGeom prst="rect">
            <a:avLst/>
          </a:prstGeom>
          <a:effectLst>
            <a:glow rad="571500">
              <a:schemeClr val="accent1">
                <a:alpha val="62000"/>
              </a:schemeClr>
            </a:glo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80898" name="文本框 80897"/>
          <p:cNvSpPr txBox="1"/>
          <p:nvPr/>
        </p:nvSpPr>
        <p:spPr>
          <a:xfrm>
            <a:off x="590074" y="785654"/>
            <a:ext cx="7723823" cy="4361815"/>
          </a:xfrm>
          <a:prstGeom prst="rect">
            <a:avLst/>
          </a:prstGeom>
          <a:noFill/>
          <a:ln w="9525">
            <a:noFill/>
          </a:ln>
        </p:spPr>
        <p:txBody>
          <a:bodyPr wrap="square">
            <a:spAutoFit/>
          </a:bodyPr>
          <a:p>
            <a:pPr algn="ctr">
              <a:buClrTx/>
            </a:pPr>
            <a:r>
              <a:rPr lang="en-US" altLang="zh-CN" sz="4800" b="1" dirty="0">
                <a:solidFill>
                  <a:srgbClr val="FF3300"/>
                </a:solidFill>
                <a:latin typeface="黑体" panose="02010609060101010101" pitchFamily="49" charset="-122"/>
                <a:ea typeface="黑体" panose="02010609060101010101" pitchFamily="49" charset="-122"/>
              </a:rPr>
              <a:t>17</a:t>
            </a:r>
            <a:r>
              <a:rPr lang="zh-CN" altLang="en-US" sz="4800" b="1" dirty="0">
                <a:solidFill>
                  <a:srgbClr val="FF3300"/>
                </a:solidFill>
                <a:latin typeface="黑体" panose="02010609060101010101" pitchFamily="49" charset="-122"/>
                <a:ea typeface="黑体" panose="02010609060101010101" pitchFamily="49" charset="-122"/>
              </a:rPr>
              <a:t>世纪末</a:t>
            </a:r>
            <a:r>
              <a:rPr lang="zh-CN" altLang="en-US" sz="4800" b="1" dirty="0">
                <a:solidFill>
                  <a:srgbClr val="FF3300"/>
                </a:solidFill>
                <a:latin typeface="黑体" panose="02010609060101010101" pitchFamily="49" charset="-122"/>
                <a:ea typeface="黑体" panose="02010609060101010101" pitchFamily="49" charset="-122"/>
                <a:sym typeface="+mn-ea"/>
              </a:rPr>
              <a:t>的</a:t>
            </a:r>
            <a:r>
              <a:rPr lang="zh-CN" altLang="en-US" sz="4800" b="1" dirty="0">
                <a:solidFill>
                  <a:srgbClr val="FF3300"/>
                </a:solidFill>
                <a:latin typeface="黑体" panose="02010609060101010101" pitchFamily="49" charset="-122"/>
                <a:ea typeface="黑体" panose="02010609060101010101" pitchFamily="49" charset="-122"/>
              </a:rPr>
              <a:t>俄国状况</a:t>
            </a:r>
            <a:endParaRPr lang="zh-CN" altLang="en-US" sz="4800" b="1" dirty="0">
              <a:solidFill>
                <a:srgbClr val="FF3300"/>
              </a:solidFill>
              <a:latin typeface="黑体" panose="02010609060101010101" pitchFamily="49" charset="-122"/>
              <a:ea typeface="黑体" panose="02010609060101010101" pitchFamily="49" charset="-122"/>
            </a:endParaRPr>
          </a:p>
          <a:p>
            <a:pPr algn="l" fontAlgn="auto">
              <a:lnSpc>
                <a:spcPct val="150000"/>
              </a:lnSpc>
              <a:buClrTx/>
            </a:pPr>
            <a:r>
              <a:rPr lang="en-US" altLang="zh-CN" sz="2700" b="1" dirty="0">
                <a:solidFill>
                  <a:srgbClr val="0000FF"/>
                </a:solidFill>
                <a:latin typeface="黑体" panose="02010609060101010101" pitchFamily="49" charset="-122"/>
                <a:ea typeface="黑体" panose="02010609060101010101" pitchFamily="49" charset="-122"/>
              </a:rPr>
              <a:t>1</a:t>
            </a:r>
            <a:r>
              <a:rPr lang="zh-CN" altLang="en-US" sz="2700" b="1" dirty="0">
                <a:solidFill>
                  <a:srgbClr val="0000FF"/>
                </a:solidFill>
                <a:latin typeface="黑体" panose="02010609060101010101" pitchFamily="49" charset="-122"/>
                <a:ea typeface="黑体" panose="02010609060101010101" pitchFamily="49" charset="-122"/>
              </a:rPr>
              <a:t>、军事上没有海军只有陆军</a:t>
            </a:r>
            <a:endParaRPr lang="zh-CN" altLang="en-US" sz="2700" b="1" dirty="0">
              <a:solidFill>
                <a:srgbClr val="0000FF"/>
              </a:solidFill>
              <a:latin typeface="黑体" panose="02010609060101010101" pitchFamily="49" charset="-122"/>
              <a:ea typeface="黑体" panose="02010609060101010101" pitchFamily="49" charset="-122"/>
            </a:endParaRPr>
          </a:p>
          <a:p>
            <a:pPr algn="l" fontAlgn="auto">
              <a:lnSpc>
                <a:spcPct val="150000"/>
              </a:lnSpc>
              <a:buClrTx/>
            </a:pPr>
            <a:r>
              <a:rPr lang="en-US" altLang="zh-CN" sz="2700" b="1" dirty="0">
                <a:solidFill>
                  <a:srgbClr val="0000FF"/>
                </a:solidFill>
                <a:latin typeface="黑体" panose="02010609060101010101" pitchFamily="49" charset="-122"/>
                <a:ea typeface="黑体" panose="02010609060101010101" pitchFamily="49" charset="-122"/>
              </a:rPr>
              <a:t>2</a:t>
            </a:r>
            <a:r>
              <a:rPr lang="zh-CN" altLang="en-US" sz="2700" b="1" dirty="0">
                <a:solidFill>
                  <a:srgbClr val="0000FF"/>
                </a:solidFill>
                <a:latin typeface="黑体" panose="02010609060101010101" pitchFamily="49" charset="-122"/>
                <a:ea typeface="黑体" panose="02010609060101010101" pitchFamily="49" charset="-122"/>
              </a:rPr>
              <a:t>、经济上只有</a:t>
            </a:r>
            <a:r>
              <a:rPr lang="en-US" altLang="zh-CN" sz="2700" b="1" dirty="0">
                <a:solidFill>
                  <a:srgbClr val="0000FF"/>
                </a:solidFill>
                <a:latin typeface="黑体" panose="02010609060101010101" pitchFamily="49" charset="-122"/>
                <a:ea typeface="黑体" panose="02010609060101010101" pitchFamily="49" charset="-122"/>
              </a:rPr>
              <a:t>21</a:t>
            </a:r>
            <a:r>
              <a:rPr lang="zh-CN" altLang="en-US" sz="2700" b="1" dirty="0">
                <a:solidFill>
                  <a:srgbClr val="0000FF"/>
                </a:solidFill>
                <a:latin typeface="黑体" panose="02010609060101010101" pitchFamily="49" charset="-122"/>
                <a:ea typeface="黑体" panose="02010609060101010101" pitchFamily="49" charset="-122"/>
              </a:rPr>
              <a:t>个手工工场</a:t>
            </a:r>
            <a:endParaRPr lang="zh-CN" altLang="en-US" sz="2700" b="1" dirty="0">
              <a:solidFill>
                <a:srgbClr val="0000FF"/>
              </a:solidFill>
              <a:latin typeface="黑体" panose="02010609060101010101" pitchFamily="49" charset="-122"/>
              <a:ea typeface="黑体" panose="02010609060101010101" pitchFamily="49" charset="-122"/>
            </a:endParaRPr>
          </a:p>
          <a:p>
            <a:pPr algn="l" fontAlgn="auto">
              <a:lnSpc>
                <a:spcPct val="150000"/>
              </a:lnSpc>
              <a:buClrTx/>
            </a:pPr>
            <a:r>
              <a:rPr lang="en-US" altLang="zh-CN" sz="2700" b="1" dirty="0">
                <a:solidFill>
                  <a:srgbClr val="0000FF"/>
                </a:solidFill>
                <a:latin typeface="黑体" panose="02010609060101010101" pitchFamily="49" charset="-122"/>
                <a:ea typeface="黑体" panose="02010609060101010101" pitchFamily="49" charset="-122"/>
              </a:rPr>
              <a:t>3</a:t>
            </a:r>
            <a:r>
              <a:rPr lang="zh-CN" altLang="en-US" sz="2700" b="1" dirty="0">
                <a:solidFill>
                  <a:srgbClr val="0000FF"/>
                </a:solidFill>
                <a:latin typeface="黑体" panose="02010609060101010101" pitchFamily="49" charset="-122"/>
                <a:ea typeface="黑体" panose="02010609060101010101" pitchFamily="49" charset="-122"/>
              </a:rPr>
              <a:t>、政治上部门职责不清，贪赃枉法，地方势力成为独霸一方的小沙皇</a:t>
            </a:r>
            <a:endParaRPr lang="zh-CN" altLang="en-US" sz="2700" b="1" dirty="0">
              <a:solidFill>
                <a:srgbClr val="0000FF"/>
              </a:solidFill>
              <a:latin typeface="黑体" panose="02010609060101010101" pitchFamily="49" charset="-122"/>
              <a:ea typeface="黑体" panose="02010609060101010101" pitchFamily="49" charset="-122"/>
            </a:endParaRPr>
          </a:p>
          <a:p>
            <a:pPr algn="l" fontAlgn="auto">
              <a:lnSpc>
                <a:spcPct val="150000"/>
              </a:lnSpc>
              <a:buClrTx/>
            </a:pPr>
            <a:r>
              <a:rPr lang="en-US" altLang="zh-CN" sz="2700" b="1" dirty="0">
                <a:solidFill>
                  <a:srgbClr val="0000FF"/>
                </a:solidFill>
                <a:latin typeface="黑体" panose="02010609060101010101" pitchFamily="49" charset="-122"/>
                <a:ea typeface="黑体" panose="02010609060101010101" pitchFamily="49" charset="-122"/>
              </a:rPr>
              <a:t>4</a:t>
            </a:r>
            <a:r>
              <a:rPr lang="zh-CN" altLang="en-US" sz="2700" b="1" dirty="0">
                <a:solidFill>
                  <a:srgbClr val="0000FF"/>
                </a:solidFill>
                <a:latin typeface="黑体" panose="02010609060101010101" pitchFamily="49" charset="-122"/>
                <a:ea typeface="黑体" panose="02010609060101010101" pitchFamily="49" charset="-122"/>
              </a:rPr>
              <a:t>、识字率最高的莫斯科，识字的居民只占</a:t>
            </a:r>
            <a:r>
              <a:rPr lang="en-US" altLang="zh-CN" sz="2700" b="1">
                <a:solidFill>
                  <a:srgbClr val="0000FF"/>
                </a:solidFill>
                <a:latin typeface="黑体" panose="02010609060101010101" pitchFamily="49" charset="-122"/>
                <a:ea typeface="黑体" panose="02010609060101010101" pitchFamily="49" charset="-122"/>
                <a:sym typeface="+mn-ea"/>
              </a:rPr>
              <a:t>23.6%.</a:t>
            </a:r>
            <a:endParaRPr lang="zh-CN" altLang="en-US" sz="2700" b="1" dirty="0">
              <a:solidFill>
                <a:srgbClr val="0000FF"/>
              </a:solidFill>
              <a:latin typeface="黑体" panose="02010609060101010101" pitchFamily="49" charset="-122"/>
              <a:ea typeface="黑体" panose="02010609060101010101" pitchFamily="49" charset="-122"/>
            </a:endParaRPr>
          </a:p>
          <a:p>
            <a:pPr>
              <a:buClrTx/>
            </a:pPr>
            <a:r>
              <a:rPr lang="zh-CN" altLang="en-US" sz="2700" b="1" dirty="0">
                <a:solidFill>
                  <a:srgbClr val="0000FF"/>
                </a:solidFill>
                <a:latin typeface="黑体" panose="02010609060101010101" pitchFamily="49" charset="-122"/>
                <a:ea typeface="黑体" panose="02010609060101010101" pitchFamily="49" charset="-122"/>
              </a:rPr>
              <a:t>    </a:t>
            </a:r>
            <a:endParaRPr lang="en-US" altLang="zh-CN" sz="2700" b="1">
              <a:solidFill>
                <a:srgbClr val="0000FF"/>
              </a:solidFill>
              <a:latin typeface="黑体" panose="02010609060101010101" pitchFamily="49" charset="-122"/>
              <a:ea typeface="黑体" panose="02010609060101010101" pitchFamily="49" charset="-122"/>
            </a:endParaRPr>
          </a:p>
        </p:txBody>
      </p:sp>
      <p:sp>
        <p:nvSpPr>
          <p:cNvPr id="79876" name="文本框 79875"/>
          <p:cNvSpPr txBox="1"/>
          <p:nvPr/>
        </p:nvSpPr>
        <p:spPr>
          <a:xfrm>
            <a:off x="668814" y="4673124"/>
            <a:ext cx="7369493" cy="922020"/>
          </a:xfrm>
          <a:prstGeom prst="rect">
            <a:avLst/>
          </a:prstGeom>
          <a:noFill/>
          <a:ln w="9525">
            <a:noFill/>
          </a:ln>
        </p:spPr>
        <p:txBody>
          <a:bodyPr wrap="square">
            <a:spAutoFit/>
          </a:bodyPr>
          <a:p>
            <a:pPr>
              <a:buClrTx/>
            </a:pPr>
            <a:r>
              <a:rPr lang="en-US" altLang="zh-CN" sz="2700" b="1" dirty="0">
                <a:solidFill>
                  <a:srgbClr val="0000FF"/>
                </a:solidFill>
                <a:latin typeface="黑体" panose="02010609060101010101" pitchFamily="49" charset="-122"/>
                <a:ea typeface="黑体" panose="02010609060101010101" pitchFamily="49" charset="-122"/>
              </a:rPr>
              <a:t>5</a:t>
            </a:r>
            <a:r>
              <a:rPr lang="zh-CN" altLang="en-US" sz="2700" b="1" dirty="0">
                <a:solidFill>
                  <a:srgbClr val="0000FF"/>
                </a:solidFill>
                <a:latin typeface="黑体" panose="02010609060101010101" pitchFamily="49" charset="-122"/>
                <a:ea typeface="黑体" panose="02010609060101010101" pitchFamily="49" charset="-122"/>
              </a:rPr>
              <a:t>、当时还处于内陆的俄国急于打开通向欧洲的南北海路</a:t>
            </a:r>
            <a:r>
              <a:rPr lang="en-US" altLang="zh-CN" sz="2700" b="1">
                <a:solidFill>
                  <a:srgbClr val="0000FF"/>
                </a:solidFill>
                <a:latin typeface="Arial" panose="020B0604020202020204" pitchFamily="34" charset="0"/>
                <a:ea typeface="黑体" panose="02010609060101010101" pitchFamily="49" charset="-122"/>
              </a:rPr>
              <a:t>——</a:t>
            </a:r>
            <a:r>
              <a:rPr lang="zh-CN" altLang="en-US" sz="2700" b="1" dirty="0">
                <a:solidFill>
                  <a:srgbClr val="0000FF"/>
                </a:solidFill>
                <a:latin typeface="黑体" panose="02010609060101010101" pitchFamily="49" charset="-122"/>
                <a:ea typeface="黑体" panose="02010609060101010101" pitchFamily="49" charset="-122"/>
              </a:rPr>
              <a:t>黑海和波罗的海的出海口</a:t>
            </a:r>
            <a:endParaRPr lang="zh-CN" altLang="en-US" sz="2700" b="1" dirty="0">
              <a:solidFill>
                <a:srgbClr val="0000FF"/>
              </a:solidFill>
              <a:latin typeface="黑体" panose="02010609060101010101" pitchFamily="49" charset="-122"/>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9876"/>
                                        </p:tgtEl>
                                        <p:attrNameLst>
                                          <p:attrName>style.visibility</p:attrName>
                                        </p:attrNameLst>
                                      </p:cBhvr>
                                      <p:to>
                                        <p:strVal val="visible"/>
                                      </p:to>
                                    </p:set>
                                    <p:anim calcmode="lin" valueType="num">
                                      <p:cBhvr additive="base">
                                        <p:cTn id="7" dur="500" fill="hold"/>
                                        <p:tgtEl>
                                          <p:spTgt spid="79876"/>
                                        </p:tgtEl>
                                        <p:attrNameLst>
                                          <p:attrName>ppt_x</p:attrName>
                                        </p:attrNameLst>
                                      </p:cBhvr>
                                      <p:tavLst>
                                        <p:tav tm="0">
                                          <p:val>
                                            <p:strVal val="0-#ppt_w/2"/>
                                          </p:val>
                                        </p:tav>
                                        <p:tav tm="100000">
                                          <p:val>
                                            <p:strVal val="#ppt_x"/>
                                          </p:val>
                                        </p:tav>
                                      </p:tavLst>
                                    </p:anim>
                                    <p:anim calcmode="lin" valueType="num">
                                      <p:cBhvr additive="base">
                                        <p:cTn id="8" dur="500" fill="hold"/>
                                        <p:tgtEl>
                                          <p:spTgt spid="7987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76"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标题 1"/>
          <p:cNvSpPr>
            <a:spLocks noGrp="1"/>
          </p:cNvSpPr>
          <p:nvPr>
            <p:ph type="title"/>
          </p:nvPr>
        </p:nvSpPr>
        <p:spPr>
          <a:xfrm>
            <a:off x="365760" y="271145"/>
            <a:ext cx="7886700" cy="688181"/>
          </a:xfrm>
          <a:solidFill>
            <a:srgbClr val="FFFF00"/>
          </a:solidFill>
        </p:spPr>
        <p:txBody>
          <a:bodyPr>
            <a:normAutofit fontScale="90000"/>
          </a:bodyPr>
          <a:p>
            <a:r>
              <a:rPr lang="zh-CN" altLang="en-US" sz="4800" b="1">
                <a:solidFill>
                  <a:srgbClr val="FF0000"/>
                </a:solidFill>
                <a:latin typeface="方正粗圆简体" panose="02010601030101010101" charset="-122"/>
                <a:ea typeface="方正粗圆简体" panose="02010601030101010101" charset="-122"/>
              </a:rPr>
              <a:t>一、彼得一世改革</a:t>
            </a:r>
            <a:endParaRPr lang="zh-CN" altLang="en-US" sz="4800" b="1">
              <a:solidFill>
                <a:srgbClr val="FF0000"/>
              </a:solidFill>
              <a:latin typeface="方正粗圆简体" panose="02010601030101010101" charset="-122"/>
              <a:ea typeface="方正粗圆简体" panose="02010601030101010101" charset="-122"/>
            </a:endParaRPr>
          </a:p>
        </p:txBody>
      </p:sp>
      <p:sp>
        <p:nvSpPr>
          <p:cNvPr id="3" name="内容占位符 2"/>
          <p:cNvSpPr>
            <a:spLocks noGrp="1"/>
          </p:cNvSpPr>
          <p:nvPr>
            <p:ph idx="1"/>
          </p:nvPr>
        </p:nvSpPr>
        <p:spPr>
          <a:xfrm>
            <a:off x="700723" y="2017713"/>
            <a:ext cx="7886700" cy="3743801"/>
          </a:xfrm>
        </p:spPr>
        <p:txBody>
          <a:bodyPr>
            <a:noAutofit/>
          </a:bodyPr>
          <a:p>
            <a:r>
              <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rPr>
              <a:t>9</a:t>
            </a:r>
            <a:r>
              <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rPr>
              <a:t>世纪晚期：</a:t>
            </a:r>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endPar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r>
              <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rPr>
              <a:t>13</a:t>
            </a:r>
            <a:r>
              <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rPr>
              <a:t>世纪上半叶：</a:t>
            </a:r>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r>
              <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rPr>
              <a:t>14</a:t>
            </a:r>
            <a:r>
              <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rPr>
              <a:t>世纪：</a:t>
            </a:r>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r>
              <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rPr>
              <a:t>15</a:t>
            </a:r>
            <a:r>
              <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rPr>
              <a:t>世纪晚期：</a:t>
            </a:r>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r>
              <a:rPr lang="en-US" altLang="zh-CN" sz="2400" b="1">
                <a:solidFill>
                  <a:srgbClr val="00B050"/>
                </a:solidFill>
                <a:latin typeface="方正准圆简体" panose="02010601030101010101" charset="-122"/>
                <a:ea typeface="方正准圆简体" panose="02010601030101010101" charset="-122"/>
                <a:cs typeface="方正准圆简体" panose="02010601030101010101" charset="-122"/>
              </a:rPr>
              <a:t>16</a:t>
            </a:r>
            <a:r>
              <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rPr>
              <a:t>世纪：</a:t>
            </a:r>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a:p>
            <a:endParaRPr lang="zh-CN" altLang="en-US" sz="2400" b="1">
              <a:solidFill>
                <a:srgbClr val="00B050"/>
              </a:solidFill>
              <a:latin typeface="方正准圆简体" panose="02010601030101010101" charset="-122"/>
              <a:ea typeface="方正准圆简体" panose="02010601030101010101" charset="-122"/>
              <a:cs typeface="方正准圆简体" panose="02010601030101010101" charset="-122"/>
            </a:endParaRPr>
          </a:p>
        </p:txBody>
      </p:sp>
      <p:sp>
        <p:nvSpPr>
          <p:cNvPr id="4" name="矩形 3"/>
          <p:cNvSpPr/>
          <p:nvPr/>
        </p:nvSpPr>
        <p:spPr>
          <a:xfrm>
            <a:off x="424022" y="1197610"/>
            <a:ext cx="4456430" cy="706755"/>
          </a:xfrm>
          <a:prstGeom prst="rect">
            <a:avLst/>
          </a:prstGeom>
          <a:noFill/>
          <a:ln>
            <a:noFill/>
          </a:ln>
        </p:spPr>
        <p:txBody>
          <a:bodyPr wrap="none" rtlCol="0" anchor="t">
            <a:spAutoFit/>
          </a:bodyPr>
          <a:p>
            <a:pPr algn="ctr"/>
            <a: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rPr>
              <a:t>1</a:t>
            </a:r>
            <a:r>
              <a:rPr lang="zh-CN" altLang="en-US"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rPr>
              <a:t>、俄国的发展历程</a:t>
            </a:r>
            <a:endParaRPr lang="zh-CN" altLang="en-US"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endParaRPr>
          </a:p>
        </p:txBody>
      </p:sp>
      <p:sp>
        <p:nvSpPr>
          <p:cNvPr id="5" name="文本框 4"/>
          <p:cNvSpPr txBox="1"/>
          <p:nvPr/>
        </p:nvSpPr>
        <p:spPr>
          <a:xfrm>
            <a:off x="2771299" y="2005013"/>
            <a:ext cx="4265295" cy="506730"/>
          </a:xfrm>
          <a:prstGeom prst="rect">
            <a:avLst/>
          </a:prstGeom>
          <a:noFill/>
        </p:spPr>
        <p:txBody>
          <a:bodyPr wrap="square" rtlCol="0">
            <a:spAutoFit/>
          </a:bodyPr>
          <a:p>
            <a:r>
              <a:rPr lang="zh-CN" altLang="en-US" sz="2700">
                <a:latin typeface="微软雅黑" panose="020B0503020204020204" charset="-122"/>
                <a:ea typeface="微软雅黑" panose="020B0503020204020204" charset="-122"/>
              </a:rPr>
              <a:t>东斯拉夫人建立基辅罗斯</a:t>
            </a:r>
            <a:endParaRPr lang="zh-CN" altLang="en-US" sz="2700">
              <a:latin typeface="微软雅黑" panose="020B0503020204020204" charset="-122"/>
              <a:ea typeface="微软雅黑" panose="020B0503020204020204" charset="-122"/>
            </a:endParaRPr>
          </a:p>
        </p:txBody>
      </p:sp>
      <p:sp>
        <p:nvSpPr>
          <p:cNvPr id="6" name="文本框 5"/>
          <p:cNvSpPr txBox="1"/>
          <p:nvPr/>
        </p:nvSpPr>
        <p:spPr>
          <a:xfrm>
            <a:off x="3119279" y="2968149"/>
            <a:ext cx="4265295" cy="506730"/>
          </a:xfrm>
          <a:prstGeom prst="rect">
            <a:avLst/>
          </a:prstGeom>
          <a:noFill/>
        </p:spPr>
        <p:txBody>
          <a:bodyPr wrap="square" rtlCol="0">
            <a:spAutoFit/>
          </a:bodyPr>
          <a:p>
            <a:r>
              <a:rPr lang="zh-CN" altLang="en-US" sz="2700">
                <a:latin typeface="微软雅黑" panose="020B0503020204020204" charset="-122"/>
                <a:ea typeface="微软雅黑" panose="020B0503020204020204" charset="-122"/>
              </a:rPr>
              <a:t>基辅罗斯被蒙古人征服</a:t>
            </a:r>
            <a:endParaRPr lang="zh-CN" altLang="en-US" sz="2700">
              <a:latin typeface="微软雅黑" panose="020B0503020204020204" charset="-122"/>
              <a:ea typeface="微软雅黑" panose="020B0503020204020204" charset="-122"/>
            </a:endParaRPr>
          </a:p>
        </p:txBody>
      </p:sp>
      <p:sp>
        <p:nvSpPr>
          <p:cNvPr id="7" name="文本框 6"/>
          <p:cNvSpPr txBox="1"/>
          <p:nvPr/>
        </p:nvSpPr>
        <p:spPr>
          <a:xfrm>
            <a:off x="2438718" y="3850481"/>
            <a:ext cx="4265295" cy="506730"/>
          </a:xfrm>
          <a:prstGeom prst="rect">
            <a:avLst/>
          </a:prstGeom>
          <a:noFill/>
        </p:spPr>
        <p:txBody>
          <a:bodyPr wrap="square" rtlCol="0">
            <a:spAutoFit/>
          </a:bodyPr>
          <a:p>
            <a:r>
              <a:rPr lang="zh-CN" altLang="en-US" sz="2700">
                <a:latin typeface="微软雅黑" panose="020B0503020204020204" charset="-122"/>
                <a:ea typeface="微软雅黑" panose="020B0503020204020204" charset="-122"/>
                <a:cs typeface="微软雅黑" panose="020B0503020204020204" charset="-122"/>
              </a:rPr>
              <a:t>莫斯科公国建立</a:t>
            </a:r>
            <a:endParaRPr lang="zh-CN" altLang="en-US" sz="2700">
              <a:latin typeface="微软雅黑" panose="020B0503020204020204" charset="-122"/>
              <a:ea typeface="微软雅黑" panose="020B0503020204020204" charset="-122"/>
              <a:cs typeface="微软雅黑" panose="020B0503020204020204" charset="-122"/>
            </a:endParaRPr>
          </a:p>
        </p:txBody>
      </p:sp>
      <p:sp>
        <p:nvSpPr>
          <p:cNvPr id="8" name="文本框 7"/>
          <p:cNvSpPr txBox="1"/>
          <p:nvPr/>
        </p:nvSpPr>
        <p:spPr>
          <a:xfrm>
            <a:off x="2771299" y="4671378"/>
            <a:ext cx="4265295" cy="506730"/>
          </a:xfrm>
          <a:prstGeom prst="rect">
            <a:avLst/>
          </a:prstGeom>
          <a:noFill/>
        </p:spPr>
        <p:txBody>
          <a:bodyPr wrap="square" rtlCol="0">
            <a:spAutoFit/>
          </a:bodyPr>
          <a:p>
            <a:r>
              <a:rPr lang="zh-CN" altLang="en-US" sz="2700">
                <a:latin typeface="微软雅黑" panose="020B0503020204020204" charset="-122"/>
                <a:ea typeface="微软雅黑" panose="020B0503020204020204" charset="-122"/>
              </a:rPr>
              <a:t>莫斯科公国统一俄国</a:t>
            </a:r>
            <a:endParaRPr lang="zh-CN" altLang="en-US" sz="2700">
              <a:latin typeface="微软雅黑" panose="020B0503020204020204" charset="-122"/>
              <a:ea typeface="微软雅黑" panose="020B0503020204020204" charset="-122"/>
            </a:endParaRPr>
          </a:p>
        </p:txBody>
      </p:sp>
      <p:sp>
        <p:nvSpPr>
          <p:cNvPr id="9" name="文本框 8"/>
          <p:cNvSpPr txBox="1"/>
          <p:nvPr/>
        </p:nvSpPr>
        <p:spPr>
          <a:xfrm>
            <a:off x="2125186" y="5598160"/>
            <a:ext cx="6841808" cy="506730"/>
          </a:xfrm>
          <a:prstGeom prst="rect">
            <a:avLst/>
          </a:prstGeom>
          <a:noFill/>
        </p:spPr>
        <p:txBody>
          <a:bodyPr wrap="square" rtlCol="0">
            <a:spAutoFit/>
          </a:bodyPr>
          <a:p>
            <a:r>
              <a:rPr lang="zh-CN" altLang="en-US" sz="2700">
                <a:latin typeface="微软雅黑" panose="020B0503020204020204" charset="-122"/>
                <a:ea typeface="微软雅黑" panose="020B0503020204020204" charset="-122"/>
                <a:cs typeface="微软雅黑" panose="020B0503020204020204" charset="-122"/>
              </a:rPr>
              <a:t>莫斯科大公伊凡四世即位，称</a:t>
            </a:r>
            <a:r>
              <a:rPr lang="en-US" altLang="zh-CN" sz="2700">
                <a:latin typeface="微软雅黑" panose="020B0503020204020204" charset="-122"/>
                <a:ea typeface="微软雅黑" panose="020B0503020204020204" charset="-122"/>
                <a:cs typeface="微软雅黑" panose="020B0503020204020204" charset="-122"/>
              </a:rPr>
              <a:t>“</a:t>
            </a:r>
            <a:r>
              <a:rPr lang="zh-CN" altLang="en-US" sz="2700">
                <a:latin typeface="微软雅黑" panose="020B0503020204020204" charset="-122"/>
                <a:ea typeface="微软雅黑" panose="020B0503020204020204" charset="-122"/>
                <a:cs typeface="微软雅黑" panose="020B0503020204020204" charset="-122"/>
              </a:rPr>
              <a:t>沙皇</a:t>
            </a:r>
            <a:r>
              <a:rPr lang="en-US" altLang="zh-CN" sz="2700">
                <a:latin typeface="微软雅黑" panose="020B0503020204020204" charset="-122"/>
                <a:ea typeface="微软雅黑" panose="020B0503020204020204" charset="-122"/>
                <a:cs typeface="微软雅黑" panose="020B0503020204020204" charset="-122"/>
              </a:rPr>
              <a:t>”</a:t>
            </a:r>
            <a:endParaRPr lang="en-US" altLang="zh-CN" sz="2700">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8" end="8"/>
                                            </p:txEl>
                                          </p:spTgt>
                                        </p:tgtEl>
                                        <p:attrNameLst>
                                          <p:attrName>style.visibility</p:attrName>
                                        </p:attrNameLst>
                                      </p:cBhvr>
                                      <p:to>
                                        <p:strVal val="visible"/>
                                      </p:to>
                                    </p:set>
                                    <p:anim calcmode="lin" valueType="num">
                                      <p:cBhvr additive="base">
                                        <p:cTn id="31"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500" fill="hold"/>
                                        <p:tgtEl>
                                          <p:spTgt spid="8"/>
                                        </p:tgtEl>
                                        <p:attrNameLst>
                                          <p:attrName>ppt_x</p:attrName>
                                        </p:attrNameLst>
                                      </p:cBhvr>
                                      <p:tavLst>
                                        <p:tav tm="0">
                                          <p:val>
                                            <p:strVal val="#ppt_x"/>
                                          </p:val>
                                        </p:tav>
                                        <p:tav tm="100000">
                                          <p:val>
                                            <p:strVal val="#ppt_x"/>
                                          </p:val>
                                        </p:tav>
                                      </p:tavLst>
                                    </p:anim>
                                    <p:anim calcmode="lin" valueType="num">
                                      <p:cBhvr additive="base">
                                        <p:cTn id="5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500" fill="hold"/>
                                        <p:tgtEl>
                                          <p:spTgt spid="9"/>
                                        </p:tgtEl>
                                        <p:attrNameLst>
                                          <p:attrName>ppt_x</p:attrName>
                                        </p:attrNameLst>
                                      </p:cBhvr>
                                      <p:tavLst>
                                        <p:tav tm="0">
                                          <p:val>
                                            <p:strVal val="#ppt_x"/>
                                          </p:val>
                                        </p:tav>
                                        <p:tav tm="100000">
                                          <p:val>
                                            <p:strVal val="#ppt_x"/>
                                          </p:val>
                                        </p:tav>
                                      </p:tavLst>
                                    </p:anim>
                                    <p:anim calcmode="lin" valueType="num">
                                      <p:cBhvr additive="base">
                                        <p:cTn id="6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5" grpId="0"/>
      <p:bldP spid="6" grpId="0"/>
      <p:bldP spid="7" grpId="0"/>
      <p:bldP spid="8"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标题 1"/>
          <p:cNvSpPr>
            <a:spLocks noGrp="1"/>
          </p:cNvSpPr>
          <p:nvPr>
            <p:ph type="title"/>
          </p:nvPr>
        </p:nvSpPr>
        <p:spPr>
          <a:xfrm>
            <a:off x="771525" y="355918"/>
            <a:ext cx="5580380" cy="1322070"/>
          </a:xfrm>
          <a:noFill/>
          <a:ln>
            <a:noFill/>
          </a:ln>
        </p:spPr>
        <p:txBody>
          <a:bodyPr wrap="none" rtlCol="0" anchor="t">
            <a:spAutoFit/>
          </a:bodyPr>
          <a:p>
            <a:pPr lvl="0" algn="ctr">
              <a:lnSpc>
                <a:spcPct val="100000"/>
              </a:lnSpc>
            </a:pPr>
            <a: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2、彼得一世改革的背景</a:t>
            </a:r>
            <a:b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br>
            <a:endPar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sp>
        <p:nvSpPr>
          <p:cNvPr id="3" name="内容占位符 2"/>
          <p:cNvSpPr>
            <a:spLocks noGrp="1"/>
          </p:cNvSpPr>
          <p:nvPr>
            <p:ph idx="1"/>
          </p:nvPr>
        </p:nvSpPr>
        <p:spPr>
          <a:xfrm>
            <a:off x="485775" y="1399064"/>
            <a:ext cx="8256746" cy="3642836"/>
          </a:xfrm>
        </p:spPr>
        <p:txBody>
          <a:bodyPr/>
          <a:p>
            <a:r>
              <a:rPr lang="zh-CN" altLang="en-US" sz="3600">
                <a:solidFill>
                  <a:srgbClr val="00B050"/>
                </a:solidFill>
                <a:effectLst>
                  <a:outerShdw blurRad="38100" dist="19050" dir="2700000" algn="tl" rotWithShape="0">
                    <a:schemeClr val="dk1">
                      <a:alpha val="40000"/>
                    </a:schemeClr>
                  </a:outerShdw>
                </a:effectLst>
                <a:latin typeface="方正行楷简体" panose="02010601030101010101" charset="-122"/>
                <a:ea typeface="方正行楷简体" panose="02010601030101010101" charset="-122"/>
                <a:sym typeface="+mn-ea"/>
              </a:rPr>
              <a:t>根据课文、相关史事和人物扫描概括彼得一世改革的背景：</a:t>
            </a:r>
            <a:endParaRPr lang="zh-CN" altLang="en-US" sz="3600">
              <a:solidFill>
                <a:srgbClr val="00B050"/>
              </a:solidFill>
              <a:latin typeface="方正行楷简体" panose="02010601030101010101" charset="-122"/>
              <a:ea typeface="方正行楷简体" panose="02010601030101010101" charset="-122"/>
            </a:endParaRPr>
          </a:p>
          <a:p>
            <a:endParaRPr lang="zh-CN" altLang="en-US" sz="3600">
              <a:solidFill>
                <a:srgbClr val="00B050"/>
              </a:solidFill>
              <a:latin typeface="方正行楷简体" panose="02010601030101010101" charset="-122"/>
              <a:ea typeface="方正行楷简体" panose="02010601030101010101" charset="-122"/>
            </a:endParaRPr>
          </a:p>
        </p:txBody>
      </p:sp>
      <p:sp>
        <p:nvSpPr>
          <p:cNvPr id="4" name="文本框 3"/>
          <p:cNvSpPr txBox="1"/>
          <p:nvPr/>
        </p:nvSpPr>
        <p:spPr>
          <a:xfrm>
            <a:off x="771525" y="2547461"/>
            <a:ext cx="7970996" cy="922020"/>
          </a:xfrm>
          <a:prstGeom prst="rect">
            <a:avLst/>
          </a:prstGeom>
          <a:noFill/>
        </p:spPr>
        <p:txBody>
          <a:bodyPr wrap="square" rtlCol="0">
            <a:spAutoFit/>
          </a:bodyPr>
          <a:p>
            <a:r>
              <a:rPr lang="en-US" altLang="zh-CN" sz="2700" b="1"/>
              <a:t>1</a:t>
            </a:r>
            <a:r>
              <a:rPr lang="zh-CN" altLang="en-US" sz="2700" b="1"/>
              <a:t>、</a:t>
            </a:r>
            <a:r>
              <a:rPr lang="en-US" altLang="zh-CN" sz="2700" b="1"/>
              <a:t>17</a:t>
            </a:r>
            <a:r>
              <a:rPr lang="zh-CN" altLang="en-US" sz="2700" b="1"/>
              <a:t>世纪，西欧各国发展迅速，而俄国仍然是一个封闭落后的封建农奴制国家。</a:t>
            </a:r>
            <a:endParaRPr lang="zh-CN" altLang="en-US" sz="2700" b="1"/>
          </a:p>
        </p:txBody>
      </p:sp>
      <p:sp>
        <p:nvSpPr>
          <p:cNvPr id="5" name="文本框 4"/>
          <p:cNvSpPr txBox="1"/>
          <p:nvPr/>
        </p:nvSpPr>
        <p:spPr>
          <a:xfrm>
            <a:off x="771525" y="3671253"/>
            <a:ext cx="7970996" cy="506730"/>
          </a:xfrm>
          <a:prstGeom prst="rect">
            <a:avLst/>
          </a:prstGeom>
          <a:noFill/>
        </p:spPr>
        <p:txBody>
          <a:bodyPr wrap="square" rtlCol="0">
            <a:spAutoFit/>
          </a:bodyPr>
          <a:p>
            <a:r>
              <a:rPr lang="en-US" altLang="zh-CN" sz="2700" b="1"/>
              <a:t>2</a:t>
            </a:r>
            <a:r>
              <a:rPr lang="zh-CN" altLang="en-US" sz="2700" b="1"/>
              <a:t>、虽然出现手工工场，但工商业发展缓慢。</a:t>
            </a:r>
            <a:endParaRPr lang="zh-CN" altLang="en-US" sz="2700" b="1"/>
          </a:p>
        </p:txBody>
      </p:sp>
      <p:sp>
        <p:nvSpPr>
          <p:cNvPr id="6" name="文本框 5"/>
          <p:cNvSpPr txBox="1"/>
          <p:nvPr/>
        </p:nvSpPr>
        <p:spPr>
          <a:xfrm>
            <a:off x="771525" y="4339114"/>
            <a:ext cx="7970996" cy="922020"/>
          </a:xfrm>
          <a:prstGeom prst="rect">
            <a:avLst/>
          </a:prstGeom>
          <a:noFill/>
        </p:spPr>
        <p:txBody>
          <a:bodyPr wrap="square" rtlCol="0">
            <a:spAutoFit/>
          </a:bodyPr>
          <a:p>
            <a:r>
              <a:rPr lang="en-US" altLang="zh-CN" sz="2700" b="1"/>
              <a:t>3</a:t>
            </a:r>
            <a:r>
              <a:rPr lang="zh-CN" altLang="en-US" sz="2700" b="1"/>
              <a:t>、彼得一世到西欧各国考察，决定学习西方进行改革。</a:t>
            </a:r>
            <a:endParaRPr lang="zh-CN" altLang="en-US" sz="2700" b="1"/>
          </a:p>
        </p:txBody>
      </p:sp>
      <p:sp>
        <p:nvSpPr>
          <p:cNvPr id="7" name="文本框 6"/>
          <p:cNvSpPr txBox="1"/>
          <p:nvPr/>
        </p:nvSpPr>
        <p:spPr>
          <a:xfrm>
            <a:off x="76200" y="5344795"/>
            <a:ext cx="8992235" cy="1198880"/>
          </a:xfrm>
          <a:prstGeom prst="rect">
            <a:avLst/>
          </a:prstGeom>
          <a:solidFill>
            <a:srgbClr val="FFFF00"/>
          </a:solidFill>
        </p:spPr>
        <p:txBody>
          <a:bodyPr wrap="square" rtlCol="0" anchor="t">
            <a:spAutoFit/>
          </a:bodyPr>
          <a:p>
            <a:r>
              <a:rPr lang="zh-CN" altLang="en-US" sz="4000" b="1">
                <a:solidFill>
                  <a:srgbClr val="FF0000"/>
                </a:solidFill>
                <a:latin typeface="方正准圆简体" panose="02010601030101010101" charset="-122"/>
                <a:ea typeface="方正准圆简体" panose="02010601030101010101" charset="-122"/>
                <a:cs typeface="方正准圆简体" panose="02010601030101010101" charset="-122"/>
                <a:sym typeface="+mn-ea"/>
              </a:rPr>
              <a:t>目的：</a:t>
            </a:r>
            <a:endParaRPr lang="zh-CN" altLang="en-US" sz="4000" b="1">
              <a:solidFill>
                <a:srgbClr val="FF0000"/>
              </a:solidFill>
              <a:latin typeface="方正准圆简体" panose="02010601030101010101" charset="-122"/>
              <a:ea typeface="方正准圆简体" panose="02010601030101010101" charset="-122"/>
              <a:cs typeface="方正准圆简体" panose="02010601030101010101" charset="-122"/>
              <a:sym typeface="+mn-ea"/>
            </a:endParaRPr>
          </a:p>
          <a:p>
            <a:r>
              <a:rPr lang="zh-CN" altLang="en-US" sz="3200" b="1">
                <a:solidFill>
                  <a:srgbClr val="000000"/>
                </a:solidFill>
                <a:latin typeface="方正准圆简体" panose="02010601030101010101" charset="-122"/>
                <a:ea typeface="方正准圆简体" panose="02010601030101010101" charset="-122"/>
                <a:cs typeface="方正准圆简体" panose="02010601030101010101" charset="-122"/>
                <a:sym typeface="宋体" panose="02010600030101010101" pitchFamily="2" charset="-122"/>
              </a:rPr>
              <a:t>          改变俄国落后状态,巩固沙皇封建专制统治</a:t>
            </a:r>
            <a:endParaRPr lang="zh-CN" altLang="en-US" sz="3200" b="1">
              <a:solidFill>
                <a:srgbClr val="000000"/>
              </a:solidFill>
              <a:latin typeface="方正准圆简体" panose="02010601030101010101" charset="-122"/>
              <a:ea typeface="方正准圆简体" panose="02010601030101010101" charset="-122"/>
              <a:cs typeface="方正准圆简体" panose="02010601030101010101" charset="-122"/>
              <a:sym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grpId="0" nodeType="clickEffect">
                                  <p:stCondLst>
                                    <p:cond delay="0"/>
                                  </p:stCondLst>
                                  <p:childTnLst>
                                    <p:set>
                                      <p:cBhvr>
                                        <p:cTn id="24" dur="500" fill="hold">
                                          <p:stCondLst>
                                            <p:cond delay="0"/>
                                          </p:stCondLst>
                                        </p:cTn>
                                        <p:tgtEl>
                                          <p:spTgt spid="7"/>
                                        </p:tgtEl>
                                        <p:attrNameLst>
                                          <p:attrName>style.visibility</p:attrName>
                                        </p:attrNameLst>
                                      </p:cBhvr>
                                      <p:to>
                                        <p:strVal val="visible"/>
                                      </p:to>
                                    </p:set>
                                    <p:animEffect transition="in" filter="box(in)">
                                      <p:cBhvr>
                                        <p:cTn id="2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bldLvl="0" animBg="1"/>
    </p:bldLst>
  </p:timing>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标题 1"/>
          <p:cNvSpPr>
            <a:spLocks noGrp="1"/>
          </p:cNvSpPr>
          <p:nvPr>
            <p:ph type="title"/>
          </p:nvPr>
        </p:nvSpPr>
        <p:spPr>
          <a:xfrm>
            <a:off x="411480" y="456406"/>
            <a:ext cx="8103870" cy="706755"/>
          </a:xfrm>
          <a:noFill/>
          <a:ln>
            <a:noFill/>
          </a:ln>
        </p:spPr>
        <p:txBody>
          <a:bodyPr wrap="none" rtlCol="0" anchor="t">
            <a:spAutoFit/>
          </a:bodyPr>
          <a:p>
            <a:pPr lvl="0" algn="ctr">
              <a:lnSpc>
                <a:spcPct val="100000"/>
              </a:lnSpc>
            </a:pPr>
            <a: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3、彼得一世改革内容（18世纪初）</a:t>
            </a:r>
            <a:endPar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graphicFrame>
        <p:nvGraphicFramePr>
          <p:cNvPr id="4" name="内容占位符 3"/>
          <p:cNvGraphicFramePr/>
          <p:nvPr>
            <p:ph idx="1"/>
          </p:nvPr>
        </p:nvGraphicFramePr>
        <p:xfrm>
          <a:off x="628650" y="1822133"/>
          <a:ext cx="7886700" cy="3841750"/>
        </p:xfrm>
        <a:graphic>
          <a:graphicData uri="http://schemas.openxmlformats.org/drawingml/2006/table">
            <a:tbl>
              <a:tblPr firstRow="1" bandRow="1">
                <a:tableStyleId>{5C22544A-7EE6-4342-B048-85BDC9FD1C3A}</a:tableStyleId>
              </a:tblPr>
              <a:tblGrid>
                <a:gridCol w="1955800"/>
                <a:gridCol w="5930900"/>
              </a:tblGrid>
              <a:tr h="768350">
                <a:tc>
                  <a:txBody>
                    <a:bodyPr/>
                    <a:p>
                      <a:pPr>
                        <a:buNone/>
                      </a:pPr>
                      <a:r>
                        <a:rPr lang="zh-CN" altLang="en-US" sz="2700" b="1">
                          <a:solidFill>
                            <a:schemeClr val="tx1"/>
                          </a:solidFill>
                        </a:rPr>
                        <a:t>军事：</a:t>
                      </a:r>
                      <a:endParaRPr lang="zh-CN" altLang="en-US" sz="2700" b="1">
                        <a:solidFill>
                          <a:schemeClr val="tx1"/>
                        </a:solidFill>
                      </a:endParaRPr>
                    </a:p>
                  </a:txBody>
                  <a:tcPr marL="202406" marR="202406" marT="102393" marB="102393"/>
                </a:tc>
                <a:tc>
                  <a:txBody>
                    <a:bodyPr/>
                    <a:p>
                      <a:pPr>
                        <a:buNone/>
                      </a:pPr>
                      <a:endParaRPr lang="zh-CN" altLang="en-US" sz="1350"/>
                    </a:p>
                  </a:txBody>
                  <a:tcPr marL="202406" marR="202406" marT="102393" marB="102393"/>
                </a:tc>
              </a:tr>
              <a:tr h="768350">
                <a:tc>
                  <a:txBody>
                    <a:bodyPr/>
                    <a:p>
                      <a:pPr>
                        <a:buNone/>
                      </a:pPr>
                      <a:r>
                        <a:rPr lang="zh-CN" altLang="en-US" sz="2700" b="1"/>
                        <a:t>经济：</a:t>
                      </a:r>
                      <a:endParaRPr lang="zh-CN" altLang="en-US" sz="2700" b="1"/>
                    </a:p>
                  </a:txBody>
                  <a:tcPr marL="202406" marR="202406" marT="102393" marB="102393"/>
                </a:tc>
                <a:tc>
                  <a:txBody>
                    <a:bodyPr/>
                    <a:p>
                      <a:pPr>
                        <a:buNone/>
                      </a:pPr>
                      <a:endParaRPr lang="zh-CN" altLang="en-US" sz="1350"/>
                    </a:p>
                  </a:txBody>
                  <a:tcPr marL="202406" marR="202406" marT="102393" marB="102393"/>
                </a:tc>
              </a:tr>
              <a:tr h="768350">
                <a:tc>
                  <a:txBody>
                    <a:bodyPr/>
                    <a:p>
                      <a:pPr>
                        <a:buNone/>
                      </a:pPr>
                      <a:r>
                        <a:rPr lang="zh-CN" altLang="en-US" sz="2700" b="1"/>
                        <a:t>政治：</a:t>
                      </a:r>
                      <a:endParaRPr lang="zh-CN" altLang="en-US" sz="2700" b="1"/>
                    </a:p>
                  </a:txBody>
                  <a:tcPr marL="202406" marR="202406" marT="102393" marB="102393"/>
                </a:tc>
                <a:tc>
                  <a:txBody>
                    <a:bodyPr/>
                    <a:p>
                      <a:pPr>
                        <a:buNone/>
                      </a:pPr>
                      <a:endParaRPr lang="zh-CN" altLang="en-US" sz="1350"/>
                    </a:p>
                  </a:txBody>
                  <a:tcPr marL="202406" marR="202406" marT="102393" marB="102393"/>
                </a:tc>
              </a:tr>
              <a:tr h="768350">
                <a:tc>
                  <a:txBody>
                    <a:bodyPr/>
                    <a:p>
                      <a:pPr>
                        <a:buNone/>
                      </a:pPr>
                      <a:r>
                        <a:rPr lang="zh-CN" altLang="en-US" sz="2700" b="1">
                          <a:sym typeface="+mn-ea"/>
                        </a:rPr>
                        <a:t>文化：</a:t>
                      </a:r>
                      <a:endParaRPr lang="zh-CN" altLang="en-US" sz="2700" b="1">
                        <a:sym typeface="+mn-ea"/>
                      </a:endParaRPr>
                    </a:p>
                  </a:txBody>
                  <a:tcPr marL="202406" marR="202406" marT="102393" marB="102393"/>
                </a:tc>
                <a:tc>
                  <a:txBody>
                    <a:bodyPr/>
                    <a:p>
                      <a:pPr>
                        <a:buNone/>
                      </a:pPr>
                      <a:endParaRPr lang="zh-CN" altLang="en-US" sz="1350"/>
                    </a:p>
                  </a:txBody>
                  <a:tcPr marL="202406" marR="202406" marT="102393" marB="102393"/>
                </a:tc>
              </a:tr>
              <a:tr h="768350">
                <a:tc>
                  <a:txBody>
                    <a:bodyPr/>
                    <a:p>
                      <a:pPr>
                        <a:buNone/>
                      </a:pPr>
                      <a:r>
                        <a:rPr lang="zh-CN" altLang="en-US" sz="2700" b="1"/>
                        <a:t>社会生活：</a:t>
                      </a:r>
                      <a:endParaRPr lang="zh-CN" altLang="en-US" sz="2700" b="1"/>
                    </a:p>
                  </a:txBody>
                  <a:tcPr marL="202406" marR="202406" marT="102393" marB="102393"/>
                </a:tc>
                <a:tc>
                  <a:txBody>
                    <a:bodyPr/>
                    <a:p>
                      <a:pPr>
                        <a:buNone/>
                      </a:pPr>
                      <a:endParaRPr lang="zh-CN" altLang="en-US" sz="1350"/>
                    </a:p>
                  </a:txBody>
                  <a:tcPr marL="202406" marR="202406" marT="102393" marB="102393"/>
                </a:tc>
              </a:tr>
            </a:tbl>
          </a:graphicData>
        </a:graphic>
      </p:graphicFrame>
      <p:sp>
        <p:nvSpPr>
          <p:cNvPr id="5" name="文本框 4"/>
          <p:cNvSpPr txBox="1"/>
          <p:nvPr/>
        </p:nvSpPr>
        <p:spPr>
          <a:xfrm>
            <a:off x="2623661" y="1924526"/>
            <a:ext cx="2667953" cy="506730"/>
          </a:xfrm>
          <a:prstGeom prst="rect">
            <a:avLst/>
          </a:prstGeom>
          <a:noFill/>
        </p:spPr>
        <p:txBody>
          <a:bodyPr wrap="square" rtlCol="0">
            <a:spAutoFit/>
          </a:bodyPr>
          <a:p>
            <a:r>
              <a:rPr lang="zh-CN" altLang="en-US" sz="2700"/>
              <a:t>创建新式常备军</a:t>
            </a:r>
            <a:endParaRPr lang="zh-CN" altLang="en-US" sz="2700"/>
          </a:p>
        </p:txBody>
      </p:sp>
      <p:sp>
        <p:nvSpPr>
          <p:cNvPr id="6" name="文本框 5"/>
          <p:cNvSpPr txBox="1"/>
          <p:nvPr/>
        </p:nvSpPr>
        <p:spPr>
          <a:xfrm>
            <a:off x="2623661" y="2533174"/>
            <a:ext cx="5704523" cy="922020"/>
          </a:xfrm>
          <a:prstGeom prst="rect">
            <a:avLst/>
          </a:prstGeom>
          <a:noFill/>
        </p:spPr>
        <p:txBody>
          <a:bodyPr wrap="square" rtlCol="0">
            <a:spAutoFit/>
          </a:bodyPr>
          <a:p>
            <a:r>
              <a:rPr lang="zh-CN" altLang="en-US" sz="2700"/>
              <a:t>鼓励兴办手工工场，准许工场主购买整个村庄的农奴</a:t>
            </a:r>
            <a:endParaRPr lang="zh-CN" altLang="en-US" sz="2700"/>
          </a:p>
        </p:txBody>
      </p:sp>
      <p:sp>
        <p:nvSpPr>
          <p:cNvPr id="7" name="文本框 6"/>
          <p:cNvSpPr txBox="1"/>
          <p:nvPr/>
        </p:nvSpPr>
        <p:spPr>
          <a:xfrm>
            <a:off x="2524125" y="3432334"/>
            <a:ext cx="5991225" cy="737235"/>
          </a:xfrm>
          <a:prstGeom prst="rect">
            <a:avLst/>
          </a:prstGeom>
          <a:noFill/>
        </p:spPr>
        <p:txBody>
          <a:bodyPr wrap="square" rtlCol="0">
            <a:spAutoFit/>
          </a:bodyPr>
          <a:p>
            <a:r>
              <a:rPr lang="zh-CN" altLang="en-US" sz="2100"/>
              <a:t>建立中央集权的行政体制，要求贵族必须到军队或行政机构为国家服务，按功劳和才能提拔</a:t>
            </a:r>
            <a:endParaRPr lang="zh-CN" altLang="en-US" sz="2100"/>
          </a:p>
        </p:txBody>
      </p:sp>
      <p:sp>
        <p:nvSpPr>
          <p:cNvPr id="8" name="文本框 7"/>
          <p:cNvSpPr txBox="1"/>
          <p:nvPr/>
        </p:nvSpPr>
        <p:spPr>
          <a:xfrm>
            <a:off x="2623661" y="4147185"/>
            <a:ext cx="5813108" cy="922020"/>
          </a:xfrm>
          <a:prstGeom prst="rect">
            <a:avLst/>
          </a:prstGeom>
          <a:noFill/>
        </p:spPr>
        <p:txBody>
          <a:bodyPr wrap="square" rtlCol="0">
            <a:spAutoFit/>
          </a:bodyPr>
          <a:p>
            <a:r>
              <a:rPr lang="zh-CN" altLang="en-US" sz="2700"/>
              <a:t>派遣留学生，创办科学院，开办学校，创办报纸，推行文化教育</a:t>
            </a:r>
            <a:endParaRPr lang="zh-CN" altLang="en-US" sz="2700"/>
          </a:p>
        </p:txBody>
      </p:sp>
      <p:sp>
        <p:nvSpPr>
          <p:cNvPr id="9" name="文本框 8"/>
          <p:cNvSpPr txBox="1"/>
          <p:nvPr/>
        </p:nvSpPr>
        <p:spPr>
          <a:xfrm>
            <a:off x="2768441" y="5179219"/>
            <a:ext cx="5414486" cy="506730"/>
          </a:xfrm>
          <a:prstGeom prst="rect">
            <a:avLst/>
          </a:prstGeom>
          <a:noFill/>
        </p:spPr>
        <p:txBody>
          <a:bodyPr wrap="square" rtlCol="0">
            <a:spAutoFit/>
          </a:bodyPr>
          <a:p>
            <a:r>
              <a:rPr lang="zh-CN" altLang="en-US" sz="2700"/>
              <a:t>提倡西方的礼节服饰与生活方式</a:t>
            </a:r>
            <a:endParaRPr lang="zh-CN" altLang="en-US" sz="27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2" name="标题 1"/>
          <p:cNvSpPr>
            <a:spLocks noGrp="1"/>
          </p:cNvSpPr>
          <p:nvPr>
            <p:ph type="title"/>
          </p:nvPr>
        </p:nvSpPr>
        <p:spPr>
          <a:xfrm>
            <a:off x="556101" y="233204"/>
            <a:ext cx="6601460" cy="706755"/>
          </a:xfrm>
          <a:noFill/>
          <a:ln>
            <a:noFill/>
          </a:ln>
        </p:spPr>
        <p:txBody>
          <a:bodyPr vert="horz" wrap="none" lIns="91440" tIns="45720" rIns="91440" bIns="45720" rtlCol="0" anchor="t">
            <a:spAutoFit/>
          </a:bodyPr>
          <a:p>
            <a:pPr lvl="0" algn="ctr">
              <a:lnSpc>
                <a:spcPct val="100000"/>
              </a:lnSpc>
            </a:pPr>
            <a: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4、对彼得一世改革进行评价</a:t>
            </a:r>
            <a:endPar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sp>
        <p:nvSpPr>
          <p:cNvPr id="4" name="文本框 3"/>
          <p:cNvSpPr txBox="1"/>
          <p:nvPr/>
        </p:nvSpPr>
        <p:spPr>
          <a:xfrm>
            <a:off x="264795" y="1043305"/>
            <a:ext cx="8613775" cy="3355975"/>
          </a:xfrm>
          <a:prstGeom prst="rect">
            <a:avLst/>
          </a:prstGeom>
          <a:noFill/>
        </p:spPr>
        <p:txBody>
          <a:bodyPr wrap="square" rtlCol="0">
            <a:spAutoFit/>
          </a:bodyPr>
          <a:p>
            <a:pPr lvl="0" algn="l" fontAlgn="auto">
              <a:lnSpc>
                <a:spcPts val="4160"/>
              </a:lnSpc>
            </a:pPr>
            <a:r>
              <a:rPr lang="zh-CN" altLang="en-US" sz="2400" dirty="0">
                <a:solidFill>
                  <a:srgbClr val="00B050"/>
                </a:solidFill>
                <a:latin typeface="方正琥珀简体" panose="03000509000000000000" charset="-122"/>
                <a:ea typeface="方正琥珀简体" panose="03000509000000000000" charset="-122"/>
                <a:sym typeface="+mn-ea"/>
              </a:rPr>
              <a:t>积极：</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 （1）俄国的经济、军事实力大大增强，一跃成为欧洲军事强国，为对外扩张准备了条件。</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（2）大力移植西欧文明，促进了俄国社会的进步。</a:t>
            </a:r>
            <a:r>
              <a:rPr lang="zh-CN" altLang="en-US" sz="2400" b="1" dirty="0">
                <a:solidFill>
                  <a:srgbClr val="FF0000"/>
                </a:solidFill>
                <a:latin typeface="黑体" panose="02010609060101010101" pitchFamily="49" charset="-122"/>
                <a:ea typeface="黑体" panose="02010609060101010101" pitchFamily="49" charset="-122"/>
                <a:cs typeface="+mn-ea"/>
                <a:sym typeface="+mn-ea"/>
              </a:rPr>
              <a:t>客观上推动了俄国资本主义的发展</a:t>
            </a:r>
            <a:endParaRPr lang="zh-CN" altLang="en-US" sz="2400" b="1" dirty="0">
              <a:solidFill>
                <a:srgbClr val="FF0000"/>
              </a:solidFill>
              <a:latin typeface="黑体" panose="02010609060101010101" pitchFamily="49" charset="-122"/>
              <a:ea typeface="黑体" panose="02010609060101010101" pitchFamily="49" charset="-122"/>
              <a:cs typeface="+mn-ea"/>
              <a:sym typeface="+mn-ea"/>
            </a:endParaRPr>
          </a:p>
          <a:p>
            <a:pPr lvl="0" algn="l">
              <a:lnSpc>
                <a:spcPts val="4660"/>
              </a:lnSpc>
            </a:pPr>
            <a:endParaRPr lang="zh-CN" altLang="en-US" sz="2400" b="1" dirty="0">
              <a:latin typeface="宋体" panose="02010600030101010101" pitchFamily="2" charset="-122"/>
              <a:sym typeface="+mn-ea"/>
            </a:endParaRPr>
          </a:p>
        </p:txBody>
      </p:sp>
      <p:sp>
        <p:nvSpPr>
          <p:cNvPr id="5" name="文本框 4"/>
          <p:cNvSpPr txBox="1"/>
          <p:nvPr/>
        </p:nvSpPr>
        <p:spPr>
          <a:xfrm>
            <a:off x="306705" y="3633470"/>
            <a:ext cx="8530590" cy="2758440"/>
          </a:xfrm>
          <a:prstGeom prst="rect">
            <a:avLst/>
          </a:prstGeom>
          <a:noFill/>
        </p:spPr>
        <p:txBody>
          <a:bodyPr wrap="square" rtlCol="0">
            <a:spAutoFit/>
          </a:bodyPr>
          <a:p>
            <a:pPr lvl="0" algn="l" fontAlgn="auto">
              <a:lnSpc>
                <a:spcPts val="4160"/>
              </a:lnSpc>
            </a:pPr>
            <a:r>
              <a:rPr lang="zh-CN" altLang="en-US" sz="2400" dirty="0">
                <a:solidFill>
                  <a:srgbClr val="00B050"/>
                </a:solidFill>
                <a:latin typeface="方正琥珀简体" panose="03000509000000000000" charset="-122"/>
                <a:ea typeface="方正琥珀简体" panose="03000509000000000000" charset="-122"/>
                <a:sym typeface="+mn-ea"/>
              </a:rPr>
              <a:t>消极：</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 (1)改革后俄国仍然是一个封建农奴制国家。</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 (2)走上对外扩张的道路。</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 (3)在推行改革过程中，对农民非常残暴，加重了农民的负担。</a:t>
            </a:r>
            <a:endParaRPr lang="zh-CN" altLang="en-US" sz="2400" b="1" dirty="0">
              <a:latin typeface="宋体" panose="02010600030101010101" pitchFamily="2" charset="-122"/>
              <a:sym typeface="+mn-ea"/>
            </a:endParaRPr>
          </a:p>
          <a:p>
            <a:pPr lvl="0" algn="l" fontAlgn="auto">
              <a:lnSpc>
                <a:spcPts val="4160"/>
              </a:lnSpc>
            </a:pPr>
            <a:r>
              <a:rPr lang="zh-CN" altLang="en-US" sz="2400" b="1" dirty="0">
                <a:latin typeface="宋体" panose="02010600030101010101" pitchFamily="2" charset="-122"/>
                <a:sym typeface="+mn-ea"/>
              </a:rPr>
              <a:t>（</a:t>
            </a:r>
            <a:r>
              <a:rPr lang="en-US" altLang="zh-CN" sz="2400" b="1" dirty="0">
                <a:latin typeface="宋体" panose="02010600030101010101" pitchFamily="2" charset="-122"/>
                <a:sym typeface="+mn-ea"/>
              </a:rPr>
              <a:t>4</a:t>
            </a:r>
            <a:r>
              <a:rPr lang="zh-CN" altLang="en-US" sz="2400" b="1" dirty="0">
                <a:latin typeface="宋体" panose="02010600030101010101" pitchFamily="2" charset="-122"/>
                <a:sym typeface="+mn-ea"/>
              </a:rPr>
              <a:t>）农奴制进一步强化，后来成为俄国社会发展的障碍。</a:t>
            </a:r>
            <a:endParaRPr lang="zh-CN" altLang="en-US" sz="2400" b="1" dirty="0">
              <a:latin typeface="宋体" panose="02010600030101010101" pitchFamily="2" charset="-122"/>
              <a:sym typeface="+mn-ea"/>
            </a:endParaRPr>
          </a:p>
        </p:txBody>
      </p:sp>
      <p:sp>
        <p:nvSpPr>
          <p:cNvPr id="3" name="文本框 2"/>
          <p:cNvSpPr txBox="1"/>
          <p:nvPr/>
        </p:nvSpPr>
        <p:spPr>
          <a:xfrm>
            <a:off x="4181475" y="1043464"/>
            <a:ext cx="1710214" cy="583565"/>
          </a:xfrm>
          <a:prstGeom prst="rect">
            <a:avLst/>
          </a:prstGeom>
          <a:solidFill>
            <a:srgbClr val="F4F207"/>
          </a:solidFill>
        </p:spPr>
        <p:txBody>
          <a:bodyPr wrap="square" rtlCol="0">
            <a:spAutoFit/>
          </a:bodyPr>
          <a:p>
            <a:r>
              <a:rPr lang="zh-CN" altLang="en-US" sz="3200">
                <a:solidFill>
                  <a:srgbClr val="C00000"/>
                </a:solidFill>
                <a:latin typeface="方正琥珀简体" panose="03000509000000000000" charset="-122"/>
                <a:ea typeface="方正琥珀简体" panose="03000509000000000000" charset="-122"/>
              </a:rPr>
              <a:t>性质：</a:t>
            </a:r>
            <a:endParaRPr lang="zh-CN" altLang="en-US" sz="3200">
              <a:solidFill>
                <a:srgbClr val="C00000"/>
              </a:solidFill>
              <a:latin typeface="方正琥珀简体" panose="03000509000000000000" charset="-122"/>
              <a:ea typeface="方正琥珀简体" panose="03000509000000000000" charset="-122"/>
              <a:sym typeface="+mn-ea"/>
            </a:endParaRPr>
          </a:p>
        </p:txBody>
      </p:sp>
      <p:sp>
        <p:nvSpPr>
          <p:cNvPr id="8" name="文本框 7"/>
          <p:cNvSpPr txBox="1"/>
          <p:nvPr/>
        </p:nvSpPr>
        <p:spPr>
          <a:xfrm>
            <a:off x="5404961" y="1043464"/>
            <a:ext cx="2756535" cy="583565"/>
          </a:xfrm>
          <a:prstGeom prst="rect">
            <a:avLst/>
          </a:prstGeom>
          <a:solidFill>
            <a:srgbClr val="F4F207"/>
          </a:solidFill>
        </p:spPr>
        <p:txBody>
          <a:bodyPr wrap="none" rtlCol="0" anchor="t">
            <a:spAutoFit/>
          </a:bodyPr>
          <a:p>
            <a:r>
              <a:rPr lang="zh-CN" altLang="en-US" sz="3200">
                <a:solidFill>
                  <a:srgbClr val="C00000"/>
                </a:solidFill>
                <a:latin typeface="方正琥珀简体" panose="03000509000000000000" charset="-122"/>
                <a:ea typeface="方正琥珀简体" panose="03000509000000000000" charset="-122"/>
                <a:cs typeface="方正琥珀简体" panose="03000509000000000000" charset="-122"/>
                <a:sym typeface="+mn-ea"/>
              </a:rPr>
              <a:t> </a:t>
            </a:r>
            <a:r>
              <a:rPr lang="zh-CN" altLang="en-US" sz="3200">
                <a:solidFill>
                  <a:srgbClr val="0810B8"/>
                </a:solidFill>
                <a:latin typeface="方正琥珀简体" panose="03000509000000000000" charset="-122"/>
                <a:ea typeface="方正琥珀简体" panose="03000509000000000000" charset="-122"/>
                <a:cs typeface="方正琥珀简体" panose="03000509000000000000" charset="-122"/>
                <a:sym typeface="+mn-ea"/>
              </a:rPr>
              <a:t>地主阶级改革</a:t>
            </a:r>
            <a:endParaRPr lang="zh-CN" altLang="en-US" sz="3200">
              <a:latin typeface="方正琥珀简体" panose="03000509000000000000" charset="-122"/>
              <a:ea typeface="方正琥珀简体" panose="03000509000000000000" charset="-122"/>
              <a:cs typeface="方正琥珀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linds(horizontal)">
                                      <p:cBhvr>
                                        <p:cTn id="19" dur="500"/>
                                        <p:tgtEl>
                                          <p:spTgt spid="3"/>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3" grpId="0" bldLvl="0" animBg="1"/>
      <p:bldP spid="8" grpId="0" bldLvl="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 name="图片 1"/>
          <p:cNvPicPr>
            <a:picLocks noChangeAspect="1"/>
          </p:cNvPicPr>
          <p:nvPr/>
        </p:nvPicPr>
        <p:blipFill>
          <a:blip r:embed="rId1"/>
          <a:stretch>
            <a:fillRect/>
          </a:stretch>
        </p:blipFill>
        <p:spPr>
          <a:xfrm>
            <a:off x="7678103" y="4214336"/>
            <a:ext cx="1440180" cy="1758315"/>
          </a:xfrm>
          <a:prstGeom prst="rect">
            <a:avLst/>
          </a:prstGeom>
        </p:spPr>
      </p:pic>
      <p:sp>
        <p:nvSpPr>
          <p:cNvPr id="3" name="矩形 2"/>
          <p:cNvSpPr/>
          <p:nvPr/>
        </p:nvSpPr>
        <p:spPr>
          <a:xfrm>
            <a:off x="1296273" y="1109345"/>
            <a:ext cx="3676015" cy="706755"/>
          </a:xfrm>
          <a:prstGeom prst="rect">
            <a:avLst/>
          </a:prstGeom>
          <a:noFill/>
          <a:ln>
            <a:noFill/>
          </a:ln>
        </p:spPr>
        <p:txBody>
          <a:bodyPr vert="horz" wrap="none" lIns="91440" tIns="45720" rIns="91440" bIns="45720" rtlCol="0" anchor="t">
            <a:spAutoFit/>
          </a:bodyPr>
          <a:p>
            <a:pPr lvl="0" algn="ctr" fontAlgn="base"/>
            <a:r>
              <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5.扩张与建都：</a:t>
            </a:r>
            <a:endParaRPr lang="en-US" altLang="zh-CN" sz="40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sp>
        <p:nvSpPr>
          <p:cNvPr id="5" name="文本框 4"/>
          <p:cNvSpPr txBox="1"/>
          <p:nvPr/>
        </p:nvSpPr>
        <p:spPr>
          <a:xfrm>
            <a:off x="1175385" y="2771775"/>
            <a:ext cx="6336030" cy="1568450"/>
          </a:xfrm>
          <a:prstGeom prst="rect">
            <a:avLst/>
          </a:prstGeom>
          <a:noFill/>
          <a:extLst>
            <a:ext uri="{909E8E84-426E-40DD-AFC4-6F175D3DCCD1}">
              <a14:hiddenFill xmlns:a14="http://schemas.microsoft.com/office/drawing/2010/main">
                <a:solidFill>
                  <a:schemeClr val="bg1"/>
                </a:solidFill>
              </a14:hiddenFill>
            </a:ext>
          </a:extLst>
        </p:spPr>
        <p:txBody>
          <a:bodyPr wrap="square" rtlCol="0">
            <a:spAutoFit/>
          </a:bodyPr>
          <a:p>
            <a:r>
              <a:rPr lang="zh-CN" altLang="en-US" sz="3200" b="1">
                <a:solidFill>
                  <a:srgbClr val="FF0000"/>
                </a:solidFill>
              </a:rPr>
              <a:t>扩张：</a:t>
            </a:r>
            <a:r>
              <a:rPr lang="zh-CN" altLang="en-US" sz="3200" b="1">
                <a:solidFill>
                  <a:srgbClr val="0810B8"/>
                </a:solidFill>
              </a:rPr>
              <a:t>俄瑞战争  </a:t>
            </a:r>
            <a:r>
              <a:rPr lang="en-US" altLang="zh-CN" sz="3200" b="1">
                <a:solidFill>
                  <a:srgbClr val="0810B8"/>
                </a:solidFill>
              </a:rPr>
              <a:t>1700--1721</a:t>
            </a:r>
            <a:r>
              <a:rPr lang="zh-CN" altLang="en-US" sz="3200" b="1">
                <a:solidFill>
                  <a:srgbClr val="0810B8"/>
                </a:solidFill>
              </a:rPr>
              <a:t>年</a:t>
            </a:r>
            <a:endParaRPr lang="zh-CN" altLang="en-US" sz="3200" b="1">
              <a:solidFill>
                <a:srgbClr val="0810B8"/>
              </a:solidFill>
            </a:endParaRPr>
          </a:p>
          <a:p>
            <a:endParaRPr lang="zh-CN" altLang="en-US" sz="3200" b="1">
              <a:solidFill>
                <a:srgbClr val="0810B8"/>
              </a:solidFill>
            </a:endParaRPr>
          </a:p>
          <a:p>
            <a:r>
              <a:rPr lang="zh-CN" altLang="en-US" sz="3200" b="1">
                <a:solidFill>
                  <a:srgbClr val="FF0000"/>
                </a:solidFill>
              </a:rPr>
              <a:t>营建新都：</a:t>
            </a:r>
            <a:r>
              <a:rPr lang="zh-CN" altLang="en-US" sz="3200" b="1">
                <a:solidFill>
                  <a:srgbClr val="0810B8"/>
                </a:solidFill>
              </a:rPr>
              <a:t>圣彼得堡</a:t>
            </a:r>
            <a:endParaRPr lang="zh-CN" altLang="en-US" sz="3200" b="1">
              <a:solidFill>
                <a:srgbClr val="0810B8"/>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46098" name="对象 46097"/>
          <p:cNvGraphicFramePr/>
          <p:nvPr/>
        </p:nvGraphicFramePr>
        <p:xfrm>
          <a:off x="143510" y="4617085"/>
          <a:ext cx="8805545" cy="1885950"/>
        </p:xfrm>
        <a:graphic>
          <a:graphicData uri="http://schemas.openxmlformats.org/presentationml/2006/ole">
            <mc:AlternateContent xmlns:mc="http://schemas.openxmlformats.org/markup-compatibility/2006">
              <mc:Choice xmlns:v="urn:schemas-microsoft-com:vml" Requires="v">
                <p:oleObj spid="_x0000_s3076" name="" r:id="rId1" imgW="1861820" imgH="461010" progId="MS_ClipArt_Gallery.2">
                  <p:embed/>
                </p:oleObj>
              </mc:Choice>
              <mc:Fallback>
                <p:oleObj name="" r:id="rId1" imgW="1861820" imgH="461010" progId="MS_ClipArt_Gallery.2">
                  <p:embed/>
                  <p:pic>
                    <p:nvPicPr>
                      <p:cNvPr id="0" name="图片 3075"/>
                      <p:cNvPicPr/>
                      <p:nvPr/>
                    </p:nvPicPr>
                    <p:blipFill>
                      <a:blip r:embed="rId2"/>
                      <a:stretch>
                        <a:fillRect/>
                      </a:stretch>
                    </p:blipFill>
                    <p:spPr>
                      <a:xfrm>
                        <a:off x="143510" y="4617085"/>
                        <a:ext cx="8805545" cy="1885950"/>
                      </a:xfrm>
                      <a:prstGeom prst="rect">
                        <a:avLst/>
                      </a:prstGeom>
                      <a:noFill/>
                      <a:ln w="38100">
                        <a:noFill/>
                        <a:miter/>
                      </a:ln>
                    </p:spPr>
                  </p:pic>
                </p:oleObj>
              </mc:Fallback>
            </mc:AlternateContent>
          </a:graphicData>
        </a:graphic>
      </p:graphicFrame>
      <p:grpSp>
        <p:nvGrpSpPr>
          <p:cNvPr id="46099" name="组合 46098"/>
          <p:cNvGrpSpPr/>
          <p:nvPr/>
        </p:nvGrpSpPr>
        <p:grpSpPr>
          <a:xfrm>
            <a:off x="2459990" y="474980"/>
            <a:ext cx="5935266" cy="3634979"/>
            <a:chOff x="192" y="513"/>
            <a:chExt cx="4985" cy="3053"/>
          </a:xfrm>
        </p:grpSpPr>
        <p:sp>
          <p:nvSpPr>
            <p:cNvPr id="46094" name="椭圆 46093"/>
            <p:cNvSpPr/>
            <p:nvPr/>
          </p:nvSpPr>
          <p:spPr>
            <a:xfrm>
              <a:off x="1680" y="1488"/>
              <a:ext cx="1056" cy="624"/>
            </a:xfrm>
            <a:prstGeom prst="ellipse">
              <a:avLst/>
            </a:prstGeom>
            <a:solidFill>
              <a:schemeClr val="accent1">
                <a:alpha val="50000"/>
              </a:schemeClr>
            </a:solidFill>
            <a:ln w="9525" cap="flat" cmpd="sng">
              <a:solidFill>
                <a:schemeClr val="tx1"/>
              </a:solidFill>
              <a:prstDash val="solid"/>
              <a:headEnd type="none" w="med" len="med"/>
              <a:tailEnd type="none" w="med" len="med"/>
            </a:ln>
            <a:effectLst>
              <a:outerShdw dist="92457" dir="956723" algn="ctr" rotWithShape="0">
                <a:schemeClr val="bg1"/>
              </a:outerShdw>
            </a:effectLst>
          </p:spPr>
          <p:txBody>
            <a:bodyPr wrap="none" anchor="ctr"/>
            <a:p>
              <a:pPr algn="ctr"/>
              <a:r>
                <a:rPr lang="zh-CN" altLang="en-US" sz="3000" b="1" dirty="0">
                  <a:latin typeface="Times New Roman" panose="02020603050405020304" pitchFamily="18" charset="0"/>
                </a:rPr>
                <a:t>沙俄</a:t>
              </a:r>
              <a:endParaRPr lang="zh-CN" altLang="en-US" sz="3000" b="1">
                <a:latin typeface="Times New Roman" panose="02020603050405020304" pitchFamily="18" charset="0"/>
              </a:endParaRPr>
            </a:p>
          </p:txBody>
        </p:sp>
        <p:sp>
          <p:nvSpPr>
            <p:cNvPr id="46083" name="直接连接符 46082"/>
            <p:cNvSpPr/>
            <p:nvPr/>
          </p:nvSpPr>
          <p:spPr>
            <a:xfrm>
              <a:off x="2208" y="2160"/>
              <a:ext cx="0" cy="960"/>
            </a:xfrm>
            <a:prstGeom prst="line">
              <a:avLst/>
            </a:prstGeom>
            <a:ln w="57150" cap="flat" cmpd="sng">
              <a:solidFill>
                <a:srgbClr val="FF5050"/>
              </a:solidFill>
              <a:prstDash val="solid"/>
              <a:headEnd type="none" w="med" len="med"/>
              <a:tailEnd type="triangle" w="med" len="med"/>
            </a:ln>
          </p:spPr>
        </p:sp>
        <p:sp>
          <p:nvSpPr>
            <p:cNvPr id="46084" name="直接连接符 46083"/>
            <p:cNvSpPr/>
            <p:nvPr/>
          </p:nvSpPr>
          <p:spPr>
            <a:xfrm flipV="1">
              <a:off x="2208" y="912"/>
              <a:ext cx="0" cy="576"/>
            </a:xfrm>
            <a:prstGeom prst="line">
              <a:avLst/>
            </a:prstGeom>
            <a:ln w="57150" cap="flat" cmpd="sng">
              <a:solidFill>
                <a:srgbClr val="FF5050"/>
              </a:solidFill>
              <a:prstDash val="solid"/>
              <a:headEnd type="none" w="med" len="med"/>
              <a:tailEnd type="triangle" w="med" len="med"/>
            </a:ln>
          </p:spPr>
        </p:sp>
        <p:sp>
          <p:nvSpPr>
            <p:cNvPr id="46085" name="直接连接符 46084"/>
            <p:cNvSpPr/>
            <p:nvPr/>
          </p:nvSpPr>
          <p:spPr>
            <a:xfrm flipH="1">
              <a:off x="1152" y="1824"/>
              <a:ext cx="528" cy="0"/>
            </a:xfrm>
            <a:prstGeom prst="line">
              <a:avLst/>
            </a:prstGeom>
            <a:ln w="57150" cap="flat" cmpd="sng">
              <a:solidFill>
                <a:srgbClr val="FF5050"/>
              </a:solidFill>
              <a:prstDash val="solid"/>
              <a:headEnd type="none" w="med" len="med"/>
              <a:tailEnd type="triangle" w="med" len="med"/>
            </a:ln>
          </p:spPr>
        </p:sp>
        <p:sp>
          <p:nvSpPr>
            <p:cNvPr id="46086" name="直接连接符 46085"/>
            <p:cNvSpPr/>
            <p:nvPr/>
          </p:nvSpPr>
          <p:spPr>
            <a:xfrm>
              <a:off x="2736" y="1824"/>
              <a:ext cx="480" cy="0"/>
            </a:xfrm>
            <a:prstGeom prst="line">
              <a:avLst/>
            </a:prstGeom>
            <a:ln w="57150" cap="flat" cmpd="sng">
              <a:solidFill>
                <a:srgbClr val="FF5050"/>
              </a:solidFill>
              <a:prstDash val="solid"/>
              <a:headEnd type="none" w="med" len="med"/>
              <a:tailEnd type="triangle" w="med" len="med"/>
            </a:ln>
          </p:spPr>
        </p:sp>
        <p:sp>
          <p:nvSpPr>
            <p:cNvPr id="46087" name="文本框 46086"/>
            <p:cNvSpPr txBox="1"/>
            <p:nvPr/>
          </p:nvSpPr>
          <p:spPr>
            <a:xfrm>
              <a:off x="1584" y="513"/>
              <a:ext cx="1312" cy="426"/>
            </a:xfrm>
            <a:prstGeom prst="rect">
              <a:avLst/>
            </a:prstGeom>
            <a:noFill/>
            <a:ln w="38100" cap="flat" cmpd="sng">
              <a:solidFill>
                <a:srgbClr val="FF3300"/>
              </a:solidFill>
              <a:prstDash val="solid"/>
              <a:miter/>
              <a:headEnd type="none" w="med" len="med"/>
              <a:tailEnd type="none" w="med" len="med"/>
            </a:ln>
          </p:spPr>
          <p:txBody>
            <a:bodyPr wrap="none" anchor="t">
              <a:spAutoFit/>
            </a:bodyPr>
            <a:p>
              <a:r>
                <a:rPr lang="zh-CN" altLang="en-US" sz="2700" b="1" dirty="0">
                  <a:solidFill>
                    <a:srgbClr val="FF3300"/>
                  </a:solidFill>
                  <a:latin typeface="Times New Roman" panose="02020603050405020304" pitchFamily="18" charset="0"/>
                </a:rPr>
                <a:t>波罗的海</a:t>
              </a:r>
              <a:endParaRPr lang="zh-CN" altLang="en-US" sz="2700" b="1">
                <a:solidFill>
                  <a:srgbClr val="FF3300"/>
                </a:solidFill>
                <a:latin typeface="Times New Roman" panose="02020603050405020304" pitchFamily="18" charset="0"/>
              </a:endParaRPr>
            </a:p>
          </p:txBody>
        </p:sp>
        <p:sp>
          <p:nvSpPr>
            <p:cNvPr id="46088" name="文本框 46087"/>
            <p:cNvSpPr txBox="1"/>
            <p:nvPr/>
          </p:nvSpPr>
          <p:spPr>
            <a:xfrm>
              <a:off x="2208" y="1008"/>
              <a:ext cx="2068" cy="348"/>
            </a:xfrm>
            <a:prstGeom prst="rect">
              <a:avLst/>
            </a:prstGeom>
            <a:noFill/>
            <a:ln w="28575" cap="flat" cmpd="sng">
              <a:solidFill>
                <a:srgbClr val="FF3300"/>
              </a:solidFill>
              <a:prstDash val="solid"/>
              <a:miter/>
              <a:headEnd type="none" w="med" len="med"/>
              <a:tailEnd type="none" w="med" len="med"/>
            </a:ln>
          </p:spPr>
          <p:txBody>
            <a:bodyPr wrap="none" anchor="t">
              <a:spAutoFit/>
            </a:bodyPr>
            <a:p>
              <a:r>
                <a:rPr lang="en-US" altLang="zh-CN" sz="2100" b="1" dirty="0">
                  <a:solidFill>
                    <a:srgbClr val="00B050"/>
                  </a:solidFill>
                  <a:latin typeface="黑体" panose="02010609060101010101" pitchFamily="49" charset="-122"/>
                  <a:ea typeface="黑体" panose="02010609060101010101" pitchFamily="49" charset="-122"/>
                </a:rPr>
                <a:t>(</a:t>
              </a:r>
              <a:r>
                <a:rPr lang="zh-CN" altLang="en-US" sz="2100" b="1" dirty="0">
                  <a:solidFill>
                    <a:srgbClr val="00B050"/>
                  </a:solidFill>
                  <a:latin typeface="黑体" panose="02010609060101010101" pitchFamily="49" charset="-122"/>
                  <a:ea typeface="黑体" panose="02010609060101010101" pitchFamily="49" charset="-122"/>
                </a:rPr>
                <a:t>瑞典</a:t>
              </a:r>
              <a:r>
                <a:rPr lang="en-US" altLang="zh-CN" sz="2100" b="1" dirty="0">
                  <a:solidFill>
                    <a:srgbClr val="00B050"/>
                  </a:solidFill>
                  <a:latin typeface="黑体" panose="02010609060101010101" pitchFamily="49" charset="-122"/>
                  <a:ea typeface="黑体" panose="02010609060101010101" pitchFamily="49" charset="-122"/>
                </a:rPr>
                <a:t>,</a:t>
              </a:r>
              <a:r>
                <a:rPr lang="zh-CN" altLang="en-US" sz="2100" b="1" dirty="0">
                  <a:solidFill>
                    <a:srgbClr val="00B050"/>
                  </a:solidFill>
                  <a:latin typeface="黑体" panose="02010609060101010101" pitchFamily="49" charset="-122"/>
                  <a:ea typeface="黑体" panose="02010609060101010101" pitchFamily="49" charset="-122"/>
                </a:rPr>
                <a:t>彼得大帝时</a:t>
              </a:r>
              <a:r>
                <a:rPr lang="en-US" altLang="zh-CN" sz="2100" b="1">
                  <a:solidFill>
                    <a:srgbClr val="00B050"/>
                  </a:solidFill>
                  <a:latin typeface="黑体" panose="02010609060101010101" pitchFamily="49" charset="-122"/>
                  <a:ea typeface="黑体" panose="02010609060101010101" pitchFamily="49" charset="-122"/>
                </a:rPr>
                <a:t>)</a:t>
              </a:r>
              <a:endParaRPr lang="en-US" altLang="zh-CN" sz="2100" b="1">
                <a:solidFill>
                  <a:srgbClr val="00B050"/>
                </a:solidFill>
                <a:latin typeface="黑体" panose="02010609060101010101" pitchFamily="49" charset="-122"/>
                <a:ea typeface="黑体" panose="02010609060101010101" pitchFamily="49" charset="-122"/>
              </a:endParaRPr>
            </a:p>
          </p:txBody>
        </p:sp>
        <p:sp>
          <p:nvSpPr>
            <p:cNvPr id="46089" name="文本框 46088"/>
            <p:cNvSpPr txBox="1"/>
            <p:nvPr/>
          </p:nvSpPr>
          <p:spPr>
            <a:xfrm>
              <a:off x="3216" y="1470"/>
              <a:ext cx="1439" cy="697"/>
            </a:xfrm>
            <a:prstGeom prst="rect">
              <a:avLst/>
            </a:prstGeom>
            <a:noFill/>
            <a:ln w="28575" cap="flat" cmpd="sng">
              <a:solidFill>
                <a:srgbClr val="FF3300"/>
              </a:solidFill>
              <a:prstDash val="solid"/>
              <a:miter/>
              <a:headEnd type="none" w="med" len="med"/>
              <a:tailEnd type="none" w="med" len="med"/>
            </a:ln>
          </p:spPr>
          <p:txBody>
            <a:bodyPr wrap="none" anchor="t">
              <a:spAutoFit/>
            </a:bodyPr>
            <a:p>
              <a:r>
                <a:rPr lang="zh-CN" altLang="en-US" sz="2400" b="1" dirty="0">
                  <a:solidFill>
                    <a:srgbClr val="FF3300"/>
                  </a:solidFill>
                  <a:latin typeface="Times New Roman" panose="02020603050405020304" pitchFamily="18" charset="0"/>
                </a:rPr>
                <a:t>西伯利亚、</a:t>
              </a:r>
              <a:endParaRPr lang="zh-CN" altLang="en-US" sz="2400" b="1" dirty="0">
                <a:solidFill>
                  <a:srgbClr val="FF3300"/>
                </a:solidFill>
                <a:latin typeface="Times New Roman" panose="02020603050405020304" pitchFamily="18" charset="0"/>
              </a:endParaRPr>
            </a:p>
            <a:p>
              <a:r>
                <a:rPr lang="zh-CN" altLang="en-US" sz="2400" b="1" dirty="0">
                  <a:solidFill>
                    <a:srgbClr val="FF3300"/>
                  </a:solidFill>
                  <a:latin typeface="Times New Roman" panose="02020603050405020304" pitchFamily="18" charset="0"/>
                </a:rPr>
                <a:t>中亚、中国</a:t>
              </a:r>
              <a:endParaRPr lang="zh-CN" altLang="en-US" sz="2400" b="1">
                <a:solidFill>
                  <a:srgbClr val="FF3300"/>
                </a:solidFill>
                <a:latin typeface="Times New Roman" panose="02020603050405020304" pitchFamily="18" charset="0"/>
              </a:endParaRPr>
            </a:p>
          </p:txBody>
        </p:sp>
        <p:sp>
          <p:nvSpPr>
            <p:cNvPr id="46090" name="文本框 46089"/>
            <p:cNvSpPr txBox="1"/>
            <p:nvPr/>
          </p:nvSpPr>
          <p:spPr>
            <a:xfrm>
              <a:off x="1824" y="3140"/>
              <a:ext cx="768" cy="426"/>
            </a:xfrm>
            <a:prstGeom prst="rect">
              <a:avLst/>
            </a:prstGeom>
            <a:noFill/>
            <a:ln w="28575" cap="flat" cmpd="sng">
              <a:solidFill>
                <a:srgbClr val="FF3300"/>
              </a:solidFill>
              <a:prstDash val="solid"/>
              <a:miter/>
              <a:headEnd type="none" w="med" len="med"/>
              <a:tailEnd type="none" w="med" len="med"/>
            </a:ln>
            <a:effectLst>
              <a:outerShdw dist="35921" dir="2699999" algn="ctr" rotWithShape="0">
                <a:schemeClr val="bg1"/>
              </a:outerShdw>
            </a:effectLst>
          </p:spPr>
          <p:txBody>
            <a:bodyPr>
              <a:spAutoFit/>
            </a:bodyPr>
            <a:p>
              <a:r>
                <a:rPr lang="zh-CN" altLang="en-US" sz="2700" b="1" dirty="0">
                  <a:solidFill>
                    <a:srgbClr val="FF3300"/>
                  </a:solidFill>
                  <a:latin typeface="Times New Roman" panose="02020603050405020304" pitchFamily="18" charset="0"/>
                </a:rPr>
                <a:t>黑海</a:t>
              </a:r>
              <a:endParaRPr lang="zh-CN" altLang="en-US" sz="2700" b="1">
                <a:solidFill>
                  <a:srgbClr val="FF3300"/>
                </a:solidFill>
                <a:latin typeface="Times New Roman" panose="02020603050405020304" pitchFamily="18" charset="0"/>
              </a:endParaRPr>
            </a:p>
          </p:txBody>
        </p:sp>
        <p:sp>
          <p:nvSpPr>
            <p:cNvPr id="46091" name="文本框 46090"/>
            <p:cNvSpPr txBox="1"/>
            <p:nvPr/>
          </p:nvSpPr>
          <p:spPr>
            <a:xfrm>
              <a:off x="192" y="1470"/>
              <a:ext cx="960" cy="697"/>
            </a:xfrm>
            <a:prstGeom prst="rect">
              <a:avLst/>
            </a:prstGeom>
            <a:noFill/>
            <a:ln w="28575" cap="flat" cmpd="sng">
              <a:solidFill>
                <a:srgbClr val="FF3300"/>
              </a:solidFill>
              <a:prstDash val="solid"/>
              <a:miter/>
              <a:headEnd type="none" w="med" len="med"/>
              <a:tailEnd type="none" w="med" len="med"/>
            </a:ln>
          </p:spPr>
          <p:txBody>
            <a:bodyPr>
              <a:spAutoFit/>
            </a:bodyPr>
            <a:p>
              <a:r>
                <a:rPr lang="zh-CN" altLang="en-US" sz="2400" b="1" dirty="0">
                  <a:latin typeface="Times New Roman" panose="02020603050405020304" pitchFamily="18" charset="0"/>
                </a:rPr>
                <a:t>三次瓜</a:t>
              </a:r>
              <a:endParaRPr lang="zh-CN" altLang="en-US" sz="2400" b="1" dirty="0">
                <a:latin typeface="Times New Roman" panose="02020603050405020304" pitchFamily="18" charset="0"/>
              </a:endParaRPr>
            </a:p>
            <a:p>
              <a:r>
                <a:rPr lang="zh-CN" altLang="en-US" sz="2400" b="1" dirty="0">
                  <a:latin typeface="Times New Roman" panose="02020603050405020304" pitchFamily="18" charset="0"/>
                </a:rPr>
                <a:t>分波兰</a:t>
              </a:r>
              <a:endParaRPr lang="zh-CN" altLang="en-US" sz="2400" b="1">
                <a:latin typeface="Times New Roman" panose="02020603050405020304" pitchFamily="18" charset="0"/>
              </a:endParaRPr>
            </a:p>
          </p:txBody>
        </p:sp>
        <p:sp>
          <p:nvSpPr>
            <p:cNvPr id="46092" name="文本框 46091"/>
            <p:cNvSpPr txBox="1"/>
            <p:nvPr/>
          </p:nvSpPr>
          <p:spPr>
            <a:xfrm>
              <a:off x="336" y="2208"/>
              <a:ext cx="4530" cy="387"/>
            </a:xfrm>
            <a:prstGeom prst="rect">
              <a:avLst/>
            </a:prstGeom>
            <a:noFill/>
            <a:ln w="9525">
              <a:noFill/>
            </a:ln>
          </p:spPr>
          <p:txBody>
            <a:bodyPr wrap="none" anchor="t">
              <a:spAutoFit/>
            </a:bodyPr>
            <a:p>
              <a:r>
                <a:rPr lang="zh-CN" altLang="en-US" sz="2400" b="1" dirty="0">
                  <a:latin typeface="Times New Roman" panose="02020603050405020304" pitchFamily="18" charset="0"/>
                </a:rPr>
                <a:t>（</a:t>
              </a:r>
              <a:r>
                <a:rPr lang="en-US" altLang="zh-CN" sz="2400" b="1" dirty="0">
                  <a:latin typeface="Times New Roman" panose="02020603050405020304" pitchFamily="18" charset="0"/>
                </a:rPr>
                <a:t>20</a:t>
              </a:r>
              <a:r>
                <a:rPr lang="zh-CN" altLang="en-US" sz="2400" b="1" dirty="0">
                  <a:latin typeface="Times New Roman" panose="02020603050405020304" pitchFamily="18" charset="0"/>
                </a:rPr>
                <a:t>世纪初，</a:t>
              </a:r>
              <a:r>
                <a:rPr lang="en-US" altLang="zh-CN" sz="2400" b="1">
                  <a:latin typeface="Times New Roman" panose="02020603050405020304" pitchFamily="18" charset="0"/>
                </a:rPr>
                <a:t>2200</a:t>
              </a:r>
              <a:r>
                <a:rPr lang="zh-CN" altLang="en-US" sz="2400" b="1">
                  <a:latin typeface="Times New Roman" panose="02020603050405020304" pitchFamily="18" charset="0"/>
                </a:rPr>
                <a:t>万</a:t>
              </a:r>
              <a:r>
                <a:rPr lang="en-US" altLang="zh-CN" sz="2400" b="1">
                  <a:latin typeface="Times New Roman" panose="02020603050405020304" pitchFamily="18" charset="0"/>
                </a:rPr>
                <a:t>KM</a:t>
              </a:r>
              <a:r>
                <a:rPr lang="en-US" altLang="zh-CN" sz="2400" b="1" baseline="30000">
                  <a:latin typeface="Times New Roman" panose="02020603050405020304" pitchFamily="18" charset="0"/>
                </a:rPr>
                <a:t>2</a:t>
              </a:r>
              <a:r>
                <a:rPr lang="zh-CN" altLang="en-US" sz="2400" b="1" dirty="0">
                  <a:latin typeface="Times New Roman" panose="02020603050405020304" pitchFamily="18" charset="0"/>
                </a:rPr>
                <a:t>，地跨欧亚）</a:t>
              </a:r>
              <a:endParaRPr lang="zh-CN" altLang="en-US" sz="2400" b="1">
                <a:latin typeface="Times New Roman" panose="02020603050405020304" pitchFamily="18" charset="0"/>
              </a:endParaRPr>
            </a:p>
          </p:txBody>
        </p:sp>
        <p:sp>
          <p:nvSpPr>
            <p:cNvPr id="46093" name="文本框 46092"/>
            <p:cNvSpPr txBox="1"/>
            <p:nvPr/>
          </p:nvSpPr>
          <p:spPr>
            <a:xfrm>
              <a:off x="2208" y="2703"/>
              <a:ext cx="2969" cy="348"/>
            </a:xfrm>
            <a:prstGeom prst="rect">
              <a:avLst/>
            </a:prstGeom>
            <a:noFill/>
            <a:ln w="38100" cap="flat" cmpd="sng">
              <a:solidFill>
                <a:srgbClr val="FF3300"/>
              </a:solidFill>
              <a:prstDash val="solid"/>
              <a:miter/>
              <a:headEnd type="none" w="med" len="med"/>
              <a:tailEnd type="none" w="med" len="med"/>
            </a:ln>
            <a:effectLst>
              <a:outerShdw dist="35921" dir="2699999" algn="ctr" rotWithShape="0">
                <a:schemeClr val="bg1"/>
              </a:outerShdw>
            </a:effectLst>
          </p:spPr>
          <p:txBody>
            <a:bodyPr wrap="none" anchor="t">
              <a:spAutoFit/>
            </a:bodyPr>
            <a:p>
              <a:r>
                <a:rPr lang="en-US" altLang="zh-CN" sz="2100" b="1" dirty="0">
                  <a:solidFill>
                    <a:srgbClr val="00B050"/>
                  </a:solidFill>
                  <a:latin typeface="黑体" panose="02010609060101010101" pitchFamily="49" charset="-122"/>
                  <a:ea typeface="黑体" panose="02010609060101010101" pitchFamily="49" charset="-122"/>
                </a:rPr>
                <a:t>(</a:t>
              </a:r>
              <a:r>
                <a:rPr lang="zh-CN" altLang="en-US" sz="2100" b="1" dirty="0">
                  <a:solidFill>
                    <a:srgbClr val="00B050"/>
                  </a:solidFill>
                  <a:latin typeface="黑体" panose="02010609060101010101" pitchFamily="49" charset="-122"/>
                  <a:ea typeface="黑体" panose="02010609060101010101" pitchFamily="49" charset="-122"/>
                </a:rPr>
                <a:t>土耳其</a:t>
              </a:r>
              <a:r>
                <a:rPr lang="en-US" altLang="zh-CN" sz="2100" b="1" dirty="0">
                  <a:solidFill>
                    <a:srgbClr val="00B050"/>
                  </a:solidFill>
                  <a:latin typeface="黑体" panose="02010609060101010101" pitchFamily="49" charset="-122"/>
                  <a:ea typeface="黑体" panose="02010609060101010101" pitchFamily="49" charset="-122"/>
                </a:rPr>
                <a:t>,</a:t>
              </a:r>
              <a:r>
                <a:rPr lang="zh-CN" altLang="en-US" sz="2100" b="1" dirty="0">
                  <a:solidFill>
                    <a:srgbClr val="00B050"/>
                  </a:solidFill>
                  <a:latin typeface="黑体" panose="02010609060101010101" pitchFamily="49" charset="-122"/>
                  <a:ea typeface="黑体" panose="02010609060101010101" pitchFamily="49" charset="-122"/>
                </a:rPr>
                <a:t>叶卡特林娜二世时</a:t>
              </a:r>
              <a:r>
                <a:rPr lang="en-US" altLang="zh-CN" sz="2100" b="1">
                  <a:solidFill>
                    <a:srgbClr val="00B050"/>
                  </a:solidFill>
                  <a:latin typeface="黑体" panose="02010609060101010101" pitchFamily="49" charset="-122"/>
                  <a:ea typeface="黑体" panose="02010609060101010101" pitchFamily="49" charset="-122"/>
                </a:rPr>
                <a:t>)</a:t>
              </a:r>
              <a:endParaRPr lang="en-US" altLang="zh-CN" sz="2100" b="1">
                <a:solidFill>
                  <a:srgbClr val="00B050"/>
                </a:solidFill>
                <a:latin typeface="黑体" panose="02010609060101010101" pitchFamily="49" charset="-122"/>
                <a:ea typeface="黑体" panose="02010609060101010101" pitchFamily="49" charset="-122"/>
              </a:endParaRPr>
            </a:p>
          </p:txBody>
        </p:sp>
      </p:grpSp>
      <p:sp>
        <p:nvSpPr>
          <p:cNvPr id="46097" name="文本框 46096"/>
          <p:cNvSpPr txBox="1"/>
          <p:nvPr/>
        </p:nvSpPr>
        <p:spPr>
          <a:xfrm>
            <a:off x="708660" y="659765"/>
            <a:ext cx="3086100" cy="706755"/>
          </a:xfrm>
          <a:prstGeom prst="rect">
            <a:avLst/>
          </a:prstGeom>
          <a:noFill/>
          <a:ln w="9525">
            <a:noFill/>
          </a:ln>
        </p:spPr>
        <p:txBody>
          <a:bodyPr>
            <a:spAutoFit/>
            <a:scene3d>
              <a:camera prst="orthographicFront"/>
              <a:lightRig rig="threePt" dir="t"/>
            </a:scene3d>
          </a:bodyPr>
          <a:p>
            <a:r>
              <a:rPr lang="zh-CN" altLang="en-US" sz="4000" b="1" dirty="0">
                <a:solidFill>
                  <a:schemeClr val="tx1"/>
                </a:solidFill>
                <a:effectLst/>
                <a:latin typeface="方正艺黑简体" panose="03000509000000000000" charset="-122"/>
                <a:ea typeface="方正艺黑简体" panose="03000509000000000000" charset="-122"/>
              </a:rPr>
              <a:t>俄国的扩张</a:t>
            </a:r>
            <a:endParaRPr lang="zh-CN" altLang="en-US" sz="4000" b="1" dirty="0">
              <a:solidFill>
                <a:schemeClr val="tx1"/>
              </a:solidFill>
              <a:effectLst/>
              <a:latin typeface="方正艺黑简体" panose="03000509000000000000" charset="-122"/>
              <a:ea typeface="方正艺黑简体" panose="03000509000000000000"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46099"/>
                                        </p:tgtEl>
                                        <p:attrNameLst>
                                          <p:attrName>style.visibility</p:attrName>
                                        </p:attrNameLst>
                                      </p:cBhvr>
                                      <p:to>
                                        <p:strVal val="visible"/>
                                      </p:to>
                                    </p:set>
                                    <p:animEffect transition="in" filter="box(in)">
                                      <p:cBhvr>
                                        <p:cTn id="7" dur="500"/>
                                        <p:tgtEl>
                                          <p:spTgt spid="46099"/>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46098"/>
                                        </p:tgtEl>
                                        <p:attrNameLst>
                                          <p:attrName>style.visibility</p:attrName>
                                        </p:attrNameLst>
                                      </p:cBhvr>
                                      <p:to>
                                        <p:strVal val="visible"/>
                                      </p:to>
                                    </p:set>
                                    <p:anim calcmode="lin" valueType="num">
                                      <p:cBhvr additive="base">
                                        <p:cTn id="11" dur="500" fill="hold"/>
                                        <p:tgtEl>
                                          <p:spTgt spid="46098"/>
                                        </p:tgtEl>
                                        <p:attrNameLst>
                                          <p:attrName>ppt_x</p:attrName>
                                        </p:attrNameLst>
                                      </p:cBhvr>
                                      <p:tavLst>
                                        <p:tav tm="0">
                                          <p:val>
                                            <p:strVal val="#ppt_x"/>
                                          </p:val>
                                        </p:tav>
                                        <p:tav tm="100000">
                                          <p:val>
                                            <p:strVal val="#ppt_x"/>
                                          </p:val>
                                        </p:tav>
                                      </p:tavLst>
                                    </p:anim>
                                    <p:anim calcmode="lin" valueType="num">
                                      <p:cBhvr additive="base">
                                        <p:cTn id="12" dur="500" fill="hold"/>
                                        <p:tgtEl>
                                          <p:spTgt spid="4609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91" name="Rectangle 7"/>
          <p:cNvSpPr/>
          <p:nvPr/>
        </p:nvSpPr>
        <p:spPr>
          <a:xfrm>
            <a:off x="534035" y="827723"/>
            <a:ext cx="6779895" cy="645160"/>
          </a:xfrm>
          <a:prstGeom prst="rect">
            <a:avLst/>
          </a:prstGeom>
          <a:noFill/>
          <a:ln>
            <a:noFill/>
          </a:ln>
        </p:spPr>
        <p:txBody>
          <a:bodyPr vert="horz" wrap="none" lIns="91440" tIns="45720" rIns="91440" bIns="45720" rtlCol="0" anchor="t">
            <a:spAutoFit/>
          </a:bodyPr>
          <a:p>
            <a:pPr lvl="0" algn="ctr" fontAlgn="base"/>
            <a:r>
              <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1、危机四伏的俄国—改革的背景</a:t>
            </a:r>
            <a:endPar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sp>
        <p:nvSpPr>
          <p:cNvPr id="68616" name="Text Box 8"/>
          <p:cNvSpPr txBox="1">
            <a:spLocks noChangeArrowheads="1"/>
          </p:cNvSpPr>
          <p:nvPr/>
        </p:nvSpPr>
        <p:spPr bwMode="auto">
          <a:xfrm>
            <a:off x="1763316" y="2187179"/>
            <a:ext cx="3078956" cy="46037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24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graphicFrame>
        <p:nvGraphicFramePr>
          <p:cNvPr id="68932" name="Group 324"/>
          <p:cNvGraphicFramePr>
            <a:graphicFrameLocks noGrp="1"/>
          </p:cNvGraphicFramePr>
          <p:nvPr>
            <p:ph idx="1"/>
          </p:nvPr>
        </p:nvGraphicFramePr>
        <p:xfrm>
          <a:off x="247015" y="1524635"/>
          <a:ext cx="8630920" cy="2899410"/>
        </p:xfrm>
        <a:graphic>
          <a:graphicData uri="http://schemas.openxmlformats.org/drawingml/2006/table">
            <a:tbl>
              <a:tblPr/>
              <a:tblGrid>
                <a:gridCol w="1451610"/>
                <a:gridCol w="2092325"/>
                <a:gridCol w="1544320"/>
                <a:gridCol w="1726565"/>
                <a:gridCol w="1816100"/>
              </a:tblGrid>
              <a:tr h="577850">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国别</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人均</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（卢布）</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grid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铁（万吨）</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hMerge="1">
                  <a:tcPr/>
                </a:tc>
                <a:tc rowSpan="2">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铁路</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p>
                      <a:pPr marL="342900" marR="0" lvl="0" indent="-342900" algn="ctr" defTabSz="914400" rtl="0" eaLnBrk="0" fontAlgn="base" latinLnBrk="0" hangingPunct="0">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（公里）</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88645">
                <a:tc vMerge="1">
                  <a:tcPr/>
                </a:tc>
                <a:tc vMerge="1">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1850</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1860</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vMerge="1">
                  <a:tcPr/>
                </a:tc>
              </a:tr>
              <a:tr h="57785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俄国</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71</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29.8</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1600</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77215">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英国</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323</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228.5</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388.8</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14603</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r h="577850">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法国</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150</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40.6</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89.8</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rPr>
                        <a:t>9160</a:t>
                      </a:r>
                      <a:endParaRPr kumimoji="0" lang="en-US" altLang="zh-CN"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34290" marB="34290" anchor="ctr" horzOverflow="overflow">
                    <a:lnL w="25400" cap="flat" cmpd="sng" algn="ctr">
                      <a:solidFill>
                        <a:srgbClr val="000000"/>
                      </a:solidFill>
                      <a:prstDash val="solid"/>
                      <a:round/>
                      <a:headEnd type="none" w="med" len="med"/>
                      <a:tailEnd type="none" w="med" len="med"/>
                    </a:lnL>
                    <a:lnR w="25400" cap="flat" cmpd="sng" algn="ctr">
                      <a:solidFill>
                        <a:srgbClr val="000000"/>
                      </a:solidFill>
                      <a:prstDash val="solid"/>
                      <a:round/>
                      <a:headEnd type="none" w="med" len="med"/>
                      <a:tailEnd type="none" w="med" len="med"/>
                    </a:lnR>
                    <a:lnT w="25400" cap="flat" cmpd="sng" algn="ctr">
                      <a:solidFill>
                        <a:srgbClr val="000000"/>
                      </a:solidFill>
                      <a:prstDash val="solid"/>
                      <a:round/>
                      <a:headEnd type="none" w="med" len="med"/>
                      <a:tailEnd type="none" w="med" len="med"/>
                    </a:lnT>
                    <a:lnB w="254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68930" name="Text Box 322"/>
          <p:cNvSpPr txBox="1">
            <a:spLocks noChangeArrowheads="1"/>
          </p:cNvSpPr>
          <p:nvPr/>
        </p:nvSpPr>
        <p:spPr bwMode="auto">
          <a:xfrm>
            <a:off x="1818085" y="5643563"/>
            <a:ext cx="3995738" cy="460375"/>
          </a:xfrm>
          <a:prstGeom prst="rect">
            <a:avLst/>
          </a:prstGeom>
          <a:noFill/>
          <a:ln w="9525">
            <a:noFill/>
            <a:miter lim="800000"/>
          </a:ln>
          <a:effectLst/>
        </p:spPr>
        <p:txBody>
          <a:bodyPr>
            <a:spAutoFit/>
          </a:bodyPr>
          <a:lstStyle/>
          <a:p>
            <a:pPr marR="0" defTabSz="914400">
              <a:spcBef>
                <a:spcPct val="50000"/>
              </a:spcBef>
              <a:buClrTx/>
              <a:buSzTx/>
              <a:buFontTx/>
              <a:buNone/>
              <a:defRPr/>
            </a:pPr>
            <a:endParaRPr kumimoji="0" lang="zh-CN" altLang="zh-CN" sz="24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68931" name="Text Box 323"/>
          <p:cNvSpPr txBox="1">
            <a:spLocks noChangeArrowheads="1"/>
          </p:cNvSpPr>
          <p:nvPr/>
        </p:nvSpPr>
        <p:spPr bwMode="auto">
          <a:xfrm>
            <a:off x="221615" y="4664075"/>
            <a:ext cx="8630285" cy="645160"/>
          </a:xfrm>
          <a:prstGeom prst="rect">
            <a:avLst/>
          </a:prstGeom>
          <a:noFill/>
          <a:ln w="9525">
            <a:noFill/>
            <a:miter lim="800000"/>
          </a:ln>
          <a:effectLst/>
        </p:spPr>
        <p:txBody>
          <a:bodyPr wrap="square">
            <a:spAutoFit/>
          </a:bodyPr>
          <a:lstStyle/>
          <a:p>
            <a:pPr marR="0" defTabSz="914400">
              <a:spcBef>
                <a:spcPct val="50000"/>
              </a:spcBef>
              <a:buClrTx/>
              <a:buSzTx/>
              <a:buFontTx/>
              <a:buNone/>
              <a:defRPr/>
            </a:pPr>
            <a:r>
              <a:rPr kumimoji="0" lang="en-US" altLang="zh-CN" sz="3600" kern="1200" cap="none" spc="0" normalizeH="0" baseline="0" noProof="0">
                <a:solidFill>
                  <a:srgbClr val="00B050"/>
                </a:solidFill>
                <a:effectLst/>
                <a:latin typeface="方正琥珀简体" panose="03000509000000000000" charset="-122"/>
                <a:ea typeface="方正琥珀简体" panose="03000509000000000000" charset="-122"/>
                <a:cs typeface="方正琥珀简体" panose="03000509000000000000" charset="-122"/>
              </a:rPr>
              <a:t>19</a:t>
            </a:r>
            <a:r>
              <a:rPr kumimoji="0" lang="zh-CN" altLang="en-US" sz="3600" kern="1200" cap="none" spc="0" normalizeH="0" baseline="0" noProof="0">
                <a:solidFill>
                  <a:srgbClr val="00B050"/>
                </a:solidFill>
                <a:effectLst/>
                <a:latin typeface="方正琥珀简体" panose="03000509000000000000" charset="-122"/>
                <a:ea typeface="方正琥珀简体" panose="03000509000000000000" charset="-122"/>
                <a:cs typeface="方正琥珀简体" panose="03000509000000000000" charset="-122"/>
              </a:rPr>
              <a:t>世纪中期俄国资本主义发展的状况如何？</a:t>
            </a:r>
            <a:endParaRPr kumimoji="0" lang="zh-CN" altLang="en-US" sz="3600" kern="1200" cap="none" spc="0" normalizeH="0" baseline="0" noProof="0">
              <a:solidFill>
                <a:srgbClr val="00B050"/>
              </a:solidFill>
              <a:effectLst/>
              <a:latin typeface="方正琥珀简体" panose="03000509000000000000" charset="-122"/>
              <a:ea typeface="方正琥珀简体" panose="03000509000000000000" charset="-122"/>
              <a:cs typeface="方正琥珀简体" panose="03000509000000000000" charset="-122"/>
            </a:endParaRPr>
          </a:p>
        </p:txBody>
      </p:sp>
      <p:sp>
        <p:nvSpPr>
          <p:cNvPr id="8241" name="AutoShape 49"/>
          <p:cNvSpPr/>
          <p:nvPr/>
        </p:nvSpPr>
        <p:spPr>
          <a:xfrm>
            <a:off x="1984772" y="5549424"/>
            <a:ext cx="5616178" cy="648891"/>
          </a:xfrm>
          <a:prstGeom prst="wedgeRectCallout">
            <a:avLst>
              <a:gd name="adj1" fmla="val 22502"/>
              <a:gd name="adj2" fmla="val 51259"/>
            </a:avLst>
          </a:prstGeom>
          <a:solidFill>
            <a:srgbClr val="FFFF99"/>
          </a:solidFill>
          <a:ln w="9525" cap="flat" cmpd="sng">
            <a:solidFill>
              <a:schemeClr val="tx1"/>
            </a:solidFill>
            <a:prstDash val="solid"/>
            <a:miter/>
            <a:headEnd type="none" w="med" len="med"/>
            <a:tailEnd type="none" w="med" len="med"/>
          </a:ln>
        </p:spPr>
        <p:txBody>
          <a:bodyPr anchor="t"/>
          <a:p>
            <a:pPr algn="ctr"/>
            <a:r>
              <a:rPr lang="zh-CN" altLang="en-US" sz="3000" b="1" dirty="0">
                <a:solidFill>
                  <a:srgbClr val="990033"/>
                </a:solidFill>
                <a:latin typeface="Arial" panose="020B0604020202020204" pitchFamily="34" charset="0"/>
                <a:ea typeface="隶书" pitchFamily="49" charset="-122"/>
              </a:rPr>
              <a:t>落后于主要资本主义国家</a:t>
            </a:r>
            <a:endParaRPr lang="zh-CN" altLang="en-US" sz="3000" b="1" dirty="0">
              <a:solidFill>
                <a:srgbClr val="990033"/>
              </a:solidFill>
              <a:latin typeface="Arial" panose="020B0604020202020204" pitchFamily="34" charset="0"/>
              <a:ea typeface="隶书" pitchFamily="49" charset="-122"/>
            </a:endParaRPr>
          </a:p>
        </p:txBody>
      </p:sp>
      <p:sp>
        <p:nvSpPr>
          <p:cNvPr id="2" name="标题 1"/>
          <p:cNvSpPr>
            <a:spLocks noGrp="1"/>
          </p:cNvSpPr>
          <p:nvPr>
            <p:ph type="title"/>
          </p:nvPr>
        </p:nvSpPr>
        <p:spPr>
          <a:xfrm>
            <a:off x="247015" y="139700"/>
            <a:ext cx="7886700" cy="688181"/>
          </a:xfrm>
          <a:solidFill>
            <a:srgbClr val="FFFF00"/>
          </a:solidFill>
        </p:spPr>
        <p:txBody>
          <a:bodyPr>
            <a:normAutofit fontScale="90000"/>
          </a:bodyPr>
          <a:p>
            <a:r>
              <a:rPr lang="zh-CN" altLang="en-US" sz="4800" b="1">
                <a:solidFill>
                  <a:srgbClr val="FF0000"/>
                </a:solidFill>
                <a:latin typeface="方正粗圆简体" panose="02010601030101010101" charset="-122"/>
                <a:ea typeface="方正粗圆简体" panose="02010601030101010101" charset="-122"/>
              </a:rPr>
              <a:t>二、亚历山大二世改革</a:t>
            </a:r>
            <a:endParaRPr lang="zh-CN" altLang="en-US" sz="4800" b="1">
              <a:solidFill>
                <a:srgbClr val="FF0000"/>
              </a:solidFill>
              <a:latin typeface="方正粗圆简体" panose="02010601030101010101" charset="-122"/>
              <a:ea typeface="方正粗圆简体" panose="0201060103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241"/>
                                        </p:tgtEl>
                                        <p:attrNameLst>
                                          <p:attrName>style.visibility</p:attrName>
                                        </p:attrNameLst>
                                      </p:cBhvr>
                                      <p:to>
                                        <p:strVal val="visible"/>
                                      </p:to>
                                    </p:set>
                                    <p:animEffect transition="in" filter="blinds(horizontal)">
                                      <p:cBhvr>
                                        <p:cTn id="7" dur="500"/>
                                        <p:tgtEl>
                                          <p:spTgt spid="82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41"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7410" name="Rectangle 2"/>
          <p:cNvSpPr>
            <a:spLocks noGrp="1"/>
          </p:cNvSpPr>
          <p:nvPr>
            <p:ph type="title"/>
          </p:nvPr>
        </p:nvSpPr>
        <p:spPr>
          <a:xfrm>
            <a:off x="698500" y="487680"/>
            <a:ext cx="5777230" cy="784225"/>
          </a:xfrm>
        </p:spPr>
        <p:txBody>
          <a:bodyPr wrap="square" lIns="68580" tIns="34290" rIns="68580" bIns="34290" anchor="ctr">
            <a:noAutofit/>
          </a:bodyPr>
          <a:p>
            <a:pPr eaLnBrk="1" hangingPunct="1"/>
            <a:r>
              <a:rPr lang="zh-CN" altLang="en-US" sz="3600" b="1" dirty="0">
                <a:solidFill>
                  <a:srgbClr val="990033"/>
                </a:solidFill>
                <a:ea typeface="迷你简黑咪" pitchFamily="49" charset="-122"/>
              </a:rPr>
              <a:t>工场主（资本家）的烦恼</a:t>
            </a:r>
            <a:endParaRPr lang="zh-CN" altLang="en-US" sz="3600" b="1" dirty="0">
              <a:solidFill>
                <a:srgbClr val="990033"/>
              </a:solidFill>
              <a:ea typeface="迷你简黑咪" pitchFamily="49" charset="-122"/>
            </a:endParaRPr>
          </a:p>
        </p:txBody>
      </p:sp>
      <p:sp>
        <p:nvSpPr>
          <p:cNvPr id="32771" name="AutoShape 3"/>
          <p:cNvSpPr>
            <a:spLocks noChangeArrowheads="1"/>
          </p:cNvSpPr>
          <p:nvPr/>
        </p:nvSpPr>
        <p:spPr bwMode="auto">
          <a:xfrm>
            <a:off x="1922145" y="1183005"/>
            <a:ext cx="5853430" cy="3696970"/>
          </a:xfrm>
          <a:prstGeom prst="wedgeEllipseCallout">
            <a:avLst>
              <a:gd name="adj1" fmla="val -55907"/>
              <a:gd name="adj2" fmla="val 23130"/>
            </a:avLst>
          </a:prstGeom>
          <a:solidFill>
            <a:srgbClr val="ECF2EE"/>
          </a:solidFill>
          <a:ln w="76200" algn="ctr">
            <a:solidFill>
              <a:schemeClr val="bg1"/>
            </a:solidFill>
            <a:miter lim="800000"/>
            <a:headEnd type="none" w="sm" len="sm"/>
            <a:tailEnd type="none" w="sm" len="sm"/>
          </a:ln>
        </p:spPr>
        <p:txBody>
          <a:bodyPr/>
          <a:p>
            <a:pPr fontAlgn="base">
              <a:lnSpc>
                <a:spcPct val="120000"/>
              </a:lnSpc>
              <a:spcBef>
                <a:spcPct val="20000"/>
              </a:spcBef>
              <a:buClr>
                <a:schemeClr val="hlink"/>
              </a:buClr>
              <a:buSzPct val="120000"/>
            </a:pPr>
            <a:r>
              <a:rPr lang="en-US" altLang="zh-CN" sz="32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    </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郁闷</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工场里人手总是不够</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产品销售也不好</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农奴太穷了</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他们买不起</a:t>
            </a:r>
            <a:r>
              <a:rPr lang="en-US" altLang="zh-CN" sz="2800" b="1" strike="noStrike" noProof="1" dirty="0">
                <a:solidFill>
                  <a:srgbClr val="FF0000"/>
                </a:solidFill>
                <a:effectLst>
                  <a:outerShdw blurRad="38100" dist="38100" dir="2700000">
                    <a:srgbClr val="C0C0C0"/>
                  </a:outerShdw>
                </a:effectLst>
                <a:latin typeface="宋体" panose="02010600030101010101" pitchFamily="2"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唉</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r>
              <a:rPr lang="zh-CN" altLang="en-US"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都是那讨厌的农奴制</a:t>
            </a:r>
            <a:r>
              <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rPr>
              <a:t>.</a:t>
            </a:r>
            <a:endParaRPr lang="en-US" altLang="zh-CN" sz="2800" b="1" strike="noStrike" noProof="1" dirty="0">
              <a:solidFill>
                <a:srgbClr val="FF0000"/>
              </a:solidFill>
              <a:effectLst>
                <a:outerShdw blurRad="38100" dist="38100" dir="2700000">
                  <a:srgbClr val="C0C0C0"/>
                </a:outerShdw>
              </a:effectLst>
              <a:latin typeface="迷你简琥珀" pitchFamily="65" charset="-122"/>
              <a:ea typeface="迷你简琥珀" pitchFamily="65" charset="-122"/>
              <a:cs typeface="+mn-cs"/>
            </a:endParaRPr>
          </a:p>
        </p:txBody>
      </p:sp>
      <p:pic>
        <p:nvPicPr>
          <p:cNvPr id="17412" name="Picture 4" descr="0132"/>
          <p:cNvPicPr>
            <a:picLocks noChangeAspect="1"/>
          </p:cNvPicPr>
          <p:nvPr/>
        </p:nvPicPr>
        <p:blipFill>
          <a:blip r:embed="rId1"/>
          <a:stretch>
            <a:fillRect/>
          </a:stretch>
        </p:blipFill>
        <p:spPr>
          <a:xfrm>
            <a:off x="-449580" y="446405"/>
            <a:ext cx="2642870" cy="5964555"/>
          </a:xfrm>
          <a:prstGeom prst="rect">
            <a:avLst/>
          </a:prstGeom>
          <a:noFill/>
          <a:ln w="9525">
            <a:noFill/>
          </a:ln>
        </p:spPr>
      </p:pic>
      <p:sp>
        <p:nvSpPr>
          <p:cNvPr id="18436" name="Text Box 5"/>
          <p:cNvSpPr txBox="1"/>
          <p:nvPr/>
        </p:nvSpPr>
        <p:spPr>
          <a:xfrm>
            <a:off x="6475413" y="797640"/>
            <a:ext cx="2114550" cy="1014412"/>
          </a:xfrm>
          <a:prstGeom prst="rect">
            <a:avLst/>
          </a:prstGeom>
          <a:solidFill>
            <a:schemeClr val="accent4">
              <a:lumMod val="40000"/>
              <a:lumOff val="60000"/>
            </a:schemeClr>
          </a:solidFill>
          <a:ln w="9525">
            <a:noFill/>
          </a:ln>
        </p:spPr>
        <p:txBody>
          <a:bodyPr anchor="t">
            <a:spAutoFit/>
          </a:bodyPr>
          <a:p>
            <a:pPr>
              <a:spcBef>
                <a:spcPct val="50000"/>
              </a:spcBef>
            </a:pPr>
            <a:r>
              <a:rPr lang="zh-CN" altLang="en-US" sz="3000" b="1" dirty="0">
                <a:solidFill>
                  <a:schemeClr val="tx1"/>
                </a:solidFill>
                <a:latin typeface="Comic Sans MS" panose="030F0702030302020204" pitchFamily="66" charset="0"/>
                <a:ea typeface="楷体_GB2312" pitchFamily="49" charset="-122"/>
              </a:rPr>
              <a:t>缺乏大量的自由劳动力</a:t>
            </a:r>
            <a:endParaRPr lang="zh-CN" altLang="en-US" sz="3000" b="1" dirty="0">
              <a:solidFill>
                <a:schemeClr val="tx1"/>
              </a:solidFill>
              <a:latin typeface="Comic Sans MS" panose="030F0702030302020204" pitchFamily="66" charset="0"/>
              <a:ea typeface="楷体_GB2312" pitchFamily="49" charset="-122"/>
            </a:endParaRPr>
          </a:p>
        </p:txBody>
      </p:sp>
      <p:sp>
        <p:nvSpPr>
          <p:cNvPr id="18437" name="Text Box 6"/>
          <p:cNvSpPr txBox="1"/>
          <p:nvPr/>
        </p:nvSpPr>
        <p:spPr>
          <a:xfrm>
            <a:off x="7775575" y="2459355"/>
            <a:ext cx="1038225" cy="1938020"/>
          </a:xfrm>
          <a:prstGeom prst="rect">
            <a:avLst/>
          </a:prstGeom>
          <a:solidFill>
            <a:schemeClr val="accent4">
              <a:lumMod val="40000"/>
              <a:lumOff val="60000"/>
            </a:schemeClr>
          </a:solidFill>
          <a:ln w="9525">
            <a:noFill/>
          </a:ln>
        </p:spPr>
        <p:txBody>
          <a:bodyPr wrap="square" anchor="t">
            <a:spAutoFit/>
          </a:bodyPr>
          <a:p>
            <a:pPr lvl="0" algn="l">
              <a:spcBef>
                <a:spcPct val="50000"/>
              </a:spcBef>
            </a:pPr>
            <a:r>
              <a:rPr lang="zh-CN" altLang="en-US" sz="3000" b="1" dirty="0">
                <a:latin typeface="Comic Sans MS" panose="030F0702030302020204" pitchFamily="66" charset="0"/>
                <a:ea typeface="楷体_GB2312" pitchFamily="49" charset="-122"/>
                <a:sym typeface="+mn-ea"/>
              </a:rPr>
              <a:t>农奴生活水平低下</a:t>
            </a:r>
            <a:endParaRPr lang="zh-CN" altLang="en-US" sz="3000" b="1" dirty="0">
              <a:latin typeface="Comic Sans MS" panose="030F0702030302020204" pitchFamily="66" charset="0"/>
              <a:ea typeface="楷体_GB2312" pitchFamily="49" charset="-122"/>
              <a:sym typeface="+mn-ea"/>
            </a:endParaRPr>
          </a:p>
        </p:txBody>
      </p:sp>
      <p:sp>
        <p:nvSpPr>
          <p:cNvPr id="9226" name="Text Box 10"/>
          <p:cNvSpPr txBox="1"/>
          <p:nvPr/>
        </p:nvSpPr>
        <p:spPr>
          <a:xfrm>
            <a:off x="2038985" y="4735195"/>
            <a:ext cx="6551295" cy="1753235"/>
          </a:xfrm>
          <a:prstGeom prst="rect">
            <a:avLst/>
          </a:prstGeom>
          <a:solidFill>
            <a:srgbClr val="FFFF00"/>
          </a:solidFill>
          <a:ln w="9525">
            <a:noFill/>
          </a:ln>
        </p:spPr>
        <p:txBody>
          <a:bodyPr wrap="square" anchor="t">
            <a:spAutoFit/>
          </a:bodyPr>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根本原因：</a:t>
            </a:r>
            <a:endPar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endParaRPr>
          </a:p>
          <a:p>
            <a:pPr fontAlgn="auto">
              <a:lnSpc>
                <a:spcPts val="4320"/>
              </a:lnSpc>
              <a:spcBef>
                <a:spcPts val="0"/>
              </a:spcBef>
            </a:pPr>
            <a:r>
              <a:rPr lang="zh-CN" altLang="en-US" sz="3600" b="1" dirty="0">
                <a:solidFill>
                  <a:srgbClr val="FF0000"/>
                </a:solidFill>
                <a:latin typeface="方正准圆简体" panose="02010601030101010101" charset="-122"/>
                <a:ea typeface="方正准圆简体" panose="02010601030101010101" charset="-122"/>
                <a:cs typeface="方正准圆简体" panose="02010601030101010101" charset="-122"/>
              </a:rPr>
              <a:t>       </a:t>
            </a:r>
            <a:r>
              <a:rPr lang="zh-CN" altLang="en-US" sz="3600" b="1" dirty="0">
                <a:solidFill>
                  <a:srgbClr val="0810B8"/>
                </a:solidFill>
                <a:latin typeface="方正准圆简体" panose="02010601030101010101" charset="-122"/>
                <a:ea typeface="方正准圆简体" panose="02010601030101010101" charset="-122"/>
                <a:cs typeface="方正准圆简体" panose="02010601030101010101" charset="-122"/>
              </a:rPr>
              <a:t>封建农奴制阻碍了资本主义的发展</a:t>
            </a:r>
            <a:endParaRPr lang="zh-CN" altLang="en-US" sz="3600" b="1" dirty="0">
              <a:solidFill>
                <a:srgbClr val="0810B8"/>
              </a:solidFill>
              <a:latin typeface="方正准圆简体" panose="02010601030101010101" charset="-122"/>
              <a:ea typeface="方正准圆简体" panose="02010601030101010101" charset="-122"/>
              <a:cs typeface="方正准圆简体" panose="02010601030101010101"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32771"/>
                                        </p:tgtEl>
                                        <p:attrNameLst>
                                          <p:attrName>style.visibility</p:attrName>
                                        </p:attrNameLst>
                                      </p:cBhvr>
                                      <p:to>
                                        <p:strVal val="visible"/>
                                      </p:to>
                                    </p:set>
                                    <p:anim calcmode="lin" valueType="num">
                                      <p:cBhvr>
                                        <p:cTn id="7" dur="500" fill="hold"/>
                                        <p:tgtEl>
                                          <p:spTgt spid="32771"/>
                                        </p:tgtEl>
                                        <p:attrNameLst>
                                          <p:attrName>ppt_w</p:attrName>
                                        </p:attrNameLst>
                                      </p:cBhvr>
                                      <p:tavLst>
                                        <p:tav tm="0">
                                          <p:val>
                                            <p:fltVal val="0.000000"/>
                                          </p:val>
                                        </p:tav>
                                        <p:tav tm="100000">
                                          <p:val>
                                            <p:strVal val="#ppt_w"/>
                                          </p:val>
                                        </p:tav>
                                      </p:tavLst>
                                    </p:anim>
                                    <p:anim calcmode="lin" valueType="num">
                                      <p:cBhvr>
                                        <p:cTn id="8" dur="500" fill="hold"/>
                                        <p:tgtEl>
                                          <p:spTgt spid="32771"/>
                                        </p:tgtEl>
                                        <p:attrNameLst>
                                          <p:attrName>ppt_h</p:attrName>
                                        </p:attrNameLst>
                                      </p:cBhvr>
                                      <p:tavLst>
                                        <p:tav tm="0">
                                          <p:val>
                                            <p:fltVal val="0.000000"/>
                                          </p:val>
                                        </p:tav>
                                        <p:tav tm="100000">
                                          <p:val>
                                            <p:strVal val="#ppt_h"/>
                                          </p:val>
                                        </p:tav>
                                      </p:tavLst>
                                    </p:anim>
                                    <p:animEffect transition="in" filter="fade">
                                      <p:cBhvr>
                                        <p:cTn id="9" dur="500"/>
                                        <p:tgtEl>
                                          <p:spTgt spid="32771"/>
                                        </p:tgtEl>
                                      </p:cBhvr>
                                    </p:animEffect>
                                  </p:childTnLst>
                                  <p:subTnLst>
                                    <p:audio>
                                      <p:cMediaNode>
                                        <p:cTn display="0" masterRel="sameClick">
                                          <p:stCondLst>
                                            <p:cond evt="begin" delay="0">
                                              <p:tn val="5"/>
                                            </p:cond>
                                          </p:stCondLst>
                                          <p:endCondLst>
                                            <p:cond evt="onStopAudio" delay="0">
                                              <p:tgtEl>
                                                <p:sldTgt/>
                                              </p:tgtEl>
                                            </p:cond>
                                          </p:endCondLst>
                                        </p:cTn>
                                        <p:tgtEl>
                                          <p:sndTgt r:embed="rId2" name="coin.wav"/>
                                        </p:tgtEl>
                                      </p:cMediaNode>
                                    </p:audio>
                                  </p:subTnLst>
                                </p:cTn>
                              </p:par>
                            </p:childTnLst>
                          </p:cTn>
                        </p:par>
                      </p:childTnLst>
                    </p:cTn>
                  </p:par>
                  <p:par>
                    <p:cTn id="10" fill="hold">
                      <p:stCondLst>
                        <p:cond delay="indefinite"/>
                      </p:stCondLst>
                      <p:childTnLst>
                        <p:par>
                          <p:cTn id="11" fill="hold">
                            <p:stCondLst>
                              <p:cond delay="0"/>
                            </p:stCondLst>
                            <p:childTnLst>
                              <p:par>
                                <p:cTn id="12" presetID="21" presetClass="entr" presetSubtype="4" fill="hold" grpId="0" nodeType="clickEffect">
                                  <p:stCondLst>
                                    <p:cond delay="0"/>
                                  </p:stCondLst>
                                  <p:childTnLst>
                                    <p:set>
                                      <p:cBhvr>
                                        <p:cTn id="13" dur="1" fill="hold">
                                          <p:stCondLst>
                                            <p:cond delay="0"/>
                                          </p:stCondLst>
                                        </p:cTn>
                                        <p:tgtEl>
                                          <p:spTgt spid="9226"/>
                                        </p:tgtEl>
                                        <p:attrNameLst>
                                          <p:attrName>style.visibility</p:attrName>
                                        </p:attrNameLst>
                                      </p:cBhvr>
                                      <p:to>
                                        <p:strVal val="visible"/>
                                      </p:to>
                                    </p:set>
                                    <p:animEffect transition="in" filter="wheel(4)">
                                      <p:cBhvr>
                                        <p:cTn id="14" dur="500"/>
                                        <p:tgtEl>
                                          <p:spTgt spid="9226"/>
                                        </p:tgtEl>
                                      </p:cBhvr>
                                    </p:animEffect>
                                  </p:childTnLst>
                                  <p:subTnLst>
                                    <p:audio>
                                      <p:cMediaNode>
                                        <p:cTn display="0" masterRel="sameClick">
                                          <p:stCondLst>
                                            <p:cond evt="begin" delay="0">
                                              <p:tn val="12"/>
                                            </p:cond>
                                          </p:stCondLst>
                                          <p:endCondLst>
                                            <p:cond evt="onStopAudio" delay="0">
                                              <p:tgtEl>
                                                <p:sldTgt/>
                                              </p:tgtEl>
                                            </p:cond>
                                          </p:endCondLst>
                                        </p:cTn>
                                        <p:tgtEl>
                                          <p:sndTgt r:embed="rId3"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1" grpId="0" bldLvl="0" animBg="1"/>
      <p:bldP spid="9226"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20482" name="Group 4"/>
          <p:cNvGrpSpPr/>
          <p:nvPr/>
        </p:nvGrpSpPr>
        <p:grpSpPr>
          <a:xfrm>
            <a:off x="426165" y="315040"/>
            <a:ext cx="6182915" cy="4407694"/>
            <a:chOff x="295" y="618"/>
            <a:chExt cx="5216" cy="3356"/>
          </a:xfrm>
        </p:grpSpPr>
        <p:sp>
          <p:nvSpPr>
            <p:cNvPr id="20483" name="Rectangle 5"/>
            <p:cNvSpPr/>
            <p:nvPr/>
          </p:nvSpPr>
          <p:spPr>
            <a:xfrm>
              <a:off x="295" y="618"/>
              <a:ext cx="5216" cy="3356"/>
            </a:xfrm>
            <a:prstGeom prst="rect">
              <a:avLst/>
            </a:prstGeom>
            <a:solidFill>
              <a:schemeClr val="bg1"/>
            </a:solidFill>
            <a:ln w="9525" cap="flat" cmpd="sng">
              <a:solidFill>
                <a:schemeClr val="tx1"/>
              </a:solidFill>
              <a:prstDash val="solid"/>
              <a:miter/>
              <a:headEnd type="none" w="med" len="med"/>
              <a:tailEnd type="none" w="med" len="med"/>
            </a:ln>
          </p:spPr>
          <p:txBody>
            <a:bodyPr wrap="none" anchor="ctr"/>
            <a:p>
              <a:pPr algn="ctr"/>
              <a:endParaRPr lang="zh-CN" altLang="en-US" sz="3000" dirty="0">
                <a:latin typeface="Arial" panose="020B0604020202020204" pitchFamily="34" charset="0"/>
                <a:ea typeface="隶书" pitchFamily="49" charset="-122"/>
              </a:endParaRPr>
            </a:p>
          </p:txBody>
        </p:sp>
        <p:graphicFrame>
          <p:nvGraphicFramePr>
            <p:cNvPr id="20484" name="Object 6"/>
            <p:cNvGraphicFramePr/>
            <p:nvPr/>
          </p:nvGraphicFramePr>
          <p:xfrm>
            <a:off x="884" y="1253"/>
            <a:ext cx="3840" cy="2562"/>
          </p:xfrm>
          <a:graphic>
            <a:graphicData uri="http://schemas.openxmlformats.org/presentationml/2006/ole">
              <mc:AlternateContent xmlns:mc="http://schemas.openxmlformats.org/markup-compatibility/2006">
                <mc:Choice xmlns:v="urn:schemas-microsoft-com:vml" Requires="v">
                  <p:oleObj spid="_x0000_s3076" name="" r:id="rId1" imgW="6302375" imgH="4208145" progId="MSGraph.Chart.8">
                    <p:embed/>
                  </p:oleObj>
                </mc:Choice>
                <mc:Fallback>
                  <p:oleObj name="" r:id="rId1" imgW="6302375" imgH="4208145" progId="MSGraph.Chart.8">
                    <p:embed/>
                    <p:pic>
                      <p:nvPicPr>
                        <p:cNvPr id="0" name="图片 3075"/>
                        <p:cNvPicPr/>
                        <p:nvPr/>
                      </p:nvPicPr>
                      <p:blipFill>
                        <a:blip r:embed="rId2"/>
                        <a:stretch>
                          <a:fillRect/>
                        </a:stretch>
                      </p:blipFill>
                      <p:spPr>
                        <a:xfrm>
                          <a:off x="884" y="1253"/>
                          <a:ext cx="3840" cy="2562"/>
                        </a:xfrm>
                        <a:prstGeom prst="rect">
                          <a:avLst/>
                        </a:prstGeom>
                        <a:solidFill>
                          <a:schemeClr val="bg1"/>
                        </a:solidFill>
                        <a:ln w="38100">
                          <a:noFill/>
                          <a:miter/>
                        </a:ln>
                      </p:spPr>
                    </p:pic>
                  </p:oleObj>
                </mc:Fallback>
              </mc:AlternateContent>
            </a:graphicData>
          </a:graphic>
        </p:graphicFrame>
        <p:sp>
          <p:nvSpPr>
            <p:cNvPr id="20485" name="Text Box 7"/>
            <p:cNvSpPr txBox="1"/>
            <p:nvPr/>
          </p:nvSpPr>
          <p:spPr>
            <a:xfrm>
              <a:off x="1791" y="890"/>
              <a:ext cx="2404" cy="315"/>
            </a:xfrm>
            <a:prstGeom prst="rect">
              <a:avLst/>
            </a:prstGeom>
            <a:solidFill>
              <a:schemeClr val="bg1"/>
            </a:solidFill>
            <a:ln w="9525">
              <a:noFill/>
            </a:ln>
          </p:spPr>
          <p:txBody>
            <a:bodyPr anchor="t">
              <a:spAutoFit/>
            </a:bodyPr>
            <a:p>
              <a:pPr algn="ctr">
                <a:spcBef>
                  <a:spcPct val="50000"/>
                </a:spcBef>
              </a:pPr>
              <a:r>
                <a:rPr lang="zh-CN" altLang="en-US" sz="2100" dirty="0">
                  <a:solidFill>
                    <a:schemeClr val="tx1"/>
                  </a:solidFill>
                  <a:latin typeface="Arial" panose="020B0604020202020204" pitchFamily="34" charset="0"/>
                  <a:ea typeface="宋体" panose="02010600030101010101" pitchFamily="2" charset="-122"/>
                </a:rPr>
                <a:t>农奴暴动</a:t>
              </a:r>
              <a:endParaRPr lang="zh-CN" altLang="en-US" sz="2100" dirty="0">
                <a:solidFill>
                  <a:schemeClr val="tx1"/>
                </a:solidFill>
                <a:latin typeface="Arial" panose="020B0604020202020204" pitchFamily="34" charset="0"/>
                <a:ea typeface="宋体" panose="02010600030101010101" pitchFamily="2" charset="-122"/>
              </a:endParaRPr>
            </a:p>
          </p:txBody>
        </p:sp>
        <p:sp>
          <p:nvSpPr>
            <p:cNvPr id="20486" name="Text Box 8"/>
            <p:cNvSpPr txBox="1"/>
            <p:nvPr/>
          </p:nvSpPr>
          <p:spPr>
            <a:xfrm>
              <a:off x="1474" y="3063"/>
              <a:ext cx="454" cy="386"/>
            </a:xfrm>
            <a:prstGeom prst="rect">
              <a:avLst/>
            </a:prstGeom>
            <a:solidFill>
              <a:schemeClr val="bg1">
                <a:alpha val="0"/>
              </a:schemeClr>
            </a:solidFill>
            <a:ln w="9525">
              <a:noFill/>
            </a:ln>
          </p:spPr>
          <p:txBody>
            <a:bodyPr anchor="t">
              <a:spAutoFit/>
            </a:bodyPr>
            <a:p>
              <a:pPr>
                <a:spcBef>
                  <a:spcPct val="50000"/>
                </a:spcBef>
              </a:pPr>
              <a:r>
                <a:rPr lang="en-US" altLang="zh-CN" sz="1350" dirty="0">
                  <a:solidFill>
                    <a:srgbClr val="CC3300"/>
                  </a:solidFill>
                  <a:latin typeface="Arial" panose="020B0604020202020204" pitchFamily="34" charset="0"/>
                  <a:ea typeface="宋体" panose="02010600030101010101" pitchFamily="2" charset="-122"/>
                </a:rPr>
                <a:t>86</a:t>
              </a:r>
              <a:r>
                <a:rPr lang="zh-CN" altLang="en-US" sz="1350" dirty="0">
                  <a:solidFill>
                    <a:srgbClr val="CC3300"/>
                  </a:solidFill>
                  <a:latin typeface="Arial" panose="020B0604020202020204" pitchFamily="34" charset="0"/>
                  <a:ea typeface="宋体" panose="02010600030101010101" pitchFamily="2" charset="-122"/>
                </a:rPr>
                <a:t>次</a:t>
              </a:r>
              <a:endParaRPr lang="zh-CN" altLang="en-US" sz="1350" dirty="0">
                <a:solidFill>
                  <a:srgbClr val="CC3300"/>
                </a:solidFill>
                <a:latin typeface="Arial" panose="020B0604020202020204" pitchFamily="34" charset="0"/>
                <a:ea typeface="宋体" panose="02010600030101010101" pitchFamily="2" charset="-122"/>
              </a:endParaRPr>
            </a:p>
          </p:txBody>
        </p:sp>
        <p:sp>
          <p:nvSpPr>
            <p:cNvPr id="20487" name="Text Box 9"/>
            <p:cNvSpPr txBox="1"/>
            <p:nvPr/>
          </p:nvSpPr>
          <p:spPr>
            <a:xfrm>
              <a:off x="2245" y="3063"/>
              <a:ext cx="454" cy="386"/>
            </a:xfrm>
            <a:prstGeom prst="rect">
              <a:avLst/>
            </a:prstGeom>
            <a:solidFill>
              <a:schemeClr val="bg1">
                <a:alpha val="0"/>
              </a:schemeClr>
            </a:solidFill>
            <a:ln w="9525">
              <a:noFill/>
            </a:ln>
          </p:spPr>
          <p:txBody>
            <a:bodyPr anchor="t">
              <a:spAutoFit/>
            </a:bodyPr>
            <a:p>
              <a:pPr>
                <a:spcBef>
                  <a:spcPct val="50000"/>
                </a:spcBef>
              </a:pPr>
              <a:r>
                <a:rPr lang="en-US" altLang="zh-CN" sz="1350" dirty="0">
                  <a:solidFill>
                    <a:srgbClr val="CC3300"/>
                  </a:solidFill>
                  <a:latin typeface="Arial" panose="020B0604020202020204" pitchFamily="34" charset="0"/>
                  <a:ea typeface="宋体" panose="02010600030101010101" pitchFamily="2" charset="-122"/>
                </a:rPr>
                <a:t>90</a:t>
              </a:r>
              <a:r>
                <a:rPr lang="zh-CN" altLang="en-US" sz="1350" dirty="0">
                  <a:solidFill>
                    <a:srgbClr val="CC3300"/>
                  </a:solidFill>
                  <a:latin typeface="Arial" panose="020B0604020202020204" pitchFamily="34" charset="0"/>
                  <a:ea typeface="宋体" panose="02010600030101010101" pitchFamily="2" charset="-122"/>
                </a:rPr>
                <a:t>次</a:t>
              </a:r>
              <a:endParaRPr lang="zh-CN" altLang="en-US" sz="1350" dirty="0">
                <a:solidFill>
                  <a:srgbClr val="CC3300"/>
                </a:solidFill>
                <a:latin typeface="Arial" panose="020B0604020202020204" pitchFamily="34" charset="0"/>
                <a:ea typeface="宋体" panose="02010600030101010101" pitchFamily="2" charset="-122"/>
              </a:endParaRPr>
            </a:p>
          </p:txBody>
        </p:sp>
        <p:sp>
          <p:nvSpPr>
            <p:cNvPr id="20488" name="Text Box 10"/>
            <p:cNvSpPr txBox="1"/>
            <p:nvPr/>
          </p:nvSpPr>
          <p:spPr>
            <a:xfrm>
              <a:off x="2971" y="2931"/>
              <a:ext cx="544" cy="228"/>
            </a:xfrm>
            <a:prstGeom prst="rect">
              <a:avLst/>
            </a:prstGeom>
            <a:solidFill>
              <a:schemeClr val="bg1">
                <a:alpha val="0"/>
              </a:schemeClr>
            </a:solidFill>
            <a:ln w="9525">
              <a:noFill/>
            </a:ln>
          </p:spPr>
          <p:txBody>
            <a:bodyPr anchor="t">
              <a:spAutoFit/>
            </a:bodyPr>
            <a:p>
              <a:pPr>
                <a:spcBef>
                  <a:spcPct val="50000"/>
                </a:spcBef>
              </a:pPr>
              <a:r>
                <a:rPr lang="en-US" altLang="zh-CN" sz="1350" dirty="0">
                  <a:solidFill>
                    <a:srgbClr val="CC3300"/>
                  </a:solidFill>
                  <a:latin typeface="Arial" panose="020B0604020202020204" pitchFamily="34" charset="0"/>
                  <a:ea typeface="宋体" panose="02010600030101010101" pitchFamily="2" charset="-122"/>
                </a:rPr>
                <a:t>126</a:t>
              </a:r>
              <a:r>
                <a:rPr lang="zh-CN" altLang="en-US" sz="1350" dirty="0">
                  <a:solidFill>
                    <a:srgbClr val="CC3300"/>
                  </a:solidFill>
                  <a:latin typeface="Arial" panose="020B0604020202020204" pitchFamily="34" charset="0"/>
                  <a:ea typeface="宋体" panose="02010600030101010101" pitchFamily="2" charset="-122"/>
                </a:rPr>
                <a:t>次</a:t>
              </a:r>
              <a:endParaRPr lang="zh-CN" altLang="en-US" sz="1350" dirty="0">
                <a:solidFill>
                  <a:srgbClr val="CC3300"/>
                </a:solidFill>
                <a:latin typeface="Arial" panose="020B0604020202020204" pitchFamily="34" charset="0"/>
                <a:ea typeface="宋体" panose="02010600030101010101" pitchFamily="2" charset="-122"/>
              </a:endParaRPr>
            </a:p>
          </p:txBody>
        </p:sp>
        <p:sp>
          <p:nvSpPr>
            <p:cNvPr id="20489" name="Text Box 11"/>
            <p:cNvSpPr txBox="1"/>
            <p:nvPr/>
          </p:nvSpPr>
          <p:spPr>
            <a:xfrm>
              <a:off x="3696" y="1162"/>
              <a:ext cx="590" cy="386"/>
            </a:xfrm>
            <a:prstGeom prst="rect">
              <a:avLst/>
            </a:prstGeom>
            <a:solidFill>
              <a:schemeClr val="bg1">
                <a:alpha val="0"/>
              </a:schemeClr>
            </a:solidFill>
            <a:ln w="9525">
              <a:noFill/>
            </a:ln>
          </p:spPr>
          <p:txBody>
            <a:bodyPr anchor="t">
              <a:spAutoFit/>
            </a:bodyPr>
            <a:p>
              <a:pPr>
                <a:spcBef>
                  <a:spcPct val="50000"/>
                </a:spcBef>
              </a:pPr>
              <a:r>
                <a:rPr lang="en-US" altLang="zh-CN" sz="1350" dirty="0">
                  <a:solidFill>
                    <a:srgbClr val="CC3300"/>
                  </a:solidFill>
                  <a:latin typeface="Arial" panose="020B0604020202020204" pitchFamily="34" charset="0"/>
                  <a:ea typeface="宋体" panose="02010600030101010101" pitchFamily="2" charset="-122"/>
                </a:rPr>
                <a:t>1176</a:t>
              </a:r>
              <a:r>
                <a:rPr lang="zh-CN" altLang="en-US" sz="1350" dirty="0">
                  <a:solidFill>
                    <a:srgbClr val="CC3300"/>
                  </a:solidFill>
                  <a:latin typeface="Arial" panose="020B0604020202020204" pitchFamily="34" charset="0"/>
                  <a:ea typeface="宋体" panose="02010600030101010101" pitchFamily="2" charset="-122"/>
                </a:rPr>
                <a:t>次</a:t>
              </a:r>
              <a:endParaRPr lang="zh-CN" altLang="en-US" sz="1350" dirty="0">
                <a:solidFill>
                  <a:srgbClr val="CC3300"/>
                </a:solidFill>
                <a:latin typeface="Arial" panose="020B0604020202020204" pitchFamily="34" charset="0"/>
                <a:ea typeface="宋体" panose="02010600030101010101" pitchFamily="2" charset="-122"/>
              </a:endParaRPr>
            </a:p>
          </p:txBody>
        </p:sp>
        <p:sp>
          <p:nvSpPr>
            <p:cNvPr id="20490" name="Text Box 12"/>
            <p:cNvSpPr txBox="1"/>
            <p:nvPr/>
          </p:nvSpPr>
          <p:spPr>
            <a:xfrm>
              <a:off x="1066" y="1071"/>
              <a:ext cx="454" cy="228"/>
            </a:xfrm>
            <a:prstGeom prst="rect">
              <a:avLst/>
            </a:prstGeom>
            <a:solidFill>
              <a:schemeClr val="bg1"/>
            </a:solidFill>
            <a:ln w="9525">
              <a:noFill/>
            </a:ln>
          </p:spPr>
          <p:txBody>
            <a:bodyPr anchor="t">
              <a:spAutoFit/>
            </a:bodyPr>
            <a:p>
              <a:pPr>
                <a:spcBef>
                  <a:spcPct val="50000"/>
                </a:spcBef>
              </a:pPr>
              <a:r>
                <a:rPr lang="zh-CN" altLang="en-US" sz="1350" dirty="0">
                  <a:solidFill>
                    <a:schemeClr val="tx1"/>
                  </a:solidFill>
                  <a:latin typeface="Arial" panose="020B0604020202020204" pitchFamily="34" charset="0"/>
                  <a:ea typeface="宋体" panose="02010600030101010101" pitchFamily="2" charset="-122"/>
                </a:rPr>
                <a:t>次数</a:t>
              </a:r>
              <a:endParaRPr lang="zh-CN" altLang="en-US" sz="1350" dirty="0">
                <a:solidFill>
                  <a:schemeClr val="tx1"/>
                </a:solidFill>
                <a:latin typeface="Arial" panose="020B0604020202020204" pitchFamily="34" charset="0"/>
                <a:ea typeface="宋体" panose="02010600030101010101" pitchFamily="2" charset="-122"/>
              </a:endParaRPr>
            </a:p>
          </p:txBody>
        </p:sp>
        <p:sp>
          <p:nvSpPr>
            <p:cNvPr id="20491" name="Text Box 13"/>
            <p:cNvSpPr txBox="1"/>
            <p:nvPr/>
          </p:nvSpPr>
          <p:spPr>
            <a:xfrm>
              <a:off x="4513" y="3430"/>
              <a:ext cx="454" cy="228"/>
            </a:xfrm>
            <a:prstGeom prst="rect">
              <a:avLst/>
            </a:prstGeom>
            <a:solidFill>
              <a:schemeClr val="bg1"/>
            </a:solidFill>
            <a:ln w="9525">
              <a:noFill/>
            </a:ln>
          </p:spPr>
          <p:txBody>
            <a:bodyPr anchor="t">
              <a:spAutoFit/>
            </a:bodyPr>
            <a:p>
              <a:pPr>
                <a:spcBef>
                  <a:spcPct val="50000"/>
                </a:spcBef>
              </a:pPr>
              <a:r>
                <a:rPr lang="zh-CN" altLang="en-US" sz="1350" dirty="0">
                  <a:solidFill>
                    <a:schemeClr val="tx1"/>
                  </a:solidFill>
                  <a:latin typeface="Arial" panose="020B0604020202020204" pitchFamily="34" charset="0"/>
                  <a:ea typeface="宋体" panose="02010600030101010101" pitchFamily="2" charset="-122"/>
                </a:rPr>
                <a:t>年代</a:t>
              </a:r>
              <a:endParaRPr lang="zh-CN" altLang="en-US" sz="1350" dirty="0">
                <a:solidFill>
                  <a:schemeClr val="tx1"/>
                </a:solidFill>
                <a:latin typeface="Arial" panose="020B0604020202020204" pitchFamily="34" charset="0"/>
                <a:ea typeface="宋体" panose="02010600030101010101" pitchFamily="2" charset="-122"/>
              </a:endParaRPr>
            </a:p>
          </p:txBody>
        </p:sp>
      </p:grpSp>
      <p:sp>
        <p:nvSpPr>
          <p:cNvPr id="34836" name="Rectangle 20"/>
          <p:cNvSpPr/>
          <p:nvPr/>
        </p:nvSpPr>
        <p:spPr>
          <a:xfrm>
            <a:off x="6890385" y="1536065"/>
            <a:ext cx="1950720" cy="1476375"/>
          </a:xfrm>
          <a:prstGeom prst="rect">
            <a:avLst/>
          </a:prstGeom>
          <a:noFill/>
          <a:ln w="9525">
            <a:noFill/>
          </a:ln>
        </p:spPr>
        <p:txBody>
          <a:bodyPr wrap="square" anchor="t">
            <a:spAutoFit/>
          </a:bodyPr>
          <a:p>
            <a:r>
              <a:rPr lang="zh-CN" altLang="en-US" sz="3000" b="1" dirty="0">
                <a:solidFill>
                  <a:srgbClr val="0810B8"/>
                </a:solidFill>
                <a:latin typeface="Arial" panose="020B0604020202020204" pitchFamily="34" charset="0"/>
                <a:ea typeface="迷你简琥珀" pitchFamily="65" charset="-122"/>
              </a:rPr>
              <a:t>这组数据说明了什么问题？</a:t>
            </a:r>
            <a:endParaRPr lang="zh-CN" altLang="en-US" sz="3000" b="1" dirty="0">
              <a:solidFill>
                <a:srgbClr val="0810B8"/>
              </a:solidFill>
              <a:latin typeface="Arial" panose="020B0604020202020204" pitchFamily="34" charset="0"/>
              <a:ea typeface="迷你简琥珀" pitchFamily="65" charset="-122"/>
            </a:endParaRPr>
          </a:p>
        </p:txBody>
      </p:sp>
      <p:sp>
        <p:nvSpPr>
          <p:cNvPr id="1045" name="AutoShape 21"/>
          <p:cNvSpPr>
            <a:spLocks noChangeArrowheads="1"/>
          </p:cNvSpPr>
          <p:nvPr/>
        </p:nvSpPr>
        <p:spPr bwMode="auto">
          <a:xfrm>
            <a:off x="1020445" y="5117465"/>
            <a:ext cx="7102475" cy="648970"/>
          </a:xfrm>
          <a:prstGeom prst="wedgeRectCallout">
            <a:avLst>
              <a:gd name="adj1" fmla="val 15927"/>
              <a:gd name="adj2" fmla="val 54305"/>
            </a:avLst>
          </a:prstGeom>
          <a:solidFill>
            <a:srgbClr val="FFFF00"/>
          </a:solidFill>
          <a:ln w="9525" algn="ctr">
            <a:solidFill>
              <a:schemeClr val="tx1"/>
            </a:solidFill>
            <a:miter lim="800000"/>
          </a:ln>
          <a:effectLst/>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2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隶书" pitchFamily="49" charset="-122"/>
                <a:cs typeface="+mn-cs"/>
              </a:rPr>
              <a:t>阶级矛盾进一步激化，农奴暴动频繁。</a:t>
            </a:r>
            <a:endParaRPr kumimoji="1" lang="zh-CN" altLang="en-US" sz="3200" b="1" i="0" u="none" strike="noStrike" kern="1200" cap="none" spc="0" normalizeH="0" baseline="0" noProof="0">
              <a:ln>
                <a:noFill/>
              </a:ln>
              <a:solidFill>
                <a:srgbClr val="FF0000"/>
              </a:solidFill>
              <a:effectLst>
                <a:outerShdw blurRad="38100" dist="38100" dir="2700000" algn="tl">
                  <a:srgbClr val="000000"/>
                </a:outerShdw>
              </a:effectLst>
              <a:uLnTx/>
              <a:uFillTx/>
              <a:latin typeface="Arial" panose="020B0604020202020204" pitchFamily="34" charset="0"/>
              <a:ea typeface="隶书"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836"/>
                                        </p:tgtEl>
                                        <p:attrNameLst>
                                          <p:attrName>style.visibility</p:attrName>
                                        </p:attrNameLst>
                                      </p:cBhvr>
                                      <p:to>
                                        <p:strVal val="visible"/>
                                      </p:to>
                                    </p:set>
                                    <p:animEffect transition="in" filter="wipe(left)">
                                      <p:cBhvr>
                                        <p:cTn id="7" dur="500"/>
                                        <p:tgtEl>
                                          <p:spTgt spid="34836"/>
                                        </p:tgtEl>
                                      </p:cBhvr>
                                    </p:animEffect>
                                  </p:childTnLst>
                                  <p:subTnLst>
                                    <p:audio>
                                      <p:cMediaNode>
                                        <p:cTn display="0" masterRel="sameClick">
                                          <p:stCondLst>
                                            <p:cond evt="begin" delay="0">
                                              <p:tn val="5"/>
                                            </p:cond>
                                          </p:stCondLst>
                                          <p:endCondLst>
                                            <p:cond evt="onStopAudio" delay="0">
                                              <p:tgtEl>
                                                <p:sldTgt/>
                                              </p:tgtEl>
                                            </p:cond>
                                          </p:endCondLst>
                                        </p:cTn>
                                        <p:tgtEl>
                                          <p:sndTgt r:embed="rId3" name="bomb.wav"/>
                                        </p:tgtEl>
                                      </p:cMediaNode>
                                    </p:audio>
                                  </p:sub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45"/>
                                        </p:tgtEl>
                                        <p:attrNameLst>
                                          <p:attrName>style.visibility</p:attrName>
                                        </p:attrNameLst>
                                      </p:cBhvr>
                                      <p:to>
                                        <p:strVal val="visible"/>
                                      </p:to>
                                    </p:set>
                                    <p:anim calcmode="lin" valueType="num">
                                      <p:cBhvr>
                                        <p:cTn id="12" dur="500" fill="hold"/>
                                        <p:tgtEl>
                                          <p:spTgt spid="1045"/>
                                        </p:tgtEl>
                                        <p:attrNameLst>
                                          <p:attrName>ppt_x</p:attrName>
                                        </p:attrNameLst>
                                      </p:cBhvr>
                                      <p:tavLst>
                                        <p:tav tm="0">
                                          <p:val>
                                            <p:strVal val="#ppt_x"/>
                                          </p:val>
                                        </p:tav>
                                        <p:tav tm="100000">
                                          <p:val>
                                            <p:strVal val="#ppt_x"/>
                                          </p:val>
                                        </p:tav>
                                      </p:tavLst>
                                    </p:anim>
                                    <p:anim calcmode="lin" valueType="num">
                                      <p:cBhvr>
                                        <p:cTn id="13" dur="500" fill="hold"/>
                                        <p:tgtEl>
                                          <p:spTgt spid="104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36" grpId="0"/>
      <p:bldP spid="1045"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1505" name="Picture 3" descr="70ef18ebf130b4eed439c9fc"/>
          <p:cNvPicPr>
            <a:picLocks noChangeAspect="1"/>
          </p:cNvPicPr>
          <p:nvPr/>
        </p:nvPicPr>
        <p:blipFill>
          <a:blip r:embed="rId1"/>
          <a:stretch>
            <a:fillRect/>
          </a:stretch>
        </p:blipFill>
        <p:spPr>
          <a:xfrm>
            <a:off x="455295" y="1100931"/>
            <a:ext cx="3706178" cy="3337084"/>
          </a:xfrm>
          <a:prstGeom prst="rect">
            <a:avLst/>
          </a:prstGeom>
          <a:noFill/>
          <a:ln w="9525">
            <a:noFill/>
          </a:ln>
        </p:spPr>
      </p:pic>
      <p:sp>
        <p:nvSpPr>
          <p:cNvPr id="33799" name="Text Box 7"/>
          <p:cNvSpPr txBox="1">
            <a:spLocks noChangeArrowheads="1"/>
          </p:cNvSpPr>
          <p:nvPr/>
        </p:nvSpPr>
        <p:spPr bwMode="auto">
          <a:xfrm>
            <a:off x="5892800" y="386477"/>
            <a:ext cx="2322910" cy="460375"/>
          </a:xfrm>
          <a:prstGeom prst="rect">
            <a:avLst/>
          </a:prstGeom>
          <a:solidFill>
            <a:schemeClr val="bg1"/>
          </a:solidFill>
          <a:ln w="9525">
            <a:noFill/>
            <a:miter lim="800000"/>
          </a:ln>
          <a:effectLst/>
        </p:spPr>
        <p:txBody>
          <a:bodyPr>
            <a:spAutoFit/>
          </a:bodyPr>
          <a:p>
            <a:pPr>
              <a:spcBef>
                <a:spcPct val="50000"/>
              </a:spcBef>
            </a:pPr>
            <a:r>
              <a:rPr lang="zh-CN" altLang="en-US" sz="2400" noProof="1" dirty="0">
                <a:solidFill>
                  <a:schemeClr val="tx1"/>
                </a:solidFill>
                <a:effectLst>
                  <a:outerShdw blurRad="38100" dist="38100" dir="2700000">
                    <a:srgbClr val="C0C0C0"/>
                  </a:outerShdw>
                </a:effectLst>
                <a:latin typeface="Arial" panose="020B0604020202020204" pitchFamily="34" charset="0"/>
                <a:ea typeface="迷你简白棋" pitchFamily="2" charset="-122"/>
                <a:cs typeface="+mn-cs"/>
              </a:rPr>
              <a:t>克里米亚战争</a:t>
            </a:r>
            <a:endParaRPr lang="zh-CN" altLang="en-US" sz="2400" noProof="1" dirty="0">
              <a:solidFill>
                <a:schemeClr val="tx1"/>
              </a:solidFill>
              <a:effectLst>
                <a:outerShdw blurRad="38100" dist="38100" dir="2700000">
                  <a:srgbClr val="C0C0C0"/>
                </a:outerShdw>
              </a:effectLst>
              <a:latin typeface="Arial" panose="020B0604020202020204" pitchFamily="34" charset="0"/>
              <a:ea typeface="迷你简白棋" pitchFamily="2" charset="-122"/>
            </a:endParaRPr>
          </a:p>
        </p:txBody>
      </p:sp>
      <p:sp>
        <p:nvSpPr>
          <p:cNvPr id="33801" name="Rectangle 9"/>
          <p:cNvSpPr/>
          <p:nvPr/>
        </p:nvSpPr>
        <p:spPr>
          <a:xfrm>
            <a:off x="478155" y="5075555"/>
            <a:ext cx="8290560" cy="1198880"/>
          </a:xfrm>
          <a:prstGeom prst="rect">
            <a:avLst/>
          </a:prstGeom>
          <a:solidFill>
            <a:srgbClr val="FFFF00"/>
          </a:solidFill>
          <a:ln w="9525">
            <a:noFill/>
          </a:ln>
        </p:spPr>
        <p:txBody>
          <a:bodyPr wrap="square" anchor="t">
            <a:spAutoFit/>
          </a:bodyPr>
          <a:p>
            <a:pPr fontAlgn="base"/>
            <a:r>
              <a:rPr lang="zh-CN" altLang="en-US" sz="3600" b="1" strike="noStrike" noProof="1" dirty="0">
                <a:solidFill>
                  <a:srgbClr val="FF0000"/>
                </a:solidFill>
                <a:latin typeface="迷你简琥珀" pitchFamily="65" charset="-122"/>
                <a:ea typeface="迷你简琥珀" pitchFamily="65" charset="-122"/>
                <a:cs typeface="+mn-cs"/>
              </a:rPr>
              <a:t>克里米亚战争中惨败，充分暴露了农奴制俄国的腐朽性（对外）</a:t>
            </a:r>
            <a:endParaRPr lang="zh-CN" altLang="en-US" sz="3600" b="1" strike="noStrike" noProof="1" dirty="0">
              <a:solidFill>
                <a:srgbClr val="FF0000"/>
              </a:solidFill>
              <a:latin typeface="迷你简琥珀" pitchFamily="65" charset="-122"/>
              <a:ea typeface="迷你简琥珀" pitchFamily="65" charset="-122"/>
              <a:cs typeface="+mn-cs"/>
            </a:endParaRPr>
          </a:p>
        </p:txBody>
      </p:sp>
      <p:sp>
        <p:nvSpPr>
          <p:cNvPr id="33805" name="Rectangle 13"/>
          <p:cNvSpPr>
            <a:spLocks noChangeArrowheads="1"/>
          </p:cNvSpPr>
          <p:nvPr/>
        </p:nvSpPr>
        <p:spPr bwMode="auto">
          <a:xfrm>
            <a:off x="4266406" y="525384"/>
            <a:ext cx="1394460" cy="414020"/>
          </a:xfrm>
          <a:prstGeom prst="rect">
            <a:avLst/>
          </a:prstGeom>
          <a:solidFill>
            <a:schemeClr val="bg1"/>
          </a:solidFill>
          <a:ln w="9525">
            <a:noFill/>
            <a:miter lim="800000"/>
          </a:ln>
          <a:effectLst/>
        </p:spPr>
        <p:txBody>
          <a:bodyPr wrap="none">
            <a:spAutoFit/>
          </a:bodyPr>
          <a:lstStyle/>
          <a:p>
            <a:pPr marL="0" marR="0" lvl="0" indent="0" algn="l" defTabSz="914400" rtl="0" eaLnBrk="1" fontAlgn="base" latinLnBrk="0" hangingPunct="1">
              <a:lnSpc>
                <a:spcPct val="100000"/>
              </a:lnSpc>
              <a:spcBef>
                <a:spcPct val="50000"/>
              </a:spcBef>
              <a:spcAft>
                <a:spcPct val="0"/>
              </a:spcAft>
              <a:buClrTx/>
              <a:buSzTx/>
              <a:buFontTx/>
              <a:buNone/>
              <a:defRPr/>
            </a:pPr>
            <a:r>
              <a:rPr kumimoji="0" lang="en-US" altLang="zh-CN" sz="2100" b="1" i="0" u="none" strike="noStrike" kern="1200" cap="none" spc="0" normalizeH="0" baseline="0" noProof="0">
                <a:ln>
                  <a:noFill/>
                </a:ln>
                <a:solidFill>
                  <a:srgbClr val="663300"/>
                </a:solidFill>
                <a:effectLst>
                  <a:outerShdw blurRad="38100" dist="38100" dir="2700000" algn="tl">
                    <a:srgbClr val="C0C0C0"/>
                  </a:outerShdw>
                </a:effectLst>
                <a:uLnTx/>
                <a:uFillTx/>
                <a:latin typeface="迷你简水柱" pitchFamily="65" charset="-122"/>
                <a:ea typeface="迷你简水柱" pitchFamily="65" charset="-122"/>
                <a:cs typeface="+mn-cs"/>
              </a:rPr>
              <a:t>1853-1856</a:t>
            </a:r>
            <a:endParaRPr kumimoji="0" lang="en-US" altLang="zh-CN" sz="2100" b="1" i="0" u="none" strike="noStrike" kern="1200" cap="none" spc="0" normalizeH="0" baseline="0" noProof="0">
              <a:ln>
                <a:noFill/>
              </a:ln>
              <a:solidFill>
                <a:srgbClr val="663300"/>
              </a:solidFill>
              <a:effectLst>
                <a:outerShdw blurRad="38100" dist="38100" dir="2700000" algn="tl">
                  <a:srgbClr val="C0C0C0"/>
                </a:outerShdw>
              </a:effectLst>
              <a:uLnTx/>
              <a:uFillTx/>
              <a:latin typeface="迷你简水柱" pitchFamily="65" charset="-122"/>
              <a:ea typeface="迷你简水柱" pitchFamily="65" charset="-122"/>
              <a:cs typeface="+mn-cs"/>
            </a:endParaRPr>
          </a:p>
        </p:txBody>
      </p:sp>
      <p:sp>
        <p:nvSpPr>
          <p:cNvPr id="15373" name="Rectangle 13"/>
          <p:cNvSpPr>
            <a:spLocks noChangeArrowheads="1"/>
          </p:cNvSpPr>
          <p:nvPr/>
        </p:nvSpPr>
        <p:spPr bwMode="auto">
          <a:xfrm>
            <a:off x="455136" y="293926"/>
            <a:ext cx="2849880" cy="553085"/>
          </a:xfrm>
          <a:prstGeom prst="rect">
            <a:avLst/>
          </a:prstGeom>
          <a:noFill/>
          <a:ln w="9525" algn="ctr">
            <a:noFill/>
            <a:miter lim="800000"/>
          </a:ln>
          <a:effectLst/>
        </p:spPr>
        <p:txBody>
          <a:bodyPr wrap="none">
            <a:spAutoFit/>
            <a:scene3d>
              <a:camera prst="orthographicFront"/>
              <a:lightRig rig="threePt" dir="t"/>
            </a:scene3d>
          </a:bodyPr>
          <a:lstStyle/>
          <a:p>
            <a:pPr marL="0" marR="0" lvl="0" indent="0" algn="ctr" defTabSz="914400" rtl="0" eaLnBrk="1" fontAlgn="base" latinLnBrk="0" hangingPunct="1">
              <a:lnSpc>
                <a:spcPct val="100000"/>
              </a:lnSpc>
              <a:spcBef>
                <a:spcPct val="0"/>
              </a:spcBef>
              <a:spcAft>
                <a:spcPct val="0"/>
              </a:spcAft>
              <a:buClrTx/>
              <a:buSzTx/>
              <a:buFontTx/>
              <a:buNone/>
              <a:defRPr/>
            </a:pPr>
            <a:r>
              <a:rPr kumimoji="1" lang="zh-CN" altLang="en-US" sz="3000" b="1" i="0" u="none" strike="noStrike" kern="1200" cap="none" spc="0" normalizeH="0" baseline="0" noProof="0">
                <a:ln w="22225">
                  <a:solidFill>
                    <a:schemeClr val="accent2"/>
                  </a:solidFill>
                  <a:prstDash val="solid"/>
                </a:ln>
                <a:solidFill>
                  <a:schemeClr val="accent2">
                    <a:lumMod val="40000"/>
                    <a:lumOff val="60000"/>
                  </a:schemeClr>
                </a:solidFill>
                <a:effectLst/>
                <a:uLnTx/>
                <a:uFillTx/>
                <a:latin typeface="Arial" panose="020B0604020202020204" pitchFamily="34" charset="0"/>
                <a:ea typeface="隶书" pitchFamily="49" charset="-122"/>
                <a:cs typeface="+mn-cs"/>
              </a:rPr>
              <a:t>对外战争的失利</a:t>
            </a:r>
            <a:endParaRPr kumimoji="1" lang="zh-CN" altLang="en-US" sz="3000" b="1" i="0" u="none" strike="noStrike" kern="1200" cap="none" spc="0" normalizeH="0" baseline="0" noProof="0">
              <a:ln w="22225">
                <a:solidFill>
                  <a:schemeClr val="accent2"/>
                </a:solidFill>
                <a:prstDash val="solid"/>
              </a:ln>
              <a:solidFill>
                <a:schemeClr val="accent2">
                  <a:lumMod val="40000"/>
                  <a:lumOff val="60000"/>
                </a:schemeClr>
              </a:solidFill>
              <a:effectLst/>
              <a:uLnTx/>
              <a:uFillTx/>
              <a:latin typeface="Arial" panose="020B0604020202020204" pitchFamily="34" charset="0"/>
              <a:ea typeface="隶书" pitchFamily="49" charset="-122"/>
              <a:cs typeface="+mn-cs"/>
            </a:endParaRPr>
          </a:p>
        </p:txBody>
      </p:sp>
      <p:sp>
        <p:nvSpPr>
          <p:cNvPr id="15374" name="Text Box 4"/>
          <p:cNvSpPr txBox="1"/>
          <p:nvPr/>
        </p:nvSpPr>
        <p:spPr>
          <a:xfrm>
            <a:off x="4443095" y="969645"/>
            <a:ext cx="4228465" cy="3599815"/>
          </a:xfrm>
          <a:prstGeom prst="rect">
            <a:avLst/>
          </a:prstGeom>
          <a:noFill/>
          <a:ln w="9525">
            <a:noFill/>
          </a:ln>
        </p:spPr>
        <p:txBody>
          <a:bodyPr wrap="square" anchor="t">
            <a:spAutoFit/>
          </a:bodyPr>
          <a:p>
            <a:pPr eaLnBrk="0" fontAlgn="auto" hangingPunct="0">
              <a:lnSpc>
                <a:spcPts val="4560"/>
              </a:lnSpc>
              <a:spcBef>
                <a:spcPts val="0"/>
              </a:spcBef>
            </a:pPr>
            <a:r>
              <a:rPr lang="zh-CN" altLang="en-US" sz="2800" dirty="0">
                <a:solidFill>
                  <a:srgbClr val="FF0000"/>
                </a:solidFill>
                <a:latin typeface="Arial" panose="020B0604020202020204" pitchFamily="34" charset="0"/>
                <a:ea typeface="楷体_GB2312" pitchFamily="49" charset="-122"/>
              </a:rPr>
              <a:t>      </a:t>
            </a:r>
            <a:r>
              <a:rPr lang="zh-CN" altLang="en-US" sz="2800" dirty="0">
                <a:solidFill>
                  <a:srgbClr val="FF0000"/>
                </a:solidFill>
                <a:latin typeface="Arial" panose="020B0604020202020204" pitchFamily="34" charset="0"/>
                <a:ea typeface="黑体" panose="02010609060101010101" pitchFamily="49" charset="-122"/>
              </a:rPr>
              <a:t>恩格斯在谈到这次战争时写道：</a:t>
            </a:r>
            <a:r>
              <a:rPr lang="zh-CN" altLang="en-US" sz="2800" dirty="0">
                <a:solidFill>
                  <a:schemeClr val="tx1"/>
                </a:solidFill>
                <a:latin typeface="Arial" panose="020B0604020202020204" pitchFamily="34" charset="0"/>
                <a:ea typeface="黑体" panose="02010609060101010101" pitchFamily="49" charset="-122"/>
              </a:rPr>
              <a:t>克里米亚</a:t>
            </a:r>
            <a:r>
              <a:rPr lang="zh-CN" altLang="en-US" sz="2800" dirty="0">
                <a:solidFill>
                  <a:srgbClr val="0000FF"/>
                </a:solidFill>
                <a:latin typeface="Arial" panose="020B0604020202020204" pitchFamily="34" charset="0"/>
                <a:ea typeface="黑体" panose="02010609060101010101" pitchFamily="49" charset="-122"/>
              </a:rPr>
              <a:t>战争的特点就是一个采用原始生产形式的民族对几个拥有现代生产形式的民族进行绝望的搏斗。</a:t>
            </a:r>
            <a:endParaRPr lang="zh-CN" altLang="en-US" sz="2800" dirty="0">
              <a:solidFill>
                <a:srgbClr val="0000FF"/>
              </a:solidFill>
              <a:latin typeface="Arial" panose="020B0604020202020204" pitchFamily="34" charset="0"/>
              <a:ea typeface="黑体" panose="02010609060101010101" pitchFamily="49" charset="-122"/>
            </a:endParaRPr>
          </a:p>
        </p:txBody>
      </p:sp>
      <p:sp>
        <p:nvSpPr>
          <p:cNvPr id="21513" name="文本框 1"/>
          <p:cNvSpPr txBox="1"/>
          <p:nvPr/>
        </p:nvSpPr>
        <p:spPr>
          <a:xfrm>
            <a:off x="4588192" y="4438015"/>
            <a:ext cx="3394472" cy="506730"/>
          </a:xfrm>
          <a:prstGeom prst="rect">
            <a:avLst/>
          </a:prstGeom>
          <a:noFill/>
          <a:ln w="9525">
            <a:noFill/>
          </a:ln>
        </p:spPr>
        <p:txBody>
          <a:bodyPr wrap="square" anchor="t">
            <a:spAutoFit/>
          </a:bodyPr>
          <a:p>
            <a:r>
              <a:rPr lang="zh-CN" altLang="en-US" sz="2700">
                <a:latin typeface="Arial" panose="020B0604020202020204" pitchFamily="34" charset="0"/>
                <a:ea typeface="隶书" pitchFamily="49" charset="-122"/>
              </a:rPr>
              <a:t>俄国</a:t>
            </a:r>
            <a:r>
              <a:rPr lang="en-US" altLang="zh-CN" sz="2700">
                <a:latin typeface="Arial" panose="020B0604020202020204" pitchFamily="34" charset="0"/>
                <a:ea typeface="隶书" pitchFamily="49" charset="-122"/>
              </a:rPr>
              <a:t>VS</a:t>
            </a:r>
            <a:r>
              <a:rPr lang="zh-CN" altLang="en-US" sz="2700">
                <a:latin typeface="Arial" panose="020B0604020202020204" pitchFamily="34" charset="0"/>
                <a:ea typeface="隶书" pitchFamily="49" charset="-122"/>
              </a:rPr>
              <a:t>土耳其、英法</a:t>
            </a:r>
            <a:endParaRPr lang="zh-CN" altLang="en-US" sz="2700">
              <a:latin typeface="Arial" panose="020B0604020202020204" pitchFamily="34" charset="0"/>
              <a:ea typeface="隶书"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 fill="hold">
                                          <p:stCondLst>
                                            <p:cond delay="0"/>
                                          </p:stCondLst>
                                        </p:cTn>
                                        <p:tgtEl>
                                          <p:spTgt spid="15374"/>
                                        </p:tgtEl>
                                        <p:attrNameLst>
                                          <p:attrName>style.visibility</p:attrName>
                                        </p:attrNameLst>
                                      </p:cBhvr>
                                      <p:to>
                                        <p:strVal val="visible"/>
                                      </p:to>
                                    </p:set>
                                    <p:animEffect transition="in" filter="dissolve">
                                      <p:cBhvr>
                                        <p:cTn id="7" dur="500"/>
                                        <p:tgtEl>
                                          <p:spTgt spid="153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801"/>
                                        </p:tgtEl>
                                        <p:attrNameLst>
                                          <p:attrName>style.visibility</p:attrName>
                                        </p:attrNameLst>
                                      </p:cBhvr>
                                      <p:to>
                                        <p:strVal val="visible"/>
                                      </p:to>
                                    </p:set>
                                    <p:animEffect transition="in" filter="wipe(left)">
                                      <p:cBhvr>
                                        <p:cTn id="12" dur="500"/>
                                        <p:tgtEl>
                                          <p:spTgt spid="3380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01" grpId="0" bldLvl="0" animBg="1"/>
      <p:bldP spid="1537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5842" name="AutoShape 2"/>
          <p:cNvSpPr>
            <a:spLocks noChangeArrowheads="1"/>
          </p:cNvSpPr>
          <p:nvPr/>
        </p:nvSpPr>
        <p:spPr bwMode="auto">
          <a:xfrm>
            <a:off x="992664" y="501650"/>
            <a:ext cx="6919277" cy="830896"/>
          </a:xfrm>
          <a:prstGeom prst="cube">
            <a:avLst>
              <a:gd name="adj" fmla="val 25000"/>
            </a:avLst>
          </a:prstGeom>
          <a:noFill/>
          <a:ln>
            <a:noFill/>
          </a:ln>
        </p:spPr>
        <p:txBody>
          <a:bodyPr vert="horz" wrap="none" lIns="91440" tIns="45720" rIns="91440" bIns="45720" rtlCol="0" anchor="t">
            <a:spAutoFit/>
          </a:bodyPr>
          <a:p>
            <a:pPr lvl="0" algn="ctr" fontAlgn="base"/>
            <a:r>
              <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rPr>
              <a:t> 农奴制危机表现（改革的背景）</a:t>
            </a:r>
            <a:endParaRPr lang="en-US" altLang="zh-CN" sz="3600" b="1">
              <a:solidFill>
                <a:srgbClr val="7030A0"/>
              </a:solidFill>
              <a:effectLst>
                <a:reflection blurRad="6350" stA="53000" endA="300" endPos="35500" dir="5400000" sy="-90000" algn="bl" rotWithShape="0"/>
              </a:effectLst>
              <a:latin typeface="方正艺黑简体" panose="03000509000000000000" charset="-122"/>
              <a:ea typeface="方正艺黑简体" panose="03000509000000000000" charset="-122"/>
              <a:cs typeface="方正艺黑简体" panose="03000509000000000000" charset="-122"/>
              <a:sym typeface="+mn-ea"/>
            </a:endParaRPr>
          </a:p>
        </p:txBody>
      </p:sp>
      <p:sp>
        <p:nvSpPr>
          <p:cNvPr id="35843" name="Text Box 3"/>
          <p:cNvSpPr txBox="1">
            <a:spLocks noChangeArrowheads="1"/>
          </p:cNvSpPr>
          <p:nvPr/>
        </p:nvSpPr>
        <p:spPr bwMode="auto">
          <a:xfrm>
            <a:off x="777875" y="1619885"/>
            <a:ext cx="7727950" cy="1198880"/>
          </a:xfrm>
          <a:prstGeom prst="rect">
            <a:avLst/>
          </a:prstGeom>
          <a:noFill/>
          <a:ln w="9525">
            <a:noFill/>
            <a:miter lim="800000"/>
          </a:ln>
          <a:effectLst/>
        </p:spPr>
        <p:txBody>
          <a:bodyPr wrap="square">
            <a:spAutoFit/>
          </a:bodyPr>
          <a:p>
            <a:pPr>
              <a:spcBef>
                <a:spcPct val="50000"/>
              </a:spcBef>
            </a:pPr>
            <a:r>
              <a:rPr lang="zh-CN" altLang="en-US" sz="3600" b="1" noProof="1" dirty="0">
                <a:solidFill>
                  <a:srgbClr val="FF3300"/>
                </a:solidFill>
                <a:effectLst>
                  <a:outerShdw blurRad="38100" dist="38100" dir="2700000">
                    <a:srgbClr val="C0C0C0"/>
                  </a:outerShdw>
                </a:effectLst>
                <a:latin typeface="迷你简太极" pitchFamily="2" charset="-122"/>
                <a:ea typeface="迷你简太极" pitchFamily="2" charset="-122"/>
                <a:cs typeface="+mn-cs"/>
              </a:rPr>
              <a:t>经济上</a:t>
            </a:r>
            <a:r>
              <a:rPr lang="en-US" altLang="zh-CN" sz="3600" b="1" noProof="1" dirty="0">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dirty="0">
                <a:effectLst>
                  <a:outerShdw blurRad="38100" dist="38100" dir="2700000">
                    <a:srgbClr val="C0C0C0"/>
                  </a:outerShdw>
                </a:effectLst>
                <a:latin typeface="迷你简太极" pitchFamily="2" charset="-122"/>
                <a:ea typeface="迷你简太极" pitchFamily="2" charset="-122"/>
                <a:cs typeface="+mn-cs"/>
              </a:rPr>
              <a:t>农奴制严重阻碍俄国资本主义经济的发展。</a:t>
            </a:r>
            <a:r>
              <a:rPr lang="zh-CN" altLang="en-US" sz="3600" b="1" noProof="1" dirty="0">
                <a:solidFill>
                  <a:srgbClr val="FF0000"/>
                </a:solidFill>
                <a:effectLst>
                  <a:outerShdw blurRad="38100" dist="38100" dir="2700000">
                    <a:srgbClr val="C0C0C0"/>
                  </a:outerShdw>
                </a:effectLst>
                <a:latin typeface="迷你简太极" pitchFamily="2" charset="-122"/>
                <a:ea typeface="迷你简太极" pitchFamily="2" charset="-122"/>
                <a:cs typeface="+mn-cs"/>
              </a:rPr>
              <a:t>（根本原因）</a:t>
            </a:r>
            <a:endParaRPr lang="zh-CN" altLang="en-US" sz="3600" b="1" noProof="1" dirty="0">
              <a:solidFill>
                <a:srgbClr val="FF0000"/>
              </a:solidFill>
              <a:effectLst>
                <a:outerShdw blurRad="38100" dist="38100" dir="2700000">
                  <a:srgbClr val="C0C0C0"/>
                </a:outerShdw>
              </a:effectLst>
              <a:latin typeface="迷你简太极" pitchFamily="2" charset="-122"/>
              <a:ea typeface="迷你简太极" pitchFamily="2" charset="-122"/>
              <a:cs typeface="+mn-cs"/>
            </a:endParaRPr>
          </a:p>
        </p:txBody>
      </p:sp>
      <p:sp>
        <p:nvSpPr>
          <p:cNvPr id="35844" name="Text Box 4"/>
          <p:cNvSpPr txBox="1">
            <a:spLocks noChangeArrowheads="1"/>
          </p:cNvSpPr>
          <p:nvPr/>
        </p:nvSpPr>
        <p:spPr bwMode="auto">
          <a:xfrm>
            <a:off x="777875" y="2907665"/>
            <a:ext cx="7600315" cy="1198880"/>
          </a:xfrm>
          <a:prstGeom prst="rect">
            <a:avLst/>
          </a:prstGeom>
          <a:noFill/>
          <a:ln w="9525">
            <a:noFill/>
            <a:miter lim="800000"/>
          </a:ln>
          <a:effectLst/>
        </p:spPr>
        <p:txBody>
          <a:bodyPr wrap="square">
            <a:spAutoFit/>
          </a:bodyPr>
          <a:p>
            <a:pPr>
              <a:spcBef>
                <a:spcPct val="50000"/>
              </a:spcBef>
            </a:pPr>
            <a:r>
              <a:rPr lang="zh-CN" altLang="en-US" sz="3600" b="1" noProof="1" dirty="0">
                <a:solidFill>
                  <a:srgbClr val="FF3300"/>
                </a:solidFill>
                <a:effectLst>
                  <a:outerShdw blurRad="38100" dist="38100" dir="2700000">
                    <a:srgbClr val="C0C0C0"/>
                  </a:outerShdw>
                </a:effectLst>
                <a:latin typeface="迷你简太极" pitchFamily="2" charset="-122"/>
                <a:ea typeface="迷你简太极" pitchFamily="2" charset="-122"/>
                <a:cs typeface="+mn-cs"/>
              </a:rPr>
              <a:t>政治上</a:t>
            </a:r>
            <a:r>
              <a:rPr lang="en-US" altLang="zh-CN" sz="3600" b="1" noProof="1" dirty="0">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dirty="0">
                <a:effectLst>
                  <a:outerShdw blurRad="38100" dist="38100" dir="2700000">
                    <a:srgbClr val="C0C0C0"/>
                  </a:outerShdw>
                </a:effectLst>
                <a:latin typeface="迷你简太极" pitchFamily="2" charset="-122"/>
                <a:ea typeface="迷你简太极" pitchFamily="2" charset="-122"/>
                <a:cs typeface="+mn-cs"/>
              </a:rPr>
              <a:t>阶级矛盾进一步激化，农奴暴动频繁。</a:t>
            </a:r>
            <a:endParaRPr lang="zh-CN" altLang="en-US" sz="3600" b="1" noProof="1" dirty="0">
              <a:effectLst>
                <a:outerShdw blurRad="38100" dist="38100" dir="2700000">
                  <a:srgbClr val="C0C0C0"/>
                </a:outerShdw>
              </a:effectLst>
              <a:latin typeface="迷你简太极" pitchFamily="2" charset="-122"/>
              <a:ea typeface="迷你简太极" pitchFamily="2" charset="-122"/>
            </a:endParaRPr>
          </a:p>
        </p:txBody>
      </p:sp>
      <p:sp>
        <p:nvSpPr>
          <p:cNvPr id="35845" name="Text Box 5"/>
          <p:cNvSpPr txBox="1">
            <a:spLocks noChangeArrowheads="1"/>
          </p:cNvSpPr>
          <p:nvPr/>
        </p:nvSpPr>
        <p:spPr bwMode="auto">
          <a:xfrm>
            <a:off x="777875" y="4285615"/>
            <a:ext cx="7727950" cy="1198880"/>
          </a:xfrm>
          <a:prstGeom prst="rect">
            <a:avLst/>
          </a:prstGeom>
          <a:noFill/>
          <a:ln w="9525">
            <a:noFill/>
            <a:miter lim="800000"/>
          </a:ln>
          <a:effectLst/>
        </p:spPr>
        <p:txBody>
          <a:bodyPr wrap="square">
            <a:spAutoFit/>
          </a:bodyPr>
          <a:p>
            <a:pPr>
              <a:spcBef>
                <a:spcPct val="50000"/>
              </a:spcBef>
            </a:pPr>
            <a:r>
              <a:rPr lang="zh-CN" altLang="en-US" sz="3600" b="1" noProof="1" dirty="0">
                <a:solidFill>
                  <a:srgbClr val="FF3300"/>
                </a:solidFill>
                <a:effectLst>
                  <a:outerShdw blurRad="38100" dist="38100" dir="2700000">
                    <a:srgbClr val="C0C0C0"/>
                  </a:outerShdw>
                </a:effectLst>
                <a:latin typeface="迷你简太极" pitchFamily="2" charset="-122"/>
                <a:ea typeface="迷你简太极" pitchFamily="2" charset="-122"/>
                <a:cs typeface="+mn-cs"/>
              </a:rPr>
              <a:t>对  外</a:t>
            </a:r>
            <a:r>
              <a:rPr lang="en-US" altLang="zh-CN" sz="3600" b="1" noProof="1" dirty="0">
                <a:effectLst>
                  <a:outerShdw blurRad="38100" dist="38100" dir="2700000">
                    <a:srgbClr val="C0C0C0"/>
                  </a:outerShdw>
                </a:effectLst>
                <a:latin typeface="Times New Roman" panose="02020603050405020304" pitchFamily="18" charset="0"/>
                <a:ea typeface="迷你简太极" pitchFamily="2" charset="-122"/>
                <a:cs typeface="+mn-cs"/>
              </a:rPr>
              <a:t>——</a:t>
            </a:r>
            <a:r>
              <a:rPr lang="zh-CN" altLang="en-US" sz="3600" b="1" noProof="1" dirty="0">
                <a:effectLst>
                  <a:outerShdw blurRad="38100" dist="38100" dir="2700000">
                    <a:srgbClr val="C0C0C0"/>
                  </a:outerShdw>
                </a:effectLst>
                <a:latin typeface="迷你简太极" pitchFamily="2" charset="-122"/>
                <a:ea typeface="迷你简太极" pitchFamily="2" charset="-122"/>
                <a:cs typeface="+mn-cs"/>
              </a:rPr>
              <a:t>克里米亚战争中惨败，充分暴露了农奴制的腐朽性。</a:t>
            </a:r>
            <a:endParaRPr lang="zh-CN" altLang="en-US" sz="3600" b="1" noProof="1" dirty="0">
              <a:effectLst>
                <a:outerShdw blurRad="38100" dist="38100" dir="2700000">
                  <a:srgbClr val="C0C0C0"/>
                </a:outerShdw>
              </a:effectLst>
              <a:latin typeface="迷你简太极" pitchFamily="2" charset="-122"/>
              <a:ea typeface="迷你简太极"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wipe(up)">
                                      <p:cBhvr>
                                        <p:cTn id="7" dur="500"/>
                                        <p:tgtEl>
                                          <p:spTgt spid="35843"/>
                                        </p:tgtEl>
                                      </p:cBhvr>
                                    </p:animEffect>
                                  </p:childTnLst>
                                  <p:subTnLst>
                                    <p:audio>
                                      <p:cMediaNode>
                                        <p:cTn display="0" masterRel="sameClick">
                                          <p:stCondLst>
                                            <p:cond evt="begin" delay="0">
                                              <p:tn val="5"/>
                                            </p:cond>
                                          </p:stCondLst>
                                          <p:endCondLst>
                                            <p:cond evt="onStopAudio" delay="0">
                                              <p:tgtEl>
                                                <p:sldTgt/>
                                              </p:tgtEl>
                                            </p:cond>
                                          </p:endCondLst>
                                        </p:cTn>
                                        <p:tgtEl>
                                          <p:sndTgt r:embed="rId1" name="type.wav"/>
                                        </p:tgtEl>
                                      </p:cMediaNode>
                                    </p:audio>
                                  </p:sub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35844"/>
                                        </p:tgtEl>
                                        <p:attrNameLst>
                                          <p:attrName>style.visibility</p:attrName>
                                        </p:attrNameLst>
                                      </p:cBhvr>
                                      <p:to>
                                        <p:strVal val="visible"/>
                                      </p:to>
                                    </p:set>
                                    <p:animEffect transition="in" filter="wipe(up)">
                                      <p:cBhvr>
                                        <p:cTn id="11" dur="500"/>
                                        <p:tgtEl>
                                          <p:spTgt spid="35844"/>
                                        </p:tgtEl>
                                      </p:cBhvr>
                                    </p:animEffect>
                                  </p:childTnLst>
                                  <p:subTnLst>
                                    <p:audio>
                                      <p:cMediaNode>
                                        <p:cTn display="0" masterRel="sameClick">
                                          <p:stCondLst>
                                            <p:cond evt="begin" delay="0">
                                              <p:tn val="9"/>
                                            </p:cond>
                                          </p:stCondLst>
                                          <p:endCondLst>
                                            <p:cond evt="onStopAudio" delay="0">
                                              <p:tgtEl>
                                                <p:sldTgt/>
                                              </p:tgtEl>
                                            </p:cond>
                                          </p:endCondLst>
                                        </p:cTn>
                                        <p:tgtEl>
                                          <p:sndTgt r:embed="rId1" name="type.wav"/>
                                        </p:tgtEl>
                                      </p:cMediaNode>
                                    </p:audio>
                                  </p:subTnLst>
                                </p:cTn>
                              </p:par>
                            </p:childTnLst>
                          </p:cTn>
                        </p:par>
                        <p:par>
                          <p:cTn id="12" fill="hold">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35845"/>
                                        </p:tgtEl>
                                        <p:attrNameLst>
                                          <p:attrName>style.visibility</p:attrName>
                                        </p:attrNameLst>
                                      </p:cBhvr>
                                      <p:to>
                                        <p:strVal val="visible"/>
                                      </p:to>
                                    </p:set>
                                    <p:animEffect transition="in" filter="wipe(up)">
                                      <p:cBhvr>
                                        <p:cTn id="15" dur="500"/>
                                        <p:tgtEl>
                                          <p:spTgt spid="35845"/>
                                        </p:tgtEl>
                                      </p:cBhvr>
                                    </p:animEffect>
                                  </p:childTnLst>
                                  <p:subTnLst>
                                    <p:audio>
                                      <p:cMediaNode>
                                        <p:cTn display="0" masterRel="sameClick">
                                          <p:stCondLst>
                                            <p:cond evt="begin" delay="0">
                                              <p:tn val="13"/>
                                            </p:cond>
                                          </p:stCondLst>
                                          <p:endCondLst>
                                            <p:cond evt="onStopAudio" delay="0">
                                              <p:tgtEl>
                                                <p:sldTgt/>
                                              </p:tgtEl>
                                            </p:cond>
                                          </p:endCondLst>
                                        </p:cTn>
                                        <p:tgtEl>
                                          <p:sndTgt r:embed="rId1" name="typ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ldLvl="0" animBg="1"/>
      <p:bldP spid="35844" grpId="0" bldLvl="0" animBg="1"/>
      <p:bldP spid="35845" grpId="0" bldLvl="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1378" name="文本框 101377"/>
          <p:cNvSpPr txBox="1"/>
          <p:nvPr/>
        </p:nvSpPr>
        <p:spPr>
          <a:xfrm>
            <a:off x="260985" y="226060"/>
            <a:ext cx="2561590" cy="583565"/>
          </a:xfrm>
          <a:prstGeom prst="rect">
            <a:avLst/>
          </a:prstGeom>
          <a:noFill/>
          <a:ln w="9525">
            <a:noFill/>
          </a:ln>
          <a:extLst>
            <a:ext uri="{909E8E84-426E-40DD-AFC4-6F175D3DCCD1}">
              <a14:hiddenFill xmlns:a14="http://schemas.microsoft.com/office/drawing/2010/main">
                <a:solidFill>
                  <a:srgbClr val="C0C0C0"/>
                </a:solidFill>
              </a14:hiddenFill>
            </a:ext>
          </a:extLst>
        </p:spPr>
        <p:txBody>
          <a:bodyPr wrap="square" anchor="t">
            <a:spAutoFit/>
            <a:scene3d>
              <a:camera prst="orthographicFront"/>
              <a:lightRig rig="threePt" dir="t"/>
            </a:scene3d>
          </a:bodyPr>
          <a:p>
            <a:r>
              <a:rPr lang="zh-CN" altLang="en-US" sz="32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rPr>
              <a:t>史料解读</a:t>
            </a:r>
            <a:endParaRPr lang="zh-CN" altLang="en-US" sz="3200" b="1" dirty="0">
              <a:solidFill>
                <a:schemeClr val="tx1"/>
              </a:solidFill>
              <a:effectLst>
                <a:outerShdw blurRad="38100" dist="19050" dir="2700000" algn="tl" rotWithShape="0">
                  <a:schemeClr val="dk1">
                    <a:alpha val="40000"/>
                  </a:schemeClr>
                </a:outerShdw>
              </a:effectLst>
              <a:latin typeface="Times New Roman" panose="02020603050405020304" pitchFamily="18" charset="0"/>
              <a:ea typeface="宋体" panose="02010600030101010101" pitchFamily="2" charset="-122"/>
            </a:endParaRPr>
          </a:p>
        </p:txBody>
      </p:sp>
      <p:sp>
        <p:nvSpPr>
          <p:cNvPr id="101379" name="文本框 101378"/>
          <p:cNvSpPr txBox="1"/>
          <p:nvPr/>
        </p:nvSpPr>
        <p:spPr>
          <a:xfrm>
            <a:off x="260985" y="905510"/>
            <a:ext cx="8594090" cy="1876425"/>
          </a:xfrm>
          <a:prstGeom prst="rect">
            <a:avLst/>
          </a:prstGeom>
          <a:noFill/>
          <a:ln w="9525">
            <a:noFill/>
          </a:ln>
        </p:spPr>
        <p:txBody>
          <a:bodyPr wrap="square" anchor="t">
            <a:spAutoFit/>
          </a:bodyPr>
          <a:p>
            <a:pPr fontAlgn="auto">
              <a:lnSpc>
                <a:spcPts val="4640"/>
              </a:lnSpc>
            </a:pP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       与其等农民自下而上起来解放自己，不如自上而下解放农民。</a:t>
            </a:r>
            <a:endPar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endParaRPr>
          </a:p>
          <a:p>
            <a:pPr fontAlgn="auto">
              <a:lnSpc>
                <a:spcPts val="4640"/>
              </a:lnSpc>
            </a:pP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            </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亚历山大二世</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1856</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年</a:t>
            </a:r>
            <a:r>
              <a:rPr lang="en-US" altLang="zh-CN" sz="3200" b="1" dirty="0">
                <a:solidFill>
                  <a:srgbClr val="00B050"/>
                </a:solidFill>
                <a:latin typeface="方正准圆简体" panose="02010601030101010101" charset="-122"/>
                <a:ea typeface="方正准圆简体" panose="02010601030101010101" charset="-122"/>
                <a:cs typeface="方正准圆简体" panose="02010601030101010101" charset="-122"/>
              </a:rPr>
              <a:t>3</a:t>
            </a:r>
            <a:r>
              <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rPr>
              <a:t>月的一次谈话</a:t>
            </a:r>
            <a:endParaRPr lang="zh-CN" altLang="en-US" sz="3200" b="1" dirty="0">
              <a:solidFill>
                <a:srgbClr val="00B050"/>
              </a:solidFill>
              <a:latin typeface="方正准圆简体" panose="02010601030101010101" charset="-122"/>
              <a:ea typeface="方正准圆简体" panose="02010601030101010101" charset="-122"/>
              <a:cs typeface="方正准圆简体" panose="02010601030101010101" charset="-122"/>
            </a:endParaRPr>
          </a:p>
        </p:txBody>
      </p:sp>
      <p:sp>
        <p:nvSpPr>
          <p:cNvPr id="101380" name="文本框 101379"/>
          <p:cNvSpPr txBox="1"/>
          <p:nvPr/>
        </p:nvSpPr>
        <p:spPr>
          <a:xfrm>
            <a:off x="807720" y="2966720"/>
            <a:ext cx="7828280" cy="953135"/>
          </a:xfrm>
          <a:prstGeom prst="rect">
            <a:avLst/>
          </a:prstGeom>
          <a:noFill/>
          <a:ln w="9525">
            <a:noFill/>
          </a:ln>
        </p:spPr>
        <p:txBody>
          <a:bodyPr wrap="square" anchor="t">
            <a:spAutoFit/>
          </a:bodyPr>
          <a:p>
            <a:r>
              <a:rPr lang="zh-CN" altLang="en-US" sz="2800" b="1" dirty="0">
                <a:latin typeface="楷体_GB2312" pitchFamily="49" charset="-122"/>
                <a:ea typeface="楷体_GB2312" pitchFamily="49" charset="-122"/>
              </a:rPr>
              <a:t>（</a:t>
            </a:r>
            <a:r>
              <a:rPr lang="en-US" altLang="zh-CN" sz="2800" b="1" dirty="0">
                <a:latin typeface="楷体_GB2312" pitchFamily="49" charset="-122"/>
                <a:ea typeface="楷体_GB2312" pitchFamily="49" charset="-122"/>
              </a:rPr>
              <a:t>1</a:t>
            </a:r>
            <a:r>
              <a:rPr lang="zh-CN" altLang="en-US" sz="2800" b="1" dirty="0">
                <a:latin typeface="楷体_GB2312" pitchFamily="49" charset="-122"/>
                <a:ea typeface="楷体_GB2312" pitchFamily="49" charset="-122"/>
              </a:rPr>
              <a:t>）材料中，“农民自下而上起来解放自己”指的是什么？“自上而下解放农民”又指什么</a:t>
            </a:r>
            <a:r>
              <a:rPr lang="en-US" altLang="zh-CN" sz="2800" b="1">
                <a:latin typeface="楷体_GB2312" pitchFamily="49" charset="-122"/>
                <a:ea typeface="楷体_GB2312" pitchFamily="49" charset="-122"/>
              </a:rPr>
              <a:t>?</a:t>
            </a:r>
            <a:endParaRPr lang="en-US" altLang="zh-CN" sz="2800" b="1">
              <a:latin typeface="楷体_GB2312" pitchFamily="49" charset="-122"/>
              <a:ea typeface="楷体_GB2312" pitchFamily="49" charset="-122"/>
            </a:endParaRPr>
          </a:p>
        </p:txBody>
      </p:sp>
      <p:sp>
        <p:nvSpPr>
          <p:cNvPr id="23556" name="文本框 101380"/>
          <p:cNvSpPr txBox="1"/>
          <p:nvPr/>
        </p:nvSpPr>
        <p:spPr>
          <a:xfrm>
            <a:off x="1645444" y="4873229"/>
            <a:ext cx="5898356" cy="368300"/>
          </a:xfrm>
          <a:prstGeom prst="rect">
            <a:avLst/>
          </a:prstGeom>
          <a:noFill/>
          <a:ln w="9525">
            <a:noFill/>
          </a:ln>
        </p:spPr>
        <p:txBody>
          <a:bodyPr anchor="t">
            <a:spAutoFit/>
          </a:bodyPr>
          <a:p>
            <a:endParaRPr lang="zh-CN" altLang="en-US" dirty="0">
              <a:latin typeface="Times New Roman" panose="02020603050405020304" pitchFamily="18" charset="0"/>
              <a:ea typeface="宋体" panose="02010600030101010101" pitchFamily="2" charset="-122"/>
            </a:endParaRPr>
          </a:p>
        </p:txBody>
      </p:sp>
      <p:sp>
        <p:nvSpPr>
          <p:cNvPr id="101382" name="文本框 101381"/>
          <p:cNvSpPr txBox="1"/>
          <p:nvPr/>
        </p:nvSpPr>
        <p:spPr>
          <a:xfrm>
            <a:off x="889635" y="4760595"/>
            <a:ext cx="7664450" cy="953135"/>
          </a:xfrm>
          <a:prstGeom prst="rect">
            <a:avLst/>
          </a:prstGeom>
          <a:noFill/>
          <a:ln w="9525">
            <a:noFill/>
          </a:ln>
        </p:spPr>
        <p:txBody>
          <a:bodyPr wrap="square" anchor="t">
            <a:spAutoFit/>
          </a:bodyPr>
          <a:p>
            <a:r>
              <a:rPr lang="zh-CN" altLang="en-US" sz="2800" b="1" dirty="0">
                <a:latin typeface="楷体_GB2312" pitchFamily="49" charset="-122"/>
                <a:ea typeface="楷体_GB2312" pitchFamily="49" charset="-122"/>
              </a:rPr>
              <a:t>（</a:t>
            </a:r>
            <a:r>
              <a:rPr lang="en-US" altLang="zh-CN" sz="2800" b="1" dirty="0">
                <a:latin typeface="楷体_GB2312" pitchFamily="49" charset="-122"/>
                <a:ea typeface="楷体_GB2312" pitchFamily="49" charset="-122"/>
              </a:rPr>
              <a:t>2</a:t>
            </a:r>
            <a:r>
              <a:rPr lang="zh-CN" altLang="en-US" sz="2800" b="1" dirty="0">
                <a:latin typeface="楷体_GB2312" pitchFamily="49" charset="-122"/>
                <a:ea typeface="楷体_GB2312" pitchFamily="49" charset="-122"/>
              </a:rPr>
              <a:t>）从中我们可以看出亚历山大二世改革的主观目的是什么？</a:t>
            </a:r>
            <a:endParaRPr lang="zh-CN" altLang="en-US" sz="2800" b="1">
              <a:latin typeface="Times New Roman" panose="02020603050405020304" pitchFamily="18" charset="0"/>
              <a:ea typeface="宋体" panose="02010600030101010101" pitchFamily="2" charset="-122"/>
            </a:endParaRPr>
          </a:p>
        </p:txBody>
      </p:sp>
      <p:sp>
        <p:nvSpPr>
          <p:cNvPr id="23558" name="文本框 101382"/>
          <p:cNvSpPr txBox="1"/>
          <p:nvPr/>
        </p:nvSpPr>
        <p:spPr>
          <a:xfrm>
            <a:off x="2574131" y="3699272"/>
            <a:ext cx="914400" cy="368300"/>
          </a:xfrm>
          <a:prstGeom prst="rect">
            <a:avLst/>
          </a:prstGeom>
          <a:noFill/>
          <a:ln w="9525">
            <a:noFill/>
          </a:ln>
        </p:spPr>
        <p:txBody>
          <a:bodyPr anchor="t">
            <a:spAutoFit/>
          </a:bodyPr>
          <a:p>
            <a:pPr>
              <a:spcBef>
                <a:spcPct val="50000"/>
              </a:spcBef>
            </a:pPr>
            <a:endParaRPr lang="zh-CN" altLang="en-US" dirty="0">
              <a:latin typeface="Times New Roman" panose="02020603050405020304" pitchFamily="18" charset="0"/>
              <a:ea typeface="宋体" panose="02010600030101010101" pitchFamily="2" charset="-122"/>
            </a:endParaRPr>
          </a:p>
        </p:txBody>
      </p:sp>
      <p:sp>
        <p:nvSpPr>
          <p:cNvPr id="101384" name="文本框 101383"/>
          <p:cNvSpPr txBox="1"/>
          <p:nvPr/>
        </p:nvSpPr>
        <p:spPr>
          <a:xfrm>
            <a:off x="168910" y="3007360"/>
            <a:ext cx="512445" cy="1753235"/>
          </a:xfrm>
          <a:prstGeom prst="rect">
            <a:avLst/>
          </a:prstGeom>
          <a:noFill/>
          <a:ln w="9525">
            <a:noFill/>
          </a:ln>
        </p:spPr>
        <p:txBody>
          <a:bodyPr wrap="square" anchor="t">
            <a:spAutoFit/>
            <a:scene3d>
              <a:camera prst="orthographicFront"/>
              <a:lightRig rig="threePt" dir="t"/>
            </a:scene3d>
          </a:bodyPr>
          <a:p>
            <a:r>
              <a:rPr lang="zh-CN" altLang="en-US" sz="3600" b="1" dirty="0">
                <a:solidFill>
                  <a:srgbClr val="0810B8"/>
                </a:solidFill>
                <a:effectLst>
                  <a:outerShdw blurRad="38100" dist="25400" dir="5400000" algn="ctr" rotWithShape="0">
                    <a:srgbClr val="6E747A">
                      <a:alpha val="43000"/>
                    </a:srgbClr>
                  </a:outerShdw>
                </a:effectLst>
                <a:latin typeface="Times New Roman" panose="02020603050405020304" pitchFamily="18" charset="0"/>
                <a:ea typeface="黑体" panose="02010609060101010101" pitchFamily="49" charset="-122"/>
              </a:rPr>
              <a:t>请回答：</a:t>
            </a:r>
            <a:endParaRPr lang="zh-CN" altLang="en-US" sz="3600" b="1" dirty="0">
              <a:solidFill>
                <a:srgbClr val="0810B8"/>
              </a:solidFill>
              <a:effectLst>
                <a:outerShdw blurRad="38100" dist="25400" dir="5400000" algn="ctr" rotWithShape="0">
                  <a:srgbClr val="6E747A">
                    <a:alpha val="43000"/>
                  </a:srgbClr>
                </a:outerShdw>
              </a:effectLst>
              <a:latin typeface="Times New Roman" panose="02020603050405020304" pitchFamily="18" charset="0"/>
              <a:ea typeface="黑体" panose="02010609060101010101" pitchFamily="49" charset="-122"/>
            </a:endParaRPr>
          </a:p>
        </p:txBody>
      </p:sp>
      <p:sp>
        <p:nvSpPr>
          <p:cNvPr id="101385" name="文本框 101384"/>
          <p:cNvSpPr txBox="1"/>
          <p:nvPr/>
        </p:nvSpPr>
        <p:spPr>
          <a:xfrm>
            <a:off x="1645126" y="4067810"/>
            <a:ext cx="1858566" cy="506730"/>
          </a:xfrm>
          <a:prstGeom prst="rect">
            <a:avLst/>
          </a:prstGeom>
          <a:noFill/>
          <a:ln w="9525">
            <a:noFill/>
          </a:ln>
        </p:spPr>
        <p:txBody>
          <a:bodyPr anchor="t">
            <a:spAutoFit/>
          </a:bodyPr>
          <a:p>
            <a:r>
              <a:rPr lang="zh-CN" altLang="en-US" sz="2700" dirty="0">
                <a:solidFill>
                  <a:srgbClr val="CC0000"/>
                </a:solidFill>
                <a:latin typeface="Times New Roman" panose="02020603050405020304" pitchFamily="18" charset="0"/>
                <a:ea typeface="黑体" panose="02010609060101010101" pitchFamily="49" charset="-122"/>
              </a:rPr>
              <a:t>农民暴动；</a:t>
            </a:r>
            <a:endParaRPr lang="zh-CN" altLang="en-US" sz="2700" dirty="0">
              <a:solidFill>
                <a:srgbClr val="CC0000"/>
              </a:solidFill>
              <a:latin typeface="Times New Roman" panose="02020603050405020304" pitchFamily="18" charset="0"/>
              <a:ea typeface="黑体" panose="02010609060101010101" pitchFamily="49" charset="-122"/>
            </a:endParaRPr>
          </a:p>
        </p:txBody>
      </p:sp>
      <p:sp>
        <p:nvSpPr>
          <p:cNvPr id="101386" name="文本框 101385"/>
          <p:cNvSpPr txBox="1"/>
          <p:nvPr/>
        </p:nvSpPr>
        <p:spPr>
          <a:xfrm>
            <a:off x="4192032" y="4067810"/>
            <a:ext cx="1897380" cy="506730"/>
          </a:xfrm>
          <a:prstGeom prst="rect">
            <a:avLst/>
          </a:prstGeom>
          <a:noFill/>
          <a:ln w="9525">
            <a:noFill/>
          </a:ln>
        </p:spPr>
        <p:txBody>
          <a:bodyPr wrap="none" anchor="t">
            <a:spAutoFit/>
          </a:bodyPr>
          <a:p>
            <a:r>
              <a:rPr lang="zh-CN" altLang="en-US" sz="2700" dirty="0">
                <a:solidFill>
                  <a:srgbClr val="CC0000"/>
                </a:solidFill>
                <a:latin typeface="Times New Roman" panose="02020603050405020304" pitchFamily="18" charset="0"/>
                <a:ea typeface="黑体" panose="02010609060101010101" pitchFamily="49" charset="-122"/>
              </a:rPr>
              <a:t>农奴制改革</a:t>
            </a:r>
            <a:endParaRPr lang="zh-CN" altLang="en-US" sz="2700" dirty="0">
              <a:solidFill>
                <a:srgbClr val="CC0000"/>
              </a:solidFill>
              <a:latin typeface="Times New Roman" panose="02020603050405020304" pitchFamily="18" charset="0"/>
              <a:ea typeface="黑体" panose="02010609060101010101" pitchFamily="49" charset="-122"/>
            </a:endParaRPr>
          </a:p>
        </p:txBody>
      </p:sp>
      <p:sp>
        <p:nvSpPr>
          <p:cNvPr id="101387" name="文本框 101386"/>
          <p:cNvSpPr txBox="1"/>
          <p:nvPr/>
        </p:nvSpPr>
        <p:spPr>
          <a:xfrm>
            <a:off x="1740139" y="5826046"/>
            <a:ext cx="2583180" cy="506730"/>
          </a:xfrm>
          <a:prstGeom prst="rect">
            <a:avLst/>
          </a:prstGeom>
          <a:noFill/>
          <a:ln w="9525">
            <a:noFill/>
          </a:ln>
        </p:spPr>
        <p:txBody>
          <a:bodyPr wrap="none" anchor="t">
            <a:spAutoFit/>
          </a:bodyPr>
          <a:p>
            <a:r>
              <a:rPr lang="zh-CN" altLang="en-US" sz="2700" dirty="0">
                <a:solidFill>
                  <a:srgbClr val="CC0000"/>
                </a:solidFill>
                <a:latin typeface="Times New Roman" panose="02020603050405020304" pitchFamily="18" charset="0"/>
                <a:ea typeface="黑体" panose="02010609060101010101" pitchFamily="49" charset="-122"/>
              </a:rPr>
              <a:t>挽救统治危机。</a:t>
            </a:r>
            <a:endParaRPr lang="zh-CN" altLang="en-US" sz="2700" dirty="0">
              <a:solidFill>
                <a:srgbClr val="CC0000"/>
              </a:solidFill>
              <a:latin typeface="Times New Roman" panose="02020603050405020304" pitchFamily="18"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500" fill="hold"/>
                                        <p:tgtEl>
                                          <p:spTgt spid="101378"/>
                                        </p:tgtEl>
                                        <p:attrNameLst>
                                          <p:attrName>ppt_x</p:attrName>
                                        </p:attrNameLst>
                                      </p:cBhvr>
                                      <p:tavLst>
                                        <p:tav tm="0">
                                          <p:val>
                                            <p:strVal val="#ppt_x"/>
                                          </p:val>
                                        </p:tav>
                                        <p:tav tm="100000">
                                          <p:val>
                                            <p:strVal val="#ppt_x"/>
                                          </p:val>
                                        </p:tav>
                                      </p:tavLst>
                                    </p:anim>
                                    <p:anim calcmode="lin" valueType="num">
                                      <p:cBhvr>
                                        <p:cTn id="8" dur="500" fill="hold"/>
                                        <p:tgtEl>
                                          <p:spTgt spid="101378"/>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1" fill="hold" grpId="0" nodeType="clickEffect">
                                  <p:stCondLst>
                                    <p:cond delay="0"/>
                                  </p:stCondLst>
                                  <p:childTnLst>
                                    <p:set>
                                      <p:cBhvr>
                                        <p:cTn id="12" dur="1" fill="hold">
                                          <p:stCondLst>
                                            <p:cond delay="0"/>
                                          </p:stCondLst>
                                        </p:cTn>
                                        <p:tgtEl>
                                          <p:spTgt spid="101379"/>
                                        </p:tgtEl>
                                        <p:attrNameLst>
                                          <p:attrName>style.visibility</p:attrName>
                                        </p:attrNameLst>
                                      </p:cBhvr>
                                      <p:to>
                                        <p:strVal val="visible"/>
                                      </p:to>
                                    </p:set>
                                    <p:anim calcmode="lin" valueType="num">
                                      <p:cBhvr>
                                        <p:cTn id="13" dur="500" fill="hold"/>
                                        <p:tgtEl>
                                          <p:spTgt spid="101379"/>
                                        </p:tgtEl>
                                        <p:attrNameLst>
                                          <p:attrName>ppt_x</p:attrName>
                                        </p:attrNameLst>
                                      </p:cBhvr>
                                      <p:tavLst>
                                        <p:tav tm="0">
                                          <p:val>
                                            <p:strVal val="#ppt_x"/>
                                          </p:val>
                                        </p:tav>
                                        <p:tav tm="100000">
                                          <p:val>
                                            <p:strVal val="#ppt_x"/>
                                          </p:val>
                                        </p:tav>
                                      </p:tavLst>
                                    </p:anim>
                                    <p:anim calcmode="lin" valueType="num">
                                      <p:cBhvr>
                                        <p:cTn id="14" dur="500" fill="hold"/>
                                        <p:tgtEl>
                                          <p:spTgt spid="101379"/>
                                        </p:tgtEl>
                                        <p:attrNameLst>
                                          <p:attrName>ppt_y</p:attrName>
                                        </p:attrNameLst>
                                      </p:cBhvr>
                                      <p:tavLst>
                                        <p:tav tm="0">
                                          <p:val>
                                            <p:strVal val="0-#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9" presetClass="entr" presetSubtype="0" fill="hold" grpId="0" nodeType="clickEffect">
                                  <p:stCondLst>
                                    <p:cond delay="0"/>
                                  </p:stCondLst>
                                  <p:childTnLst>
                                    <p:set>
                                      <p:cBhvr>
                                        <p:cTn id="18" dur="1" fill="hold">
                                          <p:stCondLst>
                                            <p:cond delay="0"/>
                                          </p:stCondLst>
                                        </p:cTn>
                                        <p:tgtEl>
                                          <p:spTgt spid="101384"/>
                                        </p:tgtEl>
                                        <p:attrNameLst>
                                          <p:attrName>style.visibility</p:attrName>
                                        </p:attrNameLst>
                                      </p:cBhvr>
                                      <p:to>
                                        <p:strVal val="visible"/>
                                      </p:to>
                                    </p:set>
                                    <p:animEffect transition="in" filter="dissolve">
                                      <p:cBhvr>
                                        <p:cTn id="19" dur="500"/>
                                        <p:tgtEl>
                                          <p:spTgt spid="101384"/>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01380"/>
                                        </p:tgtEl>
                                        <p:attrNameLst>
                                          <p:attrName>style.visibility</p:attrName>
                                        </p:attrNameLst>
                                      </p:cBhvr>
                                      <p:to>
                                        <p:strVal val="visible"/>
                                      </p:to>
                                    </p:set>
                                    <p:anim calcmode="lin" valueType="num">
                                      <p:cBhvr>
                                        <p:cTn id="24" dur="500" fill="hold"/>
                                        <p:tgtEl>
                                          <p:spTgt spid="101380"/>
                                        </p:tgtEl>
                                        <p:attrNameLst>
                                          <p:attrName>ppt_x</p:attrName>
                                        </p:attrNameLst>
                                      </p:cBhvr>
                                      <p:tavLst>
                                        <p:tav tm="0">
                                          <p:val>
                                            <p:strVal val="#ppt_x"/>
                                          </p:val>
                                        </p:tav>
                                        <p:tav tm="100000">
                                          <p:val>
                                            <p:strVal val="#ppt_x"/>
                                          </p:val>
                                        </p:tav>
                                      </p:tavLst>
                                    </p:anim>
                                    <p:anim calcmode="lin" valueType="num">
                                      <p:cBhvr>
                                        <p:cTn id="25" dur="500" fill="hold"/>
                                        <p:tgtEl>
                                          <p:spTgt spid="101380"/>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 presetClass="entr" presetSubtype="0" fill="hold" grpId="0" nodeType="clickEffect">
                                  <p:stCondLst>
                                    <p:cond delay="0"/>
                                  </p:stCondLst>
                                  <p:childTnLst>
                                    <p:set>
                                      <p:cBhvr>
                                        <p:cTn id="29" dur="1" fill="hold">
                                          <p:stCondLst>
                                            <p:cond delay="499"/>
                                          </p:stCondLst>
                                        </p:cTn>
                                        <p:tgtEl>
                                          <p:spTgt spid="101385"/>
                                        </p:tgtEl>
                                        <p:attrNameLst>
                                          <p:attrName>style.visibility</p:attrName>
                                        </p:attrNameLst>
                                      </p:cBhvr>
                                      <p:to>
                                        <p:strVal val="visible"/>
                                      </p:to>
                                    </p:se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grpId="0" nodeType="clickEffect">
                                  <p:stCondLst>
                                    <p:cond delay="0"/>
                                  </p:stCondLst>
                                  <p:childTnLst>
                                    <p:set>
                                      <p:cBhvr>
                                        <p:cTn id="33" dur="1" fill="hold">
                                          <p:stCondLst>
                                            <p:cond delay="0"/>
                                          </p:stCondLst>
                                        </p:cTn>
                                        <p:tgtEl>
                                          <p:spTgt spid="101386"/>
                                        </p:tgtEl>
                                        <p:attrNameLst>
                                          <p:attrName>style.visibility</p:attrName>
                                        </p:attrNameLst>
                                      </p:cBhvr>
                                      <p:to>
                                        <p:strVal val="visible"/>
                                      </p:to>
                                    </p:set>
                                    <p:animEffect transition="in" filter="blinds(horizontal)">
                                      <p:cBhvr>
                                        <p:cTn id="34" dur="500"/>
                                        <p:tgtEl>
                                          <p:spTgt spid="101386"/>
                                        </p:tgtEl>
                                      </p:cBhvr>
                                    </p:animEffect>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101382"/>
                                        </p:tgtEl>
                                        <p:attrNameLst>
                                          <p:attrName>style.visibility</p:attrName>
                                        </p:attrNameLst>
                                      </p:cBhvr>
                                      <p:to>
                                        <p:strVal val="visible"/>
                                      </p:to>
                                    </p:set>
                                    <p:anim calcmode="lin" valueType="num">
                                      <p:cBhvr>
                                        <p:cTn id="39" dur="500" fill="hold"/>
                                        <p:tgtEl>
                                          <p:spTgt spid="101382"/>
                                        </p:tgtEl>
                                        <p:attrNameLst>
                                          <p:attrName>ppt_x</p:attrName>
                                        </p:attrNameLst>
                                      </p:cBhvr>
                                      <p:tavLst>
                                        <p:tav tm="0">
                                          <p:val>
                                            <p:strVal val="0-#ppt_w/2"/>
                                          </p:val>
                                        </p:tav>
                                        <p:tav tm="100000">
                                          <p:val>
                                            <p:strVal val="#ppt_x"/>
                                          </p:val>
                                        </p:tav>
                                      </p:tavLst>
                                    </p:anim>
                                    <p:anim calcmode="lin" valueType="num">
                                      <p:cBhvr>
                                        <p:cTn id="40" dur="500" fill="hold"/>
                                        <p:tgtEl>
                                          <p:spTgt spid="101382"/>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1013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bldLvl="0" animBg="1"/>
      <p:bldP spid="101379" grpId="0"/>
      <p:bldP spid="101380" grpId="0"/>
      <p:bldP spid="101382" grpId="0"/>
      <p:bldP spid="101384" grpId="0"/>
      <p:bldP spid="101385" grpId="0"/>
      <p:bldP spid="101386" grpId="0"/>
      <p:bldP spid="10138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6259" name="Text Box 3"/>
          <p:cNvSpPr>
            <a:spLocks noGrp="1"/>
          </p:cNvSpPr>
          <p:nvPr>
            <p:ph idx="4294967295"/>
          </p:nvPr>
        </p:nvSpPr>
        <p:spPr>
          <a:xfrm>
            <a:off x="226695" y="2280920"/>
            <a:ext cx="8670290" cy="1028700"/>
          </a:xfrm>
        </p:spPr>
        <p:txBody>
          <a:bodyPr wrap="square" lIns="68580" tIns="34290" rIns="68580" bIns="34290" anchor="t"/>
          <a:p>
            <a:pPr eaLnBrk="1" hangingPunct="1">
              <a:spcBef>
                <a:spcPct val="0"/>
              </a:spcBef>
              <a:buNone/>
            </a:pPr>
            <a:r>
              <a:rPr lang="zh-CN" altLang="en-US" sz="2700" b="1" dirty="0">
                <a:solidFill>
                  <a:srgbClr val="0000CC"/>
                </a:solidFill>
                <a:latin typeface="华文行楷" pitchFamily="2" charset="-122"/>
                <a:ea typeface="华文行楷" pitchFamily="2" charset="-122"/>
              </a:rPr>
              <a:t>（</a:t>
            </a:r>
            <a:r>
              <a:rPr lang="en-US" altLang="zh-CN" sz="2700" b="1" dirty="0">
                <a:solidFill>
                  <a:srgbClr val="0000CC"/>
                </a:solidFill>
                <a:latin typeface="华文行楷" pitchFamily="2" charset="-122"/>
                <a:ea typeface="华文行楷" pitchFamily="2" charset="-122"/>
              </a:rPr>
              <a:t>1</a:t>
            </a:r>
            <a:r>
              <a:rPr lang="zh-CN" altLang="en-US" sz="2700" b="1" dirty="0">
                <a:solidFill>
                  <a:srgbClr val="0000CC"/>
                </a:solidFill>
                <a:latin typeface="华文行楷" pitchFamily="2" charset="-122"/>
                <a:ea typeface="华文行楷" pitchFamily="2" charset="-122"/>
              </a:rPr>
              <a:t>）农奴获得人身自由，可以改变身份，自由转换职业；</a:t>
            </a:r>
            <a:endParaRPr lang="zh-CN" altLang="en-US" sz="2700" b="1" dirty="0">
              <a:solidFill>
                <a:srgbClr val="0000CC"/>
              </a:solidFill>
              <a:latin typeface="华文行楷" pitchFamily="2" charset="-122"/>
              <a:ea typeface="华文行楷" pitchFamily="2" charset="-122"/>
            </a:endParaRPr>
          </a:p>
        </p:txBody>
      </p:sp>
      <p:sp>
        <p:nvSpPr>
          <p:cNvPr id="96260" name="Text Box 4"/>
          <p:cNvSpPr/>
          <p:nvPr/>
        </p:nvSpPr>
        <p:spPr>
          <a:xfrm>
            <a:off x="236855" y="3037840"/>
            <a:ext cx="8670290" cy="1305560"/>
          </a:xfrm>
          <a:prstGeom prst="rect">
            <a:avLst/>
          </a:prstGeom>
        </p:spPr>
        <p:txBody>
          <a:bodyPr vert="horz" wrap="square" lIns="68580" tIns="34290" rIns="68580" bIns="34290" rtlCol="0" anchor="t">
            <a:normAutofit lnSpcReduction="20000"/>
          </a:bodyPr>
          <a:p>
            <a:pPr marL="228600" lvl="0" indent="-228600" algn="l" fontAlgn="auto">
              <a:lnSpc>
                <a:spcPts val="3240"/>
              </a:lnSpc>
              <a:buFont typeface="Arial" panose="020B0604020202020204" pitchFamily="34" charset="0"/>
            </a:pPr>
            <a:r>
              <a:rPr lang="zh-CN" altLang="en-US" sz="2700" b="1" dirty="0">
                <a:solidFill>
                  <a:srgbClr val="0000CC"/>
                </a:solidFill>
                <a:latin typeface="华文行楷" pitchFamily="2" charset="-122"/>
                <a:ea typeface="华文行楷" pitchFamily="2" charset="-122"/>
                <a:sym typeface="+mn-ea"/>
              </a:rPr>
              <a:t>（2）农奴在获得“解放”时，可以获得一块份地，但必须出钱赎买，所出的价格高出当时的地价。</a:t>
            </a:r>
            <a:endParaRPr lang="zh-CN" altLang="en-US" sz="2700" b="1" dirty="0">
              <a:solidFill>
                <a:srgbClr val="0000CC"/>
              </a:solidFill>
              <a:latin typeface="华文行楷" pitchFamily="2" charset="-122"/>
              <a:ea typeface="华文行楷" pitchFamily="2" charset="-122"/>
              <a:sym typeface="+mn-ea"/>
            </a:endParaRPr>
          </a:p>
        </p:txBody>
      </p:sp>
      <p:sp>
        <p:nvSpPr>
          <p:cNvPr id="24579" name="Text Box 6"/>
          <p:cNvSpPr txBox="1"/>
          <p:nvPr/>
        </p:nvSpPr>
        <p:spPr>
          <a:xfrm>
            <a:off x="4857750" y="4343400"/>
            <a:ext cx="1428750" cy="299085"/>
          </a:xfrm>
          <a:prstGeom prst="rect">
            <a:avLst/>
          </a:prstGeom>
          <a:noFill/>
          <a:ln w="9525">
            <a:noFill/>
          </a:ln>
        </p:spPr>
        <p:txBody>
          <a:bodyPr anchor="t">
            <a:spAutoFit/>
          </a:bodyPr>
          <a:p>
            <a:pPr>
              <a:spcBef>
                <a:spcPct val="50000"/>
              </a:spcBef>
            </a:pPr>
            <a:endParaRPr lang="zh-CN" altLang="zh-CN" sz="1350" b="0" dirty="0">
              <a:solidFill>
                <a:schemeClr val="tx1"/>
              </a:solidFill>
              <a:latin typeface="Comic Sans MS" panose="030F0702030302020204" pitchFamily="66" charset="0"/>
              <a:ea typeface="宋体" panose="02010600030101010101" pitchFamily="2" charset="-122"/>
            </a:endParaRPr>
          </a:p>
        </p:txBody>
      </p:sp>
      <p:sp>
        <p:nvSpPr>
          <p:cNvPr id="96264" name="Text Box 8"/>
          <p:cNvSpPr txBox="1"/>
          <p:nvPr/>
        </p:nvSpPr>
        <p:spPr>
          <a:xfrm>
            <a:off x="236855" y="4984115"/>
            <a:ext cx="8670290" cy="1129665"/>
          </a:xfrm>
          <a:prstGeom prst="rect">
            <a:avLst/>
          </a:prstGeom>
          <a:solidFill>
            <a:srgbClr val="FFFF00"/>
          </a:solidFill>
          <a:ln w="9525">
            <a:noFill/>
          </a:ln>
        </p:spPr>
        <p:txBody>
          <a:bodyPr wrap="square" anchor="t">
            <a:spAutoFit/>
          </a:bodyPr>
          <a:p>
            <a:pPr>
              <a:spcBef>
                <a:spcPct val="50000"/>
              </a:spcBef>
            </a:pPr>
            <a:r>
              <a:rPr lang="zh-CN" altLang="en-US" sz="2700" b="1" dirty="0">
                <a:solidFill>
                  <a:schemeClr val="tx1"/>
                </a:solidFill>
                <a:latin typeface="Comic Sans MS" panose="030F0702030302020204" pitchFamily="66" charset="0"/>
                <a:ea typeface="宋体" panose="02010600030101010101" pitchFamily="2" charset="-122"/>
              </a:rPr>
              <a:t>资本主义发展的四个要素：</a:t>
            </a:r>
            <a:endParaRPr lang="zh-CN" altLang="en-US" sz="2700" b="1" dirty="0">
              <a:solidFill>
                <a:schemeClr val="tx1"/>
              </a:solidFill>
              <a:latin typeface="Comic Sans MS" panose="030F0702030302020204" pitchFamily="66" charset="0"/>
              <a:ea typeface="宋体" panose="02010600030101010101" pitchFamily="2" charset="-122"/>
            </a:endParaRPr>
          </a:p>
          <a:p>
            <a:pPr>
              <a:spcBef>
                <a:spcPct val="50000"/>
              </a:spcBef>
            </a:pPr>
            <a:r>
              <a:rPr lang="zh-CN" altLang="en-US" sz="2700" b="1" dirty="0">
                <a:solidFill>
                  <a:schemeClr val="tx1"/>
                </a:solidFill>
                <a:latin typeface="Comic Sans MS" panose="030F0702030302020204" pitchFamily="66" charset="0"/>
                <a:ea typeface="宋体" panose="02010600030101010101" pitchFamily="2" charset="-122"/>
              </a:rPr>
              <a:t>雄厚的资本、自由的劳动力、广阔的市场、丰富的原料。</a:t>
            </a:r>
            <a:endParaRPr lang="zh-CN" altLang="en-US" sz="2700" b="1" dirty="0">
              <a:solidFill>
                <a:schemeClr val="tx1"/>
              </a:solidFill>
              <a:latin typeface="Comic Sans MS" panose="030F0702030302020204" pitchFamily="66" charset="0"/>
              <a:ea typeface="宋体" panose="02010600030101010101" pitchFamily="2" charset="-122"/>
            </a:endParaRPr>
          </a:p>
        </p:txBody>
      </p:sp>
      <p:sp>
        <p:nvSpPr>
          <p:cNvPr id="96271" name="AutoShape 15"/>
          <p:cNvSpPr/>
          <p:nvPr/>
        </p:nvSpPr>
        <p:spPr>
          <a:xfrm>
            <a:off x="4229974" y="1340326"/>
            <a:ext cx="4514850" cy="681038"/>
          </a:xfrm>
          <a:prstGeom prst="wedgeRoundRectCallout">
            <a:avLst>
              <a:gd name="adj1" fmla="val -9940"/>
              <a:gd name="adj2" fmla="val 87412"/>
              <a:gd name="adj3" fmla="val 16667"/>
            </a:avLst>
          </a:prstGeom>
          <a:solidFill>
            <a:schemeClr val="accent1">
              <a:lumMod val="20000"/>
              <a:lumOff val="80000"/>
            </a:schemeClr>
          </a:solidFill>
          <a:ln w="9525" cap="flat" cmpd="sng">
            <a:solidFill>
              <a:schemeClr val="tx1"/>
            </a:solidFill>
            <a:prstDash val="solid"/>
            <a:miter/>
            <a:headEnd type="none" w="med" len="med"/>
            <a:tailEnd type="none" w="med" len="med"/>
          </a:ln>
        </p:spPr>
        <p:txBody>
          <a:bodyPr anchor="t"/>
          <a:p>
            <a:pPr algn="ctr"/>
            <a:r>
              <a:rPr lang="zh-CN" altLang="en-US" sz="2700" b="1" dirty="0">
                <a:solidFill>
                  <a:srgbClr val="FF0000"/>
                </a:solidFill>
                <a:latin typeface="Comic Sans MS" panose="030F0702030302020204" pitchFamily="66" charset="0"/>
                <a:ea typeface="华文新魏" pitchFamily="2" charset="-122"/>
              </a:rPr>
              <a:t>自由的劳动力 广阔的市场</a:t>
            </a:r>
            <a:endParaRPr lang="zh-CN" altLang="en-US" sz="2700" b="1" dirty="0">
              <a:solidFill>
                <a:srgbClr val="FF0000"/>
              </a:solidFill>
              <a:latin typeface="Comic Sans MS" panose="030F0702030302020204" pitchFamily="66" charset="0"/>
              <a:ea typeface="华文新魏" pitchFamily="2" charset="-122"/>
            </a:endParaRPr>
          </a:p>
        </p:txBody>
      </p:sp>
      <p:sp>
        <p:nvSpPr>
          <p:cNvPr id="96272" name="AutoShape 16"/>
          <p:cNvSpPr/>
          <p:nvPr/>
        </p:nvSpPr>
        <p:spPr>
          <a:xfrm>
            <a:off x="6143149" y="4149487"/>
            <a:ext cx="2753916" cy="685800"/>
          </a:xfrm>
          <a:prstGeom prst="wedgeEllipseCallout">
            <a:avLst>
              <a:gd name="adj1" fmla="val 7500"/>
              <a:gd name="adj2" fmla="val -138194"/>
            </a:avLst>
          </a:prstGeom>
          <a:solidFill>
            <a:schemeClr val="accent1">
              <a:lumMod val="20000"/>
              <a:lumOff val="80000"/>
            </a:schemeClr>
          </a:solidFill>
          <a:ln w="9525" cap="flat" cmpd="sng">
            <a:solidFill>
              <a:schemeClr val="tx1"/>
            </a:solidFill>
            <a:prstDash val="solid"/>
            <a:miter/>
            <a:headEnd type="none" w="med" len="med"/>
            <a:tailEnd type="none" w="med" len="med"/>
          </a:ln>
        </p:spPr>
        <p:txBody>
          <a:bodyPr anchor="t">
            <a:noAutofit/>
          </a:bodyPr>
          <a:p>
            <a:pPr lvl="0" algn="ctr"/>
            <a:r>
              <a:rPr lang="zh-CN" altLang="en-US" sz="2700" b="1" dirty="0">
                <a:solidFill>
                  <a:srgbClr val="FF0000"/>
                </a:solidFill>
                <a:latin typeface="Comic Sans MS" panose="030F0702030302020204" pitchFamily="66" charset="0"/>
                <a:ea typeface="华文新魏" pitchFamily="2" charset="-122"/>
                <a:sym typeface="+mn-ea"/>
              </a:rPr>
              <a:t>雄厚的资本</a:t>
            </a:r>
            <a:endParaRPr lang="zh-CN" altLang="en-US" sz="2700" b="1" dirty="0">
              <a:solidFill>
                <a:srgbClr val="FF0000"/>
              </a:solidFill>
              <a:latin typeface="Comic Sans MS" panose="030F0702030302020204" pitchFamily="66" charset="0"/>
              <a:ea typeface="华文新魏" pitchFamily="2" charset="-122"/>
              <a:sym typeface="+mn-ea"/>
            </a:endParaRPr>
          </a:p>
        </p:txBody>
      </p:sp>
      <p:sp>
        <p:nvSpPr>
          <p:cNvPr id="24583" name="Rectangle 19"/>
          <p:cNvSpPr/>
          <p:nvPr/>
        </p:nvSpPr>
        <p:spPr bwMode="auto">
          <a:xfrm>
            <a:off x="432118" y="435928"/>
            <a:ext cx="6840855" cy="645160"/>
          </a:xfrm>
          <a:prstGeom prst="rect">
            <a:avLst/>
          </a:prstGeom>
          <a:solidFill>
            <a:srgbClr val="FFFF00"/>
          </a:solidFill>
          <a:ln w="9525">
            <a:solidFill>
              <a:schemeClr val="tx1"/>
            </a:solidFill>
            <a:miter lim="800000"/>
          </a:ln>
          <a:effectLst/>
        </p:spPr>
        <p:txBody>
          <a:bodyPr wrap="none" anchor="ctr">
            <a:noAutofit/>
          </a:bodyPr>
          <a:p>
            <a:pPr lvl="0" algn="ctr" fontAlgn="base"/>
            <a:r>
              <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rPr>
              <a:t>2、避免革命的改革—改革的内容</a:t>
            </a:r>
            <a:endPar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6259"/>
                                        </p:tgtEl>
                                        <p:attrNameLst>
                                          <p:attrName>style.visibility</p:attrName>
                                        </p:attrNameLst>
                                      </p:cBhvr>
                                      <p:to>
                                        <p:strVal val="visible"/>
                                      </p:to>
                                    </p:set>
                                    <p:anim calcmode="lin" valueType="num">
                                      <p:cBhvr>
                                        <p:cTn id="7" dur="500" fill="hold"/>
                                        <p:tgtEl>
                                          <p:spTgt spid="96259"/>
                                        </p:tgtEl>
                                        <p:attrNameLst>
                                          <p:attrName>ppt_x</p:attrName>
                                        </p:attrNameLst>
                                      </p:cBhvr>
                                      <p:tavLst>
                                        <p:tav tm="0">
                                          <p:val>
                                            <p:strVal val="1+#ppt_w/2"/>
                                          </p:val>
                                        </p:tav>
                                        <p:tav tm="100000">
                                          <p:val>
                                            <p:strVal val="#ppt_x"/>
                                          </p:val>
                                        </p:tav>
                                      </p:tavLst>
                                    </p:anim>
                                    <p:anim calcmode="lin" valueType="num">
                                      <p:cBhvr>
                                        <p:cTn id="8" dur="500" fill="hold"/>
                                        <p:tgtEl>
                                          <p:spTgt spid="96259"/>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1" name="chimes.wav"/>
                                        </p:tgtEl>
                                      </p:cMediaNode>
                                    </p:audio>
                                  </p:sub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96260"/>
                                        </p:tgtEl>
                                        <p:attrNameLst>
                                          <p:attrName>style.visibility</p:attrName>
                                        </p:attrNameLst>
                                      </p:cBhvr>
                                      <p:to>
                                        <p:strVal val="visible"/>
                                      </p:to>
                                    </p:set>
                                    <p:anim calcmode="lin" valueType="num">
                                      <p:cBhvr>
                                        <p:cTn id="13" dur="500" fill="hold"/>
                                        <p:tgtEl>
                                          <p:spTgt spid="96260"/>
                                        </p:tgtEl>
                                        <p:attrNameLst>
                                          <p:attrName>ppt_x</p:attrName>
                                        </p:attrNameLst>
                                      </p:cBhvr>
                                      <p:tavLst>
                                        <p:tav tm="0">
                                          <p:val>
                                            <p:strVal val="1+#ppt_w/2"/>
                                          </p:val>
                                        </p:tav>
                                        <p:tav tm="100000">
                                          <p:val>
                                            <p:strVal val="#ppt_x"/>
                                          </p:val>
                                        </p:tav>
                                      </p:tavLst>
                                    </p:anim>
                                    <p:anim calcmode="lin" valueType="num">
                                      <p:cBhvr>
                                        <p:cTn id="14" dur="500" fill="hold"/>
                                        <p:tgtEl>
                                          <p:spTgt spid="96260"/>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11"/>
                                            </p:cond>
                                          </p:stCondLst>
                                          <p:endCondLst>
                                            <p:cond evt="onStopAudio" delay="0">
                                              <p:tgtEl>
                                                <p:sldTgt/>
                                              </p:tgtEl>
                                            </p:cond>
                                          </p:endCondLst>
                                        </p:cTn>
                                        <p:tgtEl>
                                          <p:sndTgt r:embed="rId2" name="hammer.wav"/>
                                        </p:tgtEl>
                                      </p:cMediaNode>
                                    </p:audio>
                                  </p:sub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96264"/>
                                        </p:tgtEl>
                                        <p:attrNameLst>
                                          <p:attrName>style.visibility</p:attrName>
                                        </p:attrNameLst>
                                      </p:cBhvr>
                                      <p:to>
                                        <p:strVal val="visible"/>
                                      </p:to>
                                    </p:set>
                                    <p:animEffect transition="in" filter="blinds(horizontal)">
                                      <p:cBhvr>
                                        <p:cTn id="19" dur="500"/>
                                        <p:tgtEl>
                                          <p:spTgt spid="96264"/>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grpId="0" nodeType="clickEffect">
                                  <p:stCondLst>
                                    <p:cond delay="0"/>
                                  </p:stCondLst>
                                  <p:childTnLst>
                                    <p:set>
                                      <p:cBhvr>
                                        <p:cTn id="23" dur="1" fill="hold">
                                          <p:stCondLst>
                                            <p:cond delay="0"/>
                                          </p:stCondLst>
                                        </p:cTn>
                                        <p:tgtEl>
                                          <p:spTgt spid="96271"/>
                                        </p:tgtEl>
                                        <p:attrNameLst>
                                          <p:attrName>style.visibility</p:attrName>
                                        </p:attrNameLst>
                                      </p:cBhvr>
                                      <p:to>
                                        <p:strVal val="visible"/>
                                      </p:to>
                                    </p:set>
                                    <p:animEffect transition="in" filter="blinds(horizontal)">
                                      <p:cBhvr>
                                        <p:cTn id="24" dur="500"/>
                                        <p:tgtEl>
                                          <p:spTgt spid="96271"/>
                                        </p:tgtEl>
                                      </p:cBhvr>
                                    </p:animEffect>
                                  </p:childTnLst>
                                  <p:subTnLst>
                                    <p:audio>
                                      <p:cMediaNode>
                                        <p:cTn display="0" masterRel="sameClick">
                                          <p:stCondLst>
                                            <p:cond evt="begin" delay="0">
                                              <p:tn val="22"/>
                                            </p:cond>
                                          </p:stCondLst>
                                          <p:endCondLst>
                                            <p:cond evt="onStopAudio" delay="0">
                                              <p:tgtEl>
                                                <p:sldTgt/>
                                              </p:tgtEl>
                                            </p:cond>
                                          </p:endCondLst>
                                        </p:cTn>
                                        <p:tgtEl>
                                          <p:sndTgt r:embed="rId2" name="hammer.wav"/>
                                        </p:tgtEl>
                                      </p:cMediaNode>
                                    </p:audio>
                                  </p:sub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96272"/>
                                        </p:tgtEl>
                                        <p:attrNameLst>
                                          <p:attrName>style.visibility</p:attrName>
                                        </p:attrNameLst>
                                      </p:cBhvr>
                                      <p:to>
                                        <p:strVal val="visible"/>
                                      </p:to>
                                    </p:set>
                                    <p:animEffect transition="in" filter="blinds(horizontal)">
                                      <p:cBhvr>
                                        <p:cTn id="29" dur="500"/>
                                        <p:tgtEl>
                                          <p:spTgt spid="96272"/>
                                        </p:tgtEl>
                                      </p:cBhvr>
                                    </p:animEffect>
                                  </p:childTnLst>
                                  <p:subTnLst>
                                    <p:audio>
                                      <p:cMediaNode>
                                        <p:cTn display="0" masterRel="sameClick">
                                          <p:stCondLst>
                                            <p:cond evt="begin" delay="0">
                                              <p:tn val="27"/>
                                            </p:cond>
                                          </p:stCondLst>
                                          <p:endCondLst>
                                            <p:cond evt="onStopAudio" delay="0">
                                              <p:tgtEl>
                                                <p:sldTgt/>
                                              </p:tgtEl>
                                            </p:cond>
                                          </p:endCondLst>
                                        </p:cTn>
                                        <p:tgtEl>
                                          <p:sndTgt r:embed="rId3" name="coin.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259" grpId="0"/>
      <p:bldP spid="96260" grpId="0"/>
      <p:bldP spid="96264" grpId="0" bldLvl="0" animBg="1"/>
      <p:bldP spid="96271" grpId="0" bldLvl="0" animBg="1"/>
      <p:bldP spid="96272"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26625" name="Picture 2" descr="img200803120836033"/>
          <p:cNvPicPr>
            <a:picLocks noChangeAspect="1"/>
          </p:cNvPicPr>
          <p:nvPr/>
        </p:nvPicPr>
        <p:blipFill>
          <a:blip r:embed="rId1"/>
          <a:stretch>
            <a:fillRect/>
          </a:stretch>
        </p:blipFill>
        <p:spPr>
          <a:xfrm>
            <a:off x="539750" y="485140"/>
            <a:ext cx="3422015" cy="4799330"/>
          </a:xfrm>
          <a:prstGeom prst="rect">
            <a:avLst/>
          </a:prstGeom>
          <a:noFill/>
          <a:ln w="9525">
            <a:noFill/>
          </a:ln>
        </p:spPr>
      </p:pic>
      <p:sp>
        <p:nvSpPr>
          <p:cNvPr id="26626" name="WordArt 3"/>
          <p:cNvSpPr>
            <a:spLocks noTextEdit="1"/>
          </p:cNvSpPr>
          <p:nvPr/>
        </p:nvSpPr>
        <p:spPr>
          <a:xfrm>
            <a:off x="823595" y="5837555"/>
            <a:ext cx="2564130" cy="625475"/>
          </a:xfrm>
          <a:prstGeom prst="rect">
            <a:avLst/>
          </a:prstGeom>
        </p:spPr>
        <p:txBody>
          <a:bodyPr wrap="none" fromWordArt="1">
            <a:prstTxWarp prst="textPlain">
              <a:avLst>
                <a:gd name="adj" fmla="val 50000"/>
              </a:avLst>
            </a:prstTxWarp>
            <a:normAutofit/>
            <a:scene3d>
              <a:camera prst="orthographicFront"/>
              <a:lightRig rig="threePt" dir="t"/>
            </a:scene3d>
          </a:bodyPr>
          <a:p>
            <a:pPr algn="ctr"/>
            <a:r>
              <a:rPr lang="zh-CN" altLang="en-US" sz="2700" b="1">
                <a:solidFill>
                  <a:schemeClr val="tx1"/>
                </a:solidFill>
                <a:effectLst>
                  <a:outerShdw blurRad="38100" dist="19050" dir="2700000" algn="tl" rotWithShape="0">
                    <a:schemeClr val="dk1">
                      <a:alpha val="40000"/>
                    </a:schemeClr>
                  </a:outerShdw>
                </a:effectLst>
                <a:latin typeface="隶书" charset="0"/>
                <a:ea typeface="隶书" charset="0"/>
              </a:rPr>
              <a:t>亚历山大二世</a:t>
            </a:r>
            <a:endParaRPr lang="zh-CN" altLang="en-US" sz="2700" b="1">
              <a:solidFill>
                <a:schemeClr val="tx1"/>
              </a:solidFill>
              <a:effectLst>
                <a:outerShdw blurRad="38100" dist="19050" dir="2700000" algn="tl" rotWithShape="0">
                  <a:schemeClr val="dk1">
                    <a:alpha val="40000"/>
                  </a:schemeClr>
                </a:outerShdw>
              </a:effectLst>
              <a:latin typeface="隶书" charset="0"/>
              <a:ea typeface="隶书" charset="0"/>
            </a:endParaRPr>
          </a:p>
        </p:txBody>
      </p:sp>
      <p:sp>
        <p:nvSpPr>
          <p:cNvPr id="26627" name="Text Box 4"/>
          <p:cNvSpPr txBox="1"/>
          <p:nvPr/>
        </p:nvSpPr>
        <p:spPr>
          <a:xfrm>
            <a:off x="4139803" y="3375422"/>
            <a:ext cx="2970609" cy="460375"/>
          </a:xfrm>
          <a:prstGeom prst="rect">
            <a:avLst/>
          </a:prstGeom>
          <a:noFill/>
          <a:ln w="9525">
            <a:noFill/>
          </a:ln>
        </p:spPr>
        <p:txBody>
          <a:bodyPr anchor="t">
            <a:spAutoFit/>
          </a:bodyPr>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26628" name="Text Box 5"/>
          <p:cNvSpPr txBox="1"/>
          <p:nvPr/>
        </p:nvSpPr>
        <p:spPr>
          <a:xfrm>
            <a:off x="4248150" y="3537347"/>
            <a:ext cx="3294460" cy="460375"/>
          </a:xfrm>
          <a:prstGeom prst="rect">
            <a:avLst/>
          </a:prstGeom>
          <a:noFill/>
          <a:ln w="9525">
            <a:noFill/>
          </a:ln>
        </p:spPr>
        <p:txBody>
          <a:bodyPr anchor="t">
            <a:spAutoFit/>
          </a:bodyPr>
          <a:p>
            <a:pPr marL="342900" indent="-342900" algn="ctr">
              <a:spcBef>
                <a:spcPct val="50000"/>
              </a:spcBef>
            </a:pPr>
            <a:endParaRPr lang="zh-CN" altLang="zh-CN" sz="2400" b="0" dirty="0">
              <a:solidFill>
                <a:schemeClr val="tx2"/>
              </a:solidFill>
              <a:latin typeface="Times New Roman" panose="02020603050405020304" pitchFamily="18" charset="0"/>
              <a:ea typeface="宋体" panose="02010600030101010101" pitchFamily="2" charset="-122"/>
            </a:endParaRPr>
          </a:p>
        </p:txBody>
      </p:sp>
      <p:sp>
        <p:nvSpPr>
          <p:cNvPr id="93191" name="Text Box 7"/>
          <p:cNvSpPr txBox="1">
            <a:spLocks noChangeArrowheads="1"/>
          </p:cNvSpPr>
          <p:nvPr/>
        </p:nvSpPr>
        <p:spPr bwMode="auto">
          <a:xfrm>
            <a:off x="1020763" y="5284153"/>
            <a:ext cx="2066925" cy="553085"/>
          </a:xfrm>
          <a:prstGeom prst="rect">
            <a:avLst/>
          </a:prstGeom>
          <a:noFill/>
          <a:ln w="9525">
            <a:noFill/>
            <a:miter lim="800000"/>
          </a:ln>
          <a:effectLst/>
        </p:spPr>
        <p:txBody>
          <a:bodyPr>
            <a:spAutoFit/>
          </a:bodyPr>
          <a:lstStyle/>
          <a:p>
            <a:pPr marR="0" defTabSz="914400">
              <a:buClrTx/>
              <a:buSzTx/>
              <a:buFontTx/>
              <a:buNone/>
              <a:defRPr/>
            </a:pPr>
            <a:r>
              <a:rPr kumimoji="0" lang="en-US" altLang="zh-CN" sz="3000" b="1" kern="1200" cap="none" spc="0" normalizeH="0" baseline="0" noProof="0">
                <a:solidFill>
                  <a:schemeClr val="tx2"/>
                </a:solidFill>
                <a:effectLst>
                  <a:outerShdw blurRad="38100" dist="38100" dir="2700000" algn="tl">
                    <a:srgbClr val="C0C0C0"/>
                  </a:outerShdw>
                </a:effectLst>
                <a:latin typeface="迷你简方隶" pitchFamily="2" charset="-122"/>
                <a:ea typeface="迷你简方隶" pitchFamily="2" charset="-122"/>
                <a:cs typeface="+mn-cs"/>
              </a:rPr>
              <a:t>1818-1881</a:t>
            </a:r>
            <a:endParaRPr kumimoji="0" lang="en-US" altLang="zh-CN" sz="3000" b="1" kern="1200" cap="none" spc="0" normalizeH="0" baseline="0" noProof="0">
              <a:solidFill>
                <a:schemeClr val="tx2"/>
              </a:solidFill>
              <a:effectLst>
                <a:outerShdw blurRad="38100" dist="38100" dir="2700000" algn="tl">
                  <a:srgbClr val="C0C0C0"/>
                </a:outerShdw>
              </a:effectLst>
              <a:latin typeface="迷你简方隶" pitchFamily="2" charset="-122"/>
              <a:ea typeface="迷你简方隶" pitchFamily="2" charset="-122"/>
              <a:cs typeface="+mn-cs"/>
            </a:endParaRPr>
          </a:p>
        </p:txBody>
      </p:sp>
      <p:sp>
        <p:nvSpPr>
          <p:cNvPr id="93201" name="Text Box 17"/>
          <p:cNvSpPr txBox="1">
            <a:spLocks noChangeArrowheads="1"/>
          </p:cNvSpPr>
          <p:nvPr/>
        </p:nvSpPr>
        <p:spPr bwMode="auto">
          <a:xfrm>
            <a:off x="4518660" y="359410"/>
            <a:ext cx="4140835" cy="3938270"/>
          </a:xfrm>
          <a:prstGeom prst="rect">
            <a:avLst/>
          </a:prstGeom>
          <a:noFill/>
          <a:ln w="9525">
            <a:noFill/>
            <a:miter lim="800000"/>
          </a:ln>
          <a:effectLst/>
        </p:spPr>
        <p:txBody>
          <a:bodyPr wrap="square">
            <a:spAutoFit/>
          </a:bodyPr>
          <a:lstStyle/>
          <a:p>
            <a:pPr marR="0" defTabSz="914400" fontAlgn="auto">
              <a:lnSpc>
                <a:spcPts val="5000"/>
              </a:lnSpc>
              <a:spcBef>
                <a:spcPts val="0"/>
              </a:spcBef>
              <a:buClrTx/>
              <a:buSzTx/>
              <a:buFontTx/>
              <a:buNone/>
              <a:defRPr/>
            </a:pPr>
            <a:r>
              <a:rPr kumimoji="0" lang="en-US" altLang="zh-CN" sz="3000" kern="1200" cap="none" spc="0" normalizeH="0" baseline="0" noProof="0">
                <a:solidFill>
                  <a:srgbClr val="FF0000"/>
                </a:solidFill>
                <a:latin typeface="Arial" panose="020B0604020202020204" pitchFamily="34" charset="0"/>
                <a:ea typeface="隶书" pitchFamily="49" charset="-122"/>
                <a:cs typeface="+mn-cs"/>
              </a:rPr>
              <a:t>       “</a:t>
            </a:r>
            <a:r>
              <a:rPr kumimoji="0" lang="zh-CN" altLang="en-US" sz="3000" kern="1200" cap="none" spc="0" normalizeH="0" baseline="0" noProof="0">
                <a:solidFill>
                  <a:srgbClr val="FF0000"/>
                </a:solidFill>
                <a:latin typeface="Arial" panose="020B0604020202020204" pitchFamily="34" charset="0"/>
                <a:ea typeface="隶书" pitchFamily="49" charset="-122"/>
                <a:cs typeface="+mn-cs"/>
              </a:rPr>
              <a:t>请诸位相信，凡能够维护地主利益的措施，都一一地做到了。”</a:t>
            </a:r>
            <a:endParaRPr kumimoji="0" lang="zh-CN" altLang="en-US" sz="3000" kern="1200" cap="none" spc="0" normalizeH="0" baseline="0" noProof="0">
              <a:solidFill>
                <a:srgbClr val="FF0000"/>
              </a:solidFill>
              <a:latin typeface="Arial" panose="020B0604020202020204" pitchFamily="34" charset="0"/>
              <a:ea typeface="隶书" pitchFamily="49" charset="-122"/>
              <a:cs typeface="+mn-cs"/>
            </a:endParaRPr>
          </a:p>
          <a:p>
            <a:pPr marR="0" defTabSz="914400" fontAlgn="auto">
              <a:lnSpc>
                <a:spcPts val="5000"/>
              </a:lnSpc>
              <a:spcBef>
                <a:spcPts val="0"/>
              </a:spcBef>
              <a:buClrTx/>
              <a:buSzTx/>
              <a:buFontTx/>
              <a:buNone/>
              <a:defRPr/>
            </a:pPr>
            <a:r>
              <a:rPr kumimoji="0" lang="zh-CN" altLang="en-US" sz="3000" kern="1200" cap="none" spc="0" normalizeH="0" baseline="0" noProof="0">
                <a:solidFill>
                  <a:srgbClr val="FF0000"/>
                </a:solidFill>
                <a:latin typeface="Arial" panose="020B0604020202020204" pitchFamily="34" charset="0"/>
                <a:ea typeface="隶书" pitchFamily="49" charset="-122"/>
                <a:cs typeface="+mn-cs"/>
              </a:rPr>
              <a:t>       </a:t>
            </a:r>
            <a:r>
              <a:rPr kumimoji="0" lang="zh-CN" altLang="en-US" sz="3000" kern="1200" cap="none" spc="0" normalizeH="0" baseline="0" noProof="0">
                <a:solidFill>
                  <a:schemeClr val="tx2"/>
                </a:solidFill>
                <a:latin typeface="Arial" panose="020B0604020202020204" pitchFamily="34" charset="0"/>
                <a:ea typeface="隶书" pitchFamily="49" charset="-122"/>
                <a:cs typeface="+mn-cs"/>
              </a:rPr>
              <a:t>从上述材料可看出，沙皇亚历山大二世改革的</a:t>
            </a:r>
            <a:r>
              <a:rPr kumimoji="0" lang="zh-CN" altLang="en-US" sz="3000" kern="1200" cap="none" spc="0" normalizeH="0" baseline="0" noProof="0">
                <a:solidFill>
                  <a:schemeClr val="tx1"/>
                </a:solidFill>
                <a:latin typeface="Arial" panose="020B0604020202020204" pitchFamily="34" charset="0"/>
                <a:ea typeface="隶书" pitchFamily="49" charset="-122"/>
                <a:cs typeface="+mn-cs"/>
              </a:rPr>
              <a:t>目的</a:t>
            </a:r>
            <a:r>
              <a:rPr kumimoji="0" lang="zh-CN" altLang="en-US" sz="3000" kern="1200" cap="none" spc="0" normalizeH="0" baseline="0" noProof="0">
                <a:solidFill>
                  <a:schemeClr val="tx2"/>
                </a:solidFill>
                <a:latin typeface="Arial" panose="020B0604020202020204" pitchFamily="34" charset="0"/>
                <a:ea typeface="隶书" pitchFamily="49" charset="-122"/>
                <a:cs typeface="+mn-cs"/>
              </a:rPr>
              <a:t>是什么？</a:t>
            </a:r>
            <a:endParaRPr kumimoji="0" lang="zh-CN" altLang="en-US" sz="30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
        <p:nvSpPr>
          <p:cNvPr id="93202" name="Text Box 18"/>
          <p:cNvSpPr txBox="1">
            <a:spLocks noChangeArrowheads="1"/>
          </p:cNvSpPr>
          <p:nvPr/>
        </p:nvSpPr>
        <p:spPr bwMode="auto">
          <a:xfrm>
            <a:off x="4518660" y="4458970"/>
            <a:ext cx="4038600" cy="1814830"/>
          </a:xfrm>
          <a:prstGeom prst="rect">
            <a:avLst/>
          </a:prstGeom>
          <a:solidFill>
            <a:srgbClr val="FFFF00"/>
          </a:solidFill>
          <a:ln w="9525">
            <a:noFill/>
            <a:miter lim="800000"/>
          </a:ln>
          <a:effectLst/>
        </p:spPr>
        <p:txBody>
          <a:bodyPr wrap="square">
            <a:spAutoFit/>
          </a:bodyPr>
          <a:lstStyle/>
          <a:p>
            <a:pPr marR="0" defTabSz="914400">
              <a:buClrTx/>
              <a:buSzTx/>
              <a:buFontTx/>
              <a:buNone/>
              <a:defRPr/>
            </a:pPr>
            <a:r>
              <a:rPr kumimoji="0" lang="en-US" altLang="zh-CN" sz="40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a:t>
            </a:r>
            <a:r>
              <a:rPr kumimoji="0" lang="zh-CN" altLang="en-US" sz="40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rPr>
              <a:t>目的：</a:t>
            </a:r>
            <a:endParaRPr kumimoji="0" lang="zh-CN" altLang="en-US" sz="4000" kern="1200" cap="none" spc="0" normalizeH="0" baseline="0" noProof="0">
              <a:solidFill>
                <a:srgbClr val="FF0000"/>
              </a:solidFill>
              <a:effectLst>
                <a:outerShdw blurRad="38100" dist="38100" dir="2700000" algn="tl">
                  <a:srgbClr val="C0C0C0"/>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36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rPr>
              <a:t>维护地主阶级的利益，巩固统治</a:t>
            </a:r>
            <a:endParaRPr kumimoji="0" lang="zh-CN" altLang="en-US" sz="3600" kern="1200" cap="none" spc="0" normalizeH="0" baseline="0" noProof="0">
              <a:solidFill>
                <a:schemeClr val="tx1"/>
              </a:solidFill>
              <a:effectLst>
                <a:outerShdw blurRad="38100" dist="38100" dir="2700000" algn="tl">
                  <a:srgbClr val="C0C0C0"/>
                </a:outerShdw>
              </a:effectLst>
              <a:latin typeface="Arial" panose="020B0604020202020204" pitchFamily="34" charset="0"/>
              <a:ea typeface="隶书" pitchFamily="49" charset="-122"/>
              <a:cs typeface="+mn-cs"/>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93202"/>
                                        </p:tgtEl>
                                        <p:attrNameLst>
                                          <p:attrName>style.visibility</p:attrName>
                                        </p:attrNameLst>
                                      </p:cBhvr>
                                      <p:to>
                                        <p:strVal val="visible"/>
                                      </p:to>
                                    </p:set>
                                    <p:anim calcmode="lin" valueType="num">
                                      <p:cBhvr>
                                        <p:cTn id="7" dur="500" fill="hold"/>
                                        <p:tgtEl>
                                          <p:spTgt spid="93202"/>
                                        </p:tgtEl>
                                        <p:attrNameLst>
                                          <p:attrName>ppt_x</p:attrName>
                                        </p:attrNameLst>
                                      </p:cBhvr>
                                      <p:tavLst>
                                        <p:tav tm="0">
                                          <p:val>
                                            <p:strVal val="1+#ppt_w/2"/>
                                          </p:val>
                                        </p:tav>
                                        <p:tav tm="100000">
                                          <p:val>
                                            <p:strVal val="#ppt_x"/>
                                          </p:val>
                                        </p:tav>
                                      </p:tavLst>
                                    </p:anim>
                                    <p:anim calcmode="lin" valueType="num">
                                      <p:cBhvr>
                                        <p:cTn id="8" dur="500" fill="hold"/>
                                        <p:tgtEl>
                                          <p:spTgt spid="93202"/>
                                        </p:tgtEl>
                                        <p:attrNameLst>
                                          <p:attrName>ppt_y</p:attrName>
                                        </p:attrNameLst>
                                      </p:cBhvr>
                                      <p:tavLst>
                                        <p:tav tm="0">
                                          <p:val>
                                            <p:strVal val="#ppt_y"/>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hammer.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202" grpId="0" bldLvl="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WordArt 6"/>
          <p:cNvSpPr>
            <a:spLocks noTextEdit="1"/>
          </p:cNvSpPr>
          <p:nvPr/>
        </p:nvSpPr>
        <p:spPr>
          <a:xfrm>
            <a:off x="1263254" y="917972"/>
            <a:ext cx="3500438" cy="452438"/>
          </a:xfrm>
          <a:prstGeom prst="rect">
            <a:avLst/>
          </a:prstGeom>
        </p:spPr>
        <p:txBody>
          <a:bodyPr wrap="none" fromWordArt="1">
            <a:prstTxWarp prst="textPlain">
              <a:avLst>
                <a:gd name="adj" fmla="val 50000"/>
              </a:avLst>
            </a:prstTxWarp>
            <a:normAutofit fontScale="70000"/>
            <a:scene3d>
              <a:camera prst="orthographicFront"/>
              <a:lightRig rig="threePt" dir="t"/>
            </a:scene3d>
          </a:bodyPr>
          <a:p>
            <a:pPr algn="ctr"/>
            <a:r>
              <a:rPr lang="zh-CN" altLang="en-US" sz="3000" b="1">
                <a:solidFill>
                  <a:srgbClr val="FF0000"/>
                </a:solidFill>
                <a:effectLst>
                  <a:outerShdw blurRad="38100" dist="19050" dir="2700000" algn="tl" rotWithShape="0">
                    <a:schemeClr val="dk1">
                      <a:alpha val="40000"/>
                    </a:schemeClr>
                  </a:outerShdw>
                </a:effectLst>
                <a:latin typeface="隶书" charset="0"/>
                <a:ea typeface="隶书" charset="0"/>
              </a:rPr>
              <a:t>1861年俄国改革成效</a:t>
            </a:r>
            <a:endParaRPr lang="zh-CN" altLang="en-US" sz="3000" b="1">
              <a:solidFill>
                <a:srgbClr val="FF0000"/>
              </a:solidFill>
              <a:effectLst>
                <a:outerShdw blurRad="38100" dist="19050" dir="2700000" algn="tl" rotWithShape="0">
                  <a:schemeClr val="dk1">
                    <a:alpha val="40000"/>
                  </a:schemeClr>
                </a:outerShdw>
              </a:effectLst>
              <a:latin typeface="隶书" charset="0"/>
              <a:ea typeface="隶书" charset="0"/>
            </a:endParaRPr>
          </a:p>
        </p:txBody>
      </p:sp>
      <p:sp>
        <p:nvSpPr>
          <p:cNvPr id="58381" name="Text Box 13"/>
          <p:cNvSpPr txBox="1">
            <a:spLocks noChangeArrowheads="1"/>
          </p:cNvSpPr>
          <p:nvPr/>
        </p:nvSpPr>
        <p:spPr bwMode="auto">
          <a:xfrm>
            <a:off x="286226" y="1431131"/>
            <a:ext cx="8343424" cy="3784600"/>
          </a:xfrm>
          <a:prstGeom prst="rect">
            <a:avLst/>
          </a:prstGeom>
          <a:noFill/>
          <a:ln w="9525">
            <a:noFill/>
            <a:miter lim="800000"/>
          </a:ln>
          <a:effectLst/>
        </p:spPr>
        <p:txBody>
          <a:bodyPr wrap="square">
            <a:spAutoFit/>
            <a:scene3d>
              <a:camera prst="orthographicFront"/>
              <a:lightRig rig="threePt" dir="t"/>
            </a:scene3d>
          </a:bodyPr>
          <a:lstStyle/>
          <a:p>
            <a:pPr marR="0" defTabSz="914400">
              <a:buClrTx/>
              <a:buSzTx/>
              <a:buFontTx/>
              <a:buNone/>
              <a:defRPr/>
            </a:pPr>
            <a:r>
              <a:rPr kumimoji="0" lang="zh-CN" altLang="en-US" sz="24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材料一</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,1861</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年后的</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年间</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俄国粮食产量                         增加了三分之二</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到</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世纪</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80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年代资本主义农业逐渐成为俄国农业的主要成分。</a:t>
            </a:r>
            <a:endPar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2400" i="1"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材料二</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：据统计，</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1860-1890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年，俄国的生铁产量  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倍，钢产量和棉纺织业都增加了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倍，而煤炭产量增加超过了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19</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倍，石油产量增加了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200</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多倍。在此期间，俄国整个工业产量增加了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6</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倍，铁路线增长了</a:t>
            </a:r>
            <a:r>
              <a:rPr kumimoji="0" lang="en-US" altLang="zh-CN"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35</a:t>
            </a: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倍多。 </a:t>
            </a:r>
            <a:endParaRPr kumimoji="0" lang="zh-CN" altLang="en-US" sz="9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endPar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从材料看出，俄国经济发展状况如何？</a:t>
            </a:r>
            <a:endPar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a:p>
            <a:pPr marR="0" defTabSz="914400">
              <a:buClrTx/>
              <a:buSzTx/>
              <a:buFontTx/>
              <a:buNone/>
              <a:defRPr/>
            </a:pPr>
            <a:r>
              <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rPr>
              <a:t>结合所学知识，分析上述状况出现的原因是什么？</a:t>
            </a:r>
            <a:endParaRPr kumimoji="0" lang="zh-CN" altLang="en-US" sz="2400" kern="1200" cap="none" spc="0" normalizeH="0" baseline="0" noProof="0">
              <a:solidFill>
                <a:schemeClr val="tx1"/>
              </a:solidFill>
              <a:effectLst>
                <a:outerShdw blurRad="38100" dist="19050" dir="2700000" algn="tl" rotWithShape="0">
                  <a:schemeClr val="dk1">
                    <a:alpha val="40000"/>
                  </a:schemeClr>
                </a:outerShdw>
              </a:effectLst>
              <a:latin typeface="Arial" panose="020B0604020202020204" pitchFamily="34" charset="0"/>
              <a:ea typeface="隶书" pitchFamily="49" charset="-122"/>
              <a:cs typeface="+mn-cs"/>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2709" name="AutoShape 5"/>
          <p:cNvSpPr/>
          <p:nvPr/>
        </p:nvSpPr>
        <p:spPr>
          <a:xfrm>
            <a:off x="401003" y="1036320"/>
            <a:ext cx="3995738" cy="4785122"/>
          </a:xfrm>
          <a:prstGeom prst="cloudCallout">
            <a:avLst>
              <a:gd name="adj1" fmla="val 57329"/>
              <a:gd name="adj2" fmla="val 20542"/>
            </a:avLst>
          </a:prstGeom>
          <a:solidFill>
            <a:srgbClr val="CCFFCC"/>
          </a:solidFill>
          <a:ln w="22225" cap="flat" cmpd="sng">
            <a:solidFill>
              <a:srgbClr val="000080"/>
            </a:solidFill>
            <a:prstDash val="solid"/>
            <a:round/>
            <a:headEnd type="none" w="med" len="med"/>
            <a:tailEnd type="none" w="med" len="med"/>
          </a:ln>
        </p:spPr>
        <p:txBody>
          <a:bodyPr anchor="t"/>
          <a:p>
            <a:pPr algn="ctr"/>
            <a:endParaRPr lang="zh-CN" altLang="zh-CN" sz="2100" b="0" dirty="0">
              <a:solidFill>
                <a:schemeClr val="tx1"/>
              </a:solidFill>
              <a:latin typeface="Times New Roman" panose="02020603050405020304" pitchFamily="18" charset="0"/>
              <a:ea typeface="宋体" panose="02010600030101010101" pitchFamily="2" charset="-122"/>
            </a:endParaRPr>
          </a:p>
        </p:txBody>
      </p:sp>
      <p:pic>
        <p:nvPicPr>
          <p:cNvPr id="28674" name="Picture 2" descr="4"/>
          <p:cNvPicPr>
            <a:picLocks noChangeAspect="1"/>
          </p:cNvPicPr>
          <p:nvPr/>
        </p:nvPicPr>
        <p:blipFill>
          <a:blip r:embed="rId1"/>
          <a:stretch>
            <a:fillRect/>
          </a:stretch>
        </p:blipFill>
        <p:spPr>
          <a:xfrm>
            <a:off x="4733925" y="1538288"/>
            <a:ext cx="3148013" cy="3294460"/>
          </a:xfrm>
          <a:prstGeom prst="rect">
            <a:avLst/>
          </a:prstGeom>
          <a:noFill/>
          <a:ln w="57150" cap="flat" cmpd="thinThick">
            <a:solidFill>
              <a:srgbClr val="800000"/>
            </a:solidFill>
            <a:prstDash val="solid"/>
            <a:miter/>
            <a:headEnd type="none" w="med" len="med"/>
            <a:tailEnd type="none" w="med" len="med"/>
          </a:ln>
        </p:spPr>
      </p:pic>
      <p:sp>
        <p:nvSpPr>
          <p:cNvPr id="28675" name="Text Box 3"/>
          <p:cNvSpPr txBox="1"/>
          <p:nvPr/>
        </p:nvSpPr>
        <p:spPr>
          <a:xfrm>
            <a:off x="5057775" y="4994672"/>
            <a:ext cx="2646760" cy="460375"/>
          </a:xfrm>
          <a:prstGeom prst="rect">
            <a:avLst/>
          </a:prstGeom>
          <a:noFill/>
          <a:ln w="9525">
            <a:noFill/>
          </a:ln>
        </p:spPr>
        <p:txBody>
          <a:bodyPr anchor="t">
            <a:spAutoFit/>
          </a:bodyPr>
          <a:p>
            <a:pPr algn="ctr">
              <a:spcBef>
                <a:spcPct val="50000"/>
              </a:spcBef>
            </a:pPr>
            <a:r>
              <a:rPr lang="zh-CN" altLang="en-US" sz="2400" dirty="0">
                <a:solidFill>
                  <a:schemeClr val="tx1"/>
                </a:solidFill>
                <a:latin typeface="Arial" panose="020B0604020202020204" pitchFamily="34" charset="0"/>
                <a:ea typeface="宋体" panose="02010600030101010101" pitchFamily="2" charset="-122"/>
              </a:rPr>
              <a:t>家徒四壁的</a:t>
            </a:r>
            <a:r>
              <a:rPr lang="zh-CN" altLang="en-US" sz="2400" dirty="0">
                <a:solidFill>
                  <a:schemeClr val="tx1"/>
                </a:solidFill>
                <a:latin typeface="Times New Roman" panose="02020603050405020304" pitchFamily="18" charset="0"/>
                <a:ea typeface="宋体" panose="02010600030101010101" pitchFamily="2" charset="-122"/>
              </a:rPr>
              <a:t>农民</a:t>
            </a:r>
            <a:endParaRPr lang="zh-CN" altLang="en-US" sz="2400" dirty="0">
              <a:solidFill>
                <a:schemeClr val="tx1"/>
              </a:solidFill>
              <a:latin typeface="Times New Roman" panose="02020603050405020304" pitchFamily="18" charset="0"/>
              <a:ea typeface="宋体" panose="02010600030101010101" pitchFamily="2" charset="-122"/>
            </a:endParaRPr>
          </a:p>
        </p:txBody>
      </p:sp>
      <p:sp>
        <p:nvSpPr>
          <p:cNvPr id="72710" name="Text Box 6"/>
          <p:cNvSpPr txBox="1"/>
          <p:nvPr/>
        </p:nvSpPr>
        <p:spPr>
          <a:xfrm>
            <a:off x="977265" y="1524953"/>
            <a:ext cx="3186113" cy="3830955"/>
          </a:xfrm>
          <a:prstGeom prst="rect">
            <a:avLst/>
          </a:prstGeom>
          <a:noFill/>
          <a:ln w="9525">
            <a:noFill/>
          </a:ln>
        </p:spPr>
        <p:txBody>
          <a:bodyPr anchor="t">
            <a:spAutoFit/>
          </a:bodyPr>
          <a:p>
            <a:pPr>
              <a:spcBef>
                <a:spcPct val="50000"/>
              </a:spcBef>
            </a:pPr>
            <a:r>
              <a:rPr lang="en-US" altLang="zh-CN" sz="2100" dirty="0">
                <a:solidFill>
                  <a:schemeClr val="tx1"/>
                </a:solidFill>
                <a:latin typeface="楷体_GB2312" pitchFamily="49" charset="-122"/>
                <a:ea typeface="楷体_GB2312" pitchFamily="49" charset="-122"/>
              </a:rPr>
              <a:t>    </a:t>
            </a:r>
            <a:r>
              <a:rPr lang="zh-CN" altLang="en-US" sz="2700" dirty="0">
                <a:solidFill>
                  <a:schemeClr val="tx1"/>
                </a:solidFill>
                <a:latin typeface="楷体_GB2312" pitchFamily="49" charset="-122"/>
                <a:ea typeface="楷体_GB2312" pitchFamily="49" charset="-122"/>
              </a:rPr>
              <a:t>沙皇陛下仁慈，让我获得了自由，但是为了得到份地养活全家，我变卖了家里所有能卖的东西才交清了赎金，现在家里穷的就剩下几面墙可以依靠了！</a:t>
            </a:r>
            <a:endParaRPr lang="zh-CN" altLang="en-US" sz="2700" dirty="0">
              <a:solidFill>
                <a:schemeClr val="tx1"/>
              </a:solidFill>
              <a:latin typeface="楷体_GB2312" pitchFamily="49" charset="-122"/>
              <a:ea typeface="楷体_GB2312" pitchFamily="49" charset="-122"/>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7" presetClass="entr" presetSubtype="0" fill="hold" grpId="0" nodeType="clickEffect">
                                  <p:stCondLst>
                                    <p:cond delay="0"/>
                                  </p:stCondLst>
                                  <p:iterate type="lt">
                                    <p:tmPct val="50000"/>
                                  </p:iterate>
                                  <p:childTnLst>
                                    <p:set>
                                      <p:cBhvr>
                                        <p:cTn id="6" dur="1" fill="hold">
                                          <p:stCondLst>
                                            <p:cond delay="0"/>
                                          </p:stCondLst>
                                        </p:cTn>
                                        <p:tgtEl>
                                          <p:spTgt spid="72710"/>
                                        </p:tgtEl>
                                        <p:attrNameLst>
                                          <p:attrName>style.visibility</p:attrName>
                                        </p:attrNameLst>
                                      </p:cBhvr>
                                      <p:to>
                                        <p:strVal val="visible"/>
                                      </p:to>
                                    </p:set>
                                    <p:anim calcmode="discrete" valueType="clr">
                                      <p:cBhvr override="childStyle">
                                        <p:cTn id="7" dur="80"/>
                                        <p:tgtEl>
                                          <p:spTgt spid="72710"/>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72710"/>
                                        </p:tgtEl>
                                        <p:attrNameLst>
                                          <p:attrName>fillcolor</p:attrName>
                                        </p:attrNameLst>
                                      </p:cBhvr>
                                      <p:tavLst>
                                        <p:tav tm="0">
                                          <p:val>
                                            <p:clrVal>
                                              <a:schemeClr val="accent2"/>
                                            </p:clrVal>
                                          </p:val>
                                        </p:tav>
                                        <p:tav tm="50000">
                                          <p:val>
                                            <p:clrVal>
                                              <a:schemeClr val="hlink"/>
                                            </p:clrVal>
                                          </p:val>
                                        </p:tav>
                                      </p:tavLst>
                                    </p:anim>
                                    <p:set>
                                      <p:cBhvr>
                                        <p:cTn id="9" dur="80"/>
                                        <p:tgtEl>
                                          <p:spTgt spid="72710"/>
                                        </p:tgtEl>
                                        <p:attrNameLst>
                                          <p:attrName>fill.type</p:attrName>
                                        </p:attrNameLst>
                                      </p:cBhvr>
                                      <p:to>
                                        <p:strVal val="solid"/>
                                      </p:to>
                                    </p:set>
                                  </p:childTnLst>
                                </p:cTn>
                              </p:par>
                              <p:par>
                                <p:cTn id="10" presetID="27" presetClass="entr" presetSubtype="0" fill="hold" grpId="0" nodeType="withEffect">
                                  <p:stCondLst>
                                    <p:cond delay="0"/>
                                  </p:stCondLst>
                                  <p:iterate type="lt">
                                    <p:tmPct val="50000"/>
                                  </p:iterate>
                                  <p:childTnLst>
                                    <p:set>
                                      <p:cBhvr>
                                        <p:cTn id="11" dur="1" fill="hold">
                                          <p:stCondLst>
                                            <p:cond delay="0"/>
                                          </p:stCondLst>
                                        </p:cTn>
                                        <p:tgtEl>
                                          <p:spTgt spid="72709"/>
                                        </p:tgtEl>
                                        <p:attrNameLst>
                                          <p:attrName>style.visibility</p:attrName>
                                        </p:attrNameLst>
                                      </p:cBhvr>
                                      <p:to>
                                        <p:strVal val="visible"/>
                                      </p:to>
                                    </p:set>
                                    <p:anim calcmode="discrete" valueType="clr">
                                      <p:cBhvr override="childStyle">
                                        <p:cTn id="12" dur="80"/>
                                        <p:tgtEl>
                                          <p:spTgt spid="72709"/>
                                        </p:tgtEl>
                                        <p:attrNameLst>
                                          <p:attrName>style.color</p:attrName>
                                        </p:attrNameLst>
                                      </p:cBhvr>
                                      <p:tavLst>
                                        <p:tav tm="0">
                                          <p:val>
                                            <p:clrVal>
                                              <a:schemeClr val="accent2"/>
                                            </p:clrVal>
                                          </p:val>
                                        </p:tav>
                                        <p:tav tm="50000">
                                          <p:val>
                                            <p:clrVal>
                                              <a:schemeClr val="hlink"/>
                                            </p:clrVal>
                                          </p:val>
                                        </p:tav>
                                      </p:tavLst>
                                    </p:anim>
                                    <p:anim calcmode="discrete" valueType="clr">
                                      <p:cBhvr>
                                        <p:cTn id="13" dur="80"/>
                                        <p:tgtEl>
                                          <p:spTgt spid="72709"/>
                                        </p:tgtEl>
                                        <p:attrNameLst>
                                          <p:attrName>fillcolor</p:attrName>
                                        </p:attrNameLst>
                                      </p:cBhvr>
                                      <p:tavLst>
                                        <p:tav tm="0">
                                          <p:val>
                                            <p:clrVal>
                                              <a:schemeClr val="accent2"/>
                                            </p:clrVal>
                                          </p:val>
                                        </p:tav>
                                        <p:tav tm="50000">
                                          <p:val>
                                            <p:clrVal>
                                              <a:schemeClr val="hlink"/>
                                            </p:clrVal>
                                          </p:val>
                                        </p:tav>
                                      </p:tavLst>
                                    </p:anim>
                                    <p:set>
                                      <p:cBhvr>
                                        <p:cTn id="14" dur="80"/>
                                        <p:tgtEl>
                                          <p:spTgt spid="7270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9" grpId="0" bldLvl="0" animBg="1"/>
      <p:bldP spid="727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7650" name="Text Box 4"/>
          <p:cNvSpPr txBox="1"/>
          <p:nvPr/>
        </p:nvSpPr>
        <p:spPr>
          <a:xfrm>
            <a:off x="454819" y="998696"/>
            <a:ext cx="8572500" cy="1014730"/>
          </a:xfrm>
          <a:prstGeom prst="rect">
            <a:avLst/>
          </a:prstGeom>
          <a:noFill/>
          <a:ln w="9525">
            <a:noFill/>
          </a:ln>
        </p:spPr>
        <p:txBody>
          <a:bodyPr wrap="square" anchor="t">
            <a:spAutoFit/>
          </a:bodyPr>
          <a:p>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农民获得</a:t>
            </a:r>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自由</a:t>
            </a:r>
            <a:r>
              <a:rPr lang="zh-CN" altLang="en-US"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的时候，已经被剥夺得一干二净。</a:t>
            </a:r>
            <a:r>
              <a:rPr lang="zh-CN" altLang="en-US" sz="3000" b="1" dirty="0">
                <a:solidFill>
                  <a:srgbClr val="FF0000"/>
                </a:solidFill>
                <a:latin typeface="Arial" panose="020B0604020202020204" pitchFamily="34" charset="0"/>
                <a:ea typeface="楷体_GB2312" pitchFamily="49" charset="-122"/>
              </a:rPr>
              <a:t>”                                 </a:t>
            </a:r>
            <a:r>
              <a:rPr lang="en-US" altLang="zh-CN" sz="3000" b="1" dirty="0">
                <a:solidFill>
                  <a:srgbClr val="FF0000"/>
                </a:solidFill>
                <a:latin typeface="Arial" panose="020B0604020202020204" pitchFamily="34" charset="0"/>
                <a:ea typeface="楷体_GB2312" pitchFamily="49" charset="-122"/>
              </a:rPr>
              <a:t>——</a:t>
            </a:r>
            <a:r>
              <a:rPr lang="zh-CN" altLang="en-US" sz="3000" b="1" dirty="0">
                <a:solidFill>
                  <a:srgbClr val="FF0000"/>
                </a:solidFill>
                <a:latin typeface="楷体_GB2312" pitchFamily="49" charset="-122"/>
                <a:ea typeface="楷体_GB2312" pitchFamily="49" charset="-122"/>
              </a:rPr>
              <a:t>列宁</a:t>
            </a:r>
            <a:endParaRPr lang="zh-CN" altLang="en-US" sz="3000" b="1" dirty="0">
              <a:solidFill>
                <a:srgbClr val="FF0000"/>
              </a:solidFill>
              <a:latin typeface="楷体_GB2312" pitchFamily="49" charset="-122"/>
              <a:ea typeface="楷体_GB2312" pitchFamily="49" charset="-122"/>
            </a:endParaRPr>
          </a:p>
        </p:txBody>
      </p:sp>
      <p:sp>
        <p:nvSpPr>
          <p:cNvPr id="4" name="TextBox 3"/>
          <p:cNvSpPr txBox="1"/>
          <p:nvPr/>
        </p:nvSpPr>
        <p:spPr>
          <a:xfrm>
            <a:off x="1060609" y="2241709"/>
            <a:ext cx="7360920" cy="598805"/>
          </a:xfrm>
          <a:prstGeom prst="rect">
            <a:avLst/>
          </a:prstGeom>
          <a:noFill/>
        </p:spPr>
        <p:txBody>
          <a:bodyPr wrap="square">
            <a:spAutoFit/>
          </a:bodyPr>
          <a:lstStyle/>
          <a:p>
            <a:pPr marR="0" defTabSz="914400">
              <a:buClrTx/>
              <a:buSzTx/>
              <a:buFontTx/>
              <a:buNone/>
              <a:defRPr/>
            </a:pP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改革的</a:t>
            </a:r>
            <a:r>
              <a:rPr kumimoji="0" lang="zh-CN" altLang="en-US" sz="33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实质</a:t>
            </a: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是对农奴的一次大</a:t>
            </a:r>
            <a:r>
              <a:rPr kumimoji="0" lang="zh-CN" altLang="en-US" sz="3300" kern="1200" cap="none" spc="0" normalizeH="0" baseline="0" noProof="0">
                <a:solidFill>
                  <a:srgbClr val="FF3300"/>
                </a:solidFill>
                <a:effectLst>
                  <a:outerShdw blurRad="38100" dist="38100" dir="2700000" algn="tl">
                    <a:srgbClr val="C0C0C0"/>
                  </a:outerShdw>
                </a:effectLst>
                <a:latin typeface="华文楷体" pitchFamily="2" charset="-122"/>
                <a:ea typeface="华文楷体" pitchFamily="2" charset="-122"/>
                <a:cs typeface="+mn-cs"/>
              </a:rPr>
              <a:t>掠夺</a:t>
            </a:r>
            <a:r>
              <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rPr>
              <a:t>。</a:t>
            </a:r>
            <a:endParaRPr kumimoji="0" lang="zh-CN" altLang="en-US" sz="3300" kern="1200" cap="none" spc="0" normalizeH="0" baseline="0" noProof="0">
              <a:solidFill>
                <a:schemeClr val="tx1"/>
              </a:solidFill>
              <a:effectLst>
                <a:outerShdw blurRad="38100" dist="38100" dir="2700000" algn="tl">
                  <a:srgbClr val="C0C0C0"/>
                </a:outerShdw>
              </a:effectLst>
              <a:latin typeface="华文楷体" pitchFamily="2" charset="-122"/>
              <a:ea typeface="华文楷体" pitchFamily="2" charset="-122"/>
              <a:cs typeface="+mn-cs"/>
            </a:endParaRPr>
          </a:p>
        </p:txBody>
      </p:sp>
      <p:sp>
        <p:nvSpPr>
          <p:cNvPr id="2" name="文本框 1"/>
          <p:cNvSpPr txBox="1"/>
          <p:nvPr/>
        </p:nvSpPr>
        <p:spPr>
          <a:xfrm>
            <a:off x="734378" y="3177540"/>
            <a:ext cx="7943850" cy="1198880"/>
          </a:xfrm>
          <a:prstGeom prst="rect">
            <a:avLst/>
          </a:prstGeom>
          <a:noFill/>
        </p:spPr>
        <p:txBody>
          <a:bodyPr wrap="square" rtlCol="0">
            <a:spAutoFit/>
          </a:bodyPr>
          <a:p>
            <a:r>
              <a:rPr lang="zh-CN" altLang="en-US" sz="3600"/>
              <a:t>农奴在获得土地的时候，必须要出钱赎买，所出的价钱高出当时的地价。</a:t>
            </a:r>
            <a:endParaRPr lang="zh-CN" altLang="en-US" sz="36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500" fill="hold"/>
                                        <p:tgtEl>
                                          <p:spTgt spid="27650"/>
                                        </p:tgtEl>
                                        <p:attrNameLst>
                                          <p:attrName>ppt_x</p:attrName>
                                        </p:attrNameLst>
                                      </p:cBhvr>
                                      <p:tavLst>
                                        <p:tav tm="0">
                                          <p:val>
                                            <p:strVal val="#ppt_x"/>
                                          </p:val>
                                        </p:tav>
                                        <p:tav tm="100000">
                                          <p:val>
                                            <p:strVal val="#ppt_x"/>
                                          </p:val>
                                        </p:tav>
                                      </p:tavLst>
                                    </p:anim>
                                    <p:anim calcmode="lin" valueType="num">
                                      <p:cBhvr>
                                        <p:cTn id="8" dur="500" fill="hold"/>
                                        <p:tgtEl>
                                          <p:spTgt spid="2765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ox(in)">
                                      <p:cBhvr>
                                        <p:cTn id="13" dur="500"/>
                                        <p:tgtEl>
                                          <p:spTgt spid="4"/>
                                        </p:tgtEl>
                                      </p:cBhvr>
                                    </p:animEffect>
                                  </p:childTnLst>
                                  <p:subTnLst>
                                    <p:audio>
                                      <p:cMediaNode>
                                        <p:cTn display="0" masterRel="sameClick">
                                          <p:stCondLst>
                                            <p:cond evt="begin" delay="0">
                                              <p:tn val="11"/>
                                            </p:cond>
                                          </p:stCondLst>
                                          <p:endCondLst>
                                            <p:cond evt="onStopAudio" delay="0">
                                              <p:tgtEl>
                                                <p:sldTgt/>
                                              </p:tgtEl>
                                            </p:cond>
                                          </p:endCondLst>
                                        </p:cTn>
                                        <p:tgtEl>
                                          <p:sndTgt r:embed="rId1" name="arrow.wav"/>
                                        </p:tgtEl>
                                      </p:cMediaNode>
                                    </p:audio>
                                  </p:sub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4"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9218" name="矩形 35845"/>
          <p:cNvSpPr/>
          <p:nvPr/>
        </p:nvSpPr>
        <p:spPr bwMode="auto">
          <a:xfrm>
            <a:off x="267176" y="255270"/>
            <a:ext cx="2462530" cy="645160"/>
          </a:xfrm>
          <a:prstGeom prst="rect">
            <a:avLst/>
          </a:prstGeom>
          <a:solidFill>
            <a:srgbClr val="FFFF00"/>
          </a:solidFill>
          <a:ln w="9525">
            <a:solidFill>
              <a:schemeClr val="tx1"/>
            </a:solidFill>
            <a:miter lim="800000"/>
          </a:ln>
          <a:effectLst/>
        </p:spPr>
        <p:txBody>
          <a:bodyPr wrap="none" anchor="ctr">
            <a:noAutofit/>
          </a:bodyPr>
          <a:p>
            <a:pPr lvl="0" algn="ctr" fontAlgn="base"/>
            <a:r>
              <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rPr>
              <a:t>6.评价：P9</a:t>
            </a:r>
            <a:endParaRPr lang="en-US" altLang="zh-CN" sz="3600" b="1" dirty="0">
              <a:solidFill>
                <a:srgbClr val="FF0000"/>
              </a:solidFill>
              <a:effectLst>
                <a:outerShdw blurRad="38100" dist="38100" dir="2700000">
                  <a:srgbClr val="C0C0C0"/>
                </a:outerShdw>
              </a:effectLst>
              <a:latin typeface="方正大标宋简体" panose="02010601030101010101" charset="-122"/>
              <a:ea typeface="方正大标宋简体" panose="02010601030101010101" charset="-122"/>
              <a:cs typeface="方正大标宋简体" panose="02010601030101010101" charset="-122"/>
              <a:sym typeface="+mn-ea"/>
            </a:endParaRPr>
          </a:p>
        </p:txBody>
      </p:sp>
      <p:sp>
        <p:nvSpPr>
          <p:cNvPr id="9219" name="矩形 35846"/>
          <p:cNvSpPr/>
          <p:nvPr/>
        </p:nvSpPr>
        <p:spPr>
          <a:xfrm>
            <a:off x="452914" y="1046401"/>
            <a:ext cx="1538288" cy="3942159"/>
          </a:xfrm>
          <a:prstGeom prst="rect">
            <a:avLst/>
          </a:prstGeom>
          <a:noFill/>
          <a:ln w="9525">
            <a:noFill/>
          </a:ln>
        </p:spPr>
        <p:txBody>
          <a:bodyPr wrap="none" anchor="ctr"/>
          <a:p>
            <a:r>
              <a:rPr lang="zh-CN" altLang="en-US" sz="3000" b="1" dirty="0">
                <a:solidFill>
                  <a:srgbClr val="C00000"/>
                </a:solidFill>
                <a:latin typeface="黑体" panose="02010609060101010101" pitchFamily="49" charset="-122"/>
                <a:ea typeface="黑体" panose="02010609060101010101" pitchFamily="49" charset="-122"/>
              </a:rPr>
              <a:t>性质：</a:t>
            </a:r>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pPr>
              <a:lnSpc>
                <a:spcPct val="135000"/>
              </a:lnSpc>
            </a:pPr>
            <a:r>
              <a:rPr lang="zh-CN" altLang="en-US" sz="3000" b="1" dirty="0">
                <a:solidFill>
                  <a:srgbClr val="C00000"/>
                </a:solidFill>
                <a:latin typeface="黑体" panose="02010609060101010101" pitchFamily="49" charset="-122"/>
                <a:ea typeface="黑体" panose="02010609060101010101" pitchFamily="49" charset="-122"/>
              </a:rPr>
              <a:t>影响：</a:t>
            </a:r>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endParaRPr lang="zh-CN" altLang="en-US" sz="3000" b="1" dirty="0">
              <a:solidFill>
                <a:srgbClr val="C00000"/>
              </a:solidFill>
              <a:latin typeface="黑体" panose="02010609060101010101" pitchFamily="49" charset="-122"/>
              <a:ea typeface="黑体" panose="02010609060101010101" pitchFamily="49" charset="-122"/>
            </a:endParaRPr>
          </a:p>
          <a:p>
            <a:r>
              <a:rPr lang="zh-CN" altLang="en-US" sz="3000" b="1" dirty="0">
                <a:solidFill>
                  <a:srgbClr val="C00000"/>
                </a:solidFill>
                <a:latin typeface="黑体" panose="02010609060101010101" pitchFamily="49" charset="-122"/>
                <a:ea typeface="黑体" panose="02010609060101010101" pitchFamily="49" charset="-122"/>
              </a:rPr>
              <a:t>局限性：</a:t>
            </a:r>
            <a:endParaRPr lang="zh-CN" altLang="en-US" sz="3000" b="1" dirty="0">
              <a:solidFill>
                <a:srgbClr val="C00000"/>
              </a:solidFill>
              <a:latin typeface="黑体" panose="02010609060101010101" pitchFamily="49" charset="-122"/>
              <a:ea typeface="黑体" panose="02010609060101010101" pitchFamily="49" charset="-122"/>
            </a:endParaRPr>
          </a:p>
        </p:txBody>
      </p:sp>
      <p:sp>
        <p:nvSpPr>
          <p:cNvPr id="35848" name="矩形 35847"/>
          <p:cNvSpPr/>
          <p:nvPr/>
        </p:nvSpPr>
        <p:spPr>
          <a:xfrm>
            <a:off x="1669256" y="1046639"/>
            <a:ext cx="5805488" cy="968375"/>
          </a:xfrm>
          <a:prstGeom prst="rect">
            <a:avLst/>
          </a:prstGeom>
          <a:noFill/>
          <a:ln w="9525">
            <a:noFill/>
          </a:ln>
        </p:spPr>
        <p:txBody>
          <a:bodyPr>
            <a:spAutoFit/>
          </a:bodyPr>
          <a:p>
            <a:r>
              <a:rPr lang="en-US" altLang="zh-CN" sz="2700" b="1" dirty="0">
                <a:solidFill>
                  <a:srgbClr val="002060"/>
                </a:solidFill>
                <a:latin typeface="Arial" panose="020B0604020202020204" pitchFamily="34" charset="0"/>
                <a:ea typeface="黑体" panose="02010609060101010101" pitchFamily="49" charset="-122"/>
              </a:rPr>
              <a:t>1861</a:t>
            </a:r>
            <a:r>
              <a:rPr lang="zh-CN" altLang="en-US" sz="2700" b="1" dirty="0">
                <a:solidFill>
                  <a:srgbClr val="002060"/>
                </a:solidFill>
                <a:latin typeface="Arial" panose="020B0604020202020204" pitchFamily="34" charset="0"/>
                <a:ea typeface="黑体" panose="02010609060101010101" pitchFamily="49" charset="-122"/>
              </a:rPr>
              <a:t>年改革是沙皇自上而下实行</a:t>
            </a:r>
            <a:r>
              <a:rPr lang="zh-CN" altLang="en-US" sz="2700" b="1" dirty="0">
                <a:solidFill>
                  <a:srgbClr val="002060"/>
                </a:solidFill>
                <a:latin typeface="Arial" panose="020B0604020202020204" pitchFamily="34" charset="0"/>
                <a:ea typeface="黑体" panose="02010609060101010101" pitchFamily="49" charset="-122"/>
                <a:sym typeface="+mn-ea"/>
              </a:rPr>
              <a:t>的</a:t>
            </a:r>
            <a:endParaRPr lang="zh-CN" altLang="en-US" sz="2700" b="1" dirty="0">
              <a:solidFill>
                <a:srgbClr val="002060"/>
              </a:solidFill>
              <a:latin typeface="Arial" panose="020B0604020202020204" pitchFamily="34" charset="0"/>
              <a:ea typeface="黑体" panose="02010609060101010101" pitchFamily="49" charset="-122"/>
            </a:endParaRPr>
          </a:p>
          <a:p>
            <a:r>
              <a:rPr lang="zh-CN" altLang="en-US" sz="3000" b="1" dirty="0">
                <a:solidFill>
                  <a:srgbClr val="FF0000"/>
                </a:solidFill>
                <a:latin typeface="Arial" panose="020B0604020202020204" pitchFamily="34" charset="0"/>
                <a:ea typeface="黑体" panose="02010609060101010101" pitchFamily="49" charset="-122"/>
              </a:rPr>
              <a:t>资产阶级改革</a:t>
            </a:r>
            <a:r>
              <a:rPr lang="zh-CN" altLang="en-US" sz="2700" b="1" dirty="0">
                <a:solidFill>
                  <a:srgbClr val="FF0000"/>
                </a:solidFill>
                <a:latin typeface="Arial" panose="020B0604020202020204" pitchFamily="34" charset="0"/>
                <a:ea typeface="黑体" panose="02010609060101010101" pitchFamily="49" charset="-122"/>
              </a:rPr>
              <a:t>。</a:t>
            </a:r>
            <a:endParaRPr lang="zh-CN" altLang="en-US" sz="2700" b="1" dirty="0">
              <a:solidFill>
                <a:srgbClr val="FF0000"/>
              </a:solidFill>
              <a:latin typeface="Arial" panose="020B0604020202020204" pitchFamily="34" charset="0"/>
              <a:ea typeface="黑体" panose="02010609060101010101" pitchFamily="49" charset="-122"/>
            </a:endParaRPr>
          </a:p>
        </p:txBody>
      </p:sp>
      <p:sp>
        <p:nvSpPr>
          <p:cNvPr id="35849" name="矩形 35848"/>
          <p:cNvSpPr/>
          <p:nvPr/>
        </p:nvSpPr>
        <p:spPr>
          <a:xfrm>
            <a:off x="1590834" y="2414746"/>
            <a:ext cx="7129939" cy="2168525"/>
          </a:xfrm>
          <a:prstGeom prst="rect">
            <a:avLst/>
          </a:prstGeom>
          <a:noFill/>
          <a:ln w="9525">
            <a:noFill/>
          </a:ln>
        </p:spPr>
        <p:txBody>
          <a:bodyPr wrap="square">
            <a:spAutoFit/>
          </a:bodyPr>
          <a:p>
            <a:pPr algn="l"/>
            <a:r>
              <a:rPr lang="zh-CN" altLang="en-US" sz="2700" b="1" dirty="0">
                <a:solidFill>
                  <a:srgbClr val="FF0000"/>
                </a:solidFill>
                <a:latin typeface="Arial" panose="020B0604020202020204" pitchFamily="34" charset="0"/>
                <a:ea typeface="黑体" panose="02010609060101010101" pitchFamily="49" charset="-122"/>
                <a:sym typeface="+mn-ea"/>
              </a:rPr>
              <a:t>（</a:t>
            </a:r>
            <a:r>
              <a:rPr lang="en-US" altLang="zh-CN" sz="2700" b="1" dirty="0">
                <a:solidFill>
                  <a:srgbClr val="FF0000"/>
                </a:solidFill>
                <a:latin typeface="Arial" panose="020B0604020202020204" pitchFamily="34" charset="0"/>
                <a:ea typeface="黑体" panose="02010609060101010101" pitchFamily="49" charset="-122"/>
                <a:sym typeface="+mn-ea"/>
              </a:rPr>
              <a:t>1</a:t>
            </a:r>
            <a:r>
              <a:rPr lang="zh-CN" altLang="en-US" sz="2700" b="1" dirty="0">
                <a:solidFill>
                  <a:srgbClr val="FF0000"/>
                </a:solidFill>
                <a:latin typeface="Arial" panose="020B0604020202020204" pitchFamily="34" charset="0"/>
                <a:ea typeface="黑体" panose="02010609060101010101" pitchFamily="49" charset="-122"/>
                <a:sym typeface="+mn-ea"/>
              </a:rPr>
              <a:t>）是俄国近代历史上的</a:t>
            </a:r>
            <a:r>
              <a:rPr lang="zh-CN" altLang="en-US" sz="2700" b="1" u="sng" dirty="0">
                <a:latin typeface="Arial" panose="020B0604020202020204" pitchFamily="34" charset="0"/>
                <a:ea typeface="黑体" panose="02010609060101010101" pitchFamily="49" charset="-122"/>
                <a:sym typeface="+mn-ea"/>
              </a:rPr>
              <a:t>重大转折点</a:t>
            </a:r>
            <a:r>
              <a:rPr lang="zh-CN" altLang="en-US" sz="2700" b="1" dirty="0">
                <a:solidFill>
                  <a:srgbClr val="FF0000"/>
                </a:solidFill>
                <a:latin typeface="Arial" panose="020B0604020202020204" pitchFamily="34" charset="0"/>
                <a:ea typeface="黑体" panose="02010609060101010101" pitchFamily="49" charset="-122"/>
                <a:sym typeface="+mn-ea"/>
              </a:rPr>
              <a:t>。</a:t>
            </a:r>
            <a:endParaRPr lang="zh-CN" altLang="en-US" sz="2700" b="1" dirty="0">
              <a:solidFill>
                <a:srgbClr val="FF0000"/>
              </a:solidFill>
              <a:latin typeface="Arial" panose="020B0604020202020204" pitchFamily="34" charset="0"/>
              <a:ea typeface="黑体" panose="02010609060101010101" pitchFamily="49" charset="-122"/>
            </a:endParaRPr>
          </a:p>
          <a:p>
            <a:pPr algn="l"/>
            <a:r>
              <a:rPr lang="zh-CN" altLang="en-US" sz="2700" b="1" dirty="0">
                <a:solidFill>
                  <a:srgbClr val="FF0000"/>
                </a:solidFill>
                <a:latin typeface="Arial" panose="020B0604020202020204" pitchFamily="34" charset="0"/>
                <a:ea typeface="黑体" panose="02010609060101010101" pitchFamily="49" charset="-122"/>
              </a:rPr>
              <a:t>（</a:t>
            </a:r>
            <a:r>
              <a:rPr lang="en-US" altLang="zh-CN" sz="2700" b="1" dirty="0">
                <a:solidFill>
                  <a:srgbClr val="FF0000"/>
                </a:solidFill>
                <a:latin typeface="Arial" panose="020B0604020202020204" pitchFamily="34" charset="0"/>
                <a:ea typeface="黑体" panose="02010609060101010101" pitchFamily="49" charset="-122"/>
              </a:rPr>
              <a:t>2</a:t>
            </a:r>
            <a:r>
              <a:rPr lang="zh-CN" altLang="en-US" sz="2700" b="1" dirty="0">
                <a:solidFill>
                  <a:srgbClr val="FF0000"/>
                </a:solidFill>
                <a:latin typeface="Arial" panose="020B0604020202020204" pitchFamily="34" charset="0"/>
                <a:ea typeface="黑体" panose="02010609060101010101" pitchFamily="49" charset="-122"/>
              </a:rPr>
              <a:t>）废除了农奴制，促使社会各个方面出现了新的气象，推动俄国走上了发展资本主义的道路。</a:t>
            </a:r>
            <a:endParaRPr lang="zh-CN" altLang="en-US" sz="2700" b="1" dirty="0">
              <a:solidFill>
                <a:srgbClr val="FF0000"/>
              </a:solidFill>
              <a:latin typeface="Arial" panose="020B0604020202020204" pitchFamily="34" charset="0"/>
              <a:ea typeface="黑体" panose="02010609060101010101" pitchFamily="49" charset="-122"/>
            </a:endParaRPr>
          </a:p>
          <a:p>
            <a:pPr algn="l"/>
            <a:endParaRPr lang="zh-CN" altLang="en-US" sz="2700" b="1" dirty="0">
              <a:solidFill>
                <a:srgbClr val="FF0000"/>
              </a:solidFill>
              <a:latin typeface="Arial" panose="020B0604020202020204" pitchFamily="34" charset="0"/>
              <a:ea typeface="黑体" panose="02010609060101010101" pitchFamily="49" charset="-122"/>
            </a:endParaRPr>
          </a:p>
        </p:txBody>
      </p:sp>
      <p:sp>
        <p:nvSpPr>
          <p:cNvPr id="35850" name="矩形 35849"/>
          <p:cNvSpPr/>
          <p:nvPr/>
        </p:nvSpPr>
        <p:spPr>
          <a:xfrm>
            <a:off x="1991519" y="4793774"/>
            <a:ext cx="7274243" cy="922020"/>
          </a:xfrm>
          <a:prstGeom prst="rect">
            <a:avLst/>
          </a:prstGeom>
          <a:noFill/>
          <a:ln w="9525">
            <a:noFill/>
          </a:ln>
        </p:spPr>
        <p:txBody>
          <a:bodyPr wrap="square">
            <a:spAutoFit/>
          </a:bodyPr>
          <a:p>
            <a:r>
              <a:rPr lang="en-US" altLang="zh-CN" sz="2700" b="1" dirty="0">
                <a:solidFill>
                  <a:srgbClr val="FF0000"/>
                </a:solidFill>
                <a:latin typeface="Arial" panose="020B0604020202020204" pitchFamily="34" charset="0"/>
                <a:ea typeface="黑体" panose="02010609060101010101" pitchFamily="49" charset="-122"/>
              </a:rPr>
              <a:t>     </a:t>
            </a:r>
            <a:r>
              <a:rPr lang="zh-CN" altLang="en-US" sz="2700" b="1" dirty="0">
                <a:solidFill>
                  <a:srgbClr val="0810B8"/>
                </a:solidFill>
                <a:latin typeface="Arial" panose="020B0604020202020204" pitchFamily="34" charset="0"/>
                <a:ea typeface="黑体" panose="02010609060101010101" pitchFamily="49" charset="-122"/>
              </a:rPr>
              <a:t>改革不彻底，保留了大量封建残余。影响俄国经济和社会的发展。</a:t>
            </a:r>
            <a:endParaRPr lang="zh-CN" altLang="en-US" sz="2700" b="1" dirty="0">
              <a:solidFill>
                <a:srgbClr val="0810B8"/>
              </a:solidFill>
              <a:latin typeface="Arial" panose="020B0604020202020204" pitchFamily="34" charset="0"/>
              <a:ea typeface="黑体" panose="02010609060101010101" pitchFamily="49" charset="-122"/>
            </a:endParaRPr>
          </a:p>
        </p:txBody>
      </p:sp>
      <p:sp>
        <p:nvSpPr>
          <p:cNvPr id="35851" name="圆角矩形标注 35850"/>
          <p:cNvSpPr/>
          <p:nvPr/>
        </p:nvSpPr>
        <p:spPr>
          <a:xfrm>
            <a:off x="3344942" y="3949780"/>
            <a:ext cx="5211365" cy="539353"/>
          </a:xfrm>
          <a:prstGeom prst="wedgeRoundRectCallout">
            <a:avLst>
              <a:gd name="adj1" fmla="val -5815"/>
              <a:gd name="adj2" fmla="val -98125"/>
              <a:gd name="adj3" fmla="val 16667"/>
            </a:avLst>
          </a:prstGeom>
          <a:solidFill>
            <a:schemeClr val="accent1"/>
          </a:solidFill>
          <a:ln w="9525" cap="flat" cmpd="sng">
            <a:solidFill>
              <a:schemeClr val="tx1"/>
            </a:solidFill>
            <a:prstDash val="solid"/>
            <a:miter/>
            <a:headEnd type="none" w="med" len="med"/>
            <a:tailEnd type="none" w="med" len="med"/>
          </a:ln>
        </p:spPr>
        <p:txBody>
          <a:bodyPr/>
          <a:p>
            <a:pPr algn="ctr"/>
            <a:r>
              <a:rPr lang="zh-CN" altLang="en-US" sz="2700" b="1" dirty="0">
                <a:latin typeface="Arial" panose="020B0604020202020204" pitchFamily="34" charset="0"/>
                <a:ea typeface="黑体" panose="02010609060101010101" pitchFamily="49" charset="-122"/>
              </a:rPr>
              <a:t>由封建社会转为资本主义社会</a:t>
            </a:r>
            <a:endParaRPr lang="zh-CN" altLang="en-US" sz="2700" b="1" dirty="0">
              <a:latin typeface="Arial" panose="020B0604020202020204" pitchFamily="34" charset="0"/>
              <a:ea typeface="黑体" panose="02010609060101010101" pitchFamily="49" charset="-122"/>
            </a:endParaRPr>
          </a:p>
        </p:txBody>
      </p:sp>
      <p:sp>
        <p:nvSpPr>
          <p:cNvPr id="35852" name="圆角矩形标注 35851"/>
          <p:cNvSpPr/>
          <p:nvPr/>
        </p:nvSpPr>
        <p:spPr>
          <a:xfrm>
            <a:off x="977662" y="1770301"/>
            <a:ext cx="5913834" cy="539353"/>
          </a:xfrm>
          <a:prstGeom prst="wedgeRoundRectCallout">
            <a:avLst>
              <a:gd name="adj1" fmla="val 1079"/>
              <a:gd name="adj2" fmla="val 154856"/>
              <a:gd name="adj3" fmla="val 16667"/>
            </a:avLst>
          </a:prstGeom>
          <a:solidFill>
            <a:schemeClr val="accent1"/>
          </a:solidFill>
          <a:ln w="9525" cap="flat" cmpd="sng">
            <a:solidFill>
              <a:schemeClr val="tx1"/>
            </a:solidFill>
            <a:prstDash val="solid"/>
            <a:miter/>
            <a:headEnd type="none" w="med" len="med"/>
            <a:tailEnd type="none" w="med" len="med"/>
          </a:ln>
        </p:spPr>
        <p:txBody>
          <a:bodyPr/>
          <a:p>
            <a:r>
              <a:rPr lang="zh-CN" altLang="en-US" sz="2700" b="1" dirty="0">
                <a:latin typeface="Arial" panose="020B0604020202020204" pitchFamily="34" charset="0"/>
                <a:ea typeface="黑体" panose="02010609060101010101" pitchFamily="49" charset="-122"/>
              </a:rPr>
              <a:t>为资本主义发展提供劳动力和资本</a:t>
            </a:r>
            <a:endParaRPr lang="zh-CN" altLang="en-US" sz="2700" b="1" dirty="0">
              <a:latin typeface="Arial" panose="020B0604020202020204" pitchFamily="34" charset="0"/>
              <a:ea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584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85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5851"/>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8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8" grpId="0"/>
      <p:bldP spid="35849" grpId="0"/>
      <p:bldP spid="35850" grpId="0"/>
      <p:bldP spid="35851" grpId="0" bldLvl="0" animBg="1"/>
      <p:bldP spid="35852" grpId="0" bldLvl="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矩形 17420"/>
          <p:cNvSpPr/>
          <p:nvPr/>
        </p:nvSpPr>
        <p:spPr>
          <a:xfrm>
            <a:off x="1771174" y="1167289"/>
            <a:ext cx="7021830" cy="1106805"/>
          </a:xfrm>
          <a:prstGeom prst="rect">
            <a:avLst/>
          </a:prstGeom>
          <a:solidFill>
            <a:schemeClr val="bg1"/>
          </a:solidFill>
          <a:ln w="9525">
            <a:noFill/>
          </a:ln>
        </p:spPr>
        <p:txBody>
          <a:bodyPr wrap="square">
            <a:spAutoFit/>
          </a:bodyPr>
          <a:p>
            <a:pPr>
              <a:spcBef>
                <a:spcPct val="50000"/>
              </a:spcBef>
            </a:pPr>
            <a:r>
              <a:rPr lang="en-US" altLang="zh-CN" sz="3300" b="1" dirty="0">
                <a:latin typeface="黑体" panose="02010609060101010101" pitchFamily="49" charset="-122"/>
                <a:ea typeface="黑体" panose="02010609060101010101" pitchFamily="49" charset="-122"/>
              </a:rPr>
              <a:t>17-19</a:t>
            </a:r>
            <a:r>
              <a:rPr lang="zh-CN" altLang="en-US" sz="3300" b="1" dirty="0">
                <a:latin typeface="黑体" panose="02010609060101010101" pitchFamily="49" charset="-122"/>
                <a:ea typeface="黑体" panose="02010609060101010101" pitchFamily="49" charset="-122"/>
              </a:rPr>
              <a:t>世纪中期，主要资本主义国家走上资本主义道路的方式有哪几种？</a:t>
            </a:r>
            <a:endParaRPr lang="zh-CN" altLang="en-US" sz="3300" b="1" dirty="0">
              <a:latin typeface="黑体" panose="02010609060101010101" pitchFamily="49" charset="-122"/>
              <a:ea typeface="黑体" panose="02010609060101010101" pitchFamily="49" charset="-122"/>
            </a:endParaRPr>
          </a:p>
        </p:txBody>
      </p:sp>
      <p:sp>
        <p:nvSpPr>
          <p:cNvPr id="2051" name="文本框 17421"/>
          <p:cNvSpPr txBox="1"/>
          <p:nvPr/>
        </p:nvSpPr>
        <p:spPr>
          <a:xfrm>
            <a:off x="1494235" y="2817971"/>
            <a:ext cx="2915840" cy="1245235"/>
          </a:xfrm>
          <a:prstGeom prst="rect">
            <a:avLst/>
          </a:prstGeom>
          <a:noFill/>
          <a:ln w="9525">
            <a:noFill/>
          </a:ln>
        </p:spPr>
        <p:txBody>
          <a:bodyPr>
            <a:spAutoFit/>
          </a:bodyPr>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英、法：</a:t>
            </a:r>
            <a:endParaRPr lang="zh-CN" altLang="en-US" sz="3000" b="1" dirty="0">
              <a:solidFill>
                <a:srgbClr val="FF0000"/>
              </a:solidFill>
              <a:latin typeface="Arial" panose="020B0604020202020204" pitchFamily="34" charset="0"/>
              <a:ea typeface="黑体" panose="02010609060101010101" pitchFamily="49" charset="-122"/>
            </a:endParaRPr>
          </a:p>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美</a:t>
            </a:r>
            <a:r>
              <a:rPr lang="en-US" altLang="zh-CN" sz="3000" b="1" dirty="0">
                <a:solidFill>
                  <a:srgbClr val="FF0000"/>
                </a:solidFill>
                <a:latin typeface="Arial" panose="020B0604020202020204" pitchFamily="34" charset="0"/>
                <a:ea typeface="黑体" panose="02010609060101010101" pitchFamily="49" charset="-122"/>
              </a:rPr>
              <a:t>:</a:t>
            </a:r>
            <a:endParaRPr lang="en-US" altLang="zh-CN" sz="3000" b="1" dirty="0">
              <a:solidFill>
                <a:srgbClr val="FF0000"/>
              </a:solidFill>
              <a:latin typeface="Arial" panose="020B0604020202020204" pitchFamily="34" charset="0"/>
              <a:ea typeface="黑体" panose="02010609060101010101" pitchFamily="49" charset="-122"/>
            </a:endParaRPr>
          </a:p>
        </p:txBody>
      </p:sp>
      <p:sp>
        <p:nvSpPr>
          <p:cNvPr id="17423" name="文本框 17422"/>
          <p:cNvSpPr txBox="1"/>
          <p:nvPr/>
        </p:nvSpPr>
        <p:spPr>
          <a:xfrm>
            <a:off x="3382566" y="3510439"/>
            <a:ext cx="4158853" cy="553085"/>
          </a:xfrm>
          <a:prstGeom prst="rect">
            <a:avLst/>
          </a:prstGeom>
          <a:noFill/>
          <a:ln w="9525">
            <a:noFill/>
          </a:ln>
        </p:spPr>
        <p:txBody>
          <a:bodyPr>
            <a:spAutoFit/>
          </a:bodyPr>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独立战争、南北战争 </a:t>
            </a:r>
            <a:endParaRPr lang="zh-CN" altLang="en-US" sz="3000" b="1" dirty="0">
              <a:solidFill>
                <a:srgbClr val="FF0000"/>
              </a:solidFill>
              <a:latin typeface="Arial" panose="020B0604020202020204" pitchFamily="34" charset="0"/>
              <a:ea typeface="黑体" panose="02010609060101010101" pitchFamily="49" charset="-122"/>
            </a:endParaRPr>
          </a:p>
        </p:txBody>
      </p:sp>
      <p:sp>
        <p:nvSpPr>
          <p:cNvPr id="2053" name="Text Box 5"/>
          <p:cNvSpPr txBox="1"/>
          <p:nvPr/>
        </p:nvSpPr>
        <p:spPr>
          <a:xfrm>
            <a:off x="1339930" y="4404122"/>
            <a:ext cx="1835944" cy="553085"/>
          </a:xfrm>
          <a:prstGeom prst="rect">
            <a:avLst/>
          </a:prstGeom>
          <a:noFill/>
          <a:ln w="9525">
            <a:noFill/>
          </a:ln>
        </p:spPr>
        <p:txBody>
          <a:bodyPr>
            <a:spAutoFit/>
          </a:bodyPr>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俄、日：</a:t>
            </a:r>
            <a:endParaRPr lang="zh-CN" altLang="en-US" sz="3000" b="1" dirty="0">
              <a:solidFill>
                <a:srgbClr val="FF0000"/>
              </a:solidFill>
              <a:latin typeface="Arial" panose="020B0604020202020204" pitchFamily="34" charset="0"/>
              <a:ea typeface="黑体" panose="02010609060101010101" pitchFamily="49" charset="-122"/>
            </a:endParaRPr>
          </a:p>
        </p:txBody>
      </p:sp>
      <p:sp>
        <p:nvSpPr>
          <p:cNvPr id="2054" name="Text Box 6"/>
          <p:cNvSpPr txBox="1"/>
          <p:nvPr/>
        </p:nvSpPr>
        <p:spPr>
          <a:xfrm>
            <a:off x="3309938" y="4404122"/>
            <a:ext cx="4319588" cy="553085"/>
          </a:xfrm>
          <a:prstGeom prst="rect">
            <a:avLst/>
          </a:prstGeom>
          <a:noFill/>
          <a:ln w="9525">
            <a:noFill/>
          </a:ln>
        </p:spPr>
        <p:txBody>
          <a:bodyPr>
            <a:spAutoFit/>
          </a:bodyPr>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资产阶级改革</a:t>
            </a:r>
            <a:endParaRPr lang="zh-CN" altLang="en-US" sz="3000" b="1" dirty="0">
              <a:solidFill>
                <a:srgbClr val="FF0000"/>
              </a:solidFill>
              <a:latin typeface="Arial" panose="020B0604020202020204" pitchFamily="34" charset="0"/>
              <a:ea typeface="黑体" panose="02010609060101010101" pitchFamily="49" charset="-122"/>
            </a:endParaRPr>
          </a:p>
        </p:txBody>
      </p:sp>
      <p:sp>
        <p:nvSpPr>
          <p:cNvPr id="2" name="文本框 17422"/>
          <p:cNvSpPr txBox="1"/>
          <p:nvPr/>
        </p:nvSpPr>
        <p:spPr>
          <a:xfrm>
            <a:off x="3470672" y="2817733"/>
            <a:ext cx="4158853" cy="553085"/>
          </a:xfrm>
          <a:prstGeom prst="rect">
            <a:avLst/>
          </a:prstGeom>
          <a:noFill/>
          <a:ln w="9525">
            <a:noFill/>
          </a:ln>
        </p:spPr>
        <p:txBody>
          <a:bodyPr>
            <a:spAutoFit/>
          </a:bodyPr>
          <a:p>
            <a:pPr>
              <a:spcBef>
                <a:spcPct val="50000"/>
              </a:spcBef>
            </a:pPr>
            <a:r>
              <a:rPr lang="zh-CN" altLang="en-US" sz="3000" b="1" dirty="0">
                <a:solidFill>
                  <a:srgbClr val="FF0000"/>
                </a:solidFill>
                <a:latin typeface="Arial" panose="020B0604020202020204" pitchFamily="34" charset="0"/>
                <a:ea typeface="黑体" panose="02010609060101010101" pitchFamily="49" charset="-122"/>
              </a:rPr>
              <a:t>资产阶级革命</a:t>
            </a:r>
            <a:endParaRPr lang="zh-CN" altLang="en-US" sz="3000" b="1" dirty="0">
              <a:solidFill>
                <a:srgbClr val="FF0000"/>
              </a:solidFill>
              <a:latin typeface="Arial" panose="020B0604020202020204" pitchFamily="34" charset="0"/>
              <a:ea typeface="黑体" panose="02010609060101010101" pitchFamily="49" charset="-122"/>
            </a:endParaRPr>
          </a:p>
        </p:txBody>
      </p:sp>
      <p:sp>
        <p:nvSpPr>
          <p:cNvPr id="3" name="矩形 2"/>
          <p:cNvSpPr/>
          <p:nvPr/>
        </p:nvSpPr>
        <p:spPr>
          <a:xfrm>
            <a:off x="156210" y="1004888"/>
            <a:ext cx="2249805" cy="922020"/>
          </a:xfrm>
          <a:prstGeom prst="rect">
            <a:avLst/>
          </a:prstGeom>
          <a:noFill/>
          <a:ln>
            <a:noFill/>
          </a:ln>
        </p:spPr>
        <p:txBody>
          <a:bodyPr wrap="none" rtlCol="0" anchor="t">
            <a:spAutoFit/>
            <a:scene3d>
              <a:camera prst="orthographicFront"/>
              <a:lightRig rig="threePt" dir="t"/>
            </a:scene3d>
          </a:bodyPr>
          <a:p>
            <a:pPr algn="ctr"/>
            <a:r>
              <a:rPr lang="zh-CN" altLang="en-US" sz="5400" b="1">
                <a:solidFill>
                  <a:srgbClr val="C00000"/>
                </a:solidFill>
                <a:effectLst>
                  <a:outerShdw blurRad="38100" dist="19050" dir="2700000" algn="tl" rotWithShape="0">
                    <a:schemeClr val="dk1">
                      <a:alpha val="40000"/>
                    </a:schemeClr>
                  </a:outerShdw>
                </a:effectLst>
              </a:rPr>
              <a:t>思考：</a:t>
            </a:r>
            <a:endParaRPr lang="zh-CN" altLang="en-US" sz="5400" b="1">
              <a:solidFill>
                <a:srgbClr val="C0000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42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5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23" grpId="0"/>
      <p:bldP spid="2054" grpId="0"/>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矩形 1"/>
          <p:cNvSpPr/>
          <p:nvPr/>
        </p:nvSpPr>
        <p:spPr>
          <a:xfrm>
            <a:off x="2827973" y="2520791"/>
            <a:ext cx="2829878" cy="1198880"/>
          </a:xfrm>
          <a:prstGeom prst="rect">
            <a:avLst/>
          </a:prstGeom>
          <a:noFill/>
          <a:ln>
            <a:noFill/>
          </a:ln>
        </p:spPr>
        <p:txBody>
          <a:bodyPr wrap="square" rtlCol="0" anchor="t">
            <a:spAutoFit/>
          </a:bodyPr>
          <a:p>
            <a:pPr algn="ctr"/>
            <a:r>
              <a:rPr lang="zh-CN" altLang="en-US" sz="7200" b="1">
                <a:ln w="22225">
                  <a:solidFill>
                    <a:schemeClr val="accent2"/>
                  </a:solidFill>
                  <a:prstDash val="solid"/>
                </a:ln>
                <a:solidFill>
                  <a:srgbClr val="C00000"/>
                </a:solidFill>
                <a:effectLst/>
              </a:rPr>
              <a:t>再   见</a:t>
            </a:r>
            <a:endParaRPr lang="zh-CN" altLang="en-US" sz="7200" b="1">
              <a:ln w="22225">
                <a:solidFill>
                  <a:schemeClr val="accent2"/>
                </a:solidFill>
                <a:prstDash val="solid"/>
              </a:ln>
              <a:solidFill>
                <a:srgbClr val="C00000"/>
              </a:solidFill>
              <a:effectLst/>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默认设计模板">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
      <a:majorFont>
        <a:latin typeface="Times New Roman"/>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2464</Words>
  <Application>WPS 演示</Application>
  <PresentationFormat>宽屏</PresentationFormat>
  <Paragraphs>325</Paragraphs>
  <Slides>22</Slides>
  <Notes>0</Notes>
  <HiddenSlides>0</HiddenSlides>
  <MMClips>0</MMClips>
  <ScaleCrop>false</ScaleCrop>
  <HeadingPairs>
    <vt:vector size="8" baseType="variant">
      <vt:variant>
        <vt:lpstr>已用的字体</vt:lpstr>
      </vt:variant>
      <vt:variant>
        <vt:i4>29</vt:i4>
      </vt:variant>
      <vt:variant>
        <vt:lpstr>主题</vt:lpstr>
      </vt:variant>
      <vt:variant>
        <vt:i4>3</vt:i4>
      </vt:variant>
      <vt:variant>
        <vt:lpstr>嵌入 OLE 服务器</vt:lpstr>
      </vt:variant>
      <vt:variant>
        <vt:i4>2</vt:i4>
      </vt:variant>
      <vt:variant>
        <vt:lpstr>幻灯片标题</vt:lpstr>
      </vt:variant>
      <vt:variant>
        <vt:i4>22</vt:i4>
      </vt:variant>
    </vt:vector>
  </HeadingPairs>
  <TitlesOfParts>
    <vt:vector size="56" baseType="lpstr">
      <vt:lpstr>Arial</vt:lpstr>
      <vt:lpstr>宋体</vt:lpstr>
      <vt:lpstr>Wingdings</vt:lpstr>
      <vt:lpstr>Times New Roman</vt:lpstr>
      <vt:lpstr>方正琥珀简体</vt:lpstr>
      <vt:lpstr>黑体</vt:lpstr>
      <vt:lpstr>方正粗圆简体</vt:lpstr>
      <vt:lpstr>方正准圆简体</vt:lpstr>
      <vt:lpstr>方正艺黑简体</vt:lpstr>
      <vt:lpstr>微软雅黑</vt:lpstr>
      <vt:lpstr>方正行楷简体</vt:lpstr>
      <vt:lpstr>隶书</vt:lpstr>
      <vt:lpstr>迷你简黑咪</vt:lpstr>
      <vt:lpstr>迷你简琥珀</vt:lpstr>
      <vt:lpstr>Comic Sans MS</vt:lpstr>
      <vt:lpstr>楷体_GB2312</vt:lpstr>
      <vt:lpstr>Arial Unicode MS</vt:lpstr>
      <vt:lpstr>Calibri Light</vt:lpstr>
      <vt:lpstr>Calibri</vt:lpstr>
      <vt:lpstr>迷你简白棋</vt:lpstr>
      <vt:lpstr>迷你简水柱</vt:lpstr>
      <vt:lpstr>迷你简太极</vt:lpstr>
      <vt:lpstr>华文行楷</vt:lpstr>
      <vt:lpstr>华文新魏</vt:lpstr>
      <vt:lpstr>方正大标宋简体</vt:lpstr>
      <vt:lpstr>隶书</vt:lpstr>
      <vt:lpstr>迷你简方隶</vt:lpstr>
      <vt:lpstr>华文楷体</vt:lpstr>
      <vt:lpstr>新宋体</vt:lpstr>
      <vt:lpstr>Office 主题</vt:lpstr>
      <vt:lpstr>1_默认设计模板</vt:lpstr>
      <vt:lpstr>3_默认设计模板</vt:lpstr>
      <vt:lpstr>MS_ClipArt_Gallery.2</vt:lpstr>
      <vt:lpstr>MSGraph.Chart.8</vt:lpstr>
      <vt:lpstr>PowerPoint 演示文稿</vt:lpstr>
      <vt:lpstr>PowerPoint 演示文稿</vt:lpstr>
      <vt:lpstr>一、彼得一世改革</vt:lpstr>
      <vt:lpstr>2、彼得一世改革的背景 </vt:lpstr>
      <vt:lpstr>3、彼得一世改革内容（18世纪初）</vt:lpstr>
      <vt:lpstr>4、对彼得一世改革进行评价</vt:lpstr>
      <vt:lpstr>PowerPoint 演示文稿</vt:lpstr>
      <vt:lpstr>PowerPoint 演示文稿</vt:lpstr>
      <vt:lpstr>二、亚历山大二世改革</vt:lpstr>
      <vt:lpstr>工场主（资本家）的烦恼</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睡不着的海</cp:lastModifiedBy>
  <cp:revision>56</cp:revision>
  <dcterms:created xsi:type="dcterms:W3CDTF">2018-09-16T01:00:00Z</dcterms:created>
  <dcterms:modified xsi:type="dcterms:W3CDTF">2018-10-19T00:30:31Z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2052-10.1.0.7521</vt:lpwstr>
  </property>
</Properties>
</file>