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1"/>
  </p:sldMasterIdLst>
  <p:notesMasterIdLst>
    <p:notesMasterId r:id="rId26"/>
  </p:notesMasterIdLst>
  <p:sldIdLst>
    <p:sldId id="256" r:id="rId2"/>
    <p:sldId id="280" r:id="rId3"/>
    <p:sldId id="259" r:id="rId4"/>
    <p:sldId id="260" r:id="rId5"/>
    <p:sldId id="1542" r:id="rId6"/>
    <p:sldId id="301" r:id="rId7"/>
    <p:sldId id="1544" r:id="rId8"/>
    <p:sldId id="1545" r:id="rId9"/>
    <p:sldId id="1546" r:id="rId10"/>
    <p:sldId id="1543" r:id="rId11"/>
    <p:sldId id="560" r:id="rId12"/>
    <p:sldId id="1547" r:id="rId13"/>
    <p:sldId id="1548" r:id="rId14"/>
    <p:sldId id="308" r:id="rId15"/>
    <p:sldId id="1549" r:id="rId16"/>
    <p:sldId id="310" r:id="rId17"/>
    <p:sldId id="307" r:id="rId18"/>
    <p:sldId id="311" r:id="rId19"/>
    <p:sldId id="1550" r:id="rId20"/>
    <p:sldId id="1551" r:id="rId21"/>
    <p:sldId id="315" r:id="rId22"/>
    <p:sldId id="1552" r:id="rId23"/>
    <p:sldId id="354" r:id="rId24"/>
    <p:sldId id="355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xkb1.com" initials="xkb1.co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9647" autoAdjust="0"/>
  </p:normalViewPr>
  <p:slideViewPr>
    <p:cSldViewPr snapToGrid="0">
      <p:cViewPr varScale="1">
        <p:scale>
          <a:sx n="91" d="100"/>
          <a:sy n="91" d="100"/>
        </p:scale>
        <p:origin x="39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B9EF9-6DA8-4985-8D79-7F2C750E58A6}" type="datetimeFigureOut">
              <a:rPr lang="zh-CN" altLang="en-US" smtClean="0"/>
              <a:pPr/>
              <a:t>2018/12/7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BFB677-1002-4675-901F-55858E770D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7785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58369">
            <a:extLst>
              <a:ext uri="{FF2B5EF4-FFF2-40B4-BE49-F238E27FC236}">
                <a16:creationId xmlns:a16="http://schemas.microsoft.com/office/drawing/2014/main" id="{0E908C19-6979-44DE-BA13-737E12B87EE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379413" y="684213"/>
            <a:ext cx="6094412" cy="3429000"/>
          </a:xfrm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文本占位符 58370">
            <a:extLst>
              <a:ext uri="{FF2B5EF4-FFF2-40B4-BE49-F238E27FC236}">
                <a16:creationId xmlns:a16="http://schemas.microsoft.com/office/drawing/2014/main" id="{0CBAF0DF-364A-43E0-89DE-D90EFA2B4942}"/>
              </a:ext>
            </a:extLst>
          </p:cNvPr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684213" y="4341813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“铁幕”实际上是指苏联对东欧各国实行的所谓“高压控制”</a:t>
            </a:r>
            <a:r>
              <a:rPr lang="zh-CN" altLang="en-US">
                <a:solidFill>
                  <a:schemeClr val="accent2"/>
                </a:solidFill>
              </a:rPr>
              <a:t>。所以丘吉尔号召西方国家联合起来，依靠美国实力，反对苏联和东欧各国，对抗世界共产主义运动。</a:t>
            </a:r>
          </a:p>
          <a:p>
            <a:r>
              <a:rPr lang="zh-CN" altLang="en-US">
                <a:solidFill>
                  <a:schemeClr val="accent2"/>
                </a:solidFill>
              </a:rPr>
              <a:t>　　“铁幕演说”是美国统治当局借丘吉尔之口发出的第一个明白无误的“冷战”信号。因此，丘吉尔的</a:t>
            </a:r>
            <a:r>
              <a:rPr lang="zh-CN" altLang="en-US">
                <a:solidFill>
                  <a:schemeClr val="hlink"/>
                </a:solidFill>
              </a:rPr>
              <a:t>“铁幕演说”</a:t>
            </a:r>
            <a:r>
              <a:rPr lang="zh-CN" altLang="en-US">
                <a:solidFill>
                  <a:schemeClr val="accent2"/>
                </a:solidFill>
              </a:rPr>
              <a:t>打响了“冷战”的第一枪，</a:t>
            </a:r>
            <a:r>
              <a:rPr lang="zh-CN" altLang="en-US">
                <a:solidFill>
                  <a:schemeClr val="hlink"/>
                </a:solidFill>
              </a:rPr>
              <a:t>揭开了“冷战”序幕</a:t>
            </a:r>
            <a:r>
              <a:rPr lang="zh-CN" altLang="en-US">
                <a:solidFill>
                  <a:schemeClr val="accent2"/>
                </a:solidFill>
              </a:rPr>
              <a:t>。</a:t>
            </a:r>
          </a:p>
          <a:p>
            <a:r>
              <a:rPr lang="zh-CN" altLang="en-US">
                <a:solidFill>
                  <a:schemeClr val="hlink"/>
                </a:solidFill>
              </a:rPr>
              <a:t>“铁幕”实际上是指苏联对东欧各国实行的所谓“高压控制”</a:t>
            </a:r>
            <a:r>
              <a:rPr lang="zh-CN" altLang="en-US">
                <a:solidFill>
                  <a:schemeClr val="accent2"/>
                </a:solidFill>
              </a:rPr>
              <a:t>。所以丘吉尔号召西方国家联合起来，依靠美国实力，反对苏联和东欧各国，对抗世界共产主义运动。</a:t>
            </a:r>
          </a:p>
          <a:p>
            <a:r>
              <a:rPr lang="zh-CN" altLang="en-US">
                <a:solidFill>
                  <a:schemeClr val="accent2"/>
                </a:solidFill>
              </a:rPr>
              <a:t>　　“铁幕演说”是美国统治当局借丘吉尔之口发出的第一个明白无误的“冷战”信号。因此，丘吉尔的</a:t>
            </a:r>
            <a:r>
              <a:rPr lang="zh-CN" altLang="en-US">
                <a:solidFill>
                  <a:schemeClr val="hlink"/>
                </a:solidFill>
              </a:rPr>
              <a:t>“铁幕演说”</a:t>
            </a:r>
            <a:r>
              <a:rPr lang="zh-CN" altLang="en-US">
                <a:solidFill>
                  <a:schemeClr val="accent2"/>
                </a:solidFill>
              </a:rPr>
              <a:t>打响了“冷战”的第一枪，</a:t>
            </a:r>
            <a:r>
              <a:rPr lang="zh-CN" altLang="en-US">
                <a:solidFill>
                  <a:schemeClr val="hlink"/>
                </a:solidFill>
              </a:rPr>
              <a:t>揭开了“冷战”序幕</a:t>
            </a:r>
            <a:r>
              <a:rPr lang="zh-CN" altLang="en-US">
                <a:solidFill>
                  <a:schemeClr val="accent2"/>
                </a:solidFill>
              </a:rPr>
              <a:t>。</a:t>
            </a:r>
          </a:p>
          <a:p>
            <a:r>
              <a:rPr lang="zh-CN" altLang="en-US">
                <a:solidFill>
                  <a:schemeClr val="hlink"/>
                </a:solidFill>
              </a:rPr>
              <a:t>“铁幕”实际上是指苏联对东欧各国实行的所谓“高压控制”</a:t>
            </a:r>
            <a:r>
              <a:rPr lang="zh-CN" altLang="en-US">
                <a:solidFill>
                  <a:schemeClr val="accent2"/>
                </a:solidFill>
              </a:rPr>
              <a:t>。所以丘吉尔号召西方国家联合起来，依靠美国实力，反对苏联和东欧各国，对抗世界共产主义运动。</a:t>
            </a:r>
          </a:p>
          <a:p>
            <a:r>
              <a:rPr lang="zh-CN" altLang="en-US">
                <a:solidFill>
                  <a:schemeClr val="accent2"/>
                </a:solidFill>
              </a:rPr>
              <a:t>　　“铁幕演说”是美国统治当局借丘吉尔之口发出的第一个明白无误的“冷战”信号。因此，丘吉尔的</a:t>
            </a:r>
            <a:r>
              <a:rPr lang="zh-CN" altLang="en-US">
                <a:solidFill>
                  <a:schemeClr val="hlink"/>
                </a:solidFill>
              </a:rPr>
              <a:t>“铁幕演说”</a:t>
            </a:r>
            <a:r>
              <a:rPr lang="zh-CN" altLang="en-US">
                <a:solidFill>
                  <a:schemeClr val="accent2"/>
                </a:solidFill>
              </a:rPr>
              <a:t>打响了“冷战”的第一枪，</a:t>
            </a:r>
            <a:r>
              <a:rPr lang="zh-CN" altLang="en-US">
                <a:solidFill>
                  <a:schemeClr val="hlink"/>
                </a:solidFill>
              </a:rPr>
              <a:t>揭开了“冷战”序幕</a:t>
            </a:r>
            <a:r>
              <a:rPr lang="zh-CN" altLang="en-US">
                <a:solidFill>
                  <a:schemeClr val="accent2"/>
                </a:solidFill>
              </a:rPr>
              <a:t>。</a:t>
            </a:r>
          </a:p>
          <a:p>
            <a:r>
              <a:rPr lang="zh-CN" altLang="en-US"/>
              <a:t>“铁幕”实际上是指苏联对东欧各国实行的所谓“高压控制”。所以丘吉尔号召西方国家联合起来，依靠美国实力，反对苏联和东欧各国，对抗世界共产主义运动。 　　“铁幕演说”是美国统治当局借丘吉尔之口发出的第一个明白无误的“冷战”信号。因此，丘吉尔的“铁幕演说”打响了“冷战”的第一枪，揭开了“冷战”序幕。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幻灯片图像占位符 1">
            <a:extLst>
              <a:ext uri="{FF2B5EF4-FFF2-40B4-BE49-F238E27FC236}">
                <a16:creationId xmlns:a16="http://schemas.microsoft.com/office/drawing/2014/main" id="{BC66460D-B1F4-41C8-86B3-7479F43EEE5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文本占位符 2">
            <a:extLst>
              <a:ext uri="{FF2B5EF4-FFF2-40B4-BE49-F238E27FC236}">
                <a16:creationId xmlns:a16="http://schemas.microsoft.com/office/drawing/2014/main" id="{66D4ACD4-14D9-417E-A2E4-4512BA855E0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8D03B6-57DA-4D1D-BD5F-8E67F741C4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7BFBF2E-5780-475F-B561-9C5E868CA0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726DC0-DDB0-48AD-9281-F20869600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AD29B2-1D01-4929-9F05-7D6DF4FCA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7F5E8A-0EF3-4F99-8402-53A416A9C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A921B-BCB0-463A-9B1C-A57CA09D50C6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644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F741E6-8239-4E36-80E5-113522CF7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BE15DF7-C975-455C-A708-9C8012077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79D698-8D47-4B23-9CA3-FF2928A03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827D8F-1AE4-4300-922E-4D4895E09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61C8A6-9FA4-4A65-8A2C-872A8E00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686E2-49D9-495F-9516-E4723B188C22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621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4F87D3-F105-4C5A-A751-1D5277FCF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C8B042-A6AE-459D-9272-5E2F47284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E562BC4-37B8-4518-911D-7FEE12BBF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5EB87D-0177-4884-8141-23EEB9354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BFD150-6201-46B0-8AD3-AC12B05F3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80896-2633-4E37-B9A8-59ECA4531D9C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805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AD1104-CE98-4630-9832-7D57237C0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D35221C-A6DB-4694-8B1F-217645245F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1D4E482-BD42-4AC3-823C-E7FC9F2CFF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6D36F74-10BF-44FC-AB26-C617FB360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76D29A-124E-4FDF-81EC-6F77026D9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C4A106-4028-45A5-8CD6-4DD077CD8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72EA6D-1448-4621-B5C9-979ACF13A02E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38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595F24-5221-442C-BD5F-B2A41DFDA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D72B236-E85A-499E-8E17-78634BDA5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FA39913-5D6E-487B-852D-7D3F0721D7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AD67E6F-232D-4331-9E35-07896B20BF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1527D16-A5B9-4504-95A3-6FDFECAA21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62A783A-A81D-4CF5-9F48-C0BB79A03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532FB14-E35A-402A-B168-1A52F914B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78F8DFF-F853-4E25-BFB0-0FD6A6146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522F48-3E90-4CB6-98F5-D9955AB770DC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932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B67904-7158-48C3-A915-ACBA311CE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262D854-FE6B-4967-AC9A-B4402EDB7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372D0D5-55DE-4B47-B654-07587FD10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3E54B0B-BB6F-4780-9282-7CE9D510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931D07-6C92-4FC5-92E8-095CC7937FA0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719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9D43A6B-9522-4930-ADF8-5C97DF5CB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9EC423D-00A5-4A0D-9B00-A22015532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629A308-BC94-4EF0-8470-0847C3DAA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259688-59BB-4A51-945E-9DB37378A658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316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4830DE-F4C0-477F-B99E-3C1EE90E9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2694D08-A744-4019-99A8-5DE6B1560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8C16C0F-9C9E-4D88-8BAB-D2A0D5DCEF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CA1F75D-BF21-45C9-BDA2-F246F9C71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C9591AC-6E4B-4111-B133-E11227D63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4D66AA2-FA36-46D9-BA06-2A06E8DA1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87D80-7A95-474E-8D7A-C9EAA1A0F4C0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238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D53124-8D93-415F-95BC-119BD645C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30628DC-B090-4C8A-977B-A03E386A0A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6ACAB7B-E1D6-4F74-A170-AD2FF9EF98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3FEEAE5-47A1-4080-A2B2-1DE676281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8345FEF-9ABB-4B0C-A9AB-D1C07509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DDB9F9F-5452-4B69-9CF2-FB81D9609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7C563-889D-4D2B-9851-218E60CE0D80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77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82002D-8246-4EE8-8AAE-A8DF0332D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6AA77B9-48E8-406B-89EB-EC2FF85078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957944-04A3-48A9-B8F1-475FDC231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36B8F33-3AF9-4AF9-B851-83F25656F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8B961E-92C1-44FF-87AE-D1BD96C7D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B29895-5D70-4E68-B6EE-A6D7F8E32834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896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AE47E2E9-83BB-4BC4-BDA9-C51CE7AD0C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C234B4D-D593-4BD4-9C15-E6D613F1EA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9438D57-483F-4D56-B6CB-ABD58DF98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33BEE44-EF5A-4568-B832-A3C5EDE07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52EBBC-C930-46F2-9948-8C1DEB845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3EA30-66DB-43FA-BAE0-50AAF7C8314E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776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68A4D60-E82C-4A49-A953-A6C2AAC68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E65EFCD-A2F4-4543-B443-3558B93BF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463F58A-1A81-4E70-A0FB-73CDBEFD19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991F912-6497-4B79-B3D4-EB29DC793D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EB4785E-0DF2-4326-90B5-7BA34B4529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23EA30-66DB-43FA-BAE0-50AAF7C8314E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206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53FE0901-ED29-44A3-BABF-67D63E1FA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6291" y="1925947"/>
            <a:ext cx="953523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B05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第五单元 冷战和美苏对峙的世界</a:t>
            </a:r>
            <a:endParaRPr lang="en-US" altLang="zh-CN" sz="4000" b="1" dirty="0">
              <a:solidFill>
                <a:srgbClr val="00B05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第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17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课战后资本主义的新变化</a:t>
            </a:r>
          </a:p>
        </p:txBody>
      </p:sp>
    </p:spTree>
    <p:extLst>
      <p:ext uri="{BB962C8B-B14F-4D97-AF65-F5344CB8AC3E}">
        <p14:creationId xmlns:p14="http://schemas.microsoft.com/office/powerpoint/2010/main" val="3058975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1" name="矩形 57350">
            <a:extLst>
              <a:ext uri="{FF2B5EF4-FFF2-40B4-BE49-F238E27FC236}">
                <a16:creationId xmlns:a16="http://schemas.microsoft.com/office/drawing/2014/main" id="{D30C7A71-1BBF-46FB-83EE-C685C0381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5867400"/>
            <a:ext cx="3886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 dirty="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F243C5B-63CE-46B8-A314-F937BC0F4E83}"/>
              </a:ext>
            </a:extLst>
          </p:cNvPr>
          <p:cNvSpPr/>
          <p:nvPr/>
        </p:nvSpPr>
        <p:spPr>
          <a:xfrm>
            <a:off x="5161636" y="736151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导入新课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DD76DA3-709A-4319-9D43-B66C4C6325B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1" y="1510449"/>
            <a:ext cx="6653657" cy="4981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26D85E21-25EF-48ED-AF90-E48CBB6158A8}"/>
              </a:ext>
            </a:extLst>
          </p:cNvPr>
          <p:cNvSpPr/>
          <p:nvPr/>
        </p:nvSpPr>
        <p:spPr>
          <a:xfrm>
            <a:off x="7006305" y="1434684"/>
            <a:ext cx="462516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+mn-ea"/>
              </a:rPr>
              <a:t> </a:t>
            </a:r>
            <a:r>
              <a:rPr lang="en-US" altLang="zh-CN" sz="2800" b="1" dirty="0">
                <a:latin typeface="+mn-ea"/>
              </a:rPr>
              <a:t>2018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6</a:t>
            </a:r>
            <a:r>
              <a:rPr lang="zh-CN" altLang="en-US" sz="2800" b="1" dirty="0">
                <a:latin typeface="+mn-ea"/>
              </a:rPr>
              <a:t>月</a:t>
            </a:r>
            <a:r>
              <a:rPr lang="en-US" altLang="zh-CN" sz="2800" b="1" dirty="0">
                <a:latin typeface="+mn-ea"/>
              </a:rPr>
              <a:t>24</a:t>
            </a:r>
            <a:r>
              <a:rPr lang="zh-CN" altLang="en-US" sz="2800" b="1" dirty="0">
                <a:latin typeface="+mn-ea"/>
              </a:rPr>
              <a:t>日，英国脱欧公投两周年，上万民众游行呼吁对脱欧协议最终公投。</a:t>
            </a:r>
            <a:r>
              <a:rPr lang="en-US" altLang="zh-CN" sz="2800" b="1" dirty="0">
                <a:latin typeface="+mn-ea"/>
              </a:rPr>
              <a:t>23</a:t>
            </a:r>
            <a:r>
              <a:rPr lang="zh-CN" altLang="en-US" sz="2800" b="1" dirty="0">
                <a:latin typeface="+mn-ea"/>
              </a:rPr>
              <a:t>日上万英国民众在伦敦市中心示威游行，呼吁对英国脱欧协议进行最终公投。欧盟是怎样建立和发展起来的？</a:t>
            </a:r>
          </a:p>
          <a:p>
            <a:r>
              <a:rPr lang="zh-CN" altLang="en-US" sz="2800" b="1" dirty="0">
                <a:latin typeface="+mn-ea"/>
              </a:rPr>
              <a:t>欧盟的建立对欧洲和世界带来怎样的影响？为什么今天英国出现“脱欧”与反“脱欧”的矛盾和斗争？</a:t>
            </a:r>
          </a:p>
          <a:p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23">
            <a:extLst>
              <a:ext uri="{FF2B5EF4-FFF2-40B4-BE49-F238E27FC236}">
                <a16:creationId xmlns:a16="http://schemas.microsoft.com/office/drawing/2014/main" id="{C4145D4F-0063-40DF-931E-73CA65745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4428" y="580752"/>
            <a:ext cx="3032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SzPct val="100000"/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学习目标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7C8775C-1CB9-4425-8CB1-2934A32A2105}"/>
              </a:ext>
            </a:extLst>
          </p:cNvPr>
          <p:cNvSpPr/>
          <p:nvPr/>
        </p:nvSpPr>
        <p:spPr>
          <a:xfrm>
            <a:off x="783264" y="1299990"/>
            <a:ext cx="10115107" cy="4494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zh-CN" sz="2800" b="1" dirty="0">
                <a:latin typeface="+mn-ea"/>
                <a:sym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+mn-ea"/>
                <a:sym typeface="宋体" panose="02010600030101010101" pitchFamily="2" charset="-122"/>
              </a:rPr>
              <a:t>了解“欧共体”和“欧洲联盟”的建立概况，分析战后西欧经济发展的主要原因以及欧洲联合的积极意义。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zh-CN" sz="2800" b="1" dirty="0">
                <a:latin typeface="+mn-ea"/>
                <a:sym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+mn-ea"/>
                <a:sym typeface="宋体" panose="02010600030101010101" pitchFamily="2" charset="-122"/>
              </a:rPr>
              <a:t>掌握战后美国经济发展的概况，说出战后日本迅速崛起的原因，比较分析战后西欧和日本恢复发展经济方面所采取的共同措施。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zh-CN" sz="2800" b="1" dirty="0">
                <a:latin typeface="+mn-ea"/>
                <a:sym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+mn-ea"/>
                <a:sym typeface="宋体" panose="02010600030101010101" pitchFamily="2" charset="-122"/>
              </a:rPr>
              <a:t>知道资本主义国家建立社会保障制度，并能正确分析其影响。</a:t>
            </a:r>
            <a:endParaRPr lang="en-US" altLang="zh-CN" sz="2800" b="1" dirty="0">
              <a:latin typeface="+mn-ea"/>
              <a:sym typeface="宋体" panose="02010600030101010101" pitchFamily="2" charset="-122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800" b="1" dirty="0">
                <a:latin typeface="+mn-ea"/>
                <a:sym typeface="宋体" panose="02010600030101010101" pitchFamily="2" charset="-122"/>
              </a:rPr>
              <a:t>4.</a:t>
            </a:r>
            <a:r>
              <a:rPr lang="zh-CN" altLang="en-US" sz="2800" b="1" dirty="0">
                <a:latin typeface="+mn-ea"/>
                <a:sym typeface="宋体" panose="02010600030101010101" pitchFamily="2" charset="-122"/>
              </a:rPr>
              <a:t>引导学生联系学过的知识分析美、欧、日经济发展的共同原因与特点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 txBox="1">
            <a:spLocks noChangeArrowheads="1"/>
          </p:cNvSpPr>
          <p:nvPr/>
        </p:nvSpPr>
        <p:spPr>
          <a:xfrm>
            <a:off x="150677" y="872063"/>
            <a:ext cx="5644067" cy="4897437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/>
          <a:lstStyle/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一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、欧洲的联合</a:t>
            </a:r>
            <a:endParaRPr lang="en-US" altLang="zh-CN" sz="28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（一）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同学们阅读教材，完成下列问题：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。西欧经济恢复和发展的原因和表现</a:t>
            </a:r>
            <a:r>
              <a:rPr lang="zh-CN" altLang="en-US" sz="2800" b="1" dirty="0">
                <a:latin typeface="宋体" pitchFamily="2" charset="-122"/>
              </a:rPr>
              <a:t>；</a:t>
            </a:r>
            <a:endParaRPr lang="en-US" altLang="zh-CN" sz="2800" b="1" dirty="0">
              <a:latin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</a:rPr>
              <a:t>2.</a:t>
            </a:r>
            <a:r>
              <a:rPr lang="zh-CN" altLang="en-US" sz="2800" b="1" dirty="0">
                <a:latin typeface="宋体" pitchFamily="2" charset="-122"/>
              </a:rPr>
              <a:t>欧洲联合的目的、过程和作用；</a:t>
            </a:r>
            <a:endParaRPr lang="en-US" altLang="zh-CN" sz="2800" b="1" dirty="0">
              <a:latin typeface="宋体" pitchFamily="2" charset="-122"/>
            </a:endParaRPr>
          </a:p>
        </p:txBody>
      </p:sp>
      <p:pic>
        <p:nvPicPr>
          <p:cNvPr id="4" name="图片 13">
            <a:extLst>
              <a:ext uri="{FF2B5EF4-FFF2-40B4-BE49-F238E27FC236}">
                <a16:creationId xmlns:a16="http://schemas.microsoft.com/office/drawing/2014/main" id="{6AD80F10-9716-4120-8D3B-4493087A2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962" y="872063"/>
            <a:ext cx="5719220" cy="4897437"/>
          </a:xfrm>
          <a:prstGeom prst="rect">
            <a:avLst/>
          </a:prstGeom>
          <a:noFill/>
          <a:ln w="9525">
            <a:solidFill>
              <a:srgbClr val="F3180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FE63E0B-6E92-4928-8850-ED1DD728F27D}"/>
              </a:ext>
            </a:extLst>
          </p:cNvPr>
          <p:cNvSpPr/>
          <p:nvPr/>
        </p:nvSpPr>
        <p:spPr>
          <a:xfrm>
            <a:off x="219740" y="956678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西欧经济迅速恢复发展</a:t>
            </a: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）原因：</a:t>
            </a:r>
          </a:p>
          <a:p>
            <a:r>
              <a:rPr lang="zh-CN" altLang="en-US" sz="2800" b="1" dirty="0">
                <a:latin typeface="+mn-ea"/>
              </a:rPr>
              <a:t>西欧国家原有较好的工业基础；马歇尔计划的援助，采用最先进的科学技术成果，制定恰当的经济发展政策。</a:t>
            </a: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）表现：</a:t>
            </a:r>
          </a:p>
          <a:p>
            <a:r>
              <a:rPr lang="en-US" altLang="zh-CN" sz="2800" b="1" dirty="0">
                <a:latin typeface="+mn-ea"/>
              </a:rPr>
              <a:t>20</a:t>
            </a:r>
            <a:r>
              <a:rPr lang="zh-CN" altLang="en-US" sz="2800" b="1" dirty="0">
                <a:latin typeface="+mn-ea"/>
              </a:rPr>
              <a:t>世纪</a:t>
            </a:r>
            <a:r>
              <a:rPr lang="en-US" altLang="zh-CN" sz="2800" b="1" dirty="0">
                <a:latin typeface="+mn-ea"/>
              </a:rPr>
              <a:t>50</a:t>
            </a:r>
            <a:r>
              <a:rPr lang="zh-CN" altLang="en-US" sz="2800" b="1" dirty="0">
                <a:latin typeface="+mn-ea"/>
              </a:rPr>
              <a:t>年代初，各国的工业生产恢复甚至超过战前水平。</a:t>
            </a:r>
            <a:r>
              <a:rPr lang="en-US" altLang="zh-CN" sz="2800" b="1" dirty="0">
                <a:latin typeface="+mn-ea"/>
              </a:rPr>
              <a:t>50—70</a:t>
            </a:r>
            <a:r>
              <a:rPr lang="zh-CN" altLang="en-US" sz="2800" b="1" dirty="0">
                <a:latin typeface="+mn-ea"/>
              </a:rPr>
              <a:t>年代西欧经济持续繁荣。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2972D773-7346-4208-B7B5-F3E41EC62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3722" y="1413063"/>
            <a:ext cx="4951263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资本主义国家经济年平均增长率比较</a:t>
            </a:r>
          </a:p>
          <a:p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    1870—1913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年 </a:t>
            </a:r>
            <a:endParaRPr lang="en-US" altLang="zh-CN" sz="3200" b="1" dirty="0">
              <a:solidFill>
                <a:srgbClr val="C00000"/>
              </a:solidFill>
              <a:latin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    </a:t>
            </a:r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2.6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％</a:t>
            </a:r>
          </a:p>
          <a:p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    1913—1950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年</a:t>
            </a:r>
            <a:endParaRPr lang="en-US" altLang="zh-CN" sz="3200" b="1" dirty="0">
              <a:solidFill>
                <a:srgbClr val="C00000"/>
              </a:solidFill>
              <a:latin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    </a:t>
            </a:r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1.9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％</a:t>
            </a:r>
          </a:p>
          <a:p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    1950—1970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年  </a:t>
            </a:r>
            <a:endParaRPr lang="en-US" altLang="zh-CN" sz="3200" b="1" dirty="0">
              <a:solidFill>
                <a:srgbClr val="C00000"/>
              </a:solidFill>
              <a:latin typeface="宋体" panose="02010600030101010101" pitchFamily="2" charset="-122"/>
            </a:endParaRPr>
          </a:p>
          <a:p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  </a:t>
            </a:r>
            <a:r>
              <a:rPr lang="en-US" altLang="zh-CN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4.9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％</a:t>
            </a:r>
          </a:p>
        </p:txBody>
      </p:sp>
    </p:spTree>
    <p:extLst>
      <p:ext uri="{BB962C8B-B14F-4D97-AF65-F5344CB8AC3E}">
        <p14:creationId xmlns:p14="http://schemas.microsoft.com/office/powerpoint/2010/main" val="3431211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>
            <a:extLst>
              <a:ext uri="{FF2B5EF4-FFF2-40B4-BE49-F238E27FC236}">
                <a16:creationId xmlns:a16="http://schemas.microsoft.com/office/drawing/2014/main" id="{42E90367-4640-4A0A-9711-EC0B01B3BD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3010" y="1052513"/>
            <a:ext cx="919416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00"/>
                </a:solidFill>
                <a:latin typeface="宋体" panose="02010600030101010101" pitchFamily="2" charset="-122"/>
              </a:rPr>
              <a:t>  “如果战胜国和战败国共同达成协议，联合经营共有的天然资源，法德两国之间的联系将会变得那么牢固，将会为两国新的合作开辟广阔的前景，将会为欧洲各国人民提供良好的榜样。”     </a:t>
            </a:r>
            <a:endParaRPr lang="en-US" altLang="zh-CN" sz="2800" b="1" dirty="0">
              <a:solidFill>
                <a:srgbClr val="333300"/>
              </a:solidFill>
              <a:latin typeface="宋体" panose="02010600030101010101" pitchFamily="2" charset="-122"/>
            </a:endParaRPr>
          </a:p>
          <a:p>
            <a:pPr algn="r">
              <a:spcBef>
                <a:spcPct val="50000"/>
              </a:spcBef>
            </a:pPr>
            <a:r>
              <a:rPr lang="zh-CN" altLang="en-US" sz="2800" b="1" dirty="0">
                <a:solidFill>
                  <a:srgbClr val="333300"/>
                </a:solidFill>
                <a:latin typeface="宋体" panose="02010600030101010101" pitchFamily="2" charset="-122"/>
              </a:rPr>
              <a:t>——法国政治家让·莫内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B4A5A46-0267-4CD8-94A5-CE04724D58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1630" y="3573464"/>
            <a:ext cx="810545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50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年代：煤钢共同体</a:t>
            </a:r>
            <a:endParaRPr lang="en-US" altLang="zh-CN" sz="28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1958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年：欧洲经济共同体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欧洲原子能共同体</a:t>
            </a:r>
            <a:endParaRPr lang="zh-CN" altLang="en-US" sz="16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下箭头 3">
            <a:extLst>
              <a:ext uri="{FF2B5EF4-FFF2-40B4-BE49-F238E27FC236}">
                <a16:creationId xmlns:a16="http://schemas.microsoft.com/office/drawing/2014/main" id="{729D8A8D-20BD-4E71-90DB-1BED5CAD4C24}"/>
              </a:ext>
            </a:extLst>
          </p:cNvPr>
          <p:cNvSpPr/>
          <p:nvPr/>
        </p:nvSpPr>
        <p:spPr>
          <a:xfrm>
            <a:off x="5515610" y="4634707"/>
            <a:ext cx="863600" cy="936625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B37402F-7879-4D54-A02B-DB97DAECE4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4063" y="5678489"/>
            <a:ext cx="30718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1967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年：欧共体</a:t>
            </a:r>
            <a:endParaRPr lang="zh-CN" altLang="en-US" sz="200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3" grpId="0" build="p"/>
      <p:bldP spid="4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3183356-46A9-4A27-9E09-FAADA2804ED2}"/>
              </a:ext>
            </a:extLst>
          </p:cNvPr>
          <p:cNvSpPr/>
          <p:nvPr/>
        </p:nvSpPr>
        <p:spPr>
          <a:xfrm>
            <a:off x="480060" y="773490"/>
            <a:ext cx="105384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欧盟的成立：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目的：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联合自强以提高国际地位。</a:t>
            </a:r>
          </a:p>
          <a:p>
            <a:r>
              <a:rPr lang="zh-CN" altLang="en-US" sz="2800" b="1" dirty="0">
                <a:latin typeface="+mn-ea"/>
              </a:rPr>
              <a:t>过程：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）法国和联邦德国等六国组建欧洲煤钢共同体：</a:t>
            </a:r>
            <a:r>
              <a:rPr lang="en-US" altLang="zh-CN" sz="2800" b="1" dirty="0">
                <a:latin typeface="+mn-ea"/>
              </a:rPr>
              <a:t>20</a:t>
            </a:r>
            <a:r>
              <a:rPr lang="zh-CN" altLang="en-US" sz="2800" b="1" dirty="0">
                <a:latin typeface="+mn-ea"/>
              </a:rPr>
              <a:t>世纪</a:t>
            </a:r>
            <a:r>
              <a:rPr lang="en-US" altLang="zh-CN" sz="2800" b="1" dirty="0">
                <a:latin typeface="+mn-ea"/>
              </a:rPr>
              <a:t>50</a:t>
            </a:r>
            <a:r>
              <a:rPr lang="zh-CN" altLang="en-US" sz="2800" b="1" dirty="0">
                <a:latin typeface="+mn-ea"/>
              </a:rPr>
              <a:t>年代</a:t>
            </a: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）六国建立欧洲经济共同体和欧洲原子能共同体：</a:t>
            </a:r>
            <a:r>
              <a:rPr lang="en-US" altLang="zh-CN" sz="2800" b="1" dirty="0">
                <a:latin typeface="+mn-ea"/>
              </a:rPr>
              <a:t>1958</a:t>
            </a:r>
            <a:r>
              <a:rPr lang="zh-CN" altLang="en-US" sz="2800" b="1" dirty="0">
                <a:latin typeface="+mn-ea"/>
              </a:rPr>
              <a:t>年</a:t>
            </a: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）欧洲共同体成立：</a:t>
            </a:r>
            <a:r>
              <a:rPr lang="en-US" altLang="zh-CN" sz="2800" b="1" dirty="0">
                <a:latin typeface="+mn-ea"/>
              </a:rPr>
              <a:t>1967</a:t>
            </a:r>
            <a:r>
              <a:rPr lang="zh-CN" altLang="en-US" sz="2800" b="1" dirty="0">
                <a:latin typeface="+mn-ea"/>
              </a:rPr>
              <a:t>年</a:t>
            </a: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4</a:t>
            </a:r>
            <a:r>
              <a:rPr lang="zh-CN" altLang="en-US" sz="2800" b="1" dirty="0">
                <a:latin typeface="+mn-ea"/>
              </a:rPr>
              <a:t>）欧盟成立时间，</a:t>
            </a:r>
            <a:r>
              <a:rPr lang="en-US" altLang="zh-CN" sz="2800" b="1" dirty="0">
                <a:latin typeface="+mn-ea"/>
              </a:rPr>
              <a:t>1993</a:t>
            </a:r>
            <a:r>
              <a:rPr lang="zh-CN" altLang="en-US" sz="2800" b="1" dirty="0">
                <a:latin typeface="+mn-ea"/>
              </a:rPr>
              <a:t>年；大大加快了欧洲一体化的进程。</a:t>
            </a:r>
          </a:p>
          <a:p>
            <a:r>
              <a:rPr lang="zh-CN" altLang="en-US" sz="2800" b="1" dirty="0">
                <a:latin typeface="+mn-ea"/>
              </a:rPr>
              <a:t>作用：加强经济合作，努力用一个声音在国际舞台上说话，促进了西欧国家经济发展和国际地位的提高。加快了欧洲一体化进程，促使世界向多极化方向发展。</a:t>
            </a:r>
          </a:p>
        </p:txBody>
      </p:sp>
    </p:spTree>
    <p:extLst>
      <p:ext uri="{BB962C8B-B14F-4D97-AF65-F5344CB8AC3E}">
        <p14:creationId xmlns:p14="http://schemas.microsoft.com/office/powerpoint/2010/main" val="1925095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2">
            <a:extLst>
              <a:ext uri="{FF2B5EF4-FFF2-40B4-BE49-F238E27FC236}">
                <a16:creationId xmlns:a16="http://schemas.microsoft.com/office/drawing/2014/main" id="{557771F1-859F-4577-8B91-1FC066536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8" y="1524793"/>
            <a:ext cx="4658042" cy="3765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91842">
            <a:extLst>
              <a:ext uri="{FF2B5EF4-FFF2-40B4-BE49-F238E27FC236}">
                <a16:creationId xmlns:a16="http://schemas.microsoft.com/office/drawing/2014/main" id="{3CC51B9A-6B4F-4A24-9F00-A5020D95C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6513" y="787718"/>
            <a:ext cx="1866900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3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欧盟旗帜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6D363AF-3B01-487B-B8EB-2B405F936BF2}"/>
              </a:ext>
            </a:extLst>
          </p:cNvPr>
          <p:cNvSpPr txBox="1"/>
          <p:nvPr/>
        </p:nvSpPr>
        <p:spPr>
          <a:xfrm>
            <a:off x="6285865" y="872173"/>
            <a:ext cx="3625850" cy="14763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r>
              <a:rPr lang="zh-CN" altLang="en-US" sz="36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欧洲单一货币</a:t>
            </a:r>
          </a:p>
          <a:p>
            <a:pPr algn="ctr" eaLnBrk="1" hangingPunct="1">
              <a:spcBef>
                <a:spcPct val="50000"/>
              </a:spcBef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r>
              <a:rPr lang="zh-CN" altLang="en-US" sz="36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欧元</a:t>
            </a:r>
          </a:p>
        </p:txBody>
      </p:sp>
      <p:pic>
        <p:nvPicPr>
          <p:cNvPr id="5" name="图片 291845" descr="1欧圆 2">
            <a:extLst>
              <a:ext uri="{FF2B5EF4-FFF2-40B4-BE49-F238E27FC236}">
                <a16:creationId xmlns:a16="http://schemas.microsoft.com/office/drawing/2014/main" id="{ACC2D557-5D4B-4D7F-AEA3-3F310789B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177540"/>
            <a:ext cx="1639508" cy="161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291846" descr="2欧圆 1">
            <a:extLst>
              <a:ext uri="{FF2B5EF4-FFF2-40B4-BE49-F238E27FC236}">
                <a16:creationId xmlns:a16="http://schemas.microsoft.com/office/drawing/2014/main" id="{84F202FB-E37E-4BB0-996A-7DF451E37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948" y="3312795"/>
            <a:ext cx="1643062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356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欧共体的形成与发展">
            <a:extLst>
              <a:ext uri="{FF2B5EF4-FFF2-40B4-BE49-F238E27FC236}">
                <a16:creationId xmlns:a16="http://schemas.microsoft.com/office/drawing/2014/main" id="{CA2BB43A-CD7D-4B46-B242-DAEBCEC50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820" y="458818"/>
            <a:ext cx="7815580" cy="594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331C604-258D-4607-9D7D-9A4D891FB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610" y="549275"/>
            <a:ext cx="10561319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 dirty="0"/>
              <a:t>材料一：</a:t>
            </a:r>
            <a:r>
              <a:rPr lang="en-US" altLang="zh-CN" sz="2800" b="1" dirty="0"/>
              <a:t>1948</a:t>
            </a:r>
            <a:r>
              <a:rPr lang="zh-CN" altLang="en-US" sz="2800" b="1" dirty="0"/>
              <a:t>－</a:t>
            </a:r>
            <a:r>
              <a:rPr lang="en-US" altLang="zh-CN" sz="2800" b="1" dirty="0"/>
              <a:t>1952</a:t>
            </a:r>
            <a:r>
              <a:rPr lang="zh-CN" altLang="en-US" sz="2800" b="1" dirty="0"/>
              <a:t>年，美国通过马歇尔计划给予西欧的经济支援达</a:t>
            </a:r>
            <a:r>
              <a:rPr lang="en-US" altLang="zh-CN" sz="2800" b="1" dirty="0"/>
              <a:t>131.5</a:t>
            </a:r>
            <a:r>
              <a:rPr lang="zh-CN" altLang="en-US" sz="2800" b="1" dirty="0"/>
              <a:t>亿美元，其中赠款占</a:t>
            </a:r>
            <a:r>
              <a:rPr lang="en-US" altLang="zh-CN" sz="2800" b="1" dirty="0"/>
              <a:t>88%</a:t>
            </a:r>
            <a:r>
              <a:rPr lang="zh-CN" altLang="en-US" sz="2800" b="1" dirty="0"/>
              <a:t>，其余为贷款，成功地挽救了西欧濒于崩溃的经济。  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765D49CB-B271-49B5-B8E7-FEE3FF233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" y="1980854"/>
            <a:ext cx="1017143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 dirty="0"/>
              <a:t>材料二：西欧各国经过第二次世界大战，损失惨重，但是他们尽管硬件破坏严重，但是软件环境一直具备，这包括高素质的劳动力优势和成熟完善的教育制度，所以经济发展迅速。 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EE2287B0-A798-42AB-9EBA-1E11ED575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0374" y="858314"/>
            <a:ext cx="7343775" cy="52322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A0065"/>
                </a:solidFill>
                <a:ea typeface="黑体" panose="02010609060101010101" pitchFamily="49" charset="-122"/>
              </a:rPr>
              <a:t>①利用美国的援助</a:t>
            </a: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B5591775-F856-4688-9582-4D1702271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908" y="2315947"/>
            <a:ext cx="8424862" cy="52322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A0065"/>
                </a:solidFill>
                <a:ea typeface="黑体" panose="02010609060101010101" pitchFamily="49" charset="-122"/>
              </a:rPr>
              <a:t>②</a:t>
            </a:r>
            <a:r>
              <a:rPr lang="zh-CN" altLang="en-US" sz="2800" b="1" dirty="0">
                <a:solidFill>
                  <a:srgbClr val="FF0066"/>
                </a:solidFill>
                <a:ea typeface="黑体" panose="02010609060101010101" pitchFamily="49" charset="-122"/>
              </a:rPr>
              <a:t>原有的工业基础发挥高素质的劳动力优势</a:t>
            </a: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566CD15F-E8E0-4E48-8807-B8326B5BE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" y="3429000"/>
            <a:ext cx="1026414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800" b="1" dirty="0"/>
              <a:t>材料三：战后西欧广泛使用第三次科技革命的成果，并对产业部门进行了改造，使劳动生产率大大提高，从而有力地推动了经济的高速发展。</a:t>
            </a:r>
            <a:r>
              <a:rPr lang="zh-CN" altLang="en-US" sz="2800" dirty="0"/>
              <a:t> </a:t>
            </a:r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AFFF868F-6640-41CA-BA49-CE805F31B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0369" y="3770384"/>
            <a:ext cx="7416800" cy="52322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A0065"/>
                </a:solidFill>
              </a:rPr>
              <a:t>③</a:t>
            </a:r>
            <a:r>
              <a:rPr lang="zh-CN" altLang="en-US" sz="2800" b="1" dirty="0">
                <a:solidFill>
                  <a:srgbClr val="FF0066"/>
                </a:solidFill>
                <a:ea typeface="黑体" panose="02010609060101010101" pitchFamily="49" charset="-122"/>
              </a:rPr>
              <a:t>采用最先进的科技成果</a:t>
            </a:r>
          </a:p>
        </p:txBody>
      </p:sp>
      <p:sp>
        <p:nvSpPr>
          <p:cNvPr id="11272" name="Rectangle 8">
            <a:extLst>
              <a:ext uri="{FF2B5EF4-FFF2-40B4-BE49-F238E27FC236}">
                <a16:creationId xmlns:a16="http://schemas.microsoft.com/office/drawing/2014/main" id="{168D52D9-30A7-4DE6-A467-5FE137C54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" y="4724400"/>
            <a:ext cx="9726931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/>
              <a:t>材料四：西方国家战后普遍奉行英国经济学家凯恩斯的学说，主张国家应干预和调节经济，政府制定了促进经济发展的诸多有效政策，如：利用国家财政政策来提高有效需求，实现充分就业，以刺激经济的发展。 </a:t>
            </a:r>
          </a:p>
        </p:txBody>
      </p:sp>
      <p:sp>
        <p:nvSpPr>
          <p:cNvPr id="11273" name="Rectangle 9">
            <a:extLst>
              <a:ext uri="{FF2B5EF4-FFF2-40B4-BE49-F238E27FC236}">
                <a16:creationId xmlns:a16="http://schemas.microsoft.com/office/drawing/2014/main" id="{C0DD5EDA-F810-4EE0-91FB-553E928DD2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0369" y="5358468"/>
            <a:ext cx="7416800" cy="52322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A0065"/>
                </a:solidFill>
                <a:ea typeface="黑体" panose="02010609060101010101" pitchFamily="49" charset="-122"/>
              </a:rPr>
              <a:t>④</a:t>
            </a:r>
            <a:r>
              <a:rPr lang="zh-CN" altLang="en-US" sz="2800" b="1" dirty="0">
                <a:solidFill>
                  <a:srgbClr val="FF0066"/>
                </a:solidFill>
                <a:ea typeface="黑体" panose="02010609060101010101" pitchFamily="49" charset="-122"/>
              </a:rPr>
              <a:t>制定恰当的经济发展政策</a:t>
            </a:r>
          </a:p>
        </p:txBody>
      </p:sp>
      <p:sp>
        <p:nvSpPr>
          <p:cNvPr id="11274" name="Rectangle 10">
            <a:extLst>
              <a:ext uri="{FF2B5EF4-FFF2-40B4-BE49-F238E27FC236}">
                <a16:creationId xmlns:a16="http://schemas.microsoft.com/office/drawing/2014/main" id="{31ABC593-C2EA-410E-A886-51DF45C2E7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1"/>
            <a:ext cx="8514499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合作探究：阅读材料探究战后西欧经济发展的原因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6" grpId="1"/>
      <p:bldP spid="11267" grpId="0" autoUpdateAnimBg="0"/>
      <p:bldP spid="11267" grpId="1" autoUpdateAnimBg="0"/>
      <p:bldP spid="11268" grpId="0" animBg="1" autoUpdateAnimBg="0"/>
      <p:bldP spid="11269" grpId="0" animBg="1" autoUpdateAnimBg="0"/>
      <p:bldP spid="11270" grpId="0" autoUpdateAnimBg="0"/>
      <p:bldP spid="11270" grpId="1" autoUpdateAnimBg="0"/>
      <p:bldP spid="11271" grpId="0" animBg="1" autoUpdateAnimBg="0"/>
      <p:bldP spid="11272" grpId="0" autoUpdateAnimBg="0"/>
      <p:bldP spid="11272" grpId="1" autoUpdateAnimBg="0"/>
      <p:bldP spid="11273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 txBox="1">
            <a:spLocks noChangeArrowheads="1"/>
          </p:cNvSpPr>
          <p:nvPr/>
        </p:nvSpPr>
        <p:spPr>
          <a:xfrm>
            <a:off x="352697" y="882696"/>
            <a:ext cx="5477652" cy="4986067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/>
          <a:lstStyle/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二、美国的发展与日本的崛起</a:t>
            </a:r>
            <a:endParaRPr lang="en-US" altLang="zh-CN" sz="28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（一）请同学们阅读教材，完成下列问题：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二战后美国发展的措施和结果；</a:t>
            </a:r>
            <a:endParaRPr lang="en-US" altLang="zh-CN" sz="2800" b="1" dirty="0">
              <a:latin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</a:rPr>
              <a:t>2.</a:t>
            </a:r>
            <a:r>
              <a:rPr lang="zh-CN" altLang="en-US" sz="2800" b="1" dirty="0">
                <a:latin typeface="宋体" pitchFamily="2" charset="-122"/>
              </a:rPr>
              <a:t>战后日本发展的原因；</a:t>
            </a:r>
            <a:endParaRPr lang="en-US" altLang="zh-CN" sz="2800" b="1" dirty="0">
              <a:latin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</a:rPr>
              <a:t>3.</a:t>
            </a:r>
            <a:r>
              <a:rPr lang="zh-CN" altLang="en-US" sz="2800" b="1" dirty="0">
                <a:latin typeface="宋体" pitchFamily="2" charset="-122"/>
              </a:rPr>
              <a:t>战后日本发展的表现。</a:t>
            </a:r>
          </a:p>
        </p:txBody>
      </p:sp>
      <p:pic>
        <p:nvPicPr>
          <p:cNvPr id="4" name="Picture 3" descr="1">
            <a:extLst>
              <a:ext uri="{FF2B5EF4-FFF2-40B4-BE49-F238E27FC236}">
                <a16:creationId xmlns:a16="http://schemas.microsoft.com/office/drawing/2014/main" id="{68F41F1B-8377-4CE1-8C9C-7A81679A1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915" y="1209040"/>
            <a:ext cx="6194085" cy="427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91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621ADDA-D993-4166-B982-41BBBE452570}"/>
              </a:ext>
            </a:extLst>
          </p:cNvPr>
          <p:cNvSpPr txBox="1"/>
          <p:nvPr/>
        </p:nvSpPr>
        <p:spPr>
          <a:xfrm>
            <a:off x="440267" y="1072443"/>
            <a:ext cx="56557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战后美国经济发展的措施和结果：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）积极拓展世界市场，应用最新科技成果，革新生产技术，刺激经济的繁荣，成为资本主义世界的霸主。（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</a:t>
            </a:r>
            <a:r>
              <a:rPr lang="en-US" altLang="zh-CN" sz="2800" b="1" dirty="0">
                <a:latin typeface="+mn-ea"/>
              </a:rPr>
              <a:t>20</a:t>
            </a:r>
            <a:r>
              <a:rPr lang="zh-CN" altLang="en-US" sz="2800" b="1" dirty="0">
                <a:latin typeface="+mn-ea"/>
              </a:rPr>
              <a:t>世纪七、八十年代经济发展速度放缓，</a:t>
            </a:r>
            <a:r>
              <a:rPr lang="en-US" altLang="zh-CN" sz="2800" b="1" dirty="0">
                <a:latin typeface="+mn-ea"/>
              </a:rPr>
              <a:t>90</a:t>
            </a:r>
            <a:r>
              <a:rPr lang="zh-CN" altLang="en-US" sz="2800" b="1" dirty="0">
                <a:latin typeface="+mn-ea"/>
              </a:rPr>
              <a:t>年代以后出现以全球化和信息化为标志的“新经济 ”，促进经济的进一步发展。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17CE8E29-8215-4732-B804-89C962F676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4229313"/>
              </p:ext>
            </p:extLst>
          </p:nvPr>
        </p:nvGraphicFramePr>
        <p:xfrm>
          <a:off x="6436078" y="1353961"/>
          <a:ext cx="4754563" cy="374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r:id="rId3" imgW="5557680" imgH="4803840" progId="MSGraph.Chart.8">
                  <p:embed/>
                </p:oleObj>
              </mc:Choice>
              <mc:Fallback>
                <p:oleObj r:id="rId3" imgW="5557680" imgH="4803840" progId="MSGraph.Chart.8">
                  <p:embed/>
                  <p:pic>
                    <p:nvPicPr>
                      <p:cNvPr id="1026" name="Object 2">
                        <a:extLst>
                          <a:ext uri="{FF2B5EF4-FFF2-40B4-BE49-F238E27FC236}">
                            <a16:creationId xmlns:a16="http://schemas.microsoft.com/office/drawing/2014/main" id="{D745C561-CDE6-4E16-9BFB-8A1EAFDCBC9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750" t="3996" r="4202" b="3506"/>
                      <a:stretch>
                        <a:fillRect/>
                      </a:stretch>
                    </p:blipFill>
                    <p:spPr bwMode="auto">
                      <a:xfrm>
                        <a:off x="6436078" y="1353961"/>
                        <a:ext cx="4754563" cy="3743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939ED55A-D934-4044-A399-6D841FB82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9264" y="5381449"/>
            <a:ext cx="3859213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3434F6"/>
                </a:solidFill>
                <a:latin typeface="宋体" panose="02010600030101010101" pitchFamily="2" charset="-122"/>
              </a:rPr>
              <a:t>战后初期美国经济在世界经济中的比重（</a:t>
            </a:r>
            <a:r>
              <a:rPr lang="en-US" altLang="zh-CN" sz="2000" b="1" dirty="0">
                <a:solidFill>
                  <a:srgbClr val="3434F6"/>
                </a:solidFill>
                <a:latin typeface="宋体" panose="02010600030101010101" pitchFamily="2" charset="-122"/>
              </a:rPr>
              <a:t>%</a:t>
            </a:r>
            <a:r>
              <a:rPr lang="zh-CN" altLang="en-US" sz="2000" b="1" dirty="0">
                <a:solidFill>
                  <a:srgbClr val="3434F6"/>
                </a:solidFill>
                <a:latin typeface="宋体" panose="02010600030101010101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78868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2189AA9-1BDF-4951-9529-C85CD37E100B}"/>
              </a:ext>
            </a:extLst>
          </p:cNvPr>
          <p:cNvGrpSpPr>
            <a:grpSpLocks/>
          </p:cNvGrpSpPr>
          <p:nvPr/>
        </p:nvGrpSpPr>
        <p:grpSpPr bwMode="auto">
          <a:xfrm>
            <a:off x="1151467" y="417689"/>
            <a:ext cx="9014883" cy="4379736"/>
            <a:chOff x="337" y="400"/>
            <a:chExt cx="5106" cy="2527"/>
          </a:xfrm>
        </p:grpSpPr>
        <p:pic>
          <p:nvPicPr>
            <p:cNvPr id="3" name="Picture 3" descr="g">
              <a:extLst>
                <a:ext uri="{FF2B5EF4-FFF2-40B4-BE49-F238E27FC236}">
                  <a16:creationId xmlns:a16="http://schemas.microsoft.com/office/drawing/2014/main" id="{068F9D77-39FE-4EA9-B020-C1909FACEB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" y="400"/>
              <a:ext cx="5106" cy="2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4">
              <a:extLst>
                <a:ext uri="{FF2B5EF4-FFF2-40B4-BE49-F238E27FC236}">
                  <a16:creationId xmlns:a16="http://schemas.microsoft.com/office/drawing/2014/main" id="{228C99C7-028B-4FDD-AA3B-42AB60C021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" y="2658"/>
              <a:ext cx="474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200" b="1">
                  <a:solidFill>
                    <a:srgbClr val="FF0000"/>
                  </a:solidFill>
                  <a:latin typeface="宋体" panose="02010600030101010101" pitchFamily="2" charset="-122"/>
                </a:rPr>
                <a:t>美国“硅谷”是兴起最早、规模最大的高新技术产业中心</a:t>
              </a:r>
            </a:p>
          </p:txBody>
        </p:sp>
      </p:grpSp>
      <p:sp>
        <p:nvSpPr>
          <p:cNvPr id="5" name="Text Box 5">
            <a:extLst>
              <a:ext uri="{FF2B5EF4-FFF2-40B4-BE49-F238E27FC236}">
                <a16:creationId xmlns:a16="http://schemas.microsoft.com/office/drawing/2014/main" id="{E3EF42EF-C14D-497C-BB33-FDE0C2788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622" y="4785783"/>
            <a:ext cx="11701638" cy="19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</a:rPr>
              <a:t>硅谷是名副其实的全球第一科技园。</a:t>
            </a:r>
            <a:r>
              <a:rPr lang="en-US" altLang="zh-CN" sz="2800" b="1" dirty="0">
                <a:latin typeface="宋体" panose="02010600030101010101" pitchFamily="2" charset="-122"/>
              </a:rPr>
              <a:t>20</a:t>
            </a:r>
            <a:r>
              <a:rPr lang="zh-CN" altLang="en-US" sz="2800" b="1" dirty="0">
                <a:latin typeface="宋体" panose="02010600030101010101" pitchFamily="2" charset="-122"/>
              </a:rPr>
              <a:t>世纪</a:t>
            </a:r>
            <a:r>
              <a:rPr lang="en-US" altLang="zh-CN" sz="2800" b="1" dirty="0">
                <a:latin typeface="宋体" panose="02010600030101010101" pitchFamily="2" charset="-122"/>
              </a:rPr>
              <a:t>60</a:t>
            </a:r>
            <a:r>
              <a:rPr lang="zh-CN" altLang="en-US" sz="2800" b="1" dirty="0">
                <a:latin typeface="宋体" panose="02010600030101010101" pitchFamily="2" charset="-122"/>
              </a:rPr>
              <a:t>年代中期，随着微电子技术高速发展而逐步形成的，拥有思科、英特尔、惠普、朗讯、苹果、雅虎、</a:t>
            </a:r>
            <a:r>
              <a:rPr lang="en-US" altLang="zh-CN" sz="2800" b="1" dirty="0">
                <a:latin typeface="宋体" panose="02010600030101010101" pitchFamily="2" charset="-122"/>
              </a:rPr>
              <a:t>AMD</a:t>
            </a:r>
            <a:r>
              <a:rPr lang="zh-CN" altLang="en-US" sz="2800" b="1" dirty="0">
                <a:latin typeface="宋体" panose="02010600030101010101" pitchFamily="2" charset="-122"/>
              </a:rPr>
              <a:t>等大公司，所产半导体集成电路和电子计算机约占全美的</a:t>
            </a:r>
            <a:r>
              <a:rPr lang="en-US" altLang="zh-CN" sz="2800" b="1" dirty="0">
                <a:latin typeface="宋体" panose="02010600030101010101" pitchFamily="2" charset="-122"/>
              </a:rPr>
              <a:t>1/3</a:t>
            </a:r>
            <a:r>
              <a:rPr lang="zh-CN" altLang="en-US" sz="2800" b="1" dirty="0">
                <a:latin typeface="宋体" panose="02010600030101010101" pitchFamily="2" charset="-122"/>
              </a:rPr>
              <a:t>和</a:t>
            </a:r>
            <a:r>
              <a:rPr lang="en-US" altLang="zh-CN" sz="2800" b="1" dirty="0">
                <a:latin typeface="宋体" panose="02010600030101010101" pitchFamily="2" charset="-122"/>
              </a:rPr>
              <a:t>1/6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970079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AutoShape 2">
            <a:extLst>
              <a:ext uri="{FF2B5EF4-FFF2-40B4-BE49-F238E27FC236}">
                <a16:creationId xmlns:a16="http://schemas.microsoft.com/office/drawing/2014/main" id="{A086983C-8C4F-4EE4-8992-108FA10CAF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75" y="2751138"/>
            <a:ext cx="4897438" cy="793750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恰当的经济政策</a:t>
            </a:r>
          </a:p>
        </p:txBody>
      </p:sp>
      <p:sp>
        <p:nvSpPr>
          <p:cNvPr id="225283" name="AutoShape 3">
            <a:extLst>
              <a:ext uri="{FF2B5EF4-FFF2-40B4-BE49-F238E27FC236}">
                <a16:creationId xmlns:a16="http://schemas.microsoft.com/office/drawing/2014/main" id="{010940BE-46D4-47E2-B6B0-412E268986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75" y="3762375"/>
            <a:ext cx="4897438" cy="793750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发展教育</a:t>
            </a:r>
          </a:p>
        </p:txBody>
      </p:sp>
      <p:sp>
        <p:nvSpPr>
          <p:cNvPr id="225284" name="AutoShape 4">
            <a:extLst>
              <a:ext uri="{FF2B5EF4-FFF2-40B4-BE49-F238E27FC236}">
                <a16:creationId xmlns:a16="http://schemas.microsoft.com/office/drawing/2014/main" id="{C736877F-66C5-4CEF-992D-3B9B0326E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75" y="4775200"/>
            <a:ext cx="4897438" cy="863600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引进科技，创新科技</a:t>
            </a:r>
          </a:p>
        </p:txBody>
      </p:sp>
      <p:sp>
        <p:nvSpPr>
          <p:cNvPr id="225285" name="Rectangle 5">
            <a:extLst>
              <a:ext uri="{FF2B5EF4-FFF2-40B4-BE49-F238E27FC236}">
                <a16:creationId xmlns:a16="http://schemas.microsoft.com/office/drawing/2014/main" id="{1A9AF93B-F36A-494C-93F6-736B4A8E9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4676" y="1400176"/>
            <a:ext cx="385127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楷体_GB2312" pitchFamily="49" charset="-122"/>
              </a:rPr>
              <a:t>日本采取了</a:t>
            </a:r>
            <a:r>
              <a:rPr kumimoji="1" lang="zh-CN" altLang="en-US" sz="2800" b="1">
                <a:latin typeface="宋体" panose="02010600030101010101" pitchFamily="2" charset="-122"/>
              </a:rPr>
              <a:t>“</a:t>
            </a:r>
            <a:r>
              <a:rPr kumimoji="1" lang="zh-CN" altLang="en-US" sz="2800" b="1">
                <a:latin typeface="楷体_GB2312" pitchFamily="49" charset="-122"/>
              </a:rPr>
              <a:t>倾斜生产方式</a:t>
            </a:r>
            <a:r>
              <a:rPr kumimoji="1" lang="zh-CN" altLang="en-US" sz="2800" b="1">
                <a:latin typeface="宋体" panose="02010600030101010101" pitchFamily="2" charset="-122"/>
              </a:rPr>
              <a:t>”</a:t>
            </a:r>
            <a:r>
              <a:rPr kumimoji="1" lang="zh-CN" altLang="en-US" sz="2800" b="1">
                <a:latin typeface="楷体_GB2312" pitchFamily="49" charset="-122"/>
              </a:rPr>
              <a:t>、</a:t>
            </a:r>
            <a:r>
              <a:rPr kumimoji="1" lang="zh-CN" altLang="en-US" sz="2800" b="1">
                <a:latin typeface="宋体" panose="02010600030101010101" pitchFamily="2" charset="-122"/>
              </a:rPr>
              <a:t>“</a:t>
            </a:r>
            <a:r>
              <a:rPr kumimoji="1" lang="zh-CN" altLang="en-US" sz="2800" b="1">
                <a:latin typeface="楷体_GB2312" pitchFamily="49" charset="-122"/>
              </a:rPr>
              <a:t>倾斜减税</a:t>
            </a:r>
            <a:r>
              <a:rPr kumimoji="1" lang="zh-CN" altLang="en-US" sz="2800" b="1">
                <a:latin typeface="宋体" panose="02010600030101010101" pitchFamily="2" charset="-122"/>
              </a:rPr>
              <a:t>”</a:t>
            </a:r>
            <a:r>
              <a:rPr kumimoji="1" lang="zh-CN" altLang="en-US" sz="2800" b="1">
                <a:latin typeface="楷体_GB2312" pitchFamily="49" charset="-122"/>
              </a:rPr>
              <a:t>、</a:t>
            </a:r>
            <a:r>
              <a:rPr kumimoji="1" lang="zh-CN" altLang="en-US" sz="2800" b="1">
                <a:latin typeface="宋体" panose="02010600030101010101" pitchFamily="2" charset="-122"/>
              </a:rPr>
              <a:t>“</a:t>
            </a:r>
            <a:r>
              <a:rPr kumimoji="1" lang="zh-CN" altLang="en-US" sz="2800" b="1">
                <a:latin typeface="楷体_GB2312" pitchFamily="49" charset="-122"/>
              </a:rPr>
              <a:t>倾斜金融</a:t>
            </a:r>
            <a:r>
              <a:rPr kumimoji="1" lang="zh-CN" altLang="en-US" sz="2800" b="1">
                <a:latin typeface="宋体" panose="02010600030101010101" pitchFamily="2" charset="-122"/>
              </a:rPr>
              <a:t>”</a:t>
            </a:r>
            <a:r>
              <a:rPr kumimoji="1" lang="zh-CN" altLang="en-US" sz="2800" b="1">
                <a:latin typeface="楷体_GB2312" pitchFamily="49" charset="-122"/>
              </a:rPr>
              <a:t>等对策，即在日本政府主导下，优先发展能源和重工业。</a:t>
            </a:r>
            <a:r>
              <a:rPr kumimoji="1" lang="zh-CN" altLang="en-US" sz="2800" b="1"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225286" name="Text Box 6">
            <a:extLst>
              <a:ext uri="{FF2B5EF4-FFF2-40B4-BE49-F238E27FC236}">
                <a16:creationId xmlns:a16="http://schemas.microsoft.com/office/drawing/2014/main" id="{4C075B82-C327-48A2-B4E5-8C5CE238FB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195389"/>
            <a:ext cx="41402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/>
              <a:t>日本是缺乏资源的国家，是用教育的作用开采人的脑力、心中的智慧资源的文化资源的。这是今天日本在经济上、社会上、文化上获得发展的原动力。</a:t>
            </a:r>
            <a:br>
              <a:rPr lang="zh-CN" altLang="en-US" sz="2800" b="1">
                <a:solidFill>
                  <a:srgbClr val="FF3300"/>
                </a:solidFill>
              </a:rPr>
            </a:br>
            <a:endParaRPr lang="zh-CN" altLang="en-US" sz="2800" b="1">
              <a:solidFill>
                <a:srgbClr val="FF3300"/>
              </a:solidFill>
            </a:endParaRPr>
          </a:p>
        </p:txBody>
      </p:sp>
      <p:sp>
        <p:nvSpPr>
          <p:cNvPr id="225287" name="Text Box 7">
            <a:extLst>
              <a:ext uri="{FF2B5EF4-FFF2-40B4-BE49-F238E27FC236}">
                <a16:creationId xmlns:a16="http://schemas.microsoft.com/office/drawing/2014/main" id="{A8E4D318-0CFD-4252-BAD6-9A797E39F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0164" y="1214911"/>
            <a:ext cx="3995737" cy="3109913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 dirty="0">
                <a:latin typeface="楷体_GB2312" pitchFamily="49" charset="-122"/>
              </a:rPr>
              <a:t>日本还积极引进外国最新的研究开发成果，科研经费占国民生产总值的比重在上世纪七八十年代为</a:t>
            </a:r>
            <a:r>
              <a:rPr kumimoji="1" lang="en-US" altLang="zh-CN" sz="2800" b="1" dirty="0">
                <a:latin typeface="楷体_GB2312" pitchFamily="49" charset="-122"/>
              </a:rPr>
              <a:t>2.5%</a:t>
            </a:r>
            <a:r>
              <a:rPr kumimoji="1" lang="zh-CN" altLang="en-US" sz="2800" b="1" dirty="0">
                <a:latin typeface="楷体_GB2312" pitchFamily="49" charset="-122"/>
              </a:rPr>
              <a:t>，</a:t>
            </a:r>
            <a:r>
              <a:rPr kumimoji="1" lang="en-US" altLang="zh-CN" sz="2800" b="1" dirty="0">
                <a:latin typeface="楷体_GB2312" pitchFamily="49" charset="-122"/>
              </a:rPr>
              <a:t>90</a:t>
            </a:r>
            <a:r>
              <a:rPr kumimoji="1" lang="zh-CN" altLang="en-US" sz="2800" b="1" dirty="0">
                <a:latin typeface="楷体_GB2312" pitchFamily="49" charset="-122"/>
              </a:rPr>
              <a:t>年代上升为</a:t>
            </a:r>
            <a:r>
              <a:rPr kumimoji="1" lang="en-US" altLang="zh-CN" sz="2800" b="1" dirty="0">
                <a:latin typeface="楷体_GB2312" pitchFamily="49" charset="-122"/>
              </a:rPr>
              <a:t>3.0%</a:t>
            </a:r>
            <a:r>
              <a:rPr kumimoji="1" lang="zh-CN" altLang="en-US" sz="2800" b="1" dirty="0">
                <a:latin typeface="楷体_GB2312" pitchFamily="49" charset="-122"/>
              </a:rPr>
              <a:t>左右，达到世界最高水平。</a:t>
            </a:r>
          </a:p>
        </p:txBody>
      </p:sp>
      <p:sp>
        <p:nvSpPr>
          <p:cNvPr id="225289" name="Text Box 9">
            <a:extLst>
              <a:ext uri="{FF2B5EF4-FFF2-40B4-BE49-F238E27FC236}">
                <a16:creationId xmlns:a16="http://schemas.microsoft.com/office/drawing/2014/main" id="{BB1EA809-E6EA-4012-BE62-1DB270D83D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219200"/>
            <a:ext cx="3924300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2800" b="1" dirty="0">
                <a:latin typeface="楷体_GB2312" pitchFamily="49" charset="-122"/>
              </a:rPr>
              <a:t>美国从</a:t>
            </a:r>
            <a:r>
              <a:rPr lang="en-US" altLang="zh-CN" sz="2800" b="1" dirty="0">
                <a:latin typeface="楷体_GB2312" pitchFamily="49" charset="-122"/>
              </a:rPr>
              <a:t>1945</a:t>
            </a:r>
            <a:r>
              <a:rPr lang="zh-CN" altLang="en-US" sz="2800" b="1" dirty="0">
                <a:latin typeface="楷体_GB2312" pitchFamily="49" charset="-122"/>
              </a:rPr>
              <a:t>年下半年开始陆续颁布指令，命令日本军队立即交械投降和迅速复员，废除大本营、参谋本部等一系列军事法令，禁止与军事有关的生产及科学研究。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zh-CN" sz="2800" dirty="0"/>
          </a:p>
        </p:txBody>
      </p:sp>
      <p:sp>
        <p:nvSpPr>
          <p:cNvPr id="225290" name="Text Box 10">
            <a:extLst>
              <a:ext uri="{FF2B5EF4-FFF2-40B4-BE49-F238E27FC236}">
                <a16:creationId xmlns:a16="http://schemas.microsoft.com/office/drawing/2014/main" id="{E466BEA1-7F96-4127-BB12-3CE54B249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192470"/>
            <a:ext cx="4737630" cy="31085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latin typeface="楷体_GB2312" pitchFamily="49" charset="-122"/>
              </a:rPr>
              <a:t>1950</a:t>
            </a:r>
            <a:r>
              <a:rPr lang="zh-CN" altLang="en-US" sz="2800" b="1" dirty="0">
                <a:latin typeface="楷体_GB2312" pitchFamily="49" charset="-122"/>
              </a:rPr>
              <a:t>年，朝鲜战争爆发后，日本成为美军的后方基地，美国对日本的军事订货大幅度增加，在</a:t>
            </a:r>
            <a:r>
              <a:rPr lang="en-US" altLang="zh-CN" sz="2800" b="1" dirty="0">
                <a:latin typeface="楷体_GB2312" pitchFamily="49" charset="-122"/>
              </a:rPr>
              <a:t>1950</a:t>
            </a:r>
            <a:r>
              <a:rPr lang="en-US" altLang="zh-CN" sz="2800" b="1" dirty="0"/>
              <a:t>—</a:t>
            </a:r>
            <a:r>
              <a:rPr lang="en-US" altLang="zh-CN" sz="2800" b="1" dirty="0">
                <a:latin typeface="楷体_GB2312" pitchFamily="49" charset="-122"/>
              </a:rPr>
              <a:t>1953</a:t>
            </a:r>
            <a:r>
              <a:rPr lang="zh-CN" altLang="en-US" sz="2800" b="1" dirty="0">
                <a:latin typeface="楷体_GB2312" pitchFamily="49" charset="-122"/>
              </a:rPr>
              <a:t>年这一期间，日本得到军事订货（特需）收入超过</a:t>
            </a:r>
            <a:r>
              <a:rPr lang="en-US" altLang="zh-CN" sz="2800" b="1" dirty="0">
                <a:latin typeface="楷体_GB2312" pitchFamily="49" charset="-122"/>
              </a:rPr>
              <a:t>24.7</a:t>
            </a:r>
            <a:r>
              <a:rPr lang="zh-CN" altLang="en-US" sz="2800" b="1" dirty="0">
                <a:latin typeface="楷体_GB2312" pitchFamily="49" charset="-122"/>
              </a:rPr>
              <a:t>亿美元。</a:t>
            </a:r>
          </a:p>
        </p:txBody>
      </p:sp>
      <p:sp>
        <p:nvSpPr>
          <p:cNvPr id="225291" name="AutoShape 11">
            <a:extLst>
              <a:ext uri="{FF2B5EF4-FFF2-40B4-BE49-F238E27FC236}">
                <a16:creationId xmlns:a16="http://schemas.microsoft.com/office/drawing/2014/main" id="{E97CDBE3-9E21-4FB6-862D-2945DC76B8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75" y="876300"/>
            <a:ext cx="4897438" cy="719138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非军事化政策</a:t>
            </a:r>
          </a:p>
        </p:txBody>
      </p:sp>
      <p:sp>
        <p:nvSpPr>
          <p:cNvPr id="225292" name="AutoShape 12">
            <a:extLst>
              <a:ext uri="{FF2B5EF4-FFF2-40B4-BE49-F238E27FC236}">
                <a16:creationId xmlns:a16="http://schemas.microsoft.com/office/drawing/2014/main" id="{3023128F-8149-4FF8-BB17-795B4C5A0A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5463" y="1814514"/>
            <a:ext cx="4895850" cy="719137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</a:rPr>
              <a:t>美国扶持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</a:rPr>
              <a:t>: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</a:rPr>
              <a:t>战争刺激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4C4DBA1-6784-4060-94AD-F261FD1ED11B}"/>
              </a:ext>
            </a:extLst>
          </p:cNvPr>
          <p:cNvSpPr txBox="1"/>
          <p:nvPr/>
        </p:nvSpPr>
        <p:spPr>
          <a:xfrm>
            <a:off x="582471" y="513089"/>
            <a:ext cx="54168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）战后日本经济发展的原因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252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225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5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5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500"/>
                                        <p:tgtEl>
                                          <p:spTgt spid="225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5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500"/>
                                        <p:tgtEl>
                                          <p:spTgt spid="225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5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52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25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9" dur="500"/>
                                        <p:tgtEl>
                                          <p:spTgt spid="2252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2000" fill="hold"/>
                                        <p:tgtEl>
                                          <p:spTgt spid="225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4" grpId="0" build="allAtOnce" animBg="1"/>
      <p:bldP spid="225289" grpId="0"/>
      <p:bldP spid="225289" grpId="1"/>
      <p:bldP spid="225291" grpId="0" animBg="1"/>
      <p:bldP spid="22529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7DB6CE0-C41C-4605-9731-E272A40CACD3}"/>
              </a:ext>
            </a:extLst>
          </p:cNvPr>
          <p:cNvSpPr/>
          <p:nvPr/>
        </p:nvSpPr>
        <p:spPr>
          <a:xfrm>
            <a:off x="406400" y="1533646"/>
            <a:ext cx="526062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2800" b="1" kern="100" dirty="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b="1" kern="100" dirty="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2800" b="1" kern="100" dirty="0">
                <a:latin typeface="+mn-ea"/>
                <a:cs typeface="Times New Roman" panose="02020603050405020304" pitchFamily="18" charset="0"/>
              </a:rPr>
              <a:t>）战后日本经济发展的表现：</a:t>
            </a:r>
            <a:r>
              <a:rPr lang="en-US" altLang="zh-CN" sz="2800" b="1" kern="100" dirty="0">
                <a:latin typeface="+mn-ea"/>
                <a:cs typeface="Times New Roman" panose="02020603050405020304" pitchFamily="18" charset="0"/>
              </a:rPr>
              <a:t>1968</a:t>
            </a:r>
            <a:r>
              <a:rPr lang="zh-CN" altLang="zh-CN" sz="2800" b="1" kern="100" dirty="0">
                <a:latin typeface="+mn-ea"/>
                <a:cs typeface="Times New Roman" panose="02020603050405020304" pitchFamily="18" charset="0"/>
              </a:rPr>
              <a:t>年，</a:t>
            </a:r>
            <a:r>
              <a:rPr lang="zh-CN" altLang="en-US" sz="2800" b="1" kern="100" dirty="0">
                <a:latin typeface="+mn-ea"/>
                <a:cs typeface="Times New Roman" panose="02020603050405020304" pitchFamily="18" charset="0"/>
              </a:rPr>
              <a:t>日本</a:t>
            </a:r>
            <a:r>
              <a:rPr lang="zh-CN" altLang="zh-CN" sz="2800" b="1" kern="100" dirty="0">
                <a:latin typeface="+mn-ea"/>
                <a:cs typeface="Times New Roman" panose="02020603050405020304" pitchFamily="18" charset="0"/>
              </a:rPr>
              <a:t>成为资本主义世界仅次于美国的第二经济大国。</a:t>
            </a:r>
            <a:r>
              <a:rPr lang="zh-CN" altLang="en-US" sz="2800" b="1" kern="100" dirty="0">
                <a:latin typeface="+mn-ea"/>
                <a:cs typeface="Times New Roman" panose="02020603050405020304" pitchFamily="18" charset="0"/>
              </a:rPr>
              <a:t>日本的国际地位得到提升。</a:t>
            </a:r>
            <a:r>
              <a:rPr lang="zh-CN" altLang="zh-CN" sz="2800" b="1" kern="100" dirty="0">
                <a:latin typeface="+mn-ea"/>
                <a:cs typeface="Times New Roman" panose="02020603050405020304" pitchFamily="18" charset="0"/>
              </a:rPr>
              <a:t>七、八十年代以来日本谋求</a:t>
            </a:r>
            <a:r>
              <a:rPr lang="zh-CN" altLang="en-US" sz="2800" b="1" kern="100" dirty="0">
                <a:latin typeface="+mn-ea"/>
                <a:cs typeface="Times New Roman" panose="02020603050405020304" pitchFamily="18" charset="0"/>
              </a:rPr>
              <a:t>政治大国</a:t>
            </a:r>
            <a:r>
              <a:rPr lang="zh-CN" altLang="zh-CN" sz="2800" b="1" kern="100" dirty="0">
                <a:latin typeface="+mn-ea"/>
                <a:cs typeface="Times New Roman" panose="02020603050405020304" pitchFamily="18" charset="0"/>
              </a:rPr>
              <a:t>的欲望日益膨胀，引起亚洲邻国的关注和不安。</a:t>
            </a:r>
          </a:p>
        </p:txBody>
      </p:sp>
      <p:pic>
        <p:nvPicPr>
          <p:cNvPr id="3" name="Picture 8" descr="https://gss3.bdstatic.com/7Po3dSag_xI4khGkpoWK1HF6hhy/baike/c0%3Dbaike80%2C5%2C5%2C80%2C26/sign=dba01d7f94eef01f591910978197f240/b64543a98226cffc71381ba9b9014a90f603ea9f.jpg">
            <a:extLst>
              <a:ext uri="{FF2B5EF4-FFF2-40B4-BE49-F238E27FC236}">
                <a16:creationId xmlns:a16="http://schemas.microsoft.com/office/drawing/2014/main" id="{450D9C23-86BC-4875-9A66-276ED807A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175" y="1533646"/>
            <a:ext cx="5383365" cy="3591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004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A6B6E7FE-A319-4E5F-82E1-1B64166A0A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620714"/>
            <a:ext cx="2338388" cy="52228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谋求政治大国</a:t>
            </a:r>
          </a:p>
        </p:txBody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52A42AF2-D2F7-4BA8-8DA9-103C4D01A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89" y="1651456"/>
            <a:ext cx="5398911" cy="361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ts val="4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CN" sz="28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20</a:t>
            </a:r>
            <a:r>
              <a:rPr lang="zh-CN" altLang="en-US" sz="28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世纪</a:t>
            </a:r>
            <a:r>
              <a:rPr lang="en-US" altLang="zh-CN" sz="28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70</a:t>
            </a:r>
            <a:r>
              <a:rPr lang="zh-CN" altLang="en-US" sz="28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年代以后，日本以加强“防卫”为名，大力发展军事力量。</a:t>
            </a:r>
            <a:r>
              <a:rPr lang="en-US" altLang="zh-CN" sz="28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20</a:t>
            </a:r>
            <a:r>
              <a:rPr lang="zh-CN" altLang="en-US" sz="2800" b="1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世纪末，日本的军费开支仅次于美国，位居世界第二。日本军队拥有世界上最先进的武器装备，还在“国际合作”的名义下屡次向国外派军。</a:t>
            </a:r>
            <a:endParaRPr lang="zh-CN" altLang="en-US" sz="28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8" name="Picture 4" descr="日本跻身安理会 成非常任理事国">
            <a:extLst>
              <a:ext uri="{FF2B5EF4-FFF2-40B4-BE49-F238E27FC236}">
                <a16:creationId xmlns:a16="http://schemas.microsoft.com/office/drawing/2014/main" id="{0ACB2738-EE17-4AB2-932A-F1B9BC237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1" y="990601"/>
            <a:ext cx="4144963" cy="463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矩形 8">
            <a:extLst>
              <a:ext uri="{FF2B5EF4-FFF2-40B4-BE49-F238E27FC236}">
                <a16:creationId xmlns:a16="http://schemas.microsoft.com/office/drawing/2014/main" id="{A16633F4-4252-4FA9-A3A4-463D186F5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5715000"/>
            <a:ext cx="4114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800">
                <a:solidFill>
                  <a:schemeClr val="tx2"/>
                </a:solidFill>
                <a:latin typeface="宋体" panose="02010600030101010101" pitchFamily="2" charset="-122"/>
                <a:ea typeface="等线" panose="02010600030101010101" pitchFamily="2" charset="-122"/>
              </a:rPr>
              <a:t>日本跻身安理会成非常任理事国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215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2012届宜宾市中考考点训练《西欧和日本经济的发展》">
            <a:extLst>
              <a:ext uri="{FF2B5EF4-FFF2-40B4-BE49-F238E27FC236}">
                <a16:creationId xmlns:a16="http://schemas.microsoft.com/office/drawing/2014/main" id="{C289F0B5-BFA0-4BE6-8883-A3DC45D9C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357314"/>
            <a:ext cx="8382000" cy="336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9DDCAB-9B3F-47D0-B9D0-2793593DF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5181600"/>
            <a:ext cx="7391400" cy="9540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zh-CN" sz="28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经济持续增长</a:t>
            </a:r>
            <a:r>
              <a:rPr lang="zh-CN" altLang="en-US" sz="28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；</a:t>
            </a:r>
            <a:endParaRPr lang="en-US" altLang="zh-CN" sz="2800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defRPr/>
            </a:pPr>
            <a:r>
              <a:rPr lang="zh-CN" altLang="zh-CN" sz="28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经济增长率居主要资本主义国家首位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59F53E-9A41-4948-8C50-AA4A47E63D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033" y="747714"/>
            <a:ext cx="92095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合作探究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：看图说一说：</a:t>
            </a:r>
            <a:r>
              <a:rPr lang="zh-CN" altLang="zh-CN" sz="2800" b="1" dirty="0">
                <a:solidFill>
                  <a:srgbClr val="FF0000"/>
                </a:solidFill>
                <a:latin typeface="+mn-ea"/>
              </a:rPr>
              <a:t>二战后日本经济发展有何特点？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图片 18" descr="说明: 学科网(www.zxxk.com)--教育资源门户，提供试卷、教案、课件、论文、素材及各类教学资源下载，还有大量而丰富的教学相关资讯！">
            <a:extLst>
              <a:ext uri="{FF2B5EF4-FFF2-40B4-BE49-F238E27FC236}">
                <a16:creationId xmlns:a16="http://schemas.microsoft.com/office/drawing/2014/main" id="{7349A919-ECE7-4350-912F-C5D714BE52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24001" y="457201"/>
            <a:ext cx="952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415F713-266A-4C63-8234-271D07783DF9}"/>
              </a:ext>
            </a:extLst>
          </p:cNvPr>
          <p:cNvSpPr/>
          <p:nvPr/>
        </p:nvSpPr>
        <p:spPr>
          <a:xfrm>
            <a:off x="386715" y="493714"/>
            <a:ext cx="10052685" cy="954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kern="100" dirty="0">
                <a:solidFill>
                  <a:srgbClr val="FF0000"/>
                </a:solidFill>
                <a:ea typeface="宋体"/>
                <a:cs typeface="宋体"/>
              </a:rPr>
              <a:t>合作探究</a:t>
            </a:r>
            <a:r>
              <a:rPr lang="en-US" altLang="zh-CN" sz="2800" b="1" kern="100" dirty="0">
                <a:solidFill>
                  <a:srgbClr val="FF0000"/>
                </a:solidFill>
                <a:ea typeface="宋体"/>
                <a:cs typeface="宋体"/>
              </a:rPr>
              <a:t>2</a:t>
            </a:r>
            <a:r>
              <a:rPr lang="zh-CN" altLang="en-US" sz="2800" b="1" kern="100" dirty="0">
                <a:solidFill>
                  <a:srgbClr val="FF0000"/>
                </a:solidFill>
                <a:ea typeface="宋体"/>
                <a:cs typeface="宋体"/>
              </a:rPr>
              <a:t>：二战后西欧和日本经济发展的共同原因有哪些？你觉得其中哪些经验值得中国借鉴？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5A1FCE8-B865-4C11-AA67-93DDAFA9FC44}"/>
              </a:ext>
            </a:extLst>
          </p:cNvPr>
          <p:cNvSpPr/>
          <p:nvPr/>
        </p:nvSpPr>
        <p:spPr>
          <a:xfrm>
            <a:off x="493485" y="3581401"/>
            <a:ext cx="10411581" cy="2678113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zh-CN" altLang="en-US" sz="2800" b="1" kern="100" dirty="0">
                <a:solidFill>
                  <a:schemeClr val="tx1"/>
                </a:solidFill>
                <a:latin typeface="Times New Roman"/>
                <a:ea typeface="宋体"/>
                <a:cs typeface="宋体"/>
              </a:rPr>
              <a:t>借鉴：①要善于抓住机遇，注意加强国际间经济联系；②要大力发展教育，培养人才，积极引进先进科技，大胆创新；③坚持改革开放，坚持社会主义道路，制定适合本国国情的经济发展战争战略。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9ABFD8D-DAC8-4448-A331-810F970CE022}"/>
              </a:ext>
            </a:extLst>
          </p:cNvPr>
          <p:cNvSpPr/>
          <p:nvPr/>
        </p:nvSpPr>
        <p:spPr>
          <a:xfrm>
            <a:off x="386715" y="1447800"/>
            <a:ext cx="10518352" cy="1949450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kern="100" dirty="0">
                <a:solidFill>
                  <a:schemeClr val="tx1"/>
                </a:solidFill>
                <a:latin typeface="Times New Roman"/>
                <a:ea typeface="宋体"/>
                <a:cs typeface="宋体"/>
              </a:rPr>
              <a:t>共同点：都得到了美国在经济上的援助或扶植；都大力引进最先进的科学技术，发展教育，培养人才；都制定了恰当的经济发展政策。</a:t>
            </a:r>
            <a:endParaRPr lang="zh-CN" altLang="zh-CN" sz="2800" b="1" kern="100" dirty="0">
              <a:solidFill>
                <a:schemeClr val="tx1"/>
              </a:solidFill>
              <a:latin typeface="Times New Roman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 txBox="1">
            <a:spLocks noChangeArrowheads="1"/>
          </p:cNvSpPr>
          <p:nvPr/>
        </p:nvSpPr>
        <p:spPr>
          <a:xfrm>
            <a:off x="352697" y="882696"/>
            <a:ext cx="5477652" cy="4986067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/>
          <a:lstStyle/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、社会保障制度的建立</a:t>
            </a:r>
            <a:endParaRPr lang="en-US" altLang="zh-CN" sz="28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（一）请同学们阅读教材，完成下列问题：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资本主义国家社会保障制度建立的过程；</a:t>
            </a:r>
            <a:endParaRPr lang="en-US" altLang="zh-CN" sz="2800" b="1" dirty="0">
              <a:latin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</a:rPr>
              <a:t>2.</a:t>
            </a:r>
            <a:r>
              <a:rPr lang="zh-CN" altLang="en-US" sz="2800" b="1" dirty="0">
                <a:latin typeface="宋体" pitchFamily="2" charset="-122"/>
              </a:rPr>
              <a:t>资本主义社会保障制度的评价 。</a:t>
            </a:r>
          </a:p>
        </p:txBody>
      </p:sp>
      <p:pic>
        <p:nvPicPr>
          <p:cNvPr id="5" name="Picture 4" descr="https://p1.ssl.qhmsg.com/t017ac11b727d6a2d3d.jpg">
            <a:extLst>
              <a:ext uri="{FF2B5EF4-FFF2-40B4-BE49-F238E27FC236}">
                <a16:creationId xmlns:a16="http://schemas.microsoft.com/office/drawing/2014/main" id="{C10FF63D-D9AD-4300-85D8-0DE995576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349" y="1066306"/>
            <a:ext cx="6165187" cy="4618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41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929F2BD-9D7B-4712-88B4-1350AAE546CA}"/>
              </a:ext>
            </a:extLst>
          </p:cNvPr>
          <p:cNvSpPr/>
          <p:nvPr/>
        </p:nvSpPr>
        <p:spPr>
          <a:xfrm>
            <a:off x="870856" y="998809"/>
            <a:ext cx="95794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j-ea"/>
                <a:ea typeface="+mj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+mj-ea"/>
                <a:ea typeface="+mj-ea"/>
              </a:rPr>
              <a:t>社会保障制度建立的过程：</a:t>
            </a:r>
            <a:endParaRPr lang="en-US" altLang="zh-CN" sz="2800" b="1" dirty="0">
              <a:solidFill>
                <a:srgbClr val="FF0000"/>
              </a:solidFill>
              <a:latin typeface="+mj-ea"/>
              <a:ea typeface="+mj-ea"/>
            </a:endParaRPr>
          </a:p>
          <a:p>
            <a:r>
              <a:rPr lang="zh-CN" altLang="en-US" sz="2800" dirty="0">
                <a:latin typeface="+mj-ea"/>
                <a:ea typeface="+mj-ea"/>
              </a:rPr>
              <a:t>（</a:t>
            </a:r>
            <a:r>
              <a:rPr lang="en-US" altLang="zh-CN" sz="2800" dirty="0">
                <a:latin typeface="+mj-ea"/>
                <a:ea typeface="+mj-ea"/>
              </a:rPr>
              <a:t>1</a:t>
            </a:r>
            <a:r>
              <a:rPr lang="zh-CN" altLang="en-US" sz="2800" dirty="0">
                <a:latin typeface="+mj-ea"/>
                <a:ea typeface="+mj-ea"/>
              </a:rPr>
              <a:t>）罗斯福新政期间，美国颁布了</a:t>
            </a:r>
            <a:r>
              <a:rPr lang="en-US" altLang="zh-CN" sz="2800" dirty="0">
                <a:latin typeface="+mj-ea"/>
                <a:ea typeface="+mj-ea"/>
              </a:rPr>
              <a:t>《</a:t>
            </a:r>
            <a:r>
              <a:rPr lang="zh-CN" altLang="en-US" sz="2800" dirty="0">
                <a:latin typeface="+mj-ea"/>
                <a:ea typeface="+mj-ea"/>
              </a:rPr>
              <a:t>社会保障法</a:t>
            </a:r>
            <a:r>
              <a:rPr lang="en-US" altLang="zh-CN" sz="2800" dirty="0">
                <a:latin typeface="+mj-ea"/>
                <a:ea typeface="+mj-ea"/>
              </a:rPr>
              <a:t>》</a:t>
            </a:r>
            <a:r>
              <a:rPr lang="zh-CN" altLang="en-US" sz="2800" dirty="0">
                <a:latin typeface="+mj-ea"/>
                <a:ea typeface="+mj-ea"/>
              </a:rPr>
              <a:t>，实行养老金制度、失业保险制度，向无依无靠者提供救济；</a:t>
            </a:r>
          </a:p>
          <a:p>
            <a:r>
              <a:rPr lang="zh-CN" altLang="en-US" sz="2800" dirty="0">
                <a:latin typeface="+mj-ea"/>
                <a:ea typeface="+mj-ea"/>
              </a:rPr>
              <a:t>（</a:t>
            </a:r>
            <a:r>
              <a:rPr lang="en-US" altLang="zh-CN" sz="2800" dirty="0">
                <a:latin typeface="+mj-ea"/>
                <a:ea typeface="+mj-ea"/>
              </a:rPr>
              <a:t>2</a:t>
            </a:r>
            <a:r>
              <a:rPr lang="zh-CN" altLang="en-US" sz="2800" dirty="0">
                <a:latin typeface="+mj-ea"/>
                <a:ea typeface="+mj-ea"/>
              </a:rPr>
              <a:t>）二战后，主要资本主义国家建立社会保障制度。</a:t>
            </a:r>
            <a:r>
              <a:rPr lang="en-US" altLang="zh-CN" sz="2800" dirty="0">
                <a:latin typeface="+mj-ea"/>
                <a:ea typeface="+mj-ea"/>
              </a:rPr>
              <a:t>1948</a:t>
            </a:r>
            <a:r>
              <a:rPr lang="zh-CN" altLang="en-US" sz="2800" dirty="0">
                <a:latin typeface="+mj-ea"/>
                <a:ea typeface="+mj-ea"/>
              </a:rPr>
              <a:t>年，英国宣布建成“福利国家”；法国和联邦德国等国也相继宣布建成“福利国家”；</a:t>
            </a:r>
          </a:p>
          <a:p>
            <a:r>
              <a:rPr lang="zh-CN" altLang="en-US" sz="2800" dirty="0">
                <a:latin typeface="+mj-ea"/>
                <a:ea typeface="+mj-ea"/>
              </a:rPr>
              <a:t>（</a:t>
            </a:r>
            <a:r>
              <a:rPr lang="en-US" altLang="zh-CN" sz="2800" dirty="0">
                <a:latin typeface="+mj-ea"/>
                <a:ea typeface="+mj-ea"/>
              </a:rPr>
              <a:t>3</a:t>
            </a:r>
            <a:r>
              <a:rPr lang="zh-CN" altLang="en-US" sz="2800" dirty="0">
                <a:latin typeface="+mj-ea"/>
                <a:ea typeface="+mj-ea"/>
              </a:rPr>
              <a:t>）</a:t>
            </a:r>
            <a:r>
              <a:rPr lang="en-US" altLang="zh-CN" sz="2800" dirty="0">
                <a:latin typeface="+mj-ea"/>
                <a:ea typeface="+mj-ea"/>
              </a:rPr>
              <a:t>20</a:t>
            </a:r>
            <a:r>
              <a:rPr lang="zh-CN" altLang="en-US" sz="2800" dirty="0">
                <a:latin typeface="+mj-ea"/>
                <a:ea typeface="+mj-ea"/>
              </a:rPr>
              <a:t>世纪</a:t>
            </a:r>
            <a:r>
              <a:rPr lang="en-US" altLang="zh-CN" sz="2800" dirty="0">
                <a:latin typeface="+mj-ea"/>
                <a:ea typeface="+mj-ea"/>
              </a:rPr>
              <a:t>50</a:t>
            </a:r>
            <a:r>
              <a:rPr lang="zh-CN" altLang="en-US" sz="2800" dirty="0">
                <a:latin typeface="+mj-ea"/>
                <a:ea typeface="+mj-ea"/>
              </a:rPr>
              <a:t>年代，美国两次修订</a:t>
            </a:r>
            <a:r>
              <a:rPr lang="en-US" altLang="zh-CN" sz="2800" dirty="0">
                <a:latin typeface="+mj-ea"/>
                <a:ea typeface="+mj-ea"/>
              </a:rPr>
              <a:t>《</a:t>
            </a:r>
            <a:r>
              <a:rPr lang="zh-CN" altLang="en-US" sz="2800" dirty="0">
                <a:latin typeface="+mj-ea"/>
                <a:ea typeface="+mj-ea"/>
              </a:rPr>
              <a:t>社会保障法</a:t>
            </a:r>
            <a:r>
              <a:rPr lang="en-US" altLang="zh-CN" sz="2800" dirty="0">
                <a:latin typeface="+mj-ea"/>
                <a:ea typeface="+mj-ea"/>
              </a:rPr>
              <a:t>》</a:t>
            </a:r>
            <a:r>
              <a:rPr lang="zh-CN" altLang="en-US" sz="2800" dirty="0">
                <a:latin typeface="+mj-ea"/>
                <a:ea typeface="+mj-ea"/>
              </a:rPr>
              <a:t>，扩大受益群体，提高最低工资，资助贫困学生。</a:t>
            </a:r>
            <a:endParaRPr lang="en-US" altLang="zh-CN" sz="2800" dirty="0">
              <a:latin typeface="+mj-ea"/>
              <a:ea typeface="+mj-ea"/>
            </a:endParaRPr>
          </a:p>
          <a:p>
            <a:r>
              <a:rPr lang="zh-CN" altLang="en-US" sz="2800" dirty="0">
                <a:latin typeface="+mj-ea"/>
                <a:ea typeface="+mj-ea"/>
              </a:rPr>
              <a:t>（</a:t>
            </a:r>
            <a:r>
              <a:rPr lang="en-US" altLang="zh-CN" sz="2800" dirty="0">
                <a:latin typeface="+mj-ea"/>
                <a:ea typeface="+mj-ea"/>
              </a:rPr>
              <a:t>4</a:t>
            </a:r>
            <a:r>
              <a:rPr lang="zh-CN" altLang="en-US" sz="2800" dirty="0">
                <a:latin typeface="+mj-ea"/>
                <a:ea typeface="+mj-ea"/>
              </a:rPr>
              <a:t>）西方主要资本主义国家逐步建立起包括医疗保健服务、养老、住房、失业保险和教育等在内的社会保障制度。</a:t>
            </a:r>
            <a:endParaRPr lang="en-US" altLang="zh-CN" sz="2800" dirty="0">
              <a:latin typeface="+mj-ea"/>
              <a:ea typeface="+mj-ea"/>
            </a:endParaRPr>
          </a:p>
          <a:p>
            <a:r>
              <a:rPr lang="zh-CN" altLang="en-US" sz="2800" dirty="0">
                <a:latin typeface="+mj-ea"/>
                <a:ea typeface="+mj-ea"/>
              </a:rPr>
              <a:t>（</a:t>
            </a:r>
            <a:r>
              <a:rPr lang="en-US" altLang="zh-CN" sz="2800" dirty="0">
                <a:latin typeface="+mj-ea"/>
                <a:ea typeface="+mj-ea"/>
              </a:rPr>
              <a:t>5</a:t>
            </a:r>
            <a:r>
              <a:rPr lang="zh-CN" altLang="en-US" sz="2800" dirty="0">
                <a:latin typeface="+mj-ea"/>
                <a:ea typeface="+mj-ea"/>
              </a:rPr>
              <a:t>）</a:t>
            </a:r>
            <a:r>
              <a:rPr lang="en-US" altLang="zh-CN" sz="2800" dirty="0">
                <a:latin typeface="+mj-ea"/>
                <a:ea typeface="+mj-ea"/>
              </a:rPr>
              <a:t>20</a:t>
            </a:r>
            <a:r>
              <a:rPr lang="zh-CN" altLang="en-US" sz="2800" dirty="0">
                <a:latin typeface="+mj-ea"/>
                <a:ea typeface="+mj-ea"/>
              </a:rPr>
              <a:t>世纪六七十年代，西方主要资本主义国家的社会保障制度日渐完善。</a:t>
            </a:r>
          </a:p>
        </p:txBody>
      </p:sp>
    </p:spTree>
    <p:extLst>
      <p:ext uri="{BB962C8B-B14F-4D97-AF65-F5344CB8AC3E}">
        <p14:creationId xmlns:p14="http://schemas.microsoft.com/office/powerpoint/2010/main" val="41620944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F67C74B-2CF8-4A34-A762-5770143C2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209" y="1308781"/>
            <a:ext cx="7599362" cy="3103562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评价资本主义国家的社会保障制度：</a:t>
            </a:r>
            <a:endParaRPr lang="en-US" altLang="zh-CN" sz="2800" b="1" dirty="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zh-CN" sz="2800" b="1" dirty="0">
                <a:latin typeface="+mn-ea"/>
                <a:cs typeface="Times New Roman" panose="02020603050405020304" pitchFamily="18" charset="0"/>
              </a:rPr>
              <a:t>社会福利制度是</a:t>
            </a:r>
            <a:r>
              <a:rPr lang="zh-CN" altLang="en-US" sz="2800" b="1" dirty="0">
                <a:latin typeface="+mn-ea"/>
                <a:cs typeface="Times New Roman" panose="02020603050405020304" pitchFamily="18" charset="0"/>
              </a:rPr>
              <a:t>工人阶级斗争</a:t>
            </a:r>
            <a:r>
              <a:rPr lang="zh-CN" altLang="zh-CN" sz="2800" b="1" dirty="0">
                <a:latin typeface="+mn-ea"/>
                <a:cs typeface="Times New Roman" panose="02020603050405020304" pitchFamily="18" charset="0"/>
              </a:rPr>
              <a:t>的结果，可以</a:t>
            </a:r>
            <a:r>
              <a:rPr lang="zh-CN" altLang="en-US" sz="2800" b="1" dirty="0">
                <a:latin typeface="+mn-ea"/>
                <a:cs typeface="Times New Roman" panose="02020603050405020304" pitchFamily="18" charset="0"/>
              </a:rPr>
              <a:t>缓和阶级矛盾</a:t>
            </a:r>
            <a:r>
              <a:rPr lang="zh-CN" altLang="zh-CN" sz="2800" b="1" dirty="0">
                <a:latin typeface="+mn-ea"/>
                <a:cs typeface="Times New Roman" panose="02020603050405020304" pitchFamily="18" charset="0"/>
              </a:rPr>
              <a:t>，创造一个有利于经济发展的稳定的社会环境。</a:t>
            </a:r>
            <a:endParaRPr lang="en-US" altLang="zh-CN" sz="2800" b="1" dirty="0">
              <a:latin typeface="+mn-ea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zh-CN" sz="2800" b="1" dirty="0">
                <a:latin typeface="+mn-ea"/>
                <a:cs typeface="Times New Roman" panose="02020603050405020304" pitchFamily="18" charset="0"/>
              </a:rPr>
              <a:t>但是，社会保障制度不能解决资本主义社会的</a:t>
            </a:r>
            <a:r>
              <a:rPr lang="zh-CN" altLang="en-US" sz="2800" b="1" dirty="0">
                <a:latin typeface="+mn-ea"/>
                <a:cs typeface="Times New Roman" panose="02020603050405020304" pitchFamily="18" charset="0"/>
              </a:rPr>
              <a:t>基本矛盾</a:t>
            </a:r>
            <a:r>
              <a:rPr lang="zh-CN" altLang="zh-CN" sz="2800" b="1" dirty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en-US" sz="2800" b="1" dirty="0">
              <a:latin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C1DB1D-A91D-4918-8394-1E11FF9E1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合作探究：有人说资本主义国家建立了“从摇篮到坟墓的福利制度”，请同学们探究之中制度的利弊。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899413B-4232-450F-B294-932726647585}"/>
              </a:ext>
            </a:extLst>
          </p:cNvPr>
          <p:cNvSpPr/>
          <p:nvPr/>
        </p:nvSpPr>
        <p:spPr>
          <a:xfrm>
            <a:off x="838199" y="1613118"/>
            <a:ext cx="762362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高福利的优点：有利于改善和提高普通群众的生活；降低贫困人口的比重，缓和社会阶级矛盾；有利于扩大消费市场，缓和供求矛盾。</a:t>
            </a:r>
            <a:endParaRPr lang="en-US" altLang="zh-CN" sz="2800" b="1" dirty="0"/>
          </a:p>
          <a:p>
            <a:r>
              <a:rPr lang="zh-CN" altLang="en-US" sz="2800" b="1" dirty="0"/>
              <a:t>高福利的弊端：</a:t>
            </a:r>
            <a:endParaRPr lang="en-US" altLang="zh-CN" sz="2800" b="1" dirty="0"/>
          </a:p>
          <a:p>
            <a:r>
              <a:rPr lang="zh-CN" altLang="en-US" sz="2800" b="1" dirty="0"/>
              <a:t>观念危机，滋生社会惰性；老龄化危机；</a:t>
            </a:r>
          </a:p>
          <a:p>
            <a:r>
              <a:rPr lang="zh-CN" altLang="en-US" sz="2800" b="1" dirty="0"/>
              <a:t>行政成本变高；财政借贷和赤字增加；</a:t>
            </a:r>
          </a:p>
          <a:p>
            <a:r>
              <a:rPr lang="zh-CN" altLang="en-US" sz="2800" b="1" dirty="0"/>
              <a:t>影响社会社产；福利移民增加矛盾。</a:t>
            </a:r>
          </a:p>
          <a:p>
            <a:endParaRPr lang="zh-CN" altLang="en-US" sz="2800" b="1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830807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占位符 1049240">
            <a:extLst>
              <a:ext uri="{FF2B5EF4-FFF2-40B4-BE49-F238E27FC236}">
                <a16:creationId xmlns:a16="http://schemas.microsoft.com/office/drawing/2014/main" id="{4BF1B50E-368C-4CB1-BD20-6217E5740D8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358900"/>
            <a:ext cx="10280650" cy="50736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1.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 关于欧洲联盟的表述不正确的是（      ）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A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．成立于</a:t>
            </a: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1993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年      </a:t>
            </a: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B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．是欧洲国家的政治军事集团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C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．是世界多极化格局中重要的一极   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D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．促进了欧洲一体化的进程</a:t>
            </a:r>
            <a:endParaRPr lang="en-US" altLang="zh-CN" sz="2800" b="1" dirty="0">
              <a:latin typeface="+mn-ea"/>
              <a:sym typeface="Arial" panose="020B0604020202020204" pitchFamily="34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2.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二战后，西欧经济恢复和发展的原因是（     ）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①美国的援助 ②西欧国家发挥高素质的劳动力优势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③采用最先进的科学技术成果  ④制定恰当的经济发展政策 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A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、①②      </a:t>
            </a: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B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、③④    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C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、①②③    </a:t>
            </a:r>
            <a:r>
              <a:rPr lang="en-US" altLang="zh-CN" sz="2800" b="1" dirty="0">
                <a:latin typeface="+mn-ea"/>
                <a:sym typeface="Arial" panose="020B0604020202020204" pitchFamily="34" charset="0"/>
              </a:rPr>
              <a:t>D</a:t>
            </a:r>
            <a:r>
              <a:rPr lang="zh-CN" altLang="en-US" sz="2800" b="1" dirty="0">
                <a:latin typeface="+mn-ea"/>
                <a:sym typeface="Arial" panose="020B0604020202020204" pitchFamily="34" charset="0"/>
              </a:rPr>
              <a:t>、①②③④</a:t>
            </a:r>
          </a:p>
          <a:p>
            <a:pPr marL="0" indent="0">
              <a:lnSpc>
                <a:spcPct val="150000"/>
              </a:lnSpc>
              <a:buNone/>
            </a:pPr>
            <a:endParaRPr lang="zh-CN" altLang="en-US" sz="2800" b="1" dirty="0"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49243" name="矩形 1049242">
            <a:extLst>
              <a:ext uri="{FF2B5EF4-FFF2-40B4-BE49-F238E27FC236}">
                <a16:creationId xmlns:a16="http://schemas.microsoft.com/office/drawing/2014/main" id="{5348975B-33C5-4ABE-A06A-C82AF439C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8752" y="958596"/>
            <a:ext cx="792162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72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4" name="矩形 1">
            <a:extLst>
              <a:ext uri="{FF2B5EF4-FFF2-40B4-BE49-F238E27FC236}">
                <a16:creationId xmlns:a16="http://schemas.microsoft.com/office/drawing/2014/main" id="{E480834E-C7B1-48FF-AC3E-78CF00367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084" y="590108"/>
            <a:ext cx="234872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课堂达标检测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4CA1D5F-108A-41A2-AC65-0C220FF01D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9039" y="3096365"/>
            <a:ext cx="7921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72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4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1049260">
            <a:extLst>
              <a:ext uri="{FF2B5EF4-FFF2-40B4-BE49-F238E27FC236}">
                <a16:creationId xmlns:a16="http://schemas.microsoft.com/office/drawing/2014/main" id="{C1DD3E43-7789-47E9-9496-AF701A5CD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989" y="876158"/>
            <a:ext cx="8964612" cy="477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2800" b="1" dirty="0">
                <a:latin typeface="+mn-ea"/>
                <a:ea typeface="+mn-ea"/>
                <a:sym typeface="Arial" panose="020B0604020202020204" pitchFamily="34" charset="0"/>
              </a:rPr>
              <a:t>3.</a:t>
            </a:r>
            <a: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  <a:t>美国在</a:t>
            </a:r>
            <a:r>
              <a:rPr lang="en-US" altLang="zh-CN" sz="2800" b="1" dirty="0">
                <a:latin typeface="+mn-ea"/>
                <a:ea typeface="+mn-ea"/>
                <a:sym typeface="Arial" panose="020B0604020202020204" pitchFamily="34" charset="0"/>
              </a:rPr>
              <a:t>20</a:t>
            </a:r>
            <a: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  <a:t>世纪七八十年代，经济发展状况是（ ）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latin typeface="+mn-ea"/>
                <a:ea typeface="+mn-ea"/>
                <a:sym typeface="Arial" panose="020B0604020202020204" pitchFamily="34" charset="0"/>
              </a:rPr>
              <a:t>A.</a:t>
            </a:r>
            <a: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  <a:t>成为资本主义世界的霸主</a:t>
            </a:r>
            <a:b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</a:br>
            <a:r>
              <a:rPr lang="en-US" altLang="zh-CN" sz="2800" b="1" dirty="0">
                <a:latin typeface="+mn-ea"/>
                <a:ea typeface="+mn-ea"/>
                <a:sym typeface="Arial" panose="020B0604020202020204" pitchFamily="34" charset="0"/>
              </a:rPr>
              <a:t>B.</a:t>
            </a:r>
            <a: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  <a:t>发展速度放缓</a:t>
            </a:r>
            <a:b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</a:br>
            <a:r>
              <a:rPr lang="en-US" altLang="zh-CN" sz="2800" b="1" dirty="0">
                <a:latin typeface="+mn-ea"/>
                <a:ea typeface="+mn-ea"/>
                <a:sym typeface="Arial" panose="020B0604020202020204" pitchFamily="34" charset="0"/>
              </a:rPr>
              <a:t>C.“</a:t>
            </a:r>
            <a: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  <a:t>新经济”促进经济进一步发展</a:t>
            </a:r>
            <a:b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</a:br>
            <a:r>
              <a:rPr lang="en-US" altLang="zh-CN" sz="2800" b="1" dirty="0">
                <a:latin typeface="+mn-ea"/>
                <a:ea typeface="+mn-ea"/>
                <a:sym typeface="Arial" panose="020B0604020202020204" pitchFamily="34" charset="0"/>
              </a:rPr>
              <a:t>D.</a:t>
            </a:r>
            <a:r>
              <a:rPr lang="zh-CN" altLang="en-US" sz="2800" b="1" dirty="0">
                <a:latin typeface="+mn-ea"/>
                <a:ea typeface="+mn-ea"/>
                <a:sym typeface="Arial" panose="020B0604020202020204" pitchFamily="34" charset="0"/>
              </a:rPr>
              <a:t>应用最新科技成果，刺激经济繁荣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latin typeface="+mn-ea"/>
                <a:ea typeface="+mn-ea"/>
              </a:rPr>
              <a:t>4.</a:t>
            </a:r>
            <a:r>
              <a:rPr lang="zh-CN" altLang="en-US" sz="2800" b="1" dirty="0">
                <a:latin typeface="+mn-ea"/>
                <a:ea typeface="+mn-ea"/>
              </a:rPr>
              <a:t>以下关于社会保障制度，说法不正确的是（    ）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latin typeface="+mn-ea"/>
                <a:ea typeface="+mn-ea"/>
              </a:rPr>
              <a:t>A.</a:t>
            </a:r>
            <a:r>
              <a:rPr lang="zh-CN" altLang="en-US" sz="2800" b="1" dirty="0">
                <a:latin typeface="+mn-ea"/>
                <a:ea typeface="+mn-ea"/>
              </a:rPr>
              <a:t>是工人阶级斗争的结果</a:t>
            </a:r>
            <a:br>
              <a:rPr lang="zh-CN" altLang="en-US" sz="2800" b="1" dirty="0">
                <a:latin typeface="+mn-ea"/>
                <a:ea typeface="+mn-ea"/>
              </a:rPr>
            </a:br>
            <a:r>
              <a:rPr lang="en-US" altLang="zh-CN" sz="2800" b="1" dirty="0">
                <a:latin typeface="+mn-ea"/>
                <a:ea typeface="+mn-ea"/>
              </a:rPr>
              <a:t>B.</a:t>
            </a:r>
            <a:r>
              <a:rPr lang="zh-CN" altLang="en-US" sz="2800" b="1" dirty="0">
                <a:latin typeface="+mn-ea"/>
                <a:ea typeface="+mn-ea"/>
              </a:rPr>
              <a:t>可以缓和阶级矛盾</a:t>
            </a:r>
            <a:br>
              <a:rPr lang="zh-CN" altLang="en-US" sz="2800" b="1" dirty="0">
                <a:latin typeface="+mn-ea"/>
                <a:ea typeface="+mn-ea"/>
              </a:rPr>
            </a:br>
            <a:r>
              <a:rPr lang="en-US" altLang="zh-CN" sz="2800" b="1" dirty="0">
                <a:latin typeface="+mn-ea"/>
                <a:ea typeface="+mn-ea"/>
              </a:rPr>
              <a:t>C.</a:t>
            </a:r>
            <a:r>
              <a:rPr lang="zh-CN" altLang="en-US" sz="2800" b="1" dirty="0">
                <a:latin typeface="+mn-ea"/>
                <a:ea typeface="+mn-ea"/>
              </a:rPr>
              <a:t>有利于创造稳定的社会环境</a:t>
            </a:r>
            <a:br>
              <a:rPr lang="zh-CN" altLang="en-US" sz="2800" b="1" dirty="0">
                <a:latin typeface="+mn-ea"/>
                <a:ea typeface="+mn-ea"/>
              </a:rPr>
            </a:br>
            <a:r>
              <a:rPr lang="en-US" altLang="zh-CN" sz="2800" b="1" dirty="0">
                <a:latin typeface="+mn-ea"/>
                <a:ea typeface="+mn-ea"/>
              </a:rPr>
              <a:t>D.</a:t>
            </a:r>
            <a:r>
              <a:rPr lang="zh-CN" altLang="en-US" sz="2800" b="1" dirty="0">
                <a:latin typeface="+mn-ea"/>
                <a:ea typeface="+mn-ea"/>
              </a:rPr>
              <a:t>解决了资本主义社会的基本矛盾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F0B0B2F-9807-44CB-93D4-D5B415802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331" y="648399"/>
            <a:ext cx="792163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A534948-0B73-4C09-A176-3661F24F6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3249" y="3149374"/>
            <a:ext cx="792163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6137</TotalTime>
  <Words>1807</Words>
  <PresentationFormat>宽屏</PresentationFormat>
  <Paragraphs>129</Paragraphs>
  <Slides>24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等线 Light</vt:lpstr>
      <vt:lpstr>黑体</vt:lpstr>
      <vt:lpstr>楷体</vt:lpstr>
      <vt:lpstr>楷体_GB2312</vt:lpstr>
      <vt:lpstr>宋体</vt:lpstr>
      <vt:lpstr>Arial</vt:lpstr>
      <vt:lpstr>Calibri</vt:lpstr>
      <vt:lpstr>Times New Roman</vt:lpstr>
      <vt:lpstr>Office 主题​​</vt:lpstr>
      <vt:lpstr>Microsoft Graph Chart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合作探究：有人说资本主义国家建立了“从摇篮到坟墓的福利制度”，请同学们探究之中制度的利弊。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2018-09-27T07:25:09Z</dcterms:created>
  <dcterms:modified xsi:type="dcterms:W3CDTF">2018-12-07T05:40:37Z</dcterms:modified>
</cp:coreProperties>
</file>