
<file path=[Content_Types].xml><?xml version="1.0" encoding="utf-8"?>
<Types xmlns="http://schemas.openxmlformats.org/package/2006/content-types">
  <Default Extension="jpeg" ContentType="image/jpeg"/>
  <Default Extension="wav" ContentType="audio/x-wav"/>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33"/>
  </p:handoutMasterIdLst>
  <p:sldIdLst>
    <p:sldId id="257" r:id="rId3"/>
    <p:sldId id="930" r:id="rId5"/>
    <p:sldId id="958" r:id="rId6"/>
    <p:sldId id="959" r:id="rId7"/>
    <p:sldId id="983" r:id="rId8"/>
    <p:sldId id="984" r:id="rId9"/>
    <p:sldId id="961" r:id="rId10"/>
    <p:sldId id="985" r:id="rId11"/>
    <p:sldId id="963" r:id="rId12"/>
    <p:sldId id="964" r:id="rId13"/>
    <p:sldId id="986" r:id="rId14"/>
    <p:sldId id="987" r:id="rId15"/>
    <p:sldId id="966" r:id="rId16"/>
    <p:sldId id="967" r:id="rId17"/>
    <p:sldId id="968" r:id="rId18"/>
    <p:sldId id="970" r:id="rId19"/>
    <p:sldId id="1025" r:id="rId20"/>
    <p:sldId id="969" r:id="rId21"/>
    <p:sldId id="972" r:id="rId22"/>
    <p:sldId id="973" r:id="rId23"/>
    <p:sldId id="974" r:id="rId24"/>
    <p:sldId id="1017" r:id="rId25"/>
    <p:sldId id="975" r:id="rId26"/>
    <p:sldId id="976" r:id="rId27"/>
    <p:sldId id="977" r:id="rId28"/>
    <p:sldId id="978" r:id="rId29"/>
    <p:sldId id="980" r:id="rId30"/>
    <p:sldId id="486" r:id="rId31"/>
    <p:sldId id="317" r:id="rId32"/>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05F2C04-C923-438B-8C0F-E0CD2BADF298}">
      <wppc:fontMiss xmlns:wppc="http://www.wps.cn/officeDocument/PresentationCustomData" type="true"/>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cmAuthor id="2" name="微软用户" initials="微" lastIdx="1" clrIdx="0"/>
  <p:cmAuthor id="3" name="新课标第一网" initials="新"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showPr>
  <p:clrMru>
    <a:srgbClr val="466263"/>
    <a:srgbClr val="D7B4B6"/>
    <a:srgbClr val="689474"/>
    <a:srgbClr val="758782"/>
    <a:srgbClr val="BD91B8"/>
    <a:srgbClr val="E8A172"/>
    <a:srgbClr val="3280B2"/>
    <a:srgbClr val="DCB9BF"/>
    <a:srgbClr val="F8BE8F"/>
    <a:srgbClr val="BBCAB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78" autoAdjust="0"/>
    <p:restoredTop sz="94660"/>
  </p:normalViewPr>
  <p:slideViewPr>
    <p:cSldViewPr snapToGrid="0" showGuides="1">
      <p:cViewPr varScale="1">
        <p:scale>
          <a:sx n="110" d="100"/>
          <a:sy n="110" d="100"/>
        </p:scale>
        <p:origin x="168" y="96"/>
      </p:cViewPr>
      <p:guideLst>
        <p:guide orient="horz" pos="2344"/>
        <p:guide pos="3920"/>
      </p:guideLst>
    </p:cSldViewPr>
  </p:slideViewPr>
  <p:notesTextViewPr>
    <p:cViewPr>
      <p:scale>
        <a:sx n="3" d="2"/>
        <a:sy n="3" d="2"/>
      </p:scale>
      <p:origin x="0" y="0"/>
    </p:cViewPr>
  </p:notesTextViewPr>
  <p:gridSpacing cx="72000" cy="720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7" Type="http://schemas.openxmlformats.org/officeDocument/2006/relationships/commentAuthors" Target="commentAuthors.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handoutMaster" Target="handoutMasters/handoutMaster1.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zh-CN" altLang="en-US"/>
          </a:p>
        </p:txBody>
      </p:sp>
      <p:sp>
        <p:nvSpPr>
          <p:cNvPr id="3" name="日期占位符 2"/>
          <p:cNvSpPr>
            <a:spLocks noGrp="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zh-CN" altLang="en-US"/>
          </a:p>
        </p:txBody>
      </p:sp>
      <p:sp>
        <p:nvSpPr>
          <p:cNvPr id="5" name="灯片编号占位符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D6C8D182-E4C8-4120-9249-FC9774456FF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85D0DACE-38E0-42D2-9336-2B707D34BC6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322962"/>
            <a:ext cx="9144000" cy="2187001"/>
          </a:xfrm>
        </p:spPr>
        <p:txBody>
          <a:bodyPr anchor="b">
            <a:normAutofit/>
          </a:bodyPr>
          <a:lstStyle>
            <a:lvl1pPr algn="ctr">
              <a:defRPr sz="60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solidFill>
                  <a:schemeClr val="tx1">
                    <a:lumMod val="75000"/>
                    <a:lumOff val="25000"/>
                  </a:schemeClr>
                </a:solidFill>
                <a:effectLst/>
                <a:latin typeface="+mj-lt"/>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dirty="0"/>
              <a:t>单击此处编辑母版标题样式</a:t>
            </a:r>
            <a:endParaRPr lang="zh-CN" altLang="en-US" dirty="0"/>
          </a:p>
        </p:txBody>
      </p:sp>
      <p:sp>
        <p:nvSpPr>
          <p:cNvPr id="3" name="内容占位符 2"/>
          <p:cNvSpPr>
            <a:spLocks noGrp="1"/>
          </p:cNvSpPr>
          <p:nvPr>
            <p:ph idx="1"/>
          </p:nvPr>
        </p:nvSpPr>
        <p:spPr>
          <a:xfrm>
            <a:off x="647700" y="1825625"/>
            <a:ext cx="10515600" cy="4351338"/>
          </a:xfrm>
        </p:spPr>
        <p:txBody>
          <a:bodyPr>
            <a:normAutofit/>
          </a:bodyPr>
          <a:lstStyle>
            <a:lvl1pPr>
              <a:defRPr sz="2000">
                <a:solidFill>
                  <a:schemeClr val="tx1">
                    <a:lumMod val="75000"/>
                    <a:lumOff val="25000"/>
                  </a:schemeClr>
                </a:solidFill>
              </a:defRPr>
            </a:lvl1pPr>
            <a:lvl2pPr>
              <a:defRPr sz="18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3751117"/>
            <a:ext cx="7321550" cy="811357"/>
          </a:xfrm>
        </p:spPr>
        <p:txBody>
          <a:bodyPr anchor="b">
            <a:normAutofit/>
          </a:bodyPr>
          <a:lstStyle>
            <a:lvl1pPr>
              <a:defRPr sz="4000">
                <a:effectLst>
                  <a:outerShdw blurRad="38100" dist="38100" dir="2700000" algn="tl">
                    <a:srgbClr val="000000">
                      <a:alpha val="43137"/>
                    </a:srgbClr>
                  </a:outerShdw>
                </a:effectLst>
              </a:defRPr>
            </a:lvl1p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1850" y="4610028"/>
            <a:ext cx="7321550" cy="647555"/>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ormAutofit/>
          </a:bodyPr>
          <a:lstStyle>
            <a:lvl1pPr>
              <a:defRPr sz="2400" b="1" i="0">
                <a:effectLst>
                  <a:outerShdw blurRad="38100" dist="38100" dir="2700000" algn="tl">
                    <a:srgbClr val="000000">
                      <a:alpha val="43137"/>
                    </a:srgbClr>
                  </a:outerShdw>
                </a:effectLst>
              </a:defRPr>
            </a:lvl1pPr>
          </a:lstStyle>
          <a:p>
            <a:r>
              <a:rPr lang="zh-CN" altLang="en-US" dirty="0"/>
              <a:t>单击此处编辑母版标题样式</a:t>
            </a:r>
            <a:endParaRPr lang="zh-CN" altLang="en-US" dirty="0"/>
          </a:p>
        </p:txBody>
      </p:sp>
      <p:sp>
        <p:nvSpPr>
          <p:cNvPr id="3" name="内容占位符 2"/>
          <p:cNvSpPr>
            <a:spLocks noGrp="1"/>
          </p:cNvSpPr>
          <p:nvPr>
            <p:ph sz="half" idx="1"/>
          </p:nvPr>
        </p:nvSpPr>
        <p:spPr>
          <a:xfrm>
            <a:off x="647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5981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2766219"/>
            <a:ext cx="10515600" cy="1325563"/>
          </a:xfrm>
        </p:spPr>
        <p:txBody>
          <a:bodyPr>
            <a:normAutofit/>
          </a:bodyPr>
          <a:lstStyle>
            <a:lvl1pPr algn="ctr">
              <a:defRPr sz="4800" b="0">
                <a:effectLst>
                  <a:outerShdw blurRad="38100" dist="38100" dir="2700000" algn="tl">
                    <a:srgbClr val="000000">
                      <a:alpha val="43137"/>
                    </a:srgbClr>
                  </a:outerShdw>
                </a:effectLst>
              </a:defRPr>
            </a:lvl1pPr>
          </a:lstStyle>
          <a:p>
            <a:r>
              <a:rPr lang="zh-CN" altLang="en-US" dirty="0"/>
              <a:t>单击此处编辑母版标题样式</a:t>
            </a:r>
            <a:endParaRPr lang="zh-CN" altLang="en-US" dirty="0"/>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46747" y="127000"/>
            <a:ext cx="4165200" cy="1600200"/>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184000" y="766354"/>
            <a:ext cx="5817375" cy="50944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651827" y="2057400"/>
            <a:ext cx="4165200" cy="3811588"/>
          </a:xfrm>
        </p:spPr>
        <p:txBody>
          <a:bodyPr>
            <a:normAutofit/>
          </a:bodyPr>
          <a:lstStyle>
            <a:lvl1pPr marL="0" indent="0">
              <a:lnSpc>
                <a:spcPct val="15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cxnSp>
        <p:nvCxnSpPr>
          <p:cNvPr id="8" name="直接连接符 7" hidden="1"/>
          <p:cNvCxnSpPr/>
          <p:nvPr userDrawn="1"/>
        </p:nvCxnSpPr>
        <p:spPr>
          <a:xfrm>
            <a:off x="742950" y="434340"/>
            <a:ext cx="0" cy="1391285"/>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824484" y="365125"/>
            <a:ext cx="1529316" cy="5811838"/>
          </a:xfrm>
        </p:spPr>
        <p:txBody>
          <a:bodyPr vert="eaVert">
            <a:normAutofit/>
          </a:bodyPr>
          <a:lstStyle>
            <a:lvl1pPr>
              <a:defRPr sz="3600"/>
            </a:lvl1pPr>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8879958"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33_Custom Layout">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776771" y="3153020"/>
            <a:ext cx="2479149" cy="2507056"/>
          </a:xfrm>
          <a:custGeom>
            <a:avLst/>
            <a:gdLst>
              <a:gd name="connsiteX0" fmla="*/ 0 w 2479085"/>
              <a:gd name="connsiteY0" fmla="*/ 0 h 2506940"/>
              <a:gd name="connsiteX1" fmla="*/ 2479085 w 2479085"/>
              <a:gd name="connsiteY1" fmla="*/ 0 h 2506940"/>
              <a:gd name="connsiteX2" fmla="*/ 2479085 w 2479085"/>
              <a:gd name="connsiteY2" fmla="*/ 2506940 h 2506940"/>
              <a:gd name="connsiteX3" fmla="*/ 0 w 2479085"/>
              <a:gd name="connsiteY3" fmla="*/ 2506940 h 2506940"/>
            </a:gdLst>
            <a:ahLst/>
            <a:cxnLst>
              <a:cxn ang="0">
                <a:pos x="connsiteX0" y="connsiteY0"/>
              </a:cxn>
              <a:cxn ang="0">
                <a:pos x="connsiteX1" y="connsiteY1"/>
              </a:cxn>
              <a:cxn ang="0">
                <a:pos x="connsiteX2" y="connsiteY2"/>
              </a:cxn>
              <a:cxn ang="0">
                <a:pos x="connsiteX3" y="connsiteY3"/>
              </a:cxn>
            </a:cxnLst>
            <a:rect l="l" t="t" r="r" b="b"/>
            <a:pathLst>
              <a:path w="2479085" h="2506940">
                <a:moveTo>
                  <a:pt x="0" y="0"/>
                </a:moveTo>
                <a:lnTo>
                  <a:pt x="2479085" y="0"/>
                </a:lnTo>
                <a:lnTo>
                  <a:pt x="2479085" y="2506940"/>
                </a:lnTo>
                <a:lnTo>
                  <a:pt x="0" y="2506940"/>
                </a:lnTo>
                <a:close/>
              </a:path>
            </a:pathLst>
          </a:custGeom>
          <a:pattFill prst="ltUpDiag">
            <a:fgClr>
              <a:schemeClr val="bg1">
                <a:lumMod val="75000"/>
              </a:schemeClr>
            </a:fgClr>
            <a:bgClr>
              <a:schemeClr val="bg1">
                <a:lumMod val="95000"/>
              </a:schemeClr>
            </a:bgClr>
          </a:pattFill>
        </p:spPr>
        <p:txBody>
          <a:bodyPr wrap="square">
            <a:noAutofit/>
          </a:bodyPr>
          <a:lstStyle>
            <a:lvl1pPr>
              <a:defRPr lang="en-US" sz="1400" b="1" i="1" dirty="0"/>
            </a:lvl1pPr>
          </a:lstStyle>
          <a:p>
            <a:pPr marL="0" lvl="0" indent="0">
              <a:buNone/>
            </a:pPr>
            <a:endParaRPr lang="en-US" dirty="0"/>
          </a:p>
        </p:txBody>
      </p:sp>
      <p:sp>
        <p:nvSpPr>
          <p:cNvPr id="12" name="Picture Placeholder 11"/>
          <p:cNvSpPr>
            <a:spLocks noGrp="1"/>
          </p:cNvSpPr>
          <p:nvPr>
            <p:ph type="pic" sz="quarter" idx="11"/>
          </p:nvPr>
        </p:nvSpPr>
        <p:spPr>
          <a:xfrm>
            <a:off x="3496648" y="3153020"/>
            <a:ext cx="2479149" cy="2507056"/>
          </a:xfrm>
          <a:custGeom>
            <a:avLst/>
            <a:gdLst>
              <a:gd name="connsiteX0" fmla="*/ 0 w 2479085"/>
              <a:gd name="connsiteY0" fmla="*/ 0 h 2506940"/>
              <a:gd name="connsiteX1" fmla="*/ 2479085 w 2479085"/>
              <a:gd name="connsiteY1" fmla="*/ 0 h 2506940"/>
              <a:gd name="connsiteX2" fmla="*/ 2479085 w 2479085"/>
              <a:gd name="connsiteY2" fmla="*/ 2506940 h 2506940"/>
              <a:gd name="connsiteX3" fmla="*/ 0 w 2479085"/>
              <a:gd name="connsiteY3" fmla="*/ 2506940 h 2506940"/>
            </a:gdLst>
            <a:ahLst/>
            <a:cxnLst>
              <a:cxn ang="0">
                <a:pos x="connsiteX0" y="connsiteY0"/>
              </a:cxn>
              <a:cxn ang="0">
                <a:pos x="connsiteX1" y="connsiteY1"/>
              </a:cxn>
              <a:cxn ang="0">
                <a:pos x="connsiteX2" y="connsiteY2"/>
              </a:cxn>
              <a:cxn ang="0">
                <a:pos x="connsiteX3" y="connsiteY3"/>
              </a:cxn>
            </a:cxnLst>
            <a:rect l="l" t="t" r="r" b="b"/>
            <a:pathLst>
              <a:path w="2479085" h="2506940">
                <a:moveTo>
                  <a:pt x="0" y="0"/>
                </a:moveTo>
                <a:lnTo>
                  <a:pt x="2479085" y="0"/>
                </a:lnTo>
                <a:lnTo>
                  <a:pt x="2479085" y="2506940"/>
                </a:lnTo>
                <a:lnTo>
                  <a:pt x="0" y="2506940"/>
                </a:lnTo>
                <a:close/>
              </a:path>
            </a:pathLst>
          </a:custGeom>
          <a:pattFill prst="ltUpDiag">
            <a:fgClr>
              <a:schemeClr val="bg1">
                <a:lumMod val="75000"/>
              </a:schemeClr>
            </a:fgClr>
            <a:bgClr>
              <a:schemeClr val="bg1">
                <a:lumMod val="95000"/>
              </a:schemeClr>
            </a:bgClr>
          </a:pattFill>
        </p:spPr>
        <p:txBody>
          <a:bodyPr wrap="square">
            <a:noAutofit/>
          </a:bodyPr>
          <a:lstStyle>
            <a:lvl1pPr>
              <a:defRPr lang="en-US" sz="1400" b="1" i="1" dirty="0"/>
            </a:lvl1pPr>
          </a:lstStyle>
          <a:p>
            <a:pPr marL="0" lvl="0" indent="0">
              <a:buNone/>
            </a:pPr>
            <a:endParaRPr lang="en-US" dirty="0"/>
          </a:p>
        </p:txBody>
      </p:sp>
      <p:sp>
        <p:nvSpPr>
          <p:cNvPr id="13" name="Picture Placeholder 12"/>
          <p:cNvSpPr>
            <a:spLocks noGrp="1"/>
          </p:cNvSpPr>
          <p:nvPr>
            <p:ph type="pic" sz="quarter" idx="12"/>
          </p:nvPr>
        </p:nvSpPr>
        <p:spPr>
          <a:xfrm>
            <a:off x="6216524" y="3153020"/>
            <a:ext cx="2479149" cy="2507056"/>
          </a:xfrm>
          <a:custGeom>
            <a:avLst/>
            <a:gdLst>
              <a:gd name="connsiteX0" fmla="*/ 0 w 2479085"/>
              <a:gd name="connsiteY0" fmla="*/ 0 h 2506940"/>
              <a:gd name="connsiteX1" fmla="*/ 2479085 w 2479085"/>
              <a:gd name="connsiteY1" fmla="*/ 0 h 2506940"/>
              <a:gd name="connsiteX2" fmla="*/ 2479085 w 2479085"/>
              <a:gd name="connsiteY2" fmla="*/ 2506940 h 2506940"/>
              <a:gd name="connsiteX3" fmla="*/ 0 w 2479085"/>
              <a:gd name="connsiteY3" fmla="*/ 2506940 h 2506940"/>
            </a:gdLst>
            <a:ahLst/>
            <a:cxnLst>
              <a:cxn ang="0">
                <a:pos x="connsiteX0" y="connsiteY0"/>
              </a:cxn>
              <a:cxn ang="0">
                <a:pos x="connsiteX1" y="connsiteY1"/>
              </a:cxn>
              <a:cxn ang="0">
                <a:pos x="connsiteX2" y="connsiteY2"/>
              </a:cxn>
              <a:cxn ang="0">
                <a:pos x="connsiteX3" y="connsiteY3"/>
              </a:cxn>
            </a:cxnLst>
            <a:rect l="l" t="t" r="r" b="b"/>
            <a:pathLst>
              <a:path w="2479085" h="2506940">
                <a:moveTo>
                  <a:pt x="0" y="0"/>
                </a:moveTo>
                <a:lnTo>
                  <a:pt x="2479085" y="0"/>
                </a:lnTo>
                <a:lnTo>
                  <a:pt x="2479085" y="2506940"/>
                </a:lnTo>
                <a:lnTo>
                  <a:pt x="0" y="2506940"/>
                </a:lnTo>
                <a:close/>
              </a:path>
            </a:pathLst>
          </a:custGeom>
          <a:noFill/>
        </p:spPr>
        <p:txBody>
          <a:bodyPr wrap="square">
            <a:noAutofit/>
          </a:bodyPr>
          <a:lstStyle>
            <a:lvl1pPr>
              <a:defRPr lang="en-US" sz="1400" b="1" i="1" dirty="0"/>
            </a:lvl1pPr>
          </a:lstStyle>
          <a:p>
            <a:pPr marL="0" lvl="0" indent="0">
              <a:buNone/>
            </a:pPr>
            <a:endParaRPr lang="en-US" dirty="0"/>
          </a:p>
        </p:txBody>
      </p:sp>
      <p:sp>
        <p:nvSpPr>
          <p:cNvPr id="14" name="Picture Placeholder 13"/>
          <p:cNvSpPr>
            <a:spLocks noGrp="1"/>
          </p:cNvSpPr>
          <p:nvPr>
            <p:ph type="pic" sz="quarter" idx="13"/>
          </p:nvPr>
        </p:nvSpPr>
        <p:spPr>
          <a:xfrm>
            <a:off x="8936402" y="3153020"/>
            <a:ext cx="2479149" cy="2507056"/>
          </a:xfrm>
          <a:custGeom>
            <a:avLst/>
            <a:gdLst>
              <a:gd name="connsiteX0" fmla="*/ 0 w 2479085"/>
              <a:gd name="connsiteY0" fmla="*/ 0 h 2506940"/>
              <a:gd name="connsiteX1" fmla="*/ 2479085 w 2479085"/>
              <a:gd name="connsiteY1" fmla="*/ 0 h 2506940"/>
              <a:gd name="connsiteX2" fmla="*/ 2479085 w 2479085"/>
              <a:gd name="connsiteY2" fmla="*/ 2506940 h 2506940"/>
              <a:gd name="connsiteX3" fmla="*/ 0 w 2479085"/>
              <a:gd name="connsiteY3" fmla="*/ 2506940 h 2506940"/>
            </a:gdLst>
            <a:ahLst/>
            <a:cxnLst>
              <a:cxn ang="0">
                <a:pos x="connsiteX0" y="connsiteY0"/>
              </a:cxn>
              <a:cxn ang="0">
                <a:pos x="connsiteX1" y="connsiteY1"/>
              </a:cxn>
              <a:cxn ang="0">
                <a:pos x="connsiteX2" y="connsiteY2"/>
              </a:cxn>
              <a:cxn ang="0">
                <a:pos x="connsiteX3" y="connsiteY3"/>
              </a:cxn>
            </a:cxnLst>
            <a:rect l="l" t="t" r="r" b="b"/>
            <a:pathLst>
              <a:path w="2479085" h="2506940">
                <a:moveTo>
                  <a:pt x="0" y="0"/>
                </a:moveTo>
                <a:lnTo>
                  <a:pt x="2479085" y="0"/>
                </a:lnTo>
                <a:lnTo>
                  <a:pt x="2479085" y="2506940"/>
                </a:lnTo>
                <a:lnTo>
                  <a:pt x="0" y="2506940"/>
                </a:lnTo>
                <a:close/>
              </a:path>
            </a:pathLst>
          </a:custGeom>
          <a:pattFill prst="ltUpDiag">
            <a:fgClr>
              <a:schemeClr val="bg1">
                <a:lumMod val="75000"/>
              </a:schemeClr>
            </a:fgClr>
            <a:bgClr>
              <a:schemeClr val="bg1">
                <a:lumMod val="95000"/>
              </a:schemeClr>
            </a:bgClr>
          </a:pattFill>
        </p:spPr>
        <p:txBody>
          <a:bodyPr wrap="square">
            <a:noAutofit/>
          </a:bodyPr>
          <a:lstStyle>
            <a:lvl1pPr>
              <a:defRPr lang="en-US" sz="1400" b="1" i="1" dirty="0"/>
            </a:lvl1pPr>
          </a:lstStyle>
          <a:p>
            <a:pPr marL="0" lvl="0" indent="0">
              <a:buNone/>
            </a:pPr>
            <a:endParaRPr lang="en-US" dirty="0"/>
          </a:p>
        </p:txBody>
      </p:sp>
      <p:sp>
        <p:nvSpPr>
          <p:cNvPr id="15" name="Isosceles Triangle 14"/>
          <p:cNvSpPr/>
          <p:nvPr userDrawn="1"/>
        </p:nvSpPr>
        <p:spPr>
          <a:xfrm rot="10800000">
            <a:off x="1918897" y="2849104"/>
            <a:ext cx="194893" cy="168016"/>
          </a:xfrm>
          <a:prstGeom prst="triangl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6" name="Isosceles Triangle 15"/>
          <p:cNvSpPr/>
          <p:nvPr userDrawn="1"/>
        </p:nvSpPr>
        <p:spPr>
          <a:xfrm rot="10800000">
            <a:off x="4638774" y="2849104"/>
            <a:ext cx="194893" cy="168016"/>
          </a:xfrm>
          <a:prstGeom prst="triangl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7" name="Isosceles Triangle 16"/>
          <p:cNvSpPr/>
          <p:nvPr userDrawn="1"/>
        </p:nvSpPr>
        <p:spPr>
          <a:xfrm rot="10800000">
            <a:off x="7363391" y="2849104"/>
            <a:ext cx="194893" cy="16801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8" name="Isosceles Triangle 17"/>
          <p:cNvSpPr/>
          <p:nvPr userDrawn="1"/>
        </p:nvSpPr>
        <p:spPr>
          <a:xfrm rot="10800000">
            <a:off x="10078529" y="2849104"/>
            <a:ext cx="194893" cy="168016"/>
          </a:xfrm>
          <a:prstGeom prst="triangl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750" fill="hold"/>
                                        <p:tgtEl>
                                          <p:spTgt spid="11"/>
                                        </p:tgtEl>
                                        <p:attrNameLst>
                                          <p:attrName>ppt_x</p:attrName>
                                        </p:attrNameLst>
                                      </p:cBhvr>
                                      <p:tavLst>
                                        <p:tav tm="0">
                                          <p:val>
                                            <p:strVal val="#ppt_x"/>
                                          </p:val>
                                        </p:tav>
                                        <p:tav tm="100000">
                                          <p:val>
                                            <p:strVal val="#ppt_x"/>
                                          </p:val>
                                        </p:tav>
                                      </p:tavLst>
                                    </p:anim>
                                    <p:anim calcmode="lin" valueType="num">
                                      <p:cBhvr additive="base">
                                        <p:cTn id="8" dur="75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750" fill="hold"/>
                                        <p:tgtEl>
                                          <p:spTgt spid="15"/>
                                        </p:tgtEl>
                                        <p:attrNameLst>
                                          <p:attrName>ppt_x</p:attrName>
                                        </p:attrNameLst>
                                      </p:cBhvr>
                                      <p:tavLst>
                                        <p:tav tm="0">
                                          <p:val>
                                            <p:strVal val="#ppt_x"/>
                                          </p:val>
                                        </p:tav>
                                        <p:tav tm="100000">
                                          <p:val>
                                            <p:strVal val="#ppt_x"/>
                                          </p:val>
                                        </p:tav>
                                      </p:tavLst>
                                    </p:anim>
                                    <p:anim calcmode="lin" valueType="num">
                                      <p:cBhvr additive="base">
                                        <p:cTn id="12" dur="75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25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750" fill="hold"/>
                                        <p:tgtEl>
                                          <p:spTgt spid="12"/>
                                        </p:tgtEl>
                                        <p:attrNameLst>
                                          <p:attrName>ppt_x</p:attrName>
                                        </p:attrNameLst>
                                      </p:cBhvr>
                                      <p:tavLst>
                                        <p:tav tm="0">
                                          <p:val>
                                            <p:strVal val="#ppt_x"/>
                                          </p:val>
                                        </p:tav>
                                        <p:tav tm="100000">
                                          <p:val>
                                            <p:strVal val="#ppt_x"/>
                                          </p:val>
                                        </p:tav>
                                      </p:tavLst>
                                    </p:anim>
                                    <p:anim calcmode="lin" valueType="num">
                                      <p:cBhvr additive="base">
                                        <p:cTn id="16" dur="75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25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750" fill="hold"/>
                                        <p:tgtEl>
                                          <p:spTgt spid="16"/>
                                        </p:tgtEl>
                                        <p:attrNameLst>
                                          <p:attrName>ppt_x</p:attrName>
                                        </p:attrNameLst>
                                      </p:cBhvr>
                                      <p:tavLst>
                                        <p:tav tm="0">
                                          <p:val>
                                            <p:strVal val="#ppt_x"/>
                                          </p:val>
                                        </p:tav>
                                        <p:tav tm="100000">
                                          <p:val>
                                            <p:strVal val="#ppt_x"/>
                                          </p:val>
                                        </p:tav>
                                      </p:tavLst>
                                    </p:anim>
                                    <p:anim calcmode="lin" valueType="num">
                                      <p:cBhvr additive="base">
                                        <p:cTn id="20" dur="75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50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750" fill="hold"/>
                                        <p:tgtEl>
                                          <p:spTgt spid="13"/>
                                        </p:tgtEl>
                                        <p:attrNameLst>
                                          <p:attrName>ppt_x</p:attrName>
                                        </p:attrNameLst>
                                      </p:cBhvr>
                                      <p:tavLst>
                                        <p:tav tm="0">
                                          <p:val>
                                            <p:strVal val="#ppt_x"/>
                                          </p:val>
                                        </p:tav>
                                        <p:tav tm="100000">
                                          <p:val>
                                            <p:strVal val="#ppt_x"/>
                                          </p:val>
                                        </p:tav>
                                      </p:tavLst>
                                    </p:anim>
                                    <p:anim calcmode="lin" valueType="num">
                                      <p:cBhvr additive="base">
                                        <p:cTn id="24" dur="75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50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750" fill="hold"/>
                                        <p:tgtEl>
                                          <p:spTgt spid="17"/>
                                        </p:tgtEl>
                                        <p:attrNameLst>
                                          <p:attrName>ppt_x</p:attrName>
                                        </p:attrNameLst>
                                      </p:cBhvr>
                                      <p:tavLst>
                                        <p:tav tm="0">
                                          <p:val>
                                            <p:strVal val="#ppt_x"/>
                                          </p:val>
                                        </p:tav>
                                        <p:tav tm="100000">
                                          <p:val>
                                            <p:strVal val="#ppt_x"/>
                                          </p:val>
                                        </p:tav>
                                      </p:tavLst>
                                    </p:anim>
                                    <p:anim calcmode="lin" valueType="num">
                                      <p:cBhvr additive="base">
                                        <p:cTn id="28" dur="75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75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750" fill="hold"/>
                                        <p:tgtEl>
                                          <p:spTgt spid="14"/>
                                        </p:tgtEl>
                                        <p:attrNameLst>
                                          <p:attrName>ppt_x</p:attrName>
                                        </p:attrNameLst>
                                      </p:cBhvr>
                                      <p:tavLst>
                                        <p:tav tm="0">
                                          <p:val>
                                            <p:strVal val="#ppt_x"/>
                                          </p:val>
                                        </p:tav>
                                        <p:tav tm="100000">
                                          <p:val>
                                            <p:strVal val="#ppt_x"/>
                                          </p:val>
                                        </p:tav>
                                      </p:tavLst>
                                    </p:anim>
                                    <p:anim calcmode="lin" valueType="num">
                                      <p:cBhvr additive="base">
                                        <p:cTn id="32" dur="75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75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750" fill="hold"/>
                                        <p:tgtEl>
                                          <p:spTgt spid="18"/>
                                        </p:tgtEl>
                                        <p:attrNameLst>
                                          <p:attrName>ppt_x</p:attrName>
                                        </p:attrNameLst>
                                      </p:cBhvr>
                                      <p:tavLst>
                                        <p:tav tm="0">
                                          <p:val>
                                            <p:strVal val="#ppt_x"/>
                                          </p:val>
                                        </p:tav>
                                        <p:tav tm="100000">
                                          <p:val>
                                            <p:strVal val="#ppt_x"/>
                                          </p:val>
                                        </p:tav>
                                      </p:tavLst>
                                    </p:anim>
                                    <p:anim calcmode="lin" valueType="num">
                                      <p:cBhvr additive="base">
                                        <p:cTn id="36" dur="75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p:bldP spid="14" grpId="0" bldLvl="0" animBg="1"/>
      <p:bldP spid="15" grpId="0" bldLvl="0" animBg="1"/>
      <p:bldP spid="16" grpId="0" bldLvl="0" animBg="1"/>
      <p:bldP spid="17" grpId="0" bldLvl="0" animBg="1"/>
      <p:bldP spid="18" grpId="0" bldLvl="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2_Custom Layou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323859" y="342917"/>
            <a:ext cx="11544601" cy="4988284"/>
          </a:xfrm>
          <a:custGeom>
            <a:avLst/>
            <a:gdLst>
              <a:gd name="connsiteX0" fmla="*/ 0 w 11544300"/>
              <a:gd name="connsiteY0" fmla="*/ 0 h 4988053"/>
              <a:gd name="connsiteX1" fmla="*/ 11544300 w 11544300"/>
              <a:gd name="connsiteY1" fmla="*/ 0 h 4988053"/>
              <a:gd name="connsiteX2" fmla="*/ 11544300 w 11544300"/>
              <a:gd name="connsiteY2" fmla="*/ 4988053 h 4988053"/>
              <a:gd name="connsiteX3" fmla="*/ 0 w 11544300"/>
              <a:gd name="connsiteY3" fmla="*/ 4988053 h 4988053"/>
            </a:gdLst>
            <a:ahLst/>
            <a:cxnLst>
              <a:cxn ang="0">
                <a:pos x="connsiteX0" y="connsiteY0"/>
              </a:cxn>
              <a:cxn ang="0">
                <a:pos x="connsiteX1" y="connsiteY1"/>
              </a:cxn>
              <a:cxn ang="0">
                <a:pos x="connsiteX2" y="connsiteY2"/>
              </a:cxn>
              <a:cxn ang="0">
                <a:pos x="connsiteX3" y="connsiteY3"/>
              </a:cxn>
            </a:cxnLst>
            <a:rect l="l" t="t" r="r" b="b"/>
            <a:pathLst>
              <a:path w="11544300" h="4988053">
                <a:moveTo>
                  <a:pt x="0" y="0"/>
                </a:moveTo>
                <a:lnTo>
                  <a:pt x="11544300" y="0"/>
                </a:lnTo>
                <a:lnTo>
                  <a:pt x="11544300" y="4988053"/>
                </a:lnTo>
                <a:lnTo>
                  <a:pt x="0" y="4988053"/>
                </a:lnTo>
                <a:close/>
              </a:path>
            </a:pathLst>
          </a:custGeom>
          <a:noFill/>
        </p:spPr>
        <p:txBody>
          <a:bodyPr wrap="square">
            <a:noAutofit/>
          </a:bodyPr>
          <a:lstStyle>
            <a:lvl1pPr>
              <a:defRPr lang="en-US" sz="1400" b="1" i="1" dirty="0"/>
            </a:lvl1pPr>
          </a:lstStyle>
          <a:p>
            <a:pPr marL="0" lvl="0" indent="0">
              <a:buNone/>
            </a:pPr>
            <a:endParaRPr lang="en-US" dirty="0"/>
          </a:p>
        </p:txBody>
      </p:sp>
    </p:spTree>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Tree>
  </p:cSld>
  <p:clrMapOvr>
    <a:masterClrMapping/>
  </p:clrMapOvr>
  <p:transition spd="med">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8_Custom Layout">
    <p:spTree>
      <p:nvGrpSpPr>
        <p:cNvPr id="1" name=""/>
        <p:cNvGrpSpPr/>
        <p:nvPr/>
      </p:nvGrpSpPr>
      <p:grpSpPr>
        <a:xfrm>
          <a:off x="0" y="0"/>
          <a:ext cx="0" cy="0"/>
          <a:chOff x="0" y="0"/>
          <a:chExt cx="0" cy="0"/>
        </a:xfrm>
      </p:grpSpPr>
      <p:sp>
        <p:nvSpPr>
          <p:cNvPr id="3" name="Freeform: Shape 2"/>
          <p:cNvSpPr/>
          <p:nvPr userDrawn="1"/>
        </p:nvSpPr>
        <p:spPr>
          <a:xfrm>
            <a:off x="7144054" y="-5727"/>
            <a:ext cx="5045119" cy="6858318"/>
          </a:xfrm>
          <a:custGeom>
            <a:avLst/>
            <a:gdLst>
              <a:gd name="connsiteX0" fmla="*/ 1581150 w 4514850"/>
              <a:gd name="connsiteY0" fmla="*/ 0 h 6858000"/>
              <a:gd name="connsiteX1" fmla="*/ 4514850 w 4514850"/>
              <a:gd name="connsiteY1" fmla="*/ 0 h 6858000"/>
              <a:gd name="connsiteX2" fmla="*/ 4514850 w 4514850"/>
              <a:gd name="connsiteY2" fmla="*/ 6858000 h 6858000"/>
              <a:gd name="connsiteX3" fmla="*/ 1581150 w 4514850"/>
              <a:gd name="connsiteY3" fmla="*/ 6858000 h 6858000"/>
              <a:gd name="connsiteX4" fmla="*/ 0 w 451485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4850" h="6858000">
                <a:moveTo>
                  <a:pt x="1581150" y="0"/>
                </a:moveTo>
                <a:lnTo>
                  <a:pt x="4514850" y="0"/>
                </a:lnTo>
                <a:lnTo>
                  <a:pt x="4514850" y="6858000"/>
                </a:lnTo>
                <a:lnTo>
                  <a:pt x="1581150" y="6858000"/>
                </a:lnTo>
                <a:lnTo>
                  <a:pt x="0" y="6858000"/>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 name="Oval 3"/>
          <p:cNvSpPr/>
          <p:nvPr userDrawn="1"/>
        </p:nvSpPr>
        <p:spPr>
          <a:xfrm>
            <a:off x="6412799" y="1058888"/>
            <a:ext cx="4207031" cy="4207117"/>
          </a:xfrm>
          <a:prstGeom prst="ellipse">
            <a:avLst/>
          </a:prstGeom>
          <a:solidFill>
            <a:srgbClr val="F8F8F8"/>
          </a:solidFill>
          <a:ln>
            <a:noFill/>
          </a:ln>
          <a:effectLst>
            <a:outerShdw blurRad="1270000" dist="444500" dir="8100000" sx="95000" sy="95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7" name="Picture Placeholder 6"/>
          <p:cNvSpPr>
            <a:spLocks noGrp="1"/>
          </p:cNvSpPr>
          <p:nvPr>
            <p:ph type="pic" sz="quarter" idx="10"/>
          </p:nvPr>
        </p:nvSpPr>
        <p:spPr>
          <a:xfrm>
            <a:off x="6535064" y="1181154"/>
            <a:ext cx="3962503" cy="3962584"/>
          </a:xfrm>
          <a:custGeom>
            <a:avLst/>
            <a:gdLst>
              <a:gd name="connsiteX0" fmla="*/ 1981200 w 3962400"/>
              <a:gd name="connsiteY0" fmla="*/ 0 h 3962400"/>
              <a:gd name="connsiteX1" fmla="*/ 3962400 w 3962400"/>
              <a:gd name="connsiteY1" fmla="*/ 1981200 h 3962400"/>
              <a:gd name="connsiteX2" fmla="*/ 1981200 w 3962400"/>
              <a:gd name="connsiteY2" fmla="*/ 3962400 h 3962400"/>
              <a:gd name="connsiteX3" fmla="*/ 0 w 3962400"/>
              <a:gd name="connsiteY3" fmla="*/ 1981200 h 3962400"/>
              <a:gd name="connsiteX4" fmla="*/ 1981200 w 3962400"/>
              <a:gd name="connsiteY4" fmla="*/ 0 h 396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62400" h="3962400">
                <a:moveTo>
                  <a:pt x="1981200" y="0"/>
                </a:moveTo>
                <a:cubicBezTo>
                  <a:pt x="3075387" y="0"/>
                  <a:pt x="3962400" y="887013"/>
                  <a:pt x="3962400" y="1981200"/>
                </a:cubicBezTo>
                <a:cubicBezTo>
                  <a:pt x="3962400" y="3075387"/>
                  <a:pt x="3075387" y="3962400"/>
                  <a:pt x="1981200" y="3962400"/>
                </a:cubicBezTo>
                <a:cubicBezTo>
                  <a:pt x="887013" y="3962400"/>
                  <a:pt x="0" y="3075387"/>
                  <a:pt x="0" y="1981200"/>
                </a:cubicBezTo>
                <a:cubicBezTo>
                  <a:pt x="0" y="887013"/>
                  <a:pt x="887013" y="0"/>
                  <a:pt x="1981200" y="0"/>
                </a:cubicBezTo>
                <a:close/>
              </a:path>
            </a:pathLst>
          </a:custGeom>
          <a:pattFill prst="ltUpDiag">
            <a:fgClr>
              <a:schemeClr val="bg1">
                <a:lumMod val="75000"/>
              </a:schemeClr>
            </a:fgClr>
            <a:bgClr>
              <a:schemeClr val="bg1">
                <a:lumMod val="95000"/>
              </a:schemeClr>
            </a:bgClr>
          </a:pattFill>
        </p:spPr>
        <p:txBody>
          <a:bodyPr wrap="square">
            <a:noAutofit/>
          </a:bodyPr>
          <a:lstStyle>
            <a:lvl1pPr>
              <a:defRPr lang="en-US" sz="1400" b="1" i="1" dirty="0"/>
            </a:lvl1pPr>
          </a:lstStyle>
          <a:p>
            <a:pPr marL="0" lvl="0" indent="0">
              <a:buNone/>
            </a:pPr>
            <a:endParaRPr lang="en-US" dirty="0"/>
          </a:p>
        </p:txBody>
      </p:sp>
    </p:spTree>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fill="hold"/>
                                        <p:tgtEl>
                                          <p:spTgt spid="7"/>
                                        </p:tgtEl>
                                        <p:attrNameLst>
                                          <p:attrName>ppt_x</p:attrName>
                                        </p:attrNameLst>
                                      </p:cBhvr>
                                      <p:tavLst>
                                        <p:tav tm="0">
                                          <p:val>
                                            <p:strVal val="#ppt_x"/>
                                          </p:val>
                                        </p:tav>
                                        <p:tav tm="100000">
                                          <p:val>
                                            <p:strVal val="#ppt_x"/>
                                          </p:val>
                                        </p:tav>
                                      </p:tavLst>
                                    </p:anim>
                                    <p:anim calcmode="lin" valueType="num">
                                      <p:cBhvr additive="base">
                                        <p:cTn id="8" dur="75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ppt_x"/>
                                          </p:val>
                                        </p:tav>
                                        <p:tav tm="100000">
                                          <p:val>
                                            <p:strVal val="#ppt_x"/>
                                          </p:val>
                                        </p:tav>
                                      </p:tavLst>
                                    </p:anim>
                                    <p:anim calcmode="lin" valueType="num">
                                      <p:cBhvr additive="base">
                                        <p:cTn id="12" dur="75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7" grpId="0" bldLvl="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
        <p:nvSpPr>
          <p:cNvPr id="3" name="Freeform: Shape 2"/>
          <p:cNvSpPr/>
          <p:nvPr userDrawn="1"/>
        </p:nvSpPr>
        <p:spPr>
          <a:xfrm flipH="1">
            <a:off x="1" y="-176990"/>
            <a:ext cx="12192317" cy="4291939"/>
          </a:xfrm>
          <a:custGeom>
            <a:avLst/>
            <a:gdLst>
              <a:gd name="connsiteX0" fmla="*/ 0 w 12191999"/>
              <a:gd name="connsiteY0" fmla="*/ 0 h 4291740"/>
              <a:gd name="connsiteX1" fmla="*/ 12191999 w 12191999"/>
              <a:gd name="connsiteY1" fmla="*/ 0 h 4291740"/>
              <a:gd name="connsiteX2" fmla="*/ 12191999 w 12191999"/>
              <a:gd name="connsiteY2" fmla="*/ 1244082 h 4291740"/>
              <a:gd name="connsiteX3" fmla="*/ 12191998 w 12191999"/>
              <a:gd name="connsiteY3" fmla="*/ 1244082 h 4291740"/>
              <a:gd name="connsiteX4" fmla="*/ 12191998 w 12191999"/>
              <a:gd name="connsiteY4" fmla="*/ 3713545 h 4291740"/>
              <a:gd name="connsiteX5" fmla="*/ 9905998 w 12191999"/>
              <a:gd name="connsiteY5" fmla="*/ 4122524 h 4291740"/>
              <a:gd name="connsiteX6" fmla="*/ 9905998 w 12191999"/>
              <a:gd name="connsiteY6" fmla="*/ 4125232 h 4291740"/>
              <a:gd name="connsiteX7" fmla="*/ 9857087 w 12191999"/>
              <a:gd name="connsiteY7" fmla="*/ 4136195 h 4291740"/>
              <a:gd name="connsiteX8" fmla="*/ 9690569 w 12191999"/>
              <a:gd name="connsiteY8" fmla="*/ 4182739 h 4291740"/>
              <a:gd name="connsiteX9" fmla="*/ 8839877 w 12191999"/>
              <a:gd name="connsiteY9" fmla="*/ 4291723 h 4291740"/>
              <a:gd name="connsiteX10" fmla="*/ 8765196 w 12191999"/>
              <a:gd name="connsiteY10" fmla="*/ 4290006 h 4291740"/>
              <a:gd name="connsiteX11" fmla="*/ 8717158 w 12191999"/>
              <a:gd name="connsiteY11" fmla="*/ 4291490 h 4291740"/>
              <a:gd name="connsiteX12" fmla="*/ 7673594 w 12191999"/>
              <a:gd name="connsiteY12" fmla="*/ 4138313 h 4291740"/>
              <a:gd name="connsiteX13" fmla="*/ 7659974 w 12191999"/>
              <a:gd name="connsiteY13" fmla="*/ 4134175 h 4291740"/>
              <a:gd name="connsiteX14" fmla="*/ 7619998 w 12191999"/>
              <a:gd name="connsiteY14" fmla="*/ 4125232 h 4291740"/>
              <a:gd name="connsiteX15" fmla="*/ 7619998 w 12191999"/>
              <a:gd name="connsiteY15" fmla="*/ 4122032 h 4291740"/>
              <a:gd name="connsiteX16" fmla="*/ 7465547 w 12191999"/>
              <a:gd name="connsiteY16" fmla="*/ 4075115 h 4291740"/>
              <a:gd name="connsiteX17" fmla="*/ 5541753 w 12191999"/>
              <a:gd name="connsiteY17" fmla="*/ 3716264 h 4291740"/>
              <a:gd name="connsiteX18" fmla="*/ 5333999 w 12191999"/>
              <a:gd name="connsiteY18" fmla="*/ 3713545 h 4291740"/>
              <a:gd name="connsiteX19" fmla="*/ 5091621 w 12191999"/>
              <a:gd name="connsiteY19" fmla="*/ 3716264 h 4291740"/>
              <a:gd name="connsiteX20" fmla="*/ 235032 w 12191999"/>
              <a:gd name="connsiteY20" fmla="*/ 4170386 h 4291740"/>
              <a:gd name="connsiteX21" fmla="*/ 0 w 12191999"/>
              <a:gd name="connsiteY21" fmla="*/ 4125232 h 4291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191999" h="4291740">
                <a:moveTo>
                  <a:pt x="0" y="0"/>
                </a:moveTo>
                <a:lnTo>
                  <a:pt x="12191999" y="0"/>
                </a:lnTo>
                <a:lnTo>
                  <a:pt x="12191999" y="1244082"/>
                </a:lnTo>
                <a:lnTo>
                  <a:pt x="12191998" y="1244082"/>
                </a:lnTo>
                <a:lnTo>
                  <a:pt x="12191998" y="3713545"/>
                </a:lnTo>
                <a:cubicBezTo>
                  <a:pt x="11048998" y="3713545"/>
                  <a:pt x="10477498" y="3951890"/>
                  <a:pt x="9905998" y="4122524"/>
                </a:cubicBezTo>
                <a:lnTo>
                  <a:pt x="9905998" y="4125232"/>
                </a:lnTo>
                <a:lnTo>
                  <a:pt x="9857087" y="4136195"/>
                </a:lnTo>
                <a:lnTo>
                  <a:pt x="9690569" y="4182739"/>
                </a:lnTo>
                <a:cubicBezTo>
                  <a:pt x="9436631" y="4247894"/>
                  <a:pt x="9169020" y="4292764"/>
                  <a:pt x="8839877" y="4291723"/>
                </a:cubicBezTo>
                <a:lnTo>
                  <a:pt x="8765196" y="4290006"/>
                </a:lnTo>
                <a:lnTo>
                  <a:pt x="8717158" y="4291490"/>
                </a:lnTo>
                <a:cubicBezTo>
                  <a:pt x="8302351" y="4296392"/>
                  <a:pt x="7985321" y="4228826"/>
                  <a:pt x="7673594" y="4138313"/>
                </a:cubicBezTo>
                <a:lnTo>
                  <a:pt x="7659974" y="4134175"/>
                </a:lnTo>
                <a:lnTo>
                  <a:pt x="7619998" y="4125232"/>
                </a:lnTo>
                <a:lnTo>
                  <a:pt x="7619998" y="4122032"/>
                </a:lnTo>
                <a:lnTo>
                  <a:pt x="7465547" y="4075115"/>
                </a:lnTo>
                <a:cubicBezTo>
                  <a:pt x="6977201" y="3922257"/>
                  <a:pt x="6451962" y="3740504"/>
                  <a:pt x="5541753" y="3716264"/>
                </a:cubicBezTo>
                <a:lnTo>
                  <a:pt x="5333999" y="3713545"/>
                </a:lnTo>
                <a:lnTo>
                  <a:pt x="5091621" y="3716264"/>
                </a:lnTo>
                <a:cubicBezTo>
                  <a:pt x="2740246" y="3769940"/>
                  <a:pt x="2590994" y="4595906"/>
                  <a:pt x="235032" y="4170386"/>
                </a:cubicBezTo>
                <a:lnTo>
                  <a:pt x="0" y="4125232"/>
                </a:lnTo>
                <a:close/>
              </a:path>
            </a:pathLst>
          </a:custGeom>
          <a:gradFill>
            <a:gsLst>
              <a:gs pos="0">
                <a:schemeClr val="accent1"/>
              </a:gs>
              <a:gs pos="95000">
                <a:schemeClr val="accent2"/>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4" name="Picture 3"/>
          <p:cNvPicPr>
            <a:picLocks noChangeAspect="1"/>
          </p:cNvPicPr>
          <p:nvPr userDrawn="1"/>
        </p:nvPicPr>
        <p:blipFill>
          <a:blip r:embed="rId2"/>
          <a:stretch>
            <a:fillRect/>
          </a:stretch>
        </p:blipFill>
        <p:spPr>
          <a:xfrm>
            <a:off x="4376695" y="470739"/>
            <a:ext cx="3196213" cy="5562860"/>
          </a:xfrm>
          <a:prstGeom prst="rect">
            <a:avLst/>
          </a:prstGeom>
        </p:spPr>
      </p:pic>
      <p:sp>
        <p:nvSpPr>
          <p:cNvPr id="13" name="Picture Placeholder 12"/>
          <p:cNvSpPr>
            <a:spLocks noGrp="1"/>
          </p:cNvSpPr>
          <p:nvPr>
            <p:ph type="pic" sz="quarter" idx="11"/>
          </p:nvPr>
        </p:nvSpPr>
        <p:spPr>
          <a:xfrm>
            <a:off x="2712263" y="1448812"/>
            <a:ext cx="2040185" cy="3606716"/>
          </a:xfrm>
          <a:custGeom>
            <a:avLst/>
            <a:gdLst>
              <a:gd name="connsiteX0" fmla="*/ 0 w 2040132"/>
              <a:gd name="connsiteY0" fmla="*/ 0 h 3606549"/>
              <a:gd name="connsiteX1" fmla="*/ 2040132 w 2040132"/>
              <a:gd name="connsiteY1" fmla="*/ 0 h 3606549"/>
              <a:gd name="connsiteX2" fmla="*/ 2040132 w 2040132"/>
              <a:gd name="connsiteY2" fmla="*/ 3606549 h 3606549"/>
              <a:gd name="connsiteX3" fmla="*/ 0 w 2040132"/>
              <a:gd name="connsiteY3" fmla="*/ 3606549 h 3606549"/>
            </a:gdLst>
            <a:ahLst/>
            <a:cxnLst>
              <a:cxn ang="0">
                <a:pos x="connsiteX0" y="connsiteY0"/>
              </a:cxn>
              <a:cxn ang="0">
                <a:pos x="connsiteX1" y="connsiteY1"/>
              </a:cxn>
              <a:cxn ang="0">
                <a:pos x="connsiteX2" y="connsiteY2"/>
              </a:cxn>
              <a:cxn ang="0">
                <a:pos x="connsiteX3" y="connsiteY3"/>
              </a:cxn>
            </a:cxnLst>
            <a:rect l="l" t="t" r="r" b="b"/>
            <a:pathLst>
              <a:path w="2040132" h="3606549">
                <a:moveTo>
                  <a:pt x="0" y="0"/>
                </a:moveTo>
                <a:lnTo>
                  <a:pt x="2040132" y="0"/>
                </a:lnTo>
                <a:lnTo>
                  <a:pt x="2040132" y="3606549"/>
                </a:lnTo>
                <a:lnTo>
                  <a:pt x="0" y="3606549"/>
                </a:lnTo>
                <a:close/>
              </a:path>
            </a:pathLst>
          </a:custGeom>
          <a:pattFill prst="ltUpDiag">
            <a:fgClr>
              <a:schemeClr val="bg1">
                <a:lumMod val="75000"/>
              </a:schemeClr>
            </a:fgClr>
            <a:bgClr>
              <a:schemeClr val="bg1">
                <a:lumMod val="95000"/>
              </a:schemeClr>
            </a:bgClr>
          </a:pattFill>
          <a:effectLst>
            <a:outerShdw blurRad="381000" dist="63500" dir="8100000" algn="tr" rotWithShape="0">
              <a:schemeClr val="tx1">
                <a:lumMod val="75000"/>
                <a:lumOff val="25000"/>
                <a:alpha val="40000"/>
              </a:schemeClr>
            </a:outerShdw>
          </a:effectLst>
        </p:spPr>
        <p:txBody>
          <a:bodyPr wrap="square">
            <a:noAutofit/>
          </a:bodyPr>
          <a:lstStyle>
            <a:lvl1pPr>
              <a:defRPr lang="en-US" sz="1400" b="1" i="1" dirty="0"/>
            </a:lvl1pPr>
          </a:lstStyle>
          <a:p>
            <a:pPr marL="0" lvl="0" indent="0">
              <a:buNone/>
            </a:pPr>
            <a:endParaRPr lang="en-US" dirty="0"/>
          </a:p>
        </p:txBody>
      </p:sp>
      <p:sp>
        <p:nvSpPr>
          <p:cNvPr id="14" name="Picture Placeholder 13"/>
          <p:cNvSpPr>
            <a:spLocks noGrp="1"/>
          </p:cNvSpPr>
          <p:nvPr>
            <p:ph type="pic" sz="quarter" idx="12"/>
          </p:nvPr>
        </p:nvSpPr>
        <p:spPr>
          <a:xfrm>
            <a:off x="4967342" y="1448812"/>
            <a:ext cx="2040185" cy="3606716"/>
          </a:xfrm>
          <a:custGeom>
            <a:avLst/>
            <a:gdLst>
              <a:gd name="connsiteX0" fmla="*/ 0 w 2040132"/>
              <a:gd name="connsiteY0" fmla="*/ 0 h 3606549"/>
              <a:gd name="connsiteX1" fmla="*/ 2040132 w 2040132"/>
              <a:gd name="connsiteY1" fmla="*/ 0 h 3606549"/>
              <a:gd name="connsiteX2" fmla="*/ 2040132 w 2040132"/>
              <a:gd name="connsiteY2" fmla="*/ 3606549 h 3606549"/>
              <a:gd name="connsiteX3" fmla="*/ 0 w 2040132"/>
              <a:gd name="connsiteY3" fmla="*/ 3606549 h 3606549"/>
            </a:gdLst>
            <a:ahLst/>
            <a:cxnLst>
              <a:cxn ang="0">
                <a:pos x="connsiteX0" y="connsiteY0"/>
              </a:cxn>
              <a:cxn ang="0">
                <a:pos x="connsiteX1" y="connsiteY1"/>
              </a:cxn>
              <a:cxn ang="0">
                <a:pos x="connsiteX2" y="connsiteY2"/>
              </a:cxn>
              <a:cxn ang="0">
                <a:pos x="connsiteX3" y="connsiteY3"/>
              </a:cxn>
            </a:cxnLst>
            <a:rect l="l" t="t" r="r" b="b"/>
            <a:pathLst>
              <a:path w="2040132" h="3606549">
                <a:moveTo>
                  <a:pt x="0" y="0"/>
                </a:moveTo>
                <a:lnTo>
                  <a:pt x="2040132" y="0"/>
                </a:lnTo>
                <a:lnTo>
                  <a:pt x="2040132" y="3606549"/>
                </a:lnTo>
                <a:lnTo>
                  <a:pt x="0" y="3606549"/>
                </a:lnTo>
                <a:close/>
              </a:path>
            </a:pathLst>
          </a:custGeom>
          <a:pattFill prst="ltUpDiag">
            <a:fgClr>
              <a:schemeClr val="bg1">
                <a:lumMod val="75000"/>
              </a:schemeClr>
            </a:fgClr>
            <a:bgClr>
              <a:schemeClr val="bg1">
                <a:lumMod val="95000"/>
              </a:schemeClr>
            </a:bgClr>
          </a:pattFill>
          <a:effectLst/>
        </p:spPr>
        <p:txBody>
          <a:bodyPr wrap="square">
            <a:noAutofit/>
          </a:bodyPr>
          <a:lstStyle>
            <a:lvl1pPr>
              <a:defRPr lang="en-US" sz="1400" b="1" i="1" dirty="0"/>
            </a:lvl1pPr>
          </a:lstStyle>
          <a:p>
            <a:pPr marL="0" lvl="0" indent="0">
              <a:buNone/>
            </a:pPr>
            <a:endParaRPr lang="en-US" dirty="0"/>
          </a:p>
        </p:txBody>
      </p:sp>
      <p:sp>
        <p:nvSpPr>
          <p:cNvPr id="12" name="Picture Placeholder 11"/>
          <p:cNvSpPr>
            <a:spLocks noGrp="1"/>
          </p:cNvSpPr>
          <p:nvPr>
            <p:ph type="pic" sz="quarter" idx="10"/>
          </p:nvPr>
        </p:nvSpPr>
        <p:spPr>
          <a:xfrm>
            <a:off x="575428" y="1448812"/>
            <a:ext cx="2040185" cy="3606716"/>
          </a:xfrm>
          <a:custGeom>
            <a:avLst/>
            <a:gdLst>
              <a:gd name="connsiteX0" fmla="*/ 0 w 2040132"/>
              <a:gd name="connsiteY0" fmla="*/ 0 h 3606549"/>
              <a:gd name="connsiteX1" fmla="*/ 2040132 w 2040132"/>
              <a:gd name="connsiteY1" fmla="*/ 0 h 3606549"/>
              <a:gd name="connsiteX2" fmla="*/ 2040132 w 2040132"/>
              <a:gd name="connsiteY2" fmla="*/ 3606549 h 3606549"/>
              <a:gd name="connsiteX3" fmla="*/ 0 w 2040132"/>
              <a:gd name="connsiteY3" fmla="*/ 3606549 h 3606549"/>
            </a:gdLst>
            <a:ahLst/>
            <a:cxnLst>
              <a:cxn ang="0">
                <a:pos x="connsiteX0" y="connsiteY0"/>
              </a:cxn>
              <a:cxn ang="0">
                <a:pos x="connsiteX1" y="connsiteY1"/>
              </a:cxn>
              <a:cxn ang="0">
                <a:pos x="connsiteX2" y="connsiteY2"/>
              </a:cxn>
              <a:cxn ang="0">
                <a:pos x="connsiteX3" y="connsiteY3"/>
              </a:cxn>
            </a:cxnLst>
            <a:rect l="l" t="t" r="r" b="b"/>
            <a:pathLst>
              <a:path w="2040132" h="3606549">
                <a:moveTo>
                  <a:pt x="0" y="0"/>
                </a:moveTo>
                <a:lnTo>
                  <a:pt x="2040132" y="0"/>
                </a:lnTo>
                <a:lnTo>
                  <a:pt x="2040132" y="3606549"/>
                </a:lnTo>
                <a:lnTo>
                  <a:pt x="0" y="3606549"/>
                </a:lnTo>
                <a:close/>
              </a:path>
            </a:pathLst>
          </a:custGeom>
          <a:pattFill prst="ltUpDiag">
            <a:fgClr>
              <a:schemeClr val="bg1">
                <a:lumMod val="75000"/>
              </a:schemeClr>
            </a:fgClr>
            <a:bgClr>
              <a:schemeClr val="bg1">
                <a:lumMod val="95000"/>
              </a:schemeClr>
            </a:bgClr>
          </a:pattFill>
          <a:effectLst>
            <a:outerShdw blurRad="381000" dist="63500" dir="8100000" algn="tr" rotWithShape="0">
              <a:schemeClr val="tx1">
                <a:lumMod val="75000"/>
                <a:lumOff val="25000"/>
                <a:alpha val="40000"/>
              </a:schemeClr>
            </a:outerShdw>
          </a:effectLst>
        </p:spPr>
        <p:txBody>
          <a:bodyPr wrap="square">
            <a:noAutofit/>
          </a:bodyPr>
          <a:lstStyle>
            <a:lvl1pPr>
              <a:defRPr lang="en-US" sz="1400" b="1" i="1" dirty="0"/>
            </a:lvl1pPr>
          </a:lstStyle>
          <a:p>
            <a:pPr marL="0" lvl="0" indent="0">
              <a:buNone/>
            </a:pPr>
            <a:endParaRPr lang="en-US" dirty="0"/>
          </a:p>
        </p:txBody>
      </p:sp>
    </p:spTree>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750" fill="hold"/>
                                        <p:tgtEl>
                                          <p:spTgt spid="14"/>
                                        </p:tgtEl>
                                        <p:attrNameLst>
                                          <p:attrName>ppt_x</p:attrName>
                                        </p:attrNameLst>
                                      </p:cBhvr>
                                      <p:tavLst>
                                        <p:tav tm="0">
                                          <p:val>
                                            <p:strVal val="#ppt_x"/>
                                          </p:val>
                                        </p:tav>
                                        <p:tav tm="100000">
                                          <p:val>
                                            <p:strVal val="#ppt_x"/>
                                          </p:val>
                                        </p:tav>
                                      </p:tavLst>
                                    </p:anim>
                                    <p:anim calcmode="lin" valueType="num">
                                      <p:cBhvr additive="base">
                                        <p:cTn id="8" dur="75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ppt_x"/>
                                          </p:val>
                                        </p:tav>
                                        <p:tav tm="100000">
                                          <p:val>
                                            <p:strVal val="#ppt_x"/>
                                          </p:val>
                                        </p:tav>
                                      </p:tavLst>
                                    </p:anim>
                                    <p:anim calcmode="lin" valueType="num">
                                      <p:cBhvr additive="base">
                                        <p:cTn id="12" dur="75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750" fill="hold"/>
                                        <p:tgtEl>
                                          <p:spTgt spid="13"/>
                                        </p:tgtEl>
                                        <p:attrNameLst>
                                          <p:attrName>ppt_x</p:attrName>
                                        </p:attrNameLst>
                                      </p:cBhvr>
                                      <p:tavLst>
                                        <p:tav tm="0">
                                          <p:val>
                                            <p:strVal val="#ppt_x"/>
                                          </p:val>
                                        </p:tav>
                                        <p:tav tm="100000">
                                          <p:val>
                                            <p:strVal val="#ppt_x"/>
                                          </p:val>
                                        </p:tav>
                                      </p:tavLst>
                                    </p:anim>
                                    <p:anim calcmode="lin" valueType="num">
                                      <p:cBhvr additive="base">
                                        <p:cTn id="16" dur="75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100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750" fill="hold"/>
                                        <p:tgtEl>
                                          <p:spTgt spid="12"/>
                                        </p:tgtEl>
                                        <p:attrNameLst>
                                          <p:attrName>ppt_x</p:attrName>
                                        </p:attrNameLst>
                                      </p:cBhvr>
                                      <p:tavLst>
                                        <p:tav tm="0">
                                          <p:val>
                                            <p:strVal val="#ppt_x"/>
                                          </p:val>
                                        </p:tav>
                                        <p:tav tm="100000">
                                          <p:val>
                                            <p:strVal val="#ppt_x"/>
                                          </p:val>
                                        </p:tav>
                                      </p:tavLst>
                                    </p:anim>
                                    <p:anim calcmode="lin" valueType="num">
                                      <p:cBhvr additive="base">
                                        <p:cTn id="20" dur="7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bldLvl="0" animBg="1"/>
      <p:bldP spid="12" grpId="0" bldLvl="0" animBg="1"/>
    </p:bld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3.xml"/><Relationship Id="rId17" Type="http://schemas.openxmlformats.org/officeDocument/2006/relationships/tags" Target="../tags/tag2.xml"/><Relationship Id="rId16" Type="http://schemas.openxmlformats.org/officeDocument/2006/relationships/tags" Target="../tags/tag1.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bg1">
                <a:lumMod val="95000"/>
              </a:schemeClr>
            </a:gs>
            <a:gs pos="100000">
              <a:schemeClr val="tx2"/>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6"/>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7"/>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a:p>
        </p:txBody>
      </p:sp>
      <p:sp>
        <p:nvSpPr>
          <p:cNvPr id="7" name="KSO_TEMPLATE" hidden="1"/>
          <p:cNvSpPr/>
          <p:nvPr userDrawn="1">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audio" Target="../media/audio1.wav"/><Relationship Id="rId1" Type="http://schemas.openxmlformats.org/officeDocument/2006/relationships/tags" Target="../tags/tag4.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0.xml"/><Relationship Id="rId1" Type="http://schemas.openxmlformats.org/officeDocument/2006/relationships/tags" Target="../tags/tag5.xml"/></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10.xml"/><Relationship Id="rId3" Type="http://schemas.openxmlformats.org/officeDocument/2006/relationships/tags" Target="../tags/tag6.xml"/><Relationship Id="rId2" Type="http://schemas.openxmlformats.org/officeDocument/2006/relationships/image" Target="../media/image3.png"/><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10.xml"/><Relationship Id="rId5" Type="http://schemas.openxmlformats.org/officeDocument/2006/relationships/tags" Target="../tags/tag7.xml"/><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10.xml"/><Relationship Id="rId3" Type="http://schemas.openxmlformats.org/officeDocument/2006/relationships/tags" Target="../tags/tag8.xml"/><Relationship Id="rId2" Type="http://schemas.openxmlformats.org/officeDocument/2006/relationships/image" Target="../media/image9.pn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9" Type="http://schemas.openxmlformats.org/officeDocument/2006/relationships/slideLayout" Target="../slideLayouts/slideLayout10.xml"/><Relationship Id="rId8" Type="http://schemas.openxmlformats.org/officeDocument/2006/relationships/tags" Target="../tags/tag9.xml"/><Relationship Id="rId7" Type="http://schemas.openxmlformats.org/officeDocument/2006/relationships/image" Target="../media/image16.png"/><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0.xml"/><Relationship Id="rId1" Type="http://schemas.openxmlformats.org/officeDocument/2006/relationships/image" Target="../media/image17.jpe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10.xml"/><Relationship Id="rId4" Type="http://schemas.openxmlformats.org/officeDocument/2006/relationships/tags" Target="../tags/tag11.xml"/><Relationship Id="rId3" Type="http://schemas.openxmlformats.org/officeDocument/2006/relationships/image" Target="../media/image8.png"/><Relationship Id="rId2" Type="http://schemas.openxmlformats.org/officeDocument/2006/relationships/image" Target="../media/image19.png"/><Relationship Id="rId1" Type="http://schemas.openxmlformats.org/officeDocument/2006/relationships/image" Target="../media/image18.png"/></Relationships>
</file>

<file path=ppt/slides/_rels/slide9.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10.xml"/><Relationship Id="rId3" Type="http://schemas.openxmlformats.org/officeDocument/2006/relationships/tags" Target="../tags/tag12.xml"/><Relationship Id="rId2" Type="http://schemas.openxmlformats.org/officeDocument/2006/relationships/image" Target="../media/image8.png"/><Relationship Id="rId1"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slideLayout" Target="../slideLayouts/slideLayout10.xml"/><Relationship Id="rId7" Type="http://schemas.openxmlformats.org/officeDocument/2006/relationships/tags" Target="../tags/tag1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image" Target="../media/image21.png"/></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5.xml"/><Relationship Id="rId7" Type="http://schemas.openxmlformats.org/officeDocument/2006/relationships/slideLayout" Target="../slideLayouts/slideLayout1.xml"/><Relationship Id="rId6" Type="http://schemas.openxmlformats.org/officeDocument/2006/relationships/tags" Target="../tags/tag14.xml"/><Relationship Id="rId5" Type="http://schemas.openxmlformats.org/officeDocument/2006/relationships/image" Target="../media/image30.png"/><Relationship Id="rId4" Type="http://schemas.openxmlformats.org/officeDocument/2006/relationships/image" Target="../media/image29.png"/><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image" Target="../media/image26.jpe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10.xml"/><Relationship Id="rId3" Type="http://schemas.openxmlformats.org/officeDocument/2006/relationships/tags" Target="../tags/tag15.xml"/><Relationship Id="rId2" Type="http://schemas.openxmlformats.org/officeDocument/2006/relationships/image" Target="../media/image8.png"/><Relationship Id="rId1" Type="http://schemas.openxmlformats.org/officeDocument/2006/relationships/image" Target="../media/image31.png"/></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10.xml"/><Relationship Id="rId7" Type="http://schemas.openxmlformats.org/officeDocument/2006/relationships/tags" Target="../tags/tag16.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image" Target="../media/image32.png"/></Relationships>
</file>

<file path=ppt/slides/_rels/slide14.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10.xml"/><Relationship Id="rId3" Type="http://schemas.openxmlformats.org/officeDocument/2006/relationships/tags" Target="../tags/tag17.xml"/><Relationship Id="rId2" Type="http://schemas.openxmlformats.org/officeDocument/2006/relationships/image" Target="../media/image39.png"/><Relationship Id="rId1" Type="http://schemas.openxmlformats.org/officeDocument/2006/relationships/image" Target="../media/image38.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8.xml"/><Relationship Id="rId1" Type="http://schemas.openxmlformats.org/officeDocument/2006/relationships/image" Target="../media/image40.png"/></Relationships>
</file>

<file path=ppt/slides/_rels/slide16.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slideLayout" Target="../slideLayouts/slideLayout10.xml"/><Relationship Id="rId3" Type="http://schemas.openxmlformats.org/officeDocument/2006/relationships/tags" Target="../tags/tag19.xml"/><Relationship Id="rId2" Type="http://schemas.openxmlformats.org/officeDocument/2006/relationships/image" Target="../media/image42.png"/><Relationship Id="rId1" Type="http://schemas.openxmlformats.org/officeDocument/2006/relationships/image" Target="../media/image41.png"/></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10.xml"/><Relationship Id="rId4" Type="http://schemas.openxmlformats.org/officeDocument/2006/relationships/tags" Target="../tags/tag20.xml"/><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image" Target="../media/image43.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10.xml"/><Relationship Id="rId3" Type="http://schemas.openxmlformats.org/officeDocument/2006/relationships/tags" Target="../tags/tag21.xml"/><Relationship Id="rId2" Type="http://schemas.openxmlformats.org/officeDocument/2006/relationships/image" Target="../media/image47.png"/><Relationship Id="rId1" Type="http://schemas.openxmlformats.org/officeDocument/2006/relationships/image" Target="../media/image46.png"/></Relationships>
</file>

<file path=ppt/slides/_rels/slide19.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10.xml"/><Relationship Id="rId3" Type="http://schemas.openxmlformats.org/officeDocument/2006/relationships/tags" Target="../tags/tag22.xml"/><Relationship Id="rId2" Type="http://schemas.openxmlformats.org/officeDocument/2006/relationships/image" Target="../media/image49.png"/><Relationship Id="rId1" Type="http://schemas.openxmlformats.org/officeDocument/2006/relationships/image" Target="../media/image48.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23.xml"/><Relationship Id="rId1" Type="http://schemas.openxmlformats.org/officeDocument/2006/relationships/image" Target="../media/image50.png"/></Relationships>
</file>

<file path=ppt/slides/_rels/slide21.xml.rels><?xml version="1.0" encoding="UTF-8" standalone="yes"?>
<Relationships xmlns="http://schemas.openxmlformats.org/package/2006/relationships"><Relationship Id="rId7" Type="http://schemas.openxmlformats.org/officeDocument/2006/relationships/notesSlide" Target="../notesSlides/notesSlide9.xml"/><Relationship Id="rId6" Type="http://schemas.openxmlformats.org/officeDocument/2006/relationships/slideLayout" Target="../slideLayouts/slideLayout10.xml"/><Relationship Id="rId5" Type="http://schemas.openxmlformats.org/officeDocument/2006/relationships/tags" Target="../tags/tag24.xml"/><Relationship Id="rId4" Type="http://schemas.openxmlformats.org/officeDocument/2006/relationships/image" Target="../media/image53.png"/><Relationship Id="rId3" Type="http://schemas.openxmlformats.org/officeDocument/2006/relationships/image" Target="../media/image52.jpeg"/><Relationship Id="rId2" Type="http://schemas.openxmlformats.org/officeDocument/2006/relationships/image" Target="../media/image51.png"/><Relationship Id="rId1" Type="http://schemas.openxmlformats.org/officeDocument/2006/relationships/image" Target="../media/image8.pn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25.xml"/><Relationship Id="rId2" Type="http://schemas.openxmlformats.org/officeDocument/2006/relationships/image" Target="../media/image8.png"/><Relationship Id="rId1" Type="http://schemas.openxmlformats.org/officeDocument/2006/relationships/image" Target="../media/image54.png"/></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10.xml"/><Relationship Id="rId3" Type="http://schemas.openxmlformats.org/officeDocument/2006/relationships/tags" Target="../tags/tag26.xml"/><Relationship Id="rId2" Type="http://schemas.openxmlformats.org/officeDocument/2006/relationships/image" Target="../media/image56.png"/><Relationship Id="rId1" Type="http://schemas.openxmlformats.org/officeDocument/2006/relationships/image" Target="../media/image55.jpeg"/></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10.xml"/><Relationship Id="rId3" Type="http://schemas.openxmlformats.org/officeDocument/2006/relationships/tags" Target="../tags/tag27.xml"/><Relationship Id="rId2" Type="http://schemas.openxmlformats.org/officeDocument/2006/relationships/image" Target="../media/image58.png"/><Relationship Id="rId1" Type="http://schemas.openxmlformats.org/officeDocument/2006/relationships/image" Target="../media/image57.jpeg"/></Relationships>
</file>

<file path=ppt/slides/_rels/slide25.xml.rels><?xml version="1.0" encoding="UTF-8" standalone="yes"?>
<Relationships xmlns="http://schemas.openxmlformats.org/package/2006/relationships"><Relationship Id="rId6" Type="http://schemas.openxmlformats.org/officeDocument/2006/relationships/slideLayout" Target="../slideLayouts/slideLayout10.xml"/><Relationship Id="rId5" Type="http://schemas.openxmlformats.org/officeDocument/2006/relationships/tags" Target="../tags/tag28.xml"/><Relationship Id="rId4" Type="http://schemas.openxmlformats.org/officeDocument/2006/relationships/image" Target="../media/image19.png"/><Relationship Id="rId3" Type="http://schemas.openxmlformats.org/officeDocument/2006/relationships/image" Target="../media/image32.png"/><Relationship Id="rId2" Type="http://schemas.openxmlformats.org/officeDocument/2006/relationships/image" Target="../media/image8.png"/><Relationship Id="rId1" Type="http://schemas.openxmlformats.org/officeDocument/2006/relationships/image" Target="../media/image59.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29.xml"/><Relationship Id="rId1" Type="http://schemas.openxmlformats.org/officeDocument/2006/relationships/image" Target="../media/image8.png"/></Relationships>
</file>

<file path=ppt/slides/_rels/slide27.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10.xml"/><Relationship Id="rId2" Type="http://schemas.openxmlformats.org/officeDocument/2006/relationships/tags" Target="../tags/tag30.xml"/><Relationship Id="rId1" Type="http://schemas.openxmlformats.org/officeDocument/2006/relationships/image" Target="../media/image6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850900" y="3128010"/>
            <a:ext cx="10347960" cy="2084070"/>
          </a:xfrm>
          <a:prstGeom prst="rect">
            <a:avLst/>
          </a:prstGeom>
          <a:noFill/>
          <a:ln>
            <a:noFill/>
          </a:ln>
        </p:spPr>
        <p:txBody>
          <a:bodyPr wrap="square" rtlCol="0" anchor="t">
            <a:spAutoFit/>
          </a:bodyPr>
          <a:p>
            <a:pPr algn="l" fontAlgn="auto">
              <a:lnSpc>
                <a:spcPct val="180000"/>
              </a:lnSpc>
            </a:pPr>
            <a:r>
              <a:rPr lang="en-US" altLang="zh-CN" sz="2400" b="1" dirty="0" smtClean="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    </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今天，我们用电话联络远方的亲朋好友，在电灯下学习，坐汽车去上班，乘飞机出国……这一切使生活、学习和工作越来越便利。但你知道这些东西是何时出现得吗？</a:t>
            </a:r>
            <a:endParaRPr lang="zh-CN" altLang="zh-CN" sz="2400" b="1" noProof="0" dirty="0" smtClean="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endParaRPr>
          </a:p>
        </p:txBody>
      </p:sp>
      <p:sp>
        <p:nvSpPr>
          <p:cNvPr id="11" name="矩形 10"/>
          <p:cNvSpPr/>
          <p:nvPr/>
        </p:nvSpPr>
        <p:spPr>
          <a:xfrm>
            <a:off x="774065" y="879475"/>
            <a:ext cx="5862320" cy="429260"/>
          </a:xfrm>
          <a:prstGeom prst="rect">
            <a:avLst/>
          </a:prstGeom>
        </p:spPr>
        <p:txBody>
          <a:bodyPr wrap="none" fromWordArt="1">
            <a:prstTxWarp prst="textPlain">
              <a:avLst/>
            </a:prstTxWarp>
            <a:noAutofit/>
          </a:bodyPr>
          <a:p>
            <a:pPr algn="ctr"/>
            <a:r>
              <a:rPr lang="zh-CN" altLang="en-US" sz="3200" b="1" dirty="0">
                <a:solidFill>
                  <a:schemeClr val="accent4">
                    <a:lumMod val="50000"/>
                  </a:schemeClr>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sym typeface="微软雅黑" panose="020B0503020204020204" charset="-122"/>
              </a:rPr>
              <a:t>部编版  世界历史  九年级下册</a:t>
            </a:r>
            <a:endParaRPr lang="zh-CN" altLang="en-US" sz="3200" b="1" spc="100" dirty="0">
              <a:solidFill>
                <a:schemeClr val="accent4">
                  <a:lumMod val="50000"/>
                </a:schemeClr>
              </a:solidFill>
              <a:effectLst>
                <a:outerShdw blurRad="38100" dist="19050" dir="2700000" algn="tl" rotWithShape="0">
                  <a:schemeClr val="dk1">
                    <a:alpha val="40000"/>
                  </a:schemeClr>
                </a:outerShdw>
              </a:effectLst>
              <a:uFillTx/>
              <a:latin typeface="方正粗黑宋简体" panose="02000000000000000000" charset="-122"/>
              <a:ea typeface="方正粗黑宋简体" panose="02000000000000000000" charset="-122"/>
              <a:cs typeface="方正粗黑宋简体" panose="02000000000000000000" charset="-122"/>
              <a:sym typeface="微软雅黑" panose="020B0503020204020204" charset="-122"/>
            </a:endParaRPr>
          </a:p>
        </p:txBody>
      </p:sp>
      <p:sp>
        <p:nvSpPr>
          <p:cNvPr id="2" name="矩形 1"/>
          <p:cNvSpPr/>
          <p:nvPr/>
        </p:nvSpPr>
        <p:spPr>
          <a:xfrm>
            <a:off x="2482850" y="2183130"/>
            <a:ext cx="6616065" cy="448310"/>
          </a:xfrm>
          <a:prstGeom prst="rect">
            <a:avLst/>
          </a:prstGeom>
        </p:spPr>
        <p:txBody>
          <a:bodyPr wrap="none" fromWordArt="1">
            <a:prstTxWarp prst="textPlain">
              <a:avLst/>
            </a:prstTxWarp>
            <a:noAutofit/>
          </a:bodyPr>
          <a:p>
            <a:pPr algn="ctr"/>
            <a:r>
              <a:rPr lang="zh-CN" altLang="en-US" sz="4000" b="1" smtClean="0">
                <a:effectLst>
                  <a:outerShdw blurRad="38100" dist="19050" dir="2700000" algn="tl" rotWithShape="0">
                    <a:schemeClr val="dk1">
                      <a:alpha val="40000"/>
                    </a:schemeClr>
                  </a:outerShdw>
                </a:effectLst>
                <a:sym typeface="+mn-ea"/>
              </a:rPr>
              <a:t>第5课　 第二次工业革命</a:t>
            </a:r>
            <a:endParaRPr lang="zh-CN" altLang="en-US" sz="4000" b="1" spc="100">
              <a:solidFill>
                <a:schemeClr val="accent6">
                  <a:lumMod val="50000"/>
                </a:schemeClr>
              </a:solidFill>
              <a:effectLst>
                <a:outerShdw blurRad="38100" dist="19050" dir="2700000" algn="tl" rotWithShape="0">
                  <a:schemeClr val="dk1">
                    <a:alpha val="40000"/>
                  </a:schemeClr>
                </a:outerShdw>
              </a:effectLst>
              <a:uFillTx/>
              <a:latin typeface="黑体" panose="02010609060101010101" charset="-122"/>
              <a:ea typeface="黑体" panose="02010609060101010101" charset="-122"/>
              <a:cs typeface="黑体" panose="02010609060101010101" charset="-122"/>
              <a:sym typeface="+mn-ea"/>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100"/>
                                  </p:iterate>
                                  <p:childTnLst>
                                    <p:set>
                                      <p:cBhvr>
                                        <p:cTn id="6" dur="1" fill="hold">
                                          <p:stCondLst>
                                            <p:cond delay="0"/>
                                          </p:stCondLst>
                                        </p:cTn>
                                        <p:tgtEl>
                                          <p:spTgt spid="5"/>
                                        </p:tgtEl>
                                        <p:attrNameLst>
                                          <p:attrName>style.visibility</p:attrName>
                                        </p:attrNameLst>
                                      </p:cBhvr>
                                      <p:to>
                                        <p:strVal val="visible"/>
                                      </p:to>
                                    </p:set>
                                  </p:childTnLst>
                                  <p:subTnLst>
                                    <p:audio>
                                      <p:cMediaNode>
                                        <p:cTn display="1"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文本框 9"/>
          <p:cNvSpPr txBox="1"/>
          <p:nvPr/>
        </p:nvSpPr>
        <p:spPr>
          <a:xfrm>
            <a:off x="727710" y="467995"/>
            <a:ext cx="3665855" cy="681990"/>
          </a:xfrm>
          <a:prstGeom prst="rect">
            <a:avLst/>
          </a:prstGeom>
          <a:solidFill>
            <a:srgbClr val="FF0000"/>
          </a:solidFill>
        </p:spPr>
        <p:txBody>
          <a:bodyPr wrap="square" rtlCol="0" anchor="t">
            <a:spAutoFit/>
          </a:bodyPr>
          <a:p>
            <a:pPr>
              <a:lnSpc>
                <a:spcPct val="120000"/>
              </a:lnSpc>
              <a:spcBef>
                <a:spcPts val="0"/>
              </a:spcBef>
              <a:spcAft>
                <a:spcPts val="0"/>
              </a:spcAft>
            </a:pPr>
            <a:r>
              <a:rPr lang="en-US" altLang="zh-CN" sz="3200" b="1">
                <a:solidFill>
                  <a:schemeClr val="bg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黑体" panose="02010609060101010101" charset="-122"/>
                <a:sym typeface="+mn-ea"/>
              </a:rPr>
              <a:t>  一</a:t>
            </a:r>
            <a:r>
              <a:rPr lang="zh-CN" altLang="en-US" sz="3200" b="1">
                <a:solidFill>
                  <a:schemeClr val="bg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黑体" panose="02010609060101010101" charset="-122"/>
                <a:sym typeface="+mn-ea"/>
              </a:rPr>
              <a:t>、电的应用</a:t>
            </a:r>
            <a:endParaRPr lang="en-US" altLang="zh-CN" sz="3200" b="1">
              <a:solidFill>
                <a:schemeClr val="bg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黑体" panose="02010609060101010101" charset="-122"/>
              <a:sym typeface="+mn-ea"/>
            </a:endParaRPr>
          </a:p>
        </p:txBody>
      </p:sp>
      <p:sp>
        <p:nvSpPr>
          <p:cNvPr id="3" name="矩形 2"/>
          <p:cNvSpPr/>
          <p:nvPr/>
        </p:nvSpPr>
        <p:spPr>
          <a:xfrm>
            <a:off x="727710" y="1228725"/>
            <a:ext cx="3666490" cy="607695"/>
          </a:xfrm>
          <a:prstGeom prst="rect">
            <a:avLst/>
          </a:prstGeom>
          <a:noFill/>
          <a:ln>
            <a:noFill/>
          </a:ln>
        </p:spPr>
        <p:txBody>
          <a:bodyPr wrap="square" rtlCol="0" anchor="t">
            <a:spAutoFit/>
          </a:bodyPr>
          <a:p>
            <a:pPr algn="ctr">
              <a:lnSpc>
                <a:spcPct val="120000"/>
              </a:lnSpc>
              <a:spcBef>
                <a:spcPts val="0"/>
              </a:spcBef>
              <a:spcAft>
                <a:spcPts val="0"/>
              </a:spcAft>
            </a:pPr>
            <a:r>
              <a:rPr lang="en-US" altLang="zh-CN" sz="28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1</a:t>
            </a:r>
            <a:r>
              <a:rPr lang="zh-CN" altLang="en-US" sz="28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、第二次工业革命</a:t>
            </a:r>
            <a:endParaRPr lang="zh-CN" altLang="zh-CN" sz="28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sp>
        <p:nvSpPr>
          <p:cNvPr id="2" name="矩形 1"/>
          <p:cNvSpPr/>
          <p:nvPr/>
        </p:nvSpPr>
        <p:spPr>
          <a:xfrm>
            <a:off x="727710" y="1850390"/>
            <a:ext cx="10637520" cy="1346835"/>
          </a:xfrm>
          <a:prstGeom prst="rect">
            <a:avLst/>
          </a:prstGeom>
          <a:noFill/>
          <a:ln w="12700" cmpd="sng">
            <a:noFill/>
            <a:prstDash val="sysDot"/>
          </a:ln>
        </p:spPr>
        <p:txBody>
          <a:bodyPr wrap="square" rtlCol="0" anchor="t">
            <a:spAutoFit/>
          </a:bodyPr>
          <a:p>
            <a:pPr algn="l">
              <a:lnSpc>
                <a:spcPct val="170000"/>
              </a:lnSpc>
              <a:spcBef>
                <a:spcPts val="0"/>
              </a:spcBef>
              <a:spcAft>
                <a:spcPts val="0"/>
              </a:spcAft>
            </a:pPr>
            <a:r>
              <a:rPr lang="zh-CN" altLang="zh-CN" sz="20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黑体" panose="02010609060101010101" charset="-122"/>
                <a:sym typeface="+mn-ea"/>
              </a:rPr>
              <a:t>　  　　</a:t>
            </a:r>
            <a:r>
              <a:rPr lang="zh-CN"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黑体" panose="02010609060101010101" charset="-122"/>
                <a:sym typeface="+mn-ea"/>
              </a:rPr>
              <a:t>　　　　</a:t>
            </a:r>
            <a:r>
              <a:rPr lang="zh-CN" altLang="zh-CN" sz="2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19世纪，随着工业革命的展开，欧美主要资本主义国家的经济迅速发展，科学研究也取得了重大进步。</a:t>
            </a:r>
            <a:endParaRPr lang="zh-CN" altLang="zh-CN" sz="2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sp>
        <p:nvSpPr>
          <p:cNvPr id="4" name="文本框 3"/>
          <p:cNvSpPr txBox="1"/>
          <p:nvPr/>
        </p:nvSpPr>
        <p:spPr>
          <a:xfrm>
            <a:off x="710565" y="3197225"/>
            <a:ext cx="10771505" cy="1346835"/>
          </a:xfrm>
          <a:prstGeom prst="rect">
            <a:avLst/>
          </a:prstGeom>
          <a:noFill/>
          <a:ln w="12700" cmpd="sng">
            <a:noFill/>
            <a:prstDash val="sysDot"/>
          </a:ln>
        </p:spPr>
        <p:txBody>
          <a:bodyPr wrap="square" rtlCol="0" anchor="t">
            <a:spAutoFit/>
          </a:bodyPr>
          <a:p>
            <a:pPr algn="l">
              <a:lnSpc>
                <a:spcPct val="170000"/>
              </a:lnSpc>
              <a:spcBef>
                <a:spcPts val="0"/>
              </a:spcBef>
              <a:spcAft>
                <a:spcPts val="0"/>
              </a:spcAft>
            </a:pPr>
            <a:r>
              <a:rPr lang="zh-CN" altLang="zh-CN" sz="20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r>
              <a:rPr lang="zh-CN" altLang="zh-CN" sz="2400" b="1" dirty="0">
                <a:solidFill>
                  <a:schemeClr val="accent6">
                    <a:lumMod val="75000"/>
                  </a:schemeClr>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19世纪六七十年代，各种新技术、新发明层出不穷，并被迅速应用于工业生产，促进了工业的蓬勃发展，</a:t>
            </a:r>
            <a:r>
              <a:rPr lang="zh-CN" altLang="zh-CN" sz="2400" b="1" dirty="0">
                <a:solidFill>
                  <a:srgbClr val="FF0000"/>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黑体" panose="02010609060101010101" charset="-122"/>
                <a:sym typeface="+mn-ea"/>
              </a:rPr>
              <a:t>这就是第二次工业革命。</a:t>
            </a:r>
            <a:endParaRPr lang="zh-CN" altLang="zh-CN" sz="2400" b="1" dirty="0">
              <a:solidFill>
                <a:srgbClr val="FF0000"/>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黑体" panose="02010609060101010101" charset="-122"/>
              <a:sym typeface="+mn-ea"/>
            </a:endParaRPr>
          </a:p>
        </p:txBody>
      </p:sp>
      <p:sp>
        <p:nvSpPr>
          <p:cNvPr id="6" name="文本框 5"/>
          <p:cNvSpPr txBox="1"/>
          <p:nvPr/>
        </p:nvSpPr>
        <p:spPr>
          <a:xfrm>
            <a:off x="889635" y="4690110"/>
            <a:ext cx="1982470" cy="645160"/>
          </a:xfrm>
          <a:prstGeom prst="rect">
            <a:avLst/>
          </a:prstGeom>
          <a:noFill/>
        </p:spPr>
        <p:txBody>
          <a:bodyPr wrap="none" rtlCol="0" anchor="t">
            <a:spAutoFit/>
          </a:bodyPr>
          <a:p>
            <a:pPr algn="l">
              <a:lnSpc>
                <a:spcPct val="150000"/>
              </a:lnSpc>
            </a:pPr>
            <a:r>
              <a:rPr lang="en-US" altLang="zh-CN"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3</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）特点</a:t>
            </a:r>
            <a:r>
              <a:rPr lang="zh-CN"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endParaRPr lang="zh-CN" altLang="en-US" sz="2400"/>
          </a:p>
        </p:txBody>
      </p:sp>
      <p:sp>
        <p:nvSpPr>
          <p:cNvPr id="11" name="文本框 10"/>
          <p:cNvSpPr txBox="1"/>
          <p:nvPr/>
        </p:nvSpPr>
        <p:spPr>
          <a:xfrm>
            <a:off x="2791460" y="4745990"/>
            <a:ext cx="4736465" cy="589280"/>
          </a:xfrm>
          <a:prstGeom prst="rect">
            <a:avLst/>
          </a:prstGeom>
          <a:noFill/>
        </p:spPr>
        <p:txBody>
          <a:bodyPr wrap="square" rtlCol="0" anchor="t">
            <a:spAutoFit/>
          </a:bodyPr>
          <a:p>
            <a:pPr algn="l">
              <a:lnSpc>
                <a:spcPct val="135000"/>
              </a:lnSpc>
              <a:spcBef>
                <a:spcPts val="0"/>
              </a:spcBef>
              <a:spcAft>
                <a:spcPts val="0"/>
              </a:spcAft>
            </a:pPr>
            <a:r>
              <a:rPr lang="zh-CN"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科学研究同工业生产紧密结合。</a:t>
            </a:r>
            <a:endParaRPr lang="zh-CN" altLang="en-US" sz="2400"/>
          </a:p>
        </p:txBody>
      </p:sp>
      <p:sp>
        <p:nvSpPr>
          <p:cNvPr id="12" name="文本框 11"/>
          <p:cNvSpPr txBox="1"/>
          <p:nvPr/>
        </p:nvSpPr>
        <p:spPr>
          <a:xfrm>
            <a:off x="1005205" y="5467350"/>
            <a:ext cx="2479040" cy="718820"/>
          </a:xfrm>
          <a:prstGeom prst="rect">
            <a:avLst/>
          </a:prstGeom>
          <a:noFill/>
        </p:spPr>
        <p:txBody>
          <a:bodyPr wrap="none" rtlCol="0" anchor="t">
            <a:spAutoFit/>
          </a:bodyPr>
          <a:p>
            <a:pPr algn="l">
              <a:lnSpc>
                <a:spcPct val="170000"/>
              </a:lnSpc>
              <a:spcBef>
                <a:spcPts val="0"/>
              </a:spcBef>
              <a:spcAft>
                <a:spcPts val="0"/>
              </a:spcAft>
            </a:pP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4</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zh-CN"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显著成就：</a:t>
            </a:r>
            <a:endParaRPr lang="zh-CN" altLang="en-US" sz="2400"/>
          </a:p>
        </p:txBody>
      </p:sp>
      <p:sp>
        <p:nvSpPr>
          <p:cNvPr id="14" name="文本框 13"/>
          <p:cNvSpPr txBox="1"/>
          <p:nvPr/>
        </p:nvSpPr>
        <p:spPr>
          <a:xfrm>
            <a:off x="3475355" y="5596890"/>
            <a:ext cx="5756275" cy="589280"/>
          </a:xfrm>
          <a:prstGeom prst="rect">
            <a:avLst/>
          </a:prstGeom>
          <a:noFill/>
        </p:spPr>
        <p:txBody>
          <a:bodyPr wrap="square" rtlCol="0" anchor="t">
            <a:spAutoFit/>
          </a:bodyPr>
          <a:p>
            <a:pPr algn="l">
              <a:lnSpc>
                <a:spcPct val="135000"/>
              </a:lnSpc>
              <a:spcBef>
                <a:spcPts val="0"/>
              </a:spcBef>
              <a:spcAft>
                <a:spcPts val="0"/>
              </a:spcAft>
            </a:pPr>
            <a:r>
              <a:rPr lang="zh-CN"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电力成为新的能源进入生产生活领域。</a:t>
            </a:r>
            <a:endParaRPr lang="zh-CN" altLang="en-US" sz="2400"/>
          </a:p>
        </p:txBody>
      </p:sp>
      <p:sp>
        <p:nvSpPr>
          <p:cNvPr id="7" name="文本框 6"/>
          <p:cNvSpPr txBox="1"/>
          <p:nvPr/>
        </p:nvSpPr>
        <p:spPr>
          <a:xfrm>
            <a:off x="1062990" y="1836420"/>
            <a:ext cx="1866900" cy="718820"/>
          </a:xfrm>
          <a:prstGeom prst="rect">
            <a:avLst/>
          </a:prstGeom>
          <a:noFill/>
        </p:spPr>
        <p:txBody>
          <a:bodyPr wrap="none" rtlCol="0" anchor="t">
            <a:spAutoFit/>
          </a:bodyPr>
          <a:p>
            <a:pPr>
              <a:lnSpc>
                <a:spcPct val="170000"/>
              </a:lnSpc>
              <a:spcBef>
                <a:spcPts val="0"/>
              </a:spcBef>
              <a:spcAft>
                <a:spcPts val="0"/>
              </a:spcAft>
            </a:pPr>
            <a:r>
              <a:rPr lang="zh-CN"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a:t>
            </a:r>
            <a:r>
              <a:rPr lang="zh-CN"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）背景：</a:t>
            </a:r>
            <a:endParaRPr lang="zh-CN" altLang="en-US" sz="2400"/>
          </a:p>
        </p:txBody>
      </p:sp>
      <p:sp>
        <p:nvSpPr>
          <p:cNvPr id="9" name="文本框 8"/>
          <p:cNvSpPr txBox="1"/>
          <p:nvPr/>
        </p:nvSpPr>
        <p:spPr>
          <a:xfrm>
            <a:off x="1005205" y="3197225"/>
            <a:ext cx="1866900" cy="718820"/>
          </a:xfrm>
          <a:prstGeom prst="rect">
            <a:avLst/>
          </a:prstGeom>
          <a:noFill/>
        </p:spPr>
        <p:txBody>
          <a:bodyPr wrap="none" rtlCol="0" anchor="t">
            <a:spAutoFit/>
          </a:bodyPr>
          <a:p>
            <a:pPr fontAlgn="auto">
              <a:lnSpc>
                <a:spcPct val="170000"/>
              </a:lnSpc>
            </a:pP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2</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）兴起</a:t>
            </a:r>
            <a:r>
              <a:rPr lang="zh-CN"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endParaRPr lang="zh-CN" altLang="en-US" sz="2400">
              <a:latin typeface="黑体" panose="02010609060101010101" charset="-122"/>
              <a:ea typeface="黑体" panose="02010609060101010101" charset="-122"/>
              <a:cs typeface="黑体" panose="02010609060101010101"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2" grpId="0"/>
      <p:bldP spid="9" grpId="0"/>
      <p:bldP spid="4" grpId="0"/>
      <p:bldP spid="6" grpId="0"/>
      <p:bldP spid="11" grpId="0"/>
      <p:bldP spid="12"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671830" y="370205"/>
            <a:ext cx="2718435" cy="737235"/>
          </a:xfrm>
          <a:prstGeom prst="rect">
            <a:avLst/>
          </a:prstGeom>
          <a:noFill/>
        </p:spPr>
        <p:txBody>
          <a:bodyPr wrap="square" rtlCol="0" anchor="t">
            <a:spAutoFit/>
            <a:scene3d>
              <a:camera prst="orthographicFront"/>
              <a:lightRig rig="threePt" dir="t"/>
            </a:scene3d>
          </a:bodyPr>
          <a:lstStyle/>
          <a:p>
            <a:pPr algn="l">
              <a:lnSpc>
                <a:spcPct val="150000"/>
              </a:lnSpc>
            </a:pPr>
            <a:r>
              <a:rPr lang="zh-CN" altLang="en-US" sz="2000"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r>
              <a:rPr lang="en-US" altLang="zh-CN" sz="28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2</a:t>
            </a:r>
            <a:r>
              <a:rPr lang="zh-CN" altLang="en-US" sz="28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、电的应用</a:t>
            </a:r>
            <a:endParaRPr lang="zh-CN" altLang="en-US" sz="2800" b="1"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sp>
        <p:nvSpPr>
          <p:cNvPr id="18" name="矩形 17"/>
          <p:cNvSpPr/>
          <p:nvPr/>
        </p:nvSpPr>
        <p:spPr>
          <a:xfrm>
            <a:off x="835025" y="1725930"/>
            <a:ext cx="10019665" cy="645160"/>
          </a:xfrm>
          <a:prstGeom prst="rect">
            <a:avLst/>
          </a:prstGeom>
          <a:noFill/>
          <a:ln>
            <a:noFill/>
          </a:ln>
        </p:spPr>
        <p:txBody>
          <a:bodyPr wrap="square" rtlCol="0" anchor="t">
            <a:spAutoFit/>
          </a:bodyPr>
          <a:lstStyle/>
          <a:p>
            <a:pPr algn="l">
              <a:lnSpc>
                <a:spcPct val="150000"/>
              </a:lnSpc>
            </a:pPr>
            <a:r>
              <a:rPr lang="zh-CN" altLang="en-US" sz="2400" b="1">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cs typeface="宋体" panose="02010600030101010101" pitchFamily="2" charset="-122"/>
                <a:sym typeface="+mn-ea"/>
              </a:rPr>
              <a:t>①理论基础</a:t>
            </a:r>
            <a:r>
              <a:rPr lang="zh-CN" sz="2400" b="1">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b="1" dirty="0">
                <a:solidFill>
                  <a:schemeClr val="accent1">
                    <a:lumMod val="50000"/>
                  </a:schemeClr>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1831</a:t>
            </a:r>
            <a:r>
              <a:rPr lang="zh-CN" altLang="zh-CN" sz="2400" b="1" dirty="0">
                <a:solidFill>
                  <a:schemeClr val="accent1">
                    <a:lumMod val="50000"/>
                  </a:schemeClr>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年，英国科学家法拉第发现了电磁感应现象。</a:t>
            </a:r>
            <a:endParaRPr lang="zh-CN" altLang="zh-CN" sz="2400" b="1" dirty="0">
              <a:solidFill>
                <a:schemeClr val="accent1">
                  <a:lumMod val="50000"/>
                </a:schemeClr>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pic>
        <p:nvPicPr>
          <p:cNvPr id="19" name="图片 18"/>
          <p:cNvPicPr>
            <a:picLocks noChangeAspect="1"/>
          </p:cNvPicPr>
          <p:nvPr/>
        </p:nvPicPr>
        <p:blipFill>
          <a:blip r:embed="rId1"/>
          <a:stretch>
            <a:fillRect/>
          </a:stretch>
        </p:blipFill>
        <p:spPr>
          <a:xfrm>
            <a:off x="920115" y="2578735"/>
            <a:ext cx="3192145" cy="3741420"/>
          </a:xfrm>
          <a:prstGeom prst="rect">
            <a:avLst/>
          </a:prstGeom>
        </p:spPr>
      </p:pic>
      <p:grpSp>
        <p:nvGrpSpPr>
          <p:cNvPr id="4" name="组合 3"/>
          <p:cNvGrpSpPr/>
          <p:nvPr/>
        </p:nvGrpSpPr>
        <p:grpSpPr>
          <a:xfrm>
            <a:off x="4239895" y="2578100"/>
            <a:ext cx="6099175" cy="2820035"/>
            <a:chOff x="6677" y="4060"/>
            <a:chExt cx="9605" cy="4441"/>
          </a:xfrm>
        </p:grpSpPr>
        <p:pic>
          <p:nvPicPr>
            <p:cNvPr id="20" name="图片 19"/>
            <p:cNvPicPr>
              <a:picLocks noChangeAspect="1"/>
            </p:cNvPicPr>
            <p:nvPr/>
          </p:nvPicPr>
          <p:blipFill>
            <a:blip r:embed="rId2"/>
            <a:stretch>
              <a:fillRect/>
            </a:stretch>
          </p:blipFill>
          <p:spPr>
            <a:xfrm>
              <a:off x="6677" y="4060"/>
              <a:ext cx="8451" cy="4441"/>
            </a:xfrm>
            <a:prstGeom prst="rect">
              <a:avLst/>
            </a:prstGeom>
          </p:spPr>
        </p:pic>
        <p:sp>
          <p:nvSpPr>
            <p:cNvPr id="2" name="文本框 1"/>
            <p:cNvSpPr txBox="1"/>
            <p:nvPr/>
          </p:nvSpPr>
          <p:spPr>
            <a:xfrm>
              <a:off x="15510" y="4061"/>
              <a:ext cx="772" cy="4440"/>
            </a:xfrm>
            <a:prstGeom prst="rect">
              <a:avLst/>
            </a:prstGeom>
            <a:solidFill>
              <a:schemeClr val="bg2"/>
            </a:solidFill>
          </p:spPr>
          <p:txBody>
            <a:bodyPr vert="eaVert" wrap="square" rtlCol="0">
              <a:spAutoFit/>
            </a:bodyPr>
            <a:p>
              <a:pPr algn="ctr"/>
              <a:r>
                <a:rPr lang="zh-CN" altLang="en-US" sz="2000" b="1" dirty="0">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rPr>
                <a:t>切割磁场会产生电流</a:t>
              </a:r>
              <a:endParaRPr lang="zh-CN" altLang="en-US" sz="2000" b="1" dirty="0">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endParaRPr>
            </a:p>
          </p:txBody>
        </p:sp>
      </p:grpSp>
      <p:sp>
        <p:nvSpPr>
          <p:cNvPr id="3" name="文本框 2"/>
          <p:cNvSpPr txBox="1"/>
          <p:nvPr/>
        </p:nvSpPr>
        <p:spPr>
          <a:xfrm>
            <a:off x="4239895" y="5398135"/>
            <a:ext cx="6374130" cy="922020"/>
          </a:xfrm>
          <a:prstGeom prst="rect">
            <a:avLst/>
          </a:prstGeom>
          <a:noFill/>
        </p:spPr>
        <p:txBody>
          <a:bodyPr wrap="square" rtlCol="0" anchor="t">
            <a:spAutoFit/>
          </a:bodyPr>
          <a:p>
            <a:pPr algn="l">
              <a:lnSpc>
                <a:spcPct val="150000"/>
              </a:lnSpc>
            </a:pPr>
            <a:r>
              <a:rPr lang="zh-CN" altLang="en-US" dirty="0" smtClean="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    电磁感应现象是指：“闭合电路的一部分导体在磁场中做切割磁感线运动时，导体中就会产生感应电流。</a:t>
            </a:r>
            <a:endParaRPr lang="zh-CN" altLang="en-US"/>
          </a:p>
        </p:txBody>
      </p:sp>
      <p:sp>
        <p:nvSpPr>
          <p:cNvPr id="5" name="文本框 4"/>
          <p:cNvSpPr txBox="1"/>
          <p:nvPr/>
        </p:nvSpPr>
        <p:spPr>
          <a:xfrm>
            <a:off x="671830" y="1107440"/>
            <a:ext cx="3703320" cy="534035"/>
          </a:xfrm>
          <a:prstGeom prst="rect">
            <a:avLst/>
          </a:prstGeom>
          <a:noFill/>
        </p:spPr>
        <p:txBody>
          <a:bodyPr wrap="none" rtlCol="0" anchor="t">
            <a:spAutoFit/>
          </a:bodyPr>
          <a:p>
            <a:pPr>
              <a:lnSpc>
                <a:spcPct val="120000"/>
              </a:lnSpc>
              <a:spcBef>
                <a:spcPts val="0"/>
              </a:spcBef>
              <a:spcAft>
                <a:spcPts val="0"/>
              </a:spcAft>
            </a:pPr>
            <a:r>
              <a:rPr 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a:t>
            </a:r>
            <a:r>
              <a:rPr 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）电力进入生产领域：</a:t>
            </a:r>
            <a:endParaRPr lang="zh-CN" altLang="en-US" sz="2400"/>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in)">
                                      <p:cBhvr>
                                        <p:cTn id="19" dur="2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p:cNvSpPr txBox="1"/>
          <p:nvPr/>
        </p:nvSpPr>
        <p:spPr>
          <a:xfrm>
            <a:off x="636270" y="336550"/>
            <a:ext cx="10631170" cy="1568450"/>
          </a:xfrm>
          <a:prstGeom prst="rect">
            <a:avLst/>
          </a:prstGeom>
          <a:noFill/>
          <a:ln w="12700" cmpd="sng">
            <a:noFill/>
            <a:prstDash val="sysDot"/>
          </a:ln>
        </p:spPr>
        <p:txBody>
          <a:bodyPr wrap="square" rtlCol="0" anchor="t">
            <a:spAutoFit/>
          </a:bodyPr>
          <a:lstStyle/>
          <a:p>
            <a:pPr algn="l">
              <a:lnSpc>
                <a:spcPct val="200000"/>
              </a:lnSpc>
            </a:pPr>
            <a:r>
              <a:rPr lang="zh-CN" altLang="zh-CN" b="1" dirty="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sym typeface="+mn-ea"/>
              </a:rPr>
              <a:t>　   </a:t>
            </a:r>
            <a:r>
              <a:rPr lang="zh-CN" altLang="zh-CN" sz="2400" b="1" dirty="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sym typeface="+mn-ea"/>
              </a:rPr>
              <a:t> 　　　　　　　　　　　　　</a:t>
            </a:r>
            <a:r>
              <a:rPr lang="zh-CN" altLang="zh-CN" sz="2400" dirty="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人们根据这一现象发明了早期的电动机和发电机。</a:t>
            </a:r>
            <a:endParaRPr lang="zh-CN" altLang="zh-CN" sz="2400" dirty="0">
              <a:solidFill>
                <a:schemeClr val="accent1">
                  <a:lumMod val="50000"/>
                </a:schemeClr>
              </a:solidFill>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endParaRPr>
          </a:p>
        </p:txBody>
      </p:sp>
      <p:sp>
        <p:nvSpPr>
          <p:cNvPr id="3" name="文本框 2"/>
          <p:cNvSpPr txBox="1"/>
          <p:nvPr/>
        </p:nvSpPr>
        <p:spPr>
          <a:xfrm>
            <a:off x="1207770" y="441960"/>
            <a:ext cx="4009390" cy="718820"/>
          </a:xfrm>
          <a:prstGeom prst="rect">
            <a:avLst/>
          </a:prstGeom>
          <a:noFill/>
        </p:spPr>
        <p:txBody>
          <a:bodyPr wrap="none" rtlCol="0" anchor="t">
            <a:spAutoFit/>
          </a:bodyPr>
          <a:lstStyle/>
          <a:p>
            <a:pPr algn="l">
              <a:lnSpc>
                <a:spcPct val="170000"/>
              </a:lnSpc>
              <a:spcBef>
                <a:spcPts val="0"/>
              </a:spcBef>
              <a:spcAft>
                <a:spcPts val="0"/>
              </a:spcAft>
            </a:pPr>
            <a:r>
              <a:rPr lang="zh-CN" altLang="en-US" sz="2400" b="1">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② </a:t>
            </a:r>
            <a:r>
              <a:rPr lang="zh-CN" altLang="zh-CN" sz="2400" b="1"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电动机和发电机的发明：</a:t>
            </a:r>
            <a:endParaRPr lang="zh-CN" altLang="zh-CN" sz="2400" b="1"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sp>
        <p:nvSpPr>
          <p:cNvPr id="7" name="文本框 6"/>
          <p:cNvSpPr txBox="1"/>
          <p:nvPr/>
        </p:nvSpPr>
        <p:spPr>
          <a:xfrm>
            <a:off x="762000" y="4904105"/>
            <a:ext cx="10648950" cy="1568450"/>
          </a:xfrm>
          <a:prstGeom prst="rect">
            <a:avLst/>
          </a:prstGeom>
          <a:noFill/>
        </p:spPr>
        <p:txBody>
          <a:bodyPr wrap="square" rtlCol="0" anchor="t">
            <a:spAutoFit/>
          </a:bodyPr>
          <a:p>
            <a:pPr algn="l">
              <a:lnSpc>
                <a:spcPct val="200000"/>
              </a:lnSpc>
            </a:pPr>
            <a:r>
              <a:rPr lang="en-US" altLang="zh-CN" sz="240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   </a:t>
            </a:r>
            <a:r>
              <a:rPr lang="en-US" altLang="zh-CN" sz="2400" b="1">
                <a:solidFill>
                  <a:srgbClr val="FF0000"/>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方正粗黑宋简体" panose="02000000000000000000" charset="-122"/>
                <a:sym typeface="+mn-ea"/>
              </a:rPr>
              <a:t> </a:t>
            </a:r>
            <a:r>
              <a:rPr lang="zh-CN" altLang="en-US" sz="2400" b="1">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cs typeface="方正粗黑宋简体" panose="02000000000000000000" charset="-122"/>
                <a:sym typeface="+mn-ea"/>
              </a:rPr>
              <a:t>③结果：</a:t>
            </a:r>
            <a:r>
              <a:rPr lang="zh-CN" altLang="zh-CN" sz="2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到19世纪70年代，经过不断完善的发电机进入生产领域，电力开始作为动力带动机器。</a:t>
            </a:r>
            <a:r>
              <a:rPr lang="en-US" altLang="zh-CN" sz="2400"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endParaRPr lang="en-US" altLang="zh-CN" sz="2400"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grpSp>
        <p:nvGrpSpPr>
          <p:cNvPr id="13" name="组合 12"/>
          <p:cNvGrpSpPr/>
          <p:nvPr/>
        </p:nvGrpSpPr>
        <p:grpSpPr>
          <a:xfrm>
            <a:off x="762000" y="1894205"/>
            <a:ext cx="9826625" cy="2874010"/>
            <a:chOff x="1200" y="2983"/>
            <a:chExt cx="15475" cy="4526"/>
          </a:xfrm>
        </p:grpSpPr>
        <p:grpSp>
          <p:nvGrpSpPr>
            <p:cNvPr id="10" name="组合 9"/>
            <p:cNvGrpSpPr/>
            <p:nvPr/>
          </p:nvGrpSpPr>
          <p:grpSpPr>
            <a:xfrm>
              <a:off x="5717" y="2983"/>
              <a:ext cx="10958" cy="4526"/>
              <a:chOff x="5717" y="2983"/>
              <a:chExt cx="10958" cy="4526"/>
            </a:xfrm>
          </p:grpSpPr>
          <p:grpSp>
            <p:nvGrpSpPr>
              <p:cNvPr id="9" name="组合 8"/>
              <p:cNvGrpSpPr/>
              <p:nvPr/>
            </p:nvGrpSpPr>
            <p:grpSpPr>
              <a:xfrm>
                <a:off x="9056" y="2983"/>
                <a:ext cx="7619" cy="4524"/>
                <a:chOff x="9056" y="2983"/>
                <a:chExt cx="7619" cy="4524"/>
              </a:xfrm>
            </p:grpSpPr>
            <p:pic>
              <p:nvPicPr>
                <p:cNvPr id="2" name="图片 1"/>
                <p:cNvPicPr>
                  <a:picLocks noChangeAspect="1"/>
                </p:cNvPicPr>
                <p:nvPr/>
              </p:nvPicPr>
              <p:blipFill>
                <a:blip r:embed="rId1"/>
                <a:stretch>
                  <a:fillRect/>
                </a:stretch>
              </p:blipFill>
              <p:spPr>
                <a:xfrm>
                  <a:off x="9056" y="2983"/>
                  <a:ext cx="3936" cy="4525"/>
                </a:xfrm>
                <a:prstGeom prst="rect">
                  <a:avLst/>
                </a:prstGeom>
              </p:spPr>
            </p:pic>
            <p:sp>
              <p:nvSpPr>
                <p:cNvPr id="5" name="文本框 4"/>
                <p:cNvSpPr txBox="1"/>
                <p:nvPr/>
              </p:nvSpPr>
              <p:spPr>
                <a:xfrm>
                  <a:off x="13193" y="2983"/>
                  <a:ext cx="3483" cy="4445"/>
                </a:xfrm>
                <a:prstGeom prst="rect">
                  <a:avLst/>
                </a:prstGeom>
                <a:blipFill>
                  <a:blip r:embed="rId2"/>
                </a:blipFill>
              </p:spPr>
              <p:txBody>
                <a:bodyPr wrap="square" rtlCol="0" anchor="t">
                  <a:spAutoFit/>
                </a:bodyPr>
                <a:lstStyle/>
                <a:p>
                  <a:pPr>
                    <a:lnSpc>
                      <a:spcPct val="185000"/>
                    </a:lnSpc>
                    <a:spcBef>
                      <a:spcPts val="0"/>
                    </a:spcBef>
                    <a:spcAft>
                      <a:spcPts val="0"/>
                    </a:spcAft>
                  </a:pPr>
                  <a:r>
                    <a:rPr lang="en-US" sz="2400" b="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    1873</a:t>
                  </a:r>
                  <a:r>
                    <a:rPr lang="zh-CN" sz="2400" b="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年，比利时科学家</a:t>
                  </a:r>
                  <a:r>
                    <a:rPr lang="zh-CN" sz="2400" b="1">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格拉姆</a:t>
                  </a:r>
                  <a:r>
                    <a:rPr lang="zh-CN" sz="2400" b="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发明实用性电动机</a:t>
                  </a:r>
                  <a:endParaRPr lang="zh-CN" altLang="en-US" sz="2400"/>
                </a:p>
              </p:txBody>
            </p:sp>
          </p:grpSp>
          <p:sp>
            <p:nvSpPr>
              <p:cNvPr id="4" name="矩形 3"/>
              <p:cNvSpPr/>
              <p:nvPr/>
            </p:nvSpPr>
            <p:spPr>
              <a:xfrm>
                <a:off x="5717" y="3124"/>
                <a:ext cx="2768" cy="4385"/>
              </a:xfrm>
              <a:prstGeom prst="rect">
                <a:avLst/>
              </a:prstGeom>
              <a:blipFill>
                <a:blip r:embed="rId3"/>
              </a:blipFill>
              <a:ln>
                <a:noFill/>
              </a:ln>
            </p:spPr>
            <p:txBody>
              <a:bodyPr wrap="square" rtlCol="0" anchor="t">
                <a:spAutoFit/>
              </a:bodyPr>
              <a:lstStyle/>
              <a:p>
                <a:pPr algn="l">
                  <a:lnSpc>
                    <a:spcPct val="175000"/>
                  </a:lnSpc>
                  <a:spcBef>
                    <a:spcPts val="0"/>
                  </a:spcBef>
                  <a:spcAft>
                    <a:spcPts val="0"/>
                  </a:spcAft>
                </a:pPr>
                <a:r>
                  <a:rPr lang="zh-CN" altLang="en-US" sz="2000" dirty="0">
                    <a:solidFill>
                      <a:schemeClr val="tx1"/>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　</a:t>
                </a:r>
                <a:r>
                  <a:rPr lang="en-US" sz="2000" b="1">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1866</a:t>
                </a:r>
                <a:r>
                  <a:rPr lang="zh-CN" sz="2000" b="1">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年，德国工程师西门子制成了世界上第一台实用性发电机</a:t>
                </a:r>
                <a:r>
                  <a:rPr lang="zh-CN" altLang="en-US" sz="2000" b="1" dirty="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   </a:t>
                </a:r>
                <a:r>
                  <a:rPr lang="zh-CN" altLang="en-US" sz="2000" dirty="0">
                    <a:solidFill>
                      <a:schemeClr val="tx1"/>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  </a:t>
                </a:r>
                <a:r>
                  <a:rPr lang="zh-CN" altLang="en-US" sz="2000" dirty="0">
                    <a:solidFill>
                      <a:schemeClr val="tx1"/>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  </a:t>
                </a:r>
                <a:endParaRPr lang="zh-CN" altLang="en-US" sz="2000" dirty="0">
                  <a:solidFill>
                    <a:schemeClr val="tx1"/>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endParaRPr>
              </a:p>
            </p:txBody>
          </p:sp>
        </p:grpSp>
        <p:pic>
          <p:nvPicPr>
            <p:cNvPr id="11" name="图片 10"/>
            <p:cNvPicPr>
              <a:picLocks noChangeAspect="1"/>
            </p:cNvPicPr>
            <p:nvPr/>
          </p:nvPicPr>
          <p:blipFill>
            <a:blip r:embed="rId4"/>
            <a:stretch>
              <a:fillRect/>
            </a:stretch>
          </p:blipFill>
          <p:spPr>
            <a:xfrm>
              <a:off x="1200" y="3124"/>
              <a:ext cx="4396" cy="4384"/>
            </a:xfrm>
            <a:prstGeom prst="rect">
              <a:avLst/>
            </a:prstGeom>
          </p:spPr>
        </p:pic>
      </p:gr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ox(in)">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flipH="1">
            <a:off x="642620" y="440690"/>
            <a:ext cx="2338705" cy="607695"/>
          </a:xfrm>
          <a:prstGeom prst="rect">
            <a:avLst/>
          </a:prstGeom>
          <a:noFill/>
          <a:ln>
            <a:noFill/>
          </a:ln>
        </p:spPr>
        <p:txBody>
          <a:bodyPr wrap="square" rtlCol="0" anchor="t">
            <a:spAutoFit/>
          </a:bodyPr>
          <a:lstStyle/>
          <a:p>
            <a:pPr algn="ctr" fontAlgn="auto">
              <a:lnSpc>
                <a:spcPct val="120000"/>
              </a:lnSpc>
              <a:spcBef>
                <a:spcPts val="0"/>
              </a:spcBef>
              <a:spcAft>
                <a:spcPts val="0"/>
              </a:spcAft>
            </a:pPr>
            <a:r>
              <a:rPr lang="zh-CN" altLang="en-US" sz="28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8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2</a:t>
            </a:r>
            <a:r>
              <a:rPr lang="zh-CN" altLang="en-US" sz="28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800" b="1">
                <a:effectLst>
                  <a:outerShdw blurRad="38100" dist="19050" dir="2700000" algn="tl" rotWithShape="0">
                    <a:schemeClr val="dk1">
                      <a:alpha val="40000"/>
                    </a:schemeClr>
                  </a:outerShdw>
                </a:effectLst>
                <a:latin typeface="黑体" panose="02010609060101010101" charset="-122"/>
                <a:ea typeface="黑体" panose="02010609060101010101" charset="-122"/>
                <a:cs typeface="宋体" panose="02010600030101010101" pitchFamily="2" charset="-122"/>
                <a:sym typeface="+mn-ea"/>
              </a:rPr>
              <a:t>发明</a:t>
            </a:r>
            <a:endParaRPr lang="zh-CN" altLang="en-US" sz="28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sp>
        <p:nvSpPr>
          <p:cNvPr id="3" name="文本框 2"/>
          <p:cNvSpPr txBox="1"/>
          <p:nvPr/>
        </p:nvSpPr>
        <p:spPr>
          <a:xfrm>
            <a:off x="2981325" y="514350"/>
            <a:ext cx="3244215" cy="534035"/>
          </a:xfrm>
          <a:prstGeom prst="rect">
            <a:avLst/>
          </a:prstGeom>
          <a:noFill/>
        </p:spPr>
        <p:txBody>
          <a:bodyPr wrap="square" rtlCol="0" anchor="t">
            <a:spAutoFit/>
            <a:scene3d>
              <a:camera prst="orthographicFront"/>
              <a:lightRig rig="threePt" dir="t"/>
            </a:scene3d>
          </a:bodyPr>
          <a:p>
            <a:pPr algn="ctr" fontAlgn="auto">
              <a:lnSpc>
                <a:spcPct val="120000"/>
              </a:lnSpc>
              <a:spcBef>
                <a:spcPts val="0"/>
              </a:spcBef>
              <a:spcAft>
                <a:spcPts val="0"/>
              </a:spcAft>
            </a:pPr>
            <a:r>
              <a:rPr lang="zh-CN" altLang="en-US"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宋体" panose="02010600030101010101" pitchFamily="2" charset="-122"/>
                <a:sym typeface="+mn-ea"/>
              </a:rPr>
              <a:t>①</a:t>
            </a:r>
            <a:r>
              <a:rPr lang="en-US"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宋体" panose="02010600030101010101" pitchFamily="2" charset="-122"/>
                <a:sym typeface="+mn-ea"/>
              </a:rPr>
              <a:t>发明</a:t>
            </a:r>
            <a:r>
              <a:rPr lang="zh-CN"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宋体" panose="02010600030101010101" pitchFamily="2" charset="-122"/>
                <a:sym typeface="+mn-ea"/>
              </a:rPr>
              <a:t>大王爱迪生：</a:t>
            </a:r>
            <a:endParaRPr lang="zh-CN" altLang="en-US"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宋体" panose="02010600030101010101" pitchFamily="2" charset="-122"/>
              <a:sym typeface="+mn-ea"/>
            </a:endParaRPr>
          </a:p>
        </p:txBody>
      </p:sp>
      <p:grpSp>
        <p:nvGrpSpPr>
          <p:cNvPr id="6" name="组合 5"/>
          <p:cNvGrpSpPr/>
          <p:nvPr/>
        </p:nvGrpSpPr>
        <p:grpSpPr>
          <a:xfrm>
            <a:off x="642620" y="5348605"/>
            <a:ext cx="10775950" cy="1028700"/>
            <a:chOff x="1012" y="8423"/>
            <a:chExt cx="16970" cy="1620"/>
          </a:xfrm>
        </p:grpSpPr>
        <p:pic>
          <p:nvPicPr>
            <p:cNvPr id="8" name="图片 7"/>
            <p:cNvPicPr>
              <a:picLocks noChangeAspect="1"/>
            </p:cNvPicPr>
            <p:nvPr/>
          </p:nvPicPr>
          <p:blipFill>
            <a:blip r:embed="rId1"/>
            <a:stretch>
              <a:fillRect/>
            </a:stretch>
          </p:blipFill>
          <p:spPr>
            <a:xfrm>
              <a:off x="1012" y="8423"/>
              <a:ext cx="16971" cy="1620"/>
            </a:xfrm>
            <a:prstGeom prst="rect">
              <a:avLst/>
            </a:prstGeom>
          </p:spPr>
        </p:pic>
        <p:sp>
          <p:nvSpPr>
            <p:cNvPr id="9" name="文本框 8"/>
            <p:cNvSpPr txBox="1"/>
            <p:nvPr/>
          </p:nvSpPr>
          <p:spPr>
            <a:xfrm>
              <a:off x="1422" y="8653"/>
              <a:ext cx="16042" cy="1161"/>
            </a:xfrm>
            <a:prstGeom prst="rect">
              <a:avLst/>
            </a:prstGeom>
            <a:noFill/>
          </p:spPr>
          <p:txBody>
            <a:bodyPr wrap="square" rtlCol="0" anchor="t">
              <a:spAutoFit/>
            </a:bodyPr>
            <a:p>
              <a:pPr algn="ctr">
                <a:lnSpc>
                  <a:spcPct val="150000"/>
                </a:lnSpc>
              </a:pPr>
              <a:r>
                <a:rPr lang="en-US" altLang="zh-CN" sz="2800" b="1">
                  <a:solidFill>
                    <a:srgbClr val="FF0000"/>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sym typeface="+mn-ea"/>
                </a:rPr>
                <a:t>“</a:t>
              </a:r>
              <a:r>
                <a:rPr lang="zh-CN" altLang="en-US" sz="2800" b="1">
                  <a:solidFill>
                    <a:srgbClr val="FF0000"/>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sym typeface="+mn-ea"/>
                </a:rPr>
                <a:t>天才是1%的灵感加上99%的汗水。　</a:t>
              </a:r>
              <a:r>
                <a:rPr lang="en-US" altLang="zh-CN" sz="2800" b="1">
                  <a:solidFill>
                    <a:srgbClr val="FF0000"/>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sym typeface="+mn-ea"/>
                </a:rPr>
                <a:t>——</a:t>
              </a:r>
              <a:r>
                <a:rPr lang="zh-CN" altLang="en-US" sz="2800" b="1">
                  <a:solidFill>
                    <a:srgbClr val="FF0000"/>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sym typeface="+mn-ea"/>
                </a:rPr>
                <a:t>爱迪生</a:t>
              </a:r>
              <a:endParaRPr lang="zh-CN" altLang="en-US" sz="2800" b="1">
                <a:solidFill>
                  <a:srgbClr val="FF0000"/>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sym typeface="+mn-ea"/>
              </a:endParaRPr>
            </a:p>
          </p:txBody>
        </p:sp>
      </p:grpSp>
      <p:grpSp>
        <p:nvGrpSpPr>
          <p:cNvPr id="4" name="组合 3"/>
          <p:cNvGrpSpPr/>
          <p:nvPr/>
        </p:nvGrpSpPr>
        <p:grpSpPr>
          <a:xfrm>
            <a:off x="707390" y="1203325"/>
            <a:ext cx="10775950" cy="3907790"/>
            <a:chOff x="1114" y="1895"/>
            <a:chExt cx="16970" cy="6154"/>
          </a:xfrm>
        </p:grpSpPr>
        <p:sp>
          <p:nvSpPr>
            <p:cNvPr id="5" name="矩形 4"/>
            <p:cNvSpPr/>
            <p:nvPr/>
          </p:nvSpPr>
          <p:spPr>
            <a:xfrm>
              <a:off x="1114" y="1895"/>
              <a:ext cx="16971" cy="6154"/>
            </a:xfrm>
            <a:prstGeom prst="rect">
              <a:avLst/>
            </a:prstGeom>
            <a:noFill/>
            <a:ln w="12700" cmpd="sng">
              <a:solidFill>
                <a:schemeClr val="accent1">
                  <a:shade val="50000"/>
                </a:schemeClr>
              </a:solidFill>
              <a:prstDash val="sysDot"/>
            </a:ln>
          </p:spPr>
          <p:txBody>
            <a:bodyPr wrap="square" rtlCol="0" anchor="t">
              <a:spAutoFit/>
            </a:bodyPr>
            <a:p>
              <a:pPr algn="l">
                <a:lnSpc>
                  <a:spcPct val="200000"/>
                </a:lnSpc>
              </a:pPr>
              <a:r>
                <a:rPr lang="zh-CN" sz="2000">
                  <a:solidFill>
                    <a:schemeClr val="tx1"/>
                  </a:solidFill>
                  <a:effectLst>
                    <a:outerShdw blurRad="38100" dist="19050" dir="2700000" algn="tl" rotWithShape="0">
                      <a:schemeClr val="dk1">
                        <a:alpha val="40000"/>
                      </a:schemeClr>
                    </a:outerShdw>
                  </a:effectLst>
                  <a:ea typeface="宋体" panose="02010600030101010101" pitchFamily="2" charset="-122"/>
                </a:rPr>
                <a:t>　　</a:t>
              </a:r>
              <a:r>
                <a:rPr lang="zh-CN" sz="2400" b="1">
                  <a:solidFill>
                    <a:srgbClr val="FF0000"/>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rPr>
                <a:t>人物扫描   </a:t>
              </a:r>
              <a:r>
                <a:rPr lang="zh-CN"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rPr>
                <a:t>爱迪生在童年时只断断续续地上过</a:t>
              </a:r>
              <a:r>
                <a:rPr lang="en-US" altLang="zh-CN"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rPr>
                <a:t>5</a:t>
              </a:r>
              <a:r>
                <a:rPr lang="zh-CN"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rPr>
                <a:t>年学。他极</a:t>
              </a:r>
              <a:endParaRPr lang="zh-CN"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endParaRPr>
            </a:p>
            <a:p>
              <a:pPr algn="l">
                <a:lnSpc>
                  <a:spcPct val="200000"/>
                </a:lnSpc>
              </a:pPr>
              <a:r>
                <a:rPr lang="zh-CN"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rPr>
                <a:t>富想象力，对什么事都爱刨根问底，但一向不愿死记硬背。</a:t>
              </a:r>
              <a:endParaRPr lang="zh-CN"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endParaRPr>
            </a:p>
            <a:p>
              <a:pPr algn="l">
                <a:lnSpc>
                  <a:spcPct val="200000"/>
                </a:lnSpc>
              </a:pPr>
              <a:r>
                <a:rPr lang="zh-CN"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rPr>
                <a:t>　　12岁时，他开始外出工作，当过火车服务生、电报员。爱迪生</a:t>
              </a:r>
              <a:endParaRPr lang="zh-CN"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endParaRPr>
            </a:p>
            <a:p>
              <a:pPr algn="l">
                <a:lnSpc>
                  <a:spcPct val="200000"/>
                </a:lnSpc>
                <a:spcBef>
                  <a:spcPts val="0"/>
                </a:spcBef>
                <a:spcAft>
                  <a:spcPts val="0"/>
                </a:spcAft>
              </a:pPr>
              <a:r>
                <a:rPr lang="zh-CN"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rPr>
                <a:t>善于将最新的科学发现运用到自己的发明中。他创建了世界上第一</a:t>
              </a:r>
              <a:endParaRPr lang="zh-CN"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endParaRPr>
            </a:p>
            <a:p>
              <a:pPr algn="l">
                <a:lnSpc>
                  <a:spcPct val="200000"/>
                </a:lnSpc>
              </a:pPr>
              <a:r>
                <a:rPr lang="zh-CN"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rPr>
                <a:t>个工业研究实验室，进行有组织的发明创新试验。</a:t>
              </a:r>
              <a:r>
                <a:rPr lang="zh-CN" sz="2000" b="1">
                  <a:solidFill>
                    <a:srgbClr val="FF0000"/>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rPr>
                <a:t>爱迪生是电气时</a:t>
              </a:r>
              <a:endParaRPr lang="zh-CN" sz="2000" b="1">
                <a:solidFill>
                  <a:srgbClr val="FF0000"/>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endParaRPr>
            </a:p>
            <a:p>
              <a:pPr algn="l">
                <a:lnSpc>
                  <a:spcPct val="200000"/>
                </a:lnSpc>
              </a:pPr>
              <a:r>
                <a:rPr lang="zh-CN" sz="2000" b="1">
                  <a:solidFill>
                    <a:srgbClr val="FF0000"/>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rPr>
                <a:t>代最伟大的发明家，一生拥有1000多项发明专利。</a:t>
              </a:r>
              <a:endParaRPr lang="zh-CN" altLang="en-US" sz="2000" b="1">
                <a:solidFill>
                  <a:srgbClr val="FF0000"/>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endParaRPr>
            </a:p>
          </p:txBody>
        </p:sp>
        <p:pic>
          <p:nvPicPr>
            <p:cNvPr id="10" name="图片 9"/>
            <p:cNvPicPr>
              <a:picLocks noChangeAspect="1"/>
            </p:cNvPicPr>
            <p:nvPr/>
          </p:nvPicPr>
          <p:blipFill>
            <a:blip r:embed="rId2"/>
            <a:stretch>
              <a:fillRect/>
            </a:stretch>
          </p:blipFill>
          <p:spPr>
            <a:xfrm>
              <a:off x="13129" y="2144"/>
              <a:ext cx="4854" cy="5671"/>
            </a:xfrm>
            <a:prstGeom prst="rect">
              <a:avLst/>
            </a:prstGeom>
          </p:spPr>
        </p:pic>
      </p:gr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ox(in)">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800100" y="386080"/>
            <a:ext cx="10669270" cy="1346835"/>
          </a:xfrm>
          <a:prstGeom prst="rect">
            <a:avLst/>
          </a:prstGeom>
          <a:noFill/>
          <a:ln w="12700" cmpd="sng">
            <a:solidFill>
              <a:schemeClr val="accent1">
                <a:shade val="50000"/>
              </a:schemeClr>
            </a:solidFill>
            <a:prstDash val="sysDot"/>
          </a:ln>
        </p:spPr>
        <p:txBody>
          <a:bodyPr wrap="square" rtlCol="0" anchor="t">
            <a:spAutoFit/>
          </a:bodyPr>
          <a:lstStyle/>
          <a:p>
            <a:pPr algn="l">
              <a:lnSpc>
                <a:spcPct val="170000"/>
              </a:lnSpc>
              <a:spcBef>
                <a:spcPts val="0"/>
              </a:spcBef>
              <a:spcAft>
                <a:spcPts val="0"/>
              </a:spcAft>
            </a:pPr>
            <a:r>
              <a:rPr lang="zh-CN" altLang="zh-CN" sz="20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Times New Roman" panose="02020603050405020304" pitchFamily="18" charset="0"/>
                <a:sym typeface="+mn-ea"/>
              </a:rPr>
              <a:t>　</a:t>
            </a:r>
            <a:r>
              <a:rPr lang="zh-CN" altLang="zh-CN" sz="2000"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Times New Roman" panose="02020603050405020304" pitchFamily="18" charset="0"/>
                <a:sym typeface="+mn-ea"/>
              </a:rPr>
              <a:t>　 </a:t>
            </a:r>
            <a:r>
              <a:rPr lang="zh-CN"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Times New Roman" panose="02020603050405020304" pitchFamily="18" charset="0"/>
                <a:sym typeface="+mn-ea"/>
              </a:rPr>
              <a:t>美国发明家爱迪生</a:t>
            </a:r>
            <a:r>
              <a:rPr 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发明了耐用的白炽灯泡、碱性蓄电池、电影摄影机和放映机等。</a:t>
            </a:r>
            <a:endParaRPr lang="zh-CN" sz="2400" b="1">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endParaRPr>
          </a:p>
        </p:txBody>
      </p:sp>
      <p:grpSp>
        <p:nvGrpSpPr>
          <p:cNvPr id="11" name="组合 10"/>
          <p:cNvGrpSpPr/>
          <p:nvPr/>
        </p:nvGrpSpPr>
        <p:grpSpPr>
          <a:xfrm>
            <a:off x="800100" y="1857375"/>
            <a:ext cx="10777855" cy="4937125"/>
            <a:chOff x="1260" y="2925"/>
            <a:chExt cx="16973" cy="7775"/>
          </a:xfrm>
        </p:grpSpPr>
        <p:sp>
          <p:nvSpPr>
            <p:cNvPr id="3" name="文本框 2"/>
            <p:cNvSpPr txBox="1"/>
            <p:nvPr/>
          </p:nvSpPr>
          <p:spPr>
            <a:xfrm>
              <a:off x="11867" y="10170"/>
              <a:ext cx="6366" cy="531"/>
            </a:xfrm>
            <a:prstGeom prst="rect">
              <a:avLst/>
            </a:prstGeom>
            <a:noFill/>
          </p:spPr>
          <p:txBody>
            <a:bodyPr wrap="square" rtlCol="0" anchor="t">
              <a:spAutoFit/>
            </a:bodyPr>
            <a:p>
              <a:pPr algn="ctr"/>
              <a:r>
                <a:rPr lang="zh-CN" sz="16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爱迪生在实验室</a:t>
              </a:r>
              <a:endParaRPr lang="zh-CN" altLang="en-US" sz="16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endParaRPr>
            </a:p>
          </p:txBody>
        </p:sp>
        <p:grpSp>
          <p:nvGrpSpPr>
            <p:cNvPr id="21" name="组合 20"/>
            <p:cNvGrpSpPr/>
            <p:nvPr/>
          </p:nvGrpSpPr>
          <p:grpSpPr>
            <a:xfrm>
              <a:off x="1260" y="2925"/>
              <a:ext cx="16802" cy="7527"/>
              <a:chOff x="1260" y="2925"/>
              <a:chExt cx="16802" cy="7527"/>
            </a:xfrm>
          </p:grpSpPr>
          <p:pic>
            <p:nvPicPr>
              <p:cNvPr id="7" name="图片 6"/>
              <p:cNvPicPr>
                <a:picLocks noChangeAspect="1"/>
              </p:cNvPicPr>
              <p:nvPr/>
            </p:nvPicPr>
            <p:blipFill>
              <a:blip r:embed="rId1"/>
              <a:stretch>
                <a:fillRect/>
              </a:stretch>
            </p:blipFill>
            <p:spPr>
              <a:xfrm>
                <a:off x="1260" y="2942"/>
                <a:ext cx="5320" cy="3676"/>
              </a:xfrm>
              <a:prstGeom prst="rect">
                <a:avLst/>
              </a:prstGeom>
            </p:spPr>
          </p:pic>
          <p:pic>
            <p:nvPicPr>
              <p:cNvPr id="6" name="图片 5"/>
              <p:cNvPicPr>
                <a:picLocks noChangeAspect="1"/>
              </p:cNvPicPr>
              <p:nvPr/>
            </p:nvPicPr>
            <p:blipFill>
              <a:blip r:embed="rId2"/>
              <a:stretch>
                <a:fillRect/>
              </a:stretch>
            </p:blipFill>
            <p:spPr>
              <a:xfrm>
                <a:off x="1260" y="6821"/>
                <a:ext cx="5320" cy="3553"/>
              </a:xfrm>
              <a:prstGeom prst="rect">
                <a:avLst/>
              </a:prstGeom>
            </p:spPr>
          </p:pic>
          <p:pic>
            <p:nvPicPr>
              <p:cNvPr id="2" name="图片 1"/>
              <p:cNvPicPr>
                <a:picLocks noChangeAspect="1"/>
              </p:cNvPicPr>
              <p:nvPr/>
            </p:nvPicPr>
            <p:blipFill>
              <a:blip r:embed="rId3"/>
              <a:stretch>
                <a:fillRect/>
              </a:stretch>
            </p:blipFill>
            <p:spPr>
              <a:xfrm>
                <a:off x="12254" y="2997"/>
                <a:ext cx="5808" cy="7173"/>
              </a:xfrm>
              <a:prstGeom prst="rect">
                <a:avLst/>
              </a:prstGeom>
            </p:spPr>
          </p:pic>
          <p:grpSp>
            <p:nvGrpSpPr>
              <p:cNvPr id="9" name="组合 8"/>
              <p:cNvGrpSpPr/>
              <p:nvPr/>
            </p:nvGrpSpPr>
            <p:grpSpPr>
              <a:xfrm>
                <a:off x="6771" y="2925"/>
                <a:ext cx="2456" cy="3692"/>
                <a:chOff x="6771" y="2925"/>
                <a:chExt cx="2456" cy="3692"/>
              </a:xfrm>
            </p:grpSpPr>
            <p:pic>
              <p:nvPicPr>
                <p:cNvPr id="18454" name="Picture 16" descr="34931265859324609"/>
                <p:cNvPicPr>
                  <a:picLocks noChangeAspect="1"/>
                </p:cNvPicPr>
                <p:nvPr/>
              </p:nvPicPr>
              <p:blipFill>
                <a:blip r:embed="rId4"/>
                <a:stretch>
                  <a:fillRect/>
                </a:stretch>
              </p:blipFill>
              <p:spPr>
                <a:xfrm>
                  <a:off x="6771" y="2925"/>
                  <a:ext cx="2456" cy="3693"/>
                </a:xfrm>
                <a:prstGeom prst="rect">
                  <a:avLst/>
                </a:prstGeom>
                <a:noFill/>
                <a:ln w="38100">
                  <a:noFill/>
                </a:ln>
              </p:spPr>
            </p:pic>
            <p:sp>
              <p:nvSpPr>
                <p:cNvPr id="4" name="矩形 3"/>
                <p:cNvSpPr/>
                <p:nvPr/>
              </p:nvSpPr>
              <p:spPr>
                <a:xfrm>
                  <a:off x="6771" y="2983"/>
                  <a:ext cx="569" cy="1840"/>
                </a:xfrm>
                <a:prstGeom prst="rect">
                  <a:avLst/>
                </a:prstGeom>
                <a:noFill/>
                <a:ln>
                  <a:noFill/>
                </a:ln>
              </p:spPr>
              <p:txBody>
                <a:bodyPr wrap="none" rtlCol="0" anchor="t">
                  <a:spAutoFit/>
                </a:bodyPr>
                <a:p>
                  <a:pPr algn="ctr" eaLnBrk="0" hangingPunct="0"/>
                  <a:r>
                    <a:rPr lang="zh-CN" altLang="en-US" sz="1400" b="1" dirty="0">
                      <a:solidFill>
                        <a:schemeClr val="tx1"/>
                      </a:solidFill>
                      <a:effectLst>
                        <a:outerShdw blurRad="38100" dist="19050" dir="2700000" algn="tl" rotWithShape="0">
                          <a:schemeClr val="dk1">
                            <a:alpha val="40000"/>
                          </a:schemeClr>
                        </a:outerShdw>
                      </a:effectLst>
                      <a:latin typeface="DFKai-SB" panose="03000509000000000000" charset="-120"/>
                      <a:ea typeface="DFKai-SB" panose="03000509000000000000" charset="-120"/>
                    </a:rPr>
                    <a:t>电</a:t>
                  </a:r>
                  <a:endParaRPr lang="zh-CN" altLang="en-US" sz="1400" b="1" dirty="0">
                    <a:solidFill>
                      <a:schemeClr val="tx1"/>
                    </a:solidFill>
                    <a:effectLst>
                      <a:outerShdw blurRad="38100" dist="19050" dir="2700000" algn="tl" rotWithShape="0">
                        <a:schemeClr val="dk1">
                          <a:alpha val="40000"/>
                        </a:schemeClr>
                      </a:outerShdw>
                    </a:effectLst>
                    <a:latin typeface="DFKai-SB" panose="03000509000000000000" charset="-120"/>
                    <a:ea typeface="DFKai-SB" panose="03000509000000000000" charset="-120"/>
                  </a:endParaRPr>
                </a:p>
                <a:p>
                  <a:pPr algn="ctr" eaLnBrk="0" hangingPunct="0"/>
                  <a:r>
                    <a:rPr lang="zh-CN" altLang="en-US" sz="1400" b="1" dirty="0">
                      <a:solidFill>
                        <a:schemeClr val="tx1"/>
                      </a:solidFill>
                      <a:effectLst>
                        <a:outerShdw blurRad="38100" dist="19050" dir="2700000" algn="tl" rotWithShape="0">
                          <a:schemeClr val="dk1">
                            <a:alpha val="40000"/>
                          </a:schemeClr>
                        </a:outerShdw>
                      </a:effectLst>
                      <a:latin typeface="DFKai-SB" panose="03000509000000000000" charset="-120"/>
                      <a:ea typeface="DFKai-SB" panose="03000509000000000000" charset="-120"/>
                    </a:rPr>
                    <a:t>影</a:t>
                  </a:r>
                  <a:endParaRPr lang="zh-CN" altLang="en-US" sz="1400" b="1" dirty="0">
                    <a:solidFill>
                      <a:schemeClr val="tx1"/>
                    </a:solidFill>
                    <a:effectLst>
                      <a:outerShdw blurRad="38100" dist="19050" dir="2700000" algn="tl" rotWithShape="0">
                        <a:schemeClr val="dk1">
                          <a:alpha val="40000"/>
                        </a:schemeClr>
                      </a:outerShdw>
                    </a:effectLst>
                    <a:latin typeface="DFKai-SB" panose="03000509000000000000" charset="-120"/>
                    <a:ea typeface="DFKai-SB" panose="03000509000000000000" charset="-120"/>
                  </a:endParaRPr>
                </a:p>
                <a:p>
                  <a:pPr algn="ctr" eaLnBrk="0" hangingPunct="0"/>
                  <a:r>
                    <a:rPr lang="zh-CN" altLang="en-US" sz="1400" b="1" dirty="0">
                      <a:solidFill>
                        <a:schemeClr val="tx1"/>
                      </a:solidFill>
                      <a:effectLst>
                        <a:outerShdw blurRad="38100" dist="19050" dir="2700000" algn="tl" rotWithShape="0">
                          <a:schemeClr val="dk1">
                            <a:alpha val="40000"/>
                          </a:schemeClr>
                        </a:outerShdw>
                      </a:effectLst>
                      <a:latin typeface="DFKai-SB" panose="03000509000000000000" charset="-120"/>
                      <a:ea typeface="DFKai-SB" panose="03000509000000000000" charset="-120"/>
                    </a:rPr>
                    <a:t>放</a:t>
                  </a:r>
                  <a:endParaRPr lang="zh-CN" altLang="en-US" sz="1400" b="1" dirty="0">
                    <a:solidFill>
                      <a:schemeClr val="tx1"/>
                    </a:solidFill>
                    <a:effectLst>
                      <a:outerShdw blurRad="38100" dist="19050" dir="2700000" algn="tl" rotWithShape="0">
                        <a:schemeClr val="dk1">
                          <a:alpha val="40000"/>
                        </a:schemeClr>
                      </a:outerShdw>
                    </a:effectLst>
                    <a:latin typeface="DFKai-SB" panose="03000509000000000000" charset="-120"/>
                    <a:ea typeface="DFKai-SB" panose="03000509000000000000" charset="-120"/>
                  </a:endParaRPr>
                </a:p>
                <a:p>
                  <a:pPr algn="ctr" eaLnBrk="0" hangingPunct="0"/>
                  <a:r>
                    <a:rPr lang="zh-CN" altLang="en-US" sz="1400" b="1" dirty="0">
                      <a:solidFill>
                        <a:schemeClr val="tx1"/>
                      </a:solidFill>
                      <a:effectLst>
                        <a:outerShdw blurRad="38100" dist="19050" dir="2700000" algn="tl" rotWithShape="0">
                          <a:schemeClr val="dk1">
                            <a:alpha val="40000"/>
                          </a:schemeClr>
                        </a:outerShdw>
                      </a:effectLst>
                      <a:latin typeface="DFKai-SB" panose="03000509000000000000" charset="-120"/>
                      <a:ea typeface="DFKai-SB" panose="03000509000000000000" charset="-120"/>
                    </a:rPr>
                    <a:t>映</a:t>
                  </a:r>
                  <a:endParaRPr lang="zh-CN" altLang="en-US" sz="1400" b="1" dirty="0">
                    <a:solidFill>
                      <a:schemeClr val="tx1"/>
                    </a:solidFill>
                    <a:effectLst>
                      <a:outerShdw blurRad="38100" dist="19050" dir="2700000" algn="tl" rotWithShape="0">
                        <a:schemeClr val="dk1">
                          <a:alpha val="40000"/>
                        </a:schemeClr>
                      </a:outerShdw>
                    </a:effectLst>
                    <a:latin typeface="DFKai-SB" panose="03000509000000000000" charset="-120"/>
                    <a:ea typeface="DFKai-SB" panose="03000509000000000000" charset="-120"/>
                  </a:endParaRPr>
                </a:p>
                <a:p>
                  <a:pPr algn="ctr" eaLnBrk="0" hangingPunct="0"/>
                  <a:r>
                    <a:rPr lang="zh-CN" altLang="en-US" sz="1400" b="1" dirty="0">
                      <a:solidFill>
                        <a:schemeClr val="tx1"/>
                      </a:solidFill>
                      <a:effectLst>
                        <a:outerShdw blurRad="38100" dist="19050" dir="2700000" algn="tl" rotWithShape="0">
                          <a:schemeClr val="dk1">
                            <a:alpha val="40000"/>
                          </a:schemeClr>
                        </a:outerShdw>
                      </a:effectLst>
                      <a:latin typeface="DFKai-SB" panose="03000509000000000000" charset="-120"/>
                      <a:ea typeface="DFKai-SB" panose="03000509000000000000" charset="-120"/>
                    </a:rPr>
                    <a:t>机</a:t>
                  </a:r>
                  <a:endParaRPr lang="zh-CN" altLang="en-US" sz="1400" b="1" dirty="0">
                    <a:solidFill>
                      <a:schemeClr val="tx1"/>
                    </a:solidFill>
                    <a:effectLst>
                      <a:outerShdw blurRad="38100" dist="19050" dir="2700000" algn="tl" rotWithShape="0">
                        <a:schemeClr val="dk1">
                          <a:alpha val="40000"/>
                        </a:schemeClr>
                      </a:outerShdw>
                    </a:effectLst>
                    <a:latin typeface="DFKai-SB" panose="03000509000000000000" charset="-120"/>
                    <a:ea typeface="DFKai-SB" panose="03000509000000000000" charset="-120"/>
                  </a:endParaRPr>
                </a:p>
              </p:txBody>
            </p:sp>
          </p:grpSp>
          <p:grpSp>
            <p:nvGrpSpPr>
              <p:cNvPr id="10" name="组合 9"/>
              <p:cNvGrpSpPr/>
              <p:nvPr/>
            </p:nvGrpSpPr>
            <p:grpSpPr>
              <a:xfrm>
                <a:off x="9443" y="2983"/>
                <a:ext cx="2596" cy="3634"/>
                <a:chOff x="9443" y="2983"/>
                <a:chExt cx="2596" cy="3634"/>
              </a:xfrm>
            </p:grpSpPr>
            <p:pic>
              <p:nvPicPr>
                <p:cNvPr id="18456" name="Picture 13" descr="01300000206900132127091880607"/>
                <p:cNvPicPr>
                  <a:picLocks noChangeAspect="1"/>
                </p:cNvPicPr>
                <p:nvPr/>
              </p:nvPicPr>
              <p:blipFill>
                <a:blip r:embed="rId5"/>
                <a:stretch>
                  <a:fillRect/>
                </a:stretch>
              </p:blipFill>
              <p:spPr>
                <a:xfrm>
                  <a:off x="9443" y="2983"/>
                  <a:ext cx="2596" cy="3635"/>
                </a:xfrm>
                <a:prstGeom prst="rect">
                  <a:avLst/>
                </a:prstGeom>
                <a:noFill/>
                <a:ln w="38100">
                  <a:noFill/>
                </a:ln>
              </p:spPr>
            </p:pic>
            <p:sp>
              <p:nvSpPr>
                <p:cNvPr id="8" name="文本框 7"/>
                <p:cNvSpPr txBox="1"/>
                <p:nvPr/>
              </p:nvSpPr>
              <p:spPr>
                <a:xfrm>
                  <a:off x="9443" y="2997"/>
                  <a:ext cx="546" cy="1307"/>
                </a:xfrm>
                <a:prstGeom prst="rect">
                  <a:avLst/>
                </a:prstGeom>
                <a:noFill/>
              </p:spPr>
              <p:txBody>
                <a:bodyPr wrap="square" rtlCol="0" anchor="t">
                  <a:spAutoFit/>
                </a:bodyPr>
                <a:p>
                  <a:pPr algn="ctr" eaLnBrk="0" hangingPunct="0"/>
                  <a:r>
                    <a:rPr lang="zh-CN" altLang="en-US" sz="1600" b="1" dirty="0">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rPr>
                    <a:t>留</a:t>
                  </a:r>
                  <a:endParaRPr lang="zh-CN" altLang="en-US" sz="1600" b="1" dirty="0">
                    <a:solidFill>
                      <a:schemeClr val="tx1"/>
                    </a:solidFill>
                    <a:effectLst>
                      <a:outerShdw blurRad="38100" dist="19050" dir="2700000" algn="tl" rotWithShape="0">
                        <a:schemeClr val="dk1">
                          <a:alpha val="40000"/>
                        </a:schemeClr>
                      </a:outerShdw>
                    </a:effectLst>
                    <a:latin typeface="DFKai-SB" panose="03000509000000000000" charset="-120"/>
                    <a:ea typeface="DFKai-SB" panose="03000509000000000000" charset="-120"/>
                  </a:endParaRPr>
                </a:p>
                <a:p>
                  <a:pPr algn="ctr" eaLnBrk="0" hangingPunct="0"/>
                  <a:r>
                    <a:rPr lang="zh-CN" altLang="en-US" sz="1600" b="1" dirty="0">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rPr>
                    <a:t>声</a:t>
                  </a:r>
                  <a:endParaRPr lang="zh-CN" altLang="en-US" sz="1600" b="1" dirty="0">
                    <a:solidFill>
                      <a:schemeClr val="tx1"/>
                    </a:solidFill>
                    <a:effectLst>
                      <a:outerShdw blurRad="38100" dist="19050" dir="2700000" algn="tl" rotWithShape="0">
                        <a:schemeClr val="dk1">
                          <a:alpha val="40000"/>
                        </a:schemeClr>
                      </a:outerShdw>
                    </a:effectLst>
                    <a:latin typeface="DFKai-SB" panose="03000509000000000000" charset="-120"/>
                    <a:ea typeface="DFKai-SB" panose="03000509000000000000" charset="-120"/>
                  </a:endParaRPr>
                </a:p>
                <a:p>
                  <a:pPr algn="ctr" eaLnBrk="0" hangingPunct="0"/>
                  <a:r>
                    <a:rPr lang="zh-CN" altLang="en-US" sz="1600" b="1" dirty="0">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rPr>
                    <a:t>机</a:t>
                  </a:r>
                  <a:endParaRPr lang="zh-CN" altLang="en-US" sz="1600">
                    <a:latin typeface="DFKai-SB" panose="03000509000000000000" charset="-120"/>
                    <a:ea typeface="DFKai-SB" panose="03000509000000000000" charset="-120"/>
                  </a:endParaRPr>
                </a:p>
              </p:txBody>
            </p:sp>
          </p:grpSp>
          <p:grpSp>
            <p:nvGrpSpPr>
              <p:cNvPr id="15" name="组合 14"/>
              <p:cNvGrpSpPr/>
              <p:nvPr/>
            </p:nvGrpSpPr>
            <p:grpSpPr>
              <a:xfrm>
                <a:off x="6771" y="6862"/>
                <a:ext cx="2456" cy="3590"/>
                <a:chOff x="6771" y="6862"/>
                <a:chExt cx="2456" cy="3590"/>
              </a:xfrm>
            </p:grpSpPr>
            <p:pic>
              <p:nvPicPr>
                <p:cNvPr id="13" name="Picture 19" descr="1326954333745"/>
                <p:cNvPicPr>
                  <a:picLocks noChangeAspect="1"/>
                </p:cNvPicPr>
                <p:nvPr/>
              </p:nvPicPr>
              <p:blipFill>
                <a:blip r:embed="rId6"/>
                <a:srcRect l="47676"/>
                <a:stretch>
                  <a:fillRect/>
                </a:stretch>
              </p:blipFill>
              <p:spPr>
                <a:xfrm>
                  <a:off x="6771" y="6862"/>
                  <a:ext cx="2455" cy="3107"/>
                </a:xfrm>
                <a:prstGeom prst="rect">
                  <a:avLst/>
                </a:prstGeom>
                <a:noFill/>
                <a:ln w="38100">
                  <a:noFill/>
                </a:ln>
              </p:spPr>
            </p:pic>
            <p:sp>
              <p:nvSpPr>
                <p:cNvPr id="14" name="文本框 13"/>
                <p:cNvSpPr txBox="1"/>
                <p:nvPr/>
              </p:nvSpPr>
              <p:spPr>
                <a:xfrm>
                  <a:off x="6771" y="9969"/>
                  <a:ext cx="2456" cy="483"/>
                </a:xfrm>
                <a:prstGeom prst="rect">
                  <a:avLst/>
                </a:prstGeom>
                <a:noFill/>
              </p:spPr>
              <p:txBody>
                <a:bodyPr wrap="square" rtlCol="0" anchor="t">
                  <a:spAutoFit/>
                </a:bodyPr>
                <a:p>
                  <a:pPr algn="ctr"/>
                  <a:r>
                    <a:rPr lang="zh-CN" altLang="en-US" sz="1400" b="1" dirty="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电影摄影机</a:t>
                  </a:r>
                  <a:endParaRPr lang="zh-CN" altLang="en-US" sz="1400" b="1" dirty="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endParaRPr>
                </a:p>
              </p:txBody>
            </p:sp>
          </p:grpSp>
          <p:grpSp>
            <p:nvGrpSpPr>
              <p:cNvPr id="20" name="组合 19"/>
              <p:cNvGrpSpPr/>
              <p:nvPr/>
            </p:nvGrpSpPr>
            <p:grpSpPr>
              <a:xfrm>
                <a:off x="9444" y="6923"/>
                <a:ext cx="2594" cy="3528"/>
                <a:chOff x="9444" y="6923"/>
                <a:chExt cx="2594" cy="3528"/>
              </a:xfrm>
            </p:grpSpPr>
            <p:pic>
              <p:nvPicPr>
                <p:cNvPr id="18" name="Picture 25" descr="打字机"/>
                <p:cNvPicPr>
                  <a:picLocks noChangeAspect="1"/>
                </p:cNvPicPr>
                <p:nvPr/>
              </p:nvPicPr>
              <p:blipFill>
                <a:blip r:embed="rId7"/>
                <a:stretch>
                  <a:fillRect/>
                </a:stretch>
              </p:blipFill>
              <p:spPr>
                <a:xfrm>
                  <a:off x="9444" y="6923"/>
                  <a:ext cx="2594" cy="3046"/>
                </a:xfrm>
                <a:prstGeom prst="rect">
                  <a:avLst/>
                </a:prstGeom>
                <a:noFill/>
                <a:ln w="9525">
                  <a:noFill/>
                </a:ln>
              </p:spPr>
            </p:pic>
            <p:sp>
              <p:nvSpPr>
                <p:cNvPr id="19" name="文本框 18"/>
                <p:cNvSpPr txBox="1"/>
                <p:nvPr/>
              </p:nvSpPr>
              <p:spPr>
                <a:xfrm>
                  <a:off x="9444" y="9969"/>
                  <a:ext cx="2593" cy="483"/>
                </a:xfrm>
                <a:prstGeom prst="rect">
                  <a:avLst/>
                </a:prstGeom>
                <a:noFill/>
              </p:spPr>
              <p:txBody>
                <a:bodyPr wrap="square" rtlCol="0" anchor="t">
                  <a:spAutoFit/>
                </a:bodyPr>
                <a:p>
                  <a:pPr algn="ctr"/>
                  <a:r>
                    <a:rPr lang="zh-CN" altLang="en-US" sz="1400" b="1" dirty="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打字机</a:t>
                  </a:r>
                  <a:endParaRPr lang="zh-CN" altLang="en-US" sz="1400">
                    <a:latin typeface="宋体" panose="02010600030101010101" pitchFamily="2" charset="-122"/>
                    <a:ea typeface="宋体" panose="02010600030101010101" pitchFamily="2" charset="-122"/>
                  </a:endParaRPr>
                </a:p>
              </p:txBody>
            </p:sp>
          </p:grpSp>
        </p:grpSp>
      </p:grpSp>
    </p:spTree>
    <p:custDataLst>
      <p:tags r:id="rId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800100" y="445770"/>
            <a:ext cx="10700385" cy="1346835"/>
          </a:xfrm>
          <a:prstGeom prst="rect">
            <a:avLst/>
          </a:prstGeom>
          <a:noFill/>
          <a:ln w="12700" cmpd="sng">
            <a:solidFill>
              <a:schemeClr val="accent1">
                <a:shade val="50000"/>
              </a:schemeClr>
            </a:solidFill>
            <a:prstDash val="sysDot"/>
          </a:ln>
        </p:spPr>
        <p:txBody>
          <a:bodyPr wrap="square" rtlCol="0" anchor="t">
            <a:spAutoFit/>
          </a:bodyPr>
          <a:lstStyle/>
          <a:p>
            <a:pPr algn="l">
              <a:lnSpc>
                <a:spcPct val="170000"/>
              </a:lnSpc>
              <a:spcBef>
                <a:spcPts val="0"/>
              </a:spcBef>
              <a:spcAft>
                <a:spcPts val="0"/>
              </a:spcAft>
            </a:pPr>
            <a:r>
              <a:rPr lang="zh-CN" altLang="zh-CN" sz="20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Times New Roman" panose="02020603050405020304" pitchFamily="18" charset="0"/>
                <a:sym typeface="+mn-ea"/>
              </a:rPr>
              <a:t>　</a:t>
            </a:r>
            <a:r>
              <a:rPr lang="zh-CN" altLang="zh-CN" sz="2000"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Times New Roman" panose="02020603050405020304" pitchFamily="18" charset="0"/>
                <a:sym typeface="+mn-ea"/>
              </a:rPr>
              <a:t>　 </a:t>
            </a:r>
            <a:r>
              <a:rPr lang="zh-CN" altLang="zh-CN" sz="2400"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Times New Roman" panose="02020603050405020304" pitchFamily="18" charset="0"/>
                <a:sym typeface="+mn-ea"/>
              </a:rPr>
              <a:t>爱迪生还</a:t>
            </a:r>
            <a:r>
              <a:rPr lang="zh-CN"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在纽约建立了美国第一个火力发电站。发电站为电灯提供了能源，促进了电灯的广泛使用。</a:t>
            </a:r>
            <a:endPar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endParaRPr>
          </a:p>
        </p:txBody>
      </p:sp>
      <p:grpSp>
        <p:nvGrpSpPr>
          <p:cNvPr id="4" name="组合 3"/>
          <p:cNvGrpSpPr/>
          <p:nvPr/>
        </p:nvGrpSpPr>
        <p:grpSpPr>
          <a:xfrm>
            <a:off x="811139" y="2743200"/>
            <a:ext cx="10688711" cy="3397885"/>
            <a:chOff x="1277" y="4320"/>
            <a:chExt cx="16461" cy="5351"/>
          </a:xfrm>
        </p:grpSpPr>
        <p:pic>
          <p:nvPicPr>
            <p:cNvPr id="25602" name="Picture 2" descr="电学 007"/>
            <p:cNvPicPr>
              <a:picLocks noChangeAspect="1"/>
            </p:cNvPicPr>
            <p:nvPr/>
          </p:nvPicPr>
          <p:blipFill>
            <a:blip r:embed="rId1"/>
            <a:stretch>
              <a:fillRect/>
            </a:stretch>
          </p:blipFill>
          <p:spPr>
            <a:xfrm>
              <a:off x="2344" y="4320"/>
              <a:ext cx="15394" cy="5351"/>
            </a:xfrm>
            <a:prstGeom prst="rect">
              <a:avLst/>
            </a:prstGeom>
            <a:noFill/>
            <a:ln w="9525">
              <a:noFill/>
            </a:ln>
          </p:spPr>
        </p:pic>
        <p:sp>
          <p:nvSpPr>
            <p:cNvPr id="3" name="文本框 2"/>
            <p:cNvSpPr txBox="1"/>
            <p:nvPr/>
          </p:nvSpPr>
          <p:spPr>
            <a:xfrm>
              <a:off x="1277" y="4321"/>
              <a:ext cx="755" cy="5350"/>
            </a:xfrm>
            <a:prstGeom prst="rect">
              <a:avLst/>
            </a:prstGeom>
            <a:noFill/>
          </p:spPr>
          <p:txBody>
            <a:bodyPr vert="eaVert" wrap="square" rtlCol="0">
              <a:spAutoFit/>
            </a:bodyPr>
            <a:p>
              <a:pPr algn="ctr"/>
              <a:r>
                <a:rPr lang="zh-CN" altLang="en-US" sz="2000" b="1" noProof="0" dirty="0">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rPr>
                <a:t>远距离传送电的问题解决</a:t>
              </a:r>
              <a:endParaRPr lang="zh-CN" altLang="en-US" sz="2000" b="1" noProof="0" dirty="0">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endParaRPr>
            </a:p>
          </p:txBody>
        </p:sp>
      </p:grpSp>
      <p:sp>
        <p:nvSpPr>
          <p:cNvPr id="11" name="矩形 10"/>
          <p:cNvSpPr/>
          <p:nvPr/>
        </p:nvSpPr>
        <p:spPr>
          <a:xfrm>
            <a:off x="1488440" y="2092960"/>
            <a:ext cx="5486400" cy="429895"/>
          </a:xfrm>
          <a:prstGeom prst="rect">
            <a:avLst/>
          </a:prstGeom>
        </p:spPr>
        <p:txBody>
          <a:bodyPr wrap="none" fromWordArt="1">
            <a:prstTxWarp prst="textPlain">
              <a:avLst/>
            </a:prstTxWarp>
            <a:noAutofit/>
          </a:bodyPr>
          <a:p>
            <a:pPr algn="ctr"/>
            <a:r>
              <a:rPr lang="zh-CN" altLang="en-US" sz="3200" b="1" noProof="0" dirty="0">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rPr>
              <a:t>电力开始被大规模的使用</a:t>
            </a:r>
            <a:endParaRPr lang="zh-CN" altLang="en-US" sz="3200" b="1" spc="100" dirty="0">
              <a:solidFill>
                <a:schemeClr val="accent4">
                  <a:lumMod val="50000"/>
                </a:schemeClr>
              </a:solidFill>
              <a:effectLst>
                <a:outerShdw blurRad="38100" dist="19050" dir="2700000" algn="tl" rotWithShape="0">
                  <a:schemeClr val="dk1">
                    <a:alpha val="40000"/>
                  </a:schemeClr>
                </a:outerShdw>
              </a:effectLst>
              <a:uFillTx/>
              <a:latin typeface="方正粗黑宋简体" panose="02000000000000000000" charset="-122"/>
              <a:ea typeface="方正粗黑宋简体" panose="02000000000000000000" charset="-122"/>
              <a:cs typeface="方正粗黑宋简体" panose="02000000000000000000" charset="-122"/>
              <a:sym typeface="微软雅黑" panose="020B0503020204020204"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956310" y="422910"/>
            <a:ext cx="10463530" cy="1346835"/>
          </a:xfrm>
          <a:prstGeom prst="rect">
            <a:avLst/>
          </a:prstGeom>
          <a:solidFill>
            <a:srgbClr val="D03F3D"/>
          </a:solidFill>
          <a:ln>
            <a:noFill/>
          </a:ln>
        </p:spPr>
        <p:txBody>
          <a:bodyPr wrap="square" rtlCol="0" anchor="t">
            <a:spAutoFit/>
          </a:bodyPr>
          <a:lstStyle/>
          <a:p>
            <a:pPr algn="l">
              <a:lnSpc>
                <a:spcPct val="170000"/>
              </a:lnSpc>
              <a:spcBef>
                <a:spcPts val="0"/>
              </a:spcBef>
              <a:spcAft>
                <a:spcPts val="0"/>
              </a:spcAft>
            </a:pPr>
            <a:r>
              <a:rPr lang="zh-CN" altLang="en-US" sz="1800" b="1">
                <a:solidFill>
                  <a:schemeClr val="tx1"/>
                </a:solidFill>
                <a:effectLst>
                  <a:outerShdw blurRad="38100" dist="19050" dir="2700000" algn="tl" rotWithShape="0">
                    <a:schemeClr val="dk1">
                      <a:alpha val="40000"/>
                    </a:schemeClr>
                  </a:outerShdw>
                </a:effectLst>
              </a:rPr>
              <a:t>　</a:t>
            </a:r>
            <a:r>
              <a:rPr lang="zh-CN" altLang="en-US" sz="2400" b="1">
                <a:solidFill>
                  <a:schemeClr val="bg1"/>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rPr>
              <a:t>“普罗米修斯给人类偷来了天火，爱迪生却把光明带给了人类。”这是人们对这位伟大发明家的赞誉。</a:t>
            </a:r>
            <a:endParaRPr lang="zh-CN" altLang="en-US" sz="2400" b="1">
              <a:solidFill>
                <a:schemeClr val="bg1"/>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endParaRPr>
          </a:p>
        </p:txBody>
      </p:sp>
      <p:grpSp>
        <p:nvGrpSpPr>
          <p:cNvPr id="5" name="组合 4"/>
          <p:cNvGrpSpPr/>
          <p:nvPr/>
        </p:nvGrpSpPr>
        <p:grpSpPr>
          <a:xfrm>
            <a:off x="956310" y="1858645"/>
            <a:ext cx="10411460" cy="2824480"/>
            <a:chOff x="1506" y="2927"/>
            <a:chExt cx="16396" cy="4448"/>
          </a:xfrm>
        </p:grpSpPr>
        <p:pic>
          <p:nvPicPr>
            <p:cNvPr id="8" name="图片 7"/>
            <p:cNvPicPr>
              <a:picLocks noChangeAspect="1"/>
            </p:cNvPicPr>
            <p:nvPr/>
          </p:nvPicPr>
          <p:blipFill>
            <a:blip r:embed="rId1"/>
            <a:stretch>
              <a:fillRect/>
            </a:stretch>
          </p:blipFill>
          <p:spPr>
            <a:xfrm>
              <a:off x="9676" y="2927"/>
              <a:ext cx="8227" cy="4449"/>
            </a:xfrm>
            <a:prstGeom prst="rect">
              <a:avLst/>
            </a:prstGeom>
          </p:spPr>
        </p:pic>
        <p:pic>
          <p:nvPicPr>
            <p:cNvPr id="2" name="图片 1"/>
            <p:cNvPicPr>
              <a:picLocks noChangeAspect="1"/>
            </p:cNvPicPr>
            <p:nvPr/>
          </p:nvPicPr>
          <p:blipFill>
            <a:blip r:embed="rId2"/>
            <a:stretch>
              <a:fillRect/>
            </a:stretch>
          </p:blipFill>
          <p:spPr>
            <a:xfrm>
              <a:off x="1506" y="2927"/>
              <a:ext cx="8072" cy="4449"/>
            </a:xfrm>
            <a:prstGeom prst="rect">
              <a:avLst/>
            </a:prstGeom>
          </p:spPr>
        </p:pic>
      </p:grpSp>
      <p:grpSp>
        <p:nvGrpSpPr>
          <p:cNvPr id="4" name="组合 3"/>
          <p:cNvGrpSpPr/>
          <p:nvPr/>
        </p:nvGrpSpPr>
        <p:grpSpPr>
          <a:xfrm>
            <a:off x="915670" y="4766945"/>
            <a:ext cx="10360660" cy="1775460"/>
            <a:chOff x="1442" y="7507"/>
            <a:chExt cx="16316" cy="2796"/>
          </a:xfrm>
        </p:grpSpPr>
        <p:pic>
          <p:nvPicPr>
            <p:cNvPr id="3" name="图片 2"/>
            <p:cNvPicPr>
              <a:picLocks noChangeAspect="1"/>
            </p:cNvPicPr>
            <p:nvPr/>
          </p:nvPicPr>
          <p:blipFill>
            <a:blip r:embed="rId3"/>
            <a:stretch>
              <a:fillRect/>
            </a:stretch>
          </p:blipFill>
          <p:spPr>
            <a:xfrm>
              <a:off x="1442" y="7507"/>
              <a:ext cx="16317" cy="2796"/>
            </a:xfrm>
            <a:prstGeom prst="rect">
              <a:avLst/>
            </a:prstGeom>
          </p:spPr>
        </p:pic>
        <p:sp>
          <p:nvSpPr>
            <p:cNvPr id="6" name="文本框 5"/>
            <p:cNvSpPr txBox="1"/>
            <p:nvPr/>
          </p:nvSpPr>
          <p:spPr>
            <a:xfrm>
              <a:off x="1884" y="7598"/>
              <a:ext cx="15195" cy="2615"/>
            </a:xfrm>
            <a:prstGeom prst="rect">
              <a:avLst/>
            </a:prstGeom>
            <a:noFill/>
          </p:spPr>
          <p:txBody>
            <a:bodyPr wrap="square" rtlCol="0" anchor="t">
              <a:spAutoFit/>
            </a:bodyPr>
            <a:p>
              <a:pPr algn="l">
                <a:lnSpc>
                  <a:spcPct val="170000"/>
                </a:lnSpc>
                <a:spcBef>
                  <a:spcPts val="0"/>
                </a:spcBef>
                <a:spcAft>
                  <a:spcPts val="0"/>
                </a:spcAft>
              </a:pPr>
              <a:r>
                <a:rPr lang="en-US" altLang="zh-CN" b="1">
                  <a:effectLst>
                    <a:outerShdw blurRad="38100" dist="19050" dir="2700000" algn="tl" rotWithShape="0">
                      <a:schemeClr val="dk1">
                        <a:alpha val="40000"/>
                      </a:schemeClr>
                    </a:outerShdw>
                  </a:effectLst>
                  <a:sym typeface="+mn-ea"/>
                </a:rPr>
                <a:t>     </a:t>
              </a:r>
              <a:r>
                <a:rPr lang="en-US" altLang="zh-CN" sz="2000" b="1">
                  <a:effectLst>
                    <a:outerShdw blurRad="38100" dist="19050" dir="2700000" algn="tl" rotWithShape="0">
                      <a:schemeClr val="dk1">
                        <a:alpha val="40000"/>
                      </a:schemeClr>
                    </a:outerShdw>
                  </a:effectLst>
                  <a:sym typeface="+mn-ea"/>
                </a:rPr>
                <a:t> </a:t>
              </a:r>
              <a:r>
                <a:rPr lang="en-US" altLang="zh-CN" sz="20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r>
                <a:rPr lang="zh-CN" altLang="en-US" sz="2000" b="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1931年10月18日，爱迪生逝世。10月21日，为了纪念爱迪生，美国政府曾下令全国停电一分钟，从密西西比河流域到墨西哥湾陷入了一片黑暗；纽约自由女神手中的火炬也熄灭了。</a:t>
              </a:r>
              <a:endParaRPr lang="zh-CN" altLang="en-US" sz="2000">
                <a:latin typeface="楷体" panose="02010609060101010101" charset="-122"/>
                <a:ea typeface="楷体" panose="02010609060101010101" charset="-122"/>
                <a:cs typeface="楷体" panose="02010609060101010101" charset="-122"/>
              </a:endParaRPr>
            </a:p>
          </p:txBody>
        </p:sp>
      </p:gr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625475" y="427355"/>
            <a:ext cx="10850880" cy="1383665"/>
          </a:xfrm>
          <a:prstGeom prst="rect">
            <a:avLst/>
          </a:prstGeom>
          <a:noFill/>
          <a:ln w="12700" cmpd="sng">
            <a:solidFill>
              <a:schemeClr val="accent1">
                <a:shade val="50000"/>
              </a:schemeClr>
            </a:solidFill>
            <a:prstDash val="sysDot"/>
          </a:ln>
        </p:spPr>
        <p:txBody>
          <a:bodyPr wrap="square" rtlCol="0" anchor="t">
            <a:spAutoFit/>
          </a:bodyPr>
          <a:lstStyle/>
          <a:p>
            <a:pPr algn="l">
              <a:lnSpc>
                <a:spcPct val="175000"/>
              </a:lnSpc>
              <a:spcBef>
                <a:spcPts val="0"/>
              </a:spcBef>
              <a:spcAft>
                <a:spcPts val="0"/>
              </a:spcAft>
            </a:pPr>
            <a:r>
              <a:rPr lang="zh-CN" altLang="en-US" sz="20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r>
              <a:rPr lang="zh-CN" altLang="en-US" sz="2400"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在各国发明家的共同努力下，</a:t>
            </a:r>
            <a:r>
              <a:rPr lang="zh-CN" altLang="zh-CN" sz="2400"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发电机、电动机、电焊机、电钻、电话、电车、电报等纷纷问世。</a:t>
            </a:r>
            <a:r>
              <a:rPr lang="zh-CN" altLang="zh-CN" sz="2400" b="1"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人类社会进入了</a:t>
            </a:r>
            <a:r>
              <a:rPr lang="en-US" altLang="zh-CN" sz="2400" b="1"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zh-CN" altLang="zh-CN" sz="2400" b="1"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电气时代</a:t>
            </a:r>
            <a:r>
              <a:rPr lang="en-US" altLang="zh-CN" sz="2400" b="1"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zh-CN" altLang="en-US" sz="2400" b="1"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endParaRPr lang="zh-CN" altLang="en-US" sz="2400" b="1"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sp>
        <p:nvSpPr>
          <p:cNvPr id="22" name="文本框 21"/>
          <p:cNvSpPr txBox="1"/>
          <p:nvPr/>
        </p:nvSpPr>
        <p:spPr>
          <a:xfrm>
            <a:off x="1210945" y="427355"/>
            <a:ext cx="2937510" cy="737235"/>
          </a:xfrm>
          <a:prstGeom prst="rect">
            <a:avLst/>
          </a:prstGeom>
          <a:noFill/>
        </p:spPr>
        <p:txBody>
          <a:bodyPr wrap="none" rtlCol="0" anchor="t">
            <a:spAutoFit/>
          </a:bodyPr>
          <a:lstStyle/>
          <a:p>
            <a:pPr algn="l">
              <a:lnSpc>
                <a:spcPct val="175000"/>
              </a:lnSpc>
              <a:spcBef>
                <a:spcPts val="0"/>
              </a:spcBef>
              <a:spcAft>
                <a:spcPts val="0"/>
              </a:spcAft>
            </a:pP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②</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其它电器的发明</a:t>
            </a:r>
            <a:r>
              <a:rPr lang="zh-CN"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endParaRPr lang="zh-CN" altLang="en-US" sz="2400" b="1"/>
          </a:p>
        </p:txBody>
      </p:sp>
      <p:grpSp>
        <p:nvGrpSpPr>
          <p:cNvPr id="8" name="组合 7"/>
          <p:cNvGrpSpPr/>
          <p:nvPr/>
        </p:nvGrpSpPr>
        <p:grpSpPr>
          <a:xfrm>
            <a:off x="716280" y="2103120"/>
            <a:ext cx="10759440" cy="4505325"/>
            <a:chOff x="1235" y="3001"/>
            <a:chExt cx="16694" cy="7422"/>
          </a:xfrm>
        </p:grpSpPr>
        <p:grpSp>
          <p:nvGrpSpPr>
            <p:cNvPr id="3" name="组合 2"/>
            <p:cNvGrpSpPr/>
            <p:nvPr/>
          </p:nvGrpSpPr>
          <p:grpSpPr>
            <a:xfrm>
              <a:off x="1235" y="3001"/>
              <a:ext cx="5787" cy="7422"/>
              <a:chOff x="1235" y="3001"/>
              <a:chExt cx="5787" cy="7422"/>
            </a:xfrm>
          </p:grpSpPr>
          <p:pic>
            <p:nvPicPr>
              <p:cNvPr id="2" name="图片 1"/>
              <p:cNvPicPr>
                <a:picLocks noChangeAspect="1"/>
              </p:cNvPicPr>
              <p:nvPr/>
            </p:nvPicPr>
            <p:blipFill>
              <a:blip r:embed="rId1"/>
              <a:stretch>
                <a:fillRect/>
              </a:stretch>
            </p:blipFill>
            <p:spPr>
              <a:xfrm>
                <a:off x="1236" y="3001"/>
                <a:ext cx="5786" cy="6867"/>
              </a:xfrm>
              <a:prstGeom prst="rect">
                <a:avLst/>
              </a:prstGeom>
            </p:spPr>
          </p:pic>
          <p:sp>
            <p:nvSpPr>
              <p:cNvPr id="5" name="文本框 4"/>
              <p:cNvSpPr txBox="1"/>
              <p:nvPr/>
            </p:nvSpPr>
            <p:spPr>
              <a:xfrm>
                <a:off x="1235" y="9868"/>
                <a:ext cx="5787" cy="555"/>
              </a:xfrm>
              <a:prstGeom prst="rect">
                <a:avLst/>
              </a:prstGeom>
              <a:noFill/>
            </p:spPr>
            <p:txBody>
              <a:bodyPr wrap="square" rtlCol="0" anchor="t">
                <a:spAutoFit/>
              </a:bodyPr>
              <a:p>
                <a:pPr algn="ctr">
                  <a:lnSpc>
                    <a:spcPct val="100000"/>
                  </a:lnSpc>
                </a:pPr>
                <a:r>
                  <a:rPr lang="zh-CN" altLang="en-US" sz="1600" b="1"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贝尔在测试电话，1892 年</a:t>
                </a:r>
                <a:endParaRPr lang="zh-CN" altLang="en-US" sz="1600" b="1"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grpSp>
        <p:grpSp>
          <p:nvGrpSpPr>
            <p:cNvPr id="7" name="组合 6"/>
            <p:cNvGrpSpPr/>
            <p:nvPr/>
          </p:nvGrpSpPr>
          <p:grpSpPr>
            <a:xfrm>
              <a:off x="7477" y="3001"/>
              <a:ext cx="10452" cy="6866"/>
              <a:chOff x="7477" y="3001"/>
              <a:chExt cx="10452" cy="6866"/>
            </a:xfrm>
          </p:grpSpPr>
          <p:pic>
            <p:nvPicPr>
              <p:cNvPr id="6" name="图片 5"/>
              <p:cNvPicPr>
                <a:picLocks noChangeAspect="1"/>
              </p:cNvPicPr>
              <p:nvPr/>
            </p:nvPicPr>
            <p:blipFill>
              <a:blip r:embed="rId2"/>
              <a:stretch>
                <a:fillRect/>
              </a:stretch>
            </p:blipFill>
            <p:spPr>
              <a:xfrm>
                <a:off x="7477" y="3001"/>
                <a:ext cx="10452" cy="6866"/>
              </a:xfrm>
              <a:prstGeom prst="rect">
                <a:avLst/>
              </a:prstGeom>
            </p:spPr>
          </p:pic>
          <p:sp>
            <p:nvSpPr>
              <p:cNvPr id="9" name="文本框 8"/>
              <p:cNvSpPr txBox="1"/>
              <p:nvPr/>
            </p:nvSpPr>
            <p:spPr>
              <a:xfrm>
                <a:off x="7932" y="4315"/>
                <a:ext cx="9542" cy="5221"/>
              </a:xfrm>
              <a:prstGeom prst="rect">
                <a:avLst/>
              </a:prstGeom>
              <a:noFill/>
            </p:spPr>
            <p:txBody>
              <a:bodyPr wrap="square" rtlCol="0" anchor="t">
                <a:spAutoFit/>
              </a:bodyPr>
              <a:p>
                <a:pPr algn="l">
                  <a:lnSpc>
                    <a:spcPct val="200000"/>
                  </a:lnSpc>
                </a:pPr>
                <a:r>
                  <a:rPr lang="en-US" altLang="zh-CN" sz="2000" dirty="0">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    </a:t>
                </a:r>
                <a:r>
                  <a:rPr lang="en-US" altLang="zh-CN"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1922</a:t>
                </a:r>
                <a:r>
                  <a:rPr lang="zh-CN" altLang="en-US"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a:t>
                </a:r>
                <a:r>
                  <a:rPr lang="en-US" altLang="zh-CN"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8</a:t>
                </a:r>
                <a:r>
                  <a:rPr lang="zh-CN" altLang="en-US"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月</a:t>
                </a:r>
                <a:r>
                  <a:rPr lang="en-US" altLang="zh-CN"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7</a:t>
                </a:r>
                <a:r>
                  <a:rPr lang="zh-CN" altLang="en-US"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日，美国所有的电话都变成了“哑巴”。因为</a:t>
                </a:r>
                <a:r>
                  <a:rPr lang="en-US" altLang="zh-CN"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8</a:t>
                </a:r>
                <a:r>
                  <a:rPr lang="zh-CN" altLang="en-US"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月</a:t>
                </a:r>
                <a:r>
                  <a:rPr lang="en-US" altLang="zh-CN"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2</a:t>
                </a:r>
                <a:r>
                  <a:rPr lang="zh-CN" altLang="en-US"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日，贝尔不幸与世长辞，葬礼定在</a:t>
                </a:r>
                <a:r>
                  <a:rPr lang="en-US" altLang="zh-CN"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8</a:t>
                </a:r>
                <a:r>
                  <a:rPr lang="zh-CN" altLang="en-US"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月</a:t>
                </a:r>
                <a:r>
                  <a:rPr lang="en-US" altLang="zh-CN"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7</a:t>
                </a:r>
                <a:r>
                  <a:rPr lang="zh-CN" altLang="en-US" sz="2000"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日进行。这一行为目的要让所有的美国人都感受到，没有电话的日子是多么的不方便，从而铭记这位伟大的发明家！</a:t>
                </a:r>
                <a:endParaRPr lang="zh-CN" altLang="en-US" sz="2000">
                  <a:latin typeface="楷体" panose="02010609060101010101" charset="-122"/>
                  <a:ea typeface="楷体" panose="02010609060101010101" charset="-122"/>
                  <a:cs typeface="楷体" panose="02010609060101010101" charset="-122"/>
                </a:endParaRPr>
              </a:p>
            </p:txBody>
          </p:sp>
          <p:sp>
            <p:nvSpPr>
              <p:cNvPr id="11" name="矩形 10"/>
              <p:cNvSpPr/>
              <p:nvPr/>
            </p:nvSpPr>
            <p:spPr>
              <a:xfrm>
                <a:off x="8825" y="3855"/>
                <a:ext cx="7567" cy="460"/>
              </a:xfrm>
              <a:prstGeom prst="rect">
                <a:avLst/>
              </a:prstGeom>
            </p:spPr>
            <p:txBody>
              <a:bodyPr wrap="none" fromWordArt="1">
                <a:prstTxWarp prst="textPlain">
                  <a:avLst/>
                </a:prstTxWarp>
                <a:noAutofit/>
              </a:bodyPr>
              <a:p>
                <a:pPr algn="ctr"/>
                <a:r>
                  <a:rPr lang="en-US" altLang="zh-CN" sz="3200" b="1" dirty="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DFKai-SB" panose="03000509000000000000" charset="-120"/>
                    <a:ea typeface="DFKai-SB" panose="03000509000000000000" charset="-120"/>
                    <a:cs typeface="DFKai-SB" panose="03000509000000000000" charset="-120"/>
                    <a:sym typeface="+mn-ea"/>
                  </a:rPr>
                  <a:t>1876</a:t>
                </a:r>
                <a:r>
                  <a:rPr lang="zh-CN" altLang="en-US" sz="3200" b="1" dirty="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DFKai-SB" panose="03000509000000000000" charset="-120"/>
                    <a:ea typeface="DFKai-SB" panose="03000509000000000000" charset="-120"/>
                    <a:cs typeface="DFKai-SB" panose="03000509000000000000" charset="-120"/>
                    <a:sym typeface="+mn-ea"/>
                  </a:rPr>
                  <a:t>年，美国人贝尔发明电话</a:t>
                </a:r>
                <a:endParaRPr lang="zh-CN" altLang="en-US" sz="3200" b="1" spc="100" dirty="0">
                  <a:solidFill>
                    <a:schemeClr val="accent4">
                      <a:lumMod val="50000"/>
                    </a:schemeClr>
                  </a:solidFill>
                  <a:effectLst>
                    <a:outerShdw blurRad="38100" dist="19050" dir="2700000" algn="tl" rotWithShape="0">
                      <a:schemeClr val="dk1">
                        <a:alpha val="40000"/>
                      </a:schemeClr>
                    </a:outerShdw>
                  </a:effectLst>
                  <a:uFillTx/>
                  <a:latin typeface="方正粗黑宋简体" panose="02000000000000000000" charset="-122"/>
                  <a:ea typeface="方正粗黑宋简体" panose="02000000000000000000" charset="-122"/>
                  <a:cs typeface="方正粗黑宋简体" panose="02000000000000000000" charset="-122"/>
                  <a:sym typeface="微软雅黑" panose="020B0503020204020204" charset="-122"/>
                </a:endParaRPr>
              </a:p>
            </p:txBody>
          </p:sp>
        </p:grpSp>
      </p:gr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739140" y="3707130"/>
            <a:ext cx="10979150" cy="2714913"/>
            <a:chOff x="1164" y="5591"/>
            <a:chExt cx="17290" cy="4533"/>
          </a:xfrm>
        </p:grpSpPr>
        <p:pic>
          <p:nvPicPr>
            <p:cNvPr id="6" name="图片 5"/>
            <p:cNvPicPr>
              <a:picLocks noChangeAspect="1"/>
            </p:cNvPicPr>
            <p:nvPr/>
          </p:nvPicPr>
          <p:blipFill>
            <a:blip r:embed="rId1"/>
            <a:stretch>
              <a:fillRect/>
            </a:stretch>
          </p:blipFill>
          <p:spPr>
            <a:xfrm>
              <a:off x="1164" y="5591"/>
              <a:ext cx="4171" cy="4533"/>
            </a:xfrm>
            <a:prstGeom prst="rect">
              <a:avLst/>
            </a:prstGeom>
          </p:spPr>
        </p:pic>
        <p:grpSp>
          <p:nvGrpSpPr>
            <p:cNvPr id="18" name="组合 17"/>
            <p:cNvGrpSpPr/>
            <p:nvPr/>
          </p:nvGrpSpPr>
          <p:grpSpPr>
            <a:xfrm>
              <a:off x="5471" y="5592"/>
              <a:ext cx="12983" cy="4532"/>
              <a:chOff x="5471" y="5592"/>
              <a:chExt cx="12983" cy="4532"/>
            </a:xfrm>
          </p:grpSpPr>
          <p:pic>
            <p:nvPicPr>
              <p:cNvPr id="3" name="图片 2"/>
              <p:cNvPicPr>
                <a:picLocks noChangeAspect="1"/>
              </p:cNvPicPr>
              <p:nvPr/>
            </p:nvPicPr>
            <p:blipFill>
              <a:blip r:embed="rId2"/>
              <a:stretch>
                <a:fillRect/>
              </a:stretch>
            </p:blipFill>
            <p:spPr>
              <a:xfrm>
                <a:off x="5471" y="5592"/>
                <a:ext cx="12983" cy="4532"/>
              </a:xfrm>
              <a:prstGeom prst="rect">
                <a:avLst/>
              </a:prstGeom>
            </p:spPr>
          </p:pic>
          <p:sp>
            <p:nvSpPr>
              <p:cNvPr id="8" name="文本框 7"/>
              <p:cNvSpPr txBox="1"/>
              <p:nvPr/>
            </p:nvSpPr>
            <p:spPr>
              <a:xfrm>
                <a:off x="5883" y="5757"/>
                <a:ext cx="6382" cy="4263"/>
              </a:xfrm>
              <a:prstGeom prst="rect">
                <a:avLst/>
              </a:prstGeom>
              <a:noFill/>
            </p:spPr>
            <p:txBody>
              <a:bodyPr wrap="square" rtlCol="0" anchor="t">
                <a:spAutoFit/>
              </a:bodyPr>
              <a:p>
                <a:pPr algn="l">
                  <a:lnSpc>
                    <a:spcPct val="200000"/>
                  </a:lnSpc>
                  <a:spcBef>
                    <a:spcPts val="0"/>
                  </a:spcBef>
                  <a:spcAft>
                    <a:spcPts val="0"/>
                  </a:spcAft>
                </a:pPr>
                <a:r>
                  <a:rPr lang="en-US" altLang="zh-CN" b="1"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    </a:t>
                </a:r>
                <a:r>
                  <a:rPr lang="en-US" altLang="zh-CN" sz="2000" b="1"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1895</a:t>
                </a:r>
                <a:r>
                  <a:rPr lang="zh-CN" altLang="en-US" sz="2000" b="1"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年意大利人伽利尔摩·马可尼（1874-1937）制造了第一个无线电系统。</a:t>
                </a:r>
                <a:r>
                  <a:rPr lang="en-US" altLang="zh-CN" sz="2000" b="1"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1901</a:t>
                </a:r>
                <a:r>
                  <a:rPr lang="zh-CN" altLang="en-US" sz="2000" b="1"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年，他成功地横跨大西洋发报成功。</a:t>
                </a:r>
                <a:endParaRPr lang="zh-CN" altLang="en-US" sz="2000" b="1"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endParaRPr>
              </a:p>
            </p:txBody>
          </p:sp>
          <p:grpSp>
            <p:nvGrpSpPr>
              <p:cNvPr id="13" name="组合 12"/>
              <p:cNvGrpSpPr/>
              <p:nvPr/>
            </p:nvGrpSpPr>
            <p:grpSpPr>
              <a:xfrm>
                <a:off x="12443" y="5860"/>
                <a:ext cx="5331" cy="4040"/>
                <a:chOff x="12443" y="5860"/>
                <a:chExt cx="5331" cy="4040"/>
              </a:xfrm>
            </p:grpSpPr>
            <p:pic>
              <p:nvPicPr>
                <p:cNvPr id="11" name="图片 10"/>
                <p:cNvPicPr>
                  <a:picLocks noChangeAspect="1"/>
                </p:cNvPicPr>
                <p:nvPr/>
              </p:nvPicPr>
              <p:blipFill>
                <a:blip r:embed="rId3"/>
                <a:stretch>
                  <a:fillRect/>
                </a:stretch>
              </p:blipFill>
              <p:spPr>
                <a:xfrm>
                  <a:off x="12443" y="5860"/>
                  <a:ext cx="5331" cy="3528"/>
                </a:xfrm>
                <a:prstGeom prst="rect">
                  <a:avLst/>
                </a:prstGeom>
              </p:spPr>
            </p:pic>
            <p:sp>
              <p:nvSpPr>
                <p:cNvPr id="12" name="文本框 11"/>
                <p:cNvSpPr txBox="1"/>
                <p:nvPr/>
              </p:nvSpPr>
              <p:spPr>
                <a:xfrm>
                  <a:off x="12443" y="9388"/>
                  <a:ext cx="5331" cy="512"/>
                </a:xfrm>
                <a:prstGeom prst="rect">
                  <a:avLst/>
                </a:prstGeom>
                <a:noFill/>
              </p:spPr>
              <p:txBody>
                <a:bodyPr wrap="square" rtlCol="0" anchor="t">
                  <a:spAutoFit/>
                </a:bodyPr>
                <a:p>
                  <a:pPr algn="ctr">
                    <a:lnSpc>
                      <a:spcPct val="100000"/>
                    </a:lnSpc>
                    <a:spcBef>
                      <a:spcPts val="0"/>
                    </a:spcBef>
                    <a:spcAft>
                      <a:spcPts val="0"/>
                    </a:spcAft>
                  </a:pPr>
                  <a:r>
                    <a:rPr lang="zh-CN" altLang="en-US" sz="1400" dirty="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无线电报之父—— 伽利尔摩·马可尼 </a:t>
                  </a:r>
                  <a:endParaRPr lang="zh-CN" altLang="en-US" sz="1400">
                    <a:latin typeface="宋体" panose="02010600030101010101" pitchFamily="2" charset="-122"/>
                    <a:ea typeface="宋体" panose="02010600030101010101" pitchFamily="2" charset="-122"/>
                    <a:cs typeface="宋体" panose="02010600030101010101" pitchFamily="2" charset="-122"/>
                  </a:endParaRPr>
                </a:p>
              </p:txBody>
            </p:sp>
          </p:grpSp>
        </p:grpSp>
      </p:grpSp>
      <p:grpSp>
        <p:nvGrpSpPr>
          <p:cNvPr id="7" name="组合 6"/>
          <p:cNvGrpSpPr/>
          <p:nvPr/>
        </p:nvGrpSpPr>
        <p:grpSpPr>
          <a:xfrm>
            <a:off x="748665" y="593725"/>
            <a:ext cx="10890250" cy="2913380"/>
            <a:chOff x="1164" y="685"/>
            <a:chExt cx="17290" cy="4807"/>
          </a:xfrm>
        </p:grpSpPr>
        <p:pic>
          <p:nvPicPr>
            <p:cNvPr id="2" name="图片 1"/>
            <p:cNvPicPr>
              <a:picLocks noChangeAspect="1"/>
            </p:cNvPicPr>
            <p:nvPr/>
          </p:nvPicPr>
          <p:blipFill>
            <a:blip r:embed="rId4"/>
            <a:stretch>
              <a:fillRect/>
            </a:stretch>
          </p:blipFill>
          <p:spPr>
            <a:xfrm>
              <a:off x="11522" y="685"/>
              <a:ext cx="6932" cy="4624"/>
            </a:xfrm>
            <a:prstGeom prst="rect">
              <a:avLst/>
            </a:prstGeom>
          </p:spPr>
        </p:pic>
        <p:grpSp>
          <p:nvGrpSpPr>
            <p:cNvPr id="17" name="组合 16"/>
            <p:cNvGrpSpPr/>
            <p:nvPr/>
          </p:nvGrpSpPr>
          <p:grpSpPr>
            <a:xfrm>
              <a:off x="5164" y="685"/>
              <a:ext cx="6205" cy="4807"/>
              <a:chOff x="5164" y="685"/>
              <a:chExt cx="6205" cy="4807"/>
            </a:xfrm>
          </p:grpSpPr>
          <p:pic>
            <p:nvPicPr>
              <p:cNvPr id="4" name="图片 3"/>
              <p:cNvPicPr>
                <a:picLocks noChangeAspect="1"/>
              </p:cNvPicPr>
              <p:nvPr/>
            </p:nvPicPr>
            <p:blipFill>
              <a:blip r:embed="rId5"/>
              <a:stretch>
                <a:fillRect/>
              </a:stretch>
            </p:blipFill>
            <p:spPr>
              <a:xfrm>
                <a:off x="5164" y="685"/>
                <a:ext cx="6205" cy="4252"/>
              </a:xfrm>
              <a:prstGeom prst="rect">
                <a:avLst/>
              </a:prstGeom>
            </p:spPr>
          </p:pic>
          <p:sp>
            <p:nvSpPr>
              <p:cNvPr id="5" name="文本框 4"/>
              <p:cNvSpPr txBox="1"/>
              <p:nvPr/>
            </p:nvSpPr>
            <p:spPr>
              <a:xfrm>
                <a:off x="5164" y="4936"/>
                <a:ext cx="6205" cy="556"/>
              </a:xfrm>
              <a:prstGeom prst="rect">
                <a:avLst/>
              </a:prstGeom>
              <a:noFill/>
            </p:spPr>
            <p:txBody>
              <a:bodyPr wrap="square" rtlCol="0" anchor="t">
                <a:spAutoFit/>
              </a:bodyPr>
              <a:p>
                <a:pPr algn="ctr">
                  <a:lnSpc>
                    <a:spcPct val="100000"/>
                  </a:lnSpc>
                  <a:spcBef>
                    <a:spcPts val="0"/>
                  </a:spcBef>
                  <a:spcAft>
                    <a:spcPts val="0"/>
                  </a:spcAft>
                </a:pPr>
                <a:r>
                  <a:rPr lang="zh-CN" altLang="en-US" sz="1600" b="1"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1879年西门子发明的电力机车</a:t>
                </a:r>
                <a:endParaRPr lang="zh-CN" altLang="en-US" sz="1600" b="1"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grpSp>
        <p:grpSp>
          <p:nvGrpSpPr>
            <p:cNvPr id="16" name="组合 15"/>
            <p:cNvGrpSpPr/>
            <p:nvPr/>
          </p:nvGrpSpPr>
          <p:grpSpPr>
            <a:xfrm>
              <a:off x="1164" y="685"/>
              <a:ext cx="3845" cy="4757"/>
              <a:chOff x="1071" y="685"/>
              <a:chExt cx="3938" cy="4757"/>
            </a:xfrm>
          </p:grpSpPr>
          <p:pic>
            <p:nvPicPr>
              <p:cNvPr id="14" name="图片 13"/>
              <p:cNvPicPr>
                <a:picLocks noChangeAspect="1"/>
              </p:cNvPicPr>
              <p:nvPr/>
            </p:nvPicPr>
            <p:blipFill>
              <a:blip r:embed="rId6"/>
              <a:stretch>
                <a:fillRect/>
              </a:stretch>
            </p:blipFill>
            <p:spPr>
              <a:xfrm>
                <a:off x="1071" y="685"/>
                <a:ext cx="3938" cy="4251"/>
              </a:xfrm>
              <a:prstGeom prst="rect">
                <a:avLst/>
              </a:prstGeom>
            </p:spPr>
          </p:pic>
          <p:sp>
            <p:nvSpPr>
              <p:cNvPr id="15" name="文本框 14"/>
              <p:cNvSpPr txBox="1"/>
              <p:nvPr/>
            </p:nvSpPr>
            <p:spPr>
              <a:xfrm>
                <a:off x="1071" y="4936"/>
                <a:ext cx="3938" cy="506"/>
              </a:xfrm>
              <a:prstGeom prst="rect">
                <a:avLst/>
              </a:prstGeom>
              <a:noFill/>
            </p:spPr>
            <p:txBody>
              <a:bodyPr wrap="square" rtlCol="0" anchor="t">
                <a:spAutoFit/>
              </a:bodyPr>
              <a:p>
                <a:pPr algn="ctr">
                  <a:lnSpc>
                    <a:spcPct val="100000"/>
                  </a:lnSpc>
                  <a:spcBef>
                    <a:spcPts val="0"/>
                  </a:spcBef>
                  <a:spcAft>
                    <a:spcPts val="0"/>
                  </a:spcAft>
                </a:pPr>
                <a:r>
                  <a:rPr lang="zh-CN" altLang="en-US" sz="1400" b="1" dirty="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维尔纳·冯·西门子</a:t>
                </a:r>
                <a:endParaRPr lang="zh-CN" altLang="en-US" sz="1400"/>
              </a:p>
            </p:txBody>
          </p:sp>
        </p:grpSp>
      </p:grpSp>
    </p:spTree>
    <p:custDataLst>
      <p:tags r:id="rId7"/>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ox(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23900" y="408940"/>
            <a:ext cx="5652135" cy="534035"/>
          </a:xfrm>
          <a:prstGeom prst="rect">
            <a:avLst/>
          </a:prstGeom>
          <a:noFill/>
        </p:spPr>
        <p:txBody>
          <a:bodyPr wrap="square" rtlCol="0" anchor="t">
            <a:spAutoFit/>
          </a:bodyPr>
          <a:p>
            <a:pPr algn="ctr">
              <a:lnSpc>
                <a:spcPct val="120000"/>
              </a:lnSpc>
              <a:spcBef>
                <a:spcPts val="0"/>
              </a:spcBef>
              <a:spcAft>
                <a:spcPts val="0"/>
              </a:spcAft>
            </a:pPr>
            <a:r>
              <a:rPr lang="zh-CN" altLang="en-US" sz="2400" b="1">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③影响：人类社会进入了</a:t>
            </a:r>
            <a:r>
              <a:rPr lang="en-US" altLang="zh-CN" sz="2400" b="1">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a:t>
            </a:r>
            <a:r>
              <a:rPr lang="zh-CN" altLang="en-US" sz="2400" b="1">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电气时代</a:t>
            </a:r>
            <a:r>
              <a:rPr lang="en-US" altLang="zh-CN" sz="2400" b="1">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a:t>
            </a:r>
            <a:r>
              <a:rPr lang="zh-CN" altLang="en-US" sz="2400" b="1">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a:t>
            </a:r>
            <a:endParaRPr lang="zh-CN" altLang="en-US" sz="2400" b="1">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endParaRPr>
          </a:p>
        </p:txBody>
      </p:sp>
      <p:grpSp>
        <p:nvGrpSpPr>
          <p:cNvPr id="3" name="组合 2"/>
          <p:cNvGrpSpPr/>
          <p:nvPr/>
        </p:nvGrpSpPr>
        <p:grpSpPr>
          <a:xfrm>
            <a:off x="846455" y="1048385"/>
            <a:ext cx="10612755" cy="5554345"/>
            <a:chOff x="1333" y="1651"/>
            <a:chExt cx="16713" cy="8747"/>
          </a:xfrm>
        </p:grpSpPr>
        <p:pic>
          <p:nvPicPr>
            <p:cNvPr id="9222" name="图片 11270" descr="phone2"/>
            <p:cNvPicPr>
              <a:picLocks noChangeAspect="1"/>
            </p:cNvPicPr>
            <p:nvPr/>
          </p:nvPicPr>
          <p:blipFill>
            <a:blip r:embed="rId1"/>
            <a:stretch>
              <a:fillRect/>
            </a:stretch>
          </p:blipFill>
          <p:spPr>
            <a:xfrm>
              <a:off x="4715" y="5378"/>
              <a:ext cx="3715" cy="4538"/>
            </a:xfrm>
            <a:prstGeom prst="rect">
              <a:avLst/>
            </a:prstGeom>
            <a:noFill/>
            <a:ln w="9525">
              <a:noFill/>
            </a:ln>
          </p:spPr>
        </p:pic>
        <p:pic>
          <p:nvPicPr>
            <p:cNvPr id="9218" name="内容占位符 11266" descr="爱迪生发明的老灯泡"/>
            <p:cNvPicPr>
              <a:picLocks noChangeAspect="1"/>
            </p:cNvPicPr>
            <p:nvPr/>
          </p:nvPicPr>
          <p:blipFill>
            <a:blip r:embed="rId2"/>
            <a:stretch>
              <a:fillRect/>
            </a:stretch>
          </p:blipFill>
          <p:spPr>
            <a:xfrm>
              <a:off x="1333" y="5378"/>
              <a:ext cx="2835" cy="4471"/>
            </a:xfrm>
            <a:prstGeom prst="rect">
              <a:avLst/>
            </a:prstGeom>
            <a:noFill/>
            <a:ln w="9525">
              <a:noFill/>
            </a:ln>
          </p:spPr>
        </p:pic>
        <p:grpSp>
          <p:nvGrpSpPr>
            <p:cNvPr id="6" name="组合 5"/>
            <p:cNvGrpSpPr/>
            <p:nvPr/>
          </p:nvGrpSpPr>
          <p:grpSpPr>
            <a:xfrm>
              <a:off x="3029" y="1651"/>
              <a:ext cx="5522" cy="3330"/>
              <a:chOff x="3147" y="2043"/>
              <a:chExt cx="5522" cy="3330"/>
            </a:xfrm>
          </p:grpSpPr>
          <p:pic>
            <p:nvPicPr>
              <p:cNvPr id="11277" name="图片 11276" descr="Phonograph01s"/>
              <p:cNvPicPr>
                <a:picLocks noChangeAspect="1"/>
              </p:cNvPicPr>
              <p:nvPr/>
            </p:nvPicPr>
            <p:blipFill>
              <a:blip r:embed="rId3"/>
              <a:stretch>
                <a:fillRect/>
              </a:stretch>
            </p:blipFill>
            <p:spPr>
              <a:xfrm>
                <a:off x="3147" y="2043"/>
                <a:ext cx="5522" cy="3329"/>
              </a:xfrm>
              <a:prstGeom prst="rect">
                <a:avLst/>
              </a:prstGeom>
              <a:noFill/>
              <a:ln w="9525">
                <a:noFill/>
              </a:ln>
            </p:spPr>
          </p:pic>
          <p:sp>
            <p:nvSpPr>
              <p:cNvPr id="5" name="文本框 4"/>
              <p:cNvSpPr txBox="1"/>
              <p:nvPr/>
            </p:nvSpPr>
            <p:spPr>
              <a:xfrm>
                <a:off x="6855" y="4890"/>
                <a:ext cx="1693" cy="483"/>
              </a:xfrm>
              <a:prstGeom prst="rect">
                <a:avLst/>
              </a:prstGeom>
              <a:noFill/>
            </p:spPr>
            <p:txBody>
              <a:bodyPr wrap="none" rtlCol="0" anchor="t">
                <a:spAutoFit/>
              </a:bodyPr>
              <a:p>
                <a:pPr algn="ctr"/>
                <a:r>
                  <a:rPr lang="zh-CN" altLang="en-US" sz="1400" b="1" dirty="0">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rPr>
                  <a:t>早期发电机</a:t>
                </a:r>
                <a:endParaRPr lang="zh-CN" altLang="en-US" sz="1400" b="1" dirty="0">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endParaRPr>
              </a:p>
            </p:txBody>
          </p:sp>
        </p:grpSp>
        <p:grpSp>
          <p:nvGrpSpPr>
            <p:cNvPr id="8" name="组合 7"/>
            <p:cNvGrpSpPr/>
            <p:nvPr/>
          </p:nvGrpSpPr>
          <p:grpSpPr>
            <a:xfrm>
              <a:off x="9413" y="1651"/>
              <a:ext cx="5102" cy="3330"/>
              <a:chOff x="9345" y="2043"/>
              <a:chExt cx="5102" cy="3330"/>
            </a:xfrm>
          </p:grpSpPr>
          <p:pic>
            <p:nvPicPr>
              <p:cNvPr id="16391" name="图片 16390" descr="snap3"/>
              <p:cNvPicPr>
                <a:picLocks noChangeAspect="1"/>
              </p:cNvPicPr>
              <p:nvPr/>
            </p:nvPicPr>
            <p:blipFill>
              <a:blip r:embed="rId4"/>
              <a:stretch>
                <a:fillRect/>
              </a:stretch>
            </p:blipFill>
            <p:spPr>
              <a:xfrm>
                <a:off x="9345" y="2043"/>
                <a:ext cx="5103" cy="3330"/>
              </a:xfrm>
              <a:prstGeom prst="rect">
                <a:avLst/>
              </a:prstGeom>
              <a:noFill/>
              <a:ln w="9525">
                <a:noFill/>
              </a:ln>
            </p:spPr>
          </p:pic>
          <p:sp>
            <p:nvSpPr>
              <p:cNvPr id="7" name="文本框 6"/>
              <p:cNvSpPr txBox="1"/>
              <p:nvPr/>
            </p:nvSpPr>
            <p:spPr>
              <a:xfrm>
                <a:off x="9345" y="4890"/>
                <a:ext cx="1693" cy="483"/>
              </a:xfrm>
              <a:prstGeom prst="rect">
                <a:avLst/>
              </a:prstGeom>
              <a:noFill/>
            </p:spPr>
            <p:txBody>
              <a:bodyPr wrap="none" rtlCol="0" anchor="t">
                <a:spAutoFit/>
              </a:bodyPr>
              <a:p>
                <a:pPr algn="ctr"/>
                <a:r>
                  <a:rPr lang="zh-CN" altLang="en-US" sz="1400" b="1" dirty="0">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rPr>
                  <a:t>早期电动机</a:t>
                </a:r>
                <a:endParaRPr lang="zh-CN" altLang="en-US" sz="1400">
                  <a:latin typeface="DFKai-SB" panose="03000509000000000000" charset="-120"/>
                  <a:ea typeface="DFKai-SB" panose="03000509000000000000" charset="-120"/>
                </a:endParaRPr>
              </a:p>
            </p:txBody>
          </p:sp>
        </p:grpSp>
        <p:grpSp>
          <p:nvGrpSpPr>
            <p:cNvPr id="11" name="组合 10"/>
            <p:cNvGrpSpPr/>
            <p:nvPr/>
          </p:nvGrpSpPr>
          <p:grpSpPr>
            <a:xfrm>
              <a:off x="8710" y="5378"/>
              <a:ext cx="9336" cy="5020"/>
              <a:chOff x="8791" y="5730"/>
              <a:chExt cx="9336" cy="5020"/>
            </a:xfrm>
          </p:grpSpPr>
          <p:pic>
            <p:nvPicPr>
              <p:cNvPr id="9" name="图片 8"/>
              <p:cNvPicPr>
                <a:picLocks noChangeAspect="1"/>
              </p:cNvPicPr>
              <p:nvPr/>
            </p:nvPicPr>
            <p:blipFill>
              <a:blip r:embed="rId5"/>
              <a:stretch>
                <a:fillRect/>
              </a:stretch>
            </p:blipFill>
            <p:spPr>
              <a:xfrm>
                <a:off x="8791" y="5730"/>
                <a:ext cx="9335" cy="4538"/>
              </a:xfrm>
              <a:prstGeom prst="rect">
                <a:avLst/>
              </a:prstGeom>
            </p:spPr>
          </p:pic>
          <p:sp>
            <p:nvSpPr>
              <p:cNvPr id="10" name="文本框 9"/>
              <p:cNvSpPr txBox="1"/>
              <p:nvPr/>
            </p:nvSpPr>
            <p:spPr>
              <a:xfrm>
                <a:off x="8791" y="10268"/>
                <a:ext cx="9336" cy="483"/>
              </a:xfrm>
              <a:prstGeom prst="rect">
                <a:avLst/>
              </a:prstGeom>
              <a:noFill/>
            </p:spPr>
            <p:txBody>
              <a:bodyPr wrap="square" rtlCol="0" anchor="t">
                <a:spAutoFit/>
              </a:bodyPr>
              <a:p>
                <a:pPr algn="l">
                  <a:lnSpc>
                    <a:spcPct val="100000"/>
                  </a:lnSpc>
                </a:pPr>
                <a:r>
                  <a:rPr lang="zh-CN" sz="1400" b="1">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1881年，第一辆由电力驱动的电车在德国柏林周边的里特希菲尔德问世</a:t>
                </a:r>
                <a:endParaRPr lang="zh-CN" altLang="en-US" sz="1400">
                  <a:latin typeface="宋体" panose="02010600030101010101" pitchFamily="2" charset="-122"/>
                  <a:ea typeface="宋体" panose="02010600030101010101" pitchFamily="2" charset="-122"/>
                  <a:cs typeface="宋体" panose="02010600030101010101" pitchFamily="2" charset="-122"/>
                </a:endParaRPr>
              </a:p>
            </p:txBody>
          </p:sp>
        </p:grpSp>
      </p:grpSp>
    </p:spTree>
    <p:custDataLst>
      <p:tags r:id="rId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860425" y="410845"/>
            <a:ext cx="5779770" cy="681990"/>
          </a:xfrm>
          <a:prstGeom prst="rect">
            <a:avLst/>
          </a:prstGeom>
          <a:solidFill>
            <a:srgbClr val="FF0000"/>
          </a:solidFill>
          <a:ln>
            <a:noFill/>
          </a:ln>
        </p:spPr>
        <p:txBody>
          <a:bodyPr wrap="square" rtlCol="0" anchor="t">
            <a:spAutoFit/>
          </a:bodyPr>
          <a:lstStyle/>
          <a:p>
            <a:pPr algn="ctr">
              <a:lnSpc>
                <a:spcPct val="120000"/>
              </a:lnSpc>
              <a:spcBef>
                <a:spcPts val="0"/>
              </a:spcBef>
              <a:spcAft>
                <a:spcPts val="0"/>
              </a:spcAft>
            </a:pPr>
            <a:r>
              <a:rPr lang="en-US" altLang="zh-CN" sz="3200" b="1" dirty="0">
                <a:solidFill>
                  <a:schemeClr val="bg1"/>
                </a:solidFill>
                <a:effectLst>
                  <a:outerShdw blurRad="38100" dist="19050" dir="2700000" algn="tl" rotWithShape="0">
                    <a:srgbClr val="000000">
                      <a:alpha val="40000"/>
                    </a:srgbClr>
                  </a:outerShdw>
                </a:effectLst>
                <a:latin typeface="黑体" panose="02010609060101010101" charset="-122"/>
                <a:ea typeface="黑体" panose="02010609060101010101" charset="-122"/>
              </a:rPr>
              <a:t> </a:t>
            </a:r>
            <a:r>
              <a:rPr lang="zh-CN" altLang="en-US" sz="3200" b="1" dirty="0">
                <a:solidFill>
                  <a:schemeClr val="bg1"/>
                </a:solidFill>
                <a:effectLst>
                  <a:outerShdw blurRad="38100" dist="19050" dir="2700000" algn="tl" rotWithShape="0">
                    <a:srgbClr val="000000">
                      <a:alpha val="40000"/>
                    </a:srgbClr>
                  </a:outerShdw>
                </a:effectLst>
                <a:latin typeface="黑体" panose="02010609060101010101" charset="-122"/>
                <a:ea typeface="黑体" panose="02010609060101010101" charset="-122"/>
              </a:rPr>
              <a:t>二、内燃机和新的交通工具</a:t>
            </a:r>
            <a:endParaRPr lang="zh-CN" altLang="en-US" sz="3200" b="1" dirty="0">
              <a:solidFill>
                <a:schemeClr val="bg1"/>
              </a:solidFill>
              <a:effectLst>
                <a:outerShdw blurRad="38100" dist="19050" dir="2700000" algn="tl" rotWithShape="0">
                  <a:srgbClr val="000000">
                    <a:alpha val="40000"/>
                  </a:srgbClr>
                </a:outerShdw>
              </a:effectLst>
              <a:latin typeface="黑体" panose="02010609060101010101" charset="-122"/>
              <a:ea typeface="黑体" panose="02010609060101010101" charset="-122"/>
            </a:endParaRPr>
          </a:p>
        </p:txBody>
      </p:sp>
      <p:sp>
        <p:nvSpPr>
          <p:cNvPr id="16" name="文本框 15"/>
          <p:cNvSpPr txBox="1"/>
          <p:nvPr/>
        </p:nvSpPr>
        <p:spPr>
          <a:xfrm>
            <a:off x="860425" y="1184275"/>
            <a:ext cx="10389870" cy="1974215"/>
          </a:xfrm>
          <a:prstGeom prst="rect">
            <a:avLst/>
          </a:prstGeom>
          <a:noFill/>
          <a:ln w="12700" cmpd="sng">
            <a:solidFill>
              <a:schemeClr val="accent1">
                <a:shade val="50000"/>
              </a:schemeClr>
            </a:solidFill>
            <a:prstDash val="sysDot"/>
          </a:ln>
        </p:spPr>
        <p:txBody>
          <a:bodyPr wrap="square" rtlCol="0" anchor="t">
            <a:spAutoFit/>
          </a:bodyPr>
          <a:lstStyle/>
          <a:p>
            <a:pPr>
              <a:lnSpc>
                <a:spcPct val="170000"/>
              </a:lnSpc>
              <a:spcBef>
                <a:spcPts val="0"/>
              </a:spcBef>
              <a:spcAft>
                <a:spcPts val="0"/>
              </a:spcAft>
            </a:pPr>
            <a:r>
              <a:rPr lang="zh-CN" altLang="en-US"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　  　</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　　　　　　　　</a:t>
            </a:r>
            <a:r>
              <a:rPr lang="zh-CN" altLang="en-US" sz="2400"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1876年，德国人</a:t>
            </a:r>
            <a:r>
              <a:rPr lang="zh-CN" altLang="en-US" sz="2400"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奥托</a:t>
            </a:r>
            <a:r>
              <a:rPr lang="zh-CN" altLang="en-US" sz="2400"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制造出一台煤气内燃机。1883年，德国工程师</a:t>
            </a:r>
            <a:r>
              <a:rPr lang="zh-CN" altLang="en-US" sz="2400"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戴姆勒</a:t>
            </a:r>
            <a:r>
              <a:rPr lang="zh-CN" altLang="en-US" sz="2400"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研制出汽油内燃机。几年后，德国工程师</a:t>
            </a:r>
            <a:r>
              <a:rPr lang="zh-CN" altLang="en-US" sz="2400" b="1"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狄塞尔</a:t>
            </a:r>
            <a:r>
              <a:rPr lang="zh-CN" altLang="en-US" sz="2400"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发明了柴油内燃机。</a:t>
            </a:r>
            <a:endParaRPr lang="zh-CN" altLang="en-US" sz="2400"/>
          </a:p>
        </p:txBody>
      </p:sp>
      <p:pic>
        <p:nvPicPr>
          <p:cNvPr id="20" name="图片 19"/>
          <p:cNvPicPr>
            <a:picLocks noChangeAspect="1"/>
          </p:cNvPicPr>
          <p:nvPr/>
        </p:nvPicPr>
        <p:blipFill>
          <a:blip r:embed="rId1"/>
          <a:stretch>
            <a:fillRect/>
          </a:stretch>
        </p:blipFill>
        <p:spPr>
          <a:xfrm>
            <a:off x="860425" y="3366770"/>
            <a:ext cx="4065270" cy="2400300"/>
          </a:xfrm>
          <a:prstGeom prst="rect">
            <a:avLst/>
          </a:prstGeom>
        </p:spPr>
      </p:pic>
      <p:sp>
        <p:nvSpPr>
          <p:cNvPr id="23" name="矩形 22"/>
          <p:cNvSpPr/>
          <p:nvPr/>
        </p:nvSpPr>
        <p:spPr>
          <a:xfrm>
            <a:off x="1378585" y="1184275"/>
            <a:ext cx="2626995" cy="718820"/>
          </a:xfrm>
          <a:prstGeom prst="rect">
            <a:avLst/>
          </a:prstGeom>
          <a:noFill/>
          <a:ln>
            <a:noFill/>
          </a:ln>
        </p:spPr>
        <p:txBody>
          <a:bodyPr wrap="square" rtlCol="0" anchor="t">
            <a:spAutoFit/>
          </a:bodyPr>
          <a:lstStyle/>
          <a:p>
            <a:pPr algn="ctr">
              <a:lnSpc>
                <a:spcPct val="170000"/>
              </a:lnSpc>
              <a:spcBef>
                <a:spcPts val="0"/>
              </a:spcBef>
              <a:spcAft>
                <a:spcPts val="0"/>
              </a:spcAft>
            </a:pPr>
            <a:r>
              <a:rPr lang="en-US" altLang="zh-CN" sz="2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a:t>
            </a:r>
            <a:r>
              <a:rPr lang="zh-CN" altLang="en-US" sz="2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zh-CN" altLang="zh-CN" sz="2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内燃机的发明</a:t>
            </a:r>
            <a:endParaRPr lang="zh-CN" altLang="zh-CN" sz="2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grpSp>
        <p:nvGrpSpPr>
          <p:cNvPr id="7" name="组合 6"/>
          <p:cNvGrpSpPr/>
          <p:nvPr/>
        </p:nvGrpSpPr>
        <p:grpSpPr>
          <a:xfrm>
            <a:off x="801370" y="5905500"/>
            <a:ext cx="10448925" cy="721360"/>
            <a:chOff x="1262" y="9300"/>
            <a:chExt cx="16455" cy="1136"/>
          </a:xfrm>
        </p:grpSpPr>
        <p:pic>
          <p:nvPicPr>
            <p:cNvPr id="3" name="图片 2"/>
            <p:cNvPicPr>
              <a:picLocks noChangeAspect="1"/>
            </p:cNvPicPr>
            <p:nvPr/>
          </p:nvPicPr>
          <p:blipFill>
            <a:blip r:embed="rId2"/>
            <a:stretch>
              <a:fillRect/>
            </a:stretch>
          </p:blipFill>
          <p:spPr>
            <a:xfrm>
              <a:off x="1262" y="9300"/>
              <a:ext cx="16455" cy="1136"/>
            </a:xfrm>
            <a:prstGeom prst="rect">
              <a:avLst/>
            </a:prstGeom>
          </p:spPr>
        </p:pic>
        <p:sp>
          <p:nvSpPr>
            <p:cNvPr id="4" name="文本框 3"/>
            <p:cNvSpPr txBox="1"/>
            <p:nvPr/>
          </p:nvSpPr>
          <p:spPr>
            <a:xfrm>
              <a:off x="1763" y="9404"/>
              <a:ext cx="15431" cy="871"/>
            </a:xfrm>
            <a:prstGeom prst="rect">
              <a:avLst/>
            </a:prstGeom>
            <a:noFill/>
          </p:spPr>
          <p:txBody>
            <a:bodyPr wrap="square" rtlCol="0" anchor="t">
              <a:spAutoFit/>
            </a:bodyPr>
            <a:p>
              <a:pPr algn="ctr">
                <a:lnSpc>
                  <a:spcPct val="150000"/>
                </a:lnSpc>
                <a:spcBef>
                  <a:spcPts val="0"/>
                </a:spcBef>
                <a:spcAft>
                  <a:spcPts val="0"/>
                </a:spcAft>
              </a:pPr>
              <a:r>
                <a:rPr lang="zh-CN" altLang="zh-CN" sz="20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内燃机的发明解决了交通运输工具的发动机问题，在这一领域内引发了一场变革。</a:t>
              </a:r>
              <a:endParaRPr lang="zh-CN" altLang="en-US" sz="2000"/>
            </a:p>
          </p:txBody>
        </p:sp>
      </p:grpSp>
      <p:grpSp>
        <p:nvGrpSpPr>
          <p:cNvPr id="2" name="组合 1"/>
          <p:cNvGrpSpPr/>
          <p:nvPr/>
        </p:nvGrpSpPr>
        <p:grpSpPr>
          <a:xfrm>
            <a:off x="5019040" y="3366770"/>
            <a:ext cx="6230620" cy="2400300"/>
            <a:chOff x="7904" y="5302"/>
            <a:chExt cx="9812" cy="3780"/>
          </a:xfrm>
        </p:grpSpPr>
        <p:pic>
          <p:nvPicPr>
            <p:cNvPr id="5" name="图片 4"/>
            <p:cNvPicPr>
              <a:picLocks noChangeAspect="1"/>
            </p:cNvPicPr>
            <p:nvPr/>
          </p:nvPicPr>
          <p:blipFill>
            <a:blip r:embed="rId2"/>
            <a:stretch>
              <a:fillRect/>
            </a:stretch>
          </p:blipFill>
          <p:spPr>
            <a:xfrm>
              <a:off x="7904" y="5302"/>
              <a:ext cx="9813" cy="3780"/>
            </a:xfrm>
            <a:prstGeom prst="rect">
              <a:avLst/>
            </a:prstGeom>
          </p:spPr>
        </p:pic>
        <p:sp>
          <p:nvSpPr>
            <p:cNvPr id="6" name="文本框 5"/>
            <p:cNvSpPr txBox="1"/>
            <p:nvPr/>
          </p:nvSpPr>
          <p:spPr>
            <a:xfrm>
              <a:off x="8311" y="5541"/>
              <a:ext cx="8882" cy="3052"/>
            </a:xfrm>
            <a:prstGeom prst="rect">
              <a:avLst/>
            </a:prstGeom>
            <a:noFill/>
          </p:spPr>
          <p:txBody>
            <a:bodyPr wrap="square" rtlCol="0" anchor="t">
              <a:spAutoFit/>
            </a:bodyPr>
            <a:p>
              <a:pPr>
                <a:lnSpc>
                  <a:spcPct val="250000"/>
                </a:lnSpc>
              </a:pPr>
              <a:r>
                <a:rPr lang="en-US" altLang="zh-CN" sz="2400" b="1" dirty="0">
                  <a:solidFill>
                    <a:srgbClr val="FF0000"/>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黑体" panose="02010609060101010101" charset="-122"/>
                  <a:sym typeface="+mn-ea"/>
                </a:rPr>
                <a:t>      </a:t>
              </a:r>
              <a:r>
                <a:rPr lang="zh-CN" altLang="zh-CN" sz="2400" b="1" dirty="0">
                  <a:solidFill>
                    <a:srgbClr val="FF0000"/>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黑体" panose="02010609060101010101" charset="-122"/>
                  <a:sym typeface="+mn-ea"/>
                </a:rPr>
                <a:t>地位：内燃机的发明是第二次工业革命中应用技术领域的另一重大成就。</a:t>
              </a:r>
              <a:endParaRPr lang="zh-CN" altLang="en-US" sz="2400"/>
            </a:p>
          </p:txBody>
        </p:sp>
      </p:gr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 calcmode="lin" valueType="num">
                                      <p:cBhvr additive="base">
                                        <p:cTn id="7" dur="500" fill="hold"/>
                                        <p:tgtEl>
                                          <p:spTgt spid="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in)">
                                      <p:cBhvr>
                                        <p:cTn id="25" dur="20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ox(in)">
                                      <p:cBhvr>
                                        <p:cTn id="3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879475" y="318770"/>
            <a:ext cx="5283835" cy="645160"/>
          </a:xfrm>
          <a:prstGeom prst="rect">
            <a:avLst/>
          </a:prstGeom>
          <a:noFill/>
        </p:spPr>
        <p:txBody>
          <a:bodyPr wrap="square" rtlCol="0" anchor="t">
            <a:spAutoFit/>
          </a:bodyPr>
          <a:lstStyle/>
          <a:p>
            <a:pPr algn="l">
              <a:lnSpc>
                <a:spcPct val="150000"/>
              </a:lnSpc>
            </a:pPr>
            <a:r>
              <a:rPr lang="en-US" alt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2</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zh-CN" altLang="en-US" sz="2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新的交通工具</a:t>
            </a:r>
            <a:r>
              <a:rPr lang="en-US" altLang="zh-CN" sz="2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a:t>
            </a:r>
            <a:r>
              <a:rPr 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汽车的发明</a:t>
            </a:r>
            <a:endParaRPr 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sp>
        <p:nvSpPr>
          <p:cNvPr id="3" name="文本框 2"/>
          <p:cNvSpPr txBox="1"/>
          <p:nvPr/>
        </p:nvSpPr>
        <p:spPr>
          <a:xfrm>
            <a:off x="741680" y="963930"/>
            <a:ext cx="8909050" cy="645160"/>
          </a:xfrm>
          <a:prstGeom prst="rect">
            <a:avLst/>
          </a:prstGeom>
          <a:noFill/>
        </p:spPr>
        <p:txBody>
          <a:bodyPr wrap="none" rtlCol="0" anchor="t">
            <a:spAutoFit/>
          </a:bodyPr>
          <a:lstStyle/>
          <a:p>
            <a:pPr algn="l">
              <a:lnSpc>
                <a:spcPct val="150000"/>
              </a:lnSpc>
            </a:pP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a:t>
            </a:r>
            <a:r>
              <a:rPr lang="en-US"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1</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）19世纪80年代，德国人本茨制造出一辆</a:t>
            </a:r>
            <a:r>
              <a:rPr lang="zh-CN"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内燃机驱动</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的汽车。</a:t>
            </a:r>
            <a:endParaRPr lang="zh-CN" altLang="en-US" sz="2400"/>
          </a:p>
        </p:txBody>
      </p:sp>
      <p:grpSp>
        <p:nvGrpSpPr>
          <p:cNvPr id="2" name="组合 1"/>
          <p:cNvGrpSpPr/>
          <p:nvPr/>
        </p:nvGrpSpPr>
        <p:grpSpPr>
          <a:xfrm>
            <a:off x="879475" y="1713230"/>
            <a:ext cx="10247630" cy="2547620"/>
            <a:chOff x="1385" y="2698"/>
            <a:chExt cx="16138" cy="4012"/>
          </a:xfrm>
        </p:grpSpPr>
        <p:pic>
          <p:nvPicPr>
            <p:cNvPr id="10" name="图片 9"/>
            <p:cNvPicPr>
              <a:picLocks noChangeAspect="1"/>
            </p:cNvPicPr>
            <p:nvPr/>
          </p:nvPicPr>
          <p:blipFill>
            <a:blip r:embed="rId1"/>
            <a:stretch>
              <a:fillRect/>
            </a:stretch>
          </p:blipFill>
          <p:spPr>
            <a:xfrm>
              <a:off x="1385" y="2709"/>
              <a:ext cx="5579" cy="3528"/>
            </a:xfrm>
            <a:prstGeom prst="rect">
              <a:avLst/>
            </a:prstGeom>
          </p:spPr>
        </p:pic>
        <p:grpSp>
          <p:nvGrpSpPr>
            <p:cNvPr id="14" name="组合 13"/>
            <p:cNvGrpSpPr/>
            <p:nvPr/>
          </p:nvGrpSpPr>
          <p:grpSpPr>
            <a:xfrm>
              <a:off x="13379" y="2698"/>
              <a:ext cx="4145" cy="4012"/>
              <a:chOff x="1736" y="2709"/>
              <a:chExt cx="4524" cy="4145"/>
            </a:xfrm>
          </p:grpSpPr>
          <p:pic>
            <p:nvPicPr>
              <p:cNvPr id="11" name="图片 10"/>
              <p:cNvPicPr>
                <a:picLocks noChangeAspect="1"/>
              </p:cNvPicPr>
              <p:nvPr/>
            </p:nvPicPr>
            <p:blipFill>
              <a:blip r:embed="rId2"/>
              <a:stretch>
                <a:fillRect/>
              </a:stretch>
            </p:blipFill>
            <p:spPr>
              <a:xfrm>
                <a:off x="1736" y="2709"/>
                <a:ext cx="4523" cy="3646"/>
              </a:xfrm>
              <a:prstGeom prst="rect">
                <a:avLst/>
              </a:prstGeom>
            </p:spPr>
          </p:pic>
          <p:sp>
            <p:nvSpPr>
              <p:cNvPr id="12" name="文本框 11"/>
              <p:cNvSpPr txBox="1"/>
              <p:nvPr/>
            </p:nvSpPr>
            <p:spPr>
              <a:xfrm>
                <a:off x="1736" y="6355"/>
                <a:ext cx="4524" cy="499"/>
              </a:xfrm>
              <a:prstGeom prst="rect">
                <a:avLst/>
              </a:prstGeom>
              <a:noFill/>
            </p:spPr>
            <p:txBody>
              <a:bodyPr wrap="square" rtlCol="0" anchor="t">
                <a:spAutoFit/>
              </a:bodyPr>
              <a:p>
                <a:pPr algn="ctr">
                  <a:lnSpc>
                    <a:spcPct val="100000"/>
                  </a:lnSpc>
                </a:pPr>
                <a:r>
                  <a:rPr lang="zh-CN" sz="1400" b="1">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世界汽车之父:卡尔·本茨</a:t>
                </a:r>
                <a:endParaRPr lang="zh-CN" sz="1400" b="1">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grpSp>
        <p:pic>
          <p:nvPicPr>
            <p:cNvPr id="18" name="图片 17"/>
            <p:cNvPicPr>
              <a:picLocks noChangeAspect="1"/>
            </p:cNvPicPr>
            <p:nvPr/>
          </p:nvPicPr>
          <p:blipFill>
            <a:blip r:embed="rId3"/>
            <a:stretch>
              <a:fillRect/>
            </a:stretch>
          </p:blipFill>
          <p:spPr>
            <a:xfrm>
              <a:off x="7063" y="2698"/>
              <a:ext cx="6033" cy="3539"/>
            </a:xfrm>
            <a:prstGeom prst="rect">
              <a:avLst/>
            </a:prstGeom>
          </p:spPr>
        </p:pic>
      </p:grpSp>
      <p:grpSp>
        <p:nvGrpSpPr>
          <p:cNvPr id="13" name="组合 12"/>
          <p:cNvGrpSpPr/>
          <p:nvPr/>
        </p:nvGrpSpPr>
        <p:grpSpPr>
          <a:xfrm>
            <a:off x="879475" y="4260850"/>
            <a:ext cx="10355580" cy="2240915"/>
            <a:chOff x="1385" y="6869"/>
            <a:chExt cx="16308" cy="3529"/>
          </a:xfrm>
        </p:grpSpPr>
        <p:grpSp>
          <p:nvGrpSpPr>
            <p:cNvPr id="16" name="组合 15"/>
            <p:cNvGrpSpPr/>
            <p:nvPr/>
          </p:nvGrpSpPr>
          <p:grpSpPr>
            <a:xfrm>
              <a:off x="11889" y="6869"/>
              <a:ext cx="5804" cy="3529"/>
              <a:chOff x="12035" y="2709"/>
              <a:chExt cx="5711" cy="3529"/>
            </a:xfrm>
          </p:grpSpPr>
          <p:pic>
            <p:nvPicPr>
              <p:cNvPr id="6" name="图片 5"/>
              <p:cNvPicPr>
                <a:picLocks noChangeAspect="1"/>
              </p:cNvPicPr>
              <p:nvPr/>
            </p:nvPicPr>
            <p:blipFill>
              <a:blip r:embed="rId4"/>
              <a:stretch>
                <a:fillRect/>
              </a:stretch>
            </p:blipFill>
            <p:spPr>
              <a:xfrm>
                <a:off x="12035" y="2709"/>
                <a:ext cx="5711" cy="3529"/>
              </a:xfrm>
              <a:prstGeom prst="rect">
                <a:avLst/>
              </a:prstGeom>
            </p:spPr>
          </p:pic>
          <p:sp>
            <p:nvSpPr>
              <p:cNvPr id="7" name="文本框 6"/>
              <p:cNvSpPr txBox="1"/>
              <p:nvPr/>
            </p:nvSpPr>
            <p:spPr>
              <a:xfrm>
                <a:off x="12035" y="5658"/>
                <a:ext cx="2130" cy="580"/>
              </a:xfrm>
              <a:prstGeom prst="rect">
                <a:avLst/>
              </a:prstGeom>
              <a:noFill/>
            </p:spPr>
            <p:txBody>
              <a:bodyPr wrap="square" rtlCol="0" anchor="t">
                <a:spAutoFit/>
              </a:bodyPr>
              <a:lstStyle/>
              <a:p>
                <a:pPr algn="l">
                  <a:lnSpc>
                    <a:spcPct val="150000"/>
                  </a:lnSpc>
                </a:pPr>
                <a:r>
                  <a:rPr lang="zh-CN" sz="1200" b="1">
                    <a:solidFill>
                      <a:schemeClr val="bg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sym typeface="+mn-ea"/>
                  </a:rPr>
                  <a:t>最新一代的奔驰C</a:t>
                </a:r>
                <a:endParaRPr lang="zh-CN" altLang="en-US" sz="1200" b="1">
                  <a:solidFill>
                    <a:schemeClr val="bg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sym typeface="+mn-ea"/>
                </a:endParaRPr>
              </a:p>
            </p:txBody>
          </p:sp>
        </p:grpSp>
        <p:pic>
          <p:nvPicPr>
            <p:cNvPr id="19" name="图片 18"/>
            <p:cNvPicPr>
              <a:picLocks noChangeAspect="1"/>
            </p:cNvPicPr>
            <p:nvPr/>
          </p:nvPicPr>
          <p:blipFill>
            <a:blip r:embed="rId5"/>
            <a:stretch>
              <a:fillRect/>
            </a:stretch>
          </p:blipFill>
          <p:spPr>
            <a:xfrm>
              <a:off x="6964" y="6869"/>
              <a:ext cx="4702" cy="3470"/>
            </a:xfrm>
            <a:prstGeom prst="rect">
              <a:avLst/>
            </a:prstGeom>
          </p:spPr>
        </p:pic>
        <p:pic>
          <p:nvPicPr>
            <p:cNvPr id="8" name="图片 7"/>
            <p:cNvPicPr>
              <a:picLocks noChangeAspect="1"/>
            </p:cNvPicPr>
            <p:nvPr/>
          </p:nvPicPr>
          <p:blipFill>
            <a:blip r:embed="rId6"/>
            <a:stretch>
              <a:fillRect/>
            </a:stretch>
          </p:blipFill>
          <p:spPr>
            <a:xfrm>
              <a:off x="1385" y="6884"/>
              <a:ext cx="5455" cy="3514"/>
            </a:xfrm>
            <a:prstGeom prst="rect">
              <a:avLst/>
            </a:prstGeom>
          </p:spPr>
        </p:pic>
      </p:grpSp>
    </p:spTree>
    <p:custDataLst>
      <p:tags r:id="rId7"/>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500"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ox(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ox(in)">
                                      <p:cBhvr>
                                        <p:cTn id="18"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564515" y="438785"/>
            <a:ext cx="10917555" cy="1419860"/>
          </a:xfrm>
          <a:prstGeom prst="rect">
            <a:avLst/>
          </a:prstGeom>
          <a:noFill/>
          <a:ln w="12700" cmpd="sng">
            <a:solidFill>
              <a:schemeClr val="accent1">
                <a:shade val="50000"/>
              </a:schemeClr>
            </a:solidFill>
            <a:prstDash val="sysDot"/>
          </a:ln>
        </p:spPr>
        <p:txBody>
          <a:bodyPr wrap="square" rtlCol="0" anchor="t">
            <a:spAutoFit/>
          </a:bodyPr>
          <a:lstStyle/>
          <a:p>
            <a:pPr algn="l">
              <a:lnSpc>
                <a:spcPct val="180000"/>
              </a:lnSpc>
            </a:pPr>
            <a:r>
              <a:rPr lang="zh-CN" sz="20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　</a:t>
            </a:r>
            <a:r>
              <a:rPr lang="zh-CN"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a:t>
            </a:r>
            <a:r>
              <a:rPr lang="en-US" altLang="zh-CN"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2</a:t>
            </a:r>
            <a:r>
              <a:rPr lang="zh-CN"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）1913年，美国企业家福特使用流水线生产汽车，带来了汽车制造业的革命。汽车的价格大幅下降，开始成为中等收入家庭的交通工具。</a:t>
            </a:r>
            <a:endParaRPr lang="zh-CN"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endParaRPr>
          </a:p>
        </p:txBody>
      </p:sp>
      <p:grpSp>
        <p:nvGrpSpPr>
          <p:cNvPr id="8" name="组合 7"/>
          <p:cNvGrpSpPr/>
          <p:nvPr/>
        </p:nvGrpSpPr>
        <p:grpSpPr>
          <a:xfrm>
            <a:off x="1153795" y="2151380"/>
            <a:ext cx="9796780" cy="3991610"/>
            <a:chOff x="1817" y="3388"/>
            <a:chExt cx="15428" cy="6286"/>
          </a:xfrm>
        </p:grpSpPr>
        <p:pic>
          <p:nvPicPr>
            <p:cNvPr id="6" name="图片 5"/>
            <p:cNvPicPr>
              <a:picLocks noChangeAspect="1"/>
            </p:cNvPicPr>
            <p:nvPr/>
          </p:nvPicPr>
          <p:blipFill>
            <a:blip r:embed="rId1"/>
            <a:stretch>
              <a:fillRect/>
            </a:stretch>
          </p:blipFill>
          <p:spPr>
            <a:xfrm>
              <a:off x="6731" y="3388"/>
              <a:ext cx="10515" cy="5828"/>
            </a:xfrm>
            <a:prstGeom prst="rect">
              <a:avLst/>
            </a:prstGeom>
          </p:spPr>
        </p:pic>
        <p:grpSp>
          <p:nvGrpSpPr>
            <p:cNvPr id="4" name="组合 3"/>
            <p:cNvGrpSpPr/>
            <p:nvPr/>
          </p:nvGrpSpPr>
          <p:grpSpPr>
            <a:xfrm>
              <a:off x="1817" y="3388"/>
              <a:ext cx="4666" cy="6286"/>
              <a:chOff x="1817" y="3388"/>
              <a:chExt cx="4666" cy="6286"/>
            </a:xfrm>
          </p:grpSpPr>
          <p:pic>
            <p:nvPicPr>
              <p:cNvPr id="2" name="图片 1"/>
              <p:cNvPicPr>
                <a:picLocks noChangeAspect="1"/>
              </p:cNvPicPr>
              <p:nvPr/>
            </p:nvPicPr>
            <p:blipFill>
              <a:blip r:embed="rId2"/>
              <a:stretch>
                <a:fillRect/>
              </a:stretch>
            </p:blipFill>
            <p:spPr>
              <a:xfrm>
                <a:off x="1817" y="3388"/>
                <a:ext cx="4665" cy="5330"/>
              </a:xfrm>
              <a:prstGeom prst="rect">
                <a:avLst/>
              </a:prstGeom>
            </p:spPr>
          </p:pic>
          <p:sp>
            <p:nvSpPr>
              <p:cNvPr id="3" name="文本框 2"/>
              <p:cNvSpPr txBox="1"/>
              <p:nvPr/>
            </p:nvSpPr>
            <p:spPr>
              <a:xfrm>
                <a:off x="1817" y="8718"/>
                <a:ext cx="4666" cy="957"/>
              </a:xfrm>
              <a:prstGeom prst="rect">
                <a:avLst/>
              </a:prstGeom>
              <a:noFill/>
            </p:spPr>
            <p:txBody>
              <a:bodyPr wrap="square" rtlCol="0" anchor="t">
                <a:spAutoFit/>
              </a:bodyPr>
              <a:p>
                <a:pPr algn="l">
                  <a:lnSpc>
                    <a:spcPct val="120000"/>
                  </a:lnSpc>
                  <a:spcBef>
                    <a:spcPts val="0"/>
                  </a:spcBef>
                  <a:spcAft>
                    <a:spcPts val="0"/>
                  </a:spcAft>
                </a:pPr>
                <a:r>
                  <a:rPr lang="zh-CN" sz="1400" b="1">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美国企业家、福特汽车公司创始人亨利．福特 被誉为“汽车大王” </a:t>
                </a:r>
                <a:endParaRPr lang="zh-CN" altLang="en-US" sz="1400" b="1">
                  <a:latin typeface="宋体" panose="02010600030101010101" pitchFamily="2" charset="-122"/>
                  <a:ea typeface="宋体" panose="02010600030101010101" pitchFamily="2" charset="-122"/>
                  <a:cs typeface="宋体" panose="02010600030101010101" pitchFamily="2" charset="-122"/>
                </a:endParaRPr>
              </a:p>
            </p:txBody>
          </p:sp>
        </p:grpSp>
      </p:gr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40715" y="636905"/>
            <a:ext cx="10910570" cy="5584190"/>
            <a:chOff x="836" y="1119"/>
            <a:chExt cx="17182" cy="8794"/>
          </a:xfrm>
        </p:grpSpPr>
        <p:sp>
          <p:nvSpPr>
            <p:cNvPr id="3" name="矩形 2"/>
            <p:cNvSpPr/>
            <p:nvPr/>
          </p:nvSpPr>
          <p:spPr>
            <a:xfrm>
              <a:off x="836" y="1119"/>
              <a:ext cx="17183" cy="8795"/>
            </a:xfrm>
            <a:prstGeom prst="rect">
              <a:avLst/>
            </a:prstGeom>
            <a:noFill/>
            <a:ln w="12700" cmpd="sng">
              <a:solidFill>
                <a:schemeClr val="accent1">
                  <a:shade val="50000"/>
                </a:schemeClr>
              </a:solidFill>
              <a:prstDash val="sysDot"/>
            </a:ln>
          </p:spPr>
          <p:txBody>
            <a:bodyPr wrap="square" rtlCol="0" anchor="t">
              <a:spAutoFit/>
            </a:bodyPr>
            <a:lstStyle/>
            <a:p>
              <a:pPr algn="l">
                <a:lnSpc>
                  <a:spcPct val="175000"/>
                </a:lnSpc>
                <a:spcBef>
                  <a:spcPts val="0"/>
                </a:spcBef>
                <a:spcAft>
                  <a:spcPts val="0"/>
                </a:spcAft>
              </a:pPr>
              <a:r>
                <a:rPr lang="en-US" altLang="zh-CN" sz="2000" b="1">
                  <a:solidFill>
                    <a:schemeClr val="tx1"/>
                  </a:solidFill>
                  <a:effectLst>
                    <a:outerShdw blurRad="38100" dist="19050" dir="2700000" algn="tl" rotWithShape="0">
                      <a:schemeClr val="dk1">
                        <a:alpha val="40000"/>
                      </a:schemeClr>
                    </a:outerShdw>
                  </a:effectLst>
                </a:rPr>
                <a:t>       </a:t>
              </a:r>
              <a:r>
                <a:rPr lang="zh-CN" altLang="en-US" sz="2400" b="1">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cs typeface="DFKai-SB" panose="03000509000000000000" charset="-120"/>
                </a:rPr>
                <a:t>知识拓展    </a:t>
              </a:r>
              <a:r>
                <a:rPr lang="zh-CN" altLang="en-US" sz="2000" b="1">
                  <a:solidFill>
                    <a:schemeClr val="tx1"/>
                  </a:solidFill>
                  <a:effectLst>
                    <a:outerShdw blurRad="38100" dist="19050" dir="2700000" algn="tl" rotWithShape="0">
                      <a:schemeClr val="dk1">
                        <a:alpha val="40000"/>
                      </a:schemeClr>
                    </a:outerShdw>
                  </a:effectLst>
                </a:rPr>
                <a:t>                            福特</a:t>
              </a:r>
              <a:r>
                <a:rPr lang="zh-CN" altLang="en-US" sz="2000" b="1">
                  <a:effectLst>
                    <a:outerShdw blurRad="38100" dist="19050" dir="2700000" algn="tl" rotWithShape="0">
                      <a:schemeClr val="dk1">
                        <a:alpha val="40000"/>
                      </a:schemeClr>
                    </a:outerShdw>
                  </a:effectLst>
                  <a:sym typeface="+mn-ea"/>
                </a:rPr>
                <a:t>汽车</a:t>
              </a:r>
              <a:r>
                <a:rPr lang="zh-CN" altLang="en-US" sz="2000" b="1">
                  <a:solidFill>
                    <a:schemeClr val="tx1"/>
                  </a:solidFill>
                  <a:effectLst>
                    <a:outerShdw blurRad="38100" dist="19050" dir="2700000" algn="tl" rotWithShape="0">
                      <a:schemeClr val="dk1">
                        <a:alpha val="40000"/>
                      </a:schemeClr>
                    </a:outerShdw>
                  </a:effectLst>
                </a:rPr>
                <a:t>公司生产的T型汽车</a:t>
              </a:r>
              <a:endParaRPr lang="zh-CN" altLang="en-US" sz="2000" b="1">
                <a:solidFill>
                  <a:schemeClr val="tx1"/>
                </a:solidFill>
                <a:effectLst>
                  <a:outerShdw blurRad="38100" dist="19050" dir="2700000" algn="tl" rotWithShape="0">
                    <a:schemeClr val="dk1">
                      <a:alpha val="40000"/>
                    </a:schemeClr>
                  </a:outerShdw>
                </a:effectLst>
              </a:endParaRPr>
            </a:p>
            <a:p>
              <a:pPr algn="l">
                <a:lnSpc>
                  <a:spcPct val="175000"/>
                </a:lnSpc>
                <a:spcBef>
                  <a:spcPts val="0"/>
                </a:spcBef>
                <a:spcAft>
                  <a:spcPts val="0"/>
                </a:spcAft>
              </a:pPr>
              <a:r>
                <a:rPr lang="zh-CN" altLang="en-US" sz="2000" b="1">
                  <a:solidFill>
                    <a:schemeClr val="tx1"/>
                  </a:solidFill>
                  <a:effectLst>
                    <a:outerShdw blurRad="38100" dist="19050" dir="2700000" algn="tl" rotWithShape="0">
                      <a:schemeClr val="dk1">
                        <a:alpha val="40000"/>
                      </a:schemeClr>
                    </a:outerShdw>
                  </a:effectLst>
                </a:rPr>
                <a:t>　</a:t>
              </a:r>
              <a:r>
                <a:rPr lang="zh-CN" altLang="en-US" sz="1800">
                  <a:solidFill>
                    <a:schemeClr val="tx1"/>
                  </a:solidFill>
                  <a:effectLst>
                    <a:outerShdw blurRad="38100" dist="19050" dir="2700000" algn="tl" rotWithShape="0">
                      <a:schemeClr val="dk1">
                        <a:alpha val="40000"/>
                      </a:schemeClr>
                    </a:outerShdw>
                  </a:effectLst>
                </a:rPr>
                <a:t>　</a:t>
              </a:r>
              <a:r>
                <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rPr>
                <a:t>1908年，美国的福特汽车公司开始生产T型汽车。</a:t>
              </a:r>
              <a:endPar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endParaRPr>
            </a:p>
            <a:p>
              <a:pPr algn="l">
                <a:lnSpc>
                  <a:spcPct val="175000"/>
                </a:lnSpc>
                <a:spcBef>
                  <a:spcPts val="0"/>
                </a:spcBef>
                <a:spcAft>
                  <a:spcPts val="0"/>
                </a:spcAft>
              </a:pPr>
              <a:r>
                <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rPr>
                <a:t>T型汽车因使用T型发动机而得名。福特的生产目标是</a:t>
              </a:r>
              <a:endPar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endParaRPr>
            </a:p>
            <a:p>
              <a:pPr algn="l">
                <a:lnSpc>
                  <a:spcPct val="175000"/>
                </a:lnSpc>
                <a:spcBef>
                  <a:spcPts val="0"/>
                </a:spcBef>
                <a:spcAft>
                  <a:spcPts val="0"/>
                </a:spcAft>
              </a:pPr>
              <a:r>
                <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rPr>
                <a:t>“要制造一种广大民众使用的汽车”。</a:t>
              </a:r>
              <a:endPar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endParaRPr>
            </a:p>
            <a:p>
              <a:pPr algn="l">
                <a:lnSpc>
                  <a:spcPct val="175000"/>
                </a:lnSpc>
                <a:spcBef>
                  <a:spcPts val="0"/>
                </a:spcBef>
                <a:spcAft>
                  <a:spcPts val="0"/>
                </a:spcAft>
              </a:pPr>
              <a:r>
                <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rPr>
                <a:t>　　到1927年为止，T型汽车在美国销售了15</a:t>
              </a:r>
              <a:r>
                <a:rPr lang="en-US" altLang="zh-CN"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rPr>
                <a:t>0</a:t>
              </a:r>
              <a:r>
                <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rPr>
                <a:t>0万辆，</a:t>
              </a:r>
              <a:endPar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endParaRPr>
            </a:p>
            <a:p>
              <a:pPr algn="l">
                <a:lnSpc>
                  <a:spcPct val="175000"/>
                </a:lnSpc>
                <a:spcBef>
                  <a:spcPts val="0"/>
                </a:spcBef>
                <a:spcAft>
                  <a:spcPts val="0"/>
                </a:spcAft>
              </a:pPr>
              <a:r>
                <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rPr>
                <a:t>并远销欧洲，总产量达到世界汽车产量的一半。这款</a:t>
              </a:r>
              <a:endPar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endParaRPr>
            </a:p>
            <a:p>
              <a:pPr algn="l">
                <a:lnSpc>
                  <a:spcPct val="175000"/>
                </a:lnSpc>
                <a:spcBef>
                  <a:spcPts val="0"/>
                </a:spcBef>
                <a:spcAft>
                  <a:spcPts val="0"/>
                </a:spcAft>
              </a:pPr>
              <a:r>
                <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rPr>
                <a:t>汽车以价格低廉、性能优越著称。昔日富豪的奢侈品，</a:t>
              </a:r>
              <a:endPar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endParaRPr>
            </a:p>
            <a:p>
              <a:pPr algn="l">
                <a:lnSpc>
                  <a:spcPct val="175000"/>
                </a:lnSpc>
                <a:spcBef>
                  <a:spcPts val="0"/>
                </a:spcBef>
                <a:spcAft>
                  <a:spcPts val="0"/>
                </a:spcAft>
              </a:pPr>
              <a:r>
                <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rPr>
                <a:t>进入了普通大众的家庭，甚至在乡间农舍也能见到它的身影。</a:t>
              </a:r>
              <a:endPar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endParaRPr>
            </a:p>
            <a:p>
              <a:pPr algn="l">
                <a:lnSpc>
                  <a:spcPct val="175000"/>
                </a:lnSpc>
                <a:spcBef>
                  <a:spcPts val="0"/>
                </a:spcBef>
                <a:spcAft>
                  <a:spcPts val="0"/>
                </a:spcAft>
              </a:pPr>
              <a:r>
                <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rPr>
                <a:t>　　T型汽车的外形很少改变，从1914年起一律被漆成黑色，独特的外形和统一的颜色成为它鲜明的特征。</a:t>
              </a:r>
              <a:endParaRPr lang="zh-CN" altLang="en-US" sz="20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endParaRPr>
            </a:p>
          </p:txBody>
        </p:sp>
        <p:pic>
          <p:nvPicPr>
            <p:cNvPr id="4" name="图片 3"/>
            <p:cNvPicPr>
              <a:picLocks noChangeAspect="1"/>
            </p:cNvPicPr>
            <p:nvPr/>
          </p:nvPicPr>
          <p:blipFill>
            <a:blip r:embed="rId1"/>
            <a:stretch>
              <a:fillRect/>
            </a:stretch>
          </p:blipFill>
          <p:spPr>
            <a:xfrm>
              <a:off x="10483" y="2429"/>
              <a:ext cx="7386" cy="4742"/>
            </a:xfrm>
            <a:prstGeom prst="rect">
              <a:avLst/>
            </a:prstGeom>
          </p:spPr>
        </p:pic>
      </p:grpSp>
    </p:spTree>
    <p:custDataLst>
      <p:tags r:id="rId2"/>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671830" y="971550"/>
            <a:ext cx="10839450" cy="2722880"/>
          </a:xfrm>
          <a:prstGeom prst="rect">
            <a:avLst/>
          </a:prstGeom>
          <a:noFill/>
          <a:ln w="12700" cmpd="sng">
            <a:solidFill>
              <a:schemeClr val="accent1">
                <a:shade val="50000"/>
              </a:schemeClr>
            </a:solidFill>
            <a:prstDash val="sysDot"/>
          </a:ln>
        </p:spPr>
        <p:txBody>
          <a:bodyPr wrap="square" rtlCol="0" anchor="t">
            <a:spAutoFit/>
          </a:bodyPr>
          <a:lstStyle/>
          <a:p>
            <a:pPr algn="l">
              <a:lnSpc>
                <a:spcPct val="150000"/>
              </a:lnSpc>
              <a:spcBef>
                <a:spcPts val="0"/>
              </a:spcBef>
              <a:spcAft>
                <a:spcPts val="0"/>
              </a:spcAft>
            </a:pPr>
            <a:r>
              <a:rPr lang="zh-CN" altLang="en-US" sz="18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宋体" panose="02010600030101010101" pitchFamily="2" charset="-122"/>
              </a:rPr>
              <a:t>　　</a:t>
            </a:r>
            <a:r>
              <a:rPr lang="zh-CN" altLang="en-US" sz="2400" b="1" dirty="0">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sym typeface="宋体" panose="02010600030101010101" pitchFamily="2" charset="-122"/>
              </a:rPr>
              <a:t>相关史事 </a:t>
            </a:r>
            <a:r>
              <a:rPr lang="zh-CN" altLang="en-US"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1903年12月17日上午，威尔伯·莱特和奥维尔·莱特兄弟带着他们的飞机来到美国北卡罗来纳州的一片沙滩上。威尔伯</a:t>
            </a:r>
            <a:r>
              <a:rPr lang="zh-CN" altLang="en-US" dirty="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开始</a:t>
            </a:r>
            <a:r>
              <a:rPr lang="zh-CN" altLang="en-US"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沿着铺设好的轨道推行飞机，飞机上的奥维尔紧紧抓住操纵杆。伴随着发动机的轰鸣声，螺旋桨开始旋转，飞机向前滑动，越来越快，最终冉</a:t>
            </a:r>
            <a:r>
              <a:rPr lang="zh-CN" altLang="en-US" dirty="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冉</a:t>
            </a:r>
            <a:r>
              <a:rPr lang="zh-CN" altLang="en-US"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升空，缓缓飞行了</a:t>
            </a:r>
            <a:r>
              <a:rPr lang="en-US" altLang="zh-CN"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36</a:t>
            </a:r>
            <a:r>
              <a:rPr lang="zh-CN" altLang="en-US"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米，然后徐徐降落，用时</a:t>
            </a:r>
            <a:r>
              <a:rPr lang="en-US" altLang="zh-CN"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12</a:t>
            </a:r>
            <a:r>
              <a:rPr lang="zh-CN" altLang="en-US"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秒。人类从此实现了以</a:t>
            </a:r>
            <a:r>
              <a:rPr lang="zh-CN" altLang="zh-CN" dirty="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内燃机为动力的载人飞行</a:t>
            </a:r>
            <a:r>
              <a:rPr lang="zh-CN" altLang="en-US"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a:t>
            </a:r>
            <a:endParaRPr lang="zh-CN" altLang="en-US"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endParaRPr>
          </a:p>
          <a:p>
            <a:pPr algn="l">
              <a:lnSpc>
                <a:spcPct val="150000"/>
              </a:lnSpc>
              <a:spcBef>
                <a:spcPts val="0"/>
              </a:spcBef>
              <a:spcAft>
                <a:spcPts val="0"/>
              </a:spcAft>
            </a:pPr>
            <a:r>
              <a:rPr lang="zh-CN" altLang="en-US"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　　</a:t>
            </a:r>
            <a:r>
              <a:rPr lang="zh-CN" altLang="en-US" dirty="0">
                <a:solidFill>
                  <a:srgbClr val="FF0000"/>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此后不久，中国人冯如刻苦钻研，制造出了技术先进的飞机，并获得国际比赛大奖。冯如不幸辞世后，被誉为“中国航空之父”。</a:t>
            </a:r>
            <a:endParaRPr lang="zh-CN" altLang="en-US" dirty="0">
              <a:solidFill>
                <a:srgbClr val="FF0000"/>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endParaRPr>
          </a:p>
        </p:txBody>
      </p:sp>
      <p:grpSp>
        <p:nvGrpSpPr>
          <p:cNvPr id="6" name="组合 5"/>
          <p:cNvGrpSpPr/>
          <p:nvPr/>
        </p:nvGrpSpPr>
        <p:grpSpPr>
          <a:xfrm>
            <a:off x="671830" y="3806984"/>
            <a:ext cx="10840720" cy="2652833"/>
            <a:chOff x="1329" y="6029"/>
            <a:chExt cx="17114" cy="4443"/>
          </a:xfrm>
        </p:grpSpPr>
        <p:pic>
          <p:nvPicPr>
            <p:cNvPr id="3" name="图片 2"/>
            <p:cNvPicPr>
              <a:picLocks noChangeAspect="1"/>
            </p:cNvPicPr>
            <p:nvPr/>
          </p:nvPicPr>
          <p:blipFill>
            <a:blip r:embed="rId1"/>
            <a:stretch>
              <a:fillRect/>
            </a:stretch>
          </p:blipFill>
          <p:spPr>
            <a:xfrm>
              <a:off x="11859" y="6029"/>
              <a:ext cx="6584" cy="4443"/>
            </a:xfrm>
            <a:prstGeom prst="rect">
              <a:avLst/>
            </a:prstGeom>
          </p:spPr>
        </p:pic>
        <p:pic>
          <p:nvPicPr>
            <p:cNvPr id="2" name="图片 1"/>
            <p:cNvPicPr>
              <a:picLocks noChangeAspect="1"/>
            </p:cNvPicPr>
            <p:nvPr/>
          </p:nvPicPr>
          <p:blipFill>
            <a:blip r:embed="rId2"/>
            <a:stretch>
              <a:fillRect/>
            </a:stretch>
          </p:blipFill>
          <p:spPr>
            <a:xfrm>
              <a:off x="1329" y="6030"/>
              <a:ext cx="10305" cy="4441"/>
            </a:xfrm>
            <a:prstGeom prst="rect">
              <a:avLst/>
            </a:prstGeom>
          </p:spPr>
        </p:pic>
      </p:grpSp>
      <p:sp>
        <p:nvSpPr>
          <p:cNvPr id="4" name="文本框 3"/>
          <p:cNvSpPr txBox="1"/>
          <p:nvPr/>
        </p:nvSpPr>
        <p:spPr>
          <a:xfrm>
            <a:off x="1222375" y="387985"/>
            <a:ext cx="7072630" cy="460375"/>
          </a:xfrm>
          <a:prstGeom prst="rect">
            <a:avLst/>
          </a:prstGeom>
          <a:noFill/>
        </p:spPr>
        <p:txBody>
          <a:bodyPr wrap="none" rtlCol="0" anchor="t">
            <a:spAutoFit/>
          </a:bodyPr>
          <a:p>
            <a:pPr algn="l"/>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3</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）飞机：19</a:t>
            </a:r>
            <a:r>
              <a:rPr lang="en-US"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03</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年，美国的</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宋体" panose="02010600030101010101" pitchFamily="2" charset="-122"/>
              </a:rPr>
              <a:t>莱特兄弟制造出飞机。</a:t>
            </a:r>
            <a:endParaRPr lang="zh-CN" altLang="en-US" sz="2400" b="1">
              <a:latin typeface="黑体" panose="02010609060101010101" charset="-122"/>
              <a:ea typeface="黑体" panose="02010609060101010101" charset="-122"/>
              <a:cs typeface="黑体" panose="02010609060101010101"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684530" y="620395"/>
            <a:ext cx="10775315" cy="2192020"/>
          </a:xfrm>
          <a:prstGeom prst="rect">
            <a:avLst/>
          </a:prstGeom>
          <a:noFill/>
          <a:ln w="12700" cmpd="sng">
            <a:solidFill>
              <a:schemeClr val="accent1">
                <a:shade val="50000"/>
              </a:schemeClr>
            </a:solidFill>
            <a:prstDash val="sysDot"/>
          </a:ln>
        </p:spPr>
        <p:txBody>
          <a:bodyPr wrap="square" rtlCol="0" anchor="t">
            <a:spAutoFit/>
          </a:bodyPr>
          <a:lstStyle/>
          <a:p>
            <a:pPr algn="l">
              <a:lnSpc>
                <a:spcPct val="175000"/>
              </a:lnSpc>
              <a:spcBef>
                <a:spcPts val="0"/>
              </a:spcBef>
              <a:spcAft>
                <a:spcPts val="0"/>
              </a:spcAft>
            </a:pPr>
            <a:r>
              <a:rPr lang="en-US" altLang="zh-CN" sz="1800" b="1">
                <a:solidFill>
                  <a:schemeClr val="tx1"/>
                </a:solidFill>
                <a:effectLst>
                  <a:outerShdw blurRad="38100" dist="19050" dir="2700000" algn="tl" rotWithShape="0">
                    <a:schemeClr val="dk1">
                      <a:alpha val="40000"/>
                    </a:schemeClr>
                  </a:outerShdw>
                </a:effectLst>
              </a:rPr>
              <a:t>                                   </a:t>
            </a:r>
            <a:endParaRPr lang="en-US" altLang="zh-CN" sz="1800" b="1">
              <a:solidFill>
                <a:schemeClr val="tx1"/>
              </a:solidFill>
              <a:effectLst>
                <a:outerShdw blurRad="38100" dist="19050" dir="2700000" algn="tl" rotWithShape="0">
                  <a:schemeClr val="dk1">
                    <a:alpha val="40000"/>
                  </a:schemeClr>
                </a:outerShdw>
              </a:effectLst>
            </a:endParaRPr>
          </a:p>
          <a:p>
            <a:pPr algn="l">
              <a:lnSpc>
                <a:spcPct val="175000"/>
              </a:lnSpc>
              <a:spcBef>
                <a:spcPts val="0"/>
              </a:spcBef>
              <a:spcAft>
                <a:spcPts val="0"/>
              </a:spcAft>
            </a:pPr>
            <a:r>
              <a:rPr lang="en-US" altLang="zh-CN" sz="1800" b="1">
                <a:solidFill>
                  <a:schemeClr val="tx1"/>
                </a:solidFill>
                <a:effectLst>
                  <a:outerShdw blurRad="38100" dist="19050" dir="2700000" algn="tl" rotWithShape="0">
                    <a:schemeClr val="dk1">
                      <a:alpha val="40000"/>
                    </a:schemeClr>
                  </a:outerShdw>
                </a:effectLst>
              </a:rPr>
              <a:t>        </a:t>
            </a:r>
            <a:r>
              <a:rPr lang="zh-CN" altLang="en-US"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rPr>
              <a:t>冯如</a:t>
            </a:r>
            <a:r>
              <a:rPr lang="zh-CN" altLang="en-US" sz="16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rPr>
              <a:t>（1884～1912年），</a:t>
            </a:r>
            <a:r>
              <a:rPr lang="zh-CN" altLang="en-US"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rPr>
              <a:t>中国第一个飞机设计、制造师和飞行家。冯如传奇的一生，创造的“六个第一”，提出了航空战略理论，冯如被誉为“中国航空之父”。对中华民族航空事业和人民空军发展带来深远影响。</a:t>
            </a:r>
            <a:endParaRPr lang="zh-CN" altLang="en-US" sz="2000" b="1">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endParaRPr>
          </a:p>
        </p:txBody>
      </p:sp>
      <p:sp>
        <p:nvSpPr>
          <p:cNvPr id="10" name="矩形 9"/>
          <p:cNvSpPr/>
          <p:nvPr/>
        </p:nvSpPr>
        <p:spPr>
          <a:xfrm>
            <a:off x="3126105" y="730885"/>
            <a:ext cx="4982210" cy="420370"/>
          </a:xfrm>
          <a:prstGeom prst="rect">
            <a:avLst/>
          </a:prstGeom>
        </p:spPr>
        <p:txBody>
          <a:bodyPr wrap="none" fromWordArt="1">
            <a:prstTxWarp prst="textPlain">
              <a:avLst/>
            </a:prstTxWarp>
            <a:noAutofit/>
          </a:bodyPr>
          <a:p>
            <a:pPr algn="ctr"/>
            <a:r>
              <a:rPr lang="zh-CN" altLang="en-US" sz="2000" b="1" dirty="0">
                <a:solidFill>
                  <a:srgbClr val="FF0000"/>
                </a:solidFill>
                <a:effectLst>
                  <a:outerShdw blurRad="38100" dist="38100" dir="2700000" algn="tl">
                    <a:srgbClr val="000000">
                      <a:alpha val="43137"/>
                    </a:srgbClr>
                  </a:outerShdw>
                </a:effectLst>
                <a:latin typeface="DFKai-SB" panose="03000509000000000000" charset="-120"/>
                <a:ea typeface="DFKai-SB" panose="03000509000000000000" charset="-120"/>
                <a:cs typeface="DFKai-SB" panose="03000509000000000000" charset="-120"/>
                <a:sym typeface="宋体" panose="02010600030101010101" pitchFamily="2" charset="-122"/>
              </a:rPr>
              <a:t>冯如</a:t>
            </a:r>
            <a:r>
              <a:rPr lang="en-US" altLang="zh-CN" sz="2000" b="1" dirty="0">
                <a:solidFill>
                  <a:srgbClr val="FF0000"/>
                </a:solidFill>
                <a:effectLst>
                  <a:outerShdw blurRad="38100" dist="38100" dir="2700000" algn="tl">
                    <a:srgbClr val="000000">
                      <a:alpha val="43137"/>
                    </a:srgbClr>
                  </a:outerShdw>
                </a:effectLst>
                <a:latin typeface="DFKai-SB" panose="03000509000000000000" charset="-120"/>
                <a:ea typeface="DFKai-SB" panose="03000509000000000000" charset="-120"/>
                <a:cs typeface="DFKai-SB" panose="03000509000000000000" charset="-120"/>
                <a:sym typeface="宋体" panose="02010600030101010101" pitchFamily="2" charset="-122"/>
              </a:rPr>
              <a:t>—</a:t>
            </a:r>
            <a:r>
              <a:rPr lang="zh-CN" altLang="en-US" sz="2000" b="1" dirty="0">
                <a:solidFill>
                  <a:srgbClr val="FF0000"/>
                </a:solidFill>
                <a:effectLst>
                  <a:outerShdw blurRad="38100" dist="38100" dir="2700000" algn="tl">
                    <a:srgbClr val="000000">
                      <a:alpha val="43137"/>
                    </a:srgbClr>
                  </a:outerShdw>
                </a:effectLst>
                <a:latin typeface="DFKai-SB" panose="03000509000000000000" charset="-120"/>
                <a:ea typeface="DFKai-SB" panose="03000509000000000000" charset="-120"/>
                <a:cs typeface="DFKai-SB" panose="03000509000000000000" charset="-120"/>
                <a:sym typeface="宋体" panose="02010600030101010101" pitchFamily="2" charset="-122"/>
              </a:rPr>
              <a:t>“</a:t>
            </a:r>
            <a:r>
              <a:rPr lang="zh-CN" altLang="en-US" sz="2000" b="1" dirty="0">
                <a:solidFill>
                  <a:srgbClr val="FF0000"/>
                </a:solidFill>
                <a:effectLst>
                  <a:outerShdw blurRad="38100" dist="38100" dir="2700000" algn="tl">
                    <a:srgbClr val="000000">
                      <a:alpha val="43137"/>
                    </a:srgbClr>
                  </a:outerShdw>
                </a:effectLst>
                <a:latin typeface="DFKai-SB" panose="03000509000000000000" charset="-120"/>
                <a:ea typeface="DFKai-SB" panose="03000509000000000000" charset="-120"/>
                <a:cs typeface="DFKai-SB" panose="03000509000000000000" charset="-120"/>
                <a:sym typeface="宋体" panose="02010600030101010101" pitchFamily="2" charset="-122"/>
              </a:rPr>
              <a:t>“中国航空之父”</a:t>
            </a:r>
            <a:endParaRPr lang="zh-CN" altLang="en-US" sz="2000" b="1" spc="100" dirty="0">
              <a:solidFill>
                <a:srgbClr val="FF0000"/>
              </a:solidFill>
              <a:effectLst>
                <a:outerShdw blurRad="38100" dist="38100" dir="2700000" algn="tl">
                  <a:srgbClr val="000000">
                    <a:alpha val="43137"/>
                  </a:srgbClr>
                </a:outerShdw>
              </a:effectLst>
              <a:uFillTx/>
              <a:latin typeface="DFKai-SB" panose="03000509000000000000" charset="-120"/>
              <a:ea typeface="DFKai-SB" panose="03000509000000000000" charset="-120"/>
              <a:cs typeface="DFKai-SB" panose="03000509000000000000" charset="-120"/>
              <a:sym typeface="宋体" panose="02010600030101010101" pitchFamily="2" charset="-122"/>
            </a:endParaRPr>
          </a:p>
        </p:txBody>
      </p:sp>
      <p:grpSp>
        <p:nvGrpSpPr>
          <p:cNvPr id="14" name="组合 13"/>
          <p:cNvGrpSpPr/>
          <p:nvPr/>
        </p:nvGrpSpPr>
        <p:grpSpPr>
          <a:xfrm>
            <a:off x="737870" y="3020060"/>
            <a:ext cx="10703560" cy="3415030"/>
            <a:chOff x="1192" y="4981"/>
            <a:chExt cx="16856" cy="5378"/>
          </a:xfrm>
        </p:grpSpPr>
        <p:grpSp>
          <p:nvGrpSpPr>
            <p:cNvPr id="9" name="组合 8"/>
            <p:cNvGrpSpPr/>
            <p:nvPr/>
          </p:nvGrpSpPr>
          <p:grpSpPr>
            <a:xfrm>
              <a:off x="5082" y="4981"/>
              <a:ext cx="7951" cy="5331"/>
              <a:chOff x="5757" y="4981"/>
              <a:chExt cx="7951" cy="5331"/>
            </a:xfrm>
          </p:grpSpPr>
          <p:sp>
            <p:nvSpPr>
              <p:cNvPr id="6" name="文本框 5"/>
              <p:cNvSpPr txBox="1"/>
              <p:nvPr/>
            </p:nvSpPr>
            <p:spPr>
              <a:xfrm>
                <a:off x="5757" y="9878"/>
                <a:ext cx="7951" cy="434"/>
              </a:xfrm>
              <a:prstGeom prst="rect">
                <a:avLst/>
              </a:prstGeom>
              <a:noFill/>
            </p:spPr>
            <p:txBody>
              <a:bodyPr wrap="square" rtlCol="0" anchor="t">
                <a:spAutoFit/>
              </a:bodyPr>
              <a:lstStyle/>
              <a:p>
                <a:pPr algn="ctr"/>
                <a:r>
                  <a:rPr lang="zh-CN" altLang="en-US" sz="1200" b="1" dirty="0">
                    <a:effectLst>
                      <a:outerShdw blurRad="38100" dist="19050" dir="2700000" algn="tl" rotWithShape="0">
                        <a:schemeClr val="dk1">
                          <a:alpha val="40000"/>
                        </a:schemeClr>
                      </a:outerShdw>
                    </a:effectLst>
                    <a:latin typeface="新宋体" panose="02010609030101010101" charset="-122"/>
                    <a:ea typeface="新宋体" panose="02010609030101010101" charset="-122"/>
                    <a:sym typeface="宋体" panose="02010600030101010101" pitchFamily="2" charset="-122"/>
                  </a:rPr>
                  <a:t>冯如在广州燕塘准备飞行表演</a:t>
                </a:r>
                <a:endParaRPr lang="zh-CN" altLang="en-US" sz="1200" b="1" dirty="0">
                  <a:effectLst>
                    <a:outerShdw blurRad="38100" dist="19050" dir="2700000" algn="tl" rotWithShape="0">
                      <a:schemeClr val="dk1">
                        <a:alpha val="40000"/>
                      </a:schemeClr>
                    </a:outerShdw>
                  </a:effectLst>
                  <a:latin typeface="新宋体" panose="02010609030101010101" charset="-122"/>
                  <a:ea typeface="新宋体" panose="02010609030101010101" charset="-122"/>
                  <a:sym typeface="宋体" panose="02010600030101010101" pitchFamily="2" charset="-122"/>
                </a:endParaRPr>
              </a:p>
            </p:txBody>
          </p:sp>
          <p:pic>
            <p:nvPicPr>
              <p:cNvPr id="5" name="图片 4"/>
              <p:cNvPicPr>
                <a:picLocks noChangeAspect="1"/>
              </p:cNvPicPr>
              <p:nvPr/>
            </p:nvPicPr>
            <p:blipFill>
              <a:blip r:embed="rId1"/>
              <a:stretch>
                <a:fillRect/>
              </a:stretch>
            </p:blipFill>
            <p:spPr>
              <a:xfrm>
                <a:off x="5757" y="4981"/>
                <a:ext cx="7951" cy="4897"/>
              </a:xfrm>
              <a:prstGeom prst="rect">
                <a:avLst/>
              </a:prstGeom>
            </p:spPr>
          </p:pic>
        </p:grpSp>
        <p:grpSp>
          <p:nvGrpSpPr>
            <p:cNvPr id="12" name="组合 11"/>
            <p:cNvGrpSpPr/>
            <p:nvPr/>
          </p:nvGrpSpPr>
          <p:grpSpPr>
            <a:xfrm>
              <a:off x="1192" y="4981"/>
              <a:ext cx="3730" cy="5379"/>
              <a:chOff x="1192" y="4981"/>
              <a:chExt cx="3730" cy="5379"/>
            </a:xfrm>
          </p:grpSpPr>
          <p:pic>
            <p:nvPicPr>
              <p:cNvPr id="8" name="图片 7"/>
              <p:cNvPicPr>
                <a:picLocks noChangeAspect="1"/>
              </p:cNvPicPr>
              <p:nvPr/>
            </p:nvPicPr>
            <p:blipFill>
              <a:blip r:embed="rId2"/>
              <a:stretch>
                <a:fillRect/>
              </a:stretch>
            </p:blipFill>
            <p:spPr>
              <a:xfrm>
                <a:off x="1192" y="4981"/>
                <a:ext cx="3731" cy="4897"/>
              </a:xfrm>
              <a:prstGeom prst="rect">
                <a:avLst/>
              </a:prstGeom>
            </p:spPr>
          </p:pic>
          <p:sp>
            <p:nvSpPr>
              <p:cNvPr id="11" name="文本框 10"/>
              <p:cNvSpPr txBox="1"/>
              <p:nvPr/>
            </p:nvSpPr>
            <p:spPr>
              <a:xfrm>
                <a:off x="1192" y="9878"/>
                <a:ext cx="3672" cy="483"/>
              </a:xfrm>
              <a:prstGeom prst="rect">
                <a:avLst/>
              </a:prstGeom>
              <a:noFill/>
            </p:spPr>
            <p:txBody>
              <a:bodyPr wrap="none" rtlCol="0" anchor="t">
                <a:spAutoFit/>
              </a:bodyPr>
              <a:p>
                <a:pPr algn="ctr"/>
                <a:r>
                  <a:rPr lang="zh-CN" altLang="en-US" sz="1400" b="1" dirty="0">
                    <a:effectLst>
                      <a:outerShdw blurRad="38100" dist="19050" dir="2700000" algn="tl" rotWithShape="0">
                        <a:schemeClr val="dk1">
                          <a:alpha val="40000"/>
                        </a:schemeClr>
                      </a:outerShdw>
                    </a:effectLst>
                    <a:latin typeface="新宋体" panose="02010609030101010101" charset="-122"/>
                    <a:ea typeface="新宋体" panose="02010609030101010101" charset="-122"/>
                    <a:sym typeface="宋体" panose="02010600030101010101" pitchFamily="2" charset="-122"/>
                  </a:rPr>
                  <a:t>冯如──中国飞机制造先驱</a:t>
                </a:r>
                <a:endParaRPr lang="zh-CN" altLang="en-US" sz="1400"/>
              </a:p>
            </p:txBody>
          </p:sp>
        </p:grpSp>
        <p:pic>
          <p:nvPicPr>
            <p:cNvPr id="13" name="图片 12"/>
            <p:cNvPicPr>
              <a:picLocks noChangeAspect="1"/>
            </p:cNvPicPr>
            <p:nvPr/>
          </p:nvPicPr>
          <p:blipFill>
            <a:blip r:embed="rId3"/>
            <a:stretch>
              <a:fillRect/>
            </a:stretch>
          </p:blipFill>
          <p:spPr>
            <a:xfrm>
              <a:off x="13236" y="4982"/>
              <a:ext cx="4812" cy="4896"/>
            </a:xfrm>
            <a:prstGeom prst="rect">
              <a:avLst/>
            </a:prstGeom>
          </p:spPr>
        </p:pic>
      </p:gr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box(in)">
                                      <p:cBhvr>
                                        <p:cTn id="11"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709930" y="574040"/>
            <a:ext cx="10632440" cy="2602230"/>
          </a:xfrm>
          <a:prstGeom prst="rect">
            <a:avLst/>
          </a:prstGeom>
          <a:noFill/>
          <a:ln w="12700" cmpd="sng">
            <a:solidFill>
              <a:schemeClr val="accent1">
                <a:shade val="50000"/>
              </a:schemeClr>
            </a:solidFill>
            <a:prstDash val="sysDot"/>
          </a:ln>
        </p:spPr>
        <p:txBody>
          <a:bodyPr wrap="square" rtlCol="0" anchor="t">
            <a:spAutoFit/>
          </a:bodyPr>
          <a:lstStyle/>
          <a:p>
            <a:pPr algn="l">
              <a:lnSpc>
                <a:spcPct val="170000"/>
              </a:lnSpc>
              <a:spcBef>
                <a:spcPts val="0"/>
              </a:spcBef>
              <a:spcAft>
                <a:spcPts val="0"/>
              </a:spcAft>
            </a:pPr>
            <a:r>
              <a:rPr lang="zh-CN" altLang="en-US"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　                                </a:t>
            </a:r>
            <a:r>
              <a:rPr lang="zh-CN" altLang="en-US" sz="2000"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　</a:t>
            </a:r>
            <a:r>
              <a:rPr lang="zh-CN" altLang="zh-CN" sz="2400" dirty="0">
                <a:solidFill>
                  <a:schemeClr val="accent1">
                    <a:lumMod val="50000"/>
                  </a:schemeClr>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①内燃机的发明解决了交通运输工具的发动机问题，在这一领域内引发了一场变革。</a:t>
            </a:r>
            <a:r>
              <a:rPr lang="zh-CN" altLang="zh-CN" sz="2400"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②</a:t>
            </a:r>
            <a:r>
              <a:rPr lang="zh-CN" altLang="en-US" sz="2400"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内燃机的发明带动了相应的新兴工业的发展，以它为动力的</a:t>
            </a:r>
            <a:r>
              <a:rPr lang="zh-CN" altLang="en-US" sz="2400"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汽车、轮船、飞机、拖拉机</a:t>
            </a:r>
            <a:r>
              <a:rPr lang="zh-CN" altLang="en-US" sz="2400"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等出现，为人们的生产和生活带来了极大的便利。</a:t>
            </a:r>
            <a:endParaRPr lang="zh-CN" altLang="en-US" sz="2400"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endParaRPr>
          </a:p>
        </p:txBody>
      </p:sp>
      <p:sp>
        <p:nvSpPr>
          <p:cNvPr id="3" name="文本框 2"/>
          <p:cNvSpPr txBox="1"/>
          <p:nvPr/>
        </p:nvSpPr>
        <p:spPr>
          <a:xfrm>
            <a:off x="1344930" y="574040"/>
            <a:ext cx="3397250" cy="718820"/>
          </a:xfrm>
          <a:prstGeom prst="rect">
            <a:avLst/>
          </a:prstGeom>
          <a:noFill/>
        </p:spPr>
        <p:txBody>
          <a:bodyPr wrap="none" rtlCol="0" anchor="t">
            <a:spAutoFit/>
          </a:bodyPr>
          <a:p>
            <a:pPr>
              <a:lnSpc>
                <a:spcPct val="170000"/>
              </a:lnSpc>
              <a:spcBef>
                <a:spcPts val="0"/>
              </a:spcBef>
              <a:spcAft>
                <a:spcPts val="0"/>
              </a:spcAft>
            </a:pPr>
            <a:r>
              <a:rPr lang="en-US"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3</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a:t>
            </a:r>
            <a:r>
              <a:rPr lang="zh-CN"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内燃机发明的意义</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a:t>
            </a:r>
            <a:endParaRPr lang="zh-CN" altLang="en-US" sz="2400"/>
          </a:p>
        </p:txBody>
      </p:sp>
      <p:grpSp>
        <p:nvGrpSpPr>
          <p:cNvPr id="6" name="组合 5"/>
          <p:cNvGrpSpPr/>
          <p:nvPr/>
        </p:nvGrpSpPr>
        <p:grpSpPr>
          <a:xfrm>
            <a:off x="822325" y="3933190"/>
            <a:ext cx="10387330" cy="2716530"/>
            <a:chOff x="1295" y="6194"/>
            <a:chExt cx="16358" cy="4278"/>
          </a:xfrm>
        </p:grpSpPr>
        <p:grpSp>
          <p:nvGrpSpPr>
            <p:cNvPr id="5" name="组合 4"/>
            <p:cNvGrpSpPr/>
            <p:nvPr/>
          </p:nvGrpSpPr>
          <p:grpSpPr>
            <a:xfrm>
              <a:off x="1295" y="6194"/>
              <a:ext cx="6174" cy="4118"/>
              <a:chOff x="1265" y="6194"/>
              <a:chExt cx="5133" cy="4118"/>
            </a:xfrm>
          </p:grpSpPr>
          <p:pic>
            <p:nvPicPr>
              <p:cNvPr id="14" name="图片 13"/>
              <p:cNvPicPr>
                <a:picLocks noChangeAspect="1"/>
              </p:cNvPicPr>
              <p:nvPr/>
            </p:nvPicPr>
            <p:blipFill>
              <a:blip r:embed="rId1"/>
              <a:stretch>
                <a:fillRect/>
              </a:stretch>
            </p:blipFill>
            <p:spPr>
              <a:xfrm>
                <a:off x="2118" y="6194"/>
                <a:ext cx="4280" cy="4118"/>
              </a:xfrm>
              <a:prstGeom prst="rect">
                <a:avLst/>
              </a:prstGeom>
            </p:spPr>
          </p:pic>
          <p:sp>
            <p:nvSpPr>
              <p:cNvPr id="4" name="文本框 3"/>
              <p:cNvSpPr txBox="1"/>
              <p:nvPr/>
            </p:nvSpPr>
            <p:spPr>
              <a:xfrm>
                <a:off x="1265" y="6194"/>
                <a:ext cx="722" cy="4118"/>
              </a:xfrm>
              <a:prstGeom prst="rect">
                <a:avLst/>
              </a:prstGeom>
              <a:noFill/>
            </p:spPr>
            <p:txBody>
              <a:bodyPr vert="eaVert" wrap="square" rtlCol="0">
                <a:spAutoFit/>
              </a:bodyPr>
              <a:p>
                <a:pPr algn="l"/>
                <a:r>
                  <a:rPr lang="en-US" altLang="zh-CN" b="1" dirty="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黑体" panose="02010609060101010101" charset="-122"/>
                    <a:ea typeface="黑体" panose="02010609060101010101" charset="-122"/>
                    <a:sym typeface="+mn-ea"/>
                  </a:rPr>
                  <a:t>    </a:t>
                </a:r>
                <a:r>
                  <a:rPr lang="en-US" altLang="zh-CN" sz="2400" b="1" dirty="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DFKai-SB" panose="03000509000000000000" charset="-120"/>
                    <a:ea typeface="DFKai-SB" panose="03000509000000000000" charset="-120"/>
                    <a:cs typeface="DFKai-SB" panose="03000509000000000000" charset="-120"/>
                    <a:sym typeface="+mn-ea"/>
                  </a:rPr>
                  <a:t> </a:t>
                </a:r>
                <a:r>
                  <a:rPr lang="zh-CN" altLang="en-US" sz="2400" b="1" dirty="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DFKai-SB" panose="03000509000000000000" charset="-120"/>
                    <a:ea typeface="DFKai-SB" panose="03000509000000000000" charset="-120"/>
                    <a:cs typeface="DFKai-SB" panose="03000509000000000000" charset="-120"/>
                    <a:sym typeface="+mn-ea"/>
                  </a:rPr>
                  <a:t>石 化 工 业</a:t>
                </a:r>
                <a:endParaRPr lang="zh-CN" altLang="en-US" sz="2400">
                  <a:latin typeface="DFKai-SB" panose="03000509000000000000" charset="-120"/>
                  <a:ea typeface="DFKai-SB" panose="03000509000000000000" charset="-120"/>
                  <a:cs typeface="DFKai-SB" panose="03000509000000000000" charset="-120"/>
                </a:endParaRPr>
              </a:p>
            </p:txBody>
          </p:sp>
        </p:grpSp>
        <p:grpSp>
          <p:nvGrpSpPr>
            <p:cNvPr id="8" name="组合 7"/>
            <p:cNvGrpSpPr/>
            <p:nvPr/>
          </p:nvGrpSpPr>
          <p:grpSpPr>
            <a:xfrm>
              <a:off x="8149" y="6194"/>
              <a:ext cx="9504" cy="4279"/>
              <a:chOff x="8790" y="6033"/>
              <a:chExt cx="8771" cy="4441"/>
            </a:xfrm>
          </p:grpSpPr>
          <p:pic>
            <p:nvPicPr>
              <p:cNvPr id="2" name="图片 1"/>
              <p:cNvPicPr>
                <a:picLocks noChangeAspect="1"/>
              </p:cNvPicPr>
              <p:nvPr/>
            </p:nvPicPr>
            <p:blipFill>
              <a:blip r:embed="rId2"/>
              <a:stretch>
                <a:fillRect/>
              </a:stretch>
            </p:blipFill>
            <p:spPr>
              <a:xfrm>
                <a:off x="9775" y="6033"/>
                <a:ext cx="7786" cy="4440"/>
              </a:xfrm>
              <a:prstGeom prst="rect">
                <a:avLst/>
              </a:prstGeom>
            </p:spPr>
          </p:pic>
          <p:sp>
            <p:nvSpPr>
              <p:cNvPr id="7" name="文本框 6"/>
              <p:cNvSpPr txBox="1"/>
              <p:nvPr/>
            </p:nvSpPr>
            <p:spPr>
              <a:xfrm>
                <a:off x="8790" y="6033"/>
                <a:ext cx="802" cy="4441"/>
              </a:xfrm>
              <a:prstGeom prst="rect">
                <a:avLst/>
              </a:prstGeom>
              <a:noFill/>
            </p:spPr>
            <p:txBody>
              <a:bodyPr vert="eaVert" wrap="square" rtlCol="0">
                <a:spAutoFit/>
              </a:bodyPr>
              <a:p>
                <a:pPr algn="l"/>
                <a:r>
                  <a:rPr lang="en-US" altLang="zh-CN" b="1" dirty="0">
                    <a:solidFill>
                      <a:srgbClr val="FF0000"/>
                    </a:solidFill>
                    <a:effectLst>
                      <a:reflection blurRad="6350" stA="53000" endA="300" endPos="35500" dir="5400000" sy="-90000" algn="bl" rotWithShape="0"/>
                    </a:effectLst>
                    <a:latin typeface="黑体" panose="02010609060101010101" charset="-122"/>
                    <a:ea typeface="黑体" panose="02010609060101010101" charset="-122"/>
                    <a:sym typeface="+mn-ea"/>
                  </a:rPr>
                  <a:t>     </a:t>
                </a:r>
                <a:r>
                  <a:rPr lang="zh-CN" altLang="en-US" sz="2400" b="1" dirty="0">
                    <a:solidFill>
                      <a:srgbClr val="FF0000"/>
                    </a:solidFill>
                    <a:effectLst>
                      <a:reflection blurRad="6350" stA="53000" endA="300" endPos="35500" dir="5400000" sy="-90000" algn="bl" rotWithShape="0"/>
                    </a:effectLst>
                    <a:latin typeface="DFKai-SB" panose="03000509000000000000" charset="-120"/>
                    <a:ea typeface="DFKai-SB" panose="03000509000000000000" charset="-120"/>
                    <a:cs typeface="DFKai-SB" panose="03000509000000000000" charset="-120"/>
                    <a:sym typeface="+mn-ea"/>
                  </a:rPr>
                  <a:t>汽 车 工 业</a:t>
                </a:r>
                <a:endParaRPr lang="zh-CN" altLang="en-US" sz="2400">
                  <a:latin typeface="DFKai-SB" panose="03000509000000000000" charset="-120"/>
                  <a:ea typeface="DFKai-SB" panose="03000509000000000000" charset="-120"/>
                  <a:cs typeface="DFKai-SB" panose="03000509000000000000" charset="-120"/>
                </a:endParaRPr>
              </a:p>
            </p:txBody>
          </p:sp>
        </p:grpSp>
      </p:grpSp>
      <p:sp>
        <p:nvSpPr>
          <p:cNvPr id="10" name="矩形 9"/>
          <p:cNvSpPr/>
          <p:nvPr/>
        </p:nvSpPr>
        <p:spPr>
          <a:xfrm>
            <a:off x="709930" y="3368040"/>
            <a:ext cx="2851150" cy="373380"/>
          </a:xfrm>
          <a:prstGeom prst="rect">
            <a:avLst/>
          </a:prstGeom>
        </p:spPr>
        <p:txBody>
          <a:bodyPr wrap="none" fromWordArt="1">
            <a:prstTxWarp prst="textPlain">
              <a:avLst/>
            </a:prstTxWarp>
            <a:noAutofit/>
          </a:bodyPr>
          <a:p>
            <a:pPr algn="ctr"/>
            <a:r>
              <a:rPr lang="zh-CN" altLang="en-US" sz="2000" b="1" dirty="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DFKai-SB" panose="03000509000000000000" charset="-120"/>
                <a:ea typeface="DFKai-SB" panose="03000509000000000000" charset="-120"/>
                <a:sym typeface="+mn-ea"/>
              </a:rPr>
              <a:t>新兴工业的发展</a:t>
            </a:r>
            <a:endParaRPr lang="zh-CN" altLang="en-US" sz="2000" b="1" spc="100" dirty="0">
              <a:solidFill>
                <a:srgbClr val="FF0000"/>
              </a:solidFill>
              <a:effectLst>
                <a:outerShdw blurRad="38100" dist="38100" dir="2700000" algn="tl">
                  <a:srgbClr val="000000">
                    <a:alpha val="43137"/>
                  </a:srgbClr>
                </a:outerShdw>
                <a:reflection blurRad="6350" stA="53000" endA="300" endPos="35500" dir="5400000" sy="-90000" algn="bl" rotWithShape="0"/>
              </a:effectLst>
              <a:uFillTx/>
              <a:latin typeface="DFKai-SB" panose="03000509000000000000" charset="-120"/>
              <a:ea typeface="DFKai-SB" panose="03000509000000000000" charset="-120"/>
              <a:cs typeface="Arial" panose="020B0604020202020204" pitchFamily="34" charset="0"/>
              <a:sym typeface="+mn-ea"/>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ox(in)">
                                      <p:cBhvr>
                                        <p:cTn id="13" dur="20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in)">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735965" y="493395"/>
            <a:ext cx="4867275" cy="681990"/>
          </a:xfrm>
          <a:prstGeom prst="rect">
            <a:avLst/>
          </a:prstGeom>
          <a:solidFill>
            <a:srgbClr val="FF0000"/>
          </a:solidFill>
          <a:ln>
            <a:noFill/>
          </a:ln>
        </p:spPr>
        <p:txBody>
          <a:bodyPr wrap="square" rtlCol="0" anchor="t">
            <a:spAutoFit/>
          </a:bodyPr>
          <a:lstStyle/>
          <a:p>
            <a:pPr algn="ctr">
              <a:lnSpc>
                <a:spcPct val="120000"/>
              </a:lnSpc>
              <a:spcBef>
                <a:spcPts val="0"/>
              </a:spcBef>
              <a:spcAft>
                <a:spcPts val="0"/>
              </a:spcAft>
            </a:pPr>
            <a:r>
              <a:rPr lang="en-US" altLang="zh-CN" sz="3200" b="1" dirty="0">
                <a:solidFill>
                  <a:schemeClr val="bg1"/>
                </a:solidFill>
                <a:effectLst>
                  <a:outerShdw blurRad="38100" dist="19050" dir="2700000" algn="tl" rotWithShape="0">
                    <a:schemeClr val="dk1">
                      <a:alpha val="40000"/>
                    </a:schemeClr>
                  </a:outerShdw>
                </a:effectLst>
                <a:latin typeface="黑体" panose="02010609060101010101" charset="-122"/>
                <a:ea typeface="黑体" panose="02010609060101010101" charset="-122"/>
              </a:rPr>
              <a:t> </a:t>
            </a:r>
            <a:r>
              <a:rPr lang="zh-CN" altLang="en-US" sz="3200" b="1" dirty="0">
                <a:solidFill>
                  <a:schemeClr val="bg1"/>
                </a:solidFill>
                <a:effectLst>
                  <a:outerShdw blurRad="38100" dist="19050" dir="2700000" algn="tl" rotWithShape="0">
                    <a:schemeClr val="dk1">
                      <a:alpha val="40000"/>
                    </a:schemeClr>
                  </a:outerShdw>
                </a:effectLst>
                <a:latin typeface="黑体" panose="02010609060101010101" charset="-122"/>
                <a:ea typeface="黑体" panose="02010609060101010101" charset="-122"/>
              </a:rPr>
              <a:t>三、化学工业和新材料</a:t>
            </a:r>
            <a:endParaRPr lang="zh-CN" altLang="en-US" sz="3200" b="1" dirty="0">
              <a:solidFill>
                <a:schemeClr val="bg1"/>
              </a:solidFill>
              <a:effectLst>
                <a:outerShdw blurRad="38100" dist="19050" dir="2700000" algn="tl" rotWithShape="0">
                  <a:schemeClr val="dk1">
                    <a:alpha val="40000"/>
                  </a:schemeClr>
                </a:outerShdw>
              </a:effectLst>
              <a:latin typeface="黑体" panose="02010609060101010101" charset="-122"/>
              <a:ea typeface="黑体" panose="02010609060101010101" charset="-122"/>
            </a:endParaRPr>
          </a:p>
        </p:txBody>
      </p:sp>
      <p:sp>
        <p:nvSpPr>
          <p:cNvPr id="9" name="矩形 8"/>
          <p:cNvSpPr/>
          <p:nvPr/>
        </p:nvSpPr>
        <p:spPr>
          <a:xfrm>
            <a:off x="734695" y="1239520"/>
            <a:ext cx="10649585" cy="607695"/>
          </a:xfrm>
          <a:prstGeom prst="rect">
            <a:avLst/>
          </a:prstGeom>
          <a:noFill/>
          <a:ln>
            <a:noFill/>
          </a:ln>
        </p:spPr>
        <p:txBody>
          <a:bodyPr wrap="square" rtlCol="0" anchor="t">
            <a:spAutoFit/>
          </a:bodyPr>
          <a:lstStyle/>
          <a:p>
            <a:pPr algn="l">
              <a:lnSpc>
                <a:spcPct val="120000"/>
              </a:lnSpc>
              <a:spcBef>
                <a:spcPts val="0"/>
              </a:spcBef>
              <a:spcAft>
                <a:spcPts val="0"/>
              </a:spcAft>
            </a:pPr>
            <a:r>
              <a:rPr lang="en-US" altLang="zh-CN" sz="28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宋体" panose="02010600030101010101" pitchFamily="2" charset="-122"/>
              </a:rPr>
              <a:t>   </a:t>
            </a:r>
            <a:r>
              <a:rPr lang="zh-CN" altLang="en-US" sz="2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宋体" panose="02010600030101010101" pitchFamily="2" charset="-122"/>
              </a:rPr>
              <a:t>1、背景：</a:t>
            </a:r>
            <a:r>
              <a:rPr lang="zh-CN" altLang="en-US" sz="20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宋体" panose="02010600030101010101" pitchFamily="2" charset="-122"/>
              </a:rPr>
              <a:t>内燃机的发明推动了石油开采业的发展，加速了石油化学工业的产生。</a:t>
            </a:r>
            <a:endParaRPr lang="zh-CN" altLang="en-US" sz="20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sym typeface="宋体" panose="02010600030101010101" pitchFamily="2" charset="-122"/>
            </a:endParaRPr>
          </a:p>
        </p:txBody>
      </p:sp>
      <p:sp>
        <p:nvSpPr>
          <p:cNvPr id="2" name="矩形 1"/>
          <p:cNvSpPr/>
          <p:nvPr/>
        </p:nvSpPr>
        <p:spPr>
          <a:xfrm>
            <a:off x="734695" y="1914525"/>
            <a:ext cx="10649585" cy="1346835"/>
          </a:xfrm>
          <a:prstGeom prst="rect">
            <a:avLst/>
          </a:prstGeom>
          <a:noFill/>
          <a:ln w="12700" cmpd="sng">
            <a:solidFill>
              <a:schemeClr val="accent1">
                <a:shade val="50000"/>
              </a:schemeClr>
            </a:solidFill>
            <a:prstDash val="sysDot"/>
          </a:ln>
        </p:spPr>
        <p:txBody>
          <a:bodyPr wrap="square" rtlCol="0" anchor="t">
            <a:spAutoFit/>
          </a:bodyPr>
          <a:lstStyle/>
          <a:p>
            <a:pPr algn="l">
              <a:lnSpc>
                <a:spcPct val="170000"/>
              </a:lnSpc>
              <a:spcBef>
                <a:spcPts val="0"/>
              </a:spcBef>
              <a:spcAft>
                <a:spcPts val="0"/>
              </a:spcAft>
            </a:pPr>
            <a:r>
              <a:rPr lang="zh-CN" altLang="en-US" sz="20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r>
              <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a:t>
            </a:r>
            <a:r>
              <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19世纪60—80年代</a:t>
            </a:r>
            <a:r>
              <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人们已经能够使用新方法生产</a:t>
            </a:r>
            <a:r>
              <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出</a:t>
            </a:r>
            <a:r>
              <a:rPr lang="en-US" sz="2400" b="1">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成本更低、性能更好</a:t>
            </a:r>
            <a:r>
              <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的</a:t>
            </a:r>
            <a:r>
              <a:rPr 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碱、硫酸、人造染料等产品。</a:t>
            </a:r>
            <a:endParaRPr 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grpSp>
        <p:nvGrpSpPr>
          <p:cNvPr id="5" name="组合 4"/>
          <p:cNvGrpSpPr/>
          <p:nvPr/>
        </p:nvGrpSpPr>
        <p:grpSpPr>
          <a:xfrm>
            <a:off x="5996940" y="3449320"/>
            <a:ext cx="5528945" cy="3106420"/>
            <a:chOff x="9444" y="5432"/>
            <a:chExt cx="8707" cy="4892"/>
          </a:xfrm>
        </p:grpSpPr>
        <p:pic>
          <p:nvPicPr>
            <p:cNvPr id="12" name="图片 11"/>
            <p:cNvPicPr>
              <a:picLocks noChangeAspect="1"/>
            </p:cNvPicPr>
            <p:nvPr/>
          </p:nvPicPr>
          <p:blipFill>
            <a:blip r:embed="rId1"/>
            <a:stretch>
              <a:fillRect/>
            </a:stretch>
          </p:blipFill>
          <p:spPr>
            <a:xfrm>
              <a:off x="9444" y="6166"/>
              <a:ext cx="8707" cy="4159"/>
            </a:xfrm>
            <a:prstGeom prst="rect">
              <a:avLst/>
            </a:prstGeom>
          </p:spPr>
        </p:pic>
        <p:sp>
          <p:nvSpPr>
            <p:cNvPr id="10" name="矩形 9"/>
            <p:cNvSpPr/>
            <p:nvPr/>
          </p:nvSpPr>
          <p:spPr>
            <a:xfrm>
              <a:off x="9613" y="5432"/>
              <a:ext cx="8538" cy="483"/>
            </a:xfrm>
            <a:prstGeom prst="rect">
              <a:avLst/>
            </a:prstGeom>
          </p:spPr>
          <p:txBody>
            <a:bodyPr wrap="none" fromWordArt="1">
              <a:prstTxWarp prst="textPlain">
                <a:avLst/>
              </a:prstTxWarp>
              <a:noAutofit/>
            </a:bodyPr>
            <a:p>
              <a:pPr algn="ctr"/>
              <a:r>
                <a:rPr lang="zh-CN" altLang="en-US" sz="2000" b="1" dirty="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黑体" panose="02010609060101010101" charset="-122"/>
                  <a:ea typeface="黑体" panose="02010609060101010101" charset="-122"/>
                  <a:cs typeface="黑体" panose="02010609060101010101" charset="-122"/>
                  <a:sym typeface="+mn-ea"/>
                </a:rPr>
                <a:t>硫酸被人们誉为“化学工业之母”</a:t>
              </a:r>
              <a:endParaRPr lang="zh-CN" altLang="en-US" sz="2000" b="1" spc="100" dirty="0">
                <a:solidFill>
                  <a:srgbClr val="FF0000"/>
                </a:solidFill>
                <a:effectLst>
                  <a:outerShdw blurRad="38100" dist="38100" dir="2700000" algn="tl">
                    <a:srgbClr val="000000">
                      <a:alpha val="43137"/>
                    </a:srgbClr>
                  </a:outerShdw>
                  <a:reflection blurRad="6350" stA="53000" endA="300" endPos="35500" dir="5400000" sy="-90000" algn="bl" rotWithShape="0"/>
                </a:effectLst>
                <a:uFillTx/>
                <a:latin typeface="DFKai-SB" panose="03000509000000000000" charset="-120"/>
                <a:ea typeface="DFKai-SB" panose="03000509000000000000" charset="-120"/>
                <a:cs typeface="Arial" panose="020B0604020202020204" pitchFamily="34" charset="0"/>
                <a:sym typeface="+mn-ea"/>
              </a:endParaRPr>
            </a:p>
          </p:txBody>
        </p:sp>
      </p:grpSp>
      <p:grpSp>
        <p:nvGrpSpPr>
          <p:cNvPr id="4" name="组合 3"/>
          <p:cNvGrpSpPr/>
          <p:nvPr/>
        </p:nvGrpSpPr>
        <p:grpSpPr>
          <a:xfrm>
            <a:off x="734695" y="3449320"/>
            <a:ext cx="5057140" cy="3106420"/>
            <a:chOff x="1157" y="5432"/>
            <a:chExt cx="7964" cy="4892"/>
          </a:xfrm>
        </p:grpSpPr>
        <p:pic>
          <p:nvPicPr>
            <p:cNvPr id="44034" name="Picture 2" descr="c:\users\cc\appdata\roaming\360se6\User Data\temp\R257547LV9OD2LGJ.gif"/>
            <p:cNvPicPr>
              <a:picLocks noChangeAspect="1"/>
            </p:cNvPicPr>
            <p:nvPr/>
          </p:nvPicPr>
          <p:blipFill>
            <a:blip r:embed="rId2"/>
            <a:stretch>
              <a:fillRect/>
            </a:stretch>
          </p:blipFill>
          <p:spPr>
            <a:xfrm>
              <a:off x="1157" y="6166"/>
              <a:ext cx="7964" cy="4159"/>
            </a:xfrm>
            <a:prstGeom prst="rect">
              <a:avLst/>
            </a:prstGeom>
            <a:noFill/>
            <a:ln w="9525">
              <a:noFill/>
            </a:ln>
          </p:spPr>
        </p:pic>
        <p:sp>
          <p:nvSpPr>
            <p:cNvPr id="3" name="矩形 2"/>
            <p:cNvSpPr/>
            <p:nvPr/>
          </p:nvSpPr>
          <p:spPr>
            <a:xfrm>
              <a:off x="1159" y="5432"/>
              <a:ext cx="4490" cy="468"/>
            </a:xfrm>
            <a:prstGeom prst="rect">
              <a:avLst/>
            </a:prstGeom>
          </p:spPr>
          <p:txBody>
            <a:bodyPr wrap="none" fromWordArt="1">
              <a:prstTxWarp prst="textPlain">
                <a:avLst/>
              </a:prstTxWarp>
              <a:noAutofit/>
            </a:bodyPr>
            <a:p>
              <a:pPr algn="ctr"/>
              <a:r>
                <a:rPr lang="zh-CN" altLang="en-US" sz="2000" b="1" dirty="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DFKai-SB" panose="03000509000000000000" charset="-120"/>
                  <a:ea typeface="DFKai-SB" panose="03000509000000000000" charset="-120"/>
                  <a:sym typeface="+mn-ea"/>
                </a:rPr>
                <a:t>纯碱的用途：</a:t>
              </a:r>
              <a:endParaRPr lang="zh-CN" altLang="en-US" sz="2000" b="1" spc="100" dirty="0">
                <a:solidFill>
                  <a:srgbClr val="FF0000"/>
                </a:solidFill>
                <a:effectLst>
                  <a:outerShdw blurRad="38100" dist="38100" dir="2700000" algn="tl">
                    <a:srgbClr val="000000">
                      <a:alpha val="43137"/>
                    </a:srgbClr>
                  </a:outerShdw>
                  <a:reflection blurRad="6350" stA="53000" endA="300" endPos="35500" dir="5400000" sy="-90000" algn="bl" rotWithShape="0"/>
                </a:effectLst>
                <a:uFillTx/>
                <a:latin typeface="DFKai-SB" panose="03000509000000000000" charset="-120"/>
                <a:ea typeface="DFKai-SB" panose="03000509000000000000" charset="-120"/>
                <a:cs typeface="Arial" panose="020B0604020202020204" pitchFamily="34" charset="0"/>
                <a:sym typeface="+mn-ea"/>
              </a:endParaRPr>
            </a:p>
          </p:txBody>
        </p:sp>
      </p:grpSp>
      <p:sp>
        <p:nvSpPr>
          <p:cNvPr id="6" name="文本框 5"/>
          <p:cNvSpPr txBox="1"/>
          <p:nvPr/>
        </p:nvSpPr>
        <p:spPr>
          <a:xfrm>
            <a:off x="1193165" y="1914525"/>
            <a:ext cx="3818890" cy="718820"/>
          </a:xfrm>
          <a:prstGeom prst="rect">
            <a:avLst/>
          </a:prstGeom>
          <a:noFill/>
        </p:spPr>
        <p:txBody>
          <a:bodyPr wrap="none" rtlCol="0" anchor="t">
            <a:spAutoFit/>
          </a:bodyPr>
          <a:p>
            <a:pPr>
              <a:lnSpc>
                <a:spcPct val="170000"/>
              </a:lnSpc>
              <a:spcBef>
                <a:spcPts val="0"/>
              </a:spcBef>
              <a:spcAft>
                <a:spcPts val="0"/>
              </a:spcAft>
            </a:pPr>
            <a:r>
              <a:rPr lang="en-US" altLang="zh-CN"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宋体" panose="02010600030101010101" pitchFamily="2" charset="-122"/>
              </a:rPr>
              <a:t> </a:t>
            </a:r>
            <a:r>
              <a:rPr lang="en-US"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宋体" panose="02010600030101010101" pitchFamily="2" charset="-122"/>
              </a:rPr>
              <a:t>2</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宋体" panose="02010600030101010101" pitchFamily="2" charset="-122"/>
              </a:rPr>
              <a:t>、化学工业方面的成果：</a:t>
            </a:r>
            <a:endParaRPr lang="zh-CN" altLang="en-US" sz="2400"/>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ox(in)">
                                      <p:cBhvr>
                                        <p:cTn id="2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75945" y="448945"/>
            <a:ext cx="10953750" cy="1383665"/>
          </a:xfrm>
          <a:prstGeom prst="rect">
            <a:avLst/>
          </a:prstGeom>
          <a:noFill/>
          <a:ln w="12700" cmpd="sng">
            <a:solidFill>
              <a:schemeClr val="accent1">
                <a:shade val="50000"/>
              </a:schemeClr>
            </a:solidFill>
            <a:prstDash val="sysDot"/>
          </a:ln>
        </p:spPr>
        <p:txBody>
          <a:bodyPr wrap="square" rtlCol="0" anchor="t">
            <a:spAutoFit/>
          </a:bodyPr>
          <a:lstStyle/>
          <a:p>
            <a:pPr algn="l">
              <a:lnSpc>
                <a:spcPct val="175000"/>
              </a:lnSpc>
              <a:spcBef>
                <a:spcPts val="0"/>
              </a:spcBef>
              <a:spcAft>
                <a:spcPts val="0"/>
              </a:spcAft>
            </a:pPr>
            <a:r>
              <a:rPr lang="zh-CN" altLang="en-US" b="1">
                <a:effectLst>
                  <a:outerShdw blurRad="38100" dist="19050" dir="2700000" algn="tl" rotWithShape="0">
                    <a:schemeClr val="dk1">
                      <a:alpha val="40000"/>
                    </a:schemeClr>
                  </a:outerShdw>
                </a:effectLst>
                <a:latin typeface="宋体" panose="02010600030101010101" pitchFamily="2" charset="-122"/>
                <a:cs typeface="宋体" panose="02010600030101010101" pitchFamily="2" charset="-122"/>
                <a:sym typeface="+mn-ea"/>
              </a:rPr>
              <a:t>　 </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2</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1867年,瑞典化学家诺贝尔发明了现代炸药。后来他又研制出无烟炸药。</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他</a:t>
            </a:r>
            <a:r>
              <a:rPr 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的发明在军事、工程方面得到了广泛应用。</a:t>
            </a:r>
            <a:endParaRPr lang="zh-CN" altLang="en-US" sz="2400">
              <a:latin typeface="黑体" panose="02010609060101010101" charset="-122"/>
              <a:ea typeface="黑体" panose="02010609060101010101" charset="-122"/>
              <a:cs typeface="黑体" panose="02010609060101010101" charset="-122"/>
            </a:endParaRPr>
          </a:p>
        </p:txBody>
      </p:sp>
      <p:grpSp>
        <p:nvGrpSpPr>
          <p:cNvPr id="10" name="组合 9"/>
          <p:cNvGrpSpPr/>
          <p:nvPr/>
        </p:nvGrpSpPr>
        <p:grpSpPr>
          <a:xfrm>
            <a:off x="575945" y="1965960"/>
            <a:ext cx="10953750" cy="4479290"/>
            <a:chOff x="907" y="3096"/>
            <a:chExt cx="17250" cy="7054"/>
          </a:xfrm>
        </p:grpSpPr>
        <p:sp>
          <p:nvSpPr>
            <p:cNvPr id="2" name="文本框 1"/>
            <p:cNvSpPr txBox="1"/>
            <p:nvPr/>
          </p:nvSpPr>
          <p:spPr>
            <a:xfrm>
              <a:off x="907" y="3096"/>
              <a:ext cx="17250" cy="7055"/>
            </a:xfrm>
            <a:prstGeom prst="rect">
              <a:avLst/>
            </a:prstGeom>
            <a:noFill/>
            <a:ln w="12700" cmpd="sng">
              <a:solidFill>
                <a:schemeClr val="accent1">
                  <a:shade val="50000"/>
                </a:schemeClr>
              </a:solidFill>
              <a:prstDash val="sysDot"/>
            </a:ln>
          </p:spPr>
          <p:txBody>
            <a:bodyPr wrap="square" rtlCol="0" anchor="t">
              <a:spAutoFit/>
            </a:bodyPr>
            <a:p>
              <a:pPr algn="l" fontAlgn="auto">
                <a:lnSpc>
                  <a:spcPct val="155000"/>
                </a:lnSpc>
                <a:spcBef>
                  <a:spcPts val="0"/>
                </a:spcBef>
                <a:spcAft>
                  <a:spcPts val="0"/>
                </a:spcAft>
              </a:pPr>
              <a:r>
                <a:rPr lang="en-US" altLang="zh-CN" dirty="0">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rPr>
                <a:t>    </a:t>
              </a:r>
              <a:r>
                <a:rPr lang="zh-CN" altLang="en-US" sz="2400" dirty="0">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rPr>
                <a:t>人物扫描</a:t>
              </a:r>
              <a:r>
                <a:rPr lang="zh-CN" altLang="en-US" dirty="0">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sym typeface="+mn-ea"/>
                </a:rPr>
                <a:t>   </a:t>
              </a:r>
              <a:r>
                <a:rPr lang="zh-CN" altLang="en-US" sz="2000" dirty="0">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诺贝尔是瑞典化学家、工程师和实业家，自幼受到良好的教育，懂得英、法、德、俄等多国语言。诺贝尔发明炸药经历了极其艰难</a:t>
              </a:r>
              <a:r>
                <a:rPr lang="zh-CN" altLang="en-US" sz="2000" dirty="0">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的过程</a:t>
              </a:r>
              <a:r>
                <a:rPr lang="zh-CN" altLang="en-US" sz="2000" dirty="0">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。1864年，</a:t>
              </a:r>
              <a:endParaRPr lang="zh-CN" altLang="en-US" sz="2000" dirty="0">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endParaRPr>
            </a:p>
            <a:p>
              <a:pPr algn="l" fontAlgn="auto">
                <a:lnSpc>
                  <a:spcPct val="155000"/>
                </a:lnSpc>
                <a:spcBef>
                  <a:spcPts val="0"/>
                </a:spcBef>
                <a:spcAft>
                  <a:spcPts val="0"/>
                </a:spcAft>
              </a:pPr>
              <a:r>
                <a:rPr lang="zh-CN" altLang="en-US" sz="2000" dirty="0">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他的工厂在生产炸药时爆炸，他的弟弟和另外4人死亡。为了避免研究</a:t>
              </a:r>
              <a:endParaRPr lang="zh-CN" altLang="en-US" sz="2000" dirty="0">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endParaRPr>
            </a:p>
            <a:p>
              <a:pPr algn="l" fontAlgn="auto">
                <a:lnSpc>
                  <a:spcPct val="155000"/>
                </a:lnSpc>
                <a:spcBef>
                  <a:spcPts val="0"/>
                </a:spcBef>
                <a:spcAft>
                  <a:spcPts val="0"/>
                </a:spcAft>
              </a:pPr>
              <a:r>
                <a:rPr lang="zh-CN" altLang="en-US" sz="2000" dirty="0">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给他人造成危险，他只好到湖中的船上进行实验。</a:t>
              </a:r>
              <a:endParaRPr lang="zh-CN" altLang="en-US" sz="2000" dirty="0">
                <a:solidFill>
                  <a:schemeClr val="tx1"/>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endParaRPr>
            </a:p>
            <a:p>
              <a:pPr algn="l" fontAlgn="auto">
                <a:lnSpc>
                  <a:spcPct val="155000"/>
                </a:lnSpc>
                <a:spcBef>
                  <a:spcPts val="0"/>
                </a:spcBef>
                <a:spcAft>
                  <a:spcPts val="0"/>
                </a:spcAft>
              </a:pPr>
              <a:r>
                <a:rPr lang="zh-CN" altLang="en-US" sz="2000" dirty="0">
                  <a:solidFill>
                    <a:schemeClr val="accent1">
                      <a:lumMod val="50000"/>
                    </a:schemeClr>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    </a:t>
              </a:r>
              <a:r>
                <a:rPr lang="zh-CN" altLang="en-US" sz="2000" b="1" dirty="0">
                  <a:solidFill>
                    <a:schemeClr val="accent5">
                      <a:lumMod val="50000"/>
                    </a:schemeClr>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诺贝尔研制成功多种炸药，并获得专利。凭借自己的发明，他获得</a:t>
              </a:r>
              <a:endParaRPr lang="zh-CN" altLang="en-US" sz="2000" b="1" dirty="0">
                <a:solidFill>
                  <a:schemeClr val="accent5">
                    <a:lumMod val="50000"/>
                  </a:schemeClr>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endParaRPr>
            </a:p>
            <a:p>
              <a:pPr algn="l" fontAlgn="auto">
                <a:lnSpc>
                  <a:spcPct val="155000"/>
                </a:lnSpc>
                <a:spcBef>
                  <a:spcPts val="0"/>
                </a:spcBef>
                <a:spcAft>
                  <a:spcPts val="0"/>
                </a:spcAft>
              </a:pPr>
              <a:r>
                <a:rPr lang="zh-CN" altLang="en-US" sz="2000" b="1" dirty="0">
                  <a:solidFill>
                    <a:schemeClr val="accent5">
                      <a:lumMod val="50000"/>
                    </a:schemeClr>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了巨大的财富。</a:t>
              </a:r>
              <a:r>
                <a:rPr lang="zh-CN" altLang="en-US" sz="2000" dirty="0">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诺贝尔逝世后，根据他的遗嘱，他的大部分财产被用来</a:t>
              </a:r>
              <a:endParaRPr lang="zh-CN" altLang="en-US" sz="2000" dirty="0">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endParaRPr>
            </a:p>
            <a:p>
              <a:pPr algn="l" fontAlgn="auto">
                <a:lnSpc>
                  <a:spcPct val="155000"/>
                </a:lnSpc>
                <a:spcBef>
                  <a:spcPts val="0"/>
                </a:spcBef>
                <a:spcAft>
                  <a:spcPts val="0"/>
                </a:spcAft>
              </a:pPr>
              <a:r>
                <a:rPr lang="zh-CN" altLang="en-US" sz="2000" dirty="0">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设立一个奖励基金，每年授予在物理学、化学、生理学或医学、文学及</a:t>
              </a:r>
              <a:endParaRPr lang="zh-CN" altLang="en-US" sz="2000" dirty="0">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endParaRPr>
            </a:p>
            <a:p>
              <a:pPr algn="l" fontAlgn="auto">
                <a:lnSpc>
                  <a:spcPct val="155000"/>
                </a:lnSpc>
                <a:spcBef>
                  <a:spcPts val="0"/>
                </a:spcBef>
                <a:spcAft>
                  <a:spcPts val="0"/>
                </a:spcAft>
              </a:pPr>
              <a:r>
                <a:rPr lang="zh-CN" altLang="en-US" sz="2000" dirty="0">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和平方面“对人类作出最大贡献的人”，这就是诺贝尔奖。</a:t>
              </a:r>
              <a:endParaRPr lang="zh-CN" altLang="en-US" sz="2000" dirty="0">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endParaRPr>
            </a:p>
            <a:p>
              <a:pPr algn="l" fontAlgn="auto">
                <a:lnSpc>
                  <a:spcPct val="155000"/>
                </a:lnSpc>
                <a:spcBef>
                  <a:spcPts val="0"/>
                </a:spcBef>
                <a:spcAft>
                  <a:spcPts val="0"/>
                </a:spcAft>
              </a:pPr>
              <a:r>
                <a:rPr lang="zh-CN" altLang="en-US" sz="2000" dirty="0">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    </a:t>
              </a:r>
              <a:r>
                <a:rPr lang="zh-CN" altLang="en-US" sz="2000" b="1" dirty="0">
                  <a:solidFill>
                    <a:srgbClr val="FF0000"/>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rPr>
                <a:t>诺贝尔奖于1901年第一次颁发，1968年，又增设了经济学奖。</a:t>
              </a:r>
              <a:endParaRPr lang="zh-CN" altLang="en-US" sz="2000" b="1" dirty="0">
                <a:solidFill>
                  <a:srgbClr val="FF0000"/>
                </a:solidFill>
                <a:effectLst>
                  <a:outerShdw blurRad="38100" dist="19050" dir="2700000" algn="tl" rotWithShape="0">
                    <a:schemeClr val="dk1">
                      <a:alpha val="40000"/>
                    </a:schemeClr>
                  </a:outerShdw>
                </a:effectLst>
                <a:latin typeface="新宋体" panose="02010609030101010101" charset="-122"/>
                <a:ea typeface="新宋体" panose="02010609030101010101" charset="-122"/>
                <a:cs typeface="新宋体" panose="02010609030101010101" charset="-122"/>
                <a:sym typeface="+mn-ea"/>
              </a:endParaRPr>
            </a:p>
          </p:txBody>
        </p:sp>
        <p:pic>
          <p:nvPicPr>
            <p:cNvPr id="9" name="图片 8"/>
            <p:cNvPicPr>
              <a:picLocks noChangeAspect="1"/>
            </p:cNvPicPr>
            <p:nvPr/>
          </p:nvPicPr>
          <p:blipFill>
            <a:blip r:embed="rId1"/>
            <a:stretch>
              <a:fillRect/>
            </a:stretch>
          </p:blipFill>
          <p:spPr>
            <a:xfrm>
              <a:off x="13642" y="4556"/>
              <a:ext cx="4410" cy="5505"/>
            </a:xfrm>
            <a:prstGeom prst="rect">
              <a:avLst/>
            </a:prstGeom>
          </p:spPr>
        </p:pic>
      </p:gr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088515" y="356870"/>
            <a:ext cx="2038985" cy="553085"/>
          </a:xfrm>
          <a:prstGeom prst="rect">
            <a:avLst/>
          </a:prstGeom>
          <a:noFill/>
        </p:spPr>
        <p:txBody>
          <a:bodyPr wrap="square" rtlCol="0" anchor="t">
            <a:spAutoFit/>
          </a:bodyPr>
          <a:lstStyle/>
          <a:p>
            <a:pPr>
              <a:lnSpc>
                <a:spcPct val="150000"/>
              </a:lnSpc>
            </a:pPr>
            <a:r>
              <a:rPr lang="zh-CN" altLang="en-US" sz="20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endParaRPr lang="zh-CN" altLang="en-US" sz="2000"/>
          </a:p>
        </p:txBody>
      </p:sp>
      <p:sp>
        <p:nvSpPr>
          <p:cNvPr id="7" name="文本框 6"/>
          <p:cNvSpPr txBox="1"/>
          <p:nvPr/>
        </p:nvSpPr>
        <p:spPr>
          <a:xfrm>
            <a:off x="758825" y="356870"/>
            <a:ext cx="2393950" cy="737235"/>
          </a:xfrm>
          <a:prstGeom prst="rect">
            <a:avLst/>
          </a:prstGeom>
          <a:noFill/>
        </p:spPr>
        <p:txBody>
          <a:bodyPr wrap="square" rtlCol="0" anchor="t">
            <a:spAutoFit/>
          </a:bodyPr>
          <a:lstStyle/>
          <a:p>
            <a:pPr algn="l">
              <a:lnSpc>
                <a:spcPct val="150000"/>
              </a:lnSpc>
            </a:pPr>
            <a:r>
              <a:rPr lang="en-US" altLang="zh-CN" sz="28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2</a:t>
            </a:r>
            <a:r>
              <a:rPr lang="zh-CN" altLang="en-US" sz="28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、新材料</a:t>
            </a:r>
            <a:r>
              <a:rPr lang="zh-CN" sz="28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endParaRPr lang="zh-CN" altLang="en-US" sz="2800" b="1">
              <a:solidFill>
                <a:srgbClr val="FF0000"/>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sym typeface="+mn-ea"/>
            </a:endParaRPr>
          </a:p>
        </p:txBody>
      </p:sp>
      <p:sp>
        <p:nvSpPr>
          <p:cNvPr id="3" name="矩形 2"/>
          <p:cNvSpPr/>
          <p:nvPr/>
        </p:nvSpPr>
        <p:spPr>
          <a:xfrm>
            <a:off x="478155" y="1170305"/>
            <a:ext cx="10854690" cy="645160"/>
          </a:xfrm>
          <a:prstGeom prst="rect">
            <a:avLst/>
          </a:prstGeom>
          <a:noFill/>
          <a:ln w="12700" cmpd="sng">
            <a:noFill/>
            <a:prstDash val="sysDot"/>
          </a:ln>
        </p:spPr>
        <p:txBody>
          <a:bodyPr wrap="square" rtlCol="0" anchor="t">
            <a:spAutoFit/>
          </a:bodyPr>
          <a:lstStyle/>
          <a:p>
            <a:pPr algn="l">
              <a:lnSpc>
                <a:spcPct val="150000"/>
              </a:lnSpc>
              <a:spcBef>
                <a:spcPts val="0"/>
              </a:spcBef>
              <a:spcAft>
                <a:spcPts val="0"/>
              </a:spcAft>
            </a:pPr>
            <a:r>
              <a:rPr lang="zh-CN" altLang="en-US"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a:t>
            </a:r>
            <a:r>
              <a:rPr lang="zh-CN" altLang="en-US"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1869年</a:t>
            </a:r>
            <a:r>
              <a:rPr lang="zh-CN" altLang="en-US"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美国人海厄特发明了</a:t>
            </a:r>
            <a:r>
              <a:rPr lang="en-US" sz="2400" b="1">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赛璐珞</a:t>
            </a:r>
            <a:r>
              <a:rPr lang="en-US"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的制造技术</a:t>
            </a:r>
            <a:r>
              <a:rPr lang="zh-CN" altLang="en-US"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4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现代塑料工业由此诞生。</a:t>
            </a:r>
            <a:endParaRPr lang="zh-CN" altLang="en-US" sz="2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grpSp>
        <p:nvGrpSpPr>
          <p:cNvPr id="12" name="组合 11"/>
          <p:cNvGrpSpPr/>
          <p:nvPr/>
        </p:nvGrpSpPr>
        <p:grpSpPr>
          <a:xfrm>
            <a:off x="692150" y="2007870"/>
            <a:ext cx="10462895" cy="4284980"/>
            <a:chOff x="1090" y="3162"/>
            <a:chExt cx="16477" cy="6748"/>
          </a:xfrm>
        </p:grpSpPr>
        <p:grpSp>
          <p:nvGrpSpPr>
            <p:cNvPr id="9" name="组合 8"/>
            <p:cNvGrpSpPr/>
            <p:nvPr/>
          </p:nvGrpSpPr>
          <p:grpSpPr>
            <a:xfrm>
              <a:off x="1090" y="3162"/>
              <a:ext cx="6998" cy="6748"/>
              <a:chOff x="1090" y="3162"/>
              <a:chExt cx="6998" cy="6748"/>
            </a:xfrm>
          </p:grpSpPr>
          <p:pic>
            <p:nvPicPr>
              <p:cNvPr id="2" name="图片 1"/>
              <p:cNvPicPr>
                <a:picLocks noChangeAspect="1"/>
              </p:cNvPicPr>
              <p:nvPr/>
            </p:nvPicPr>
            <p:blipFill>
              <a:blip r:embed="rId1"/>
              <a:stretch>
                <a:fillRect/>
              </a:stretch>
            </p:blipFill>
            <p:spPr>
              <a:xfrm>
                <a:off x="1090" y="3162"/>
                <a:ext cx="6999" cy="6749"/>
              </a:xfrm>
              <a:prstGeom prst="rect">
                <a:avLst/>
              </a:prstGeom>
            </p:spPr>
          </p:pic>
          <p:sp>
            <p:nvSpPr>
              <p:cNvPr id="6" name="文本框 5"/>
              <p:cNvSpPr txBox="1"/>
              <p:nvPr/>
            </p:nvSpPr>
            <p:spPr>
              <a:xfrm>
                <a:off x="1327" y="3410"/>
                <a:ext cx="6525" cy="6075"/>
              </a:xfrm>
              <a:prstGeom prst="rect">
                <a:avLst/>
              </a:prstGeom>
              <a:noFill/>
            </p:spPr>
            <p:txBody>
              <a:bodyPr wrap="square" rtlCol="0" anchor="t">
                <a:spAutoFit/>
              </a:bodyPr>
              <a:p>
                <a:pPr algn="l">
                  <a:lnSpc>
                    <a:spcPct val="170000"/>
                  </a:lnSpc>
                  <a:spcBef>
                    <a:spcPts val="0"/>
                  </a:spcBef>
                  <a:spcAft>
                    <a:spcPts val="0"/>
                  </a:spcAft>
                </a:pPr>
                <a:r>
                  <a:rPr lang="en-US" altLang="zh-CN" sz="200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    </a:t>
                </a:r>
                <a:r>
                  <a:rPr lang="zh-CN" altLang="en-US" sz="2400">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赛璐珞(celluloid)是指塑料(PLASTIC)所用的旧有商标名称，是商业上最早生产的合成塑料。到了现代，赛璐珞逐渐被其他更安全的塑胶取代。</a:t>
                </a:r>
                <a:endParaRPr lang="zh-CN" altLang="en-US" sz="2400"/>
              </a:p>
            </p:txBody>
          </p:sp>
        </p:grpSp>
        <p:grpSp>
          <p:nvGrpSpPr>
            <p:cNvPr id="11" name="组合 10"/>
            <p:cNvGrpSpPr/>
            <p:nvPr/>
          </p:nvGrpSpPr>
          <p:grpSpPr>
            <a:xfrm>
              <a:off x="8451" y="3162"/>
              <a:ext cx="9116" cy="6749"/>
              <a:chOff x="8451" y="3162"/>
              <a:chExt cx="9116" cy="6749"/>
            </a:xfrm>
          </p:grpSpPr>
          <p:pic>
            <p:nvPicPr>
              <p:cNvPr id="10" name="图片 9"/>
              <p:cNvPicPr>
                <a:picLocks noChangeAspect="1"/>
              </p:cNvPicPr>
              <p:nvPr/>
            </p:nvPicPr>
            <p:blipFill>
              <a:blip r:embed="rId2"/>
              <a:stretch>
                <a:fillRect/>
              </a:stretch>
            </p:blipFill>
            <p:spPr>
              <a:xfrm>
                <a:off x="8451" y="3163"/>
                <a:ext cx="4693" cy="6748"/>
              </a:xfrm>
              <a:prstGeom prst="rect">
                <a:avLst/>
              </a:prstGeom>
            </p:spPr>
          </p:pic>
          <p:pic>
            <p:nvPicPr>
              <p:cNvPr id="29703" name="图片 7" descr="145491407299936675.jpg"/>
              <p:cNvPicPr>
                <a:picLocks noChangeAspect="1"/>
              </p:cNvPicPr>
              <p:nvPr/>
            </p:nvPicPr>
            <p:blipFill>
              <a:blip r:embed="rId3"/>
              <a:stretch>
                <a:fillRect/>
              </a:stretch>
            </p:blipFill>
            <p:spPr>
              <a:xfrm>
                <a:off x="13291" y="3162"/>
                <a:ext cx="4277" cy="3288"/>
              </a:xfrm>
              <a:prstGeom prst="rect">
                <a:avLst/>
              </a:prstGeom>
              <a:noFill/>
              <a:ln w="9525">
                <a:noFill/>
              </a:ln>
            </p:spPr>
          </p:pic>
          <p:pic>
            <p:nvPicPr>
              <p:cNvPr id="8" name="图片 7"/>
              <p:cNvPicPr>
                <a:picLocks noChangeAspect="1"/>
              </p:cNvPicPr>
              <p:nvPr/>
            </p:nvPicPr>
            <p:blipFill>
              <a:blip r:embed="rId4"/>
              <a:stretch>
                <a:fillRect/>
              </a:stretch>
            </p:blipFill>
            <p:spPr>
              <a:xfrm>
                <a:off x="13291" y="6540"/>
                <a:ext cx="4277" cy="3370"/>
              </a:xfrm>
              <a:prstGeom prst="rect">
                <a:avLst/>
              </a:prstGeom>
            </p:spPr>
          </p:pic>
        </p:grpSp>
      </p:gr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ox(in)">
                                      <p:cBhvr>
                                        <p:cTn id="1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3"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616585" y="704215"/>
            <a:ext cx="11080750" cy="645160"/>
          </a:xfrm>
          <a:prstGeom prst="rect">
            <a:avLst/>
          </a:prstGeom>
          <a:noFill/>
          <a:ln w="12700" cmpd="sng">
            <a:noFill/>
            <a:prstDash val="sysDot"/>
          </a:ln>
        </p:spPr>
        <p:txBody>
          <a:bodyPr wrap="square" rtlCol="0" anchor="t">
            <a:spAutoFit/>
          </a:bodyPr>
          <a:p>
            <a:pPr algn="l">
              <a:lnSpc>
                <a:spcPct val="150000"/>
              </a:lnSpc>
            </a:pPr>
            <a:r>
              <a:rPr lang="en-US" alt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2</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1884年</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法国人</a:t>
            </a:r>
            <a:r>
              <a:rPr lang="en-US" sz="2400" b="1">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夏尔多内</a:t>
            </a:r>
            <a:r>
              <a:rPr 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发明了人造纤维</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开辟了新的纺织品生产领域。</a:t>
            </a:r>
            <a:endParaRPr 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grpSp>
        <p:nvGrpSpPr>
          <p:cNvPr id="12" name="组合 11"/>
          <p:cNvGrpSpPr/>
          <p:nvPr/>
        </p:nvGrpSpPr>
        <p:grpSpPr>
          <a:xfrm>
            <a:off x="913765" y="1845945"/>
            <a:ext cx="9409430" cy="4523740"/>
            <a:chOff x="1439" y="2907"/>
            <a:chExt cx="14818" cy="7124"/>
          </a:xfrm>
        </p:grpSpPr>
        <p:grpSp>
          <p:nvGrpSpPr>
            <p:cNvPr id="7" name="组合 6"/>
            <p:cNvGrpSpPr/>
            <p:nvPr/>
          </p:nvGrpSpPr>
          <p:grpSpPr>
            <a:xfrm>
              <a:off x="9625" y="2946"/>
              <a:ext cx="6632" cy="6853"/>
              <a:chOff x="970" y="2595"/>
              <a:chExt cx="6632" cy="6391"/>
            </a:xfrm>
          </p:grpSpPr>
          <p:pic>
            <p:nvPicPr>
              <p:cNvPr id="5" name="图片 4"/>
              <p:cNvPicPr>
                <a:picLocks noChangeAspect="1"/>
              </p:cNvPicPr>
              <p:nvPr/>
            </p:nvPicPr>
            <p:blipFill>
              <a:blip r:embed="rId1"/>
              <a:stretch>
                <a:fillRect/>
              </a:stretch>
            </p:blipFill>
            <p:spPr>
              <a:xfrm>
                <a:off x="971" y="2595"/>
                <a:ext cx="6630" cy="5896"/>
              </a:xfrm>
              <a:prstGeom prst="rect">
                <a:avLst/>
              </a:prstGeom>
            </p:spPr>
          </p:pic>
          <p:sp>
            <p:nvSpPr>
              <p:cNvPr id="6" name="文本框 5"/>
              <p:cNvSpPr txBox="1"/>
              <p:nvPr/>
            </p:nvSpPr>
            <p:spPr>
              <a:xfrm>
                <a:off x="970" y="8491"/>
                <a:ext cx="6632" cy="495"/>
              </a:xfrm>
              <a:prstGeom prst="rect">
                <a:avLst/>
              </a:prstGeom>
              <a:noFill/>
            </p:spPr>
            <p:txBody>
              <a:bodyPr wrap="square" rtlCol="0" anchor="t">
                <a:spAutoFit/>
              </a:bodyPr>
              <a:p>
                <a:pPr algn="ctr"/>
                <a:r>
                  <a:rPr lang="en-US" sz="1600" b="1">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黑体" panose="02010609060101010101" charset="-122"/>
                    <a:sym typeface="+mn-ea"/>
                  </a:rPr>
                  <a:t>人造纤维</a:t>
                </a:r>
                <a:endParaRPr lang="zh-CN" altLang="en-US" sz="1600">
                  <a:latin typeface="宋体" panose="02010600030101010101" pitchFamily="2" charset="-122"/>
                  <a:ea typeface="宋体" panose="02010600030101010101" pitchFamily="2" charset="-122"/>
                </a:endParaRPr>
              </a:p>
            </p:txBody>
          </p:sp>
        </p:grpSp>
        <p:grpSp>
          <p:nvGrpSpPr>
            <p:cNvPr id="11" name="组合 10"/>
            <p:cNvGrpSpPr/>
            <p:nvPr/>
          </p:nvGrpSpPr>
          <p:grpSpPr>
            <a:xfrm>
              <a:off x="1439" y="2907"/>
              <a:ext cx="7554" cy="7124"/>
              <a:chOff x="1439" y="2907"/>
              <a:chExt cx="7554" cy="7124"/>
            </a:xfrm>
          </p:grpSpPr>
          <p:pic>
            <p:nvPicPr>
              <p:cNvPr id="9" name="图片 8"/>
              <p:cNvPicPr>
                <a:picLocks noChangeAspect="1"/>
              </p:cNvPicPr>
              <p:nvPr/>
            </p:nvPicPr>
            <p:blipFill>
              <a:blip r:embed="rId2"/>
              <a:stretch>
                <a:fillRect/>
              </a:stretch>
            </p:blipFill>
            <p:spPr>
              <a:xfrm>
                <a:off x="1439" y="2907"/>
                <a:ext cx="7554" cy="7124"/>
              </a:xfrm>
              <a:prstGeom prst="rect">
                <a:avLst/>
              </a:prstGeom>
            </p:spPr>
          </p:pic>
          <p:sp>
            <p:nvSpPr>
              <p:cNvPr id="10" name="文本框 9"/>
              <p:cNvSpPr txBox="1"/>
              <p:nvPr/>
            </p:nvSpPr>
            <p:spPr>
              <a:xfrm>
                <a:off x="1769" y="3309"/>
                <a:ext cx="6890" cy="5960"/>
              </a:xfrm>
              <a:prstGeom prst="rect">
                <a:avLst/>
              </a:prstGeom>
              <a:noFill/>
            </p:spPr>
            <p:txBody>
              <a:bodyPr wrap="square" rtlCol="0" anchor="t">
                <a:spAutoFit/>
              </a:bodyPr>
              <a:p>
                <a:pPr algn="l">
                  <a:lnSpc>
                    <a:spcPct val="200000"/>
                  </a:lnSpc>
                </a:pPr>
                <a:r>
                  <a:rPr lang="en-US" altLang="zh-CN" sz="2400" b="1" dirty="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    </a:t>
                </a:r>
                <a:r>
                  <a:rPr lang="zh-CN" altLang="en-US" sz="2400" b="1" dirty="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夏尔多内模仿蚕的吐丝过程用人工的方法得到一种类似蚕丝的纺织材料，这是人类最早生产的化学纤维，被西方誉为人造丝工业之父</a:t>
                </a:r>
                <a:endParaRPr lang="zh-CN" altLang="en-US" sz="2400">
                  <a:latin typeface="宋体" panose="02010600030101010101" pitchFamily="2" charset="-122"/>
                  <a:ea typeface="宋体" panose="02010600030101010101" pitchFamily="2" charset="-122"/>
                </a:endParaRPr>
              </a:p>
            </p:txBody>
          </p:sp>
        </p:grpSp>
      </p:gr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785495" y="655955"/>
            <a:ext cx="4767580" cy="424180"/>
          </a:xfrm>
          <a:prstGeom prst="rect">
            <a:avLst/>
          </a:prstGeom>
        </p:spPr>
        <p:txBody>
          <a:bodyPr wrap="none" fromWordArt="1">
            <a:prstTxWarp prst="textWave1">
              <a:avLst>
                <a:gd name="adj1" fmla="val 0"/>
                <a:gd name="adj2" fmla="val 43"/>
              </a:avLst>
            </a:prstTxWarp>
            <a:noAutofit/>
          </a:bodyPr>
          <a:lstStyle/>
          <a:p>
            <a:pPr algn="ctr"/>
            <a:r>
              <a:rPr lang="zh-CN" altLang="en-US" sz="2800" b="1" dirty="0">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cs typeface="黑体" panose="02010609060101010101" charset="-122"/>
                <a:sym typeface="Arial" panose="020B0604020202020204" pitchFamily="34" charset="0"/>
              </a:rPr>
              <a:t>第二次工业革命领先的国家</a:t>
            </a:r>
            <a:endParaRPr lang="en-US" altLang="zh-CN" sz="2800" b="1" dirty="0">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cs typeface="黑体" panose="02010609060101010101" charset="-122"/>
              <a:sym typeface="Arial" panose="020B0604020202020204" pitchFamily="34" charset="0"/>
            </a:endParaRPr>
          </a:p>
        </p:txBody>
      </p:sp>
      <p:grpSp>
        <p:nvGrpSpPr>
          <p:cNvPr id="6" name="组合 5"/>
          <p:cNvGrpSpPr/>
          <p:nvPr/>
        </p:nvGrpSpPr>
        <p:grpSpPr>
          <a:xfrm>
            <a:off x="785495" y="1408430"/>
            <a:ext cx="5326380" cy="4276725"/>
            <a:chOff x="1237" y="2218"/>
            <a:chExt cx="8388" cy="6735"/>
          </a:xfrm>
        </p:grpSpPr>
        <p:pic>
          <p:nvPicPr>
            <p:cNvPr id="57347" name="Picture 3" descr="g"/>
            <p:cNvPicPr>
              <a:picLocks noChangeAspect="1"/>
            </p:cNvPicPr>
            <p:nvPr/>
          </p:nvPicPr>
          <p:blipFill>
            <a:blip r:embed="rId1">
              <a:lum bright="-12000" contrast="18000"/>
            </a:blip>
            <a:stretch>
              <a:fillRect/>
            </a:stretch>
          </p:blipFill>
          <p:spPr>
            <a:xfrm>
              <a:off x="1237" y="2218"/>
              <a:ext cx="8388" cy="6035"/>
            </a:xfrm>
            <a:prstGeom prst="rect">
              <a:avLst/>
            </a:prstGeom>
            <a:noFill/>
            <a:ln w="9525">
              <a:noFill/>
            </a:ln>
          </p:spPr>
        </p:pic>
        <p:sp>
          <p:nvSpPr>
            <p:cNvPr id="2" name="文本框 1"/>
            <p:cNvSpPr txBox="1"/>
            <p:nvPr/>
          </p:nvSpPr>
          <p:spPr>
            <a:xfrm>
              <a:off x="1237" y="8373"/>
              <a:ext cx="8388" cy="580"/>
            </a:xfrm>
            <a:prstGeom prst="rect">
              <a:avLst/>
            </a:prstGeom>
            <a:noFill/>
          </p:spPr>
          <p:txBody>
            <a:bodyPr wrap="square" rtlCol="0" anchor="t">
              <a:spAutoFit/>
            </a:bodyPr>
            <a:p>
              <a:pPr algn="ctr"/>
              <a:r>
                <a:rPr kumimoji="1" lang="zh-CN" altLang="en-US" b="1" noProof="0" smtClean="0">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sym typeface="+mn-ea"/>
                </a:rPr>
                <a:t>第二次工业革命创造发明示意图</a:t>
              </a:r>
              <a:endParaRPr kumimoji="1" lang="zh-CN" altLang="en-US" b="1" noProof="0" smtClean="0">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sym typeface="+mn-ea"/>
              </a:endParaRPr>
            </a:p>
          </p:txBody>
        </p:sp>
      </p:grpSp>
      <p:sp>
        <p:nvSpPr>
          <p:cNvPr id="3" name="文本框 2"/>
          <p:cNvSpPr txBox="1"/>
          <p:nvPr/>
        </p:nvSpPr>
        <p:spPr>
          <a:xfrm>
            <a:off x="1499235" y="3997325"/>
            <a:ext cx="3339465" cy="460375"/>
          </a:xfrm>
          <a:prstGeom prst="rect">
            <a:avLst/>
          </a:prstGeom>
          <a:noFill/>
        </p:spPr>
        <p:txBody>
          <a:bodyPr wrap="square" rtlCol="0" anchor="t">
            <a:spAutoFit/>
          </a:bodyPr>
          <a:p>
            <a:pPr algn="ctr"/>
            <a:r>
              <a:rPr lang="zh-CN" altLang="en-US" sz="2400" b="1" noProof="0">
                <a:solidFill>
                  <a:srgbClr val="FF0000"/>
                </a:solidFill>
                <a:effectLst>
                  <a:outerShdw blurRad="38100" dist="19050" dir="2700000" algn="tl" rotWithShape="0">
                    <a:schemeClr val="dk1">
                      <a:alpha val="40000"/>
                    </a:schemeClr>
                  </a:outerShdw>
                </a:effectLst>
                <a:uLnTx/>
                <a:uFillTx/>
                <a:latin typeface="DFKai-SB" panose="03000509000000000000" charset="-120"/>
                <a:ea typeface="DFKai-SB" panose="03000509000000000000" charset="-120"/>
                <a:sym typeface="+mn-ea"/>
              </a:rPr>
              <a:t>美国、德国领先</a:t>
            </a:r>
            <a:endParaRPr lang="zh-CN" altLang="en-US" sz="2400" b="1" noProof="0">
              <a:solidFill>
                <a:srgbClr val="FF0000"/>
              </a:solidFill>
              <a:effectLst>
                <a:outerShdw blurRad="38100" dist="19050" dir="2700000" algn="tl" rotWithShape="0">
                  <a:schemeClr val="dk1">
                    <a:alpha val="40000"/>
                  </a:schemeClr>
                </a:outerShdw>
              </a:effectLst>
              <a:uLnTx/>
              <a:uFillTx/>
              <a:latin typeface="DFKai-SB" panose="03000509000000000000" charset="-120"/>
              <a:ea typeface="DFKai-SB" panose="03000509000000000000" charset="-120"/>
              <a:sym typeface="+mn-ea"/>
            </a:endParaRPr>
          </a:p>
        </p:txBody>
      </p:sp>
      <p:grpSp>
        <p:nvGrpSpPr>
          <p:cNvPr id="5" name="组合 4"/>
          <p:cNvGrpSpPr/>
          <p:nvPr/>
        </p:nvGrpSpPr>
        <p:grpSpPr>
          <a:xfrm>
            <a:off x="6177915" y="1884045"/>
            <a:ext cx="5265420" cy="3356610"/>
            <a:chOff x="9729" y="2967"/>
            <a:chExt cx="8292" cy="5286"/>
          </a:xfrm>
        </p:grpSpPr>
        <p:pic>
          <p:nvPicPr>
            <p:cNvPr id="39939" name="图片 3"/>
            <p:cNvPicPr>
              <a:picLocks noChangeAspect="1"/>
            </p:cNvPicPr>
            <p:nvPr/>
          </p:nvPicPr>
          <p:blipFill>
            <a:blip r:embed="rId2"/>
            <a:stretch>
              <a:fillRect/>
            </a:stretch>
          </p:blipFill>
          <p:spPr>
            <a:xfrm>
              <a:off x="9729" y="2967"/>
              <a:ext cx="8187" cy="4625"/>
            </a:xfrm>
            <a:prstGeom prst="rect">
              <a:avLst/>
            </a:prstGeom>
            <a:noFill/>
            <a:ln w="9525">
              <a:noFill/>
            </a:ln>
          </p:spPr>
        </p:pic>
        <p:sp>
          <p:nvSpPr>
            <p:cNvPr id="4" name="文本框 3"/>
            <p:cNvSpPr txBox="1"/>
            <p:nvPr/>
          </p:nvSpPr>
          <p:spPr>
            <a:xfrm>
              <a:off x="9729" y="7673"/>
              <a:ext cx="8293" cy="580"/>
            </a:xfrm>
            <a:prstGeom prst="rect">
              <a:avLst/>
            </a:prstGeom>
            <a:noFill/>
          </p:spPr>
          <p:txBody>
            <a:bodyPr wrap="square" rtlCol="0" anchor="t">
              <a:spAutoFit/>
            </a:bodyPr>
            <a:p>
              <a:pPr algn="ctr"/>
              <a:r>
                <a:rPr kumimoji="1" lang="zh-CN" altLang="en-US" b="1" noProof="0" smtClean="0">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sym typeface="+mn-ea"/>
                </a:rPr>
                <a:t>第二次工业革命中的重大发明</a:t>
              </a:r>
              <a:endParaRPr lang="zh-CN" altLang="en-US"/>
            </a:p>
          </p:txBody>
        </p:sp>
      </p:gr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71830" y="1087120"/>
            <a:ext cx="10768965" cy="1346835"/>
          </a:xfrm>
          <a:prstGeom prst="rect">
            <a:avLst/>
          </a:prstGeom>
          <a:noFill/>
          <a:ln w="12700" cmpd="sng">
            <a:solidFill>
              <a:schemeClr val="accent1">
                <a:shade val="50000"/>
              </a:schemeClr>
            </a:solidFill>
            <a:prstDash val="sysDot"/>
          </a:ln>
        </p:spPr>
        <p:txBody>
          <a:bodyPr wrap="square" rtlCol="0" anchor="t">
            <a:spAutoFit/>
          </a:bodyPr>
          <a:lstStyle/>
          <a:p>
            <a:pPr>
              <a:lnSpc>
                <a:spcPct val="170000"/>
              </a:lnSpc>
              <a:spcBef>
                <a:spcPts val="0"/>
              </a:spcBef>
              <a:spcAft>
                <a:spcPts val="0"/>
              </a:spcAft>
            </a:pPr>
            <a:r>
              <a:rPr lang="zh-CN" altLang="en-US" sz="20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1</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第二次工业革命促进了生产力的发展，极大地改善了人们的生活，使欧美资本主义国家取得了跨越式的发展，成为工业化强国。</a:t>
            </a:r>
            <a:endParaRPr lang="zh-CN" altLang="en-US" sz="2400"/>
          </a:p>
        </p:txBody>
      </p:sp>
      <p:sp>
        <p:nvSpPr>
          <p:cNvPr id="4" name="文本框 3"/>
          <p:cNvSpPr txBox="1"/>
          <p:nvPr/>
        </p:nvSpPr>
        <p:spPr>
          <a:xfrm>
            <a:off x="909320" y="360680"/>
            <a:ext cx="4903470" cy="607695"/>
          </a:xfrm>
          <a:prstGeom prst="rect">
            <a:avLst/>
          </a:prstGeom>
          <a:noFill/>
        </p:spPr>
        <p:txBody>
          <a:bodyPr wrap="square" rtlCol="0" anchor="t">
            <a:spAutoFit/>
          </a:bodyPr>
          <a:lstStyle/>
          <a:p>
            <a:pPr>
              <a:lnSpc>
                <a:spcPct val="120000"/>
              </a:lnSpc>
              <a:spcBef>
                <a:spcPts val="0"/>
              </a:spcBef>
              <a:spcAft>
                <a:spcPts val="0"/>
              </a:spcAft>
            </a:pPr>
            <a:r>
              <a:rPr lang="en-US" sz="28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3</a:t>
            </a:r>
            <a:r>
              <a:rPr lang="zh-CN" altLang="en-US" sz="28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8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第二次工业革命</a:t>
            </a:r>
            <a:r>
              <a:rPr lang="zh-CN" altLang="en-US" sz="28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的影响</a:t>
            </a:r>
            <a:endParaRPr lang="zh-CN" altLang="en-US" sz="28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grpSp>
        <p:nvGrpSpPr>
          <p:cNvPr id="7" name="组合 6"/>
          <p:cNvGrpSpPr/>
          <p:nvPr/>
        </p:nvGrpSpPr>
        <p:grpSpPr>
          <a:xfrm>
            <a:off x="671830" y="2719705"/>
            <a:ext cx="10584180" cy="2973705"/>
            <a:chOff x="1058" y="4283"/>
            <a:chExt cx="16668" cy="4683"/>
          </a:xfrm>
        </p:grpSpPr>
        <p:grpSp>
          <p:nvGrpSpPr>
            <p:cNvPr id="5" name="组合 4"/>
            <p:cNvGrpSpPr/>
            <p:nvPr/>
          </p:nvGrpSpPr>
          <p:grpSpPr>
            <a:xfrm>
              <a:off x="9444" y="4284"/>
              <a:ext cx="8282" cy="4682"/>
              <a:chOff x="9444" y="4284"/>
              <a:chExt cx="8282" cy="4682"/>
            </a:xfrm>
          </p:grpSpPr>
          <p:pic>
            <p:nvPicPr>
              <p:cNvPr id="23555" name="Picture 3" descr="铁"/>
              <p:cNvPicPr>
                <a:picLocks noChangeAspect="1"/>
              </p:cNvPicPr>
              <p:nvPr/>
            </p:nvPicPr>
            <p:blipFill>
              <a:blip r:embed="rId1"/>
              <a:stretch>
                <a:fillRect/>
              </a:stretch>
            </p:blipFill>
            <p:spPr>
              <a:xfrm>
                <a:off x="9445" y="4284"/>
                <a:ext cx="8280" cy="4198"/>
              </a:xfrm>
              <a:prstGeom prst="rect">
                <a:avLst/>
              </a:prstGeom>
              <a:noFill/>
              <a:ln w="9525">
                <a:noFill/>
              </a:ln>
            </p:spPr>
          </p:pic>
          <p:sp>
            <p:nvSpPr>
              <p:cNvPr id="13" name="矩形 12"/>
              <p:cNvSpPr/>
              <p:nvPr/>
            </p:nvSpPr>
            <p:spPr>
              <a:xfrm>
                <a:off x="9444" y="8484"/>
                <a:ext cx="8282" cy="483"/>
              </a:xfrm>
              <a:prstGeom prst="rect">
                <a:avLst/>
              </a:prstGeom>
              <a:noFill/>
              <a:ln>
                <a:noFill/>
              </a:ln>
            </p:spPr>
            <p:txBody>
              <a:bodyPr wrap="square" rtlCol="0" anchor="t">
                <a:spAutoFit/>
              </a:bodyPr>
              <a:lstStyle/>
              <a:p>
                <a:pPr algn="ctr"/>
                <a:r>
                  <a:rPr lang="zh-CN" altLang="en-US" sz="1400" b="1"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rPr>
                  <a:t>第二次工业革命前后英国生铁产量</a:t>
                </a:r>
                <a:endParaRPr lang="zh-CN" altLang="en-US" sz="1400" b="1"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endParaRPr>
              </a:p>
            </p:txBody>
          </p:sp>
        </p:grpSp>
        <p:grpSp>
          <p:nvGrpSpPr>
            <p:cNvPr id="2" name="组合 1"/>
            <p:cNvGrpSpPr/>
            <p:nvPr/>
          </p:nvGrpSpPr>
          <p:grpSpPr>
            <a:xfrm>
              <a:off x="1058" y="4283"/>
              <a:ext cx="7819" cy="4683"/>
              <a:chOff x="1058" y="4283"/>
              <a:chExt cx="7521" cy="4683"/>
            </a:xfrm>
          </p:grpSpPr>
          <p:sp>
            <p:nvSpPr>
              <p:cNvPr id="12" name="矩形 11"/>
              <p:cNvSpPr/>
              <p:nvPr/>
            </p:nvSpPr>
            <p:spPr>
              <a:xfrm>
                <a:off x="1058" y="8483"/>
                <a:ext cx="7521" cy="483"/>
              </a:xfrm>
              <a:prstGeom prst="rect">
                <a:avLst/>
              </a:prstGeom>
              <a:noFill/>
              <a:ln>
                <a:noFill/>
              </a:ln>
            </p:spPr>
            <p:txBody>
              <a:bodyPr wrap="square" rtlCol="0" anchor="t">
                <a:spAutoFit/>
              </a:bodyPr>
              <a:lstStyle/>
              <a:p>
                <a:pPr algn="ctr"/>
                <a:r>
                  <a:rPr lang="zh-CN" altLang="en-US" sz="1400" b="1"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rPr>
                  <a:t>第二次工业革命前后英国煤产量</a:t>
                </a:r>
                <a:endParaRPr lang="zh-CN" altLang="en-US" sz="1400" b="1"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endParaRPr>
              </a:p>
            </p:txBody>
          </p:sp>
          <p:pic>
            <p:nvPicPr>
              <p:cNvPr id="16" name="图片 15"/>
              <p:cNvPicPr>
                <a:picLocks noChangeAspect="1"/>
              </p:cNvPicPr>
              <p:nvPr/>
            </p:nvPicPr>
            <p:blipFill>
              <a:blip r:embed="rId2"/>
              <a:stretch>
                <a:fillRect/>
              </a:stretch>
            </p:blipFill>
            <p:spPr>
              <a:xfrm>
                <a:off x="1058" y="4283"/>
                <a:ext cx="7521" cy="4033"/>
              </a:xfrm>
              <a:prstGeom prst="rect">
                <a:avLst/>
              </a:prstGeom>
            </p:spPr>
          </p:pic>
        </p:grpSp>
      </p:grpSp>
      <p:sp>
        <p:nvSpPr>
          <p:cNvPr id="6" name="矩形 5"/>
          <p:cNvSpPr/>
          <p:nvPr/>
        </p:nvSpPr>
        <p:spPr>
          <a:xfrm>
            <a:off x="788035" y="5986780"/>
            <a:ext cx="6638925" cy="314325"/>
          </a:xfrm>
          <a:prstGeom prst="rect">
            <a:avLst/>
          </a:prstGeom>
        </p:spPr>
        <p:txBody>
          <a:bodyPr wrap="none" fromWordArt="1">
            <a:prstTxWarp prst="textWave1">
              <a:avLst>
                <a:gd name="adj1" fmla="val 0"/>
                <a:gd name="adj2" fmla="val 43"/>
              </a:avLst>
            </a:prstTxWarp>
            <a:noAutofit/>
          </a:bodyPr>
          <a:p>
            <a:pPr algn="ctr"/>
            <a:r>
              <a:rPr lang="zh-CN" sz="2400" b="1">
                <a:solidFill>
                  <a:srgbClr val="FF0000"/>
                </a:solidFill>
                <a:effectLst>
                  <a:outerShdw blurRad="38100" dist="25400" dir="5400000" algn="ctr" rotWithShape="0">
                    <a:srgbClr val="6E747A">
                      <a:alpha val="43000"/>
                    </a:srgbClr>
                  </a:outerShdw>
                </a:effectLst>
                <a:latin typeface="黑体" panose="02010609060101010101" charset="-122"/>
                <a:ea typeface="黑体" panose="02010609060101010101" charset="-122"/>
                <a:cs typeface="仿宋" panose="02010609060101010101" charset="-122"/>
                <a:sym typeface="+mn-ea"/>
              </a:rPr>
              <a:t>问题思考：</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以上数据说明什么问题？</a:t>
            </a:r>
            <a:endParaRPr lang="en-US" altLang="zh-CN" sz="2400" b="1" dirty="0">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Arial" panose="020B0604020202020204" pitchFamily="34" charset="0"/>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1511935" y="2644775"/>
            <a:ext cx="3722370" cy="829945"/>
          </a:xfrm>
          <a:prstGeom prst="rect">
            <a:avLst/>
          </a:prstGeom>
          <a:solidFill>
            <a:schemeClr val="accent2">
              <a:lumMod val="20000"/>
              <a:lumOff val="80000"/>
            </a:schemeClr>
          </a:solidFill>
        </p:spPr>
        <p:txBody>
          <a:bodyPr wrap="square" rtlCol="0" anchor="t">
            <a:spAutoFit/>
          </a:bodyPr>
          <a:lstStyle/>
          <a:p>
            <a:pPr>
              <a:lnSpc>
                <a:spcPct val="200000"/>
              </a:lnSpc>
            </a:pPr>
            <a:endParaRPr lang="zh-CN" altLang="en-US" sz="2400"/>
          </a:p>
        </p:txBody>
      </p:sp>
      <p:sp>
        <p:nvSpPr>
          <p:cNvPr id="3" name="矩形 2"/>
          <p:cNvSpPr/>
          <p:nvPr/>
        </p:nvSpPr>
        <p:spPr>
          <a:xfrm>
            <a:off x="629920" y="522605"/>
            <a:ext cx="10467340" cy="361315"/>
          </a:xfrm>
          <a:prstGeom prst="rect">
            <a:avLst/>
          </a:prstGeom>
        </p:spPr>
        <p:txBody>
          <a:bodyPr wrap="none" fromWordArt="1">
            <a:prstTxWarp prst="textWave1">
              <a:avLst>
                <a:gd name="adj1" fmla="val 0"/>
                <a:gd name="adj2" fmla="val 43"/>
              </a:avLst>
            </a:prstTxWarp>
            <a:noAutofit/>
          </a:bodyPr>
          <a:p>
            <a:pPr algn="ctr"/>
            <a:r>
              <a:rPr lang="en-US" sz="2800" b="1">
                <a:solidFill>
                  <a:srgbClr val="FF0000"/>
                </a:solidFill>
                <a:effectLst>
                  <a:outerShdw blurRad="38100" dist="38100" dir="2700000" algn="tl">
                    <a:srgbClr val="000000">
                      <a:alpha val="43137"/>
                    </a:srgbClr>
                  </a:outerShdw>
                  <a:reflection blurRad="6350" stA="53000" endA="300" endPos="35500" dir="5400000" sy="-90000" algn="bl" rotWithShape="0"/>
                </a:effectLst>
                <a:latin typeface="黑体" panose="02010609060101010101" charset="-122"/>
                <a:ea typeface="黑体" panose="02010609060101010101" charset="-122"/>
                <a:cs typeface="黑体" panose="02010609060101010101" charset="-122"/>
                <a:sym typeface="+mn-ea"/>
              </a:rPr>
              <a:t>第二次工业革命促进了生产力的发展，极大地改善了人们的生活</a:t>
            </a:r>
            <a:endParaRPr lang="en-US" altLang="zh-CN" sz="2800" b="1" dirty="0">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cs typeface="黑体" panose="02010609060101010101" charset="-122"/>
              <a:sym typeface="Arial" panose="020B0604020202020204" pitchFamily="34" charset="0"/>
            </a:endParaRPr>
          </a:p>
        </p:txBody>
      </p:sp>
      <p:grpSp>
        <p:nvGrpSpPr>
          <p:cNvPr id="6" name="组合 5"/>
          <p:cNvGrpSpPr/>
          <p:nvPr/>
        </p:nvGrpSpPr>
        <p:grpSpPr>
          <a:xfrm>
            <a:off x="629920" y="4173220"/>
            <a:ext cx="10467975" cy="2437130"/>
            <a:chOff x="992" y="6572"/>
            <a:chExt cx="16485" cy="3838"/>
          </a:xfrm>
        </p:grpSpPr>
        <p:pic>
          <p:nvPicPr>
            <p:cNvPr id="8" name="图片 7"/>
            <p:cNvPicPr>
              <a:picLocks noChangeAspect="1"/>
            </p:cNvPicPr>
            <p:nvPr/>
          </p:nvPicPr>
          <p:blipFill>
            <a:blip r:embed="rId1"/>
            <a:stretch>
              <a:fillRect/>
            </a:stretch>
          </p:blipFill>
          <p:spPr>
            <a:xfrm>
              <a:off x="992" y="6572"/>
              <a:ext cx="7927" cy="3837"/>
            </a:xfrm>
            <a:prstGeom prst="rect">
              <a:avLst/>
            </a:prstGeom>
          </p:spPr>
        </p:pic>
        <p:grpSp>
          <p:nvGrpSpPr>
            <p:cNvPr id="2" name="组合 1"/>
            <p:cNvGrpSpPr/>
            <p:nvPr/>
          </p:nvGrpSpPr>
          <p:grpSpPr>
            <a:xfrm>
              <a:off x="9197" y="6572"/>
              <a:ext cx="8280" cy="3838"/>
              <a:chOff x="9197" y="6602"/>
              <a:chExt cx="8280" cy="3838"/>
            </a:xfrm>
          </p:grpSpPr>
          <p:pic>
            <p:nvPicPr>
              <p:cNvPr id="14" name="图片 13"/>
              <p:cNvPicPr>
                <a:picLocks noChangeAspect="1"/>
              </p:cNvPicPr>
              <p:nvPr/>
            </p:nvPicPr>
            <p:blipFill>
              <a:blip r:embed="rId2"/>
              <a:stretch>
                <a:fillRect/>
              </a:stretch>
            </p:blipFill>
            <p:spPr>
              <a:xfrm>
                <a:off x="9197" y="6602"/>
                <a:ext cx="8280" cy="3838"/>
              </a:xfrm>
              <a:prstGeom prst="rect">
                <a:avLst/>
              </a:prstGeom>
            </p:spPr>
          </p:pic>
          <p:sp>
            <p:nvSpPr>
              <p:cNvPr id="15" name="文本框 14"/>
              <p:cNvSpPr txBox="1"/>
              <p:nvPr/>
            </p:nvSpPr>
            <p:spPr>
              <a:xfrm>
                <a:off x="9453" y="6806"/>
                <a:ext cx="7707" cy="3197"/>
              </a:xfrm>
              <a:prstGeom prst="rect">
                <a:avLst/>
              </a:prstGeom>
              <a:noFill/>
            </p:spPr>
            <p:txBody>
              <a:bodyPr wrap="square" rtlCol="0" anchor="t">
                <a:spAutoFit/>
              </a:bodyPr>
              <a:p>
                <a:pPr>
                  <a:lnSpc>
                    <a:spcPct val="150000"/>
                  </a:lnSpc>
                </a:pPr>
                <a:r>
                  <a:rPr lang="zh-CN" altLang="en-US">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r>
                  <a:rPr lang="zh-CN" altLang="en-US" sz="2800" b="1">
                    <a:solidFill>
                      <a:srgbClr val="FF0000"/>
                    </a:solidFill>
                    <a:effectLst>
                      <a:outerShdw blurRad="38100" dist="19050" dir="2700000" algn="tl" rotWithShape="0">
                        <a:schemeClr val="dk1">
                          <a:alpha val="40000"/>
                        </a:schemeClr>
                      </a:outerShdw>
                    </a:effectLst>
                    <a:latin typeface="DFKai-SB" panose="03000509000000000000" charset="-120"/>
                    <a:ea typeface="DFKai-SB" panose="03000509000000000000" charset="-120"/>
                    <a:cs typeface="黑体" panose="02010609060101010101" charset="-122"/>
                    <a:sym typeface="+mn-ea"/>
                  </a:rPr>
                  <a:t>飞机的发明：</a:t>
                </a:r>
                <a:r>
                  <a:rPr lang="zh-CN" altLang="en-US" sz="2800">
                    <a:effectLst>
                      <a:outerShdw blurRad="38100" dist="19050" dir="2700000" algn="tl" rotWithShape="0">
                        <a:schemeClr val="dk1">
                          <a:alpha val="40000"/>
                        </a:schemeClr>
                      </a:outerShdw>
                    </a:effectLst>
                    <a:latin typeface="DFKai-SB" panose="03000509000000000000" charset="-120"/>
                    <a:ea typeface="DFKai-SB" panose="03000509000000000000" charset="-120"/>
                    <a:cs typeface="黑体" panose="02010609060101010101" charset="-122"/>
                    <a:sym typeface="+mn-ea"/>
                  </a:rPr>
                  <a:t>成为人们空中便捷的交通工具，节约了人们的时间</a:t>
                </a:r>
                <a:endParaRPr lang="zh-CN" altLang="en-US" sz="2800">
                  <a:latin typeface="DFKai-SB" panose="03000509000000000000" charset="-120"/>
                  <a:ea typeface="DFKai-SB" panose="03000509000000000000" charset="-120"/>
                </a:endParaRPr>
              </a:p>
            </p:txBody>
          </p:sp>
        </p:grpSp>
      </p:grpSp>
      <p:grpSp>
        <p:nvGrpSpPr>
          <p:cNvPr id="17" name="组合 16"/>
          <p:cNvGrpSpPr/>
          <p:nvPr/>
        </p:nvGrpSpPr>
        <p:grpSpPr>
          <a:xfrm>
            <a:off x="629285" y="1091565"/>
            <a:ext cx="10467340" cy="3069590"/>
            <a:chOff x="992" y="1719"/>
            <a:chExt cx="16484" cy="4834"/>
          </a:xfrm>
        </p:grpSpPr>
        <p:grpSp>
          <p:nvGrpSpPr>
            <p:cNvPr id="13" name="组合 12"/>
            <p:cNvGrpSpPr/>
            <p:nvPr/>
          </p:nvGrpSpPr>
          <p:grpSpPr>
            <a:xfrm>
              <a:off x="9197" y="1719"/>
              <a:ext cx="8279" cy="4834"/>
              <a:chOff x="9197" y="1719"/>
              <a:chExt cx="8279" cy="4834"/>
            </a:xfrm>
          </p:grpSpPr>
          <p:pic>
            <p:nvPicPr>
              <p:cNvPr id="10" name="图片 9"/>
              <p:cNvPicPr>
                <a:picLocks noChangeAspect="1"/>
              </p:cNvPicPr>
              <p:nvPr/>
            </p:nvPicPr>
            <p:blipFill>
              <a:blip r:embed="rId3"/>
              <a:stretch>
                <a:fillRect/>
              </a:stretch>
            </p:blipFill>
            <p:spPr>
              <a:xfrm>
                <a:off x="9197" y="1719"/>
                <a:ext cx="8279" cy="4272"/>
              </a:xfrm>
              <a:prstGeom prst="rect">
                <a:avLst/>
              </a:prstGeom>
            </p:spPr>
          </p:pic>
          <p:sp>
            <p:nvSpPr>
              <p:cNvPr id="12" name="文本框 11"/>
              <p:cNvSpPr txBox="1"/>
              <p:nvPr/>
            </p:nvSpPr>
            <p:spPr>
              <a:xfrm>
                <a:off x="9197" y="6022"/>
                <a:ext cx="8278" cy="531"/>
              </a:xfrm>
              <a:prstGeom prst="rect">
                <a:avLst/>
              </a:prstGeom>
              <a:noFill/>
            </p:spPr>
            <p:txBody>
              <a:bodyPr wrap="square" rtlCol="0" anchor="t">
                <a:spAutoFit/>
              </a:bodyPr>
              <a:p>
                <a:pPr algn="ctr">
                  <a:lnSpc>
                    <a:spcPct val="100000"/>
                  </a:lnSpc>
                </a:pPr>
                <a:r>
                  <a:rPr lang="zh-CN" altLang="en-US" sz="1600">
                    <a:effectLst>
                      <a:outerShdw blurRad="38100" dist="19050" dir="2700000" algn="tl" rotWithShape="0">
                        <a:schemeClr val="dk1">
                          <a:alpha val="40000"/>
                        </a:schemeClr>
                      </a:outerShdw>
                    </a:effectLst>
                    <a:latin typeface="DFKai-SB" panose="03000509000000000000" charset="-120"/>
                    <a:ea typeface="DFKai-SB" panose="03000509000000000000" charset="-120"/>
                    <a:cs typeface="黑体" panose="02010609060101010101" charset="-122"/>
                    <a:sym typeface="+mn-ea"/>
                  </a:rPr>
                  <a:t>汽车逐步走进家庭，成为主要交通工具</a:t>
                </a:r>
                <a:endParaRPr lang="zh-CN" altLang="en-US" sz="1600">
                  <a:latin typeface="DFKai-SB" panose="03000509000000000000" charset="-120"/>
                  <a:ea typeface="DFKai-SB" panose="03000509000000000000" charset="-120"/>
                </a:endParaRPr>
              </a:p>
            </p:txBody>
          </p:sp>
        </p:grpSp>
        <p:grpSp>
          <p:nvGrpSpPr>
            <p:cNvPr id="16" name="组合 15"/>
            <p:cNvGrpSpPr/>
            <p:nvPr/>
          </p:nvGrpSpPr>
          <p:grpSpPr>
            <a:xfrm>
              <a:off x="992" y="1720"/>
              <a:ext cx="7928" cy="4803"/>
              <a:chOff x="992" y="1720"/>
              <a:chExt cx="7928" cy="4803"/>
            </a:xfrm>
          </p:grpSpPr>
          <p:sp>
            <p:nvSpPr>
              <p:cNvPr id="4" name="文本框 3"/>
              <p:cNvSpPr txBox="1"/>
              <p:nvPr/>
            </p:nvSpPr>
            <p:spPr>
              <a:xfrm>
                <a:off x="992" y="5992"/>
                <a:ext cx="7928" cy="531"/>
              </a:xfrm>
              <a:prstGeom prst="rect">
                <a:avLst/>
              </a:prstGeom>
              <a:noFill/>
            </p:spPr>
            <p:txBody>
              <a:bodyPr wrap="square" rtlCol="0" anchor="t">
                <a:spAutoFit/>
              </a:bodyPr>
              <a:p>
                <a:pPr algn="ctr">
                  <a:lnSpc>
                    <a:spcPct val="100000"/>
                  </a:lnSpc>
                </a:pPr>
                <a:r>
                  <a:rPr lang="zh-CN" altLang="en-US" sz="1600">
                    <a:effectLst>
                      <a:outerShdw blurRad="38100" dist="19050" dir="2700000" algn="tl" rotWithShape="0">
                        <a:schemeClr val="dk1">
                          <a:alpha val="40000"/>
                        </a:schemeClr>
                      </a:outerShdw>
                    </a:effectLst>
                    <a:latin typeface="DFKai-SB" panose="03000509000000000000" charset="-120"/>
                    <a:ea typeface="DFKai-SB" panose="03000509000000000000" charset="-120"/>
                    <a:cs typeface="黑体" panose="02010609060101010101" charset="-122"/>
                    <a:sym typeface="+mn-ea"/>
                  </a:rPr>
                  <a:t>电灯是主要的照明工具</a:t>
                </a:r>
                <a:endParaRPr lang="zh-CN" altLang="en-US" sz="1600">
                  <a:latin typeface="DFKai-SB" panose="03000509000000000000" charset="-120"/>
                  <a:ea typeface="DFKai-SB" panose="03000509000000000000" charset="-120"/>
                </a:endParaRPr>
              </a:p>
            </p:txBody>
          </p:sp>
          <p:pic>
            <p:nvPicPr>
              <p:cNvPr id="7" name="图片 6"/>
              <p:cNvPicPr>
                <a:picLocks noChangeAspect="1"/>
              </p:cNvPicPr>
              <p:nvPr/>
            </p:nvPicPr>
            <p:blipFill>
              <a:blip r:embed="rId4"/>
              <a:stretch>
                <a:fillRect/>
              </a:stretch>
            </p:blipFill>
            <p:spPr>
              <a:xfrm>
                <a:off x="993" y="1720"/>
                <a:ext cx="7927" cy="4272"/>
              </a:xfrm>
              <a:prstGeom prst="rect">
                <a:avLst/>
              </a:prstGeom>
            </p:spPr>
          </p:pic>
        </p:grpSp>
      </p:gr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ox(in)">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890270" y="508635"/>
            <a:ext cx="10405110" cy="2084070"/>
          </a:xfrm>
          <a:prstGeom prst="rect">
            <a:avLst/>
          </a:prstGeom>
          <a:noFill/>
          <a:ln w="12700" cmpd="sng">
            <a:solidFill>
              <a:schemeClr val="accent1">
                <a:shade val="50000"/>
              </a:schemeClr>
            </a:solidFill>
            <a:prstDash val="sysDot"/>
          </a:ln>
        </p:spPr>
        <p:txBody>
          <a:bodyPr wrap="square" rtlCol="0" anchor="t">
            <a:spAutoFit/>
          </a:bodyPr>
          <a:lstStyle/>
          <a:p>
            <a:pPr>
              <a:lnSpc>
                <a:spcPct val="180000"/>
              </a:lnSpc>
              <a:spcBef>
                <a:spcPts val="0"/>
              </a:spcBef>
              <a:spcAft>
                <a:spcPts val="0"/>
              </a:spcAft>
            </a:pPr>
            <a:r>
              <a:rPr lang="zh-CN" altLang="en-US" sz="20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alt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2</a:t>
            </a:r>
            <a:r>
              <a:rPr lang="zh-CN" alt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a:t>
            </a:r>
            <a:r>
              <a:rPr lang="en-US" sz="2400" b="1">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在经济发展的基础上，主要资本主义国家出现了垄断组织，</a:t>
            </a:r>
            <a:r>
              <a:rPr lang="en-US" sz="2400" b="1">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资本主义由自由资本主义向垄断资本主义</a:t>
            </a:r>
            <a:r>
              <a:rPr lang="zh-CN" altLang="en-US" sz="2400" b="1">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即帝国主义阶段</a:t>
            </a:r>
            <a:r>
              <a:rPr lang="en-US" sz="2400" b="1">
                <a:solidFill>
                  <a:srgbClr val="FF0000"/>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过渡。</a:t>
            </a:r>
            <a:r>
              <a:rPr lang="en-US" sz="2400" b="1">
                <a:solidFill>
                  <a:schemeClr val="accent1">
                    <a:lumMod val="50000"/>
                  </a:schemeClr>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随之而来的资本主义对外扩张的增强，对世界产生了深远影响。 </a:t>
            </a:r>
            <a:r>
              <a:rPr lang="zh-CN" altLang="en-US" sz="2400" b="1" dirty="0">
                <a:solidFill>
                  <a:schemeClr val="accent1">
                    <a:lumMod val="50000"/>
                  </a:schemeClr>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endParaRPr lang="zh-CN" altLang="en-US" sz="2400" b="1" dirty="0">
              <a:solidFill>
                <a:schemeClr val="accent1">
                  <a:lumMod val="50000"/>
                </a:schemeClr>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p:txBody>
      </p:sp>
      <p:sp>
        <p:nvSpPr>
          <p:cNvPr id="7" name="矩形 6"/>
          <p:cNvSpPr/>
          <p:nvPr/>
        </p:nvSpPr>
        <p:spPr>
          <a:xfrm>
            <a:off x="890905" y="3687445"/>
            <a:ext cx="1223645" cy="922020"/>
          </a:xfrm>
          <a:prstGeom prst="rect">
            <a:avLst/>
          </a:prstGeom>
          <a:solidFill>
            <a:schemeClr val="bg1">
              <a:lumMod val="95000"/>
            </a:schemeClr>
          </a:solidFill>
          <a:ln w="12700" cmpd="sng">
            <a:solidFill>
              <a:schemeClr val="accent1">
                <a:shade val="50000"/>
              </a:schemeClr>
            </a:solidFill>
            <a:prstDash val="sysDot"/>
          </a:ln>
        </p:spPr>
        <p:txBody>
          <a:bodyPr wrap="square" rtlCol="0" anchor="t">
            <a:spAutoFit/>
          </a:bodyPr>
          <a:lstStyle/>
          <a:p>
            <a:pPr algn="ctr">
              <a:lnSpc>
                <a:spcPct val="150000"/>
              </a:lnSpc>
            </a:pPr>
            <a:r>
              <a:rPr lang="zh-CN" altLang="en-US" b="1"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sym typeface="+mn-ea"/>
              </a:rPr>
              <a:t>第二次工业革命</a:t>
            </a:r>
            <a:endParaRPr lang="zh-CN" altLang="en-US" b="1"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sym typeface="+mn-ea"/>
            </a:endParaRPr>
          </a:p>
        </p:txBody>
      </p:sp>
      <p:grpSp>
        <p:nvGrpSpPr>
          <p:cNvPr id="3" name="组合 2"/>
          <p:cNvGrpSpPr/>
          <p:nvPr/>
        </p:nvGrpSpPr>
        <p:grpSpPr>
          <a:xfrm>
            <a:off x="2265680" y="3686810"/>
            <a:ext cx="2025650" cy="922020"/>
            <a:chOff x="3568" y="5806"/>
            <a:chExt cx="3190" cy="1452"/>
          </a:xfrm>
        </p:grpSpPr>
        <p:sp>
          <p:nvSpPr>
            <p:cNvPr id="8" name="文本框 7"/>
            <p:cNvSpPr txBox="1"/>
            <p:nvPr/>
          </p:nvSpPr>
          <p:spPr>
            <a:xfrm>
              <a:off x="4336" y="5806"/>
              <a:ext cx="2423" cy="1452"/>
            </a:xfrm>
            <a:prstGeom prst="rect">
              <a:avLst/>
            </a:prstGeom>
            <a:solidFill>
              <a:schemeClr val="accent6">
                <a:lumMod val="20000"/>
                <a:lumOff val="80000"/>
              </a:schemeClr>
            </a:solidFill>
            <a:ln w="12700" cmpd="sng">
              <a:solidFill>
                <a:schemeClr val="accent1">
                  <a:shade val="50000"/>
                </a:schemeClr>
              </a:solidFill>
              <a:prstDash val="sysDash"/>
            </a:ln>
          </p:spPr>
          <p:txBody>
            <a:bodyPr wrap="square" rtlCol="0" anchor="t">
              <a:spAutoFit/>
            </a:bodyPr>
            <a:lstStyle/>
            <a:p>
              <a:pPr algn="ctr">
                <a:lnSpc>
                  <a:spcPct val="150000"/>
                </a:lnSpc>
              </a:pPr>
              <a:r>
                <a:rPr lang="zh-CN" altLang="en-US" b="1" dirty="0">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sym typeface="+mn-ea"/>
                </a:rPr>
                <a:t>推动生产力迅速提高</a:t>
              </a:r>
              <a:endParaRPr lang="zh-CN" altLang="en-US" b="1" dirty="0">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sym typeface="+mn-ea"/>
              </a:endParaRPr>
            </a:p>
          </p:txBody>
        </p:sp>
        <p:sp>
          <p:nvSpPr>
            <p:cNvPr id="12" name="右箭头 11"/>
            <p:cNvSpPr/>
            <p:nvPr/>
          </p:nvSpPr>
          <p:spPr>
            <a:xfrm>
              <a:off x="3568" y="6502"/>
              <a:ext cx="530" cy="2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4528820" y="3656965"/>
            <a:ext cx="2413635" cy="922020"/>
            <a:chOff x="7132" y="5759"/>
            <a:chExt cx="3801" cy="1452"/>
          </a:xfrm>
        </p:grpSpPr>
        <p:sp>
          <p:nvSpPr>
            <p:cNvPr id="9" name="矩形 8"/>
            <p:cNvSpPr/>
            <p:nvPr/>
          </p:nvSpPr>
          <p:spPr>
            <a:xfrm>
              <a:off x="8111" y="5759"/>
              <a:ext cx="2822" cy="1452"/>
            </a:xfrm>
            <a:prstGeom prst="rect">
              <a:avLst/>
            </a:prstGeom>
            <a:solidFill>
              <a:schemeClr val="accent6">
                <a:lumMod val="40000"/>
                <a:lumOff val="60000"/>
              </a:schemeClr>
            </a:solidFill>
            <a:ln w="12700" cmpd="sng">
              <a:solidFill>
                <a:schemeClr val="accent1">
                  <a:shade val="50000"/>
                </a:schemeClr>
              </a:solidFill>
              <a:prstDash val="sysDot"/>
            </a:ln>
          </p:spPr>
          <p:txBody>
            <a:bodyPr wrap="square" rtlCol="0" anchor="t">
              <a:spAutoFit/>
            </a:bodyPr>
            <a:lstStyle/>
            <a:p>
              <a:pPr algn="l">
                <a:lnSpc>
                  <a:spcPct val="100000"/>
                </a:lnSpc>
              </a:pPr>
              <a:r>
                <a:rPr lang="zh-CN" altLang="en-US" b="1"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sym typeface="+mn-ea"/>
                </a:rPr>
                <a:t>生产社会化程度提高，企业间竞争加剧</a:t>
              </a:r>
              <a:endParaRPr lang="zh-CN" altLang="en-US" b="1"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sym typeface="+mn-ea"/>
              </a:endParaRPr>
            </a:p>
          </p:txBody>
        </p:sp>
        <p:sp>
          <p:nvSpPr>
            <p:cNvPr id="13" name="右箭头 12"/>
            <p:cNvSpPr/>
            <p:nvPr/>
          </p:nvSpPr>
          <p:spPr>
            <a:xfrm>
              <a:off x="7132" y="6503"/>
              <a:ext cx="530" cy="2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7226935" y="3686810"/>
            <a:ext cx="2200275" cy="922020"/>
            <a:chOff x="11381" y="5806"/>
            <a:chExt cx="3465" cy="1452"/>
          </a:xfrm>
        </p:grpSpPr>
        <p:sp>
          <p:nvSpPr>
            <p:cNvPr id="10" name="文本框 9"/>
            <p:cNvSpPr txBox="1"/>
            <p:nvPr/>
          </p:nvSpPr>
          <p:spPr>
            <a:xfrm>
              <a:off x="12156" y="5806"/>
              <a:ext cx="2690" cy="1452"/>
            </a:xfrm>
            <a:prstGeom prst="rect">
              <a:avLst/>
            </a:prstGeom>
            <a:solidFill>
              <a:schemeClr val="accent6">
                <a:lumMod val="60000"/>
                <a:lumOff val="40000"/>
              </a:schemeClr>
            </a:solidFill>
            <a:ln w="12700" cmpd="sng">
              <a:solidFill>
                <a:schemeClr val="accent1">
                  <a:shade val="50000"/>
                </a:schemeClr>
              </a:solidFill>
              <a:prstDash val="sysDot"/>
            </a:ln>
          </p:spPr>
          <p:txBody>
            <a:bodyPr wrap="square" rtlCol="0" anchor="t">
              <a:spAutoFit/>
            </a:bodyPr>
            <a:lstStyle/>
            <a:p>
              <a:pPr algn="ctr">
                <a:lnSpc>
                  <a:spcPct val="150000"/>
                </a:lnSpc>
              </a:pPr>
              <a:r>
                <a:rPr lang="zh-CN" altLang="en-US" b="1" dirty="0">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sym typeface="+mn-ea"/>
                </a:rPr>
                <a:t>生产和资本高度集中</a:t>
              </a:r>
              <a:endParaRPr lang="zh-CN" altLang="en-US" b="1"/>
            </a:p>
          </p:txBody>
        </p:sp>
        <p:sp>
          <p:nvSpPr>
            <p:cNvPr id="14" name="右箭头 13"/>
            <p:cNvSpPr/>
            <p:nvPr/>
          </p:nvSpPr>
          <p:spPr>
            <a:xfrm>
              <a:off x="11381" y="6504"/>
              <a:ext cx="530" cy="2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9568815" y="3688080"/>
            <a:ext cx="1726565" cy="922020"/>
            <a:chOff x="15069" y="5808"/>
            <a:chExt cx="2719" cy="1452"/>
          </a:xfrm>
        </p:grpSpPr>
        <p:sp>
          <p:nvSpPr>
            <p:cNvPr id="11" name="文本框 10"/>
            <p:cNvSpPr txBox="1"/>
            <p:nvPr/>
          </p:nvSpPr>
          <p:spPr>
            <a:xfrm>
              <a:off x="15842" y="5808"/>
              <a:ext cx="1946" cy="1452"/>
            </a:xfrm>
            <a:prstGeom prst="rect">
              <a:avLst/>
            </a:prstGeom>
            <a:solidFill>
              <a:srgbClr val="FF0000"/>
            </a:solidFill>
            <a:ln w="12700" cmpd="sng">
              <a:solidFill>
                <a:schemeClr val="accent1">
                  <a:shade val="50000"/>
                </a:schemeClr>
              </a:solidFill>
              <a:prstDash val="sysDot"/>
            </a:ln>
          </p:spPr>
          <p:txBody>
            <a:bodyPr wrap="square" rtlCol="0" anchor="t">
              <a:spAutoFit/>
            </a:bodyPr>
            <a:lstStyle/>
            <a:p>
              <a:pPr algn="ctr">
                <a:lnSpc>
                  <a:spcPct val="150000"/>
                </a:lnSpc>
              </a:pPr>
              <a:r>
                <a:rPr lang="zh-CN" altLang="en-US" b="1" dirty="0">
                  <a:solidFill>
                    <a:schemeClr val="bg1"/>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sym typeface="+mn-ea"/>
                </a:rPr>
                <a:t>垄断组织产生</a:t>
              </a:r>
              <a:endParaRPr lang="zh-CN" altLang="en-US" b="1" dirty="0">
                <a:solidFill>
                  <a:schemeClr val="bg1"/>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sym typeface="+mn-ea"/>
              </a:endParaRPr>
            </a:p>
          </p:txBody>
        </p:sp>
        <p:sp>
          <p:nvSpPr>
            <p:cNvPr id="15" name="右箭头 14"/>
            <p:cNvSpPr/>
            <p:nvPr/>
          </p:nvSpPr>
          <p:spPr>
            <a:xfrm>
              <a:off x="15069" y="6504"/>
              <a:ext cx="530" cy="2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890270" y="4886960"/>
            <a:ext cx="10405110" cy="1679575"/>
            <a:chOff x="1402" y="7696"/>
            <a:chExt cx="16386" cy="2645"/>
          </a:xfrm>
        </p:grpSpPr>
        <p:pic>
          <p:nvPicPr>
            <p:cNvPr id="2" name="图片 1"/>
            <p:cNvPicPr>
              <a:picLocks noChangeAspect="1"/>
            </p:cNvPicPr>
            <p:nvPr/>
          </p:nvPicPr>
          <p:blipFill>
            <a:blip r:embed="rId1"/>
            <a:stretch>
              <a:fillRect/>
            </a:stretch>
          </p:blipFill>
          <p:spPr>
            <a:xfrm>
              <a:off x="1402" y="7696"/>
              <a:ext cx="16386" cy="2645"/>
            </a:xfrm>
            <a:prstGeom prst="rect">
              <a:avLst/>
            </a:prstGeom>
          </p:spPr>
        </p:pic>
        <p:sp>
          <p:nvSpPr>
            <p:cNvPr id="4" name="文本框 3"/>
            <p:cNvSpPr txBox="1"/>
            <p:nvPr/>
          </p:nvSpPr>
          <p:spPr>
            <a:xfrm>
              <a:off x="1864" y="7915"/>
              <a:ext cx="15371" cy="2121"/>
            </a:xfrm>
            <a:prstGeom prst="rect">
              <a:avLst/>
            </a:prstGeom>
            <a:noFill/>
          </p:spPr>
          <p:txBody>
            <a:bodyPr wrap="square" rtlCol="0" anchor="t">
              <a:spAutoFit/>
            </a:bodyPr>
            <a:p>
              <a:pPr algn="l">
                <a:lnSpc>
                  <a:spcPct val="170000"/>
                </a:lnSpc>
                <a:spcBef>
                  <a:spcPts val="0"/>
                </a:spcBef>
                <a:spcAft>
                  <a:spcPts val="0"/>
                </a:spcAft>
              </a:pPr>
              <a:r>
                <a:rPr lang="en-US" altLang="zh-CN" b="1" dirty="0">
                  <a:effectLst>
                    <a:outerShdw blurRad="38100" dist="19050" dir="2700000" algn="tl" rotWithShape="0">
                      <a:schemeClr val="dk1">
                        <a:alpha val="40000"/>
                      </a:schemeClr>
                    </a:outerShdw>
                  </a:effectLst>
                  <a:latin typeface="Times New Roman" panose="02020603050405020304" pitchFamily="18" charset="0"/>
                  <a:sym typeface="+mn-ea"/>
                </a:rPr>
                <a:t>        </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垄断组织是指在资本主义社会的一个或几个经济部门中居于重要地位的大企业之间的联合。</a:t>
              </a:r>
              <a:endParaRPr lang="zh-CN" altLang="en-US" sz="2400">
                <a:latin typeface="黑体" panose="02010609060101010101" charset="-122"/>
                <a:ea typeface="黑体" panose="02010609060101010101" charset="-122"/>
                <a:cs typeface="黑体" panose="02010609060101010101" charset="-122"/>
              </a:endParaRPr>
            </a:p>
          </p:txBody>
        </p:sp>
      </p:grpSp>
      <p:sp>
        <p:nvSpPr>
          <p:cNvPr id="5" name="矩形 4"/>
          <p:cNvSpPr/>
          <p:nvPr/>
        </p:nvSpPr>
        <p:spPr>
          <a:xfrm>
            <a:off x="890905" y="2846705"/>
            <a:ext cx="3479165" cy="361315"/>
          </a:xfrm>
          <a:prstGeom prst="rect">
            <a:avLst/>
          </a:prstGeom>
        </p:spPr>
        <p:txBody>
          <a:bodyPr wrap="none" fromWordArt="1">
            <a:prstTxWarp prst="textWave1">
              <a:avLst>
                <a:gd name="adj1" fmla="val 0"/>
                <a:gd name="adj2" fmla="val 43"/>
              </a:avLst>
            </a:prstTxWarp>
            <a:noAutofit/>
          </a:bodyPr>
          <a:p>
            <a:pPr algn="ctr"/>
            <a:r>
              <a:rPr lang="en-US" sz="2000" b="1">
                <a:solidFill>
                  <a:srgbClr val="FF0000"/>
                </a:solidFill>
                <a:effectLst>
                  <a:outerShdw blurRad="38100" dist="38100" dir="2700000" algn="tl">
                    <a:srgbClr val="000000">
                      <a:alpha val="43137"/>
                    </a:srgbClr>
                  </a:outerShdw>
                  <a:reflection blurRad="6350" stA="53000" endA="300" endPos="35500" dir="5400000" sy="-90000" algn="bl" rotWithShape="0"/>
                </a:effectLst>
                <a:latin typeface="DFKai-SB" panose="03000509000000000000" charset="-120"/>
                <a:ea typeface="DFKai-SB" panose="03000509000000000000" charset="-120"/>
                <a:cs typeface="黑体" panose="02010609060101010101" charset="-122"/>
                <a:sym typeface="+mn-ea"/>
              </a:rPr>
              <a:t>垄断组织</a:t>
            </a:r>
            <a:r>
              <a:rPr lang="zh-CN" altLang="en-US" sz="2000" b="1">
                <a:solidFill>
                  <a:srgbClr val="FF0000"/>
                </a:solidFill>
                <a:effectLst>
                  <a:outerShdw blurRad="38100" dist="38100" dir="2700000" algn="tl">
                    <a:srgbClr val="000000">
                      <a:alpha val="43137"/>
                    </a:srgbClr>
                  </a:outerShdw>
                  <a:reflection blurRad="6350" stA="53000" endA="300" endPos="35500" dir="5400000" sy="-90000" algn="bl" rotWithShape="0"/>
                </a:effectLst>
                <a:latin typeface="DFKai-SB" panose="03000509000000000000" charset="-120"/>
                <a:ea typeface="DFKai-SB" panose="03000509000000000000" charset="-120"/>
                <a:cs typeface="黑体" panose="02010609060101010101" charset="-122"/>
                <a:sym typeface="+mn-ea"/>
              </a:rPr>
              <a:t>的形成</a:t>
            </a:r>
            <a:endParaRPr lang="zh-CN" altLang="en-US" sz="2000" b="1" dirty="0">
              <a:solidFill>
                <a:srgbClr val="FF0000"/>
              </a:solidFill>
              <a:effectLst>
                <a:outerShdw blurRad="38100" dist="38100" dir="2700000" algn="tl">
                  <a:srgbClr val="000000">
                    <a:alpha val="43137"/>
                  </a:srgbClr>
                </a:outerShdw>
                <a:reflection blurRad="6350" stA="53000" endA="300" endPos="35500" dir="5400000" sy="-90000" algn="bl" rotWithShape="0"/>
              </a:effectLst>
              <a:latin typeface="DFKai-SB" panose="03000509000000000000" charset="-120"/>
              <a:ea typeface="DFKai-SB" panose="03000509000000000000" charset="-120"/>
              <a:cs typeface="黑体" panose="02010609060101010101" charset="-122"/>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box(in)">
                                      <p:cBhvr>
                                        <p:cTn id="31"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1"/>
          <a:stretch>
            <a:fillRect/>
          </a:stretch>
        </p:blipFill>
        <p:spPr>
          <a:xfrm>
            <a:off x="1076960" y="719455"/>
            <a:ext cx="2009140" cy="574040"/>
          </a:xfrm>
          <a:prstGeom prst="rect">
            <a:avLst/>
          </a:prstGeom>
        </p:spPr>
      </p:pic>
      <p:sp>
        <p:nvSpPr>
          <p:cNvPr id="12" name="文本框 11"/>
          <p:cNvSpPr txBox="1"/>
          <p:nvPr/>
        </p:nvSpPr>
        <p:spPr>
          <a:xfrm>
            <a:off x="809625" y="3931285"/>
            <a:ext cx="10546080" cy="1568450"/>
          </a:xfrm>
          <a:prstGeom prst="rect">
            <a:avLst/>
          </a:prstGeom>
          <a:noFill/>
          <a:ln w="12700" cmpd="sng">
            <a:solidFill>
              <a:schemeClr val="accent1">
                <a:shade val="50000"/>
              </a:schemeClr>
            </a:solidFill>
            <a:prstDash val="sysDot"/>
          </a:ln>
        </p:spPr>
        <p:txBody>
          <a:bodyPr wrap="square" rtlCol="0" anchor="t">
            <a:spAutoFit/>
          </a:bodyPr>
          <a:lstStyle/>
          <a:p>
            <a:pPr fontAlgn="auto">
              <a:lnSpc>
                <a:spcPct val="200000"/>
              </a:lnSpc>
              <a:spcBef>
                <a:spcPts val="0"/>
              </a:spcBef>
              <a:spcAft>
                <a:spcPts val="0"/>
              </a:spcAft>
            </a:pPr>
            <a:r>
              <a:rPr lang="en-US" altLang="zh-CN" sz="2000" dirty="0">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   </a:t>
            </a:r>
            <a:r>
              <a:rPr lang="en-US" altLang="zh-CN" sz="2400" dirty="0">
                <a:effectLst>
                  <a:outerShdw blurRad="38100" dist="38100" dir="2700000" algn="tl">
                    <a:srgbClr val="000000">
                      <a:alpha val="43137"/>
                    </a:srgbClr>
                  </a:outerShdw>
                </a:effectLst>
                <a:latin typeface="黑体" panose="02010609060101010101" charset="-122"/>
                <a:ea typeface="黑体" panose="02010609060101010101" charset="-122"/>
                <a:sym typeface="+mn-ea"/>
              </a:rPr>
              <a:t> </a:t>
            </a:r>
            <a:r>
              <a:rPr lang="zh-CN" altLang="en-US" sz="2400" b="1" dirty="0">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方正粗黑宋简体" panose="02000000000000000000" charset="-122"/>
                <a:sym typeface="+mn-ea"/>
              </a:rPr>
              <a:t>2、</a:t>
            </a:r>
            <a:r>
              <a:rPr lang="zh-CN" altLang="en-US" sz="2400" dirty="0">
                <a:effectLst>
                  <a:outerShdw blurRad="38100" dist="38100" dir="2700000" algn="tl">
                    <a:srgbClr val="000000">
                      <a:alpha val="43137"/>
                    </a:srgbClr>
                  </a:outerShdw>
                </a:effectLst>
                <a:latin typeface="黑体" panose="02010609060101010101" charset="-122"/>
                <a:ea typeface="黑体" panose="02010609060101010101" charset="-122"/>
                <a:sym typeface="+mn-ea"/>
              </a:rPr>
              <a:t>从网上搜集各种汽车模型，讨论制造汽车需要哪些基础工业部门的配合？汽车工业的发展可以带动哪些相关产业的发展？</a:t>
            </a:r>
            <a:endParaRPr lang="zh-CN" altLang="en-US" sz="2400">
              <a:effectLst>
                <a:outerShdw blurRad="38100" dist="38100" dir="2700000" algn="tl">
                  <a:srgbClr val="000000">
                    <a:alpha val="43137"/>
                  </a:srgbClr>
                </a:outerShdw>
              </a:effectLst>
            </a:endParaRPr>
          </a:p>
        </p:txBody>
      </p:sp>
      <p:sp>
        <p:nvSpPr>
          <p:cNvPr id="3" name="文本框 2"/>
          <p:cNvSpPr txBox="1"/>
          <p:nvPr/>
        </p:nvSpPr>
        <p:spPr>
          <a:xfrm>
            <a:off x="808355" y="1470660"/>
            <a:ext cx="10547350" cy="1974215"/>
          </a:xfrm>
          <a:prstGeom prst="rect">
            <a:avLst/>
          </a:prstGeom>
          <a:noFill/>
        </p:spPr>
        <p:txBody>
          <a:bodyPr wrap="square" rtlCol="0" anchor="t">
            <a:spAutoFit/>
          </a:bodyPr>
          <a:p>
            <a:pPr fontAlgn="auto">
              <a:lnSpc>
                <a:spcPct val="170000"/>
              </a:lnSpc>
              <a:spcBef>
                <a:spcPts val="0"/>
              </a:spcBef>
              <a:spcAft>
                <a:spcPts val="0"/>
              </a:spcAft>
            </a:pPr>
            <a:r>
              <a:rPr lang="en-US" altLang="zh-CN"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a:t>
            </a:r>
            <a:r>
              <a:rPr lang="en-US" altLang="zh-CN" sz="2400" b="1" dirty="0">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sym typeface="+mn-ea"/>
              </a:rPr>
              <a:t>  </a:t>
            </a:r>
            <a:r>
              <a:rPr lang="zh-CN" altLang="en-US" sz="2400" b="1" dirty="0">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sym typeface="+mn-ea"/>
              </a:rPr>
              <a:t>1、</a:t>
            </a: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下列各项，哪项是最早研制成功的汽车、飞机的动力机？请在正确选项后的括号内画√。</a:t>
            </a:r>
            <a:endParaRPr lang="zh-CN" altLang="en-US" sz="2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endParaRPr>
          </a:p>
          <a:p>
            <a:pPr fontAlgn="auto">
              <a:lnSpc>
                <a:spcPct val="170000"/>
              </a:lnSpc>
              <a:spcBef>
                <a:spcPts val="0"/>
              </a:spcBef>
              <a:spcAft>
                <a:spcPts val="0"/>
              </a:spcAft>
            </a:pPr>
            <a:r>
              <a:rPr lang="zh-CN" altLang="en-US" sz="2400" b="1" dirty="0">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    蒸汽机(    )   电动机(    )   发电机(    )   内燃机(    )</a:t>
            </a:r>
            <a:endParaRPr lang="zh-CN" altLang="en-US" sz="2400" b="1">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9503410" y="2861310"/>
            <a:ext cx="591185" cy="583565"/>
          </a:xfrm>
          <a:prstGeom prst="rect">
            <a:avLst/>
          </a:prstGeom>
          <a:noFill/>
        </p:spPr>
        <p:txBody>
          <a:bodyPr wrap="none" rtlCol="0" anchor="t">
            <a:spAutoFit/>
          </a:bodyPr>
          <a:p>
            <a:r>
              <a:rPr lang="zh-CN" altLang="en-US" sz="3200" b="1" dirty="0">
                <a:solidFill>
                  <a:srgbClr val="FF0000"/>
                </a:solidFill>
                <a:effectLst>
                  <a:outerShdw blurRad="38100" dist="38100" dir="2700000" algn="tl">
                    <a:srgbClr val="C0C0C0"/>
                  </a:outerShdw>
                </a:effectLst>
                <a:latin typeface="方正粗黑宋简体" panose="02000000000000000000" charset="-122"/>
                <a:ea typeface="方正粗黑宋简体" panose="02000000000000000000" charset="-122"/>
                <a:sym typeface="+mn-ea"/>
              </a:rPr>
              <a:t>√</a:t>
            </a:r>
            <a:endParaRPr lang="zh-CN" altLang="en-US" sz="3200" b="1" dirty="0">
              <a:solidFill>
                <a:srgbClr val="FF0000"/>
              </a:solidFill>
              <a:effectLst>
                <a:outerShdw blurRad="38100" dist="38100" dir="2700000" algn="tl">
                  <a:srgbClr val="C0C0C0"/>
                </a:outerShdw>
              </a:effectLst>
              <a:latin typeface="方正粗黑宋简体" panose="02000000000000000000" charset="-122"/>
              <a:ea typeface="方正粗黑宋简体" panose="02000000000000000000" charset="-122"/>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 name="文本框 12"/>
          <p:cNvSpPr txBox="1"/>
          <p:nvPr/>
        </p:nvSpPr>
        <p:spPr>
          <a:xfrm>
            <a:off x="641350" y="1371600"/>
            <a:ext cx="10928350" cy="4871720"/>
          </a:xfrm>
          <a:prstGeom prst="rect">
            <a:avLst/>
          </a:prstGeom>
          <a:noFill/>
          <a:ln w="12700" cmpd="sng">
            <a:solidFill>
              <a:srgbClr val="FF0000"/>
            </a:solidFill>
            <a:prstDash val="sysDot"/>
          </a:ln>
        </p:spPr>
        <p:txBody>
          <a:bodyPr wrap="square" rtlCol="0" anchor="t">
            <a:spAutoFit/>
          </a:bodyPr>
          <a:p>
            <a:pPr>
              <a:lnSpc>
                <a:spcPct val="185000"/>
              </a:lnSpc>
              <a:spcBef>
                <a:spcPts val="0"/>
              </a:spcBef>
              <a:spcAft>
                <a:spcPts val="0"/>
              </a:spcAft>
            </a:pPr>
            <a:r>
              <a:rPr lang="en-US" alt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   </a:t>
            </a:r>
            <a:r>
              <a:rPr lang="zh-CN" altLang="en-US" sz="2400">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方正粗黑宋简体" panose="02000000000000000000" charset="-122"/>
                <a:sym typeface="+mn-ea"/>
              </a:rPr>
              <a:t> </a:t>
            </a:r>
            <a:r>
              <a:rPr lang="zh-CN" altLang="en-US" sz="2400" b="1">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方正粗黑宋简体" panose="02000000000000000000" charset="-122"/>
                <a:sym typeface="+mn-ea"/>
              </a:rPr>
              <a:t> </a:t>
            </a:r>
            <a:r>
              <a:rPr lang="en-US" altLang="zh-CN" sz="2400" b="1">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方正粗黑宋简体" panose="02000000000000000000" charset="-122"/>
                <a:sym typeface="+mn-ea"/>
              </a:rPr>
              <a:t>1</a:t>
            </a:r>
            <a:r>
              <a:rPr lang="zh-CN" altLang="en-US" sz="2400" b="1">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sym typeface="+mn-ea"/>
              </a:rPr>
              <a:t>、</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a:t>
            </a:r>
            <a:r>
              <a:rPr lang="en-US" altLang="zh-CN"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2019•</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贵州黔南等</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中考</a:t>
            </a:r>
            <a:r>
              <a:rPr lang="en-US" altLang="zh-CN"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17</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sz="240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下列属于第二次工业革命时期的成果是（   ）</a:t>
            </a:r>
            <a:endParaRPr lang="zh-CN" altLang="en-US" sz="240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endParaRPr>
          </a:p>
          <a:p>
            <a:pPr>
              <a:lnSpc>
                <a:spcPct val="185000"/>
              </a:lnSpc>
              <a:spcBef>
                <a:spcPts val="0"/>
              </a:spcBef>
              <a:spcAft>
                <a:spcPts val="0"/>
              </a:spcAft>
            </a:pPr>
            <a:r>
              <a:rPr lang="zh-CN" altLang="en-US" sz="24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    A．蒸汽机、汽车  	    B．电灯、电脑  </a:t>
            </a:r>
            <a:endParaRPr lang="zh-CN" altLang="en-US" sz="24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ct val="185000"/>
              </a:lnSpc>
              <a:spcBef>
                <a:spcPts val="0"/>
              </a:spcBef>
              <a:spcAft>
                <a:spcPts val="0"/>
              </a:spcAft>
            </a:pPr>
            <a:r>
              <a:rPr lang="zh-CN" altLang="en-US" sz="24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    C．火车、电报	          D．内燃机、飞机</a:t>
            </a:r>
            <a:endParaRPr lang="zh-CN" altLang="en-US" sz="24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ct val="185000"/>
              </a:lnSpc>
              <a:spcBef>
                <a:spcPts val="0"/>
              </a:spcBef>
              <a:spcAft>
                <a:spcPts val="0"/>
              </a:spcAft>
            </a:pPr>
            <a:r>
              <a:rPr lang="zh-CN" altLang="en-US" sz="240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    </a:t>
            </a:r>
            <a:r>
              <a:rPr lang="en-US" altLang="zh-CN" sz="2400" b="1">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方正粗黑宋简体" panose="02000000000000000000" charset="-122"/>
                <a:sym typeface="+mn-ea"/>
              </a:rPr>
              <a:t>2</a:t>
            </a:r>
            <a:r>
              <a:rPr lang="zh-CN" altLang="en-US" sz="2400" b="1">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sym typeface="+mn-ea"/>
              </a:rPr>
              <a:t>、</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a:t>
            </a:r>
            <a:r>
              <a:rPr lang="en-US" altLang="zh-CN"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2019•</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云南</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中考</a:t>
            </a:r>
            <a:r>
              <a:rPr lang="en-US" altLang="zh-CN"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19</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sz="240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19世纪最后30年和20世纪初，科学技术的进步和工业生产的高涨，被称为近代历史上的第二次工业革命，世界由“蒸汽时代”进入“电气时代”。下列发明成果属于第二次工业革命的是（   ）</a:t>
            </a:r>
            <a:endParaRPr lang="zh-CN" altLang="en-US" sz="240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endParaRPr>
          </a:p>
          <a:p>
            <a:pPr>
              <a:lnSpc>
                <a:spcPct val="185000"/>
              </a:lnSpc>
              <a:spcBef>
                <a:spcPts val="0"/>
              </a:spcBef>
              <a:spcAft>
                <a:spcPts val="0"/>
              </a:spcAft>
            </a:pPr>
            <a:r>
              <a:rPr lang="zh-CN" altLang="en-US" sz="240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   </a:t>
            </a:r>
            <a:r>
              <a:rPr lang="zh-CN" altLang="en-US" sz="24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 A．珍妮机      B．蒸汽机车       C．汽车      D．电子计算机</a:t>
            </a:r>
            <a:endParaRPr lang="zh-CN" altLang="en-US" sz="2400" dirty="0" smtClean="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p:txBody>
      </p:sp>
      <p:sp>
        <p:nvSpPr>
          <p:cNvPr id="4" name="文本框 3"/>
          <p:cNvSpPr txBox="1"/>
          <p:nvPr/>
        </p:nvSpPr>
        <p:spPr>
          <a:xfrm>
            <a:off x="10464165" y="1494790"/>
            <a:ext cx="553085" cy="645160"/>
          </a:xfrm>
          <a:prstGeom prst="rect">
            <a:avLst/>
          </a:prstGeom>
          <a:noFill/>
        </p:spPr>
        <p:txBody>
          <a:bodyPr wrap="square" rtlCol="0" anchor="t">
            <a:spAutoFit/>
          </a:bodyPr>
          <a:p>
            <a:pPr>
              <a:lnSpc>
                <a:spcPct val="100000"/>
              </a:lnSpc>
              <a:spcBef>
                <a:spcPts val="0"/>
              </a:spcBef>
              <a:spcAft>
                <a:spcPts val="0"/>
              </a:spcAft>
            </a:pPr>
            <a:r>
              <a:rPr lang="en-US" altLang="zh-CN" sz="3600" b="1" dirty="0">
                <a:solidFill>
                  <a:srgbClr val="FF0000"/>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黑体" panose="02010609060101010101" charset="-122"/>
                <a:sym typeface="+mn-ea"/>
              </a:rPr>
              <a:t>B</a:t>
            </a:r>
            <a:endParaRPr lang="en-US" altLang="zh-CN" sz="3600" b="1" dirty="0" smtClean="0">
              <a:solidFill>
                <a:srgbClr val="FF0000"/>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黑体" panose="02010609060101010101" charset="-122"/>
              <a:sym typeface="+mn-ea"/>
            </a:endParaRPr>
          </a:p>
        </p:txBody>
      </p:sp>
      <p:sp>
        <p:nvSpPr>
          <p:cNvPr id="11" name="矩形 10"/>
          <p:cNvSpPr/>
          <p:nvPr/>
        </p:nvSpPr>
        <p:spPr>
          <a:xfrm>
            <a:off x="4173220" y="631190"/>
            <a:ext cx="2851150" cy="373380"/>
          </a:xfrm>
          <a:prstGeom prst="rect">
            <a:avLst/>
          </a:prstGeom>
        </p:spPr>
        <p:txBody>
          <a:bodyPr wrap="none" fromWordArt="1">
            <a:prstTxWarp prst="textPlain">
              <a:avLst/>
            </a:prstTxWarp>
            <a:noAutofit/>
          </a:bodyPr>
          <a:p>
            <a:pPr algn="ctr"/>
            <a:r>
              <a:rPr lang="zh-CN" sz="2000">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sym typeface="+mn-ea"/>
              </a:rPr>
              <a:t>中考真题演练</a:t>
            </a:r>
            <a:endParaRPr lang="zh-CN" altLang="en-US" sz="2000" spc="100">
              <a:solidFill>
                <a:schemeClr val="accent6">
                  <a:lumMod val="50000"/>
                </a:schemeClr>
              </a:solidFill>
              <a:effectLst>
                <a:outerShdw blurRad="38100" dist="19050" dir="2700000" algn="tl" rotWithShape="0">
                  <a:schemeClr val="dk1">
                    <a:alpha val="40000"/>
                  </a:schemeClr>
                </a:outerShdw>
              </a:effectLst>
              <a:uFillTx/>
              <a:latin typeface="方正粗黑宋简体" panose="02000000000000000000" charset="-122"/>
              <a:ea typeface="方正粗黑宋简体" panose="02000000000000000000" charset="-122"/>
              <a:cs typeface="Arial" panose="020B0604020202020204" pitchFamily="34" charset="0"/>
              <a:sym typeface="+mn-ea"/>
            </a:endParaRPr>
          </a:p>
        </p:txBody>
      </p:sp>
      <p:sp>
        <p:nvSpPr>
          <p:cNvPr id="5" name="文本框 4"/>
          <p:cNvSpPr txBox="1"/>
          <p:nvPr/>
        </p:nvSpPr>
        <p:spPr>
          <a:xfrm>
            <a:off x="8293100" y="4958715"/>
            <a:ext cx="572770" cy="645160"/>
          </a:xfrm>
          <a:prstGeom prst="rect">
            <a:avLst/>
          </a:prstGeom>
          <a:noFill/>
        </p:spPr>
        <p:txBody>
          <a:bodyPr wrap="square" rtlCol="0" anchor="t">
            <a:spAutoFit/>
          </a:bodyPr>
          <a:p>
            <a:pPr>
              <a:lnSpc>
                <a:spcPct val="100000"/>
              </a:lnSpc>
              <a:spcBef>
                <a:spcPts val="0"/>
              </a:spcBef>
              <a:spcAft>
                <a:spcPts val="0"/>
              </a:spcAft>
            </a:pPr>
            <a:r>
              <a:rPr lang="en-US" altLang="zh-CN" sz="3600" b="1" dirty="0">
                <a:solidFill>
                  <a:srgbClr val="FF0000"/>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黑体" panose="02010609060101010101" charset="-122"/>
                <a:sym typeface="+mn-ea"/>
              </a:rPr>
              <a:t>C</a:t>
            </a:r>
            <a:endParaRPr lang="en-US" altLang="zh-CN" sz="3600" b="1" dirty="0" smtClean="0">
              <a:solidFill>
                <a:srgbClr val="FF0000"/>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黑体" panose="0201060906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 name="文本框 12"/>
          <p:cNvSpPr txBox="1"/>
          <p:nvPr/>
        </p:nvSpPr>
        <p:spPr>
          <a:xfrm>
            <a:off x="458470" y="616585"/>
            <a:ext cx="11225530" cy="5262245"/>
          </a:xfrm>
          <a:prstGeom prst="rect">
            <a:avLst/>
          </a:prstGeom>
          <a:noFill/>
          <a:ln w="12700" cmpd="sng">
            <a:noFill/>
            <a:prstDash val="sysDot"/>
          </a:ln>
        </p:spPr>
        <p:txBody>
          <a:bodyPr wrap="square" rtlCol="0" anchor="t">
            <a:spAutoFit/>
          </a:bodyPr>
          <a:p>
            <a:pPr>
              <a:lnSpc>
                <a:spcPct val="200000"/>
              </a:lnSpc>
              <a:spcBef>
                <a:spcPts val="0"/>
              </a:spcBef>
              <a:spcAft>
                <a:spcPts val="0"/>
              </a:spcAft>
            </a:pPr>
            <a:r>
              <a:rPr lang="en-US" altLang="zh-CN" sz="2400" b="1">
                <a:effectLst>
                  <a:outerShdw blurRad="38100" dist="19050" dir="2700000" algn="tl" rotWithShape="0">
                    <a:schemeClr val="dk1">
                      <a:alpha val="40000"/>
                    </a:schemeClr>
                  </a:outerShdw>
                </a:effectLst>
                <a:latin typeface="黑体" panose="02010609060101010101" charset="-122"/>
                <a:ea typeface="黑体" panose="02010609060101010101" charset="-122"/>
                <a:sym typeface="+mn-ea"/>
              </a:rPr>
              <a:t>    </a:t>
            </a:r>
            <a:r>
              <a:rPr lang="en-US" altLang="zh-CN" sz="2400" b="1">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方正粗黑宋简体" panose="02000000000000000000" charset="-122"/>
                <a:sym typeface="+mn-ea"/>
              </a:rPr>
              <a:t>3</a:t>
            </a:r>
            <a:r>
              <a:rPr lang="zh-CN" altLang="en-US" sz="2400" b="1">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sym typeface="+mn-ea"/>
              </a:rPr>
              <a:t>、</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a:t>
            </a:r>
            <a:r>
              <a:rPr lang="en-US" altLang="zh-CN"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2019•</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黑龙江龙东中考</a:t>
            </a:r>
            <a:r>
              <a:rPr lang="en-US" altLang="zh-CN"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16</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sz="240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下列不属于第二次工业革命成果的是（   ）</a:t>
            </a:r>
            <a:endParaRPr lang="zh-CN" altLang="en-US" sz="240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endParaRPr>
          </a:p>
          <a:p>
            <a:pPr>
              <a:lnSpc>
                <a:spcPct val="200000"/>
              </a:lnSpc>
              <a:spcBef>
                <a:spcPts val="0"/>
              </a:spcBef>
              <a:spcAft>
                <a:spcPts val="0"/>
              </a:spcAft>
            </a:pPr>
            <a:r>
              <a:rPr lang="zh-CN" altLang="en-US" sz="240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     </a:t>
            </a:r>
            <a:r>
              <a:rPr lang="zh-CN" altLang="en-US" sz="24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A．汽车       B．飞机         C．火车        D．电灯泡</a:t>
            </a:r>
            <a:endParaRPr lang="zh-CN" altLang="en-US" sz="2400" dirty="0" smtClean="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p>
            <a:pPr>
              <a:lnSpc>
                <a:spcPct val="200000"/>
              </a:lnSpc>
              <a:spcBef>
                <a:spcPts val="0"/>
              </a:spcBef>
              <a:spcAft>
                <a:spcPts val="0"/>
              </a:spcAft>
            </a:pPr>
            <a:r>
              <a:rPr lang="en-US" altLang="zh-CN" sz="2400" b="1">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cs typeface="方正粗黑宋简体" panose="02000000000000000000" charset="-122"/>
                <a:sym typeface="+mn-ea"/>
              </a:rPr>
              <a:t>       4</a:t>
            </a:r>
            <a:r>
              <a:rPr lang="zh-CN" altLang="en-US" sz="2400" b="1">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方正粗黑宋简体" panose="02000000000000000000" charset="-122"/>
                <a:sym typeface="+mn-ea"/>
              </a:rPr>
              <a:t>、</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a:t>
            </a:r>
            <a:r>
              <a:rPr lang="en-US" altLang="zh-CN"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2019•</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贵州铜仁</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中考</a:t>
            </a:r>
            <a:r>
              <a:rPr lang="en-US" altLang="zh-CN"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23</a:t>
            </a:r>
            <a:r>
              <a:rPr lang="zh-CN" altLang="en-US" sz="20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sz="240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科学在铸造世界的未来上能起决定性的作用。没有科学，现代工业国家就一点也不能存在。下列属于第二次工业革命成果的是（   ）</a:t>
            </a:r>
            <a:endParaRPr lang="zh-CN" altLang="en-US" sz="2400">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endParaRPr>
          </a:p>
          <a:p>
            <a:pPr>
              <a:lnSpc>
                <a:spcPct val="200000"/>
              </a:lnSpc>
              <a:spcBef>
                <a:spcPts val="0"/>
              </a:spcBef>
              <a:spcAft>
                <a:spcPts val="0"/>
              </a:spcAft>
            </a:pPr>
            <a:r>
              <a:rPr lang="zh-CN" altLang="en-US" sz="2400" b="1">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  </a:t>
            </a:r>
            <a:r>
              <a:rPr lang="zh-CN" altLang="en-US" sz="24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①蒸汽机的发明和应用   ②电机、内燃机的发明和应用   ③机械动力载人飞行的实现   ④电子计算机、原子能的发明和应用     ⑤汽车的发明和应用</a:t>
            </a:r>
            <a:endParaRPr lang="zh-CN" altLang="en-US" sz="24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ct val="200000"/>
              </a:lnSpc>
              <a:spcBef>
                <a:spcPts val="0"/>
              </a:spcBef>
              <a:spcAft>
                <a:spcPts val="0"/>
              </a:spcAft>
            </a:pPr>
            <a:r>
              <a:rPr lang="zh-CN" altLang="en-US" sz="240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     A．①②③      B．②③④      C．②④⑤      D．②③⑤</a:t>
            </a:r>
            <a:endParaRPr lang="zh-CN" altLang="en-US" sz="2000" dirty="0" smtClean="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p:txBody>
      </p:sp>
      <p:sp>
        <p:nvSpPr>
          <p:cNvPr id="3" name="文本框 2"/>
          <p:cNvSpPr txBox="1"/>
          <p:nvPr/>
        </p:nvSpPr>
        <p:spPr>
          <a:xfrm>
            <a:off x="9942830" y="836295"/>
            <a:ext cx="537210" cy="645160"/>
          </a:xfrm>
          <a:prstGeom prst="rect">
            <a:avLst/>
          </a:prstGeom>
          <a:noFill/>
        </p:spPr>
        <p:txBody>
          <a:bodyPr wrap="square" rtlCol="0" anchor="t">
            <a:spAutoFit/>
          </a:bodyPr>
          <a:p>
            <a:pPr>
              <a:lnSpc>
                <a:spcPct val="100000"/>
              </a:lnSpc>
              <a:spcBef>
                <a:spcPts val="0"/>
              </a:spcBef>
              <a:spcAft>
                <a:spcPts val="0"/>
              </a:spcAft>
            </a:pPr>
            <a:r>
              <a:rPr lang="en-US" altLang="zh-CN" sz="3600" b="1" dirty="0">
                <a:solidFill>
                  <a:srgbClr val="FF0000"/>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黑体" panose="02010609060101010101" charset="-122"/>
                <a:sym typeface="+mn-ea"/>
              </a:rPr>
              <a:t>C</a:t>
            </a:r>
            <a:endParaRPr lang="en-US" altLang="zh-CN" sz="3600" b="1" dirty="0" smtClean="0">
              <a:solidFill>
                <a:srgbClr val="FF0000"/>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黑体" panose="02010609060101010101" charset="-122"/>
              <a:sym typeface="+mn-ea"/>
            </a:endParaRPr>
          </a:p>
        </p:txBody>
      </p:sp>
      <p:sp>
        <p:nvSpPr>
          <p:cNvPr id="4" name="文本框 3"/>
          <p:cNvSpPr txBox="1"/>
          <p:nvPr/>
        </p:nvSpPr>
        <p:spPr>
          <a:xfrm flipH="1">
            <a:off x="10586085" y="2988310"/>
            <a:ext cx="508000" cy="645160"/>
          </a:xfrm>
          <a:prstGeom prst="rect">
            <a:avLst/>
          </a:prstGeom>
          <a:noFill/>
        </p:spPr>
        <p:txBody>
          <a:bodyPr wrap="square" rtlCol="0" anchor="t">
            <a:spAutoFit/>
          </a:bodyPr>
          <a:p>
            <a:pPr>
              <a:lnSpc>
                <a:spcPct val="100000"/>
              </a:lnSpc>
              <a:spcBef>
                <a:spcPts val="0"/>
              </a:spcBef>
              <a:spcAft>
                <a:spcPts val="0"/>
              </a:spcAft>
            </a:pPr>
            <a:r>
              <a:rPr lang="en-US" altLang="zh-CN" sz="3600" b="1" dirty="0">
                <a:solidFill>
                  <a:srgbClr val="FF0000"/>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黑体" panose="02010609060101010101" charset="-122"/>
                <a:sym typeface="+mn-ea"/>
              </a:rPr>
              <a:t>D</a:t>
            </a:r>
            <a:endParaRPr lang="en-US" altLang="zh-CN" sz="3600" b="1" dirty="0" smtClean="0">
              <a:solidFill>
                <a:srgbClr val="FF0000"/>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cs typeface="黑体" panose="0201060906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ags/tag1.xml><?xml version="1.0" encoding="utf-8"?>
<p:tagLst xmlns:p="http://schemas.openxmlformats.org/presentationml/2006/main">
  <p:tag name="KSO_WM_TAG_VERSION" val="1.0"/>
  <p:tag name="KSO_WM_TEMPLATE_CATEGORY" val="custom"/>
  <p:tag name="KSO_WM_TEMPLATE_INDEX" val="20187308"/>
</p:tagLst>
</file>

<file path=ppt/tags/tag2.xml><?xml version="1.0" encoding="utf-8"?>
<p:tagLst xmlns:p="http://schemas.openxmlformats.org/presentationml/2006/main">
  <p:tag name="KSO_WM_TAG_VERSION" val="1.0"/>
  <p:tag name="KSO_WM_TEMPLATE_CATEGORY" val="custom"/>
  <p:tag name="KSO_WM_TEMPLATE_INDEX" val="20187308"/>
</p:tagLst>
</file>

<file path=ppt/tags/tag3.xml><?xml version="1.0" encoding="utf-8"?>
<p:tagLst xmlns:p="http://schemas.openxmlformats.org/presentationml/2006/main">
  <p:tag name="KSO_WM_TAG_VERSION" val="1.0"/>
  <p:tag name="KSO_WM_BEAUTIFY_FLAG" val="#wm#"/>
  <p:tag name="KSO_WM_TEMPLATE_CATEGORY" val="custom"/>
  <p:tag name="KSO_WM_TEMPLATE_INDEX" val="20187308"/>
  <p:tag name="KSO_WM_TEMPLATE_THUMBS_INDEX" val="1、2、3、6、8、10、11、12、15"/>
</p:tagLst>
</file>

<file path=ppt/tags/tag4.xml><?xml version="1.0" encoding="utf-8"?>
<p:tagLst xmlns:p="http://schemas.openxmlformats.org/presentationml/2006/main">
  <p:tag name="KSO_WM_SLIDE_ID" val="custom20187308_1"/>
  <p:tag name="KSO_WM_SLIDE_TYPE" val="title"/>
  <p:tag name="KSO_WM_SLIDE_SUBTYPE" val="pureTxt"/>
  <p:tag name="KSO_WM_SLIDE_ITEM_CNT" val="2"/>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TEMPLATE_THUMBS_INDEX" val="1、2、3、6、8、10、11、12、15"/>
</p:tagLst>
</file>

<file path=ppt/tags/tag5.xml><?xml version="1.0" encoding="utf-8"?>
<p:tagLst xmlns:p="http://schemas.openxmlformats.org/presentationml/2006/main">
  <p:tag name="KSO_WM_BEAUTIFY_FLAG" val="#wm#"/>
  <p:tag name="KSO_WM_TEMPLATE_CATEGORY" val="basetag"/>
  <p:tag name="KSO_WM_TEMPLATE_INDEX" val="20164680"/>
</p:tagLst>
</file>

<file path=ppt/tags/tag6.xml><?xml version="1.0" encoding="utf-8"?>
<p:tagLst xmlns:p="http://schemas.openxmlformats.org/presentationml/2006/main">
  <p:tag name="KSO_WM_BEAUTIFY_FLAG" val="#wm#"/>
  <p:tag name="KSO_WM_TEMPLATE_CATEGORY" val="basetag"/>
  <p:tag name="KSO_WM_TEMPLATE_INDEX" val="20164680"/>
</p:tagLst>
</file>

<file path=ppt/tags/tag7.xml><?xml version="1.0" encoding="utf-8"?>
<p:tagLst xmlns:p="http://schemas.openxmlformats.org/presentationml/2006/main">
  <p:tag name="KSO_WM_BEAUTIFY_FLAG" val="#wm#"/>
  <p:tag name="KSO_WM_TEMPLATE_CATEGORY" val="basetag"/>
  <p:tag name="KSO_WM_TEMPLATE_INDEX" val="20164680"/>
</p:tagLst>
</file>

<file path=ppt/tags/tag8.xml><?xml version="1.0" encoding="utf-8"?>
<p:tagLst xmlns:p="http://schemas.openxmlformats.org/presentationml/2006/main">
  <p:tag name="KSO_WM_BEAUTIFY_FLAG" val="#wm#"/>
  <p:tag name="KSO_WM_TEMPLATE_CATEGORY" val="basetag"/>
  <p:tag name="KSO_WM_TEMPLATE_INDEX" val="20164680"/>
</p:tagLst>
</file>

<file path=ppt/tags/tag9.xml><?xml version="1.0" encoding="utf-8"?>
<p:tagLst xmlns:p="http://schemas.openxmlformats.org/presentationml/2006/main">
  <p:tag name="KSO_WM_BEAUTIFY_FLAG" val="#wm#"/>
  <p:tag name="KSO_WM_TEMPLATE_CATEGORY" val="basetag"/>
  <p:tag name="KSO_WM_TEMPLATE_INDEX" val="20164680"/>
</p:tagLst>
</file>

<file path=ppt/tags/tag10.xml><?xml version="1.0" encoding="utf-8"?>
<p:tagLst xmlns:p="http://schemas.openxmlformats.org/presentationml/2006/main">
  <p:tag name="KSO_WM_BEAUTIFY_FLAG" val="#wm#"/>
  <p:tag name="KSO_WM_TEMPLATE_CATEGORY" val="basetag"/>
  <p:tag name="KSO_WM_TEMPLATE_INDEX" val="20164680"/>
</p:tagLst>
</file>

<file path=ppt/tags/tag11.xml><?xml version="1.0" encoding="utf-8"?>
<p:tagLst xmlns:p="http://schemas.openxmlformats.org/presentationml/2006/main">
  <p:tag name="KSO_WM_BEAUTIFY_FLAG" val="#wm#"/>
  <p:tag name="KSO_WM_TEMPLATE_CATEGORY" val="basetag"/>
  <p:tag name="KSO_WM_TEMPLATE_INDEX" val="20164680"/>
</p:tagLst>
</file>

<file path=ppt/tags/tag12.xml><?xml version="1.0" encoding="utf-8"?>
<p:tagLst xmlns:p="http://schemas.openxmlformats.org/presentationml/2006/main">
  <p:tag name="KSO_WM_BEAUTIFY_FLAG" val="#wm#"/>
  <p:tag name="KSO_WM_TEMPLATE_CATEGORY" val="basetag"/>
  <p:tag name="KSO_WM_TEMPLATE_INDEX" val="20164680"/>
</p:tagLst>
</file>

<file path=ppt/tags/tag13.xml><?xml version="1.0" encoding="utf-8"?>
<p:tagLst xmlns:p="http://schemas.openxmlformats.org/presentationml/2006/main">
  <p:tag name="KSO_WM_BEAUTIFY_FLAG" val="#wm#"/>
  <p:tag name="KSO_WM_TEMPLATE_CATEGORY" val="basetag"/>
  <p:tag name="KSO_WM_TEMPLATE_INDEX" val="20164680"/>
</p:tagLst>
</file>

<file path=ppt/tags/tag14.xml><?xml version="1.0" encoding="utf-8"?>
<p:tagLst xmlns:p="http://schemas.openxmlformats.org/presentationml/2006/main">
  <p:tag name="KSO_WM_BEAUTIFY_FLAG" val="#wm#"/>
  <p:tag name="KSO_WM_TEMPLATE_CATEGORY" val="basetag"/>
  <p:tag name="KSO_WM_TEMPLATE_INDEX" val="20164680"/>
</p:tagLst>
</file>

<file path=ppt/tags/tag15.xml><?xml version="1.0" encoding="utf-8"?>
<p:tagLst xmlns:p="http://schemas.openxmlformats.org/presentationml/2006/main">
  <p:tag name="KSO_WM_BEAUTIFY_FLAG" val="#wm#"/>
  <p:tag name="KSO_WM_TEMPLATE_CATEGORY" val="basetag"/>
  <p:tag name="KSO_WM_TEMPLATE_INDEX" val="20164680"/>
</p:tagLst>
</file>

<file path=ppt/tags/tag16.xml><?xml version="1.0" encoding="utf-8"?>
<p:tagLst xmlns:p="http://schemas.openxmlformats.org/presentationml/2006/main">
  <p:tag name="KSO_WM_BEAUTIFY_FLAG" val="#wm#"/>
  <p:tag name="KSO_WM_TEMPLATE_CATEGORY" val="basetag"/>
  <p:tag name="KSO_WM_TEMPLATE_INDEX" val="20164680"/>
</p:tagLst>
</file>

<file path=ppt/tags/tag17.xml><?xml version="1.0" encoding="utf-8"?>
<p:tagLst xmlns:p="http://schemas.openxmlformats.org/presentationml/2006/main">
  <p:tag name="KSO_WM_BEAUTIFY_FLAG" val="#wm#"/>
  <p:tag name="KSO_WM_TEMPLATE_CATEGORY" val="basetag"/>
  <p:tag name="KSO_WM_TEMPLATE_INDEX" val="20164680"/>
</p:tagLst>
</file>

<file path=ppt/tags/tag18.xml><?xml version="1.0" encoding="utf-8"?>
<p:tagLst xmlns:p="http://schemas.openxmlformats.org/presentationml/2006/main">
  <p:tag name="KSO_WM_BEAUTIFY_FLAG" val="#wm#"/>
  <p:tag name="KSO_WM_TEMPLATE_CATEGORY" val="basetag"/>
  <p:tag name="KSO_WM_TEMPLATE_INDEX" val="20164680"/>
</p:tagLst>
</file>

<file path=ppt/tags/tag19.xml><?xml version="1.0" encoding="utf-8"?>
<p:tagLst xmlns:p="http://schemas.openxmlformats.org/presentationml/2006/main">
  <p:tag name="KSO_WM_BEAUTIFY_FLAG" val="#wm#"/>
  <p:tag name="KSO_WM_TEMPLATE_CATEGORY" val="basetag"/>
  <p:tag name="KSO_WM_TEMPLATE_INDEX" val="20164680"/>
</p:tagLst>
</file>

<file path=ppt/tags/tag20.xml><?xml version="1.0" encoding="utf-8"?>
<p:tagLst xmlns:p="http://schemas.openxmlformats.org/presentationml/2006/main">
  <p:tag name="KSO_WM_BEAUTIFY_FLAG" val="#wm#"/>
  <p:tag name="KSO_WM_TEMPLATE_CATEGORY" val="basetag"/>
  <p:tag name="KSO_WM_TEMPLATE_INDEX" val="20164680"/>
</p:tagLst>
</file>

<file path=ppt/tags/tag21.xml><?xml version="1.0" encoding="utf-8"?>
<p:tagLst xmlns:p="http://schemas.openxmlformats.org/presentationml/2006/main">
  <p:tag name="KSO_WM_BEAUTIFY_FLAG" val="#wm#"/>
  <p:tag name="KSO_WM_TEMPLATE_CATEGORY" val="basetag"/>
  <p:tag name="KSO_WM_TEMPLATE_INDEX" val="20164680"/>
</p:tagLst>
</file>

<file path=ppt/tags/tag22.xml><?xml version="1.0" encoding="utf-8"?>
<p:tagLst xmlns:p="http://schemas.openxmlformats.org/presentationml/2006/main">
  <p:tag name="KSO_WM_BEAUTIFY_FLAG" val="#wm#"/>
  <p:tag name="KSO_WM_TEMPLATE_CATEGORY" val="basetag"/>
  <p:tag name="KSO_WM_TEMPLATE_INDEX" val="20164680"/>
</p:tagLst>
</file>

<file path=ppt/tags/tag23.xml><?xml version="1.0" encoding="utf-8"?>
<p:tagLst xmlns:p="http://schemas.openxmlformats.org/presentationml/2006/main">
  <p:tag name="KSO_WM_BEAUTIFY_FLAG" val="#wm#"/>
  <p:tag name="KSO_WM_TEMPLATE_CATEGORY" val="basetag"/>
  <p:tag name="KSO_WM_TEMPLATE_INDEX" val="20164680"/>
</p:tagLst>
</file>

<file path=ppt/tags/tag24.xml><?xml version="1.0" encoding="utf-8"?>
<p:tagLst xmlns:p="http://schemas.openxmlformats.org/presentationml/2006/main">
  <p:tag name="KSO_WM_BEAUTIFY_FLAG" val="#wm#"/>
  <p:tag name="KSO_WM_TEMPLATE_CATEGORY" val="basetag"/>
  <p:tag name="KSO_WM_TEMPLATE_INDEX" val="20164680"/>
</p:tagLst>
</file>

<file path=ppt/tags/tag25.xml><?xml version="1.0" encoding="utf-8"?>
<p:tagLst xmlns:p="http://schemas.openxmlformats.org/presentationml/2006/main">
  <p:tag name="KSO_WM_BEAUTIFY_FLAG" val="#wm#"/>
  <p:tag name="KSO_WM_TEMPLATE_CATEGORY" val="basetag"/>
  <p:tag name="KSO_WM_TEMPLATE_INDEX" val="20164680"/>
</p:tagLst>
</file>

<file path=ppt/tags/tag26.xml><?xml version="1.0" encoding="utf-8"?>
<p:tagLst xmlns:p="http://schemas.openxmlformats.org/presentationml/2006/main">
  <p:tag name="KSO_WM_BEAUTIFY_FLAG" val="#wm#"/>
  <p:tag name="KSO_WM_TEMPLATE_CATEGORY" val="basetag"/>
  <p:tag name="KSO_WM_TEMPLATE_INDEX" val="20164680"/>
</p:tagLst>
</file>

<file path=ppt/tags/tag27.xml><?xml version="1.0" encoding="utf-8"?>
<p:tagLst xmlns:p="http://schemas.openxmlformats.org/presentationml/2006/main">
  <p:tag name="KSO_WM_BEAUTIFY_FLAG" val="#wm#"/>
  <p:tag name="KSO_WM_TEMPLATE_CATEGORY" val="basetag"/>
  <p:tag name="KSO_WM_TEMPLATE_INDEX" val="20164680"/>
</p:tagLst>
</file>

<file path=ppt/tags/tag28.xml><?xml version="1.0" encoding="utf-8"?>
<p:tagLst xmlns:p="http://schemas.openxmlformats.org/presentationml/2006/main">
  <p:tag name="KSO_WM_BEAUTIFY_FLAG" val="#wm#"/>
  <p:tag name="KSO_WM_TEMPLATE_CATEGORY" val="basetag"/>
  <p:tag name="KSO_WM_TEMPLATE_INDEX" val="20164680"/>
</p:tagLst>
</file>

<file path=ppt/tags/tag29.xml><?xml version="1.0" encoding="utf-8"?>
<p:tagLst xmlns:p="http://schemas.openxmlformats.org/presentationml/2006/main">
  <p:tag name="KSO_WM_BEAUTIFY_FLAG" val="#wm#"/>
  <p:tag name="KSO_WM_TEMPLATE_CATEGORY" val="basetag"/>
  <p:tag name="KSO_WM_TEMPLATE_INDEX" val="20164680"/>
</p:tagLst>
</file>

<file path=ppt/tags/tag30.xml><?xml version="1.0" encoding="utf-8"?>
<p:tagLst xmlns:p="http://schemas.openxmlformats.org/presentationml/2006/main">
  <p:tag name="KSO_WM_BEAUTIFY_FLAG" val="#wm#"/>
  <p:tag name="KSO_WM_TEMPLATE_CATEGORY" val="basetag"/>
  <p:tag name="KSO_WM_TEMPLATE_INDEX" val="20164680"/>
</p:tagLst>
</file>

<file path=ppt/theme/theme1.xml><?xml version="1.0" encoding="utf-8"?>
<a:theme xmlns:a="http://schemas.openxmlformats.org/drawingml/2006/main" name="Office 主题​​">
  <a:themeElements>
    <a:clrScheme name="2019空白演示文档">
      <a:dk1>
        <a:srgbClr val="000000"/>
      </a:dk1>
      <a:lt1>
        <a:srgbClr val="FFFFFF"/>
      </a:lt1>
      <a:dk2>
        <a:srgbClr val="E6E4E4"/>
      </a:dk2>
      <a:lt2>
        <a:srgbClr val="FFFFFF"/>
      </a:lt2>
      <a:accent1>
        <a:srgbClr val="477DEA"/>
      </a:accent1>
      <a:accent2>
        <a:srgbClr val="9B9B9B"/>
      </a:accent2>
      <a:accent3>
        <a:srgbClr val="F3B745"/>
      </a:accent3>
      <a:accent4>
        <a:srgbClr val="477EE7"/>
      </a:accent4>
      <a:accent5>
        <a:srgbClr val="4BA151"/>
      </a:accent5>
      <a:accent6>
        <a:srgbClr val="E9403C"/>
      </a:accent6>
      <a:hlink>
        <a:srgbClr val="0563C1"/>
      </a:hlink>
      <a:folHlink>
        <a:srgbClr val="954D72"/>
      </a:folHlink>
    </a:clrScheme>
    <a:fontScheme name="2019空白演示文档">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4549</Words>
  <PresentationFormat>宽屏</PresentationFormat>
  <Paragraphs>277</Paragraphs>
  <Slides>29</Slides>
  <Notes>15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29</vt:i4>
      </vt:variant>
    </vt:vector>
  </HeadingPairs>
  <TitlesOfParts>
    <vt:vector size="43" baseType="lpstr">
      <vt:lpstr>Arial</vt:lpstr>
      <vt:lpstr>宋体</vt:lpstr>
      <vt:lpstr>Wingdings</vt:lpstr>
      <vt:lpstr>黑体</vt:lpstr>
      <vt:lpstr>方正粗黑宋简体</vt:lpstr>
      <vt:lpstr>微软雅黑</vt:lpstr>
      <vt:lpstr>DFKai-SB</vt:lpstr>
      <vt:lpstr>Times New Roman</vt:lpstr>
      <vt:lpstr>楷体</vt:lpstr>
      <vt:lpstr>新宋体</vt:lpstr>
      <vt:lpstr>Arial Unicode MS</vt:lpstr>
      <vt:lpstr>等线</vt:lpstr>
      <vt:lpstr>仿宋</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2017-08-03T09:01:00Z</dcterms:created>
  <dcterms:modified xsi:type="dcterms:W3CDTF">2019-12-12T23:57:32Z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2052-11.1.0.9209</vt:lpwstr>
  </property>
</Properties>
</file>