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9"/>
  </p:notesMasterIdLst>
  <p:sldIdLst>
    <p:sldId id="260" r:id="rId3"/>
    <p:sldId id="262" r:id="rId4"/>
    <p:sldId id="296" r:id="rId5"/>
    <p:sldId id="261" r:id="rId6"/>
    <p:sldId id="264" r:id="rId7"/>
    <p:sldId id="267" r:id="rId8"/>
    <p:sldId id="270" r:id="rId9"/>
    <p:sldId id="271" r:id="rId10"/>
    <p:sldId id="273" r:id="rId11"/>
    <p:sldId id="276" r:id="rId12"/>
    <p:sldId id="278" r:id="rId13"/>
    <p:sldId id="279" r:id="rId14"/>
    <p:sldId id="280" r:id="rId15"/>
    <p:sldId id="282" r:id="rId16"/>
    <p:sldId id="286" r:id="rId17"/>
    <p:sldId id="288" r:id="rId18"/>
    <p:sldId id="287" r:id="rId20"/>
    <p:sldId id="283" r:id="rId21"/>
    <p:sldId id="291" r:id="rId22"/>
    <p:sldId id="290" r:id="rId23"/>
    <p:sldId id="289" r:id="rId24"/>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89" d="100"/>
          <a:sy n="89" d="100"/>
        </p:scale>
        <p:origin x="-744" y="-108"/>
      </p:cViewPr>
      <p:guideLst>
        <p:guide orient="horz" pos="215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notesMaster" Target="notesMasters/notesMaster1.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8130"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defRPr sz="1200">
                <a:latin typeface="Calibri" panose="020F050202020403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48131"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a:defRPr sz="1200">
                <a:latin typeface="Calibri" panose="020F050202020403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2052" name="Rectangle 4"/>
          <p:cNvSpPr>
            <a:spLocks noGrp="1" noRot="1" noChangeAspect="1" noTextEdit="1"/>
          </p:cNvSpPr>
          <p:nvPr>
            <p:ph type="sldImg"/>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48133"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48134"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defRPr sz="1200">
                <a:latin typeface="Calibri" panose="020F050202020403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48135"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p>
            <a:pPr lvl="0" algn="r" eaLnBrk="1" fontAlgn="base" hangingPunct="1"/>
            <a:fld id="{9A0DB2DC-4C9A-4742-B13C-FB6460FD3503}" type="slidenum">
              <a:rPr lang="zh-CN" altLang="en-US" sz="1200" strike="noStrike" noProof="1" dirty="0">
                <a:latin typeface="Calibri" panose="020F0502020204030204" pitchFamily="34" charset="0"/>
                <a:ea typeface="宋体" panose="02010600030101010101" pitchFamily="2" charset="-122"/>
                <a:cs typeface="+mn-cs"/>
              </a:rPr>
            </a:fld>
            <a:endParaRPr lang="zh-CN" altLang="en-US" sz="1200" strike="noStrike" noProof="1" dirty="0">
              <a:latin typeface="Calibri" panose="020F050202020403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Rectangle 7"/>
          <p:cNvSpPr txBox="1">
            <a:spLocks noGrp="1"/>
          </p:cNvSpPr>
          <p:nvPr/>
        </p:nvSpPr>
        <p:spPr>
          <a:xfrm>
            <a:off x="3884613" y="8685213"/>
            <a:ext cx="2971800" cy="457200"/>
          </a:xfrm>
          <a:prstGeom prst="rect">
            <a:avLst/>
          </a:prstGeom>
          <a:noFill/>
          <a:ln w="9525">
            <a:noFill/>
          </a:ln>
        </p:spPr>
        <p:txBody>
          <a:bodyPr anchor="b"/>
          <a:p>
            <a:pPr lvl="0" indent="0" algn="r"/>
            <a:fld id="{9A0DB2DC-4C9A-4742-B13C-FB6460FD3503}" type="slidenum">
              <a:rPr lang="zh-CN" altLang="zh-CN" sz="1200" dirty="0">
                <a:latin typeface="Calibri" panose="020F0502020204030204" pitchFamily="34" charset="0"/>
              </a:rPr>
            </a:fld>
            <a:endParaRPr lang="zh-CN" altLang="zh-CN" sz="1200" dirty="0">
              <a:latin typeface="Calibri" panose="020F0502020204030204" pitchFamily="34" charset="0"/>
            </a:endParaRPr>
          </a:p>
        </p:txBody>
      </p:sp>
      <p:sp>
        <p:nvSpPr>
          <p:cNvPr id="18434" name="Rectangle 2"/>
          <p:cNvSpPr>
            <a:spLocks noGrp="1" noRot="1" noChangeAspect="1" noTextEdit="1"/>
          </p:cNvSpPr>
          <p:nvPr>
            <p:ph type="sldImg"/>
          </p:nvPr>
        </p:nvSpPr>
        <p:spPr/>
      </p:sp>
      <p:sp>
        <p:nvSpPr>
          <p:cNvPr id="18435" name="Rectangle 3"/>
          <p:cNvSpPr>
            <a:spLocks noGrp="1" noRot="1"/>
          </p:cNvSpPr>
          <p:nvPr>
            <p:ph type="body"/>
          </p:nvPr>
        </p:nvSpPr>
        <p:spPr/>
        <p:txBody>
          <a:bodyPr wrap="square" lIns="91440" tIns="45720" rIns="91440" bIns="45720" anchor="t"/>
          <a:p>
            <a:pPr lvl="0" eaLnBrk="1" hangingPunct="1">
              <a:spcBef>
                <a:spcPct val="0"/>
              </a:spcBef>
            </a:pPr>
            <a:endParaRPr lang="en-US" altLang="zh-CN"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6"/>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ea typeface="宋体" panose="02010600030101010101" pitchFamily="2" charset="-122"/>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ea typeface="宋体" panose="02010600030101010101" pitchFamily="2" charset="-122"/>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1"/>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ea typeface="宋体" panose="02010600030101010101" pitchFamily="2" charset="-122"/>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200151"/>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200151"/>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ea typeface="宋体" panose="02010600030101010101" pitchFamily="2" charset="-122"/>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9"/>
            <a:ext cx="8229600" cy="1143000"/>
          </a:xfr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ea typeface="宋体" panose="02010600030101010101" pitchFamily="2" charset="-122"/>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ea typeface="宋体" panose="02010600030101010101" pitchFamily="2" charset="-122"/>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ea typeface="宋体" panose="02010600030101010101" pitchFamily="2" charset="-122"/>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73049"/>
            <a:ext cx="3008313" cy="1162051"/>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ea typeface="宋体" panose="02010600030101010101" pitchFamily="2" charset="-122"/>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9"/>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ea typeface="宋体" panose="02010600030101010101" pitchFamily="2" charset="-122"/>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ea typeface="宋体" panose="02010600030101010101" pitchFamily="2" charset="-122"/>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7851"/>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06375"/>
            <a:ext cx="6019800" cy="4387851"/>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ea typeface="宋体" panose="02010600030101010101" pitchFamily="2"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1026" name="标题占位符 1"/>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文本占位符 2"/>
          <p:cNvSpPr>
            <a:spLocks noGrp="1"/>
          </p:cNvSpPr>
          <p:nvPr>
            <p:ph type="body"/>
          </p:nvPr>
        </p:nvSpPr>
        <p:spPr>
          <a:xfrm>
            <a:off x="457200" y="1600200"/>
            <a:ext cx="8229600" cy="4525963"/>
          </a:xfrm>
          <a:prstGeom prst="rect">
            <a:avLst/>
          </a:prstGeom>
          <a:noFill/>
          <a:ln w="9525">
            <a:noFill/>
          </a:ln>
        </p:spPr>
        <p:txBody>
          <a:bodyPr anchor="t"/>
          <a:p>
            <a:pPr lvl="0" indent="-34290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rgbClr val="898989"/>
                </a:solidFill>
                <a:latin typeface="Calibri" panose="020F0502020204030204" pitchFamily="34" charset="0"/>
              </a:defRPr>
            </a:lvl1pPr>
          </a:lstStyle>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ea typeface="宋体"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jpeg"/><Relationship Id="rId1" Type="http://schemas.openxmlformats.org/officeDocument/2006/relationships/image" Target="../media/image7.jpe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wav"/><Relationship Id="rId1" Type="http://schemas.openxmlformats.org/officeDocument/2006/relationships/image" Target="../media/image14.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16.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vmlDrawing" Target="../drawings/vmlDrawing1.vml"/><Relationship Id="rId4" Type="http://schemas.openxmlformats.org/officeDocument/2006/relationships/slideLayout" Target="../slideLayouts/slideLayout7.xml"/><Relationship Id="rId3" Type="http://schemas.openxmlformats.org/officeDocument/2006/relationships/audio" Target="../media/audio2.wav"/><Relationship Id="rId2" Type="http://schemas.openxmlformats.org/officeDocument/2006/relationships/image" Target="../media/image15.wmf"/><Relationship Id="rId1"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85014" name="Text Box 22"/>
          <p:cNvSpPr txBox="1">
            <a:spLocks noChangeArrowheads="1"/>
          </p:cNvSpPr>
          <p:nvPr/>
        </p:nvSpPr>
        <p:spPr bwMode="auto">
          <a:xfrm rot="10800000" flipV="1">
            <a:off x="2154238" y="2265363"/>
            <a:ext cx="9144000" cy="1630363"/>
          </a:xfrm>
          <a:prstGeom prst="rect">
            <a:avLst/>
          </a:prstGeom>
          <a:noFill/>
          <a:ln w="9525">
            <a:noFill/>
            <a:miter lim="800000"/>
          </a:ln>
        </p:spPr>
        <p:txBody>
          <a:bodyPr>
            <a:spAutoFit/>
          </a:bodyPr>
          <a:lstStyle/>
          <a:p>
            <a:pPr marR="0" algn="ctr" defTabSz="914400">
              <a:lnSpc>
                <a:spcPts val="6000"/>
              </a:lnSpc>
              <a:buClrTx/>
              <a:buSzTx/>
              <a:buFontTx/>
              <a:buNone/>
              <a:defRPr/>
            </a:pPr>
            <a:r>
              <a:rPr kumimoji="1" lang="zh-CN" altLang="en-US" sz="3600" b="1" kern="1200" cap="none" spc="0" normalizeH="0" baseline="0" noProof="0">
                <a:solidFill>
                  <a:srgbClr val="CC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第</a:t>
            </a:r>
            <a:r>
              <a:rPr kumimoji="1" lang="en-US" altLang="zh-CN" sz="3600" b="1" kern="1200" cap="none" spc="0" normalizeH="0" baseline="0" noProof="0">
                <a:solidFill>
                  <a:srgbClr val="CC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5</a:t>
            </a:r>
            <a:r>
              <a:rPr kumimoji="1" lang="zh-CN" altLang="en-US" sz="3600" b="1" kern="1200" cap="none" spc="0" normalizeH="0" baseline="0" noProof="0">
                <a:solidFill>
                  <a:srgbClr val="CC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课甲午中日战争与</a:t>
            </a:r>
            <a:endParaRPr kumimoji="1" lang="en-US" altLang="zh-CN" sz="3600" b="1" kern="1200" cap="none" spc="0" normalizeH="0" baseline="0" noProof="0">
              <a:solidFill>
                <a:srgbClr val="CC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a:p>
            <a:pPr marR="0" algn="ctr" defTabSz="914400">
              <a:lnSpc>
                <a:spcPts val="6000"/>
              </a:lnSpc>
              <a:buClrTx/>
              <a:buSzTx/>
              <a:buFontTx/>
              <a:buNone/>
              <a:defRPr/>
            </a:pPr>
            <a:r>
              <a:rPr kumimoji="1" lang="zh-CN" altLang="en-US" sz="3600" b="1" kern="1200" cap="none" spc="0" normalizeH="0" baseline="0" noProof="0">
                <a:solidFill>
                  <a:srgbClr val="CC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瓜分中国狂潮</a:t>
            </a:r>
            <a:endParaRPr kumimoji="1" lang="zh-CN" altLang="en-US" sz="3600" b="1" kern="1200" cap="none" spc="0" normalizeH="0" baseline="0" noProof="0">
              <a:solidFill>
                <a:srgbClr val="CC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endParaRPr>
          </a:p>
        </p:txBody>
      </p:sp>
      <p:sp>
        <p:nvSpPr>
          <p:cNvPr id="191497" name="Text Box 9"/>
          <p:cNvSpPr txBox="1">
            <a:spLocks noChangeArrowheads="1"/>
          </p:cNvSpPr>
          <p:nvPr/>
        </p:nvSpPr>
        <p:spPr bwMode="auto">
          <a:xfrm>
            <a:off x="4416425" y="6040438"/>
            <a:ext cx="4619625" cy="701675"/>
          </a:xfrm>
          <a:prstGeom prst="rect">
            <a:avLst/>
          </a:prstGeom>
          <a:noFill/>
          <a:ln>
            <a:noFill/>
          </a:ln>
          <a:effectLst/>
        </p:spPr>
        <p:txBody>
          <a:bodyPr>
            <a:spAutoFit/>
          </a:bodyPr>
          <a:lstStyle/>
          <a:p>
            <a:pPr marR="0" defTabSz="914400">
              <a:buClrTx/>
              <a:buSzTx/>
              <a:buFontTx/>
              <a:buNone/>
              <a:defRPr/>
            </a:pPr>
            <a:endParaRPr kumimoji="1" lang="zh-CN" altLang="en-US" sz="4000" b="1" kern="1200" cap="none" spc="0" normalizeH="0" baseline="0" noProof="0">
              <a:solidFill>
                <a:srgbClr val="000000"/>
              </a:solidFill>
              <a:effectLst>
                <a:outerShdw blurRad="38100" dist="38100" dir="2700000" algn="tl">
                  <a:srgbClr val="C0C0C0"/>
                </a:outerShdw>
              </a:effectLst>
              <a:latin typeface="Times New Roman" panose="02020603050405020304" pitchFamily="18" charset="0"/>
              <a:ea typeface="宋体" panose="02010600030101010101" pitchFamily="2" charset="-122"/>
              <a:cs typeface="+mn-cs"/>
            </a:endParaRPr>
          </a:p>
        </p:txBody>
      </p:sp>
      <p:pic>
        <p:nvPicPr>
          <p:cNvPr id="3075" name="图片 1" descr="timg"/>
          <p:cNvPicPr>
            <a:picLocks noChangeAspect="1"/>
          </p:cNvPicPr>
          <p:nvPr/>
        </p:nvPicPr>
        <p:blipFill>
          <a:blip r:embed="rId1"/>
          <a:stretch>
            <a:fillRect/>
          </a:stretch>
        </p:blipFill>
        <p:spPr>
          <a:xfrm>
            <a:off x="201613" y="2168525"/>
            <a:ext cx="3268662" cy="2520950"/>
          </a:xfrm>
          <a:prstGeom prst="rect">
            <a:avLst/>
          </a:prstGeom>
          <a:noFill/>
          <a:ln w="9525">
            <a:noFill/>
          </a:ln>
        </p:spPr>
      </p:pic>
      <p:pic>
        <p:nvPicPr>
          <p:cNvPr id="3076" name="图片 2" descr="b969fece5a5e7688b0d593a56e3e46d7"/>
          <p:cNvPicPr>
            <a:picLocks noChangeAspect="1"/>
          </p:cNvPicPr>
          <p:nvPr/>
        </p:nvPicPr>
        <p:blipFill>
          <a:blip r:embed="rId2"/>
          <a:stretch>
            <a:fillRect/>
          </a:stretch>
        </p:blipFill>
        <p:spPr>
          <a:xfrm>
            <a:off x="-263525" y="1163638"/>
            <a:ext cx="4198938" cy="4102100"/>
          </a:xfrm>
          <a:prstGeom prst="rect">
            <a:avLst/>
          </a:prstGeom>
          <a:noFill/>
          <a:ln w="9525">
            <a:noFill/>
          </a:ln>
        </p:spPr>
      </p:pic>
      <p:pic>
        <p:nvPicPr>
          <p:cNvPr id="3077" name="图片 3" descr="bade4f4cfda49f1667c20b346280b4d8"/>
          <p:cNvPicPr>
            <a:picLocks noChangeAspect="1"/>
          </p:cNvPicPr>
          <p:nvPr/>
        </p:nvPicPr>
        <p:blipFill>
          <a:blip r:embed="rId3"/>
          <a:stretch>
            <a:fillRect/>
          </a:stretch>
        </p:blipFill>
        <p:spPr>
          <a:xfrm>
            <a:off x="1130300" y="377825"/>
            <a:ext cx="3286125" cy="785813"/>
          </a:xfrm>
          <a:prstGeom prst="rect">
            <a:avLst/>
          </a:prstGeom>
          <a:noFill/>
          <a:ln w="9525">
            <a:noFill/>
          </a:ln>
        </p:spPr>
      </p:pic>
      <p:sp>
        <p:nvSpPr>
          <p:cNvPr id="3078" name="文本框 4"/>
          <p:cNvSpPr txBox="1"/>
          <p:nvPr/>
        </p:nvSpPr>
        <p:spPr>
          <a:xfrm>
            <a:off x="1797050" y="539750"/>
            <a:ext cx="2138363" cy="460375"/>
          </a:xfrm>
          <a:prstGeom prst="rect">
            <a:avLst/>
          </a:prstGeom>
          <a:noFill/>
          <a:ln w="9525">
            <a:noFill/>
          </a:ln>
        </p:spPr>
        <p:txBody>
          <a:bodyPr wrap="square" anchor="t">
            <a:spAutoFit/>
          </a:bodyPr>
          <a:p>
            <a:r>
              <a:rPr lang="zh-CN" altLang="zh-CN" sz="2400" b="1">
                <a:solidFill>
                  <a:srgbClr val="FF0000"/>
                </a:solidFill>
                <a:latin typeface="黑体" panose="02010609060101010101" pitchFamily="49" charset="-122"/>
                <a:ea typeface="黑体" panose="02010609060101010101" pitchFamily="49" charset="-122"/>
              </a:rPr>
              <a:t>部编版</a:t>
            </a:r>
            <a:r>
              <a:rPr lang="en-US" altLang="zh-CN" sz="2400" b="1">
                <a:solidFill>
                  <a:srgbClr val="FF0000"/>
                </a:solidFill>
                <a:latin typeface="黑体" panose="02010609060101010101" pitchFamily="49" charset="-122"/>
                <a:ea typeface="黑体" panose="02010609060101010101" pitchFamily="49" charset="-122"/>
              </a:rPr>
              <a:t>2017</a:t>
            </a:r>
            <a:r>
              <a:rPr lang="zh-CN" altLang="en-US" sz="2400" b="1">
                <a:solidFill>
                  <a:srgbClr val="FF0000"/>
                </a:solidFill>
                <a:latin typeface="黑体" panose="02010609060101010101" pitchFamily="49" charset="-122"/>
                <a:ea typeface="黑体" panose="02010609060101010101" pitchFamily="49" charset="-122"/>
              </a:rPr>
              <a:t>年</a:t>
            </a:r>
            <a:endParaRPr lang="zh-CN" altLang="en-US" sz="2400" b="1">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7" name="图片 6"/>
          <p:cNvPicPr>
            <a:picLocks noChangeAspect="1"/>
          </p:cNvPicPr>
          <p:nvPr/>
        </p:nvPicPr>
        <p:blipFill>
          <a:blip r:embed="rId1"/>
          <a:stretch>
            <a:fillRect/>
          </a:stretch>
        </p:blipFill>
        <p:spPr>
          <a:xfrm>
            <a:off x="456883" y="1457643"/>
            <a:ext cx="4421187" cy="3851275"/>
          </a:xfrm>
          <a:prstGeom prst="rect">
            <a:avLst/>
          </a:prstGeom>
          <a:noFill/>
          <a:ln w="9525">
            <a:noFill/>
          </a:ln>
        </p:spPr>
      </p:pic>
      <p:sp>
        <p:nvSpPr>
          <p:cNvPr id="4097" name="Rectangle 2"/>
          <p:cNvSpPr>
            <a:spLocks noGrp="1"/>
          </p:cNvSpPr>
          <p:nvPr>
            <p:ph type="title"/>
          </p:nvPr>
        </p:nvSpPr>
        <p:spPr>
          <a:xfrm>
            <a:off x="457200" y="314643"/>
            <a:ext cx="8229600" cy="1143000"/>
          </a:xfrm>
        </p:spPr>
        <p:txBody>
          <a:bodyPr wrap="square" lIns="91440" tIns="45720" rIns="91440" bIns="45720" anchor="ctr"/>
          <a:p>
            <a:pPr eaLnBrk="1" hangingPunct="1"/>
            <a:r>
              <a:rPr lang="zh-CN" altLang="en-US" dirty="0"/>
              <a:t>情境导入 </a:t>
            </a:r>
            <a:endParaRPr lang="zh-CN" altLang="en-US" dirty="0"/>
          </a:p>
        </p:txBody>
      </p:sp>
      <p:sp>
        <p:nvSpPr>
          <p:cNvPr id="4099" name="Rectangle 3"/>
          <p:cNvSpPr>
            <a:spLocks noGrp="1"/>
          </p:cNvSpPr>
          <p:nvPr>
            <p:ph idx="1"/>
          </p:nvPr>
        </p:nvSpPr>
        <p:spPr>
          <a:xfrm>
            <a:off x="207963" y="1565275"/>
            <a:ext cx="8229600" cy="3636963"/>
          </a:xfrm>
          <a:solidFill>
            <a:schemeClr val="accent2">
              <a:lumMod val="20000"/>
              <a:lumOff val="80000"/>
              <a:alpha val="50000"/>
            </a:schemeClr>
          </a:solidFill>
          <a:ln>
            <a:solidFill>
              <a:schemeClr val="accent2">
                <a:shade val="95000"/>
                <a:satMod val="105000"/>
              </a:schemeClr>
            </a:solidFill>
          </a:ln>
          <a:effectLst>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anchor="t"/>
          <a:p>
            <a:pPr eaLnBrk="1" fontAlgn="base" hangingPunct="1"/>
            <a:r>
              <a:rPr lang="zh-CN" altLang="en-US" sz="2800" strike="noStrike" noProof="1" dirty="0"/>
              <a:t>“我们是东海捧出的珍珠一串，琉球是我的群弟，我便是台湾。我胸中还氤氲着郑氏的英魂，精忠的赤血点染了我的家传。母亲，酷炎的夏日要晒死我了，赐我个号令，我还能背城一战。母亲，我要回来，母亲！”</a:t>
            </a:r>
            <a:r>
              <a:rPr lang="en-US" altLang="zh-CN" sz="2800" strike="noStrike" noProof="1" dirty="0"/>
              <a:t>—</a:t>
            </a:r>
            <a:r>
              <a:rPr lang="zh-CN" altLang="en-US" sz="2800" strike="noStrike" noProof="1" dirty="0"/>
              <a:t>闻一多</a:t>
            </a:r>
            <a:r>
              <a:rPr lang="en-US" altLang="zh-CN" sz="2800" strike="noStrike" noProof="1" dirty="0"/>
              <a:t>《</a:t>
            </a:r>
            <a:r>
              <a:rPr lang="zh-CN" altLang="en-US" sz="2800" strike="noStrike" noProof="1" dirty="0"/>
              <a:t>七子之歌</a:t>
            </a:r>
            <a:r>
              <a:rPr lang="en-US" altLang="zh-CN" sz="2800" strike="noStrike" noProof="1" dirty="0"/>
              <a:t>.</a:t>
            </a:r>
            <a:r>
              <a:rPr lang="zh-CN" altLang="en-US" sz="2800" strike="noStrike" noProof="1" dirty="0"/>
              <a:t>台湾</a:t>
            </a:r>
            <a:r>
              <a:rPr lang="en-US" altLang="zh-CN" sz="2800" strike="noStrike" noProof="1" dirty="0"/>
              <a:t>》</a:t>
            </a:r>
            <a:endParaRPr lang="en-US" altLang="zh-CN" sz="2800" strike="noStrike" noProof="1" dirty="0"/>
          </a:p>
          <a:p>
            <a:pPr eaLnBrk="1" fontAlgn="base" hangingPunct="1"/>
            <a:r>
              <a:rPr lang="en-US" altLang="zh-CN" sz="2800" strike="noStrike" noProof="1" dirty="0"/>
              <a:t>  《</a:t>
            </a:r>
            <a:r>
              <a:rPr lang="zh-CN" altLang="en-US" sz="2800" strike="noStrike" noProof="1" dirty="0"/>
              <a:t>七子之歌</a:t>
            </a:r>
            <a:r>
              <a:rPr lang="en-US" altLang="zh-CN" sz="2800" strike="noStrike" noProof="1" dirty="0"/>
              <a:t>.</a:t>
            </a:r>
            <a:r>
              <a:rPr lang="zh-CN" altLang="en-US" sz="2800" strike="noStrike" noProof="1" dirty="0"/>
              <a:t>台湾</a:t>
            </a:r>
            <a:r>
              <a:rPr lang="en-US" altLang="zh-CN" sz="2800" strike="noStrike" noProof="1" dirty="0"/>
              <a:t>》</a:t>
            </a:r>
            <a:r>
              <a:rPr lang="zh-CN" altLang="en-US" sz="2800" strike="noStrike" noProof="1" dirty="0"/>
              <a:t>表达了台湾人民对祖国大陆母亲的眷恋和强烈要求回归祖国的愿望。那么同学们在近代，台湾是如何同祖国母亲分离的？</a:t>
            </a:r>
            <a:endParaRPr lang="zh-CN" altLang="en-US" sz="2800" strike="noStrike" noProof="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22531" name="文本框 22530"/>
          <p:cNvSpPr txBox="1"/>
          <p:nvPr/>
        </p:nvSpPr>
        <p:spPr>
          <a:xfrm>
            <a:off x="229235" y="1609725"/>
            <a:ext cx="7404100" cy="3322955"/>
          </a:xfrm>
          <a:prstGeom prst="rect">
            <a:avLst/>
          </a:prstGeom>
          <a:noFill/>
          <a:ln w="28575" cap="flat" cmpd="sng">
            <a:solidFill>
              <a:srgbClr val="000000"/>
            </a:solidFill>
            <a:prstDash val="solid"/>
            <a:miter/>
            <a:headEnd type="none" w="med" len="med"/>
            <a:tailEnd type="none" w="med" len="med"/>
          </a:ln>
        </p:spPr>
        <p:txBody>
          <a:bodyPr wrap="square">
            <a:spAutoFit/>
          </a:bodyPr>
          <a:p>
            <a:pPr>
              <a:spcBef>
                <a:spcPct val="50000"/>
              </a:spcBef>
            </a:pPr>
            <a:r>
              <a:rPr lang="en-US" altLang="zh-CN" sz="2800" b="1" dirty="0">
                <a:latin typeface="楷体_GB2312" panose="02010609030101010101" charset="-122"/>
                <a:ea typeface="楷体_GB2312" panose="02010609030101010101" charset="-122"/>
              </a:rPr>
              <a:t>    </a:t>
            </a:r>
            <a:r>
              <a:rPr lang="zh-CN" altLang="en-US" sz="2800" b="1" dirty="0">
                <a:latin typeface="楷体_GB2312" panose="02010609030101010101" charset="-122"/>
                <a:ea typeface="楷体_GB2312" panose="02010609030101010101" charset="-122"/>
              </a:rPr>
              <a:t>在</a:t>
            </a:r>
            <a:r>
              <a:rPr lang="en-US" altLang="zh-CN" sz="2800" b="1" dirty="0">
                <a:latin typeface="楷体_GB2312" panose="02010609030101010101" charset="-122"/>
                <a:ea typeface="楷体_GB2312" panose="02010609030101010101" charset="-122"/>
              </a:rPr>
              <a:t>1890</a:t>
            </a:r>
            <a:r>
              <a:rPr lang="zh-CN" altLang="en-US" sz="2800" b="1" dirty="0">
                <a:latin typeface="楷体_GB2312" panose="02010609030101010101" charset="-122"/>
                <a:ea typeface="楷体_GB2312" panose="02010609030101010101" charset="-122"/>
              </a:rPr>
              <a:t>年时，北洋海军二千吨位以上的战舰有七艘，共二万七千多吨；而日本海军二千吨位以上的战舰仅有五艘，共一万七千多吨。</a:t>
            </a:r>
            <a:endParaRPr lang="zh-CN" altLang="en-US" sz="2800" b="1" dirty="0">
              <a:latin typeface="楷体_GB2312" panose="02010609030101010101" charset="-122"/>
              <a:ea typeface="楷体_GB2312" panose="02010609030101010101" charset="-122"/>
            </a:endParaRPr>
          </a:p>
          <a:p>
            <a:pPr>
              <a:spcBef>
                <a:spcPct val="50000"/>
              </a:spcBef>
            </a:pPr>
            <a:r>
              <a:rPr lang="zh-CN" altLang="en-US" sz="2800" b="1" dirty="0">
                <a:latin typeface="楷体_GB2312" panose="02010609030101010101" charset="-122"/>
                <a:ea typeface="楷体_GB2312" panose="02010609030101010101" charset="-122"/>
              </a:rPr>
              <a:t>    然而，</a:t>
            </a:r>
            <a:r>
              <a:rPr lang="en-US" altLang="zh-CN" sz="2800" b="1" dirty="0">
                <a:latin typeface="楷体_GB2312" panose="02010609030101010101" charset="-122"/>
                <a:ea typeface="楷体_GB2312" panose="02010609030101010101" charset="-122"/>
              </a:rPr>
              <a:t>1894</a:t>
            </a:r>
            <a:r>
              <a:rPr lang="zh-CN" altLang="en-US" sz="2800" b="1" dirty="0">
                <a:latin typeface="楷体_GB2312" panose="02010609030101010101" charset="-122"/>
                <a:ea typeface="楷体_GB2312" panose="02010609030101010101" charset="-122"/>
              </a:rPr>
              <a:t>年，日本悍然发动对大清帝国的战争，并使其一败涂地，迫其签订城下之约</a:t>
            </a:r>
            <a:r>
              <a:rPr lang="en-US" altLang="zh-CN" sz="2800" b="1">
                <a:latin typeface="Arial" panose="020B0604020202020204" pitchFamily="34" charset="0"/>
                <a:ea typeface="楷体_GB2312" panose="02010609030101010101" charset="-122"/>
              </a:rPr>
              <a:t>——</a:t>
            </a:r>
            <a:r>
              <a:rPr lang="en-US" altLang="zh-CN" sz="2800" b="1" dirty="0">
                <a:latin typeface="楷体_GB2312" panose="02010609030101010101" charset="-122"/>
                <a:ea typeface="楷体_GB2312" panose="02010609030101010101" charset="-122"/>
              </a:rPr>
              <a:t>《</a:t>
            </a:r>
            <a:r>
              <a:rPr lang="zh-CN" altLang="en-US" sz="2800" b="1" dirty="0">
                <a:latin typeface="楷体_GB2312" panose="02010609030101010101" charset="-122"/>
                <a:ea typeface="楷体_GB2312" panose="02010609030101010101" charset="-122"/>
              </a:rPr>
              <a:t>马关条约</a:t>
            </a:r>
            <a:r>
              <a:rPr lang="en-US" altLang="zh-CN" sz="2800" b="1" dirty="0">
                <a:latin typeface="楷体_GB2312" panose="02010609030101010101" charset="-122"/>
                <a:ea typeface="楷体_GB2312" panose="02010609030101010101" charset="-122"/>
              </a:rPr>
              <a:t>》</a:t>
            </a:r>
            <a:r>
              <a:rPr lang="zh-CN" altLang="en-US" sz="2800" b="1" dirty="0">
                <a:latin typeface="楷体_GB2312" panose="02010609030101010101" charset="-122"/>
                <a:ea typeface="楷体_GB2312" panose="02010609030101010101" charset="-122"/>
              </a:rPr>
              <a:t>。至此，中日两国地位天翻地覆。</a:t>
            </a:r>
            <a:endParaRPr lang="zh-CN" altLang="en-US" sz="2800" b="1" dirty="0">
              <a:latin typeface="楷体_GB2312" panose="02010609030101010101" charset="-122"/>
              <a:ea typeface="楷体_GB2312" panose="02010609030101010101" charset="-122"/>
            </a:endParaRPr>
          </a:p>
        </p:txBody>
      </p:sp>
      <p:sp>
        <p:nvSpPr>
          <p:cNvPr id="22530" name="矩形 22529"/>
          <p:cNvSpPr/>
          <p:nvPr/>
        </p:nvSpPr>
        <p:spPr>
          <a:xfrm>
            <a:off x="1560195" y="584200"/>
            <a:ext cx="2895600" cy="838200"/>
          </a:xfrm>
          <a:prstGeom prst="rect">
            <a:avLst/>
          </a:prstGeom>
        </p:spPr>
        <p:txBody>
          <a:bodyPr wrap="none" fromWordArt="1">
            <a:prstTxWarp prst="textPlain">
              <a:avLst>
                <a:gd name="adj" fmla="val 50000"/>
              </a:avLst>
            </a:prstTxWarp>
            <a:normAutofit/>
          </a:bodyPr>
          <a:p>
            <a:pPr algn="ctr"/>
            <a:r>
              <a:rPr lang="zh-CN" altLang="en-US" sz="3600" b="1">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华文新魏" charset="0"/>
                <a:ea typeface="华文新魏" charset="0"/>
              </a:rPr>
              <a:t>国运逆转</a:t>
            </a:r>
            <a:endParaRPr lang="zh-CN" altLang="en-US" sz="3600" b="1">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华文新魏" charset="0"/>
              <a:ea typeface="华文新魏"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5121" name="Rectangle 2"/>
          <p:cNvSpPr>
            <a:spLocks noGrp="1"/>
          </p:cNvSpPr>
          <p:nvPr>
            <p:ph type="title"/>
          </p:nvPr>
        </p:nvSpPr>
        <p:spPr/>
        <p:txBody>
          <a:bodyPr wrap="square" lIns="91440" tIns="45720" rIns="91440" bIns="45720" anchor="ctr"/>
          <a:p>
            <a:pPr eaLnBrk="1" hangingPunct="1"/>
            <a:r>
              <a:rPr lang="zh-CN" altLang="en-US" dirty="0"/>
              <a:t>教学目标 </a:t>
            </a:r>
            <a:endParaRPr lang="zh-CN" altLang="en-US" dirty="0"/>
          </a:p>
        </p:txBody>
      </p:sp>
      <p:sp>
        <p:nvSpPr>
          <p:cNvPr id="5123" name="Rectangle 3"/>
          <p:cNvSpPr>
            <a:spLocks noGrp="1"/>
          </p:cNvSpPr>
          <p:nvPr>
            <p:ph idx="1"/>
          </p:nvPr>
        </p:nvSpPr>
        <p:spPr>
          <a:xfrm>
            <a:off x="141605" y="1851660"/>
            <a:ext cx="9315450" cy="3989388"/>
          </a:xfrm>
          <a:noFill/>
          <a:ln>
            <a:noFill/>
          </a:ln>
          <a:effectLst>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anchor="t"/>
          <a:p>
            <a:pPr marL="457200" indent="-457200">
              <a:lnSpc>
                <a:spcPct val="150000"/>
              </a:lnSpc>
            </a:pPr>
            <a:r>
              <a:rPr lang="en-US" altLang="zh-CN" sz="2400" b="1" dirty="0">
                <a:latin typeface="宋体" panose="02010600030101010101" pitchFamily="2" charset="-122"/>
                <a:sym typeface="宋体" panose="02010600030101010101" pitchFamily="2" charset="-122"/>
              </a:rPr>
              <a:t>1.了解甲午中日战争的概况；</a:t>
            </a:r>
            <a:endParaRPr lang="en-US" altLang="zh-CN" sz="2400" b="1" dirty="0">
              <a:latin typeface="宋体" panose="02010600030101010101" pitchFamily="2" charset="-122"/>
              <a:sym typeface="宋体" panose="02010600030101010101" pitchFamily="2" charset="-122"/>
            </a:endParaRPr>
          </a:p>
          <a:p>
            <a:pPr marL="457200" indent="-457200">
              <a:lnSpc>
                <a:spcPct val="150000"/>
              </a:lnSpc>
            </a:pPr>
            <a:r>
              <a:rPr lang="en-US" altLang="zh-CN" sz="2400" b="1" dirty="0">
                <a:latin typeface="宋体" panose="02010600030101010101" pitchFamily="2" charset="-122"/>
                <a:sym typeface="宋体" panose="02010600030101010101" pitchFamily="2" charset="-122"/>
              </a:rPr>
              <a:t>2.了解左宝贵、邓世昌等英雄人物的英雄事迹；</a:t>
            </a:r>
            <a:endParaRPr lang="en-US" altLang="zh-CN" sz="2400" b="1" dirty="0">
              <a:latin typeface="宋体" panose="02010600030101010101" pitchFamily="2" charset="-122"/>
              <a:sym typeface="宋体" panose="02010600030101010101" pitchFamily="2" charset="-122"/>
            </a:endParaRPr>
          </a:p>
          <a:p>
            <a:pPr marL="457200" indent="-457200">
              <a:lnSpc>
                <a:spcPct val="150000"/>
              </a:lnSpc>
            </a:pPr>
            <a:r>
              <a:rPr lang="en-US" altLang="zh-CN" sz="2400" b="1" dirty="0">
                <a:latin typeface="宋体" panose="02010600030101010101" pitchFamily="2" charset="-122"/>
                <a:sym typeface="宋体" panose="02010600030101010101" pitchFamily="2" charset="-122"/>
              </a:rPr>
              <a:t>3.掌握《马关条约》的内容和影响；</a:t>
            </a:r>
            <a:endParaRPr lang="en-US" altLang="zh-CN" sz="2400" b="1" dirty="0">
              <a:latin typeface="宋体" panose="02010600030101010101" pitchFamily="2" charset="-122"/>
              <a:sym typeface="宋体" panose="02010600030101010101" pitchFamily="2" charset="-122"/>
            </a:endParaRPr>
          </a:p>
          <a:p>
            <a:pPr marL="457200" indent="-457200">
              <a:lnSpc>
                <a:spcPct val="150000"/>
              </a:lnSpc>
            </a:pPr>
            <a:r>
              <a:rPr lang="en-US" altLang="zh-CN" sz="2400" b="1" dirty="0">
                <a:latin typeface="宋体" panose="02010600030101010101" pitchFamily="2" charset="-122"/>
                <a:sym typeface="宋体" panose="02010600030101010101" pitchFamily="2" charset="-122"/>
              </a:rPr>
              <a:t>4.掌握美国“门户开放”政策的实质和影响</a:t>
            </a:r>
            <a:endParaRPr lang="zh-CN" altLang="en-US" sz="2400" strike="noStrike" noProof="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6145" name="Rectangle 2"/>
          <p:cNvSpPr>
            <a:spLocks noGrp="1"/>
          </p:cNvSpPr>
          <p:nvPr>
            <p:ph type="title"/>
          </p:nvPr>
        </p:nvSpPr>
        <p:spPr/>
        <p:txBody>
          <a:bodyPr wrap="square" lIns="91440" tIns="45720" rIns="91440" bIns="45720" anchor="ctr"/>
          <a:p>
            <a:pPr eaLnBrk="1" hangingPunct="1"/>
            <a:r>
              <a:rPr lang="zh-CN" altLang="en-US" dirty="0"/>
              <a:t>教学重点、难点</a:t>
            </a:r>
            <a:endParaRPr lang="zh-CN" altLang="en-US" dirty="0"/>
          </a:p>
        </p:txBody>
      </p:sp>
      <p:sp>
        <p:nvSpPr>
          <p:cNvPr id="6146" name="Rectangle 3"/>
          <p:cNvSpPr>
            <a:spLocks noGrp="1"/>
          </p:cNvSpPr>
          <p:nvPr>
            <p:ph idx="1"/>
          </p:nvPr>
        </p:nvSpPr>
        <p:spPr>
          <a:xfrm>
            <a:off x="457200" y="1990725"/>
            <a:ext cx="8229600" cy="4525963"/>
          </a:xfrm>
        </p:spPr>
        <p:txBody>
          <a:bodyPr wrap="square" lIns="91440" tIns="45720" rIns="91440" bIns="45720" anchor="t"/>
          <a:p>
            <a:pPr eaLnBrk="1" hangingPunct="1"/>
            <a:r>
              <a:rPr lang="zh-CN" altLang="en-US" b="1" dirty="0"/>
              <a:t>重点：</a:t>
            </a:r>
            <a:r>
              <a:rPr lang="zh-CN" altLang="en-US" dirty="0"/>
              <a:t>甲午中日战争的概况，</a:t>
            </a:r>
            <a:r>
              <a:rPr lang="en-US" altLang="zh-CN" dirty="0"/>
              <a:t>《</a:t>
            </a:r>
            <a:r>
              <a:rPr lang="zh-CN" altLang="en-US" dirty="0"/>
              <a:t>马关条约</a:t>
            </a:r>
            <a:r>
              <a:rPr lang="en-US" altLang="zh-CN" dirty="0"/>
              <a:t>》</a:t>
            </a:r>
            <a:r>
              <a:rPr lang="zh-CN" altLang="en-US" dirty="0"/>
              <a:t>的内容。</a:t>
            </a:r>
            <a:endParaRPr lang="zh-CN" altLang="en-US" b="1" dirty="0"/>
          </a:p>
          <a:p>
            <a:pPr eaLnBrk="1" hangingPunct="1"/>
            <a:r>
              <a:rPr lang="zh-CN" altLang="en-US" b="1" dirty="0"/>
              <a:t>难点：</a:t>
            </a:r>
            <a:r>
              <a:rPr lang="en-US" altLang="zh-CN" dirty="0"/>
              <a:t>《</a:t>
            </a:r>
            <a:r>
              <a:rPr lang="zh-CN" altLang="en-US" dirty="0"/>
              <a:t>马关条约</a:t>
            </a:r>
            <a:r>
              <a:rPr lang="en-US" altLang="zh-CN" dirty="0"/>
              <a:t>》</a:t>
            </a:r>
            <a:r>
              <a:rPr lang="zh-CN" altLang="en-US" dirty="0"/>
              <a:t>对中国的影响；“门户开放”的实质和影响。</a:t>
            </a:r>
            <a:endParaRPr lang="zh-CN"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7169" name="Rectangle 2"/>
          <p:cNvSpPr>
            <a:spLocks noGrp="1"/>
          </p:cNvSpPr>
          <p:nvPr>
            <p:ph type="title"/>
          </p:nvPr>
        </p:nvSpPr>
        <p:spPr/>
        <p:txBody>
          <a:bodyPr wrap="square" lIns="91440" tIns="45720" rIns="91440" bIns="45720" anchor="ctr"/>
          <a:p>
            <a:pPr eaLnBrk="1" hangingPunct="1"/>
            <a:r>
              <a:rPr lang="zh-CN" altLang="en-US" dirty="0"/>
              <a:t>自主学习 </a:t>
            </a:r>
            <a:endParaRPr lang="zh-CN" altLang="en-US" dirty="0"/>
          </a:p>
        </p:txBody>
      </p:sp>
      <p:sp>
        <p:nvSpPr>
          <p:cNvPr id="7170" name="Rectangle 3"/>
          <p:cNvSpPr>
            <a:spLocks noGrp="1"/>
          </p:cNvSpPr>
          <p:nvPr>
            <p:ph idx="1"/>
          </p:nvPr>
        </p:nvSpPr>
        <p:spPr/>
        <p:txBody>
          <a:bodyPr wrap="square" lIns="91440" tIns="45720" rIns="91440" bIns="45720" anchor="t"/>
          <a:p>
            <a:pPr marL="609600" indent="-609600" eaLnBrk="1" hangingPunct="1"/>
            <a:r>
              <a:rPr lang="en-US" altLang="zh-CN" dirty="0"/>
              <a:t>1</a:t>
            </a:r>
            <a:r>
              <a:rPr lang="zh-CN" altLang="en-US" dirty="0"/>
              <a:t>、经历了两次鸦片战争</a:t>
            </a:r>
            <a:r>
              <a:rPr lang="en-US" altLang="zh-CN" dirty="0"/>
              <a:t>19</a:t>
            </a:r>
            <a:r>
              <a:rPr lang="zh-CN" altLang="en-US" dirty="0"/>
              <a:t>世纪的清王朝发生了什么变化？</a:t>
            </a:r>
            <a:endParaRPr lang="zh-CN" altLang="en-US" dirty="0"/>
          </a:p>
          <a:p>
            <a:pPr marL="609600" indent="-609600" eaLnBrk="1" hangingPunct="1"/>
            <a:r>
              <a:rPr lang="en-US" altLang="zh-CN" dirty="0"/>
              <a:t>2</a:t>
            </a:r>
            <a:r>
              <a:rPr lang="zh-CN" altLang="en-US" dirty="0"/>
              <a:t>、日本的对外侵略的野心是什么？</a:t>
            </a:r>
            <a:endParaRPr lang="zh-CN" altLang="en-US" dirty="0"/>
          </a:p>
          <a:p>
            <a:pPr marL="609600" indent="-609600" eaLnBrk="1" hangingPunct="1"/>
            <a:r>
              <a:rPr lang="en-US" altLang="zh-CN" dirty="0"/>
              <a:t>3</a:t>
            </a:r>
            <a:r>
              <a:rPr lang="zh-CN" altLang="en-US" dirty="0"/>
              <a:t>、结合地图作相应的战争进程演示。</a:t>
            </a:r>
            <a:endParaRPr lang="zh-CN" altLang="en-US" dirty="0"/>
          </a:p>
          <a:p>
            <a:pPr marL="609600" indent="-609600" eaLnBrk="1" hangingPunct="1"/>
            <a:r>
              <a:rPr lang="en-US" altLang="zh-CN" dirty="0"/>
              <a:t>4</a:t>
            </a:r>
            <a:r>
              <a:rPr lang="zh-CN" altLang="en-US" dirty="0"/>
              <a:t>、</a:t>
            </a:r>
            <a:r>
              <a:rPr lang="en-US" altLang="zh-CN" dirty="0"/>
              <a:t>1895</a:t>
            </a:r>
            <a:r>
              <a:rPr lang="zh-CN" altLang="en-US" dirty="0"/>
              <a:t>年，日军陆海军进攻威海卫，北洋舰队全军覆没，最终的结果是什么呢？</a:t>
            </a:r>
            <a:endParaRPr lang="zh-CN"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52227" name="Picture 3" descr="33"/>
          <p:cNvPicPr>
            <a:picLocks noChangeAspect="1"/>
          </p:cNvPicPr>
          <p:nvPr/>
        </p:nvPicPr>
        <p:blipFill>
          <a:blip r:embed="rId1"/>
          <a:stretch>
            <a:fillRect/>
          </a:stretch>
        </p:blipFill>
        <p:spPr>
          <a:xfrm>
            <a:off x="211138" y="914400"/>
            <a:ext cx="3581400" cy="5029200"/>
          </a:xfrm>
          <a:prstGeom prst="rect">
            <a:avLst/>
          </a:prstGeom>
          <a:noFill/>
          <a:ln w="9525">
            <a:noFill/>
          </a:ln>
        </p:spPr>
      </p:pic>
      <p:sp>
        <p:nvSpPr>
          <p:cNvPr id="113669" name="Text Box 5"/>
          <p:cNvSpPr txBox="1"/>
          <p:nvPr/>
        </p:nvSpPr>
        <p:spPr>
          <a:xfrm>
            <a:off x="4002088" y="606425"/>
            <a:ext cx="2449512" cy="579438"/>
          </a:xfrm>
          <a:prstGeom prst="rect">
            <a:avLst/>
          </a:prstGeom>
          <a:noFill/>
          <a:ln w="9525">
            <a:noFill/>
          </a:ln>
        </p:spPr>
        <p:txBody>
          <a:bodyPr wrap="none" anchor="t">
            <a:spAutoFit/>
          </a:bodyPr>
          <a:p>
            <a:pPr>
              <a:buFont typeface="Arial" panose="020B0604020202020204" pitchFamily="34" charset="0"/>
              <a:buNone/>
            </a:pPr>
            <a:r>
              <a:rPr lang="en-US" altLang="zh-CN" sz="3200" b="1" dirty="0">
                <a:latin typeface="Arial" panose="020B0604020202020204" pitchFamily="34" charset="0"/>
                <a:ea typeface="宋体" panose="02010600030101010101" pitchFamily="2" charset="-122"/>
              </a:rPr>
              <a:t>1</a:t>
            </a:r>
            <a:r>
              <a:rPr lang="zh-CN" altLang="en-US" sz="3200" b="1" dirty="0">
                <a:latin typeface="Arial" panose="020B0604020202020204" pitchFamily="34" charset="0"/>
                <a:ea typeface="宋体" panose="02010600030101010101" pitchFamily="2" charset="-122"/>
              </a:rPr>
              <a:t>、战争爆发</a:t>
            </a:r>
            <a:endParaRPr lang="zh-CN" altLang="en-US" sz="3200" b="1" dirty="0">
              <a:latin typeface="Arial" panose="020B0604020202020204" pitchFamily="34" charset="0"/>
              <a:ea typeface="宋体" panose="02010600030101010101" pitchFamily="2" charset="-122"/>
            </a:endParaRPr>
          </a:p>
        </p:txBody>
      </p:sp>
      <p:sp>
        <p:nvSpPr>
          <p:cNvPr id="113670" name="Text Box 6"/>
          <p:cNvSpPr txBox="1"/>
          <p:nvPr/>
        </p:nvSpPr>
        <p:spPr>
          <a:xfrm>
            <a:off x="4187825" y="1660525"/>
            <a:ext cx="4033838" cy="3536950"/>
          </a:xfrm>
          <a:prstGeom prst="rect">
            <a:avLst/>
          </a:prstGeom>
          <a:solidFill>
            <a:schemeClr val="accent2">
              <a:lumMod val="20000"/>
              <a:lumOff val="80000"/>
              <a:alpha val="50000"/>
            </a:schemeClr>
          </a:solidFill>
        </p:spPr>
        <p:style>
          <a:lnRef idx="1">
            <a:schemeClr val="accent2"/>
          </a:lnRef>
          <a:fillRef idx="2">
            <a:schemeClr val="accent2"/>
          </a:fillRef>
          <a:effectRef idx="1">
            <a:schemeClr val="accent2"/>
          </a:effectRef>
          <a:fontRef idx="minor">
            <a:schemeClr val="dk1"/>
          </a:fontRef>
        </p:style>
        <p:txBody>
          <a:bodyPr wrap="square">
            <a:spAutoFit/>
          </a:bodyPr>
          <a:p>
            <a:pPr fontAlgn="base">
              <a:buFont typeface="Arial" panose="020B0604020202020204" pitchFamily="34" charset="0"/>
              <a:buNone/>
            </a:pPr>
            <a:r>
              <a:rPr lang="en-US" altLang="zh-CN" sz="2800" b="1" strike="noStrike" noProof="1" dirty="0">
                <a:latin typeface="Arial" panose="020B0604020202020204" pitchFamily="34" charset="0"/>
                <a:ea typeface="宋体" panose="02010600030101010101" pitchFamily="2" charset="-122"/>
              </a:rPr>
              <a:t>1894</a:t>
            </a:r>
            <a:r>
              <a:rPr lang="zh-CN" altLang="en-US" sz="2800" b="1" strike="noStrike" noProof="1" dirty="0">
                <a:latin typeface="Arial" panose="020B0604020202020204" pitchFamily="34" charset="0"/>
                <a:ea typeface="宋体" panose="02010600030101010101" pitchFamily="2" charset="-122"/>
              </a:rPr>
              <a:t>年</a:t>
            </a:r>
            <a:r>
              <a:rPr lang="en-US" altLang="zh-CN" sz="2800" b="1" strike="noStrike" noProof="1" dirty="0">
                <a:latin typeface="Arial" panose="020B0604020202020204" pitchFamily="34" charset="0"/>
                <a:ea typeface="宋体" panose="02010600030101010101" pitchFamily="2" charset="-122"/>
              </a:rPr>
              <a:t>7</a:t>
            </a:r>
            <a:r>
              <a:rPr lang="zh-CN" altLang="en-US" sz="2800" b="1" strike="noStrike" noProof="1" dirty="0">
                <a:latin typeface="Arial" panose="020B0604020202020204" pitchFamily="34" charset="0"/>
                <a:ea typeface="宋体" panose="02010600030101010101" pitchFamily="2" charset="-122"/>
              </a:rPr>
              <a:t>月，日军进攻驻守朝鲜的中国军队，并在牙山口外丰岛海面袭击清军运兵船。清政府被迫对日宣战。</a:t>
            </a:r>
            <a:endParaRPr lang="zh-CN" altLang="en-US" sz="2800" b="1" strike="noStrike" noProof="1" dirty="0">
              <a:latin typeface="Arial" panose="020B0604020202020204" pitchFamily="34" charset="0"/>
              <a:ea typeface="宋体" panose="02010600030101010101" pitchFamily="2" charset="-122"/>
            </a:endParaRPr>
          </a:p>
          <a:p>
            <a:pPr fontAlgn="base">
              <a:buFont typeface="Arial" panose="020B0604020202020204" pitchFamily="34" charset="0"/>
              <a:buNone/>
            </a:pPr>
            <a:r>
              <a:rPr lang="zh-CN" altLang="en-US" sz="2800" b="1" strike="noStrike" noProof="1" dirty="0">
                <a:latin typeface="Arial" panose="020B0604020202020204" pitchFamily="34" charset="0"/>
                <a:ea typeface="宋体" panose="02010600030101010101" pitchFamily="2" charset="-122"/>
              </a:rPr>
              <a:t>     </a:t>
            </a:r>
            <a:r>
              <a:rPr lang="en-US" altLang="zh-CN" sz="2800" b="1" strike="noStrike" noProof="1" dirty="0">
                <a:latin typeface="Arial" panose="020B0604020202020204" pitchFamily="34" charset="0"/>
                <a:ea typeface="宋体" panose="02010600030101010101" pitchFamily="2" charset="-122"/>
              </a:rPr>
              <a:t>1894</a:t>
            </a:r>
            <a:r>
              <a:rPr lang="zh-CN" altLang="en-US" sz="2800" b="1" strike="noStrike" noProof="1" dirty="0">
                <a:latin typeface="Arial" panose="020B0604020202020204" pitchFamily="34" charset="0"/>
                <a:ea typeface="宋体" panose="02010600030101010101" pitchFamily="2" charset="-122"/>
              </a:rPr>
              <a:t>年是农历甲午年，这场战争被称为“甲午中日战争”。</a:t>
            </a:r>
            <a:endParaRPr lang="zh-CN" altLang="en-US" sz="2800" b="1" strike="noStrike" noProof="1"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52227"/>
                                        </p:tgtEl>
                                        <p:attrNameLst>
                                          <p:attrName>style.visibility</p:attrName>
                                        </p:attrNameLst>
                                      </p:cBhvr>
                                      <p:to>
                                        <p:strVal val="visible"/>
                                      </p:to>
                                    </p:set>
                                    <p:animEffect transition="in" filter="blinds(horizontal)">
                                      <p:cBhvr>
                                        <p:cTn id="7" dur="500"/>
                                        <p:tgtEl>
                                          <p:spTgt spid="5222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2227"/>
                                        </p:tgtEl>
                                        <p:attrNameLst>
                                          <p:attrName>style.visibility</p:attrName>
                                        </p:attrNameLst>
                                      </p:cBhvr>
                                      <p:to>
                                        <p:strVal val="visible"/>
                                      </p:to>
                                    </p:set>
                                    <p:anim calcmode="lin" valueType="num">
                                      <p:cBhvr additive="base">
                                        <p:cTn id="12" dur="500" fill="hold"/>
                                        <p:tgtEl>
                                          <p:spTgt spid="52227"/>
                                        </p:tgtEl>
                                        <p:attrNameLst>
                                          <p:attrName>ppt_x</p:attrName>
                                        </p:attrNameLst>
                                      </p:cBhvr>
                                      <p:tavLst>
                                        <p:tav tm="0">
                                          <p:val>
                                            <p:strVal val="#ppt_x"/>
                                          </p:val>
                                        </p:tav>
                                        <p:tav tm="100000">
                                          <p:val>
                                            <p:strVal val="#ppt_x"/>
                                          </p:val>
                                        </p:tav>
                                      </p:tavLst>
                                    </p:anim>
                                    <p:anim calcmode="lin" valueType="num">
                                      <p:cBhvr additive="base">
                                        <p:cTn id="13" dur="500" fill="hold"/>
                                        <p:tgtEl>
                                          <p:spTgt spid="5222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3669"/>
                                        </p:tgtEl>
                                        <p:attrNameLst>
                                          <p:attrName>style.visibility</p:attrName>
                                        </p:attrNameLst>
                                      </p:cBhvr>
                                      <p:to>
                                        <p:strVal val="visible"/>
                                      </p:to>
                                    </p:set>
                                    <p:anim calcmode="lin" valueType="num">
                                      <p:cBhvr additive="base">
                                        <p:cTn id="18" dur="500" fill="hold"/>
                                        <p:tgtEl>
                                          <p:spTgt spid="113669"/>
                                        </p:tgtEl>
                                        <p:attrNameLst>
                                          <p:attrName>ppt_x</p:attrName>
                                        </p:attrNameLst>
                                      </p:cBhvr>
                                      <p:tavLst>
                                        <p:tav tm="0">
                                          <p:val>
                                            <p:strVal val="#ppt_x"/>
                                          </p:val>
                                        </p:tav>
                                        <p:tav tm="100000">
                                          <p:val>
                                            <p:strVal val="#ppt_x"/>
                                          </p:val>
                                        </p:tav>
                                      </p:tavLst>
                                    </p:anim>
                                    <p:anim calcmode="lin" valueType="num">
                                      <p:cBhvr additive="base">
                                        <p:cTn id="19" dur="500" fill="hold"/>
                                        <p:tgtEl>
                                          <p:spTgt spid="11366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3670"/>
                                        </p:tgtEl>
                                        <p:attrNameLst>
                                          <p:attrName>style.visibility</p:attrName>
                                        </p:attrNameLst>
                                      </p:cBhvr>
                                      <p:to>
                                        <p:strVal val="visible"/>
                                      </p:to>
                                    </p:set>
                                    <p:anim calcmode="lin" valueType="num">
                                      <p:cBhvr additive="base">
                                        <p:cTn id="24" dur="500" fill="hold"/>
                                        <p:tgtEl>
                                          <p:spTgt spid="113670"/>
                                        </p:tgtEl>
                                        <p:attrNameLst>
                                          <p:attrName>ppt_x</p:attrName>
                                        </p:attrNameLst>
                                      </p:cBhvr>
                                      <p:tavLst>
                                        <p:tav tm="0">
                                          <p:val>
                                            <p:strVal val="#ppt_x"/>
                                          </p:val>
                                        </p:tav>
                                        <p:tav tm="100000">
                                          <p:val>
                                            <p:strVal val="#ppt_x"/>
                                          </p:val>
                                        </p:tav>
                                      </p:tavLst>
                                    </p:anim>
                                    <p:anim calcmode="lin" valueType="num">
                                      <p:cBhvr additive="base">
                                        <p:cTn id="25" dur="500" fill="hold"/>
                                        <p:tgtEl>
                                          <p:spTgt spid="1136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9" grpId="0"/>
      <p:bldP spid="11367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9217" name="Rectangle 2"/>
          <p:cNvSpPr>
            <a:spLocks noGrp="1" noRot="1"/>
          </p:cNvSpPr>
          <p:nvPr>
            <p:ph type="title"/>
          </p:nvPr>
        </p:nvSpPr>
        <p:spPr>
          <a:xfrm>
            <a:off x="1120775" y="427038"/>
            <a:ext cx="3378200" cy="533400"/>
          </a:xfrm>
        </p:spPr>
        <p:txBody>
          <a:bodyPr wrap="square" lIns="91440" tIns="45720" rIns="91440" bIns="45720" anchor="ctr"/>
          <a:p>
            <a:pPr eaLnBrk="1" hangingPunct="1"/>
            <a:r>
              <a:rPr lang="en-US" altLang="zh-CN" sz="3200" b="1" dirty="0"/>
              <a:t>2</a:t>
            </a:r>
            <a:r>
              <a:rPr lang="zh-CN" altLang="en-US" sz="3200" b="1" dirty="0"/>
              <a:t>、主要战役</a:t>
            </a:r>
            <a:endParaRPr lang="zh-CN" altLang="en-US" sz="3200" b="1" dirty="0"/>
          </a:p>
        </p:txBody>
      </p:sp>
      <p:sp>
        <p:nvSpPr>
          <p:cNvPr id="114691" name="Rectangle 3"/>
          <p:cNvSpPr>
            <a:spLocks noGrp="1" noRot="1"/>
          </p:cNvSpPr>
          <p:nvPr>
            <p:ph type="body"/>
          </p:nvPr>
        </p:nvSpPr>
        <p:spPr>
          <a:xfrm>
            <a:off x="457200" y="1600200"/>
            <a:ext cx="3965575" cy="4525963"/>
          </a:xfrm>
        </p:spPr>
        <p:txBody>
          <a:bodyPr wrap="square" lIns="91440" tIns="45720" rIns="91440" bIns="45720" anchor="t"/>
          <a:p>
            <a:pPr eaLnBrk="1" hangingPunct="1"/>
            <a:r>
              <a:rPr lang="zh-CN" altLang="en-US" b="1" dirty="0"/>
              <a:t>时间：</a:t>
            </a:r>
            <a:r>
              <a:rPr lang="en-US" altLang="zh-CN" b="1" dirty="0"/>
              <a:t>1894</a:t>
            </a:r>
            <a:r>
              <a:rPr lang="zh-CN" altLang="en-US" b="1" dirty="0"/>
              <a:t>年</a:t>
            </a:r>
            <a:r>
              <a:rPr lang="en-US" altLang="zh-CN" b="1" dirty="0"/>
              <a:t>9</a:t>
            </a:r>
            <a:r>
              <a:rPr lang="zh-CN" altLang="en-US" b="1" dirty="0"/>
              <a:t>月</a:t>
            </a:r>
            <a:endParaRPr lang="zh-CN" altLang="en-US" b="1" dirty="0"/>
          </a:p>
          <a:p>
            <a:pPr eaLnBrk="1" hangingPunct="1"/>
            <a:r>
              <a:rPr lang="zh-CN" altLang="en-US" b="1" dirty="0"/>
              <a:t>爱国将领：左宝贵</a:t>
            </a:r>
            <a:endParaRPr lang="zh-CN" altLang="en-US" b="1" dirty="0"/>
          </a:p>
          <a:p>
            <a:pPr eaLnBrk="1" hangingPunct="1"/>
            <a:r>
              <a:rPr lang="zh-CN" altLang="en-US" b="1" dirty="0"/>
              <a:t>结果：平壤陷落</a:t>
            </a:r>
            <a:endParaRPr lang="zh-CN" altLang="en-US" b="1" dirty="0"/>
          </a:p>
        </p:txBody>
      </p:sp>
      <p:sp>
        <p:nvSpPr>
          <p:cNvPr id="114692" name="Text Box 4"/>
          <p:cNvSpPr txBox="1"/>
          <p:nvPr/>
        </p:nvSpPr>
        <p:spPr>
          <a:xfrm>
            <a:off x="1066800" y="1125538"/>
            <a:ext cx="2857500" cy="579437"/>
          </a:xfrm>
          <a:prstGeom prst="rect">
            <a:avLst/>
          </a:prstGeom>
          <a:noFill/>
          <a:ln w="9525">
            <a:noFill/>
          </a:ln>
        </p:spPr>
        <p:txBody>
          <a:bodyPr anchor="t">
            <a:spAutoFit/>
          </a:bodyPr>
          <a:p>
            <a:pPr>
              <a:buFont typeface="Arial" panose="020B0604020202020204" pitchFamily="34" charset="0"/>
              <a:buNone/>
            </a:pPr>
            <a:r>
              <a:rPr lang="zh-CN" altLang="en-US" sz="3200" b="1" dirty="0">
                <a:latin typeface="Arial" panose="020B0604020202020204" pitchFamily="34" charset="0"/>
                <a:ea typeface="宋体" panose="02010600030101010101" pitchFamily="2" charset="-122"/>
              </a:rPr>
              <a:t>（</a:t>
            </a:r>
            <a:r>
              <a:rPr lang="en-US" altLang="zh-CN" sz="3200" b="1" dirty="0">
                <a:latin typeface="Arial" panose="020B0604020202020204" pitchFamily="34" charset="0"/>
                <a:ea typeface="宋体" panose="02010600030101010101" pitchFamily="2" charset="-122"/>
              </a:rPr>
              <a:t>1</a:t>
            </a:r>
            <a:r>
              <a:rPr lang="zh-CN" altLang="en-US" sz="3200" b="1" dirty="0">
                <a:latin typeface="Arial" panose="020B0604020202020204" pitchFamily="34" charset="0"/>
                <a:ea typeface="宋体" panose="02010600030101010101" pitchFamily="2" charset="-122"/>
              </a:rPr>
              <a:t>）平壤战役</a:t>
            </a:r>
            <a:endParaRPr lang="zh-CN" altLang="en-US" sz="3200" b="1" dirty="0">
              <a:latin typeface="Arial" panose="020B0604020202020204" pitchFamily="34" charset="0"/>
              <a:ea typeface="宋体" panose="02010600030101010101" pitchFamily="2" charset="-122"/>
            </a:endParaRPr>
          </a:p>
        </p:txBody>
      </p:sp>
      <p:pic>
        <p:nvPicPr>
          <p:cNvPr id="9220" name="Picture 6" descr="timg?image&amp;quality=80&amp;size=b9999_10000&amp;sec=1497320027397&amp;di=316d642afac362bb977dd4af54f00bc6&amp;imgtype=0&amp;src=http%3A%2F%2Fphoto"/>
          <p:cNvPicPr>
            <a:picLocks noChangeAspect="1"/>
          </p:cNvPicPr>
          <p:nvPr/>
        </p:nvPicPr>
        <p:blipFill>
          <a:blip r:embed="rId1"/>
          <a:stretch>
            <a:fillRect/>
          </a:stretch>
        </p:blipFill>
        <p:spPr>
          <a:xfrm>
            <a:off x="4495800" y="1524000"/>
            <a:ext cx="4038600" cy="4838700"/>
          </a:xfrm>
          <a:prstGeom prst="rect">
            <a:avLst/>
          </a:prstGeom>
          <a:noFill/>
          <a:ln w="9525">
            <a:noFill/>
          </a:ln>
        </p:spPr>
      </p:pic>
      <p:pic>
        <p:nvPicPr>
          <p:cNvPr id="9221" name="Picture 8" descr="timg?image&amp;quality=80&amp;size=b9999_10000&amp;sec=1497320027397&amp;di=a891c1dabe627f08f8b0d31c678514eb&amp;imgtype=0&amp;src=http%3A%2F%2Fmedia"/>
          <p:cNvPicPr>
            <a:picLocks noChangeAspect="1"/>
          </p:cNvPicPr>
          <p:nvPr/>
        </p:nvPicPr>
        <p:blipFill>
          <a:blip r:embed="rId2"/>
          <a:stretch>
            <a:fillRect/>
          </a:stretch>
        </p:blipFill>
        <p:spPr>
          <a:xfrm>
            <a:off x="381000" y="3886200"/>
            <a:ext cx="3810000" cy="22288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4692"/>
                                        </p:tgtEl>
                                        <p:attrNameLst>
                                          <p:attrName>style.visibility</p:attrName>
                                        </p:attrNameLst>
                                      </p:cBhvr>
                                      <p:to>
                                        <p:strVal val="visible"/>
                                      </p:to>
                                    </p:set>
                                    <p:anim calcmode="lin" valueType="num">
                                      <p:cBhvr additive="base">
                                        <p:cTn id="7" dur="500" fill="hold"/>
                                        <p:tgtEl>
                                          <p:spTgt spid="114692"/>
                                        </p:tgtEl>
                                        <p:attrNameLst>
                                          <p:attrName>ppt_x</p:attrName>
                                        </p:attrNameLst>
                                      </p:cBhvr>
                                      <p:tavLst>
                                        <p:tav tm="0">
                                          <p:val>
                                            <p:strVal val="#ppt_x"/>
                                          </p:val>
                                        </p:tav>
                                        <p:tav tm="100000">
                                          <p:val>
                                            <p:strVal val="#ppt_x"/>
                                          </p:val>
                                        </p:tav>
                                      </p:tavLst>
                                    </p:anim>
                                    <p:anim calcmode="lin" valueType="num">
                                      <p:cBhvr additive="base">
                                        <p:cTn id="8" dur="500" fill="hold"/>
                                        <p:tgtEl>
                                          <p:spTgt spid="11469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4691">
                                            <p:txEl>
                                              <p:charRg st="0" end="11"/>
                                            </p:txEl>
                                          </p:spTgt>
                                        </p:tgtEl>
                                        <p:attrNameLst>
                                          <p:attrName>style.visibility</p:attrName>
                                        </p:attrNameLst>
                                      </p:cBhvr>
                                      <p:to>
                                        <p:strVal val="visible"/>
                                      </p:to>
                                    </p:set>
                                    <p:anim calcmode="lin" valueType="num">
                                      <p:cBhvr additive="base">
                                        <p:cTn id="13" dur="500" fill="hold"/>
                                        <p:tgtEl>
                                          <p:spTgt spid="114691">
                                            <p:txEl>
                                              <p:charRg st="0" end="1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4691">
                                            <p:txEl>
                                              <p:charRg st="0" end="1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4691">
                                            <p:txEl>
                                              <p:charRg st="11" end="20"/>
                                            </p:txEl>
                                          </p:spTgt>
                                        </p:tgtEl>
                                        <p:attrNameLst>
                                          <p:attrName>style.visibility</p:attrName>
                                        </p:attrNameLst>
                                      </p:cBhvr>
                                      <p:to>
                                        <p:strVal val="visible"/>
                                      </p:to>
                                    </p:set>
                                    <p:anim calcmode="lin" valueType="num">
                                      <p:cBhvr additive="base">
                                        <p:cTn id="19" dur="500" fill="hold"/>
                                        <p:tgtEl>
                                          <p:spTgt spid="114691">
                                            <p:txEl>
                                              <p:charRg st="11" end="2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4691">
                                            <p:txEl>
                                              <p:charRg st="11" end="2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4691">
                                            <p:txEl>
                                              <p:charRg st="20" end="28"/>
                                            </p:txEl>
                                          </p:spTgt>
                                        </p:tgtEl>
                                        <p:attrNameLst>
                                          <p:attrName>style.visibility</p:attrName>
                                        </p:attrNameLst>
                                      </p:cBhvr>
                                      <p:to>
                                        <p:strVal val="visible"/>
                                      </p:to>
                                    </p:set>
                                    <p:anim calcmode="lin" valueType="num">
                                      <p:cBhvr additive="base">
                                        <p:cTn id="25" dur="500" fill="hold"/>
                                        <p:tgtEl>
                                          <p:spTgt spid="114691">
                                            <p:txEl>
                                              <p:charRg st="20" end="2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4691">
                                            <p:txEl>
                                              <p:charRg st="20" end="2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 grpId="0" build="p"/>
      <p:bldP spid="11469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10241" name="Picture 2" descr="致远舰直冲敌舰"/>
          <p:cNvPicPr>
            <a:picLocks noChangeAspect="1"/>
          </p:cNvPicPr>
          <p:nvPr/>
        </p:nvPicPr>
        <p:blipFill>
          <a:blip r:embed="rId1"/>
          <a:stretch>
            <a:fillRect/>
          </a:stretch>
        </p:blipFill>
        <p:spPr>
          <a:xfrm>
            <a:off x="228600" y="1143000"/>
            <a:ext cx="4648200" cy="2824163"/>
          </a:xfrm>
          <a:prstGeom prst="rect">
            <a:avLst/>
          </a:prstGeom>
          <a:noFill/>
          <a:ln w="9525">
            <a:noFill/>
          </a:ln>
        </p:spPr>
      </p:pic>
      <p:pic>
        <p:nvPicPr>
          <p:cNvPr id="10242" name="Picture 3" descr="致远舰部分官兵"/>
          <p:cNvPicPr>
            <a:picLocks noChangeAspect="1"/>
          </p:cNvPicPr>
          <p:nvPr/>
        </p:nvPicPr>
        <p:blipFill>
          <a:blip r:embed="rId2">
            <a:lum bright="12000"/>
          </a:blip>
          <a:stretch>
            <a:fillRect/>
          </a:stretch>
        </p:blipFill>
        <p:spPr>
          <a:xfrm>
            <a:off x="533400" y="4148138"/>
            <a:ext cx="3810000" cy="2297112"/>
          </a:xfrm>
          <a:prstGeom prst="rect">
            <a:avLst/>
          </a:prstGeom>
          <a:noFill/>
          <a:ln w="9525">
            <a:noFill/>
          </a:ln>
        </p:spPr>
      </p:pic>
      <p:pic>
        <p:nvPicPr>
          <p:cNvPr id="10243" name="Picture 4" descr="邓世昌像"/>
          <p:cNvPicPr>
            <a:picLocks noChangeAspect="1"/>
          </p:cNvPicPr>
          <p:nvPr/>
        </p:nvPicPr>
        <p:blipFill>
          <a:blip r:embed="rId3"/>
          <a:stretch>
            <a:fillRect/>
          </a:stretch>
        </p:blipFill>
        <p:spPr>
          <a:xfrm>
            <a:off x="5943600" y="1217613"/>
            <a:ext cx="2266950" cy="3581400"/>
          </a:xfrm>
          <a:prstGeom prst="rect">
            <a:avLst/>
          </a:prstGeom>
          <a:noFill/>
          <a:ln w="9525">
            <a:noFill/>
          </a:ln>
        </p:spPr>
      </p:pic>
      <p:sp>
        <p:nvSpPr>
          <p:cNvPr id="10244" name="Text Box 5"/>
          <p:cNvSpPr txBox="1"/>
          <p:nvPr/>
        </p:nvSpPr>
        <p:spPr>
          <a:xfrm>
            <a:off x="1219200" y="6019800"/>
            <a:ext cx="2362200" cy="457200"/>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400" b="1" dirty="0">
                <a:solidFill>
                  <a:srgbClr val="FF0000"/>
                </a:solidFill>
                <a:latin typeface="Times New Roman" panose="02020603050405020304" pitchFamily="18" charset="0"/>
                <a:ea typeface="黑体" panose="02010609060101010101" pitchFamily="49" charset="-122"/>
              </a:rPr>
              <a:t>致远舰部分官兵</a:t>
            </a:r>
            <a:endParaRPr lang="zh-CN" altLang="en-US" sz="2400" b="1" dirty="0">
              <a:solidFill>
                <a:srgbClr val="FF0000"/>
              </a:solidFill>
              <a:latin typeface="Times New Roman" panose="02020603050405020304" pitchFamily="18" charset="0"/>
              <a:ea typeface="黑体" panose="02010609060101010101" pitchFamily="49" charset="-122"/>
            </a:endParaRPr>
          </a:p>
        </p:txBody>
      </p:sp>
      <p:sp>
        <p:nvSpPr>
          <p:cNvPr id="10245" name="Rectangle 6"/>
          <p:cNvSpPr/>
          <p:nvPr/>
        </p:nvSpPr>
        <p:spPr>
          <a:xfrm>
            <a:off x="1371600" y="3581400"/>
            <a:ext cx="2328863" cy="457200"/>
          </a:xfrm>
          <a:prstGeom prst="rect">
            <a:avLst/>
          </a:prstGeom>
          <a:noFill/>
          <a:ln w="9525">
            <a:noFill/>
          </a:ln>
        </p:spPr>
        <p:txBody>
          <a:bodyPr wrap="none" anchor="t">
            <a:spAutoFit/>
          </a:bodyPr>
          <a:p>
            <a:pPr fontAlgn="ctr">
              <a:buFont typeface="Arial" panose="020B0604020202020204" pitchFamily="34" charset="0"/>
              <a:buNone/>
            </a:pPr>
            <a:r>
              <a:rPr lang="zh-CN" altLang="en-US" sz="2400" b="1" dirty="0">
                <a:solidFill>
                  <a:srgbClr val="FF0000"/>
                </a:solidFill>
                <a:latin typeface="Times New Roman" panose="02020603050405020304" pitchFamily="18" charset="0"/>
                <a:ea typeface="黑体" panose="02010609060101010101" pitchFamily="49" charset="-122"/>
              </a:rPr>
              <a:t>致远舰直冲敌舰</a:t>
            </a:r>
            <a:endParaRPr lang="zh-CN" altLang="en-US" sz="2400" b="1" dirty="0">
              <a:solidFill>
                <a:srgbClr val="FF0000"/>
              </a:solidFill>
              <a:latin typeface="Times New Roman" panose="02020603050405020304" pitchFamily="18" charset="0"/>
              <a:ea typeface="黑体" panose="02010609060101010101" pitchFamily="49" charset="-122"/>
            </a:endParaRPr>
          </a:p>
        </p:txBody>
      </p:sp>
      <p:sp>
        <p:nvSpPr>
          <p:cNvPr id="10246" name="AutoShape 7"/>
          <p:cNvSpPr/>
          <p:nvPr/>
        </p:nvSpPr>
        <p:spPr>
          <a:xfrm>
            <a:off x="4953000" y="1408113"/>
            <a:ext cx="1143000" cy="3619500"/>
          </a:xfrm>
          <a:prstGeom prst="verticalScroll">
            <a:avLst>
              <a:gd name="adj" fmla="val 12500"/>
            </a:avLst>
          </a:prstGeom>
          <a:noFill/>
          <a:ln w="9525">
            <a:noFill/>
          </a:ln>
        </p:spPr>
        <p:txBody>
          <a:bodyPr vert="eaVert" wrap="none" anchor="ctr"/>
          <a:p>
            <a:pPr algn="ctr" fontAlgn="ctr">
              <a:buFont typeface="Arial" panose="020B0604020202020204" pitchFamily="34" charset="0"/>
              <a:buNone/>
            </a:pPr>
            <a:r>
              <a:rPr lang="zh-CN" altLang="en-US" sz="3200" dirty="0">
                <a:latin typeface="Times New Roman" panose="02020603050405020304" pitchFamily="18" charset="0"/>
                <a:ea typeface="宋体" panose="02010600030101010101" pitchFamily="2" charset="-122"/>
              </a:rPr>
              <a:t>此日漫挥天下泪</a:t>
            </a:r>
            <a:endParaRPr lang="zh-CN" altLang="en-US" sz="3200" dirty="0">
              <a:latin typeface="Times New Roman" panose="02020603050405020304" pitchFamily="18" charset="0"/>
              <a:ea typeface="宋体" panose="02010600030101010101" pitchFamily="2" charset="-122"/>
            </a:endParaRPr>
          </a:p>
        </p:txBody>
      </p:sp>
      <p:sp>
        <p:nvSpPr>
          <p:cNvPr id="10247" name="AutoShape 8"/>
          <p:cNvSpPr/>
          <p:nvPr/>
        </p:nvSpPr>
        <p:spPr>
          <a:xfrm>
            <a:off x="8001000" y="1408113"/>
            <a:ext cx="1143000" cy="3619500"/>
          </a:xfrm>
          <a:prstGeom prst="verticalScroll">
            <a:avLst>
              <a:gd name="adj" fmla="val 12500"/>
            </a:avLst>
          </a:prstGeom>
          <a:noFill/>
          <a:ln w="9525">
            <a:noFill/>
          </a:ln>
        </p:spPr>
        <p:txBody>
          <a:bodyPr vert="eaVert" wrap="none" anchor="ctr"/>
          <a:p>
            <a:pPr algn="ctr" fontAlgn="ctr">
              <a:buFont typeface="Arial" panose="020B0604020202020204" pitchFamily="34" charset="0"/>
              <a:buNone/>
            </a:pPr>
            <a:r>
              <a:rPr lang="zh-CN" altLang="en-US" sz="3200" dirty="0">
                <a:latin typeface="Times New Roman" panose="02020603050405020304" pitchFamily="18" charset="0"/>
                <a:ea typeface="宋体" panose="02010600030101010101" pitchFamily="2" charset="-122"/>
              </a:rPr>
              <a:t>有公足壮海军威</a:t>
            </a:r>
            <a:endParaRPr lang="zh-CN" altLang="en-US" sz="3200" dirty="0">
              <a:latin typeface="Times New Roman" panose="02020603050405020304" pitchFamily="18" charset="0"/>
              <a:ea typeface="宋体" panose="02010600030101010101" pitchFamily="2" charset="-122"/>
            </a:endParaRPr>
          </a:p>
        </p:txBody>
      </p:sp>
      <p:sp>
        <p:nvSpPr>
          <p:cNvPr id="10248" name="AutoShape 9"/>
          <p:cNvSpPr/>
          <p:nvPr/>
        </p:nvSpPr>
        <p:spPr>
          <a:xfrm>
            <a:off x="6400800" y="606425"/>
            <a:ext cx="1412875" cy="765175"/>
          </a:xfrm>
          <a:prstGeom prst="wave">
            <a:avLst>
              <a:gd name="adj1" fmla="val 11056"/>
              <a:gd name="adj2" fmla="val 1250"/>
            </a:avLst>
          </a:prstGeom>
          <a:noFill/>
          <a:ln w="9525">
            <a:noFill/>
          </a:ln>
        </p:spPr>
        <p:txBody>
          <a:bodyPr wrap="none" anchor="ctr"/>
          <a:p>
            <a:pPr algn="ctr" fontAlgn="ctr">
              <a:buFont typeface="Arial" panose="020B0604020202020204" pitchFamily="34" charset="0"/>
              <a:buNone/>
            </a:pPr>
            <a:r>
              <a:rPr lang="zh-CN" altLang="en-US" sz="2800" b="1" dirty="0">
                <a:solidFill>
                  <a:srgbClr val="FFFF00"/>
                </a:solidFill>
                <a:latin typeface="Times New Roman" panose="02020603050405020304" pitchFamily="18" charset="0"/>
                <a:ea typeface="黑体" panose="02010609060101010101" pitchFamily="49" charset="-122"/>
              </a:rPr>
              <a:t>邓 世 昌</a:t>
            </a:r>
            <a:endParaRPr lang="zh-CN" altLang="en-US" sz="2800" b="1" dirty="0">
              <a:solidFill>
                <a:srgbClr val="FFFF00"/>
              </a:solidFill>
              <a:latin typeface="Times New Roman" panose="02020603050405020304" pitchFamily="18" charset="0"/>
              <a:ea typeface="黑体" panose="02010609060101010101" pitchFamily="49" charset="-122"/>
            </a:endParaRPr>
          </a:p>
        </p:txBody>
      </p:sp>
      <p:sp>
        <p:nvSpPr>
          <p:cNvPr id="10249" name="Text Box 10"/>
          <p:cNvSpPr txBox="1"/>
          <p:nvPr/>
        </p:nvSpPr>
        <p:spPr>
          <a:xfrm>
            <a:off x="4800600" y="5016500"/>
            <a:ext cx="4248150" cy="1311275"/>
          </a:xfrm>
          <a:prstGeom prst="rect">
            <a:avLst/>
          </a:prstGeom>
          <a:noFill/>
          <a:ln w="9525">
            <a:noFill/>
          </a:ln>
        </p:spPr>
        <p:txBody>
          <a:bodyPr wrap="none" anchor="t">
            <a:spAutoFit/>
          </a:bodyPr>
          <a:p>
            <a:pPr fontAlgn="ctr">
              <a:buFont typeface="Arial" panose="020B0604020202020204" pitchFamily="34" charset="0"/>
              <a:buNone/>
            </a:pPr>
            <a:r>
              <a:rPr lang="zh-CN" altLang="zh-CN" sz="2000" dirty="0">
                <a:latin typeface="黑体" panose="02010609060101010101" pitchFamily="49" charset="-122"/>
                <a:ea typeface="黑体" panose="02010609060101010101" pitchFamily="49" charset="-122"/>
              </a:rPr>
              <a:t>   </a:t>
            </a:r>
            <a:r>
              <a:rPr lang="zh-CN" altLang="en-US" sz="2000" dirty="0">
                <a:solidFill>
                  <a:srgbClr val="FF0000"/>
                </a:solidFill>
                <a:latin typeface="黑体" panose="02010609060101010101" pitchFamily="49" charset="-122"/>
                <a:ea typeface="黑体" panose="02010609060101010101" pitchFamily="49" charset="-122"/>
              </a:rPr>
              <a:t>生于</a:t>
            </a:r>
            <a:r>
              <a:rPr lang="zh-CN" altLang="zh-CN" sz="2000" dirty="0">
                <a:solidFill>
                  <a:srgbClr val="FF0000"/>
                </a:solidFill>
                <a:latin typeface="黑体" panose="02010609060101010101" pitchFamily="49" charset="-122"/>
                <a:ea typeface="黑体" panose="02010609060101010101" pitchFamily="49" charset="-122"/>
              </a:rPr>
              <a:t>1849</a:t>
            </a:r>
            <a:r>
              <a:rPr lang="zh-CN" altLang="en-US" sz="2000" dirty="0">
                <a:solidFill>
                  <a:srgbClr val="FF0000"/>
                </a:solidFill>
                <a:latin typeface="黑体" panose="02010609060101010101" pitchFamily="49" charset="-122"/>
                <a:ea typeface="黑体" panose="02010609060101010101" pitchFamily="49" charset="-122"/>
              </a:rPr>
              <a:t>年，卒于</a:t>
            </a:r>
            <a:r>
              <a:rPr lang="zh-CN" altLang="zh-CN" sz="2000" dirty="0">
                <a:solidFill>
                  <a:srgbClr val="FF0000"/>
                </a:solidFill>
                <a:latin typeface="黑体" panose="02010609060101010101" pitchFamily="49" charset="-122"/>
                <a:ea typeface="黑体" panose="02010609060101010101" pitchFamily="49" charset="-122"/>
              </a:rPr>
              <a:t>1894 </a:t>
            </a:r>
            <a:r>
              <a:rPr lang="zh-CN" altLang="en-US" sz="2000" dirty="0">
                <a:solidFill>
                  <a:srgbClr val="FF0000"/>
                </a:solidFill>
                <a:latin typeface="黑体" panose="02010609060101010101" pitchFamily="49" charset="-122"/>
                <a:ea typeface="黑体" panose="02010609060101010101" pitchFamily="49" charset="-122"/>
              </a:rPr>
              <a:t>年，近代</a:t>
            </a:r>
            <a:endParaRPr lang="zh-CN" altLang="en-US" sz="2000" dirty="0">
              <a:solidFill>
                <a:srgbClr val="FF0000"/>
              </a:solidFill>
              <a:latin typeface="黑体" panose="02010609060101010101" pitchFamily="49" charset="-122"/>
              <a:ea typeface="黑体" panose="02010609060101010101" pitchFamily="49" charset="-122"/>
            </a:endParaRPr>
          </a:p>
          <a:p>
            <a:pPr fontAlgn="ctr">
              <a:buFont typeface="Arial" panose="020B0604020202020204" pitchFamily="34" charset="0"/>
              <a:buNone/>
            </a:pPr>
            <a:r>
              <a:rPr lang="zh-CN" altLang="en-US" sz="2000" dirty="0">
                <a:solidFill>
                  <a:srgbClr val="FF0000"/>
                </a:solidFill>
                <a:latin typeface="黑体" panose="02010609060101010101" pitchFamily="49" charset="-122"/>
                <a:ea typeface="黑体" panose="02010609060101010101" pitchFamily="49" charset="-122"/>
              </a:rPr>
              <a:t>著名海军将领，祖籍广东番禺，黄海</a:t>
            </a:r>
            <a:endParaRPr lang="zh-CN" altLang="en-US" sz="2000" dirty="0">
              <a:solidFill>
                <a:srgbClr val="FF0000"/>
              </a:solidFill>
              <a:latin typeface="黑体" panose="02010609060101010101" pitchFamily="49" charset="-122"/>
              <a:ea typeface="黑体" panose="02010609060101010101" pitchFamily="49" charset="-122"/>
            </a:endParaRPr>
          </a:p>
          <a:p>
            <a:pPr fontAlgn="ctr">
              <a:buFont typeface="Arial" panose="020B0604020202020204" pitchFamily="34" charset="0"/>
              <a:buNone/>
            </a:pPr>
            <a:r>
              <a:rPr lang="zh-CN" altLang="en-US" sz="2000" dirty="0">
                <a:solidFill>
                  <a:srgbClr val="FF0000"/>
                </a:solidFill>
                <a:latin typeface="黑体" panose="02010609060101010101" pitchFamily="49" charset="-122"/>
                <a:ea typeface="黑体" panose="02010609060101010101" pitchFamily="49" charset="-122"/>
              </a:rPr>
              <a:t>海战时为致远号巡洋舰管带，</a:t>
            </a:r>
            <a:r>
              <a:rPr lang="zh-CN" altLang="zh-CN" sz="2000" dirty="0">
                <a:solidFill>
                  <a:srgbClr val="FF0000"/>
                </a:solidFill>
                <a:latin typeface="黑体" panose="02010609060101010101" pitchFamily="49" charset="-122"/>
                <a:ea typeface="黑体" panose="02010609060101010101" pitchFamily="49" charset="-122"/>
              </a:rPr>
              <a:t>1894</a:t>
            </a:r>
            <a:r>
              <a:rPr lang="zh-CN" altLang="en-US" sz="2000" dirty="0">
                <a:solidFill>
                  <a:srgbClr val="FF0000"/>
                </a:solidFill>
                <a:latin typeface="黑体" panose="02010609060101010101" pitchFamily="49" charset="-122"/>
                <a:ea typeface="黑体" panose="02010609060101010101" pitchFamily="49" charset="-122"/>
              </a:rPr>
              <a:t>年</a:t>
            </a:r>
            <a:endParaRPr lang="zh-CN" altLang="en-US" sz="2000" dirty="0">
              <a:solidFill>
                <a:srgbClr val="FF0000"/>
              </a:solidFill>
              <a:latin typeface="黑体" panose="02010609060101010101" pitchFamily="49" charset="-122"/>
              <a:ea typeface="黑体" panose="02010609060101010101" pitchFamily="49" charset="-122"/>
            </a:endParaRPr>
          </a:p>
          <a:p>
            <a:pPr fontAlgn="ctr">
              <a:buFont typeface="Arial" panose="020B0604020202020204" pitchFamily="34" charset="0"/>
              <a:buNone/>
            </a:pPr>
            <a:r>
              <a:rPr lang="zh-CN" altLang="zh-CN" sz="2000" dirty="0">
                <a:solidFill>
                  <a:srgbClr val="FF0000"/>
                </a:solidFill>
                <a:latin typeface="黑体" panose="02010609060101010101" pitchFamily="49" charset="-122"/>
                <a:ea typeface="黑体" panose="02010609060101010101" pitchFamily="49" charset="-122"/>
              </a:rPr>
              <a:t>9</a:t>
            </a:r>
            <a:r>
              <a:rPr lang="zh-CN" altLang="en-US" sz="2000" dirty="0">
                <a:solidFill>
                  <a:srgbClr val="FF0000"/>
                </a:solidFill>
                <a:latin typeface="黑体" panose="02010609060101010101" pitchFamily="49" charset="-122"/>
                <a:ea typeface="黑体" panose="02010609060101010101" pitchFamily="49" charset="-122"/>
              </a:rPr>
              <a:t>月</a:t>
            </a:r>
            <a:r>
              <a:rPr lang="zh-CN" altLang="zh-CN" sz="2000" dirty="0">
                <a:solidFill>
                  <a:srgbClr val="FF0000"/>
                </a:solidFill>
                <a:latin typeface="黑体" panose="02010609060101010101" pitchFamily="49" charset="-122"/>
                <a:ea typeface="黑体" panose="02010609060101010101" pitchFamily="49" charset="-122"/>
              </a:rPr>
              <a:t>17</a:t>
            </a:r>
            <a:r>
              <a:rPr lang="zh-CN" altLang="en-US" sz="2000" dirty="0">
                <a:solidFill>
                  <a:srgbClr val="FF0000"/>
                </a:solidFill>
                <a:latin typeface="黑体" panose="02010609060101010101" pitchFamily="49" charset="-122"/>
                <a:ea typeface="黑体" panose="02010609060101010101" pitchFamily="49" charset="-122"/>
              </a:rPr>
              <a:t>日在黄海海战中为国捐躯</a:t>
            </a:r>
            <a:r>
              <a:rPr lang="zh-CN" altLang="en-US" sz="2000" dirty="0">
                <a:latin typeface="黑体" panose="02010609060101010101" pitchFamily="49" charset="-122"/>
                <a:ea typeface="黑体" panose="02010609060101010101" pitchFamily="49" charset="-122"/>
              </a:rPr>
              <a:t>。</a:t>
            </a:r>
            <a:endParaRPr lang="zh-CN" altLang="en-US" sz="2000" dirty="0">
              <a:latin typeface="黑体" panose="02010609060101010101" pitchFamily="49" charset="-122"/>
              <a:ea typeface="黑体" panose="02010609060101010101" pitchFamily="49" charset="-122"/>
            </a:endParaRPr>
          </a:p>
        </p:txBody>
      </p:sp>
      <p:sp>
        <p:nvSpPr>
          <p:cNvPr id="10250" name="Text Box 12"/>
          <p:cNvSpPr txBox="1"/>
          <p:nvPr/>
        </p:nvSpPr>
        <p:spPr>
          <a:xfrm>
            <a:off x="838200" y="533400"/>
            <a:ext cx="3190875" cy="641350"/>
          </a:xfrm>
          <a:prstGeom prst="rect">
            <a:avLst/>
          </a:prstGeom>
          <a:noFill/>
          <a:ln w="9525">
            <a:noFill/>
          </a:ln>
        </p:spPr>
        <p:txBody>
          <a:bodyPr wrap="none" anchor="t">
            <a:spAutoFit/>
          </a:bodyPr>
          <a:p>
            <a:pPr>
              <a:buFont typeface="Arial" panose="020B0604020202020204" pitchFamily="34" charset="0"/>
              <a:buNone/>
            </a:pPr>
            <a:r>
              <a:rPr lang="zh-CN" altLang="en-US" sz="3600" b="1" dirty="0">
                <a:solidFill>
                  <a:srgbClr val="2B09BB"/>
                </a:solidFill>
                <a:latin typeface="Arial" panose="020B0604020202020204" pitchFamily="34" charset="0"/>
                <a:ea typeface="宋体" panose="02010600030101010101" pitchFamily="2" charset="-122"/>
              </a:rPr>
              <a:t>（</a:t>
            </a:r>
            <a:r>
              <a:rPr lang="en-US" altLang="zh-CN" sz="3600" b="1" dirty="0">
                <a:solidFill>
                  <a:srgbClr val="2B09BB"/>
                </a:solidFill>
                <a:latin typeface="Arial" panose="020B0604020202020204" pitchFamily="34" charset="0"/>
                <a:ea typeface="宋体" panose="02010600030101010101" pitchFamily="2" charset="-122"/>
              </a:rPr>
              <a:t>2</a:t>
            </a:r>
            <a:r>
              <a:rPr lang="zh-CN" altLang="en-US" sz="3600" b="1" dirty="0">
                <a:solidFill>
                  <a:srgbClr val="2B09BB"/>
                </a:solidFill>
                <a:latin typeface="Arial" panose="020B0604020202020204" pitchFamily="34" charset="0"/>
                <a:ea typeface="宋体" panose="02010600030101010101" pitchFamily="2" charset="-122"/>
              </a:rPr>
              <a:t>）黄海大战</a:t>
            </a:r>
            <a:endParaRPr lang="zh-CN" altLang="en-US" sz="3600" b="1" dirty="0">
              <a:solidFill>
                <a:srgbClr val="2B09BB"/>
              </a:solidFill>
              <a:latin typeface="Arial" panose="020B0604020202020204" pitchFamily="34" charset="0"/>
              <a:ea typeface="宋体" panose="02010600030101010101" pitchFamily="2" charset="-122"/>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1265" name="Rectangle 2"/>
          <p:cNvSpPr>
            <a:spLocks noGrp="1"/>
          </p:cNvSpPr>
          <p:nvPr>
            <p:ph type="title"/>
          </p:nvPr>
        </p:nvSpPr>
        <p:spPr/>
        <p:txBody>
          <a:bodyPr wrap="square" lIns="91440" tIns="45720" rIns="91440" bIns="45720" anchor="ctr"/>
          <a:p>
            <a:pPr eaLnBrk="1" hangingPunct="1"/>
            <a:r>
              <a:rPr lang="zh-CN" altLang="en-US" sz="4000" b="1" dirty="0">
                <a:solidFill>
                  <a:srgbClr val="2B09BB"/>
                </a:solidFill>
              </a:rPr>
              <a:t>（</a:t>
            </a:r>
            <a:r>
              <a:rPr lang="en-US" altLang="zh-CN" sz="4000" b="1" dirty="0">
                <a:solidFill>
                  <a:srgbClr val="2B09BB"/>
                </a:solidFill>
              </a:rPr>
              <a:t>3</a:t>
            </a:r>
            <a:r>
              <a:rPr lang="zh-CN" altLang="en-US" sz="4000" b="1" dirty="0">
                <a:solidFill>
                  <a:srgbClr val="2B09BB"/>
                </a:solidFill>
              </a:rPr>
              <a:t>）旅顺战役</a:t>
            </a:r>
            <a:endParaRPr lang="zh-CN" altLang="en-US" sz="4000" b="1" dirty="0">
              <a:solidFill>
                <a:srgbClr val="2B09BB"/>
              </a:solidFill>
            </a:endParaRPr>
          </a:p>
        </p:txBody>
      </p:sp>
      <p:sp>
        <p:nvSpPr>
          <p:cNvPr id="11266" name="Rectangle 3"/>
          <p:cNvSpPr>
            <a:spLocks noGrp="1"/>
          </p:cNvSpPr>
          <p:nvPr>
            <p:ph type="body"/>
          </p:nvPr>
        </p:nvSpPr>
        <p:spPr>
          <a:xfrm>
            <a:off x="152400" y="1676400"/>
            <a:ext cx="3200400" cy="4114800"/>
          </a:xfrm>
        </p:spPr>
        <p:txBody>
          <a:bodyPr wrap="square" lIns="91440" tIns="45720" rIns="91440" bIns="45720" anchor="t"/>
          <a:p>
            <a:pPr eaLnBrk="1" hangingPunct="1"/>
            <a:r>
              <a:rPr lang="zh-CN" altLang="en-US" b="1" dirty="0"/>
              <a:t>大连守将不战而逃，旅顺守将大多庸懦畏敌，只有徐邦道孤军迎敌，血战四天，终因寡不敌众而战败</a:t>
            </a:r>
            <a:endParaRPr lang="zh-CN" altLang="en-US" b="1" dirty="0"/>
          </a:p>
        </p:txBody>
      </p:sp>
      <p:pic>
        <p:nvPicPr>
          <p:cNvPr id="11267" name="Picture 5" descr="timg?image&amp;quality=80&amp;size=b9999_10000&amp;sec=1497320550501&amp;di=38237d62eb2a6df0ecefb2ebbea09608&amp;imgtype=0&amp;src=http%3A%2F%2Fadmins"/>
          <p:cNvPicPr>
            <a:picLocks noChangeAspect="1"/>
          </p:cNvPicPr>
          <p:nvPr/>
        </p:nvPicPr>
        <p:blipFill>
          <a:blip r:embed="rId1"/>
          <a:stretch>
            <a:fillRect/>
          </a:stretch>
        </p:blipFill>
        <p:spPr>
          <a:xfrm>
            <a:off x="3733800" y="1981200"/>
            <a:ext cx="4876800" cy="3657600"/>
          </a:xfrm>
          <a:prstGeom prst="rect">
            <a:avLst/>
          </a:prstGeom>
          <a:noFill/>
          <a:ln w="9525">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16738" name="Text Box 2"/>
          <p:cNvSpPr txBox="1"/>
          <p:nvPr/>
        </p:nvSpPr>
        <p:spPr>
          <a:xfrm>
            <a:off x="838200" y="530225"/>
            <a:ext cx="2363788" cy="579438"/>
          </a:xfrm>
          <a:prstGeom prst="rect">
            <a:avLst/>
          </a:prstGeom>
          <a:noFill/>
          <a:ln w="9525">
            <a:noFill/>
          </a:ln>
        </p:spPr>
        <p:txBody>
          <a:bodyPr lIns="36000" tIns="36000" rIns="36000" bIns="36000" anchor="t"/>
          <a:p>
            <a:pPr eaLnBrk="0" hangingPunct="0">
              <a:lnSpc>
                <a:spcPts val="3465"/>
              </a:lnSpc>
              <a:spcBef>
                <a:spcPts val="2075"/>
              </a:spcBef>
              <a:buFont typeface="Arial" panose="020B0604020202020204" pitchFamily="34" charset="0"/>
              <a:buNone/>
            </a:pPr>
            <a:r>
              <a:rPr lang="zh-CN" altLang="en-US" sz="3200" b="1" dirty="0">
                <a:latin typeface="Times New Roman" panose="02020603050405020304" pitchFamily="18" charset="0"/>
                <a:ea typeface="楷体_GB2312" panose="02010609030101010101" charset="-122"/>
              </a:rPr>
              <a:t>旅顺大屠杀</a:t>
            </a:r>
            <a:endParaRPr lang="zh-CN" altLang="en-US" sz="100" dirty="0">
              <a:latin typeface="Times New Roman" panose="02020603050405020304" pitchFamily="18" charset="0"/>
              <a:ea typeface="宋体" panose="02010600030101010101" pitchFamily="2" charset="-122"/>
            </a:endParaRPr>
          </a:p>
        </p:txBody>
      </p:sp>
      <p:sp>
        <p:nvSpPr>
          <p:cNvPr id="116739" name="Text Box 3"/>
          <p:cNvSpPr txBox="1"/>
          <p:nvPr/>
        </p:nvSpPr>
        <p:spPr>
          <a:xfrm>
            <a:off x="614363" y="5565775"/>
            <a:ext cx="7391400" cy="701675"/>
          </a:xfrm>
          <a:prstGeom prst="rect">
            <a:avLst/>
          </a:prstGeom>
          <a:noFill/>
          <a:ln w="9525">
            <a:noFill/>
          </a:ln>
        </p:spPr>
        <p:txBody>
          <a:bodyPr anchor="t">
            <a:spAutoFit/>
          </a:bodyPr>
          <a:p>
            <a:pPr>
              <a:buFont typeface="Arial" panose="020B0604020202020204" pitchFamily="34" charset="0"/>
              <a:buNone/>
            </a:pPr>
            <a:r>
              <a:rPr lang="zh-CN" altLang="zh-CN" sz="2000" b="1" dirty="0">
                <a:latin typeface="Arial" panose="020B0604020202020204" pitchFamily="34" charset="0"/>
                <a:ea typeface="宋体" panose="02010600030101010101" pitchFamily="2" charset="-122"/>
              </a:rPr>
              <a:t>        </a:t>
            </a:r>
            <a:r>
              <a:rPr lang="zh-CN" altLang="en-US" sz="2000" b="1" dirty="0">
                <a:latin typeface="Arial" panose="020B0604020202020204" pitchFamily="34" charset="0"/>
                <a:ea typeface="宋体" panose="02010600030101010101" pitchFamily="2" charset="-122"/>
              </a:rPr>
              <a:t>旅顺全城两万余人，仅为日军清理尸体的</a:t>
            </a:r>
            <a:r>
              <a:rPr lang="zh-CN" altLang="zh-CN" sz="2000" b="1" dirty="0">
                <a:latin typeface="Arial" panose="020B0604020202020204" pitchFamily="34" charset="0"/>
                <a:ea typeface="宋体" panose="02010600030101010101" pitchFamily="2" charset="-122"/>
              </a:rPr>
              <a:t>36</a:t>
            </a:r>
            <a:r>
              <a:rPr lang="zh-CN" altLang="en-US" sz="2000" b="1" dirty="0">
                <a:latin typeface="Arial" panose="020B0604020202020204" pitchFamily="34" charset="0"/>
                <a:ea typeface="宋体" panose="02010600030101010101" pitchFamily="2" charset="-122"/>
              </a:rPr>
              <a:t>人幸免。美国报纸评论说：</a:t>
            </a:r>
            <a:r>
              <a:rPr lang="zh-CN" altLang="zh-CN" sz="2000" b="1" dirty="0">
                <a:latin typeface="Arial" panose="020B0604020202020204" pitchFamily="34" charset="0"/>
                <a:ea typeface="宋体" panose="02010600030101010101" pitchFamily="2" charset="-122"/>
              </a:rPr>
              <a:t>『</a:t>
            </a:r>
            <a:r>
              <a:rPr lang="zh-CN" altLang="en-US" sz="2000" b="1" dirty="0">
                <a:latin typeface="Arial" panose="020B0604020202020204" pitchFamily="34" charset="0"/>
                <a:ea typeface="宋体" panose="02010600030101010101" pitchFamily="2" charset="-122"/>
              </a:rPr>
              <a:t>日本国为</a:t>
            </a:r>
            <a:r>
              <a:rPr lang="zh-CN" altLang="en-US" sz="2000" b="1" dirty="0">
                <a:solidFill>
                  <a:srgbClr val="0000FF"/>
                </a:solidFill>
                <a:latin typeface="Arial" panose="020B0604020202020204" pitchFamily="34" charset="0"/>
                <a:ea typeface="宋体" panose="02010600030101010101" pitchFamily="2" charset="-122"/>
              </a:rPr>
              <a:t>蒙文明皮肤具野蛮筋骨之怪兽。</a:t>
            </a:r>
            <a:r>
              <a:rPr lang="zh-CN" altLang="zh-CN" sz="2000" b="1" dirty="0">
                <a:solidFill>
                  <a:srgbClr val="0000FF"/>
                </a:solidFill>
                <a:latin typeface="Arial" panose="020B0604020202020204" pitchFamily="34" charset="0"/>
                <a:ea typeface="宋体" panose="02010600030101010101" pitchFamily="2" charset="-122"/>
              </a:rPr>
              <a:t>』</a:t>
            </a:r>
            <a:endParaRPr lang="zh-CN" altLang="zh-CN" sz="2000" b="1" dirty="0">
              <a:latin typeface="Arial" panose="020B0604020202020204" pitchFamily="34" charset="0"/>
              <a:ea typeface="宋体" panose="02010600030101010101" pitchFamily="2" charset="-122"/>
            </a:endParaRPr>
          </a:p>
        </p:txBody>
      </p:sp>
      <p:pic>
        <p:nvPicPr>
          <p:cNvPr id="23556" name="Picture 4" descr="旅顺屠杀3"/>
          <p:cNvPicPr>
            <a:picLocks noChangeAspect="1"/>
          </p:cNvPicPr>
          <p:nvPr/>
        </p:nvPicPr>
        <p:blipFill>
          <a:blip r:embed="rId1"/>
          <a:srcRect b="6667"/>
          <a:stretch>
            <a:fillRect/>
          </a:stretch>
        </p:blipFill>
        <p:spPr>
          <a:xfrm>
            <a:off x="762000" y="989013"/>
            <a:ext cx="6934200" cy="4622800"/>
          </a:xfrm>
          <a:prstGeom prst="rect">
            <a:avLst/>
          </a:prstGeom>
          <a:noFill/>
          <a:ln w="9525">
            <a:noFill/>
          </a:ln>
        </p:spPr>
      </p:pic>
    </p:spTree>
  </p:cSld>
  <p:clrMapOvr>
    <a:masterClrMapping/>
  </p:clrMapOvr>
  <p:transition spd="med">
    <p:zoom/>
    <p:sndAc>
      <p:end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6738"/>
                                        </p:tgtEl>
                                        <p:attrNameLst>
                                          <p:attrName>style.visibility</p:attrName>
                                        </p:attrNameLst>
                                      </p:cBhvr>
                                      <p:to>
                                        <p:strVal val="visible"/>
                                      </p:to>
                                    </p:set>
                                    <p:anim calcmode="lin" valueType="num">
                                      <p:cBhvr additive="base">
                                        <p:cTn id="7" dur="500" fill="hold"/>
                                        <p:tgtEl>
                                          <p:spTgt spid="116738"/>
                                        </p:tgtEl>
                                        <p:attrNameLst>
                                          <p:attrName>ppt_x</p:attrName>
                                        </p:attrNameLst>
                                      </p:cBhvr>
                                      <p:tavLst>
                                        <p:tav tm="0">
                                          <p:val>
                                            <p:strVal val="#ppt_x"/>
                                          </p:val>
                                        </p:tav>
                                        <p:tav tm="100000">
                                          <p:val>
                                            <p:strVal val="#ppt_x"/>
                                          </p:val>
                                        </p:tav>
                                      </p:tavLst>
                                    </p:anim>
                                    <p:anim calcmode="lin" valueType="num">
                                      <p:cBhvr additive="base">
                                        <p:cTn id="8" dur="500" fill="hold"/>
                                        <p:tgtEl>
                                          <p:spTgt spid="11673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3556"/>
                                        </p:tgtEl>
                                        <p:attrNameLst>
                                          <p:attrName>style.visibility</p:attrName>
                                        </p:attrNameLst>
                                      </p:cBhvr>
                                      <p:to>
                                        <p:strVal val="visible"/>
                                      </p:to>
                                    </p:set>
                                    <p:anim calcmode="lin" valueType="num">
                                      <p:cBhvr additive="base">
                                        <p:cTn id="13" dur="500" fill="hold"/>
                                        <p:tgtEl>
                                          <p:spTgt spid="23556"/>
                                        </p:tgtEl>
                                        <p:attrNameLst>
                                          <p:attrName>ppt_x</p:attrName>
                                        </p:attrNameLst>
                                      </p:cBhvr>
                                      <p:tavLst>
                                        <p:tav tm="0">
                                          <p:val>
                                            <p:strVal val="#ppt_x"/>
                                          </p:val>
                                        </p:tav>
                                        <p:tav tm="100000">
                                          <p:val>
                                            <p:strVal val="#ppt_x"/>
                                          </p:val>
                                        </p:tav>
                                      </p:tavLst>
                                    </p:anim>
                                    <p:anim calcmode="lin" valueType="num">
                                      <p:cBhvr additive="base">
                                        <p:cTn id="14" dur="500" fill="hold"/>
                                        <p:tgtEl>
                                          <p:spTgt spid="2355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6739"/>
                                        </p:tgtEl>
                                        <p:attrNameLst>
                                          <p:attrName>style.visibility</p:attrName>
                                        </p:attrNameLst>
                                      </p:cBhvr>
                                      <p:to>
                                        <p:strVal val="visible"/>
                                      </p:to>
                                    </p:set>
                                    <p:anim calcmode="lin" valueType="num">
                                      <p:cBhvr additive="base">
                                        <p:cTn id="19" dur="500" fill="hold"/>
                                        <p:tgtEl>
                                          <p:spTgt spid="116739"/>
                                        </p:tgtEl>
                                        <p:attrNameLst>
                                          <p:attrName>ppt_x</p:attrName>
                                        </p:attrNameLst>
                                      </p:cBhvr>
                                      <p:tavLst>
                                        <p:tav tm="0">
                                          <p:val>
                                            <p:strVal val="#ppt_x"/>
                                          </p:val>
                                        </p:tav>
                                        <p:tav tm="100000">
                                          <p:val>
                                            <p:strVal val="#ppt_x"/>
                                          </p:val>
                                        </p:tav>
                                      </p:tavLst>
                                    </p:anim>
                                    <p:anim calcmode="lin" valueType="num">
                                      <p:cBhvr additive="base">
                                        <p:cTn id="20" dur="500" fill="hold"/>
                                        <p:tgtEl>
                                          <p:spTgt spid="1167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8" grpId="0"/>
      <p:bldP spid="116739"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3313" name="Rectangle 2"/>
          <p:cNvSpPr>
            <a:spLocks noGrp="1"/>
          </p:cNvSpPr>
          <p:nvPr>
            <p:ph type="title"/>
          </p:nvPr>
        </p:nvSpPr>
        <p:spPr/>
        <p:txBody>
          <a:bodyPr wrap="square" lIns="91440" tIns="45720" rIns="91440" bIns="45720" anchor="ctr"/>
          <a:p>
            <a:pPr eaLnBrk="1" hangingPunct="1"/>
            <a:r>
              <a:rPr lang="zh-CN" altLang="en-US" sz="4000" b="1" dirty="0">
                <a:solidFill>
                  <a:srgbClr val="2B09BB"/>
                </a:solidFill>
              </a:rPr>
              <a:t>（</a:t>
            </a:r>
            <a:r>
              <a:rPr lang="en-US" altLang="zh-CN" sz="4000" b="1" dirty="0">
                <a:solidFill>
                  <a:srgbClr val="2B09BB"/>
                </a:solidFill>
              </a:rPr>
              <a:t>4</a:t>
            </a:r>
            <a:r>
              <a:rPr lang="zh-CN" altLang="en-US" sz="4000" b="1" dirty="0">
                <a:solidFill>
                  <a:srgbClr val="2B09BB"/>
                </a:solidFill>
              </a:rPr>
              <a:t>）威海卫战役</a:t>
            </a:r>
            <a:endParaRPr lang="zh-CN" altLang="en-US" sz="4000" b="1" dirty="0">
              <a:solidFill>
                <a:srgbClr val="2B09BB"/>
              </a:solidFill>
            </a:endParaRPr>
          </a:p>
        </p:txBody>
      </p:sp>
      <p:sp>
        <p:nvSpPr>
          <p:cNvPr id="117763" name="Rectangle 3"/>
          <p:cNvSpPr>
            <a:spLocks noGrp="1"/>
          </p:cNvSpPr>
          <p:nvPr>
            <p:ph type="body"/>
          </p:nvPr>
        </p:nvSpPr>
        <p:spPr>
          <a:xfrm>
            <a:off x="533400" y="1676400"/>
            <a:ext cx="4114800" cy="4114800"/>
          </a:xfrm>
        </p:spPr>
        <p:txBody>
          <a:bodyPr wrap="square" lIns="91440" tIns="45720" rIns="91440" bIns="45720" anchor="t"/>
          <a:p>
            <a:pPr eaLnBrk="1" hangingPunct="1"/>
            <a:r>
              <a:rPr lang="zh-CN" altLang="en-US" b="1" dirty="0"/>
              <a:t>时间：</a:t>
            </a:r>
            <a:r>
              <a:rPr lang="en-US" altLang="zh-CN" b="1" dirty="0"/>
              <a:t>1895</a:t>
            </a:r>
            <a:r>
              <a:rPr lang="zh-CN" altLang="en-US" b="1" dirty="0"/>
              <a:t>年初</a:t>
            </a:r>
            <a:endParaRPr lang="zh-CN" altLang="en-US" b="1" dirty="0"/>
          </a:p>
          <a:p>
            <a:pPr eaLnBrk="1" hangingPunct="1"/>
            <a:r>
              <a:rPr lang="zh-CN" altLang="en-US" b="1" dirty="0"/>
              <a:t>爱国将领：丁汝昌</a:t>
            </a:r>
            <a:endParaRPr lang="zh-CN" altLang="en-US" b="1" dirty="0"/>
          </a:p>
          <a:p>
            <a:pPr eaLnBrk="1" hangingPunct="1"/>
            <a:r>
              <a:rPr lang="zh-CN" altLang="en-US" b="1" dirty="0"/>
              <a:t>结果：北洋舰队全军覆没</a:t>
            </a:r>
            <a:endParaRPr lang="zh-CN" altLang="en-US" b="1" dirty="0"/>
          </a:p>
        </p:txBody>
      </p:sp>
      <p:pic>
        <p:nvPicPr>
          <p:cNvPr id="13315" name="Picture 5" descr="timg?image&amp;quality=80&amp;size=b9999_10000&amp;sec=1497320956026&amp;di=059e8a4a49237342a05e1562cd4868f2&amp;imgtype=0&amp;src=http%3A%2F%2Fnews"/>
          <p:cNvPicPr>
            <a:picLocks noChangeAspect="1"/>
          </p:cNvPicPr>
          <p:nvPr/>
        </p:nvPicPr>
        <p:blipFill>
          <a:blip r:embed="rId1"/>
          <a:stretch>
            <a:fillRect/>
          </a:stretch>
        </p:blipFill>
        <p:spPr>
          <a:xfrm>
            <a:off x="4953000" y="1371600"/>
            <a:ext cx="4038600" cy="5029200"/>
          </a:xfrm>
          <a:prstGeom prst="rect">
            <a:avLst/>
          </a:prstGeom>
          <a:noFill/>
          <a:ln w="9525">
            <a:noFill/>
          </a:ln>
        </p:spPr>
      </p:pic>
      <p:pic>
        <p:nvPicPr>
          <p:cNvPr id="13316" name="Picture 7" descr="timg?image&amp;quality=80&amp;size=b9999_10000&amp;sec=1497320956028&amp;di=58915dd459b53159f284d6323267a66c&amp;imgtype=0&amp;src=http%3A%2F%2Fwww"/>
          <p:cNvPicPr>
            <a:picLocks noChangeAspect="1"/>
          </p:cNvPicPr>
          <p:nvPr/>
        </p:nvPicPr>
        <p:blipFill>
          <a:blip r:embed="rId1"/>
          <a:stretch>
            <a:fillRect/>
          </a:stretch>
        </p:blipFill>
        <p:spPr>
          <a:xfrm>
            <a:off x="849313" y="3968750"/>
            <a:ext cx="3162300" cy="22193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7763">
                                            <p:txEl>
                                              <p:charRg st="0" end="10"/>
                                            </p:txEl>
                                          </p:spTgt>
                                        </p:tgtEl>
                                        <p:attrNameLst>
                                          <p:attrName>style.visibility</p:attrName>
                                        </p:attrNameLst>
                                      </p:cBhvr>
                                      <p:to>
                                        <p:strVal val="visible"/>
                                      </p:to>
                                    </p:set>
                                    <p:anim calcmode="lin" valueType="num">
                                      <p:cBhvr additive="base">
                                        <p:cTn id="7" dur="500" fill="hold"/>
                                        <p:tgtEl>
                                          <p:spTgt spid="117763">
                                            <p:txEl>
                                              <p:charRg st="0" end="1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7763">
                                            <p:txEl>
                                              <p:charRg st="0" end="1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7763">
                                            <p:txEl>
                                              <p:charRg st="10" end="19"/>
                                            </p:txEl>
                                          </p:spTgt>
                                        </p:tgtEl>
                                        <p:attrNameLst>
                                          <p:attrName>style.visibility</p:attrName>
                                        </p:attrNameLst>
                                      </p:cBhvr>
                                      <p:to>
                                        <p:strVal val="visible"/>
                                      </p:to>
                                    </p:set>
                                    <p:anim calcmode="lin" valueType="num">
                                      <p:cBhvr additive="base">
                                        <p:cTn id="13" dur="500" fill="hold"/>
                                        <p:tgtEl>
                                          <p:spTgt spid="117763">
                                            <p:txEl>
                                              <p:charRg st="10" end="1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7763">
                                            <p:txEl>
                                              <p:charRg st="10" end="19"/>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7763">
                                            <p:txEl>
                                              <p:charRg st="19" end="31"/>
                                            </p:txEl>
                                          </p:spTgt>
                                        </p:tgtEl>
                                        <p:attrNameLst>
                                          <p:attrName>style.visibility</p:attrName>
                                        </p:attrNameLst>
                                      </p:cBhvr>
                                      <p:to>
                                        <p:strVal val="visible"/>
                                      </p:to>
                                    </p:set>
                                    <p:anim calcmode="lin" valueType="num">
                                      <p:cBhvr additive="base">
                                        <p:cTn id="19" dur="500" fill="hold"/>
                                        <p:tgtEl>
                                          <p:spTgt spid="117763">
                                            <p:txEl>
                                              <p:charRg st="19" end="3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7763">
                                            <p:txEl>
                                              <p:charRg st="19" end="3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4337" name="Rectangle 2"/>
          <p:cNvSpPr/>
          <p:nvPr/>
        </p:nvSpPr>
        <p:spPr>
          <a:xfrm>
            <a:off x="468313" y="1447800"/>
            <a:ext cx="7853362" cy="639763"/>
          </a:xfrm>
          <a:prstGeom prst="rect">
            <a:avLst/>
          </a:prstGeom>
          <a:noFill/>
          <a:ln w="9525">
            <a:noFill/>
          </a:ln>
        </p:spPr>
        <p:txBody>
          <a:bodyPr wrap="none" anchor="t">
            <a:spAutoFit/>
          </a:bodyPr>
          <a:p>
            <a:pPr>
              <a:spcBef>
                <a:spcPct val="50000"/>
              </a:spcBef>
              <a:buFont typeface="Arial" panose="020B0604020202020204" pitchFamily="34" charset="0"/>
              <a:buNone/>
            </a:pPr>
            <a:r>
              <a:rPr lang="en-US" altLang="zh-CN" sz="3600" b="1" dirty="0">
                <a:latin typeface="Arial" panose="020B0604020202020204" pitchFamily="34" charset="0"/>
                <a:ea typeface="楷体_GB2312" panose="02010609030101010101" charset="-122"/>
              </a:rPr>
              <a:t>1895</a:t>
            </a:r>
            <a:r>
              <a:rPr lang="zh-CN" altLang="en-US" sz="3600" b="1" dirty="0">
                <a:latin typeface="Arial" panose="020B0604020202020204" pitchFamily="34" charset="0"/>
                <a:ea typeface="楷体_GB2312" panose="02010609030101010101" charset="-122"/>
              </a:rPr>
              <a:t>年</a:t>
            </a:r>
            <a:r>
              <a:rPr lang="en-US" altLang="zh-CN" sz="3600" b="1" dirty="0">
                <a:latin typeface="Arial" panose="020B0604020202020204" pitchFamily="34" charset="0"/>
                <a:ea typeface="楷体_GB2312" panose="02010609030101010101" charset="-122"/>
              </a:rPr>
              <a:t>《</a:t>
            </a:r>
            <a:r>
              <a:rPr lang="zh-CN" altLang="en-US" sz="3600" b="1" dirty="0">
                <a:latin typeface="Arial" panose="020B0604020202020204" pitchFamily="34" charset="0"/>
                <a:ea typeface="楷体_GB2312" panose="02010609030101010101" charset="-122"/>
              </a:rPr>
              <a:t>马关条约</a:t>
            </a:r>
            <a:r>
              <a:rPr lang="en-US" altLang="zh-CN" sz="3600" b="1" dirty="0">
                <a:latin typeface="Arial" panose="020B0604020202020204" pitchFamily="34" charset="0"/>
                <a:ea typeface="楷体_GB2312" panose="02010609030101010101" charset="-122"/>
              </a:rPr>
              <a:t>》——</a:t>
            </a:r>
            <a:r>
              <a:rPr lang="zh-CN" altLang="en-US" sz="3600" b="1" dirty="0">
                <a:solidFill>
                  <a:schemeClr val="folHlink"/>
                </a:solidFill>
                <a:latin typeface="Arial" panose="020B0604020202020204" pitchFamily="34" charset="0"/>
                <a:ea typeface="楷体_GB2312" panose="02010609030101010101" charset="-122"/>
              </a:rPr>
              <a:t>战争的结果</a:t>
            </a:r>
            <a:r>
              <a:rPr lang="zh-CN" altLang="en-US" sz="3600" b="1" dirty="0">
                <a:solidFill>
                  <a:schemeClr val="folHlink"/>
                </a:solidFill>
                <a:latin typeface="Arial" panose="020B0604020202020204" pitchFamily="34" charset="0"/>
                <a:ea typeface="宋体" panose="02010600030101010101" pitchFamily="2" charset="-122"/>
              </a:rPr>
              <a:t>  </a:t>
            </a:r>
            <a:endParaRPr lang="zh-CN" altLang="en-US" sz="3600" b="1" dirty="0">
              <a:solidFill>
                <a:schemeClr val="folHlink"/>
              </a:solidFill>
              <a:latin typeface="Arial" panose="020B0604020202020204" pitchFamily="34" charset="0"/>
              <a:ea typeface="宋体" panose="02010600030101010101" pitchFamily="2" charset="-122"/>
            </a:endParaRPr>
          </a:p>
        </p:txBody>
      </p:sp>
      <p:pic>
        <p:nvPicPr>
          <p:cNvPr id="26627" name="Picture 3" descr="青龙旗"/>
          <p:cNvPicPr>
            <a:picLocks noChangeAspect="1"/>
          </p:cNvPicPr>
          <p:nvPr/>
        </p:nvPicPr>
        <p:blipFill>
          <a:blip r:embed="rId1"/>
          <a:stretch>
            <a:fillRect/>
          </a:stretch>
        </p:blipFill>
        <p:spPr>
          <a:xfrm>
            <a:off x="6477000" y="2209800"/>
            <a:ext cx="1731963" cy="1676400"/>
          </a:xfrm>
          <a:prstGeom prst="rect">
            <a:avLst/>
          </a:prstGeom>
          <a:noFill/>
          <a:ln w="9525">
            <a:noFill/>
          </a:ln>
        </p:spPr>
      </p:pic>
      <p:pic>
        <p:nvPicPr>
          <p:cNvPr id="26628" name="Picture 4" descr="2"/>
          <p:cNvPicPr>
            <a:picLocks noChangeAspect="1"/>
          </p:cNvPicPr>
          <p:nvPr/>
        </p:nvPicPr>
        <p:blipFill>
          <a:blip r:embed="rId1"/>
          <a:stretch>
            <a:fillRect/>
          </a:stretch>
        </p:blipFill>
        <p:spPr>
          <a:xfrm>
            <a:off x="6475413" y="4572000"/>
            <a:ext cx="1827212" cy="1371600"/>
          </a:xfrm>
          <a:prstGeom prst="rect">
            <a:avLst/>
          </a:prstGeom>
          <a:noFill/>
          <a:ln w="9525">
            <a:noFill/>
          </a:ln>
        </p:spPr>
      </p:pic>
      <p:sp>
        <p:nvSpPr>
          <p:cNvPr id="14340" name="Text Box 5"/>
          <p:cNvSpPr txBox="1"/>
          <p:nvPr/>
        </p:nvSpPr>
        <p:spPr>
          <a:xfrm>
            <a:off x="8229600" y="2209800"/>
            <a:ext cx="793750" cy="1728788"/>
          </a:xfrm>
          <a:prstGeom prst="rect">
            <a:avLst/>
          </a:prstGeom>
          <a:noFill/>
          <a:ln w="9525">
            <a:noFill/>
          </a:ln>
        </p:spPr>
        <p:txBody>
          <a:bodyPr vert="eaVert" anchor="t">
            <a:spAutoFit/>
          </a:bodyPr>
          <a:p>
            <a:pPr>
              <a:spcBef>
                <a:spcPct val="50000"/>
              </a:spcBef>
              <a:buFont typeface="Arial" panose="020B0604020202020204" pitchFamily="34" charset="0"/>
              <a:buNone/>
            </a:pPr>
            <a:r>
              <a:rPr lang="zh-CN" altLang="en-US" sz="4000" b="1" dirty="0">
                <a:solidFill>
                  <a:schemeClr val="accent2"/>
                </a:solidFill>
                <a:latin typeface="Arial" panose="020B0604020202020204" pitchFamily="34" charset="0"/>
                <a:ea typeface="宋体" panose="02010600030101010101" pitchFamily="2" charset="-122"/>
              </a:rPr>
              <a:t>李鸿章</a:t>
            </a:r>
            <a:endParaRPr lang="zh-CN" altLang="en-US" sz="4000" b="1" dirty="0">
              <a:solidFill>
                <a:schemeClr val="accent2"/>
              </a:solidFill>
              <a:latin typeface="Arial" panose="020B0604020202020204" pitchFamily="34" charset="0"/>
              <a:ea typeface="宋体" panose="02010600030101010101" pitchFamily="2" charset="-122"/>
            </a:endParaRPr>
          </a:p>
        </p:txBody>
      </p:sp>
      <p:sp>
        <p:nvSpPr>
          <p:cNvPr id="14341" name="Text Box 6"/>
          <p:cNvSpPr txBox="1"/>
          <p:nvPr/>
        </p:nvSpPr>
        <p:spPr>
          <a:xfrm>
            <a:off x="8229600" y="4192588"/>
            <a:ext cx="793750" cy="2665412"/>
          </a:xfrm>
          <a:prstGeom prst="rect">
            <a:avLst/>
          </a:prstGeom>
          <a:noFill/>
          <a:ln w="9525">
            <a:noFill/>
          </a:ln>
        </p:spPr>
        <p:txBody>
          <a:bodyPr vert="eaVert" anchor="t">
            <a:spAutoFit/>
          </a:bodyPr>
          <a:p>
            <a:pPr>
              <a:spcBef>
                <a:spcPct val="50000"/>
              </a:spcBef>
              <a:buFont typeface="Arial" panose="020B0604020202020204" pitchFamily="34" charset="0"/>
              <a:buNone/>
            </a:pPr>
            <a:r>
              <a:rPr lang="zh-CN" altLang="en-US" sz="4000" b="1" dirty="0">
                <a:solidFill>
                  <a:schemeClr val="accent2"/>
                </a:solidFill>
                <a:latin typeface="Arial" panose="020B0604020202020204" pitchFamily="34" charset="0"/>
                <a:ea typeface="宋体" panose="02010600030101010101" pitchFamily="2" charset="-122"/>
              </a:rPr>
              <a:t>伊藤博文</a:t>
            </a:r>
            <a:endParaRPr lang="zh-CN" altLang="en-US" sz="4000" b="1" dirty="0">
              <a:solidFill>
                <a:schemeClr val="accent2"/>
              </a:solidFill>
              <a:latin typeface="Arial" panose="020B0604020202020204" pitchFamily="34" charset="0"/>
              <a:ea typeface="宋体" panose="02010600030101010101" pitchFamily="2" charset="-122"/>
            </a:endParaRPr>
          </a:p>
        </p:txBody>
      </p:sp>
      <p:pic>
        <p:nvPicPr>
          <p:cNvPr id="14342" name="Picture 7" descr="h084"/>
          <p:cNvPicPr>
            <a:picLocks noChangeAspect="1"/>
          </p:cNvPicPr>
          <p:nvPr/>
        </p:nvPicPr>
        <p:blipFill>
          <a:blip r:embed="rId1"/>
          <a:stretch>
            <a:fillRect/>
          </a:stretch>
        </p:blipFill>
        <p:spPr>
          <a:xfrm>
            <a:off x="457200" y="2287588"/>
            <a:ext cx="5486400" cy="3573462"/>
          </a:xfrm>
          <a:prstGeom prst="rect">
            <a:avLst/>
          </a:prstGeom>
          <a:noFill/>
          <a:ln w="9525">
            <a:noFill/>
          </a:ln>
        </p:spPr>
      </p:pic>
      <p:sp>
        <p:nvSpPr>
          <p:cNvPr id="14343" name="Text Box 8"/>
          <p:cNvSpPr txBox="1"/>
          <p:nvPr/>
        </p:nvSpPr>
        <p:spPr>
          <a:xfrm>
            <a:off x="152400" y="5870575"/>
            <a:ext cx="6629400" cy="457200"/>
          </a:xfrm>
          <a:prstGeom prst="rect">
            <a:avLst/>
          </a:prstGeom>
          <a:noFill/>
          <a:ln w="9525">
            <a:noFill/>
          </a:ln>
        </p:spPr>
        <p:txBody>
          <a:bodyPr anchor="t">
            <a:spAutoFit/>
          </a:bodyPr>
          <a:p>
            <a:pPr>
              <a:buFont typeface="Arial" panose="020B0604020202020204" pitchFamily="34" charset="0"/>
              <a:buNone/>
            </a:pPr>
            <a:r>
              <a:rPr lang="zh-CN" altLang="zh-CN" sz="2400" b="1" dirty="0">
                <a:latin typeface="黑体" panose="02010609060101010101" pitchFamily="49" charset="-122"/>
                <a:ea typeface="黑体" panose="02010609060101010101" pitchFamily="49" charset="-122"/>
              </a:rPr>
              <a:t>1895</a:t>
            </a:r>
            <a:r>
              <a:rPr lang="zh-CN" altLang="en-US" sz="2400" b="1" dirty="0">
                <a:latin typeface="黑体" panose="02010609060101010101" pitchFamily="49" charset="-122"/>
                <a:ea typeface="黑体" panose="02010609060101010101" pitchFamily="49" charset="-122"/>
              </a:rPr>
              <a:t>年中日谈判，清政府被迫签订</a:t>
            </a:r>
            <a:r>
              <a:rPr lang="zh-CN" altLang="zh-CN" sz="2400" b="1" dirty="0">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马关条约</a:t>
            </a:r>
            <a:r>
              <a:rPr lang="zh-CN" altLang="zh-CN" sz="2400" b="1" dirty="0">
                <a:latin typeface="黑体" panose="02010609060101010101" pitchFamily="49" charset="-122"/>
                <a:ea typeface="黑体" panose="02010609060101010101" pitchFamily="49" charset="-122"/>
              </a:rPr>
              <a:t>》</a:t>
            </a:r>
            <a:endParaRPr lang="zh-CN" altLang="zh-CN" sz="2400" b="1" dirty="0">
              <a:latin typeface="黑体" panose="02010609060101010101" pitchFamily="49" charset="-122"/>
              <a:ea typeface="黑体" panose="02010609060101010101" pitchFamily="49" charset="-122"/>
            </a:endParaRPr>
          </a:p>
        </p:txBody>
      </p:sp>
      <p:sp>
        <p:nvSpPr>
          <p:cNvPr id="14344" name="Text Box 9"/>
          <p:cNvSpPr txBox="1"/>
          <p:nvPr/>
        </p:nvSpPr>
        <p:spPr>
          <a:xfrm>
            <a:off x="695325" y="601663"/>
            <a:ext cx="5789613" cy="701675"/>
          </a:xfrm>
          <a:prstGeom prst="rect">
            <a:avLst/>
          </a:prstGeom>
          <a:noFill/>
          <a:ln w="9525">
            <a:noFill/>
          </a:ln>
        </p:spPr>
        <p:txBody>
          <a:bodyPr wrap="none" anchor="t">
            <a:spAutoFit/>
          </a:bodyPr>
          <a:p>
            <a:pPr>
              <a:buFont typeface="Arial" panose="020B0604020202020204" pitchFamily="34" charset="0"/>
              <a:buNone/>
            </a:pPr>
            <a:r>
              <a:rPr lang="zh-CN" altLang="en-US" sz="4000" b="1" dirty="0">
                <a:solidFill>
                  <a:srgbClr val="2B09BB"/>
                </a:solidFill>
                <a:latin typeface="宋体" panose="02010600030101010101" pitchFamily="2" charset="-122"/>
                <a:ea typeface="宋体" panose="02010600030101010101" pitchFamily="2" charset="-122"/>
                <a:sym typeface="宋体" panose="02010600030101010101" pitchFamily="2" charset="-122"/>
              </a:rPr>
              <a:t>二、</a:t>
            </a:r>
            <a:r>
              <a:rPr lang="en-US" altLang="zh-CN" sz="4000" b="1" dirty="0">
                <a:solidFill>
                  <a:srgbClr val="2B09BB"/>
                </a:solidFill>
                <a:latin typeface="宋体" panose="02010600030101010101" pitchFamily="2" charset="-122"/>
                <a:ea typeface="宋体" panose="02010600030101010101" pitchFamily="2" charset="-122"/>
                <a:sym typeface="宋体" panose="02010600030101010101" pitchFamily="2" charset="-122"/>
              </a:rPr>
              <a:t>《</a:t>
            </a:r>
            <a:r>
              <a:rPr lang="zh-CN" altLang="en-US" sz="4000" b="1" dirty="0">
                <a:solidFill>
                  <a:srgbClr val="2B09BB"/>
                </a:solidFill>
                <a:latin typeface="宋体" panose="02010600030101010101" pitchFamily="2" charset="-122"/>
                <a:ea typeface="宋体" panose="02010600030101010101" pitchFamily="2" charset="-122"/>
                <a:sym typeface="宋体" panose="02010600030101010101" pitchFamily="2" charset="-122"/>
              </a:rPr>
              <a:t>马关条约</a:t>
            </a:r>
            <a:r>
              <a:rPr lang="en-US" altLang="zh-CN" sz="4000" b="1" dirty="0">
                <a:solidFill>
                  <a:srgbClr val="2B09BB"/>
                </a:solidFill>
                <a:latin typeface="宋体" panose="02010600030101010101" pitchFamily="2" charset="-122"/>
                <a:ea typeface="宋体" panose="02010600030101010101" pitchFamily="2" charset="-122"/>
                <a:sym typeface="宋体" panose="02010600030101010101" pitchFamily="2" charset="-122"/>
              </a:rPr>
              <a:t>》</a:t>
            </a:r>
            <a:r>
              <a:rPr lang="zh-CN" altLang="en-US" sz="4000" b="1" dirty="0">
                <a:solidFill>
                  <a:srgbClr val="2B09BB"/>
                </a:solidFill>
                <a:latin typeface="宋体" panose="02010600030101010101" pitchFamily="2" charset="-122"/>
                <a:ea typeface="宋体" panose="02010600030101010101" pitchFamily="2" charset="-122"/>
                <a:sym typeface="宋体" panose="02010600030101010101" pitchFamily="2" charset="-122"/>
              </a:rPr>
              <a:t>的签订</a:t>
            </a:r>
            <a:endParaRPr lang="zh-CN" altLang="en-US" sz="4000" b="1" dirty="0">
              <a:solidFill>
                <a:srgbClr val="2B09BB"/>
              </a:solidFill>
              <a:latin typeface="宋体" panose="02010600030101010101" pitchFamily="2" charset="-122"/>
              <a:ea typeface="宋体" panose="02010600030101010101" pitchFamily="2" charset="-122"/>
              <a:sym typeface="宋体" panose="02010600030101010101" pitchFamily="2" charset="-122"/>
            </a:endParaRPr>
          </a:p>
        </p:txBody>
      </p:sp>
    </p:spTree>
  </p:cSld>
  <p:clrMapOvr>
    <a:masterClrMapping/>
  </p:clrMapOvr>
  <p:transition spd="med">
    <p:zoom/>
    <p:sndAc>
      <p:stSnd>
        <p:snd r:embed="rId2" name="projct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wipe(left)">
                                      <p:cBhvr>
                                        <p:cTn id="7" dur="500"/>
                                        <p:tgtEl>
                                          <p:spTgt spid="26627"/>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6628"/>
                                        </p:tgtEl>
                                        <p:attrNameLst>
                                          <p:attrName>style.visibility</p:attrName>
                                        </p:attrNameLst>
                                      </p:cBhvr>
                                      <p:to>
                                        <p:strVal val="visible"/>
                                      </p:to>
                                    </p:set>
                                    <p:animEffect transition="in" filter="slide(fromRight)">
                                      <p:cBhvr>
                                        <p:cTn id="11" dur="500"/>
                                        <p:tgtEl>
                                          <p:spTgt spid="26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5361" name="Rectangle 2"/>
          <p:cNvSpPr>
            <a:spLocks noGrp="1"/>
          </p:cNvSpPr>
          <p:nvPr>
            <p:ph type="title"/>
          </p:nvPr>
        </p:nvSpPr>
        <p:spPr/>
        <p:txBody>
          <a:bodyPr wrap="square" lIns="91440" tIns="45720" rIns="91440" bIns="45720" anchor="ctr"/>
          <a:p>
            <a:pPr eaLnBrk="1" hangingPunct="1"/>
            <a:r>
              <a:rPr lang="en-US" altLang="zh-CN" sz="4000" dirty="0"/>
              <a:t>《</a:t>
            </a:r>
            <a:r>
              <a:rPr lang="zh-CN" altLang="en-US" sz="4000" dirty="0"/>
              <a:t>马关条约</a:t>
            </a:r>
            <a:r>
              <a:rPr lang="en-US" altLang="zh-CN" sz="4000" dirty="0"/>
              <a:t>》</a:t>
            </a:r>
            <a:r>
              <a:rPr lang="zh-CN" altLang="en-US" sz="4000" dirty="0"/>
              <a:t>各条款内容对中国的影响 </a:t>
            </a:r>
            <a:endParaRPr lang="zh-CN" altLang="en-US" sz="4000" dirty="0"/>
          </a:p>
        </p:txBody>
      </p:sp>
      <p:sp>
        <p:nvSpPr>
          <p:cNvPr id="15363" name="Rectangle 3"/>
          <p:cNvSpPr>
            <a:spLocks noGrp="1"/>
          </p:cNvSpPr>
          <p:nvPr>
            <p:ph idx="1"/>
          </p:nvPr>
        </p:nvSpPr>
        <p:spPr>
          <a:solidFill>
            <a:schemeClr val="accent2">
              <a:lumMod val="20000"/>
              <a:lumOff val="80000"/>
              <a:alpha val="72000"/>
            </a:schemeClr>
          </a:solidFill>
          <a:ln>
            <a:solidFill>
              <a:schemeClr val="accent2">
                <a:shade val="95000"/>
                <a:satMod val="105000"/>
              </a:schemeClr>
            </a:solidFill>
          </a:ln>
          <a:effectLst>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anchor="t"/>
          <a:p>
            <a:pPr eaLnBrk="1" fontAlgn="base" hangingPunct="1">
              <a:lnSpc>
                <a:spcPct val="80000"/>
              </a:lnSpc>
            </a:pPr>
            <a:r>
              <a:rPr lang="zh-CN" altLang="en-US" sz="2400" strike="noStrike" noProof="1" dirty="0"/>
              <a:t>①割辽东半岛、台湾全岛及所有附属各岛屿、澎湖列岛给日本。严重损害了中国领土主权，致使中国京津地区受到安全威胁；中国东南沿海的战略地位和经济价值受到收缩和损害。</a:t>
            </a:r>
            <a:endParaRPr lang="zh-CN" altLang="en-US" sz="2400" strike="noStrike" noProof="1" dirty="0"/>
          </a:p>
          <a:p>
            <a:pPr eaLnBrk="1" fontAlgn="base" hangingPunct="1">
              <a:lnSpc>
                <a:spcPct val="80000"/>
              </a:lnSpc>
            </a:pPr>
            <a:r>
              <a:rPr lang="zh-CN" altLang="en-US" sz="2400" strike="noStrike" noProof="1" dirty="0"/>
              <a:t>②赔偿日本兵费白银</a:t>
            </a:r>
            <a:r>
              <a:rPr lang="en-US" altLang="zh-CN" sz="2400" strike="noStrike" noProof="1" dirty="0"/>
              <a:t>2</a:t>
            </a:r>
            <a:r>
              <a:rPr lang="zh-CN" altLang="en-US" sz="2400" strike="noStrike" noProof="1" dirty="0"/>
              <a:t>亿两。严重破坏了中国的财政，大大加重了中国人民的负担为了还款，清政府加紧搜刮人民外，只得大借附有苛刻条件的“洋债”。</a:t>
            </a:r>
            <a:endParaRPr lang="zh-CN" altLang="en-US" sz="2400" strike="noStrike" noProof="1" dirty="0"/>
          </a:p>
          <a:p>
            <a:pPr eaLnBrk="1" fontAlgn="base" hangingPunct="1">
              <a:lnSpc>
                <a:spcPct val="80000"/>
              </a:lnSpc>
            </a:pPr>
            <a:r>
              <a:rPr lang="zh-CN" altLang="en-US" sz="2400" strike="noStrike" noProof="1" dirty="0"/>
              <a:t>③开放沙市、重庆、苏州、杭州为商埠。便利了日本及其他帝国主义国家掠夺中国最富庶的长江流域特别是江浙两省的财富，掠夺从沿海深入到内陆。</a:t>
            </a:r>
            <a:endParaRPr lang="zh-CN" altLang="en-US" sz="2400" strike="noStrike" noProof="1" dirty="0"/>
          </a:p>
          <a:p>
            <a:pPr eaLnBrk="1" fontAlgn="base" hangingPunct="1">
              <a:lnSpc>
                <a:spcPct val="80000"/>
              </a:lnSpc>
            </a:pPr>
            <a:r>
              <a:rPr lang="zh-CN" altLang="en-US" sz="2400" strike="noStrike" noProof="1" dirty="0"/>
              <a:t>④允许日本在通商口岸开设工厂。日本可在通商口岸开设工厂，便利了帝国主义对中国的资本输出。从此，列强在中国直接投资开办工厂，剥削廉价劳力和掠夺原材料。严重阻挠了中国初步形成的民族工业的发展。</a:t>
            </a:r>
            <a:endParaRPr lang="zh-CN" altLang="en-US" sz="2400" strike="noStrike" noProof="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6385" name="Rectangle 2"/>
          <p:cNvSpPr>
            <a:spLocks noGrp="1"/>
          </p:cNvSpPr>
          <p:nvPr>
            <p:ph type="title"/>
          </p:nvPr>
        </p:nvSpPr>
        <p:spPr>
          <a:xfrm>
            <a:off x="-144462" y="46038"/>
            <a:ext cx="4802187" cy="1143000"/>
          </a:xfrm>
        </p:spPr>
        <p:txBody>
          <a:bodyPr wrap="square" lIns="91440" tIns="45720" rIns="91440" bIns="45720" anchor="ctr"/>
          <a:p>
            <a:pPr eaLnBrk="1" hangingPunct="1"/>
            <a:r>
              <a:rPr lang="zh-CN" altLang="en-US" sz="3600" b="1" dirty="0">
                <a:solidFill>
                  <a:srgbClr val="2B09BB"/>
                </a:solidFill>
              </a:rPr>
              <a:t>三、“瓜分”中国狂潮</a:t>
            </a:r>
            <a:endParaRPr lang="zh-CN" altLang="en-US" sz="3600" b="1" dirty="0">
              <a:solidFill>
                <a:srgbClr val="2B09BB"/>
              </a:solidFill>
            </a:endParaRPr>
          </a:p>
        </p:txBody>
      </p:sp>
      <p:sp>
        <p:nvSpPr>
          <p:cNvPr id="16386" name="Rectangle 3"/>
          <p:cNvSpPr>
            <a:spLocks noGrp="1"/>
          </p:cNvSpPr>
          <p:nvPr>
            <p:ph type="body"/>
          </p:nvPr>
        </p:nvSpPr>
        <p:spPr>
          <a:xfrm>
            <a:off x="457200" y="1600200"/>
            <a:ext cx="3962400" cy="4525963"/>
          </a:xfrm>
        </p:spPr>
        <p:txBody>
          <a:bodyPr wrap="square" lIns="91440" tIns="45720" rIns="91440" bIns="45720" anchor="t"/>
          <a:p>
            <a:pPr eaLnBrk="1" hangingPunct="1"/>
            <a:r>
              <a:rPr lang="zh-CN" altLang="en-US" b="1" dirty="0">
                <a:solidFill>
                  <a:srgbClr val="2B09BB"/>
                </a:solidFill>
              </a:rPr>
              <a:t>主要表现：</a:t>
            </a:r>
            <a:endParaRPr lang="zh-CN" altLang="en-US" b="1" dirty="0">
              <a:solidFill>
                <a:srgbClr val="2B09BB"/>
              </a:solidFill>
            </a:endParaRPr>
          </a:p>
          <a:p>
            <a:pPr eaLnBrk="1" hangingPunct="1"/>
            <a:r>
              <a:rPr lang="zh-CN" altLang="en-US" b="1" dirty="0">
                <a:solidFill>
                  <a:srgbClr val="2B09BB"/>
                </a:solidFill>
              </a:rPr>
              <a:t>（</a:t>
            </a:r>
            <a:r>
              <a:rPr lang="en-US" altLang="zh-CN" b="1" dirty="0">
                <a:solidFill>
                  <a:srgbClr val="2B09BB"/>
                </a:solidFill>
              </a:rPr>
              <a:t>1</a:t>
            </a:r>
            <a:r>
              <a:rPr lang="zh-CN" altLang="en-US" b="1" dirty="0">
                <a:solidFill>
                  <a:srgbClr val="2B09BB"/>
                </a:solidFill>
              </a:rPr>
              <a:t>）抢夺利权；</a:t>
            </a:r>
            <a:endParaRPr lang="zh-CN" altLang="en-US" b="1" dirty="0">
              <a:solidFill>
                <a:srgbClr val="2B09BB"/>
              </a:solidFill>
            </a:endParaRPr>
          </a:p>
          <a:p>
            <a:pPr eaLnBrk="1" hangingPunct="1"/>
            <a:r>
              <a:rPr lang="zh-CN" altLang="en-US" b="1" dirty="0">
                <a:solidFill>
                  <a:srgbClr val="2B09BB"/>
                </a:solidFill>
              </a:rPr>
              <a:t>（</a:t>
            </a:r>
            <a:r>
              <a:rPr lang="en-US" altLang="zh-CN" b="1" dirty="0">
                <a:solidFill>
                  <a:srgbClr val="2B09BB"/>
                </a:solidFill>
              </a:rPr>
              <a:t>2</a:t>
            </a:r>
            <a:r>
              <a:rPr lang="zh-CN" altLang="en-US" b="1" dirty="0">
                <a:solidFill>
                  <a:srgbClr val="2B09BB"/>
                </a:solidFill>
              </a:rPr>
              <a:t>）强租海港；</a:t>
            </a:r>
            <a:endParaRPr lang="zh-CN" altLang="en-US" b="1" dirty="0">
              <a:solidFill>
                <a:srgbClr val="2B09BB"/>
              </a:solidFill>
            </a:endParaRPr>
          </a:p>
          <a:p>
            <a:pPr eaLnBrk="1" hangingPunct="1"/>
            <a:r>
              <a:rPr lang="zh-CN" altLang="en-US" b="1" dirty="0">
                <a:solidFill>
                  <a:srgbClr val="2B09BB"/>
                </a:solidFill>
              </a:rPr>
              <a:t>（</a:t>
            </a:r>
            <a:r>
              <a:rPr lang="en-US" altLang="zh-CN" b="1" dirty="0">
                <a:solidFill>
                  <a:srgbClr val="2B09BB"/>
                </a:solidFill>
              </a:rPr>
              <a:t>3</a:t>
            </a:r>
            <a:r>
              <a:rPr lang="zh-CN" altLang="en-US" b="1" dirty="0">
                <a:solidFill>
                  <a:srgbClr val="2B09BB"/>
                </a:solidFill>
              </a:rPr>
              <a:t>）划分“势力范围”；</a:t>
            </a:r>
            <a:endParaRPr lang="zh-CN" altLang="en-US" b="1" dirty="0">
              <a:solidFill>
                <a:srgbClr val="2B09BB"/>
              </a:solidFill>
            </a:endParaRPr>
          </a:p>
          <a:p>
            <a:pPr eaLnBrk="1" hangingPunct="1"/>
            <a:r>
              <a:rPr lang="zh-CN" altLang="en-US" b="1" dirty="0">
                <a:solidFill>
                  <a:srgbClr val="2B09BB"/>
                </a:solidFill>
              </a:rPr>
              <a:t>（</a:t>
            </a:r>
            <a:r>
              <a:rPr lang="en-US" altLang="zh-CN" b="1" dirty="0">
                <a:solidFill>
                  <a:srgbClr val="2B09BB"/>
                </a:solidFill>
              </a:rPr>
              <a:t>4</a:t>
            </a:r>
            <a:r>
              <a:rPr lang="zh-CN" altLang="en-US" b="1" dirty="0">
                <a:solidFill>
                  <a:srgbClr val="2B09BB"/>
                </a:solidFill>
              </a:rPr>
              <a:t>）美国提出“门户开放”；</a:t>
            </a:r>
            <a:endParaRPr lang="zh-CN" altLang="en-US" b="1" dirty="0">
              <a:solidFill>
                <a:srgbClr val="2B09BB"/>
              </a:solidFill>
            </a:endParaRPr>
          </a:p>
        </p:txBody>
      </p:sp>
      <p:pic>
        <p:nvPicPr>
          <p:cNvPr id="16387" name="Picture 3" descr="2004721233330798"/>
          <p:cNvPicPr>
            <a:picLocks noChangeAspect="1"/>
          </p:cNvPicPr>
          <p:nvPr/>
        </p:nvPicPr>
        <p:blipFill>
          <a:blip r:embed="rId1"/>
          <a:srcRect t="13889" b="4445"/>
          <a:stretch>
            <a:fillRect/>
          </a:stretch>
        </p:blipFill>
        <p:spPr>
          <a:xfrm>
            <a:off x="4341813" y="838200"/>
            <a:ext cx="4802187" cy="5562600"/>
          </a:xfrm>
          <a:prstGeom prst="rect">
            <a:avLst/>
          </a:prstGeom>
          <a:noFill/>
          <a:ln w="9525">
            <a:noFill/>
          </a:ln>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grpSp>
        <p:nvGrpSpPr>
          <p:cNvPr id="2" name="Group 2"/>
          <p:cNvGrpSpPr/>
          <p:nvPr/>
        </p:nvGrpSpPr>
        <p:grpSpPr>
          <a:xfrm>
            <a:off x="-107950" y="2708275"/>
            <a:ext cx="9793288" cy="3497263"/>
            <a:chOff x="1" y="-129"/>
            <a:chExt cx="5760" cy="1856"/>
          </a:xfrm>
        </p:grpSpPr>
        <p:graphicFrame>
          <p:nvGraphicFramePr>
            <p:cNvPr id="17410" name="Object 3"/>
            <p:cNvGraphicFramePr/>
            <p:nvPr/>
          </p:nvGraphicFramePr>
          <p:xfrm>
            <a:off x="1" y="-129"/>
            <a:ext cx="5760" cy="1856"/>
          </p:xfrm>
          <a:graphic>
            <a:graphicData uri="http://schemas.openxmlformats.org/presentationml/2006/ole">
              <mc:AlternateContent xmlns:mc="http://schemas.openxmlformats.org/markup-compatibility/2006">
                <mc:Choice xmlns:v="urn:schemas-microsoft-com:vml" Requires="v">
                  <p:oleObj spid="_x0000_s3076" name="" r:id="rId1" imgW="5638800" imgH="1781175" progId="Word.Document.8">
                    <p:embed/>
                  </p:oleObj>
                </mc:Choice>
                <mc:Fallback>
                  <p:oleObj name="" r:id="rId1" imgW="5638800" imgH="1781175" progId="Word.Document.8">
                    <p:embed/>
                    <p:pic>
                      <p:nvPicPr>
                        <p:cNvPr id="0" name="图片 3075"/>
                        <p:cNvPicPr/>
                        <p:nvPr/>
                      </p:nvPicPr>
                      <p:blipFill>
                        <a:blip r:embed="rId2"/>
                        <a:stretch>
                          <a:fillRect/>
                        </a:stretch>
                      </p:blipFill>
                      <p:spPr>
                        <a:xfrm>
                          <a:off x="1" y="-129"/>
                          <a:ext cx="5760" cy="1856"/>
                        </a:xfrm>
                        <a:prstGeom prst="rect">
                          <a:avLst/>
                        </a:prstGeom>
                        <a:noFill/>
                        <a:ln w="38100">
                          <a:noFill/>
                          <a:miter/>
                        </a:ln>
                      </p:spPr>
                    </p:pic>
                  </p:oleObj>
                </mc:Fallback>
              </mc:AlternateContent>
            </a:graphicData>
          </a:graphic>
        </p:graphicFrame>
        <p:sp>
          <p:nvSpPr>
            <p:cNvPr id="27652" name="Line 4"/>
            <p:cNvSpPr>
              <a:spLocks noChangeShapeType="1"/>
            </p:cNvSpPr>
            <p:nvPr/>
          </p:nvSpPr>
          <p:spPr bwMode="auto">
            <a:xfrm>
              <a:off x="3072" y="0"/>
              <a:ext cx="0" cy="1680"/>
            </a:xfrm>
            <a:prstGeom prst="line">
              <a:avLst/>
            </a:prstGeom>
            <a:noFill/>
            <a:ln w="19050">
              <a:solidFill>
                <a:srgbClr val="CCFFFF"/>
              </a:solidFill>
              <a:rou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1"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endParaRPr>
            </a:p>
          </p:txBody>
        </p:sp>
        <p:sp>
          <p:nvSpPr>
            <p:cNvPr id="27653" name="Line 5"/>
            <p:cNvSpPr>
              <a:spLocks noChangeShapeType="1"/>
            </p:cNvSpPr>
            <p:nvPr/>
          </p:nvSpPr>
          <p:spPr bwMode="auto">
            <a:xfrm flipV="1">
              <a:off x="672" y="0"/>
              <a:ext cx="0" cy="1680"/>
            </a:xfrm>
            <a:prstGeom prst="line">
              <a:avLst/>
            </a:prstGeom>
            <a:noFill/>
            <a:ln w="9525">
              <a:solidFill>
                <a:srgbClr val="CCFFFF"/>
              </a:solidFill>
              <a:rou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000" b="1"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endParaRPr>
            </a:p>
          </p:txBody>
        </p:sp>
      </p:grpSp>
      <p:sp>
        <p:nvSpPr>
          <p:cNvPr id="27654" name="Text Box 6"/>
          <p:cNvSpPr txBox="1">
            <a:spLocks noChangeArrowheads="1"/>
          </p:cNvSpPr>
          <p:nvPr/>
        </p:nvSpPr>
        <p:spPr bwMode="auto">
          <a:xfrm>
            <a:off x="488950" y="1700213"/>
            <a:ext cx="8186738" cy="677863"/>
          </a:xfrm>
          <a:prstGeom prst="rect">
            <a:avLst/>
          </a:prstGeom>
          <a:noFill/>
          <a:ln>
            <a:noFill/>
          </a:ln>
          <a:effectLst/>
        </p:spPr>
        <p:txBody>
          <a:bodyPr lIns="0" tIns="0" rIns="0" bIns="0">
            <a:spAutoFit/>
          </a:bodyPr>
          <a:lstStyle/>
          <a:p>
            <a:pPr marR="0" defTabSz="914400" fontAlgn="auto">
              <a:spcBef>
                <a:spcPct val="50000"/>
              </a:spcBef>
              <a:spcAft>
                <a:spcPts val="0"/>
              </a:spcAft>
              <a:buClrTx/>
              <a:buSzTx/>
              <a:buFontTx/>
              <a:buNone/>
              <a:defRPr/>
            </a:pPr>
            <a:r>
              <a:rPr kumimoji="0" lang="en-US" altLang="zh-CN" sz="4400" b="1" kern="1200" cap="none" spc="0" normalizeH="0" baseline="0" noProof="0" dirty="0">
                <a:solidFill>
                  <a:srgbClr val="C00000"/>
                </a:solidFill>
                <a:effectLst>
                  <a:outerShdw blurRad="38100" dist="38100" dir="2700000" algn="tl">
                    <a:srgbClr val="000000">
                      <a:alpha val="43137"/>
                    </a:srgbClr>
                  </a:outerShdw>
                </a:effectLst>
                <a:latin typeface="隶书" pitchFamily="49" charset="-122"/>
                <a:ea typeface="隶书" pitchFamily="49" charset="-122"/>
                <a:cs typeface="+mn-cs"/>
              </a:rPr>
              <a:t>19</a:t>
            </a:r>
            <a:r>
              <a:rPr kumimoji="0" lang="zh-CN" altLang="en-US" sz="4400" b="1" kern="1200" cap="none" spc="0" normalizeH="0" baseline="0" noProof="0" dirty="0">
                <a:solidFill>
                  <a:srgbClr val="C00000"/>
                </a:solidFill>
                <a:effectLst>
                  <a:outerShdw blurRad="38100" dist="38100" dir="2700000" algn="tl">
                    <a:srgbClr val="000000">
                      <a:alpha val="43137"/>
                    </a:srgbClr>
                  </a:outerShdw>
                </a:effectLst>
                <a:latin typeface="隶书" pitchFamily="49" charset="-122"/>
                <a:ea typeface="隶书" pitchFamily="49" charset="-122"/>
                <a:cs typeface="+mn-cs"/>
              </a:rPr>
              <a:t>世纪末帝国主义瓜分中国简表</a:t>
            </a:r>
            <a:endParaRPr kumimoji="0" lang="zh-CN" altLang="en-US" sz="4400" b="1" kern="1200" cap="none" spc="0" normalizeH="0" baseline="0" noProof="0" dirty="0">
              <a:solidFill>
                <a:srgbClr val="C00000"/>
              </a:solidFill>
              <a:effectLst>
                <a:outerShdw blurRad="38100" dist="38100" dir="2700000" algn="tl">
                  <a:srgbClr val="000000">
                    <a:alpha val="43137"/>
                  </a:srgbClr>
                </a:outerShdw>
              </a:effectLst>
              <a:latin typeface="隶书" pitchFamily="49" charset="-122"/>
              <a:ea typeface="隶书" pitchFamily="49" charset="-122"/>
              <a:cs typeface="+mn-cs"/>
            </a:endParaRPr>
          </a:p>
        </p:txBody>
      </p:sp>
    </p:spTree>
  </p:cSld>
  <p:clrMapOvr>
    <a:masterClrMapping/>
  </p:clrMapOvr>
  <p:transition>
    <p:zoom/>
    <p:sndAc>
      <p:stSnd>
        <p:snd r:embed="rId3" name="CAME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7654"/>
                                        </p:tgtEl>
                                        <p:attrNameLst>
                                          <p:attrName>style.visibility</p:attrName>
                                        </p:attrNameLst>
                                      </p:cBhvr>
                                      <p:to>
                                        <p:strVal val="visible"/>
                                      </p:to>
                                    </p:set>
                                    <p:anim calcmode="lin" valueType="num">
                                      <p:cBhvr additive="base">
                                        <p:cTn id="7" dur="500" fill="hold"/>
                                        <p:tgtEl>
                                          <p:spTgt spid="27654"/>
                                        </p:tgtEl>
                                        <p:attrNameLst>
                                          <p:attrName>ppt_x</p:attrName>
                                        </p:attrNameLst>
                                      </p:cBhvr>
                                      <p:tavLst>
                                        <p:tav tm="0">
                                          <p:val>
                                            <p:strVal val="#ppt_x"/>
                                          </p:val>
                                        </p:tav>
                                        <p:tav tm="100000">
                                          <p:val>
                                            <p:strVal val="#ppt_x"/>
                                          </p:val>
                                        </p:tav>
                                      </p:tavLst>
                                    </p:anim>
                                    <p:anim calcmode="lin" valueType="num">
                                      <p:cBhvr additive="base">
                                        <p:cTn id="8" dur="500" fill="hold"/>
                                        <p:tgtEl>
                                          <p:spTgt spid="2765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3" presetClass="entr" presetSubtype="5"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9457" name="Rectangle 2"/>
          <p:cNvSpPr>
            <a:spLocks noGrp="1"/>
          </p:cNvSpPr>
          <p:nvPr>
            <p:ph type="title"/>
          </p:nvPr>
        </p:nvSpPr>
        <p:spPr/>
        <p:txBody>
          <a:bodyPr wrap="square" lIns="91440" tIns="45720" rIns="91440" bIns="45720" anchor="ctr"/>
          <a:p>
            <a:pPr eaLnBrk="1" hangingPunct="1"/>
            <a:r>
              <a:rPr lang="zh-CN" altLang="en-US" dirty="0"/>
              <a:t>课堂小结</a:t>
            </a:r>
            <a:endParaRPr lang="zh-CN" altLang="en-US" dirty="0"/>
          </a:p>
        </p:txBody>
      </p:sp>
      <p:sp>
        <p:nvSpPr>
          <p:cNvPr id="19458" name="Rectangle 3"/>
          <p:cNvSpPr>
            <a:spLocks noGrp="1"/>
          </p:cNvSpPr>
          <p:nvPr>
            <p:ph idx="1"/>
          </p:nvPr>
        </p:nvSpPr>
        <p:spPr/>
        <p:txBody>
          <a:bodyPr wrap="square" lIns="91440" tIns="45720" rIns="91440" bIns="45720" anchor="t"/>
          <a:p>
            <a:pPr eaLnBrk="1" hangingPunct="1"/>
            <a:r>
              <a:rPr lang="zh-CN" altLang="en-US" dirty="0"/>
              <a:t>本节课主要学习了日本为实现称霸世界的野心，发动甲午中日战争。经过黄海海战、辽东半岛战役、威海卫战役，清政府战败，被迫签订</a:t>
            </a:r>
            <a:r>
              <a:rPr lang="en-US" altLang="zh-CN" dirty="0"/>
              <a:t>《</a:t>
            </a:r>
            <a:r>
              <a:rPr lang="zh-CN" altLang="en-US" dirty="0"/>
              <a:t>马关条约</a:t>
            </a:r>
            <a:r>
              <a:rPr lang="en-US" altLang="zh-CN" dirty="0"/>
              <a:t>》</a:t>
            </a:r>
            <a:r>
              <a:rPr lang="zh-CN" altLang="en-US" dirty="0"/>
              <a:t>，大大加深了中国的半殖民地化程度；由此，列强掀起了瓜分中国的狂潮，中国面临着严峻的民族危机和社会危机。</a:t>
            </a:r>
            <a:endParaRPr lang="zh-CN" alt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20481" name="Rectangle 2"/>
          <p:cNvSpPr>
            <a:spLocks noGrp="1"/>
          </p:cNvSpPr>
          <p:nvPr>
            <p:ph type="title"/>
          </p:nvPr>
        </p:nvSpPr>
        <p:spPr/>
        <p:txBody>
          <a:bodyPr wrap="square" lIns="91440" tIns="45720" rIns="91440" bIns="45720" anchor="ctr"/>
          <a:p>
            <a:pPr eaLnBrk="1" hangingPunct="1"/>
            <a:r>
              <a:rPr lang="zh-CN" altLang="en-US" dirty="0"/>
              <a:t>同步练习</a:t>
            </a:r>
            <a:endParaRPr lang="zh-CN" altLang="en-US" dirty="0"/>
          </a:p>
        </p:txBody>
      </p:sp>
      <p:sp>
        <p:nvSpPr>
          <p:cNvPr id="20482" name="Rectangle 3"/>
          <p:cNvSpPr>
            <a:spLocks noGrp="1"/>
          </p:cNvSpPr>
          <p:nvPr>
            <p:ph idx="1"/>
          </p:nvPr>
        </p:nvSpPr>
        <p:spPr/>
        <p:txBody>
          <a:bodyPr wrap="square" lIns="91440" tIns="45720" rIns="91440" bIns="45720" anchor="t"/>
          <a:p>
            <a:pPr eaLnBrk="1" hangingPunct="1"/>
            <a:r>
              <a:rPr lang="en-US" altLang="zh-CN" dirty="0"/>
              <a:t>1</a:t>
            </a:r>
            <a:r>
              <a:rPr lang="zh-CN" altLang="en-US" dirty="0"/>
              <a:t>．在甲午中日战争中全军覆没的舰队是（</a:t>
            </a:r>
            <a:r>
              <a:rPr lang="en-US" altLang="zh-CN" dirty="0"/>
              <a:t>B   </a:t>
            </a:r>
            <a:r>
              <a:rPr lang="zh-CN" altLang="en-US" dirty="0"/>
              <a:t>）</a:t>
            </a:r>
            <a:endParaRPr lang="zh-CN" altLang="en-US" dirty="0"/>
          </a:p>
          <a:p>
            <a:pPr eaLnBrk="1" hangingPunct="1"/>
            <a:r>
              <a:rPr lang="en-US" altLang="zh-CN" dirty="0"/>
              <a:t>A</a:t>
            </a:r>
            <a:r>
              <a:rPr lang="zh-CN" altLang="en-US" dirty="0"/>
              <a:t>．福建水师          </a:t>
            </a:r>
            <a:r>
              <a:rPr lang="en-US" altLang="zh-CN" dirty="0"/>
              <a:t>B</a:t>
            </a:r>
            <a:r>
              <a:rPr lang="zh-CN" altLang="en-US" dirty="0"/>
              <a:t>．北洋水师   </a:t>
            </a:r>
            <a:endParaRPr lang="zh-CN" altLang="en-US" dirty="0"/>
          </a:p>
          <a:p>
            <a:pPr eaLnBrk="1" hangingPunct="1"/>
            <a:r>
              <a:rPr lang="en-US" altLang="zh-CN" dirty="0"/>
              <a:t>C</a:t>
            </a:r>
            <a:r>
              <a:rPr lang="zh-CN" altLang="en-US" dirty="0"/>
              <a:t>．南洋水师          </a:t>
            </a:r>
            <a:r>
              <a:rPr lang="en-US" altLang="zh-CN" dirty="0"/>
              <a:t>D</a:t>
            </a:r>
            <a:r>
              <a:rPr lang="zh-CN" altLang="en-US" dirty="0"/>
              <a:t>．东洋水师</a:t>
            </a:r>
            <a:endParaRPr lang="zh-CN" altLang="en-US" dirty="0"/>
          </a:p>
          <a:p>
            <a:pPr eaLnBrk="1" hangingPunct="1"/>
            <a:r>
              <a:rPr lang="en-US" altLang="zh-CN" dirty="0"/>
              <a:t>2</a:t>
            </a:r>
            <a:r>
              <a:rPr lang="zh-CN" altLang="en-US" dirty="0"/>
              <a:t>．</a:t>
            </a:r>
            <a:r>
              <a:rPr lang="en-US" altLang="zh-CN" dirty="0"/>
              <a:t>1895</a:t>
            </a:r>
            <a:r>
              <a:rPr lang="zh-CN" altLang="en-US" dirty="0"/>
              <a:t>年被迫同日本签订</a:t>
            </a:r>
            <a:r>
              <a:rPr lang="en-US" altLang="zh-CN" dirty="0"/>
              <a:t>《</a:t>
            </a:r>
            <a:r>
              <a:rPr lang="zh-CN" altLang="en-US" dirty="0"/>
              <a:t>马关条约</a:t>
            </a:r>
            <a:r>
              <a:rPr lang="en-US" altLang="zh-CN" dirty="0"/>
              <a:t>》</a:t>
            </a:r>
            <a:r>
              <a:rPr lang="zh-CN" altLang="en-US" dirty="0"/>
              <a:t>的清议和大臣是（  </a:t>
            </a:r>
            <a:r>
              <a:rPr lang="en-US" altLang="zh-CN" dirty="0"/>
              <a:t>B </a:t>
            </a:r>
            <a:r>
              <a:rPr lang="zh-CN" altLang="en-US" dirty="0"/>
              <a:t>）</a:t>
            </a:r>
            <a:endParaRPr lang="zh-CN" altLang="en-US" dirty="0"/>
          </a:p>
          <a:p>
            <a:pPr eaLnBrk="1" hangingPunct="1"/>
            <a:r>
              <a:rPr lang="en-US" altLang="zh-CN" dirty="0"/>
              <a:t>A</a:t>
            </a:r>
            <a:r>
              <a:rPr lang="zh-CN" altLang="en-US" dirty="0"/>
              <a:t>．左宗棠       </a:t>
            </a:r>
            <a:r>
              <a:rPr lang="en-US" altLang="zh-CN" dirty="0"/>
              <a:t>B</a:t>
            </a:r>
            <a:r>
              <a:rPr lang="zh-CN" altLang="en-US" dirty="0"/>
              <a:t>．李鸿章</a:t>
            </a:r>
            <a:endParaRPr lang="zh-CN" altLang="en-US" dirty="0"/>
          </a:p>
          <a:p>
            <a:pPr eaLnBrk="1" hangingPunct="1"/>
            <a:r>
              <a:rPr lang="en-US" altLang="zh-CN" dirty="0"/>
              <a:t>C</a:t>
            </a:r>
            <a:r>
              <a:rPr lang="zh-CN" altLang="en-US" dirty="0"/>
              <a:t>．奕訢          </a:t>
            </a:r>
            <a:r>
              <a:rPr lang="en-US" altLang="zh-CN" dirty="0"/>
              <a:t>D</a:t>
            </a:r>
            <a:r>
              <a:rPr lang="zh-CN" altLang="en-US" dirty="0"/>
              <a:t>．曾纪泽</a:t>
            </a:r>
            <a:endParaRPr lang="zh-CN" alt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21505" name="Rectangle 2"/>
          <p:cNvSpPr>
            <a:spLocks noGrp="1"/>
          </p:cNvSpPr>
          <p:nvPr>
            <p:ph type="title"/>
          </p:nvPr>
        </p:nvSpPr>
        <p:spPr/>
        <p:txBody>
          <a:bodyPr wrap="square" lIns="91440" tIns="45720" rIns="91440" bIns="45720" anchor="ctr"/>
          <a:p>
            <a:pPr eaLnBrk="1" hangingPunct="1"/>
            <a:r>
              <a:rPr lang="zh-CN" altLang="en-US" dirty="0"/>
              <a:t>同步练习</a:t>
            </a:r>
            <a:endParaRPr lang="zh-CN" altLang="en-US" dirty="0"/>
          </a:p>
        </p:txBody>
      </p:sp>
      <p:sp>
        <p:nvSpPr>
          <p:cNvPr id="19459" name="Rectangle 3"/>
          <p:cNvSpPr>
            <a:spLocks noGrp="1"/>
          </p:cNvSpPr>
          <p:nvPr>
            <p:ph idx="1"/>
          </p:nvPr>
        </p:nvSpPr>
        <p:spPr>
          <a:xfrm>
            <a:off x="457200" y="1600200"/>
            <a:ext cx="8496300" cy="3495675"/>
          </a:xfrm>
          <a:solidFill>
            <a:schemeClr val="accent2">
              <a:lumMod val="20000"/>
              <a:lumOff val="80000"/>
              <a:alpha val="75000"/>
            </a:schemeClr>
          </a:solidFill>
          <a:ln>
            <a:solidFill>
              <a:schemeClr val="accent2">
                <a:shade val="95000"/>
                <a:satMod val="105000"/>
              </a:schemeClr>
            </a:solidFill>
          </a:ln>
          <a:effectLst>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anchor="t"/>
          <a:p>
            <a:pPr eaLnBrk="1" fontAlgn="base" hangingPunct="1"/>
            <a:r>
              <a:rPr lang="en-US" altLang="zh-CN" strike="noStrike" noProof="1" dirty="0"/>
              <a:t>3</a:t>
            </a:r>
            <a:r>
              <a:rPr lang="zh-CN" altLang="en-US" strike="noStrike" noProof="1" dirty="0"/>
              <a:t>．甲午中日战争中，日军野蛮屠杀中国居民的事件发生在（  </a:t>
            </a:r>
            <a:r>
              <a:rPr lang="en-US" altLang="zh-CN" strike="noStrike" noProof="1" dirty="0"/>
              <a:t>C </a:t>
            </a:r>
            <a:r>
              <a:rPr lang="zh-CN" altLang="en-US" strike="noStrike" noProof="1" dirty="0"/>
              <a:t>）</a:t>
            </a:r>
            <a:endParaRPr lang="zh-CN" altLang="en-US" strike="noStrike" noProof="1" dirty="0"/>
          </a:p>
          <a:p>
            <a:pPr eaLnBrk="1" fontAlgn="base" hangingPunct="1"/>
            <a:r>
              <a:rPr lang="en-US" altLang="zh-CN" strike="noStrike" noProof="1" dirty="0"/>
              <a:t>A</a:t>
            </a:r>
            <a:r>
              <a:rPr lang="zh-CN" altLang="en-US" strike="noStrike" noProof="1" dirty="0"/>
              <a:t>．平壤       </a:t>
            </a:r>
            <a:r>
              <a:rPr lang="en-US" altLang="zh-CN" strike="noStrike" noProof="1" dirty="0"/>
              <a:t>B</a:t>
            </a:r>
            <a:r>
              <a:rPr lang="zh-CN" altLang="en-US" strike="noStrike" noProof="1" dirty="0"/>
              <a:t>．旅顺   </a:t>
            </a:r>
            <a:r>
              <a:rPr lang="en-US" altLang="zh-CN" strike="noStrike" noProof="1" dirty="0"/>
              <a:t>C</a:t>
            </a:r>
            <a:r>
              <a:rPr lang="zh-CN" altLang="en-US" strike="noStrike" noProof="1" dirty="0"/>
              <a:t>．大连       </a:t>
            </a:r>
            <a:r>
              <a:rPr lang="en-US" altLang="zh-CN" strike="noStrike" noProof="1" dirty="0"/>
              <a:t>D</a:t>
            </a:r>
            <a:r>
              <a:rPr lang="zh-CN" altLang="en-US" strike="noStrike" noProof="1" dirty="0"/>
              <a:t>．威海卫</a:t>
            </a:r>
            <a:endParaRPr lang="zh-CN" altLang="en-US" strike="noStrike" noProof="1" dirty="0"/>
          </a:p>
          <a:p>
            <a:pPr eaLnBrk="1" fontAlgn="base" hangingPunct="1"/>
            <a:r>
              <a:rPr lang="en-US" altLang="zh-CN" strike="noStrike" noProof="1" dirty="0"/>
              <a:t>4.</a:t>
            </a:r>
            <a:r>
              <a:rPr lang="zh-CN" altLang="en-US" strike="noStrike" noProof="1" dirty="0"/>
              <a:t>在黄海大战中，牺牲的清军致远见管带是（　</a:t>
            </a:r>
            <a:r>
              <a:rPr lang="en-US" altLang="zh-CN" strike="noStrike" noProof="1" dirty="0"/>
              <a:t>B</a:t>
            </a:r>
            <a:r>
              <a:rPr lang="zh-CN" altLang="en-US" strike="noStrike" noProof="1" dirty="0"/>
              <a:t>　）</a:t>
            </a:r>
            <a:endParaRPr lang="zh-CN" altLang="en-US" strike="noStrike" noProof="1" dirty="0"/>
          </a:p>
          <a:p>
            <a:pPr eaLnBrk="1" fontAlgn="base" hangingPunct="1"/>
            <a:r>
              <a:rPr lang="zh-CN" altLang="en-US" strike="noStrike" noProof="1" dirty="0"/>
              <a:t>Ａ</a:t>
            </a:r>
            <a:r>
              <a:rPr lang="en-US" altLang="zh-CN" strike="noStrike" noProof="1" dirty="0"/>
              <a:t>.</a:t>
            </a:r>
            <a:r>
              <a:rPr lang="zh-CN" altLang="en-US" strike="noStrike" noProof="1" dirty="0"/>
              <a:t>左宝贵   Ｂ</a:t>
            </a:r>
            <a:r>
              <a:rPr lang="en-US" altLang="zh-CN" strike="noStrike" noProof="1" dirty="0"/>
              <a:t>.</a:t>
            </a:r>
            <a:r>
              <a:rPr lang="zh-CN" altLang="en-US" strike="noStrike" noProof="1" dirty="0"/>
              <a:t>邓世昌    Ｃ</a:t>
            </a:r>
            <a:r>
              <a:rPr lang="en-US" altLang="zh-CN" strike="noStrike" noProof="1" dirty="0"/>
              <a:t>.</a:t>
            </a:r>
            <a:r>
              <a:rPr lang="zh-CN" altLang="en-US" strike="noStrike" noProof="1" dirty="0"/>
              <a:t>徐邦道    Ｄ</a:t>
            </a:r>
            <a:r>
              <a:rPr lang="en-US" altLang="zh-CN" strike="noStrike" noProof="1" dirty="0"/>
              <a:t>.</a:t>
            </a:r>
            <a:r>
              <a:rPr lang="zh-CN" altLang="en-US" strike="noStrike" noProof="1" dirty="0"/>
              <a:t>丁汝昌</a:t>
            </a:r>
            <a:endParaRPr lang="zh-CN" altLang="en-US" strike="noStrike" noProof="1"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22529" name="Rectangle 2"/>
          <p:cNvSpPr>
            <a:spLocks noGrp="1"/>
          </p:cNvSpPr>
          <p:nvPr>
            <p:ph type="title"/>
          </p:nvPr>
        </p:nvSpPr>
        <p:spPr/>
        <p:txBody>
          <a:bodyPr wrap="square" lIns="91440" tIns="45720" rIns="91440" bIns="45720" anchor="ctr"/>
          <a:p>
            <a:pPr eaLnBrk="1" hangingPunct="1"/>
            <a:r>
              <a:rPr lang="zh-CN" altLang="en-US" dirty="0"/>
              <a:t>同步练习</a:t>
            </a:r>
            <a:endParaRPr lang="zh-CN" altLang="en-US" dirty="0"/>
          </a:p>
        </p:txBody>
      </p:sp>
      <p:sp>
        <p:nvSpPr>
          <p:cNvPr id="20483" name="Rectangle 3"/>
          <p:cNvSpPr>
            <a:spLocks noGrp="1"/>
          </p:cNvSpPr>
          <p:nvPr>
            <p:ph idx="1"/>
          </p:nvPr>
        </p:nvSpPr>
        <p:spPr>
          <a:xfrm>
            <a:off x="146050" y="1503363"/>
            <a:ext cx="8851900" cy="3851275"/>
          </a:xfrm>
          <a:solidFill>
            <a:schemeClr val="accent2">
              <a:lumMod val="20000"/>
              <a:lumOff val="80000"/>
              <a:alpha val="75000"/>
            </a:schemeClr>
          </a:solidFill>
          <a:ln>
            <a:solidFill>
              <a:schemeClr val="accent2">
                <a:shade val="95000"/>
                <a:satMod val="105000"/>
              </a:schemeClr>
            </a:solidFill>
          </a:ln>
          <a:effectLst>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anchor="t"/>
          <a:p>
            <a:pPr eaLnBrk="1" fontAlgn="base" hangingPunct="1">
              <a:lnSpc>
                <a:spcPct val="90000"/>
              </a:lnSpc>
            </a:pPr>
            <a:r>
              <a:rPr lang="en-US" altLang="zh-CN" sz="2400" strike="noStrike" noProof="1" dirty="0"/>
              <a:t>5.</a:t>
            </a:r>
            <a:r>
              <a:rPr lang="zh-CN" altLang="en-US" sz="2400" strike="noStrike" noProof="1" dirty="0"/>
              <a:t>甲午中日战争中失败的根本原因是（</a:t>
            </a:r>
            <a:r>
              <a:rPr lang="en-US" altLang="zh-CN" sz="2400" strike="noStrike" noProof="1" dirty="0"/>
              <a:t>D</a:t>
            </a:r>
            <a:r>
              <a:rPr lang="zh-CN" altLang="en-US" sz="2400" strike="noStrike" noProof="1" dirty="0"/>
              <a:t>　　）。</a:t>
            </a:r>
            <a:endParaRPr lang="zh-CN" altLang="en-US" sz="2400" strike="noStrike" noProof="1" dirty="0"/>
          </a:p>
          <a:p>
            <a:pPr eaLnBrk="1" fontAlgn="base" hangingPunct="1">
              <a:lnSpc>
                <a:spcPct val="90000"/>
              </a:lnSpc>
            </a:pPr>
            <a:r>
              <a:rPr lang="zh-CN" altLang="en-US" sz="2400" strike="noStrike" noProof="1" dirty="0"/>
              <a:t>Ａ</a:t>
            </a:r>
            <a:r>
              <a:rPr lang="en-US" altLang="zh-CN" sz="2400" strike="noStrike" noProof="1" dirty="0"/>
              <a:t>.</a:t>
            </a:r>
            <a:r>
              <a:rPr lang="zh-CN" altLang="en-US" sz="2400" strike="noStrike" noProof="1" dirty="0"/>
              <a:t>日本国力强大      Ｂ</a:t>
            </a:r>
            <a:r>
              <a:rPr lang="en-US" altLang="zh-CN" sz="2400" strike="noStrike" noProof="1" dirty="0"/>
              <a:t>.</a:t>
            </a:r>
            <a:r>
              <a:rPr lang="zh-CN" altLang="en-US" sz="2400" strike="noStrike" noProof="1" dirty="0"/>
              <a:t>洋水师全军覆灭</a:t>
            </a:r>
            <a:endParaRPr lang="zh-CN" altLang="en-US" sz="2400" strike="noStrike" noProof="1" dirty="0"/>
          </a:p>
          <a:p>
            <a:pPr eaLnBrk="1" fontAlgn="base" hangingPunct="1">
              <a:lnSpc>
                <a:spcPct val="90000"/>
              </a:lnSpc>
            </a:pPr>
            <a:r>
              <a:rPr lang="zh-CN" altLang="en-US" sz="2400" strike="noStrike" noProof="1" dirty="0"/>
              <a:t>  Ｃ</a:t>
            </a:r>
            <a:r>
              <a:rPr lang="en-US" altLang="zh-CN" sz="2400" strike="noStrike" noProof="1" dirty="0"/>
              <a:t>.</a:t>
            </a:r>
            <a:r>
              <a:rPr lang="zh-CN" altLang="en-US" sz="2400" strike="noStrike" noProof="1" dirty="0"/>
              <a:t>清政府军备废弛    Ｄ</a:t>
            </a:r>
            <a:r>
              <a:rPr lang="en-US" altLang="zh-CN" sz="2400" strike="noStrike" noProof="1" dirty="0"/>
              <a:t>.</a:t>
            </a:r>
            <a:r>
              <a:rPr lang="zh-CN" altLang="en-US" sz="2400" strike="noStrike" noProof="1" dirty="0"/>
              <a:t>清政府的腐败</a:t>
            </a:r>
            <a:endParaRPr lang="zh-CN" altLang="en-US" sz="2400" strike="noStrike" noProof="1" dirty="0"/>
          </a:p>
          <a:p>
            <a:pPr eaLnBrk="1" fontAlgn="base" hangingPunct="1">
              <a:lnSpc>
                <a:spcPct val="90000"/>
              </a:lnSpc>
            </a:pPr>
            <a:r>
              <a:rPr lang="en-US" altLang="zh-CN" sz="2400" strike="noStrike" noProof="1" dirty="0"/>
              <a:t>6. </a:t>
            </a:r>
            <a:r>
              <a:rPr lang="zh-CN" altLang="en-US" sz="2400" strike="noStrike" noProof="1" dirty="0"/>
              <a:t>某校八年级</a:t>
            </a:r>
            <a:r>
              <a:rPr lang="en-US" altLang="zh-CN" sz="2400" strike="noStrike" noProof="1" dirty="0"/>
              <a:t>3</a:t>
            </a:r>
            <a:r>
              <a:rPr lang="zh-CN" altLang="en-US" sz="2400" strike="noStrike" noProof="1" dirty="0"/>
              <a:t>班同学在模拟时事报道“甲午中日战争”的活动中有如下表述。其表述与史实不符的是（ </a:t>
            </a:r>
            <a:r>
              <a:rPr lang="en-US" altLang="zh-CN" sz="2400" strike="noStrike" noProof="1" dirty="0"/>
              <a:t>A  </a:t>
            </a:r>
            <a:r>
              <a:rPr lang="zh-CN" altLang="en-US" sz="2400" strike="noStrike" noProof="1" dirty="0"/>
              <a:t>）</a:t>
            </a:r>
            <a:endParaRPr lang="zh-CN" altLang="en-US" sz="2400" strike="noStrike" noProof="1" dirty="0"/>
          </a:p>
          <a:p>
            <a:pPr eaLnBrk="1" fontAlgn="base" hangingPunct="1">
              <a:lnSpc>
                <a:spcPct val="90000"/>
              </a:lnSpc>
            </a:pPr>
            <a:r>
              <a:rPr lang="en-US" altLang="zh-CN" sz="2400" strike="noStrike" noProof="1" dirty="0"/>
              <a:t>A</a:t>
            </a:r>
            <a:r>
              <a:rPr lang="zh-CN" altLang="en-US" sz="2400" strike="noStrike" noProof="1" dirty="0"/>
              <a:t>．林菊：战争爆发于</a:t>
            </a:r>
            <a:r>
              <a:rPr lang="en-US" altLang="zh-CN" sz="2400" strike="noStrike" noProof="1" dirty="0"/>
              <a:t>1895</a:t>
            </a:r>
            <a:r>
              <a:rPr lang="zh-CN" altLang="en-US" sz="2400" strike="noStrike" noProof="1" dirty="0"/>
              <a:t>年，结果签订</a:t>
            </a:r>
            <a:r>
              <a:rPr lang="en-US" altLang="zh-CN" sz="2400" strike="noStrike" noProof="1" dirty="0"/>
              <a:t>《</a:t>
            </a:r>
            <a:r>
              <a:rPr lang="zh-CN" altLang="en-US" sz="2400" strike="noStrike" noProof="1" dirty="0"/>
              <a:t>辛丑条约</a:t>
            </a:r>
            <a:r>
              <a:rPr lang="en-US" altLang="zh-CN" sz="2400" strike="noStrike" noProof="1" dirty="0"/>
              <a:t>》</a:t>
            </a:r>
            <a:endParaRPr lang="en-US" altLang="zh-CN" sz="2400" strike="noStrike" noProof="1" dirty="0"/>
          </a:p>
          <a:p>
            <a:pPr eaLnBrk="1" fontAlgn="base" hangingPunct="1">
              <a:lnSpc>
                <a:spcPct val="90000"/>
              </a:lnSpc>
            </a:pPr>
            <a:r>
              <a:rPr lang="en-US" altLang="zh-CN" sz="2400" strike="noStrike" noProof="1" dirty="0"/>
              <a:t>B</a:t>
            </a:r>
            <a:r>
              <a:rPr lang="zh-CN" altLang="en-US" sz="2400" strike="noStrike" noProof="1" dirty="0"/>
              <a:t>．华敏：黄海大战中牺牲的邓世昌是当之无愧的英雄</a:t>
            </a:r>
            <a:endParaRPr lang="zh-CN" altLang="en-US" sz="2400" strike="noStrike" noProof="1" dirty="0"/>
          </a:p>
          <a:p>
            <a:pPr eaLnBrk="1" fontAlgn="base" hangingPunct="1">
              <a:lnSpc>
                <a:spcPct val="90000"/>
              </a:lnSpc>
            </a:pPr>
            <a:r>
              <a:rPr lang="en-US" altLang="zh-CN" sz="2400" strike="noStrike" noProof="1" dirty="0"/>
              <a:t>C</a:t>
            </a:r>
            <a:r>
              <a:rPr lang="zh-CN" altLang="en-US" sz="2400" strike="noStrike" noProof="1" dirty="0"/>
              <a:t>．王海：战争中，北洋舰队全军覆没</a:t>
            </a:r>
            <a:endParaRPr lang="zh-CN" altLang="en-US" sz="2400" strike="noStrike" noProof="1" dirty="0"/>
          </a:p>
          <a:p>
            <a:pPr eaLnBrk="1" fontAlgn="base" hangingPunct="1">
              <a:lnSpc>
                <a:spcPct val="90000"/>
              </a:lnSpc>
            </a:pPr>
            <a:r>
              <a:rPr lang="en-US" altLang="zh-CN" sz="2400" strike="noStrike" noProof="1" dirty="0"/>
              <a:t>D</a:t>
            </a:r>
            <a:r>
              <a:rPr lang="zh-CN" altLang="en-US" sz="2400" strike="noStrike" noProof="1" dirty="0"/>
              <a:t>．李兵：战后签订的不平等条约使台湾人民遭受日本</a:t>
            </a:r>
            <a:r>
              <a:rPr lang="en-US" altLang="zh-CN" sz="2400" strike="noStrike" noProof="1" dirty="0"/>
              <a:t>50</a:t>
            </a:r>
            <a:r>
              <a:rPr lang="zh-CN" altLang="en-US" sz="2400" strike="noStrike" noProof="1" dirty="0"/>
              <a:t>年的殖民奴役</a:t>
            </a:r>
            <a:r>
              <a:rPr lang="en-US" altLang="zh-CN" sz="2400" strike="noStrike" noProof="1" dirty="0"/>
              <a:t>[</a:t>
            </a:r>
            <a:r>
              <a:rPr lang="zh-CN" altLang="en-US" sz="2400" strike="noStrike" noProof="1" dirty="0"/>
              <a:t>来</a:t>
            </a:r>
            <a:endParaRPr lang="zh-CN" altLang="en-US" sz="2400" strike="noStrike" noProof="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21506" name="WordArt 8"/>
          <p:cNvSpPr>
            <a:spLocks noTextEdit="1"/>
          </p:cNvSpPr>
          <p:nvPr/>
        </p:nvSpPr>
        <p:spPr>
          <a:xfrm>
            <a:off x="1258888" y="981075"/>
            <a:ext cx="6408737" cy="4103688"/>
          </a:xfrm>
          <a:prstGeom prst="rect">
            <a:avLst/>
          </a:prstGeom>
        </p:spPr>
        <p:txBody>
          <a:bodyPr wrap="none" fromWordArt="1">
            <a:prstTxWarp prst="textPlain">
              <a:avLst>
                <a:gd name="adj" fmla="val 50000"/>
              </a:avLst>
            </a:prstTxWarp>
            <a:normAutofit/>
          </a:bodyPr>
          <a:p>
            <a:pPr algn="ctr"/>
            <a:r>
              <a:rPr lang="zh-CN" altLang="en-US" sz="9600">
                <a:ln w="12700" cap="flat" cmpd="sng">
                  <a:solidFill>
                    <a:srgbClr val="EAEAEA"/>
                  </a:solidFill>
                  <a:prstDash val="solid"/>
                  <a:round/>
                  <a:headEnd type="none" w="med" len="med"/>
                  <a:tailEnd type="none" w="med" len="med"/>
                </a:ln>
                <a:gradFill rotWithShape="1">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9999"/>
                    </a:srgbClr>
                  </a:outerShdw>
                </a:effectLst>
                <a:latin typeface="宋体" panose="02010600030101010101" pitchFamily="2" charset="-122"/>
                <a:ea typeface="宋体" panose="02010600030101010101" pitchFamily="2" charset="-122"/>
              </a:rPr>
              <a:t>再见</a:t>
            </a:r>
            <a:endParaRPr lang="zh-CN" altLang="en-US" sz="9600">
              <a:ln w="12700" cap="flat" cmpd="sng">
                <a:solidFill>
                  <a:srgbClr val="EAEAEA"/>
                </a:solidFill>
                <a:prstDash val="solid"/>
                <a:round/>
                <a:headEnd type="none" w="med" len="med"/>
                <a:tailEnd type="none" w="med" len="med"/>
              </a:ln>
              <a:gradFill rotWithShape="1">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9999"/>
                  </a:srgbClr>
                </a:outerShdw>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checkerboard(across)">
                                      <p:cBhvr>
                                        <p:cTn id="7" dur="5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2044</Words>
  <Application>WPS 演示</Application>
  <PresentationFormat>全屏显示(4:3)</PresentationFormat>
  <Paragraphs>138</Paragraphs>
  <Slides>21</Slides>
  <Notes>1</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1</vt:i4>
      </vt:variant>
      <vt:variant>
        <vt:lpstr>幻灯片标题</vt:lpstr>
      </vt:variant>
      <vt:variant>
        <vt:i4>21</vt:i4>
      </vt:variant>
    </vt:vector>
  </HeadingPairs>
  <TitlesOfParts>
    <vt:vector size="36" baseType="lpstr">
      <vt:lpstr>Arial</vt:lpstr>
      <vt:lpstr>宋体</vt:lpstr>
      <vt:lpstr>Wingdings</vt:lpstr>
      <vt:lpstr>Calibri</vt:lpstr>
      <vt:lpstr>黑体</vt:lpstr>
      <vt:lpstr>Times New Roman</vt:lpstr>
      <vt:lpstr>楷体_GB2312</vt:lpstr>
      <vt:lpstr>新宋体</vt:lpstr>
      <vt:lpstr>华文新魏</vt:lpstr>
      <vt:lpstr>微软雅黑</vt:lpstr>
      <vt:lpstr>Arial Unicode MS</vt:lpstr>
      <vt:lpstr>隶书</vt:lpstr>
      <vt:lpstr>Segoe Print</vt:lpstr>
      <vt:lpstr>Office 主题</vt:lpstr>
      <vt:lpstr>Word.Document.8</vt:lpstr>
      <vt:lpstr>PowerPoint 演示文稿</vt:lpstr>
      <vt:lpstr>情境导入 </vt:lpstr>
      <vt:lpstr>PowerPoint 演示文稿</vt:lpstr>
      <vt:lpstr>教学目标 </vt:lpstr>
      <vt:lpstr>教学重点、难点</vt:lpstr>
      <vt:lpstr>自主学习 </vt:lpstr>
      <vt:lpstr>PowerPoint 演示文稿</vt:lpstr>
      <vt:lpstr>2、主要战役</vt:lpstr>
      <vt:lpstr>PowerPoint 演示文稿</vt:lpstr>
      <vt:lpstr>（3）旅顺战役</vt:lpstr>
      <vt:lpstr>PowerPoint 演示文稿</vt:lpstr>
      <vt:lpstr>（4）威海卫战役</vt:lpstr>
      <vt:lpstr>PowerPoint 演示文稿</vt:lpstr>
      <vt:lpstr>《马关条约》各条款内容对中国的影响 </vt:lpstr>
      <vt:lpstr>三、“瓜分”中国狂潮</vt:lpstr>
      <vt:lpstr>PowerPoint 演示文稿</vt:lpstr>
      <vt:lpstr>课堂小结</vt:lpstr>
      <vt:lpstr>同步练习</vt:lpstr>
      <vt:lpstr>同步练习</vt:lpstr>
      <vt:lpstr>同步练习</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Administrator</cp:lastModifiedBy>
  <cp:revision>9</cp:revision>
  <dcterms:created xsi:type="dcterms:W3CDTF">2016-09-13T07:51:00Z</dcterms:created>
  <dcterms:modified xsi:type="dcterms:W3CDTF">2020-11-23T09:29:48Z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