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85" r:id="rId3"/>
    <p:sldId id="386" r:id="rId4"/>
    <p:sldId id="259" r:id="rId5"/>
    <p:sldId id="260" r:id="rId6"/>
    <p:sldId id="409" r:id="rId7"/>
    <p:sldId id="261" r:id="rId8"/>
    <p:sldId id="384" r:id="rId9"/>
    <p:sldId id="388" r:id="rId10"/>
    <p:sldId id="410" r:id="rId11"/>
    <p:sldId id="411" r:id="rId12"/>
    <p:sldId id="401" r:id="rId13"/>
    <p:sldId id="266" r:id="rId14"/>
    <p:sldId id="306" r:id="rId15"/>
    <p:sldId id="267" r:id="rId16"/>
    <p:sldId id="372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62" y="-96"/>
      </p:cViewPr>
      <p:guideLst>
        <p:guide orient="horz" pos="2184"/>
        <p:guide pos="29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6B4A8EB-5B8D-4ED5-9F4F-DBFC60E60BF6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6C2DF21-023A-40A5-AD0D-6F8766DC042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23815C-729E-46B8-8232-93AE60CD5AE6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B7F9C-16C7-402C-858E-D709832CB849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D228E-151F-4950-8B05-0A8230752E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BC1E4-0AAE-41C1-869E-9736E07704C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85068-4819-4178-9BF8-A06A54ED10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C6C3E-939E-4E6D-B6B8-FD06AF441C1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7A96F-DD3F-4186-AC31-F9E232374B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99264-C7D8-4023-B8D0-F6C31A820724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C3F4D-3699-4AD6-83FF-B8ABEF1530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44052-E016-4362-8E0D-B3A14BB5418E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48E7C-27E3-4395-99D4-D40905E9A5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A8951-AD51-40DF-9CDA-01F76466FCD7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16191-C7EF-4F37-BA0D-49A65ADC1F4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515C7-43F1-40C7-B101-C4547C9121B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5397F-DEF8-4FB8-8970-5779CD5306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ABADC-EA3A-4FB8-A303-8E8E259E021F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4DE51-10FD-45A0-8F6A-03D08136A8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1AA1D-F728-4275-804C-4FFF499442AA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977DA-27D3-412D-AD2F-CC21725E15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2C58E-28AA-4D38-98E1-9F8104E16334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70E6A-5461-4654-BFBD-A90B74ABE8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474E4-AFDE-4F3D-9FAC-B7586BDFCBEF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F6ED1-55EC-4821-8145-97851E532B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DD622F8-5FE9-4109-9EE2-4D1A68DF4FBA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8E234C1-19E9-45C2-A332-DF7789D7A40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http://dailynews.sina.com.hk/c/245945.html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file:///E:\19&#26149;&#25991;&#20214;\&#20154;&#20061;&#21382;&#25945;&#26696;\R9JA101.T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579563" y="474663"/>
            <a:ext cx="580548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第</a:t>
            </a:r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21</a:t>
            </a:r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课  冷战后的世界格局</a:t>
            </a:r>
            <a:endParaRPr lang="en-US" altLang="zh-CN" sz="36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93" name="图片 18" descr="C:\Users\Administrator\AppData\Roaming\Tencent\Users\568231313\QQ\WinTemp\RichOle\R4{}SHJVD62VQ9J6CXN~2O6.png"/>
          <p:cNvPicPr>
            <a:picLocks noChangeAspect="1" noChangeArrowheads="1"/>
          </p:cNvPicPr>
          <p:nvPr/>
        </p:nvPicPr>
        <p:blipFill>
          <a:blip r:embed="rId4"/>
          <a:srcRect l="11290" t="6129" r="11290" b="4597"/>
          <a:stretch>
            <a:fillRect/>
          </a:stretch>
        </p:blipFill>
        <p:spPr bwMode="auto">
          <a:xfrm>
            <a:off x="1579563" y="1352550"/>
            <a:ext cx="2036762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3743020" name="文本框 1073743019"/>
          <p:cNvSpPr txBox="1">
            <a:spLocks noChangeArrowheads="1"/>
          </p:cNvSpPr>
          <p:nvPr/>
        </p:nvSpPr>
        <p:spPr bwMode="auto">
          <a:xfrm>
            <a:off x="1658938" y="4659313"/>
            <a:ext cx="18764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zh-CN" altLang="en-US" sz="2400" b="1">
                <a:solidFill>
                  <a:srgbClr val="7030A0"/>
                </a:solidFill>
              </a:rPr>
              <a:t>美军轰炸“南联盟”</a:t>
            </a:r>
            <a:endParaRPr lang="zh-CN" altLang="en-US" sz="2400"/>
          </a:p>
          <a:p>
            <a:endParaRPr lang="zh-CN" altLang="en-US" sz="2400"/>
          </a:p>
        </p:txBody>
      </p:sp>
      <p:pic>
        <p:nvPicPr>
          <p:cNvPr id="194" name="图片 22" descr="C:\Users\Administrator\AppData\Roaming\Tencent\Users\568231313\QQ\WinTemp\RichOle\B_PX7G6%R@8ZP]BKY$ME`ZY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76725" y="1365250"/>
            <a:ext cx="234632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3743021" name="文本框 1073743020"/>
          <p:cNvSpPr txBox="1">
            <a:spLocks noChangeArrowheads="1"/>
          </p:cNvSpPr>
          <p:nvPr/>
        </p:nvSpPr>
        <p:spPr bwMode="auto">
          <a:xfrm>
            <a:off x="3870325" y="4659313"/>
            <a:ext cx="37036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zh-CN" altLang="en-US" sz="2400">
                <a:solidFill>
                  <a:srgbClr val="7030A0"/>
                </a:solidFill>
              </a:rPr>
              <a:t>“911”事件中纽约世界贸易中心双塔大楼被撞</a:t>
            </a:r>
          </a:p>
          <a:p>
            <a:endParaRPr lang="zh-CN" altLang="en-US" sz="240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737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737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3743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3743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73743020" grpId="0"/>
      <p:bldP spid="10737430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468313" y="228600"/>
            <a:ext cx="161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新课导入</a:t>
            </a:r>
          </a:p>
        </p:txBody>
      </p:sp>
      <p:pic>
        <p:nvPicPr>
          <p:cNvPr id="10244" name="Picture 7" descr="1-1-245945_050703_small">
            <a:hlinkClick r:id="rId4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84813" y="2849563"/>
            <a:ext cx="1249362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040618183825zyh0406185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84813" y="4357688"/>
            <a:ext cx="1344612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6886575" y="4357688"/>
            <a:ext cx="674688" cy="1460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楷体_GB2312" pitchFamily="49" charset="-122"/>
              </a:rPr>
              <a:t>邵云环</a:t>
            </a:r>
          </a:p>
        </p:txBody>
      </p:sp>
      <p:sp>
        <p:nvSpPr>
          <p:cNvPr id="10249" name="TextBox 9"/>
          <p:cNvSpPr txBox="1">
            <a:spLocks noChangeArrowheads="1"/>
          </p:cNvSpPr>
          <p:nvPr/>
        </p:nvSpPr>
        <p:spPr bwMode="auto">
          <a:xfrm>
            <a:off x="8356600" y="1514475"/>
            <a:ext cx="614363" cy="394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</a:rPr>
              <a:t>他们为何血洒异乡？</a:t>
            </a:r>
          </a:p>
        </p:txBody>
      </p:sp>
      <p:pic>
        <p:nvPicPr>
          <p:cNvPr id="3" name="Picture 5" descr="lzk5121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74763" y="1274763"/>
            <a:ext cx="3995737" cy="442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6" descr="1-1-87355_xxh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92750" y="1373188"/>
            <a:ext cx="12382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775450" y="1373188"/>
            <a:ext cx="674688" cy="147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楷体_GB2312" pitchFamily="49" charset="-122"/>
              </a:rPr>
              <a:t>许杏虎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6775450" y="2940050"/>
            <a:ext cx="674688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楷体_GB2312" pitchFamily="49" charset="-122"/>
              </a:rPr>
              <a:t>朱颖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347" grpId="0" animBg="1"/>
      <p:bldP spid="10249" grpId="0"/>
      <p:bldP spid="6" grpId="0" animBg="1"/>
      <p:bldP spid="1434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3702050" y="268288"/>
            <a:ext cx="18542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学习目标</a:t>
            </a:r>
          </a:p>
        </p:txBody>
      </p:sp>
      <p:sp>
        <p:nvSpPr>
          <p:cNvPr id="5" name="文本框 2"/>
          <p:cNvSpPr txBox="1">
            <a:spLocks noChangeArrowheads="1"/>
          </p:cNvSpPr>
          <p:nvPr/>
        </p:nvSpPr>
        <p:spPr bwMode="auto">
          <a:xfrm>
            <a:off x="238125" y="788988"/>
            <a:ext cx="8669338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/>
              <a:t>1．了解冷战结束后，世界形势的总趋势是走向缓和，但仍然存在着很多矛盾冲突，世界政治格局朝着多极化方向发展，大多数国家为建立国际政治经济新秩序而努力。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2．分析苏联解体后世界形势的基本特点——美国、欧盟、日本、中国和俄罗斯等国家实力对比的变化。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3．认识到地区冲突、民族矛盾等成为威胁当今世界安全的因素。霸权主义利用并介入矛盾，加剧了世界的不安定。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4．经济实力决定各国在世界格局中的地位，我们要抓住时机，发展经济，增强经济实力，在新的世界格局中占据有利地位。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3"/>
          <p:cNvSpPr txBox="1">
            <a:spLocks noChangeArrowheads="1"/>
          </p:cNvSpPr>
          <p:nvPr/>
        </p:nvSpPr>
        <p:spPr bwMode="auto">
          <a:xfrm>
            <a:off x="2705100" y="117475"/>
            <a:ext cx="293687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基础知识梳理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52400" y="762000"/>
            <a:ext cx="9056688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知识点一　霸权主义与地区冲突</a:t>
            </a:r>
          </a:p>
          <a:p>
            <a:r>
              <a:rPr lang="zh-CN" altLang="zh-CN" sz="2400"/>
              <a:t>1．冷战的结束使世界形势发展的总趋势走向</a:t>
            </a:r>
            <a:r>
              <a:rPr lang="zh-CN" altLang="zh-CN" sz="2400" u="sng"/>
              <a:t>            </a:t>
            </a:r>
            <a:r>
              <a:rPr lang="zh-CN" altLang="zh-CN" sz="2400"/>
              <a:t>，</a:t>
            </a:r>
            <a:r>
              <a:rPr lang="zh-CN" altLang="zh-CN" sz="2400" u="sng"/>
              <a:t>               </a:t>
            </a:r>
          </a:p>
          <a:p>
            <a:r>
              <a:rPr lang="zh-CN" altLang="zh-CN" sz="2400"/>
              <a:t>与</a:t>
            </a:r>
            <a:r>
              <a:rPr lang="zh-CN" altLang="zh-CN" sz="2400" u="sng"/>
              <a:t>               </a:t>
            </a:r>
            <a:r>
              <a:rPr lang="zh-CN" altLang="zh-CN" sz="2400"/>
              <a:t>成为时代的主题，但仍然存在着很多</a:t>
            </a:r>
            <a:r>
              <a:rPr lang="zh-CN" altLang="zh-CN" sz="2400" u="sng"/>
              <a:t>                        </a:t>
            </a:r>
            <a:r>
              <a:rPr lang="zh-CN" altLang="zh-CN" sz="2400"/>
              <a:t>。</a:t>
            </a:r>
          </a:p>
          <a:p>
            <a:r>
              <a:rPr lang="zh-CN" altLang="zh-CN" sz="2400"/>
              <a:t>2．霸权主义、</a:t>
            </a:r>
            <a:r>
              <a:rPr lang="zh-CN" altLang="zh-CN" sz="2400" u="sng"/>
              <a:t>                   </a:t>
            </a:r>
            <a:r>
              <a:rPr lang="zh-CN" altLang="zh-CN" sz="2400"/>
              <a:t> 、</a:t>
            </a:r>
            <a:r>
              <a:rPr lang="zh-CN" altLang="zh-CN" sz="2400" u="sng"/>
              <a:t>                  </a:t>
            </a:r>
            <a:r>
              <a:rPr lang="zh-CN" altLang="zh-CN" sz="2400"/>
              <a:t>和 </a:t>
            </a:r>
            <a:r>
              <a:rPr lang="zh-CN" altLang="zh-CN" sz="2400" u="sng"/>
              <a:t>                 </a:t>
            </a:r>
            <a:r>
              <a:rPr lang="zh-CN" altLang="zh-CN" sz="2400"/>
              <a:t>、恐怖活</a:t>
            </a:r>
          </a:p>
          <a:p>
            <a:r>
              <a:rPr lang="zh-CN" altLang="zh-CN" sz="2400"/>
              <a:t>动</a:t>
            </a:r>
            <a:r>
              <a:rPr lang="zh-CN" sz="2400"/>
              <a:t>抬头</a:t>
            </a:r>
            <a:r>
              <a:rPr lang="zh-CN" altLang="zh-CN" sz="2400"/>
              <a:t>，威胁着世界安全。</a:t>
            </a:r>
          </a:p>
          <a:p>
            <a:r>
              <a:rPr lang="zh-CN" altLang="zh-CN" sz="2400"/>
              <a:t>3.1999年，以美国为首的北约打着“ </a:t>
            </a:r>
            <a:r>
              <a:rPr lang="zh-CN" altLang="zh-CN" sz="2400" u="sng"/>
              <a:t>                          </a:t>
            </a:r>
            <a:r>
              <a:rPr lang="zh-CN" altLang="zh-CN" sz="2400"/>
              <a:t>”的幌子，越</a:t>
            </a:r>
          </a:p>
          <a:p>
            <a:r>
              <a:rPr lang="zh-CN" altLang="zh-CN" sz="2400"/>
              <a:t>过联合国安理会，对南斯拉夫联盟共和国进行了持续78天的轰炸。</a:t>
            </a:r>
          </a:p>
          <a:p>
            <a:r>
              <a:rPr lang="zh-CN" altLang="zh-CN" sz="2400"/>
              <a:t>2003年，美国又以</a:t>
            </a:r>
            <a:r>
              <a:rPr lang="zh-CN" altLang="zh-CN" sz="2400" u="sng"/>
              <a:t>               </a:t>
            </a:r>
            <a:r>
              <a:rPr lang="zh-CN" altLang="zh-CN" sz="2400"/>
              <a:t>拥有大规模杀伤性武器为借口，未经</a:t>
            </a:r>
          </a:p>
          <a:p>
            <a:r>
              <a:rPr lang="zh-CN" altLang="zh-CN" sz="2400"/>
              <a:t>联合国授权，拉拢部分国家，发动战争，占领</a:t>
            </a:r>
            <a:r>
              <a:rPr lang="zh-CN" altLang="zh-CN" sz="2400" u="sng"/>
              <a:t>            </a:t>
            </a:r>
            <a:r>
              <a:rPr lang="zh-CN" altLang="zh-CN" sz="2400"/>
              <a:t>。</a:t>
            </a:r>
          </a:p>
        </p:txBody>
      </p:sp>
      <p:sp>
        <p:nvSpPr>
          <p:cNvPr id="18" name="TextBox 7"/>
          <p:cNvSpPr txBox="1">
            <a:spLocks noChangeArrowheads="1"/>
          </p:cNvSpPr>
          <p:nvPr/>
        </p:nvSpPr>
        <p:spPr bwMode="auto">
          <a:xfrm>
            <a:off x="6297613" y="1033463"/>
            <a:ext cx="8493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缓和</a:t>
            </a:r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4946650" y="2487613"/>
            <a:ext cx="20193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人权高于主权</a:t>
            </a: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682625" y="1425575"/>
            <a:ext cx="9588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发展</a:t>
            </a: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7740650" y="1033463"/>
            <a:ext cx="8969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和平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2767013" y="3275013"/>
            <a:ext cx="11588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Calibri" pitchFamily="34" charset="0"/>
              </a:rPr>
              <a:t>伊拉克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143375" y="1778000"/>
            <a:ext cx="1468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Calibri" pitchFamily="34" charset="0"/>
              </a:rPr>
              <a:t>民族矛盾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2197100" y="1778000"/>
            <a:ext cx="1543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地区冲突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6161088" y="1778000"/>
            <a:ext cx="15795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宗教纷争</a:t>
            </a:r>
          </a:p>
        </p:txBody>
      </p: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6353175" y="3716338"/>
            <a:ext cx="11668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伊拉克</a:t>
            </a:r>
          </a:p>
        </p:txBody>
      </p:sp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6734175" y="1501775"/>
            <a:ext cx="1984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矛盾与冲突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8" grpId="0"/>
      <p:bldP spid="19" grpId="0"/>
      <p:bldP spid="4" grpId="0"/>
      <p:bldP spid="2" grpId="0"/>
      <p:bldP spid="5" grpId="0"/>
      <p:bldP spid="6" grpId="0"/>
      <p:bldP spid="12" grpId="0"/>
      <p:bldP spid="14" grpId="0"/>
      <p:bldP spid="17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39688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-6350" y="314325"/>
            <a:ext cx="9371013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知识点二　世界多极化趋势的发展</a:t>
            </a:r>
          </a:p>
          <a:p>
            <a:r>
              <a:rPr lang="zh-CN" altLang="zh-CN" sz="2400"/>
              <a:t>4．苏联解体后，美国成为唯一的</a:t>
            </a:r>
            <a:r>
              <a:rPr lang="zh-CN" altLang="zh-CN" sz="2400" u="sng"/>
              <a:t>                   </a:t>
            </a:r>
            <a:r>
              <a:rPr lang="zh-CN" altLang="zh-CN" sz="2400"/>
              <a:t>，企图凭借强大的经</a:t>
            </a:r>
          </a:p>
          <a:p>
            <a:r>
              <a:rPr lang="zh-CN" altLang="zh-CN" sz="2400"/>
              <a:t>济、军事和科技力量，建立一个以美国为主导的“</a:t>
            </a:r>
            <a:r>
              <a:rPr lang="zh-CN" altLang="zh-CN" sz="2400" u="sng"/>
              <a:t>                    </a:t>
            </a:r>
            <a:r>
              <a:rPr lang="zh-CN" altLang="zh-CN" sz="2400"/>
              <a:t>”。但</a:t>
            </a:r>
          </a:p>
          <a:p>
            <a:r>
              <a:rPr lang="zh-CN" altLang="zh-CN" sz="2400"/>
              <a:t>是，</a:t>
            </a:r>
            <a:r>
              <a:rPr lang="zh-CN" altLang="zh-CN" sz="2400" u="sng"/>
              <a:t>            </a:t>
            </a:r>
            <a:r>
              <a:rPr lang="zh-CN" altLang="zh-CN" sz="2400"/>
              <a:t>、</a:t>
            </a:r>
            <a:r>
              <a:rPr lang="zh-CN" altLang="zh-CN" sz="2400" u="sng"/>
              <a:t>            </a:t>
            </a:r>
            <a:r>
              <a:rPr lang="zh-CN" altLang="zh-CN" sz="2400"/>
              <a:t>、</a:t>
            </a:r>
            <a:r>
              <a:rPr lang="zh-CN" altLang="zh-CN" sz="2400" u="sng"/>
              <a:t>            </a:t>
            </a:r>
            <a:r>
              <a:rPr lang="zh-CN" altLang="zh-CN" sz="2400"/>
              <a:t>和</a:t>
            </a:r>
            <a:r>
              <a:rPr lang="zh-CN" altLang="zh-CN" sz="2400" u="sng"/>
              <a:t>              </a:t>
            </a:r>
            <a:r>
              <a:rPr lang="zh-CN" altLang="zh-CN" sz="2400"/>
              <a:t>等一些具备较强综合实</a:t>
            </a:r>
          </a:p>
          <a:p>
            <a:r>
              <a:rPr lang="zh-CN" altLang="zh-CN" sz="2400"/>
              <a:t>力的国家或国家联盟也在国际和地区事务中发挥着重要作用，推动</a:t>
            </a:r>
          </a:p>
          <a:p>
            <a:r>
              <a:rPr lang="zh-CN" altLang="zh-CN" sz="2400"/>
              <a:t>世界朝着</a:t>
            </a:r>
            <a:r>
              <a:rPr lang="zh-CN" altLang="zh-CN" sz="2400" u="sng"/>
              <a:t>                 </a:t>
            </a:r>
            <a:r>
              <a:rPr lang="zh-CN" altLang="zh-CN" sz="2400"/>
              <a:t>方向发展。 </a:t>
            </a:r>
          </a:p>
          <a:p>
            <a:r>
              <a:rPr lang="zh-CN" altLang="zh-CN" sz="2400"/>
              <a:t>5．欧盟成立后，欧洲的</a:t>
            </a:r>
            <a:r>
              <a:rPr lang="zh-CN" altLang="zh-CN" sz="2400" u="sng"/>
              <a:t>            </a:t>
            </a:r>
            <a:r>
              <a:rPr lang="zh-CN" altLang="zh-CN" sz="2400"/>
              <a:t>进一步增强，</a:t>
            </a:r>
            <a:r>
              <a:rPr lang="zh-CN" altLang="zh-CN" sz="2400" u="sng"/>
              <a:t>            </a:t>
            </a:r>
            <a:r>
              <a:rPr lang="zh-CN" altLang="zh-CN" sz="2400"/>
              <a:t>进一步提高，</a:t>
            </a:r>
          </a:p>
          <a:p>
            <a:r>
              <a:rPr lang="zh-CN" altLang="zh-CN" sz="2400"/>
              <a:t>在</a:t>
            </a:r>
            <a:r>
              <a:rPr lang="zh-CN" altLang="zh-CN" sz="2400" u="sng"/>
              <a:t>                </a:t>
            </a:r>
            <a:r>
              <a:rPr lang="zh-CN" altLang="zh-CN" sz="2400"/>
              <a:t>中发挥着日益重要的作用。日本也在积极谋求</a:t>
            </a:r>
            <a:r>
              <a:rPr lang="zh-CN" altLang="zh-CN" sz="2400" u="sng"/>
              <a:t>                 </a:t>
            </a:r>
          </a:p>
          <a:p>
            <a:r>
              <a:rPr lang="zh-CN" altLang="zh-CN" sz="2400"/>
              <a:t>的地位。中国通过改革开放，经济快速发展，国家</a:t>
            </a:r>
            <a:r>
              <a:rPr lang="zh-CN" altLang="zh-CN" sz="2400" u="sng"/>
              <a:t>                  </a:t>
            </a:r>
            <a:r>
              <a:rPr lang="zh-CN" altLang="zh-CN" sz="2400"/>
              <a:t>显著</a:t>
            </a:r>
          </a:p>
          <a:p>
            <a:r>
              <a:rPr lang="zh-CN" altLang="zh-CN" sz="2400"/>
              <a:t>增强。2010年，中国的经济规模已经位居</a:t>
            </a:r>
            <a:r>
              <a:rPr lang="zh-CN" altLang="zh-CN" sz="2400" u="sng"/>
              <a:t>               </a:t>
            </a:r>
            <a:r>
              <a:rPr lang="zh-CN" altLang="zh-CN" sz="2400"/>
              <a:t>，仅次于美国。</a:t>
            </a:r>
          </a:p>
          <a:p>
            <a:r>
              <a:rPr lang="zh-CN" altLang="zh-CN" sz="2400"/>
              <a:t>俄罗斯凭借丰富的自然资源致力于</a:t>
            </a:r>
            <a:r>
              <a:rPr lang="zh-CN" altLang="zh-CN" sz="2400" u="sng"/>
              <a:t>                 </a:t>
            </a:r>
            <a:r>
              <a:rPr lang="zh-CN" altLang="zh-CN" sz="2400"/>
              <a:t>，力求在</a:t>
            </a:r>
            <a:r>
              <a:rPr lang="zh-CN" altLang="zh-CN" sz="2400" u="sng"/>
              <a:t>                 </a:t>
            </a:r>
            <a:r>
              <a:rPr lang="zh-CN" sz="2400"/>
              <a:t>上</a:t>
            </a:r>
          </a:p>
          <a:p>
            <a:r>
              <a:rPr lang="zh-CN" altLang="zh-CN" sz="2400"/>
              <a:t>扮演更重要的角色。广大发展中国家的总体实力不断增强，</a:t>
            </a:r>
            <a:r>
              <a:rPr lang="zh-CN" altLang="zh-CN" sz="2400" u="sng"/>
              <a:t>            </a:t>
            </a:r>
          </a:p>
          <a:p>
            <a:r>
              <a:rPr lang="zh-CN" altLang="zh-CN" sz="2400"/>
              <a:t>不断扩大，成为推动世界多极化趋势发展的一支不可忽视的力量。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401763" y="2082800"/>
            <a:ext cx="11636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多极化</a:t>
            </a: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4618038" y="1420813"/>
            <a:ext cx="1162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俄罗斯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498975" y="625475"/>
            <a:ext cx="16271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超级大国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3402013" y="1420813"/>
            <a:ext cx="842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中国</a:t>
            </a: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6667500" y="960438"/>
            <a:ext cx="1473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单极世界</a:t>
            </a:r>
          </a:p>
        </p:txBody>
      </p:sp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3368675" y="2468563"/>
            <a:ext cx="9096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实力</a:t>
            </a:r>
          </a:p>
        </p:txBody>
      </p:sp>
      <p:sp>
        <p:nvSpPr>
          <p:cNvPr id="22" name="TextBox 5"/>
          <p:cNvSpPr txBox="1">
            <a:spLocks noChangeArrowheads="1"/>
          </p:cNvSpPr>
          <p:nvPr/>
        </p:nvSpPr>
        <p:spPr bwMode="auto">
          <a:xfrm>
            <a:off x="768350" y="1420813"/>
            <a:ext cx="844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欧盟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062163" y="1420813"/>
            <a:ext cx="923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日本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126163" y="2468563"/>
            <a:ext cx="9096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地位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93700" y="2778125"/>
            <a:ext cx="14382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国际事务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808913" y="2778125"/>
            <a:ext cx="14557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政治大国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6791325" y="3133725"/>
            <a:ext cx="16383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综合实力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5657850" y="3527425"/>
            <a:ext cx="15049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世界第二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743450" y="3892550"/>
            <a:ext cx="15255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国家复兴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7308850" y="3892550"/>
            <a:ext cx="14874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国际舞台</a:t>
            </a: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7710488" y="4276725"/>
            <a:ext cx="1477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国际影响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2" grpId="0"/>
      <p:bldP spid="3" grpId="0"/>
      <p:bldP spid="7" grpId="0"/>
      <p:bldP spid="13" grpId="0"/>
      <p:bldP spid="20" grpId="0"/>
      <p:bldP spid="22" grpId="0"/>
      <p:bldP spid="8" grpId="0"/>
      <p:bldP spid="4" grpId="0"/>
      <p:bldP spid="5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98438" y="282575"/>
            <a:ext cx="8812212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/>
              <a:t>知识点三　建立国际新秩序的努力</a:t>
            </a:r>
          </a:p>
          <a:p>
            <a:r>
              <a:rPr lang="zh-CN" altLang="en-US" sz="2400"/>
              <a:t>6．第二次世界大战后，确立了以</a:t>
            </a:r>
            <a:r>
              <a:rPr lang="zh-CN" altLang="en-US" sz="2400" u="sng"/>
              <a:t>         </a:t>
            </a:r>
            <a:r>
              <a:rPr lang="zh-CN" altLang="en-US" sz="2400"/>
              <a:t>和</a:t>
            </a:r>
            <a:r>
              <a:rPr lang="zh-CN" altLang="en-US" sz="2400" u="sng"/>
              <a:t>         </a:t>
            </a:r>
            <a:r>
              <a:rPr lang="zh-CN" altLang="en-US" sz="2400"/>
              <a:t>为主导的国际秩序，形成了两大集团对峙的冷战局面。20世纪50年代开始，一些新独立的民族国家为了维护国家独立，摆脱美国和苏联的控制，实行</a:t>
            </a:r>
            <a:r>
              <a:rPr lang="zh-CN" altLang="en-US" sz="2400" u="sng"/>
              <a:t>         </a:t>
            </a:r>
            <a:r>
              <a:rPr lang="zh-CN" altLang="en-US" sz="2400"/>
              <a:t>、</a:t>
            </a:r>
            <a:r>
              <a:rPr lang="zh-CN" altLang="en-US" sz="2400" u="sng"/>
              <a:t>             </a:t>
            </a:r>
            <a:r>
              <a:rPr lang="zh-CN" altLang="en-US" sz="2400"/>
              <a:t>的对外政策，发起了不结盟运动。</a:t>
            </a:r>
            <a:r>
              <a:rPr lang="zh-CN" altLang="en-US" sz="2400" u="sng"/>
              <a:t>         </a:t>
            </a:r>
            <a:r>
              <a:rPr lang="zh-CN" altLang="en-US" sz="2400"/>
              <a:t>年，不结盟运动正式成立，标志着广大</a:t>
            </a:r>
            <a:r>
              <a:rPr lang="zh-CN" altLang="en-US" sz="2400" u="sng"/>
              <a:t>                     </a:t>
            </a:r>
            <a:r>
              <a:rPr lang="zh-CN" altLang="en-US" sz="2400"/>
              <a:t>已经成为国际政治舞台上的一支重要力量，在一定程度上冲击着</a:t>
            </a:r>
            <a:r>
              <a:rPr lang="zh-CN" altLang="en-US" sz="2400" u="sng"/>
              <a:t>               </a:t>
            </a:r>
            <a:r>
              <a:rPr lang="zh-CN" altLang="en-US" sz="2400"/>
              <a:t>。</a:t>
            </a:r>
          </a:p>
          <a:p>
            <a:r>
              <a:rPr lang="zh-CN" altLang="en-US" sz="2400"/>
              <a:t>7．冷战结束后，建立</a:t>
            </a:r>
            <a:r>
              <a:rPr lang="zh-CN" altLang="en-US" sz="2400" u="sng"/>
              <a:t>                                  </a:t>
            </a:r>
            <a:r>
              <a:rPr lang="zh-CN" altLang="en-US" sz="2400"/>
              <a:t>，成为大多数国家的要求。中国作为最大的发展中国家，主张在国际关系中弘扬</a:t>
            </a:r>
            <a:r>
              <a:rPr lang="zh-CN" altLang="en-US" sz="2400" u="sng"/>
              <a:t>                   </a:t>
            </a:r>
            <a:r>
              <a:rPr lang="zh-CN" altLang="en-US" sz="2400"/>
              <a:t>、</a:t>
            </a:r>
            <a:r>
              <a:rPr lang="zh-CN" altLang="en-US" sz="2400" u="sng"/>
              <a:t>                     </a:t>
            </a:r>
            <a:r>
              <a:rPr lang="zh-CN" altLang="en-US" sz="2400"/>
              <a:t>、</a:t>
            </a:r>
            <a:r>
              <a:rPr lang="zh-CN" altLang="en-US" sz="2400" u="sng"/>
              <a:t>                 </a:t>
            </a:r>
            <a:r>
              <a:rPr lang="zh-CN" altLang="en-US" sz="2400"/>
              <a:t>的精神，共同维护国际公平正义。中国始终不渝地走和平发展道路，坚定地奉</a:t>
            </a:r>
          </a:p>
          <a:p>
            <a:r>
              <a:rPr lang="zh-CN" altLang="en-US" sz="2400"/>
              <a:t>行</a:t>
            </a:r>
            <a:r>
              <a:rPr lang="zh-CN" altLang="en-US" sz="2400" u="sng"/>
              <a:t>                  </a:t>
            </a:r>
            <a:r>
              <a:rPr lang="zh-CN" altLang="en-US" sz="2400"/>
              <a:t>的和平外交政策。中国反对各种形式的                和</a:t>
            </a:r>
            <a:r>
              <a:rPr lang="zh-CN" altLang="en-US" sz="2400" u="sng"/>
              <a:t>                </a:t>
            </a:r>
            <a:r>
              <a:rPr lang="zh-CN" altLang="en-US" sz="2400"/>
              <a:t>，绝不干涉别国内政。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4610100" y="641350"/>
            <a:ext cx="9048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美国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773738" y="641350"/>
            <a:ext cx="8397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苏联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884238" y="1712913"/>
            <a:ext cx="8778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和平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909763" y="1712913"/>
            <a:ext cx="11636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不结盟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483475" y="1712913"/>
            <a:ext cx="923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1961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840288" y="2054225"/>
            <a:ext cx="17732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发展中国家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6707188" y="2424113"/>
            <a:ext cx="14589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两极格局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3232150" y="2765425"/>
            <a:ext cx="29829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国际政治经济新秩序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598488" y="3500438"/>
            <a:ext cx="14954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平等互信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2565400" y="3500438"/>
            <a:ext cx="15716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包容互鉴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610100" y="3500438"/>
            <a:ext cx="14303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合作共赢</a:t>
            </a: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598488" y="4241800"/>
            <a:ext cx="14954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独立自主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7362825" y="4241800"/>
            <a:ext cx="1543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霸权主义</a:t>
            </a: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741363" y="4632325"/>
            <a:ext cx="1473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强权政治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532188" y="60325"/>
            <a:ext cx="20193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合作探究</a:t>
            </a:r>
          </a:p>
        </p:txBody>
      </p:sp>
      <p:pic>
        <p:nvPicPr>
          <p:cNvPr id="22531" name="图片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32000" y="2676525"/>
            <a:ext cx="19050" cy="1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88913" y="769938"/>
            <a:ext cx="8707437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800" b="1"/>
              <a:t>目标导学一：霸权主义与地区冲突</a:t>
            </a:r>
            <a:endParaRPr lang="zh-CN" altLang="zh-CN" sz="2400"/>
          </a:p>
          <a:p>
            <a:r>
              <a:rPr lang="zh-CN" altLang="zh-CN" sz="2400"/>
              <a:t>1.结合教材和相关图文材料，分析地区冲突的背景和原因。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50813" y="1846263"/>
            <a:ext cx="87852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(1)背景：冷战的结束使世界形势发展的总趋势走向缓和，和平与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发展成为时代的主题，但仍然存在着很多矛盾冲突。</a:t>
            </a:r>
            <a:endParaRPr lang="zh-CN" altLang="zh-CN" sz="2400" b="1">
              <a:solidFill>
                <a:srgbClr val="FF0000"/>
              </a:solidFill>
              <a:latin typeface="Calibri" pitchFamily="34" charset="0"/>
              <a:sym typeface="+mn-ea"/>
            </a:endParaRP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150813" y="2854325"/>
            <a:ext cx="87852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(2)原因：①美国为维护世界霸主地位，不断加强对其他国家和地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区的军事干预，严重干扰着世界的和平与发展；②两极格局被打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破后，一些国家和地区内部长期以来抑而不发的深层矛盾爆发；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③地区冲突、民族矛盾和宗教纷争不断；④恐怖活动抬头，威胁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着世界安全。</a:t>
            </a:r>
            <a:endParaRPr lang="zh-CN" altLang="zh-CN" sz="2400" b="1">
              <a:solidFill>
                <a:srgbClr val="FF0000"/>
              </a:solidFill>
              <a:latin typeface="Calibri" pitchFamily="3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3188" y="-22225"/>
            <a:ext cx="915828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17475" y="269875"/>
            <a:ext cx="8716963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2.</a:t>
            </a:r>
            <a:r>
              <a:rPr lang="zh-CN" sz="2400"/>
              <a:t>结合教材和相关史料，举例说明霸权主义的表现。</a:t>
            </a:r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r>
              <a:rPr lang="zh-CN" sz="2400"/>
              <a:t>请回答：图一反映了哪一历史事件？图一中国学生为什么如此抗</a:t>
            </a:r>
          </a:p>
          <a:p>
            <a:r>
              <a:rPr lang="zh-CN" sz="2400"/>
              <a:t>议美国的暴行？图二漫画揭露了该事件什么本质？</a:t>
            </a:r>
          </a:p>
        </p:txBody>
      </p:sp>
      <p:sp>
        <p:nvSpPr>
          <p:cNvPr id="6" name="文本框 2"/>
          <p:cNvSpPr txBox="1">
            <a:spLocks noChangeArrowheads="1"/>
          </p:cNvSpPr>
          <p:nvPr/>
        </p:nvSpPr>
        <p:spPr bwMode="auto">
          <a:xfrm>
            <a:off x="117475" y="4113213"/>
            <a:ext cx="90074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2400">
                <a:solidFill>
                  <a:srgbClr val="FF0000"/>
                </a:solidFill>
                <a:sym typeface="+mn-ea"/>
              </a:rPr>
              <a:t>以美国为首的北约对“南联盟”进行轰炸；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图一</a:t>
            </a:r>
            <a:r>
              <a:rPr lang="zh-CN" sz="2400">
                <a:solidFill>
                  <a:srgbClr val="FF0000"/>
                </a:solidFill>
                <a:sym typeface="+mn-ea"/>
              </a:rPr>
              <a:t>为美国轰炸中国驻南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联盟使馆，造成</a:t>
            </a:r>
            <a:r>
              <a:rPr lang="zh-CN" altLang="zh-CN" sz="2400">
                <a:solidFill>
                  <a:srgbClr val="FF0000"/>
                </a:solidFill>
                <a:sym typeface="+mn-ea"/>
              </a:rPr>
              <a:t>3</a:t>
            </a:r>
            <a:r>
              <a:rPr lang="zh-CN" sz="2400">
                <a:solidFill>
                  <a:srgbClr val="FF0000"/>
                </a:solidFill>
                <a:sym typeface="+mn-ea"/>
              </a:rPr>
              <a:t>名中国记者牺牲，</a:t>
            </a:r>
            <a:r>
              <a:rPr lang="zh-CN" altLang="zh-CN" sz="2400">
                <a:solidFill>
                  <a:srgbClr val="FF0000"/>
                </a:solidFill>
                <a:sym typeface="+mn-ea"/>
              </a:rPr>
              <a:t>20</a:t>
            </a:r>
            <a:r>
              <a:rPr lang="zh-CN" sz="2400">
                <a:solidFill>
                  <a:srgbClr val="FF0000"/>
                </a:solidFill>
                <a:sym typeface="+mn-ea"/>
              </a:rPr>
              <a:t>多人受伤；揭露了美国打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着“人权高于主权”的幌子，践踏联合国宪章，推行强权政治和霸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权主义的嘴脸。</a:t>
            </a:r>
            <a:endParaRPr lang="zh-CN" sz="2400">
              <a:solidFill>
                <a:srgbClr val="FF0000"/>
              </a:solidFill>
            </a:endParaRPr>
          </a:p>
          <a:p>
            <a:endParaRPr lang="zh-CN" altLang="zh-CN" sz="24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3" name="图片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025" y="749300"/>
            <a:ext cx="6197600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3513" y="260350"/>
            <a:ext cx="88582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/>
              <a:t>目标导学二：世界多极化趋势的发展</a:t>
            </a:r>
          </a:p>
          <a:p>
            <a:r>
              <a:rPr lang="en-US" altLang="zh-CN" sz="2400"/>
              <a:t>3</a:t>
            </a:r>
            <a:r>
              <a:rPr lang="zh-CN" altLang="zh-CN" sz="2400"/>
              <a:t>.引导学生阅读教材，理解世界格局多极化趋势的</a:t>
            </a:r>
          </a:p>
          <a:p>
            <a:r>
              <a:rPr lang="zh-CN" altLang="zh-CN" sz="2400"/>
              <a:t>出现。</a:t>
            </a:r>
          </a:p>
          <a:p>
            <a:r>
              <a:rPr lang="zh-CN" altLang="zh-CN" sz="2400"/>
              <a:t>（1）回答：漫画反映了当今世界怎样的变化趋势？</a:t>
            </a:r>
          </a:p>
          <a:p>
            <a:r>
              <a:rPr lang="zh-CN" altLang="zh-CN" sz="2400"/>
              <a:t>这个“跷跷板”为什么不平衡？</a:t>
            </a:r>
          </a:p>
        </p:txBody>
      </p:sp>
      <p:sp>
        <p:nvSpPr>
          <p:cNvPr id="8" name="文本框 2"/>
          <p:cNvSpPr txBox="1">
            <a:spLocks noChangeArrowheads="1"/>
          </p:cNvSpPr>
          <p:nvPr/>
        </p:nvSpPr>
        <p:spPr bwMode="auto">
          <a:xfrm>
            <a:off x="212725" y="2089150"/>
            <a:ext cx="8718550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出现一个超级大国美国和多个世界强国并存的局面；因为冷战结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束后，美国成为世界上唯一的超级大国，俄罗斯、中国、欧盟和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日本在短期内还无法超越美国(或者与美国抗衡)。</a:t>
            </a:r>
            <a:endParaRPr lang="zh-CN" altLang="zh-CN" sz="2400">
              <a:solidFill>
                <a:srgbClr val="FF0000"/>
              </a:solidFill>
              <a:latin typeface="Calibri" pitchFamily="34" charset="0"/>
              <a:sym typeface="+mn-ea"/>
            </a:endParaRPr>
          </a:p>
        </p:txBody>
      </p:sp>
      <p:pic>
        <p:nvPicPr>
          <p:cNvPr id="4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6913" y="482600"/>
            <a:ext cx="1908175" cy="140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6363" y="3441700"/>
            <a:ext cx="5838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（2）世界格局多极化趋势是怎样形成的？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65100" y="4030663"/>
            <a:ext cx="8716963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①苏联解体后，美国成为唯一的超级大国。美国认为自己“最有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能力领导这个世界”，企图凭借强大的经济、军事和科技力量，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建立一个以美国为主导的“单极世界”。②欧盟、日本、中国和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俄罗斯等一些具备较强综合实力的国家或国家联盟也在国际和地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区事务中发挥着重要作用，推动世界朝着多极化方向发展。</a:t>
            </a:r>
            <a:endParaRPr lang="zh-CN" altLang="en-US" sz="2400">
              <a:solidFill>
                <a:srgbClr val="FF0000"/>
              </a:solidFill>
            </a:endParaRPr>
          </a:p>
          <a:p>
            <a:endParaRPr lang="zh-CN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文本框 99"/>
          <p:cNvSpPr txBox="1"/>
          <p:nvPr/>
        </p:nvSpPr>
        <p:spPr>
          <a:xfrm>
            <a:off x="184150" y="246063"/>
            <a:ext cx="8859838" cy="4522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sz="2400">
                <a:latin typeface="+mj-ea"/>
                <a:ea typeface="+mj-ea"/>
                <a:cs typeface="+mj-ea"/>
              </a:rPr>
              <a:t>目标导学三：建立国际新秩序的努力</a:t>
            </a: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r>
              <a:rPr lang="en-US" sz="2400">
                <a:latin typeface="+mj-ea"/>
                <a:ea typeface="+mj-ea"/>
                <a:cs typeface="+mj-ea"/>
              </a:rPr>
              <a:t>4</a:t>
            </a:r>
            <a:r>
              <a:rPr lang="zh-CN" sz="2400">
                <a:latin typeface="+mj-ea"/>
                <a:ea typeface="+mj-ea"/>
                <a:cs typeface="+mj-ea"/>
              </a:rPr>
              <a:t>.阅读教材，说一说不结盟运动建立的背景、过程与影响。</a:t>
            </a: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endParaRPr lang="en-US" sz="2400">
              <a:latin typeface="+mj-ea"/>
              <a:ea typeface="+mj-ea"/>
              <a:cs typeface="+mj-ea"/>
            </a:endParaRPr>
          </a:p>
          <a:p>
            <a:pPr>
              <a:defRPr/>
            </a:pPr>
            <a:r>
              <a:rPr lang="en-US" sz="2400">
                <a:latin typeface="+mj-ea"/>
                <a:ea typeface="+mj-ea"/>
                <a:cs typeface="+mj-ea"/>
              </a:rPr>
              <a:t>5</a:t>
            </a:r>
            <a:r>
              <a:rPr lang="zh-CN" sz="2400">
                <a:latin typeface="+mj-ea"/>
                <a:ea typeface="+mj-ea"/>
                <a:cs typeface="+mj-ea"/>
              </a:rPr>
              <a:t>.说一说：在多极化趋势下，大多数国家对建立世界新秩序的态度。</a:t>
            </a:r>
            <a:endParaRPr lang="zh-CN" altLang="en-US" sz="2400">
              <a:latin typeface="+mj-ea"/>
              <a:ea typeface="+mj-ea"/>
              <a:cs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4150" y="1082675"/>
            <a:ext cx="9021763" cy="26765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(1)背景：</a:t>
            </a:r>
            <a:r>
              <a:rPr lang="en-US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①</a:t>
            </a: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第二次世界大战后，确立了以美国和苏联为主导的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国际秩序，形成了两大集团对峙的冷战局面。</a:t>
            </a:r>
            <a:r>
              <a:rPr lang="en-US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②</a:t>
            </a: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20世纪50年代开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始，一些新独立的民族国家为了维护国家独立，摆脱美国和苏联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的控制，实行和平、不结盟的对外政策，发起了不结盟运动。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(2)建立：1961年，不结盟运动正式成立。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(3)影响：不结盟运动的兴起，标志着广大发展中国家已经成为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国际政治舞台上的一支重要力量，在一定程度上冲击着两极格局。</a:t>
            </a:r>
            <a:endParaRPr lang="zh-CN" altLang="en-US" sz="2400">
              <a:solidFill>
                <a:srgbClr val="FF0000"/>
              </a:solidFill>
              <a:latin typeface="+mj-ea"/>
              <a:ea typeface="+mj-ea"/>
              <a:cs typeface="+mj-ea"/>
              <a:sym typeface="+mn-ea"/>
            </a:endParaRPr>
          </a:p>
        </p:txBody>
      </p:sp>
      <p:sp>
        <p:nvSpPr>
          <p:cNvPr id="26628" name="文本框 3"/>
          <p:cNvSpPr txBox="1">
            <a:spLocks noChangeArrowheads="1"/>
          </p:cNvSpPr>
          <p:nvPr/>
        </p:nvSpPr>
        <p:spPr bwMode="auto">
          <a:xfrm>
            <a:off x="227013" y="4670425"/>
            <a:ext cx="309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34938" y="4564063"/>
            <a:ext cx="8716962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冷战结束后，随着世界多极化趋势的发展，建立国际政治经济新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秩序，成为大多数国家的要求。各国致力于发展经济，力争增强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经济实力，在新的世界格局中占据有利地位。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-6350" y="280988"/>
            <a:ext cx="62277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6.说出中国对建立国际新秩序的态度和对策。</a:t>
            </a:r>
          </a:p>
          <a:p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61925" y="1047750"/>
            <a:ext cx="9021763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中国作为最大的发展中国家，主张在国际关系中弘扬平等互信、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包容互鉴、合作共赢的精神，共同维护国际公平正义。中国始终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不渝地走和平发展道路，坚定地奉行独立自主的和平外交政策。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中国反对各种形式的霸权主义和强权政治，绝不干涉别国内政。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中国积极发展全球伙伴关系，扩大同各国的利益交汇点，推进大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国协调和合作，构建人类命运共同体，建设持久和平、普遍安全、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共同繁荣、开放包容、清洁美丽的世界。</a:t>
            </a:r>
            <a:endParaRPr lang="zh-CN" altLang="en-US" sz="2400">
              <a:solidFill>
                <a:srgbClr val="FF0000"/>
              </a:solidFill>
            </a:endParaRPr>
          </a:p>
          <a:p>
            <a:endParaRPr lang="zh-CN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198813" y="600075"/>
            <a:ext cx="20193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归纳整合</a:t>
            </a:r>
          </a:p>
        </p:txBody>
      </p:sp>
      <p:pic>
        <p:nvPicPr>
          <p:cNvPr id="32771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" y="1389063"/>
            <a:ext cx="9036050" cy="36274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525" y="692150"/>
            <a:ext cx="9123363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1．（2018·湖南怀化）虽然当今社会冲突频繁，恐怖活动增多，</a:t>
            </a:r>
          </a:p>
          <a:p>
            <a:r>
              <a:rPr lang="zh-CN" altLang="zh-CN" sz="2400"/>
              <a:t>但是世界的两大主题仍然是（   ）</a:t>
            </a:r>
          </a:p>
          <a:p>
            <a:r>
              <a:rPr lang="zh-CN" altLang="zh-CN" sz="2400"/>
              <a:t>A．友好与融合  B．冲突与交流 C．霸权与恐怖  D．和平与发展</a:t>
            </a:r>
          </a:p>
          <a:p>
            <a:r>
              <a:rPr lang="zh-CN" altLang="zh-CN" sz="2400"/>
              <a:t>2．（2018·湖南长沙·22）法里德·扎卡里亚的《后美国时代》一书</a:t>
            </a:r>
          </a:p>
          <a:p>
            <a:r>
              <a:rPr lang="zh-CN" altLang="zh-CN" sz="2400"/>
              <a:t>认为：“我们目前正在经历的则是现代史上的第三次权力转变，或可</a:t>
            </a:r>
          </a:p>
          <a:p>
            <a:r>
              <a:rPr lang="zh-CN" altLang="zh-CN" sz="2400"/>
              <a:t>称群雄竞起的时代。”“群雄竞起”指的是（   ）</a:t>
            </a:r>
          </a:p>
          <a:p>
            <a:r>
              <a:rPr lang="zh-CN" altLang="zh-CN" sz="2400"/>
              <a:t>A．两极格局形成                      B．经济全球化趋势</a:t>
            </a:r>
          </a:p>
          <a:p>
            <a:r>
              <a:rPr lang="zh-CN" altLang="zh-CN" sz="2400"/>
              <a:t>C．美国成为全球霸主              D．世界格局多极化趋势</a:t>
            </a:r>
          </a:p>
          <a:p>
            <a:r>
              <a:rPr lang="zh-CN" altLang="zh-CN" sz="2400"/>
              <a:t>3．（2018·山东滨州）十九大报告指出，世界正处于大发展大变革</a:t>
            </a:r>
          </a:p>
          <a:p>
            <a:r>
              <a:rPr lang="zh-CN" altLang="zh-CN" sz="2400"/>
              <a:t>大调整时期，贫富分化日益严重，地区热点问题此起彼伏，恐怖主</a:t>
            </a:r>
          </a:p>
          <a:p>
            <a:r>
              <a:rPr lang="zh-CN" altLang="zh-CN" sz="2400"/>
              <a:t>义、网络安全、重大传染性疾病、气候变化等非传统安全威胁持续</a:t>
            </a:r>
          </a:p>
          <a:p>
            <a:r>
              <a:rPr lang="zh-CN" altLang="zh-CN" sz="2400"/>
              <a:t>蔓延。对此应有的认识是（   ）</a:t>
            </a:r>
          </a:p>
          <a:p>
            <a:r>
              <a:rPr lang="zh-CN" sz="2400"/>
              <a:t>①</a:t>
            </a:r>
            <a:r>
              <a:rPr lang="zh-CN" altLang="zh-CN" sz="2400"/>
              <a:t>人类面临着许多挑战  ②当今世界并不太平  ③挑战与变革是当今</a:t>
            </a:r>
          </a:p>
          <a:p>
            <a:r>
              <a:rPr lang="zh-CN" altLang="zh-CN" sz="2400"/>
              <a:t>时代的两大主题  ④应充分发挥联合国等国际组织的作用</a:t>
            </a:r>
          </a:p>
          <a:p>
            <a:r>
              <a:rPr lang="zh-CN" altLang="zh-CN" sz="2400"/>
              <a:t>A．①②③   B．②③④    C．①②④     D．①②③④</a:t>
            </a:r>
          </a:p>
          <a:p>
            <a:endParaRPr lang="zh-CN" altLang="zh-CN" sz="2400"/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3994150" y="1054100"/>
            <a:ext cx="3762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5578475" y="2506663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3684588" y="4686300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5" name="文本框 3"/>
          <p:cNvSpPr txBox="1">
            <a:spLocks noChangeArrowheads="1"/>
          </p:cNvSpPr>
          <p:nvPr/>
        </p:nvSpPr>
        <p:spPr bwMode="auto">
          <a:xfrm>
            <a:off x="3684588" y="46038"/>
            <a:ext cx="2038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中考对接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2" grpId="0"/>
      <p:bldP spid="11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56700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0813" y="458788"/>
            <a:ext cx="9023350" cy="636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1.（2018·山东聊城）右边的漫画《“拯救”人权》的寓意是（   ）</a:t>
            </a:r>
          </a:p>
          <a:p>
            <a:endParaRPr lang="zh-CN" sz="2400"/>
          </a:p>
          <a:p>
            <a:r>
              <a:rPr lang="zh-CN" altLang="zh-CN" sz="2400"/>
              <a:t>A．科索沃地区的民族矛盾异常尖锐      </a:t>
            </a:r>
          </a:p>
          <a:p>
            <a:r>
              <a:rPr lang="zh-CN" altLang="zh-CN" sz="2400"/>
              <a:t>B．美国名为拯救人权实为武装干涉</a:t>
            </a:r>
          </a:p>
          <a:p>
            <a:r>
              <a:rPr lang="zh-CN" altLang="zh-CN" sz="2400"/>
              <a:t>C．美国试图恢复科索沃地区的和平      </a:t>
            </a:r>
          </a:p>
          <a:p>
            <a:r>
              <a:rPr lang="zh-CN" altLang="zh-CN" sz="2400"/>
              <a:t>D．北约与俄罗斯在科索沃冲突加剧</a:t>
            </a:r>
          </a:p>
          <a:p>
            <a:r>
              <a:rPr lang="en-US" altLang="zh-CN" sz="2400">
                <a:sym typeface="+mn-ea"/>
              </a:rPr>
              <a:t>2</a:t>
            </a:r>
            <a:r>
              <a:rPr lang="zh-CN" altLang="zh-CN" sz="2400">
                <a:sym typeface="+mn-ea"/>
              </a:rPr>
              <a:t>．（2018·山东烟台）亨利·基辛格曾注意到：“21世纪的国际</a:t>
            </a:r>
          </a:p>
          <a:p>
            <a:r>
              <a:rPr lang="zh-CN" altLang="zh-CN" sz="2400">
                <a:sym typeface="+mn-ea"/>
              </a:rPr>
              <a:t>体系……将至少包括六个主要的强大力量——美国、欧洲、中国、</a:t>
            </a:r>
          </a:p>
          <a:p>
            <a:r>
              <a:rPr lang="zh-CN" altLang="zh-CN" sz="2400">
                <a:sym typeface="+mn-ea"/>
              </a:rPr>
              <a:t>日本、俄国，也许还有印度……使得它们在世界事务中具有影响</a:t>
            </a:r>
          </a:p>
          <a:p>
            <a:r>
              <a:rPr lang="zh-CN" altLang="zh-CN" sz="2400">
                <a:sym typeface="+mn-ea"/>
              </a:rPr>
              <a:t>力”。材料反映了（   ）</a:t>
            </a:r>
          </a:p>
          <a:p>
            <a:r>
              <a:rPr lang="zh-CN" altLang="zh-CN" sz="2400">
                <a:sym typeface="+mn-ea"/>
              </a:rPr>
              <a:t>A．两极对峙的政治格局   B．美苏争霸结束   </a:t>
            </a:r>
          </a:p>
          <a:p>
            <a:r>
              <a:rPr lang="zh-CN" altLang="zh-CN" sz="2400">
                <a:sym typeface="+mn-ea"/>
              </a:rPr>
              <a:t>C．经济全球化趋势   D．世界格局多极化趋势</a:t>
            </a:r>
          </a:p>
          <a:p>
            <a:r>
              <a:rPr lang="zh-CN" altLang="zh-CN" sz="2400"/>
              <a:t>3．当今世界，美国“一超”独大，但欧洲则说要“把命运掌握在</a:t>
            </a:r>
          </a:p>
          <a:p>
            <a:r>
              <a:rPr lang="zh-CN" altLang="zh-CN" sz="2400"/>
              <a:t>自己手里”，日本也时而动表现出与美国“貌合神离”，中国等</a:t>
            </a:r>
          </a:p>
          <a:p>
            <a:r>
              <a:rPr lang="zh-CN" altLang="zh-CN" sz="2400"/>
              <a:t>金砖国家在国际事务中的话语权日新增强。这一现象表明（   ）</a:t>
            </a:r>
          </a:p>
          <a:p>
            <a:r>
              <a:rPr lang="zh-CN" altLang="zh-CN" sz="2400"/>
              <a:t>A．凡尔赛—华盛顿体系形成  B．两极格局崩溃  </a:t>
            </a:r>
          </a:p>
          <a:p>
            <a:r>
              <a:rPr lang="zh-CN" altLang="zh-CN" sz="2400"/>
              <a:t>C．世界经济全球化                D．国际格局走向多极化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35263" y="3711575"/>
            <a:ext cx="374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116888" y="458788"/>
            <a:ext cx="3540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B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8123238" y="5621338"/>
            <a:ext cx="374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</a:p>
        </p:txBody>
      </p:sp>
      <p:pic>
        <p:nvPicPr>
          <p:cNvPr id="10" name="图片 2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8038" y="1006475"/>
            <a:ext cx="18510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3568700" y="17463"/>
            <a:ext cx="2019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巩固练习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60325"/>
            <a:ext cx="915828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6688" y="363538"/>
            <a:ext cx="8767762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4.随着两极格局崩溃，国际力量的对比发生了深刻变化，“一超多</a:t>
            </a:r>
          </a:p>
          <a:p>
            <a:r>
              <a:rPr lang="zh-CN" altLang="zh-CN" sz="2400"/>
              <a:t>强”局面初步形成。其中“多强”包括（   ）</a:t>
            </a:r>
          </a:p>
          <a:p>
            <a:r>
              <a:rPr lang="zh-CN" sz="2400"/>
              <a:t>①</a:t>
            </a:r>
            <a:r>
              <a:rPr lang="zh-CN" altLang="zh-CN" sz="2400"/>
              <a:t>美国  ②中国  ③俄罗斯  ④欧盟</a:t>
            </a:r>
          </a:p>
          <a:p>
            <a:r>
              <a:rPr lang="zh-CN" altLang="zh-CN" sz="2400"/>
              <a:t>A．①②③       B．②③④    C．①③④     D．①②④  </a:t>
            </a:r>
          </a:p>
          <a:p>
            <a:r>
              <a:rPr lang="zh-CN" altLang="zh-CN" sz="2400"/>
              <a:t>5．制作年代尺是学习历史的方法之一。对下列年代尺提供的时</a:t>
            </a:r>
          </a:p>
          <a:p>
            <a:r>
              <a:rPr lang="zh-CN" altLang="zh-CN" sz="2400"/>
              <a:t>间，解读最准确的是（   ）</a:t>
            </a:r>
          </a:p>
          <a:p>
            <a:endParaRPr lang="zh-CN" altLang="zh-CN" sz="2400"/>
          </a:p>
          <a:p>
            <a:endParaRPr lang="zh-CN" altLang="zh-CN" sz="2400"/>
          </a:p>
          <a:p>
            <a:r>
              <a:rPr lang="zh-CN" altLang="zh-CN" sz="2400"/>
              <a:t>A．两次世界大战                 B．战后世界格局演变</a:t>
            </a:r>
          </a:p>
          <a:p>
            <a:r>
              <a:rPr lang="zh-CN" altLang="zh-CN" sz="2400"/>
              <a:t>C．20 世纪世界格局的演变 D．多极世界政治格局的演变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5092700" y="714375"/>
            <a:ext cx="3540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B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3263900" y="2182813"/>
            <a:ext cx="349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" name="图片 -2147482609" descr="OXEDJ{MP68NB)VC4NJ@SX6R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650" y="2643188"/>
            <a:ext cx="638175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7938"/>
            <a:ext cx="9158288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6213" y="165100"/>
            <a:ext cx="88566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/>
              <a:t>阅读材料，回答下列问题。</a:t>
            </a:r>
          </a:p>
          <a:p>
            <a:r>
              <a:rPr lang="zh-CN" altLang="zh-CN" sz="2400"/>
              <a:t>材料一  </a:t>
            </a:r>
          </a:p>
          <a:p>
            <a:endParaRPr lang="zh-CN" sz="2400"/>
          </a:p>
          <a:p>
            <a:r>
              <a:rPr lang="zh-CN" sz="2400"/>
              <a:t>  </a:t>
            </a:r>
            <a:endParaRPr lang="en-US" altLang="zh-CN" sz="2400"/>
          </a:p>
          <a:p>
            <a:endParaRPr lang="zh-CN" sz="2400"/>
          </a:p>
          <a:p>
            <a:r>
              <a:rPr lang="zh-CN" altLang="zh-CN" sz="2400"/>
              <a:t>材料二    2013年9月和10月由中国国家主席习近平分别提出建设“新丝绸之路经济带”和“21世纪海上丝绸之路”的合作倡议，简称“一带一路”战略。这一战略高举和平发展的旗帜，积极发展与沿线国家的经济合作伙伴关系，共同打造政治互信、经济融合、文化包容的利益共同体、命运共同体和责任共同体。</a:t>
            </a:r>
          </a:p>
          <a:p>
            <a:r>
              <a:rPr lang="zh-CN" altLang="zh-CN" sz="2400"/>
              <a:t>请回答：材料中我国提出的“一带一路”战略包含了怎样的核心思想理念？该战略的提出和践行有何影响？</a:t>
            </a:r>
            <a:r>
              <a:rPr lang="en-US" altLang="zh-CN" sz="2400"/>
              <a:t> </a:t>
            </a:r>
            <a:endParaRPr lang="zh-CN" altLang="zh-CN" sz="2400"/>
          </a:p>
        </p:txBody>
      </p:sp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144463" y="4514850"/>
            <a:ext cx="88550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altLang="zh-CN" sz="2400" dirty="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倡导合作、互信、包容的思想理念。促进了“一带一路”沿线国家的经济社会发展，将中国改革开放成果惠及周边国家和地区，有利于区域一体化和世界经济的发展。(类似亦可)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 </a:t>
            </a:r>
            <a:endParaRPr lang="zh-CN" altLang="zh-CN" sz="2400" dirty="0">
              <a:solidFill>
                <a:srgbClr val="FF0000"/>
              </a:solidFill>
              <a:latin typeface="+mj-ea"/>
              <a:ea typeface="+mj-ea"/>
              <a:cs typeface="+mj-ea"/>
            </a:endParaRPr>
          </a:p>
          <a:p>
            <a:pPr eaLnBrk="1" hangingPunct="1">
              <a:defRPr/>
            </a:pPr>
            <a:endParaRPr lang="zh-CN" altLang="zh-CN" sz="2400" b="1" dirty="0">
              <a:solidFill>
                <a:srgbClr val="FF0000"/>
              </a:solidFill>
              <a:latin typeface="+mj-ea"/>
              <a:ea typeface="+mj-ea"/>
              <a:cs typeface="+mj-ea"/>
            </a:endParaRPr>
          </a:p>
        </p:txBody>
      </p:sp>
      <p:pic>
        <p:nvPicPr>
          <p:cNvPr id="9" name="图片 1" descr="file:///E:\19春文件\人九历教案\R9JA101.TIF"/>
          <p:cNvPicPr>
            <a:picLocks noChangeAspect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1962150" y="549275"/>
            <a:ext cx="2663825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3133</Words>
  <PresentationFormat>全屏显示(4:3)</PresentationFormat>
  <Paragraphs>209</Paragraphs>
  <Slides>16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Arial</vt:lpstr>
      <vt:lpstr>宋体</vt:lpstr>
      <vt:lpstr>Calibri</vt:lpstr>
      <vt:lpstr>楷体_GB2312</vt:lpstr>
      <vt:lpstr>Times New Roman</vt:lpstr>
      <vt:lpstr>+mn-ea</vt:lpstr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2018-09-03T13:22:00Z</dcterms:created>
  <dcterms:modified xsi:type="dcterms:W3CDTF">2018-12-15T00:08:04Z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