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6" r:id="rId4"/>
    <p:sldId id="272" r:id="rId5"/>
    <p:sldId id="273" r:id="rId6"/>
    <p:sldId id="274" r:id="rId7"/>
    <p:sldId id="275" r:id="rId8"/>
    <p:sldId id="292" r:id="rId9"/>
    <p:sldId id="278" r:id="rId10"/>
    <p:sldId id="276" r:id="rId11"/>
    <p:sldId id="279" r:id="rId12"/>
    <p:sldId id="277" r:id="rId13"/>
    <p:sldId id="291" r:id="rId14"/>
    <p:sldId id="295" r:id="rId15"/>
    <p:sldId id="296" r:id="rId16"/>
    <p:sldId id="297" r:id="rId17"/>
    <p:sldId id="260" r:id="rId18"/>
    <p:sldId id="294" r:id="rId19"/>
    <p:sldId id="261" r:id="rId20"/>
    <p:sldId id="280" r:id="rId21"/>
    <p:sldId id="282" r:id="rId22"/>
    <p:sldId id="283" r:id="rId23"/>
    <p:sldId id="281" r:id="rId24"/>
    <p:sldId id="284" r:id="rId25"/>
    <p:sldId id="285" r:id="rId26"/>
    <p:sldId id="293" r:id="rId27"/>
    <p:sldId id="286" r:id="rId28"/>
    <p:sldId id="289" r:id="rId29"/>
    <p:sldId id="287" r:id="rId30"/>
    <p:sldId id="288" r:id="rId31"/>
    <p:sldId id="265" r:id="rId32"/>
    <p:sldId id="266" r:id="rId33"/>
    <p:sldId id="290" r:id="rId3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0AE6"/>
    <a:srgbClr val="15AEF3"/>
    <a:srgbClr val="0B9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2" y="-7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3602037"/>
            <a:ext cx="6858000" cy="16557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05181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66234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4589465"/>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92766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825625"/>
            <a:ext cx="3886200" cy="4351339"/>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825625"/>
            <a:ext cx="3886200" cy="4351339"/>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357330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2505075"/>
            <a:ext cx="3887391"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96567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981665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8764446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7"/>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641976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7"/>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63297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749142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6"/>
            <a:ext cx="1971675" cy="581183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365126"/>
            <a:ext cx="5800725" cy="581183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89615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624500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28612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278793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113993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329149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381441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927677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1583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0290017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602359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202343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页脚占位符 4"/>
          <p:cNvSpPr>
            <a:spLocks noGrp="1"/>
          </p:cNvSpPr>
          <p:nvPr>
            <p:ph type="ftr" sz="quarter" idx="10"/>
          </p:nvPr>
        </p:nvSpPr>
        <p:spPr/>
        <p:txBody>
          <a:bodyPr/>
          <a:lstStyle>
            <a:lvl1pPr>
              <a:defRPr/>
            </a:lvl1pPr>
          </a:lstStyle>
          <a:p>
            <a:pPr>
              <a:defRPr/>
            </a:pPr>
            <a:endParaRPr lang="zh-CN" altLang="en-US">
              <a:solidFill>
                <a:prstClr val="black">
                  <a:tint val="75000"/>
                </a:prstClr>
              </a:solidFill>
            </a:endParaRPr>
          </a:p>
        </p:txBody>
      </p:sp>
      <p:sp>
        <p:nvSpPr>
          <p:cNvPr id="3" name="灯片编号占位符 5"/>
          <p:cNvSpPr>
            <a:spLocks noGrp="1"/>
          </p:cNvSpPr>
          <p:nvPr>
            <p:ph type="sldNum" sz="quarter" idx="11"/>
          </p:nvPr>
        </p:nvSpPr>
        <p:spPr/>
        <p:txBody>
          <a:bodyPr/>
          <a:lstStyle>
            <a:lvl1pPr>
              <a:defRPr/>
            </a:lvl1pPr>
          </a:lstStyle>
          <a:p>
            <a:pPr>
              <a:defRPr/>
            </a:pPr>
            <a:endParaRPr lang="zh-CN" altLang="en-US">
              <a:solidFill>
                <a:prstClr val="black">
                  <a:tint val="75000"/>
                </a:prstClr>
              </a:solidFill>
            </a:endParaRPr>
          </a:p>
        </p:txBody>
      </p:sp>
    </p:spTree>
    <p:extLst>
      <p:ext uri="{BB962C8B-B14F-4D97-AF65-F5344CB8AC3E}">
        <p14:creationId xmlns:p14="http://schemas.microsoft.com/office/powerpoint/2010/main" val="3785995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2019-11-11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9"/>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9FE2B-843E-4125-A1B8-AB647903A816}" type="datetimeFigureOut">
              <a:rPr lang="zh-CN" altLang="en-US" smtClean="0">
                <a:solidFill>
                  <a:prstClr val="black">
                    <a:tint val="75000"/>
                  </a:prstClr>
                </a:solidFill>
              </a:rPr>
              <a:pPr/>
              <a:t>2019-11-11</a:t>
            </a:fld>
            <a:endParaRPr lang="zh-CN" altLang="en-US">
              <a:solidFill>
                <a:prstClr val="black">
                  <a:tint val="75000"/>
                </a:prstClr>
              </a:solidFill>
            </a:endParaRPr>
          </a:p>
        </p:txBody>
      </p:sp>
      <p:sp>
        <p:nvSpPr>
          <p:cNvPr id="5" name="Footer Placeholder 4"/>
          <p:cNvSpPr>
            <a:spLocks noGrp="1"/>
          </p:cNvSpPr>
          <p:nvPr>
            <p:ph type="ftr" sz="quarter" idx="3"/>
          </p:nvPr>
        </p:nvSpPr>
        <p:spPr>
          <a:xfrm>
            <a:off x="3028950" y="6356352"/>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DAEBE-55FD-4CC5-9E16-95E2BA19466E}"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138953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pPr/>
              <a:t>2019-11-12</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54911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32654;&#20029;&#30340;&#22278;&#26126;&#22253;.mp4" TargetMode="Externa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259632" y="836712"/>
            <a:ext cx="6696744" cy="1902073"/>
          </a:xfrm>
        </p:spPr>
        <p:txBody>
          <a:bodyPr>
            <a:noAutofit/>
          </a:bodyPr>
          <a:lstStyle/>
          <a:p>
            <a:pPr algn="ctr"/>
            <a:r>
              <a:rPr lang="zh-CN" altLang="en-US" sz="6600" dirty="0" smtClean="0">
                <a:latin typeface="+mj-ea"/>
              </a:rPr>
              <a:t>第</a:t>
            </a:r>
            <a:r>
              <a:rPr lang="en-US" altLang="zh-CN" sz="6600" dirty="0" smtClean="0">
                <a:latin typeface="+mj-ea"/>
              </a:rPr>
              <a:t>16</a:t>
            </a:r>
            <a:r>
              <a:rPr lang="zh-CN" altLang="en-US" sz="6600" dirty="0" smtClean="0">
                <a:latin typeface="+mj-ea"/>
              </a:rPr>
              <a:t>课</a:t>
            </a:r>
            <a:r>
              <a:rPr lang="en-US" altLang="zh-CN" sz="6600" dirty="0" smtClean="0">
                <a:latin typeface="+mj-ea"/>
              </a:rPr>
              <a:t/>
            </a:r>
            <a:br>
              <a:rPr lang="en-US" altLang="zh-CN" sz="6600" dirty="0" smtClean="0">
                <a:latin typeface="+mj-ea"/>
              </a:rPr>
            </a:br>
            <a:r>
              <a:rPr lang="zh-CN" altLang="en-US" sz="6600" dirty="0" smtClean="0">
                <a:latin typeface="+mj-ea"/>
              </a:rPr>
              <a:t> 两次鸦片战争</a:t>
            </a:r>
            <a:endParaRPr lang="zh-CN" altLang="en-US" sz="6600" dirty="0">
              <a:latin typeface="+mj-ea"/>
            </a:endParaRPr>
          </a:p>
        </p:txBody>
      </p:sp>
      <p:sp>
        <p:nvSpPr>
          <p:cNvPr id="3" name="副标题 2"/>
          <p:cNvSpPr>
            <a:spLocks noGrp="1"/>
          </p:cNvSpPr>
          <p:nvPr>
            <p:ph type="subTitle" idx="1"/>
          </p:nvPr>
        </p:nvSpPr>
        <p:spPr>
          <a:xfrm>
            <a:off x="827584" y="3140968"/>
            <a:ext cx="7484684" cy="2808312"/>
          </a:xfrm>
        </p:spPr>
        <p:txBody>
          <a:bodyPr>
            <a:normAutofit/>
          </a:bodyPr>
          <a:lstStyle/>
          <a:p>
            <a:r>
              <a:rPr lang="en-US" altLang="zh-CN" sz="2400" b="1" dirty="0" smtClean="0">
                <a:solidFill>
                  <a:schemeClr val="tx1">
                    <a:lumMod val="75000"/>
                    <a:lumOff val="25000"/>
                  </a:schemeClr>
                </a:solidFill>
                <a:latin typeface="宋体" pitchFamily="2" charset="-122"/>
                <a:ea typeface="宋体" pitchFamily="2" charset="-122"/>
              </a:rPr>
              <a:t>1</a:t>
            </a:r>
            <a:r>
              <a:rPr lang="zh-CN" altLang="en-US" sz="2400" b="1" dirty="0" smtClean="0">
                <a:solidFill>
                  <a:schemeClr val="tx1">
                    <a:lumMod val="75000"/>
                    <a:lumOff val="25000"/>
                  </a:schemeClr>
                </a:solidFill>
                <a:latin typeface="宋体" pitchFamily="2" charset="-122"/>
                <a:ea typeface="宋体" pitchFamily="2" charset="-122"/>
              </a:rPr>
              <a:t>、认识两次鸦片战争前的世界形势、两次战争的性质及对中国社会的影响；</a:t>
            </a:r>
            <a:endParaRPr lang="en-US" altLang="zh-CN" sz="2400" b="1" dirty="0" smtClean="0">
              <a:solidFill>
                <a:schemeClr val="tx1">
                  <a:lumMod val="75000"/>
                  <a:lumOff val="25000"/>
                </a:schemeClr>
              </a:solidFill>
              <a:latin typeface="宋体" pitchFamily="2" charset="-122"/>
              <a:ea typeface="宋体" pitchFamily="2" charset="-122"/>
            </a:endParaRPr>
          </a:p>
          <a:p>
            <a:r>
              <a:rPr lang="en-US" altLang="zh-CN" sz="2400" b="1" dirty="0" smtClean="0">
                <a:solidFill>
                  <a:schemeClr val="tx1">
                    <a:lumMod val="75000"/>
                    <a:lumOff val="25000"/>
                  </a:schemeClr>
                </a:solidFill>
                <a:latin typeface="宋体" pitchFamily="2" charset="-122"/>
                <a:ea typeface="宋体" pitchFamily="2" charset="-122"/>
              </a:rPr>
              <a:t>2</a:t>
            </a:r>
            <a:r>
              <a:rPr lang="zh-CN" altLang="en-US" sz="2400" b="1" dirty="0" smtClean="0">
                <a:solidFill>
                  <a:schemeClr val="tx1">
                    <a:lumMod val="75000"/>
                    <a:lumOff val="25000"/>
                  </a:schemeClr>
                </a:solidFill>
                <a:latin typeface="宋体" pitchFamily="2" charset="-122"/>
                <a:ea typeface="宋体" pitchFamily="2" charset="-122"/>
              </a:rPr>
              <a:t>、理解</a:t>
            </a:r>
            <a:r>
              <a:rPr lang="en-US" altLang="zh-CN" sz="2400" b="1" dirty="0" smtClean="0">
                <a:solidFill>
                  <a:schemeClr val="tx1">
                    <a:lumMod val="75000"/>
                    <a:lumOff val="25000"/>
                  </a:schemeClr>
                </a:solidFill>
                <a:latin typeface="宋体" pitchFamily="2" charset="-122"/>
                <a:ea typeface="宋体" pitchFamily="2" charset="-122"/>
              </a:rPr>
              <a:t>《</a:t>
            </a:r>
            <a:r>
              <a:rPr lang="zh-CN" altLang="en-US" sz="2400" b="1" dirty="0" smtClean="0">
                <a:solidFill>
                  <a:schemeClr val="tx1">
                    <a:lumMod val="75000"/>
                    <a:lumOff val="25000"/>
                  </a:schemeClr>
                </a:solidFill>
                <a:latin typeface="宋体" pitchFamily="2" charset="-122"/>
                <a:ea typeface="宋体" pitchFamily="2" charset="-122"/>
              </a:rPr>
              <a:t>南京条约</a:t>
            </a:r>
            <a:r>
              <a:rPr lang="en-US" altLang="zh-CN" sz="2400" b="1" dirty="0" smtClean="0">
                <a:solidFill>
                  <a:schemeClr val="tx1">
                    <a:lumMod val="75000"/>
                    <a:lumOff val="25000"/>
                  </a:schemeClr>
                </a:solidFill>
                <a:latin typeface="宋体" pitchFamily="2" charset="-122"/>
                <a:ea typeface="宋体" pitchFamily="2" charset="-122"/>
              </a:rPr>
              <a:t>》</a:t>
            </a:r>
            <a:r>
              <a:rPr lang="zh-CN" altLang="en-US" sz="2400" b="1" dirty="0" smtClean="0">
                <a:solidFill>
                  <a:schemeClr val="tx1">
                    <a:lumMod val="75000"/>
                    <a:lumOff val="25000"/>
                  </a:schemeClr>
                </a:solidFill>
                <a:latin typeface="宋体" pitchFamily="2" charset="-122"/>
                <a:ea typeface="宋体" pitchFamily="2" charset="-122"/>
              </a:rPr>
              <a:t>、</a:t>
            </a:r>
            <a:r>
              <a:rPr lang="en-US" altLang="zh-CN" sz="2400" b="1" dirty="0" smtClean="0">
                <a:solidFill>
                  <a:schemeClr val="tx1">
                    <a:lumMod val="75000"/>
                    <a:lumOff val="25000"/>
                  </a:schemeClr>
                </a:solidFill>
                <a:latin typeface="宋体" pitchFamily="2" charset="-122"/>
                <a:ea typeface="宋体" pitchFamily="2" charset="-122"/>
              </a:rPr>
              <a:t>《</a:t>
            </a:r>
            <a:r>
              <a:rPr lang="zh-CN" altLang="en-US" sz="2400" b="1" dirty="0" smtClean="0">
                <a:solidFill>
                  <a:schemeClr val="tx1">
                    <a:lumMod val="75000"/>
                    <a:lumOff val="25000"/>
                  </a:schemeClr>
                </a:solidFill>
                <a:latin typeface="宋体" pitchFamily="2" charset="-122"/>
                <a:ea typeface="宋体" pitchFamily="2" charset="-122"/>
              </a:rPr>
              <a:t>北京条约</a:t>
            </a:r>
            <a:r>
              <a:rPr lang="en-US" altLang="zh-CN" sz="2400" b="1" dirty="0" smtClean="0">
                <a:solidFill>
                  <a:schemeClr val="tx1">
                    <a:lumMod val="75000"/>
                    <a:lumOff val="25000"/>
                  </a:schemeClr>
                </a:solidFill>
                <a:latin typeface="宋体" pitchFamily="2" charset="-122"/>
                <a:ea typeface="宋体" pitchFamily="2" charset="-122"/>
              </a:rPr>
              <a:t>》</a:t>
            </a:r>
            <a:r>
              <a:rPr lang="zh-CN" altLang="en-US" sz="2400" b="1" dirty="0" smtClean="0">
                <a:solidFill>
                  <a:schemeClr val="tx1">
                    <a:lumMod val="75000"/>
                    <a:lumOff val="25000"/>
                  </a:schemeClr>
                </a:solidFill>
                <a:latin typeface="宋体" pitchFamily="2" charset="-122"/>
                <a:ea typeface="宋体" pitchFamily="2" charset="-122"/>
              </a:rPr>
              <a:t>等条约的不平等性质，</a:t>
            </a:r>
            <a:endParaRPr lang="en-US" altLang="zh-CN" sz="2400" b="1" dirty="0" smtClean="0">
              <a:solidFill>
                <a:schemeClr val="tx1">
                  <a:lumMod val="75000"/>
                  <a:lumOff val="25000"/>
                </a:schemeClr>
              </a:solidFill>
              <a:latin typeface="宋体" pitchFamily="2" charset="-122"/>
              <a:ea typeface="宋体" pitchFamily="2" charset="-122"/>
            </a:endParaRPr>
          </a:p>
          <a:p>
            <a:r>
              <a:rPr lang="en-US" altLang="zh-CN" sz="2400" b="1" dirty="0" smtClean="0">
                <a:solidFill>
                  <a:schemeClr val="tx1">
                    <a:lumMod val="75000"/>
                    <a:lumOff val="25000"/>
                  </a:schemeClr>
                </a:solidFill>
                <a:latin typeface="宋体" pitchFamily="2" charset="-122"/>
                <a:ea typeface="宋体" pitchFamily="2" charset="-122"/>
              </a:rPr>
              <a:t>3</a:t>
            </a:r>
            <a:r>
              <a:rPr lang="zh-CN" altLang="en-US" sz="2400" b="1" dirty="0" smtClean="0">
                <a:solidFill>
                  <a:schemeClr val="tx1">
                    <a:lumMod val="75000"/>
                    <a:lumOff val="25000"/>
                  </a:schemeClr>
                </a:solidFill>
                <a:latin typeface="宋体" pitchFamily="2" charset="-122"/>
                <a:ea typeface="宋体" pitchFamily="2" charset="-122"/>
              </a:rPr>
              <a:t>、认识林则徐等人为挽救危局所做的努力及存在的局限性</a:t>
            </a:r>
            <a:endParaRPr lang="zh-CN" altLang="en-US" sz="2400" b="1" dirty="0">
              <a:solidFill>
                <a:schemeClr val="tx1">
                  <a:lumMod val="75000"/>
                  <a:lumOff val="25000"/>
                </a:schemeClr>
              </a:solidFill>
              <a:latin typeface="宋体" pitchFamily="2" charset="-122"/>
              <a:ea typeface="宋体" pitchFamily="2" charset="-122"/>
            </a:endParaRPr>
          </a:p>
        </p:txBody>
      </p:sp>
    </p:spTree>
    <p:extLst>
      <p:ext uri="{BB962C8B-B14F-4D97-AF65-F5344CB8AC3E}">
        <p14:creationId xmlns:p14="http://schemas.microsoft.com/office/powerpoint/2010/main" val="641138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7" descr="牛耕"/>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769" y="159772"/>
            <a:ext cx="3843192" cy="2566235"/>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2" descr="1807年克莱蒙特号蒸汽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81695"/>
            <a:ext cx="3744416" cy="2937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文本框 12292"/>
          <p:cNvSpPr txBox="1">
            <a:spLocks noChangeArrowheads="1"/>
          </p:cNvSpPr>
          <p:nvPr/>
        </p:nvSpPr>
        <p:spPr bwMode="auto">
          <a:xfrm>
            <a:off x="685891" y="6350789"/>
            <a:ext cx="2517958" cy="523220"/>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FontTx/>
              <a:buNone/>
            </a:pPr>
            <a:r>
              <a:rPr lang="zh-CN" altLang="en-US" b="1" dirty="0" smtClean="0">
                <a:solidFill>
                  <a:prstClr val="black"/>
                </a:solidFill>
                <a:latin typeface="楷体" panose="02010609060101010101" charset="-122"/>
                <a:ea typeface="楷体" panose="02010609060101010101" charset="-122"/>
              </a:rPr>
              <a:t>君主专制僵化</a:t>
            </a:r>
            <a:endParaRPr lang="zh-CN" altLang="en-US" b="1" dirty="0">
              <a:solidFill>
                <a:prstClr val="black"/>
              </a:solidFill>
              <a:latin typeface="楷体" panose="02010609060101010101" charset="-122"/>
              <a:ea typeface="楷体" panose="02010609060101010101" charset="-122"/>
            </a:endParaRPr>
          </a:p>
        </p:txBody>
      </p:sp>
      <p:sp>
        <p:nvSpPr>
          <p:cNvPr id="14" name="文本框 12292"/>
          <p:cNvSpPr txBox="1">
            <a:spLocks noChangeArrowheads="1"/>
          </p:cNvSpPr>
          <p:nvPr/>
        </p:nvSpPr>
        <p:spPr bwMode="auto">
          <a:xfrm>
            <a:off x="355697" y="2774779"/>
            <a:ext cx="3588476" cy="523220"/>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FontTx/>
              <a:buNone/>
            </a:pPr>
            <a:r>
              <a:rPr lang="zh-CN" altLang="en-US" b="1" dirty="0" smtClean="0">
                <a:solidFill>
                  <a:srgbClr val="0000FF"/>
                </a:solidFill>
                <a:latin typeface="楷体" panose="02010609060101010101" charset="-122"/>
                <a:ea typeface="楷体" panose="02010609060101010101" charset="-122"/>
              </a:rPr>
              <a:t>自给自足的小农经济</a:t>
            </a:r>
            <a:endParaRPr lang="zh-CN" altLang="en-US" b="1" dirty="0">
              <a:solidFill>
                <a:srgbClr val="0000FF"/>
              </a:solidFill>
              <a:latin typeface="楷体" panose="02010609060101010101" charset="-122"/>
              <a:ea typeface="楷体" panose="02010609060101010101" charset="-122"/>
            </a:endParaRPr>
          </a:p>
        </p:txBody>
      </p:sp>
      <p:sp>
        <p:nvSpPr>
          <p:cNvPr id="2" name="TextBox 1"/>
          <p:cNvSpPr txBox="1"/>
          <p:nvPr/>
        </p:nvSpPr>
        <p:spPr>
          <a:xfrm>
            <a:off x="4569868" y="2836334"/>
            <a:ext cx="4176713" cy="461665"/>
          </a:xfrm>
          <a:prstGeom prst="rect">
            <a:avLst/>
          </a:prstGeom>
          <a:noFill/>
        </p:spPr>
        <p:txBody>
          <a:bodyPr wrap="square" rtlCol="0">
            <a:spAutoFit/>
          </a:bodyPr>
          <a:lstStyle/>
          <a:p>
            <a:r>
              <a:rPr lang="zh-CN" altLang="en-US" sz="2400" b="1" dirty="0" smtClean="0">
                <a:solidFill>
                  <a:srgbClr val="140AE6"/>
                </a:solidFill>
                <a:latin typeface="楷体" pitchFamily="49" charset="-122"/>
                <a:ea typeface="楷体" pitchFamily="49" charset="-122"/>
              </a:rPr>
              <a:t>工业工业革命，资本主义经济</a:t>
            </a:r>
            <a:endParaRPr lang="zh-CN" altLang="en-US" sz="2400" b="1" dirty="0">
              <a:solidFill>
                <a:srgbClr val="140AE6"/>
              </a:solidFill>
              <a:latin typeface="楷体" pitchFamily="49" charset="-122"/>
              <a:ea typeface="楷体" pitchFamily="49" charset="-122"/>
            </a:endParaRPr>
          </a:p>
        </p:txBody>
      </p:sp>
      <p:pic>
        <p:nvPicPr>
          <p:cNvPr id="15" name="图片 14"/>
          <p:cNvPicPr>
            <a:picLocks noChangeAspect="1"/>
          </p:cNvPicPr>
          <p:nvPr/>
        </p:nvPicPr>
        <p:blipFill>
          <a:blip r:embed="rId4"/>
          <a:srcRect t="4460" b="10689"/>
          <a:stretch>
            <a:fillRect/>
          </a:stretch>
        </p:blipFill>
        <p:spPr>
          <a:xfrm>
            <a:off x="355696" y="3324143"/>
            <a:ext cx="3496223" cy="2849781"/>
          </a:xfrm>
          <a:prstGeom prst="rect">
            <a:avLst/>
          </a:prstGeom>
        </p:spPr>
      </p:pic>
      <p:pic>
        <p:nvPicPr>
          <p:cNvPr id="16" name="图片 15"/>
          <p:cNvPicPr>
            <a:picLocks noChangeAspect="1"/>
          </p:cNvPicPr>
          <p:nvPr/>
        </p:nvPicPr>
        <p:blipFill>
          <a:blip r:embed="rId5"/>
          <a:srcRect t="28519" b="39890"/>
          <a:stretch>
            <a:fillRect/>
          </a:stretch>
        </p:blipFill>
        <p:spPr>
          <a:xfrm>
            <a:off x="4236493" y="3501008"/>
            <a:ext cx="4679950" cy="2376264"/>
          </a:xfrm>
          <a:prstGeom prst="rect">
            <a:avLst/>
          </a:prstGeom>
        </p:spPr>
      </p:pic>
      <p:sp>
        <p:nvSpPr>
          <p:cNvPr id="17" name="文本框 13"/>
          <p:cNvSpPr txBox="1"/>
          <p:nvPr/>
        </p:nvSpPr>
        <p:spPr>
          <a:xfrm>
            <a:off x="4580584" y="3645024"/>
            <a:ext cx="1731010" cy="368300"/>
          </a:xfrm>
          <a:prstGeom prst="rect">
            <a:avLst/>
          </a:prstGeom>
          <a:solidFill>
            <a:srgbClr val="FFFFFF"/>
          </a:solidFill>
          <a:ln>
            <a:solidFill>
              <a:srgbClr val="FFFFFF"/>
            </a:solidFill>
          </a:ln>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Text" lastClr="000000"/>
                </a:solidFill>
                <a:effectLst/>
                <a:uLnTx/>
                <a:uFillTx/>
              </a:rPr>
              <a:t>《权利法案》</a:t>
            </a:r>
          </a:p>
        </p:txBody>
      </p:sp>
      <p:sp>
        <p:nvSpPr>
          <p:cNvPr id="18" name="文本框 14"/>
          <p:cNvSpPr txBox="1"/>
          <p:nvPr/>
        </p:nvSpPr>
        <p:spPr>
          <a:xfrm>
            <a:off x="4716016" y="6127413"/>
            <a:ext cx="3096344" cy="461665"/>
          </a:xfrm>
          <a:prstGeom prst="rect">
            <a:avLst/>
          </a:prstGeom>
          <a:noFill/>
        </p:spPr>
        <p:txBody>
          <a:bodyPr wrap="square" rtlCol="0" anchor="t">
            <a:spAutoFit/>
          </a:bodyPr>
          <a:lstStyle/>
          <a:p>
            <a:r>
              <a:rPr lang="zh-CN" altLang="en-US" sz="2400" b="1" dirty="0" smtClean="0">
                <a:solidFill>
                  <a:srgbClr val="000000"/>
                </a:solidFill>
                <a:latin typeface="楷体" panose="02010609060101010101" charset="-122"/>
                <a:ea typeface="楷体" panose="02010609060101010101" charset="-122"/>
                <a:sym typeface="+mn-ea"/>
              </a:rPr>
              <a:t>资本主义民主制度</a:t>
            </a:r>
            <a:endParaRPr lang="zh-CN" altLang="en-US" sz="2400" b="1" dirty="0">
              <a:solidFill>
                <a:srgbClr val="000000"/>
              </a:solidFill>
              <a:latin typeface="楷体" panose="02010609060101010101" charset="-122"/>
              <a:ea typeface="楷体" panose="02010609060101010101" charset="-122"/>
              <a:sym typeface="+mn-ea"/>
            </a:endParaRPr>
          </a:p>
        </p:txBody>
      </p:sp>
    </p:spTree>
    <p:extLst>
      <p:ext uri="{BB962C8B-B14F-4D97-AF65-F5344CB8AC3E}">
        <p14:creationId xmlns:p14="http://schemas.microsoft.com/office/powerpoint/2010/main" val="130380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 grpId="0"/>
      <p:bldP spid="17"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英国的早期船旁列炮铁甲舰“Minotaur”（“马那杜”）"/>
          <p:cNvPicPr>
            <a:picLocks noChangeAspect="1"/>
          </p:cNvPicPr>
          <p:nvPr/>
        </p:nvPicPr>
        <p:blipFill>
          <a:blip r:embed="rId2"/>
          <a:stretch>
            <a:fillRect/>
          </a:stretch>
        </p:blipFill>
        <p:spPr>
          <a:xfrm>
            <a:off x="5004048" y="18839"/>
            <a:ext cx="3672408" cy="3208370"/>
          </a:xfrm>
          <a:prstGeom prst="rect">
            <a:avLst/>
          </a:prstGeom>
          <a:noFill/>
          <a:ln w="9525">
            <a:noFill/>
          </a:ln>
        </p:spPr>
      </p:pic>
      <p:pic>
        <p:nvPicPr>
          <p:cNvPr id="5" name="Picture 2" descr="鸦片战争前的中国军舰"/>
          <p:cNvPicPr>
            <a:picLocks noChangeAspect="1"/>
          </p:cNvPicPr>
          <p:nvPr/>
        </p:nvPicPr>
        <p:blipFill>
          <a:blip r:embed="rId3"/>
          <a:stretch>
            <a:fillRect/>
          </a:stretch>
        </p:blipFill>
        <p:spPr>
          <a:xfrm>
            <a:off x="539552" y="18839"/>
            <a:ext cx="3528392" cy="3146597"/>
          </a:xfrm>
          <a:prstGeom prst="rect">
            <a:avLst/>
          </a:prstGeom>
          <a:noFill/>
          <a:ln w="28575" cap="flat" cmpd="sng">
            <a:noFill/>
            <a:prstDash val="solid"/>
            <a:miter/>
            <a:headEnd type="none" w="med" len="med"/>
            <a:tailEnd type="none" w="med" len="med"/>
          </a:ln>
        </p:spPr>
      </p:pic>
      <p:sp>
        <p:nvSpPr>
          <p:cNvPr id="6" name="文本框 4"/>
          <p:cNvSpPr txBox="1"/>
          <p:nvPr/>
        </p:nvSpPr>
        <p:spPr>
          <a:xfrm>
            <a:off x="506116" y="3128724"/>
            <a:ext cx="3528392" cy="442878"/>
          </a:xfrm>
          <a:prstGeom prst="rect">
            <a:avLst/>
          </a:prstGeom>
          <a:noFill/>
        </p:spPr>
        <p:txBody>
          <a:bodyPr wrap="square" rtlCol="0" anchor="t">
            <a:spAutoFit/>
          </a:bodyPr>
          <a:lstStyle/>
          <a:p>
            <a:pPr algn="ctr">
              <a:lnSpc>
                <a:spcPct val="150000"/>
              </a:lnSpc>
              <a:buNone/>
            </a:pPr>
            <a:r>
              <a:rPr lang="zh-CN" altLang="en-US" b="1" dirty="0" smtClean="0">
                <a:solidFill>
                  <a:srgbClr val="000000"/>
                </a:solidFill>
                <a:latin typeface="楷体" panose="02010609060101010101" charset="-122"/>
                <a:ea typeface="楷体" panose="02010609060101010101" charset="-122"/>
                <a:sym typeface="+mn-ea"/>
              </a:rPr>
              <a:t>冷兵器，作战能力低</a:t>
            </a:r>
            <a:endParaRPr lang="zh-CN" altLang="en-US" b="1" dirty="0">
              <a:solidFill>
                <a:srgbClr val="000000"/>
              </a:solidFill>
              <a:latin typeface="楷体" panose="02010609060101010101" charset="-122"/>
              <a:ea typeface="楷体" panose="02010609060101010101" charset="-122"/>
              <a:sym typeface="+mn-ea"/>
            </a:endParaRPr>
          </a:p>
        </p:txBody>
      </p:sp>
      <p:sp>
        <p:nvSpPr>
          <p:cNvPr id="7" name="文本框 10"/>
          <p:cNvSpPr txBox="1"/>
          <p:nvPr/>
        </p:nvSpPr>
        <p:spPr>
          <a:xfrm>
            <a:off x="6157689" y="3229652"/>
            <a:ext cx="1365126" cy="369332"/>
          </a:xfrm>
          <a:prstGeom prst="rect">
            <a:avLst/>
          </a:prstGeom>
          <a:noFill/>
        </p:spPr>
        <p:txBody>
          <a:bodyPr wrap="square" rtlCol="0" anchor="t">
            <a:spAutoFit/>
          </a:bodyPr>
          <a:lstStyle/>
          <a:p>
            <a:pPr algn="ctr"/>
            <a:r>
              <a:rPr lang="zh-CN" altLang="en-US" b="1" dirty="0">
                <a:solidFill>
                  <a:srgbClr val="000000"/>
                </a:solidFill>
                <a:latin typeface="楷体" panose="02010609060101010101" charset="-122"/>
                <a:ea typeface="楷体" panose="02010609060101010101" charset="-122"/>
                <a:sym typeface="+mn-ea"/>
              </a:rPr>
              <a:t>船坚炮利</a:t>
            </a:r>
          </a:p>
        </p:txBody>
      </p:sp>
      <p:pic>
        <p:nvPicPr>
          <p:cNvPr id="8" name="Picture 5" descr="W020080616328697147814"/>
          <p:cNvPicPr>
            <a:picLocks noChangeAspect="1"/>
          </p:cNvPicPr>
          <p:nvPr/>
        </p:nvPicPr>
        <p:blipFill>
          <a:blip r:embed="rId4">
            <a:clrChange>
              <a:clrFrom>
                <a:srgbClr val="FEFEFE">
                  <a:alpha val="100000"/>
                </a:srgbClr>
              </a:clrFrom>
              <a:clrTo>
                <a:srgbClr val="FEFEFE">
                  <a:alpha val="100000"/>
                  <a:alpha val="0"/>
                </a:srgbClr>
              </a:clrTo>
            </a:clrChange>
          </a:blip>
          <a:stretch>
            <a:fillRect/>
          </a:stretch>
        </p:blipFill>
        <p:spPr>
          <a:xfrm>
            <a:off x="539552" y="3671478"/>
            <a:ext cx="3600400" cy="2735580"/>
          </a:xfrm>
          <a:prstGeom prst="rect">
            <a:avLst/>
          </a:prstGeom>
          <a:noFill/>
          <a:ln w="9525">
            <a:noFill/>
          </a:ln>
        </p:spPr>
      </p:pic>
      <p:sp>
        <p:nvSpPr>
          <p:cNvPr id="9" name="文本框 5"/>
          <p:cNvSpPr txBox="1"/>
          <p:nvPr/>
        </p:nvSpPr>
        <p:spPr>
          <a:xfrm>
            <a:off x="506116" y="6330821"/>
            <a:ext cx="2880320" cy="507831"/>
          </a:xfrm>
          <a:prstGeom prst="rect">
            <a:avLst/>
          </a:prstGeom>
          <a:noFill/>
        </p:spPr>
        <p:txBody>
          <a:bodyPr wrap="square" rtlCol="0" anchor="t">
            <a:spAutoFit/>
          </a:bodyPr>
          <a:lstStyle/>
          <a:p>
            <a:pPr algn="ctr">
              <a:lnSpc>
                <a:spcPct val="150000"/>
              </a:lnSpc>
              <a:buNone/>
            </a:pPr>
            <a:r>
              <a:rPr lang="zh-CN" altLang="en-US" b="1" dirty="0" smtClean="0">
                <a:solidFill>
                  <a:srgbClr val="000000"/>
                </a:solidFill>
                <a:latin typeface="楷体" panose="02010609060101010101" charset="-122"/>
                <a:ea typeface="楷体" panose="02010609060101010101" charset="-122"/>
                <a:sym typeface="+mn-ea"/>
              </a:rPr>
              <a:t>闭关自守</a:t>
            </a:r>
            <a:endParaRPr lang="zh-CN" altLang="en-US" b="1" dirty="0">
              <a:solidFill>
                <a:srgbClr val="000000"/>
              </a:solidFill>
              <a:latin typeface="楷体" panose="02010609060101010101" charset="-122"/>
              <a:ea typeface="楷体" panose="02010609060101010101" charset="-122"/>
              <a:sym typeface="+mn-ea"/>
            </a:endParaRPr>
          </a:p>
        </p:txBody>
      </p:sp>
      <p:pic>
        <p:nvPicPr>
          <p:cNvPr id="11" name="图片 10"/>
          <p:cNvPicPr>
            <a:picLocks noChangeAspect="1"/>
          </p:cNvPicPr>
          <p:nvPr/>
        </p:nvPicPr>
        <p:blipFill>
          <a:blip r:embed="rId5">
            <a:clrChange>
              <a:clrFrom>
                <a:srgbClr val="FFFFFF">
                  <a:alpha val="100000"/>
                </a:srgbClr>
              </a:clrFrom>
              <a:clrTo>
                <a:srgbClr val="FFFFFF">
                  <a:alpha val="100000"/>
                  <a:alpha val="0"/>
                </a:srgbClr>
              </a:clrTo>
            </a:clrChange>
          </a:blip>
          <a:stretch>
            <a:fillRect/>
          </a:stretch>
        </p:blipFill>
        <p:spPr>
          <a:xfrm>
            <a:off x="4873217" y="3844002"/>
            <a:ext cx="3938054" cy="2486820"/>
          </a:xfrm>
          <a:prstGeom prst="flowChartMagneticDrum">
            <a:avLst/>
          </a:prstGeom>
        </p:spPr>
      </p:pic>
      <p:sp>
        <p:nvSpPr>
          <p:cNvPr id="13" name="文本框 10"/>
          <p:cNvSpPr txBox="1"/>
          <p:nvPr/>
        </p:nvSpPr>
        <p:spPr>
          <a:xfrm>
            <a:off x="5169767" y="6400070"/>
            <a:ext cx="3726583" cy="369332"/>
          </a:xfrm>
          <a:prstGeom prst="rect">
            <a:avLst/>
          </a:prstGeom>
          <a:noFill/>
        </p:spPr>
        <p:txBody>
          <a:bodyPr wrap="square" rtlCol="0" anchor="t">
            <a:spAutoFit/>
          </a:bodyPr>
          <a:lstStyle/>
          <a:p>
            <a:pPr algn="ctr"/>
            <a:r>
              <a:rPr lang="zh-CN" altLang="en-US" b="1" dirty="0">
                <a:solidFill>
                  <a:srgbClr val="000000"/>
                </a:solidFill>
                <a:latin typeface="楷体" panose="02010609060101010101" charset="-122"/>
                <a:ea typeface="楷体" panose="02010609060101010101" charset="-122"/>
                <a:sym typeface="+mn-ea"/>
              </a:rPr>
              <a:t>殖民扩张</a:t>
            </a:r>
          </a:p>
        </p:txBody>
      </p:sp>
    </p:spTree>
    <p:extLst>
      <p:ext uri="{BB962C8B-B14F-4D97-AF65-F5344CB8AC3E}">
        <p14:creationId xmlns:p14="http://schemas.microsoft.com/office/powerpoint/2010/main" val="39269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5736" y="0"/>
            <a:ext cx="5112568" cy="764704"/>
          </a:xfrm>
          <a:solidFill>
            <a:srgbClr val="92D050"/>
          </a:solidFill>
        </p:spPr>
        <p:txBody>
          <a:bodyPr>
            <a:normAutofit/>
          </a:bodyPr>
          <a:lstStyle/>
          <a:p>
            <a:r>
              <a:rPr lang="en-US" altLang="zh-CN" sz="3200" b="1" dirty="0" smtClean="0">
                <a:latin typeface="+mn-ea"/>
                <a:ea typeface="+mn-ea"/>
              </a:rPr>
              <a:t>19</a:t>
            </a:r>
            <a:r>
              <a:rPr lang="zh-CN" altLang="en-US" sz="3200" b="1" dirty="0" smtClean="0">
                <a:latin typeface="+mn-ea"/>
                <a:ea typeface="+mn-ea"/>
              </a:rPr>
              <a:t>世纪中期的世界与中国</a:t>
            </a:r>
            <a:endParaRPr lang="zh-CN" altLang="en-US" sz="3200" b="1" dirty="0">
              <a:latin typeface="+mn-ea"/>
              <a:ea typeface="+mn-ea"/>
            </a:endParaRPr>
          </a:p>
        </p:txBody>
      </p:sp>
      <p:sp>
        <p:nvSpPr>
          <p:cNvPr id="3" name="内容占位符 2"/>
          <p:cNvSpPr>
            <a:spLocks noGrp="1"/>
          </p:cNvSpPr>
          <p:nvPr>
            <p:ph idx="1"/>
          </p:nvPr>
        </p:nvSpPr>
        <p:spPr/>
        <p:txBody>
          <a:bodyPr/>
          <a:lstStyle/>
          <a:p>
            <a:endParaRPr lang="zh-CN" altLang="en-US"/>
          </a:p>
        </p:txBody>
      </p:sp>
      <p:graphicFrame>
        <p:nvGraphicFramePr>
          <p:cNvPr id="4" name="表格 3"/>
          <p:cNvGraphicFramePr/>
          <p:nvPr>
            <p:extLst>
              <p:ext uri="{D42A27DB-BD31-4B8C-83A1-F6EECF244321}">
                <p14:modId xmlns:p14="http://schemas.microsoft.com/office/powerpoint/2010/main" val="1094978318"/>
              </p:ext>
            </p:extLst>
          </p:nvPr>
        </p:nvGraphicFramePr>
        <p:xfrm>
          <a:off x="0" y="836713"/>
          <a:ext cx="9141644" cy="5993590"/>
        </p:xfrm>
        <a:graphic>
          <a:graphicData uri="http://schemas.openxmlformats.org/drawingml/2006/table">
            <a:tbl>
              <a:tblPr/>
              <a:tblGrid>
                <a:gridCol w="1165442"/>
                <a:gridCol w="3935785"/>
                <a:gridCol w="4040417"/>
              </a:tblGrid>
              <a:tr h="733545">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endParaRPr lang="zh-CN" altLang="en-US" sz="3200" b="1" dirty="0">
                        <a:latin typeface="华文新魏" pitchFamily="2" charset="-122"/>
                        <a:ea typeface="华文新魏" pitchFamily="2" charset="-122"/>
                      </a:endParaRPr>
                    </a:p>
                  </a:txBody>
                  <a:tcPr marL="90000" marR="90000" marT="46800" marB="46800">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111111"/>
                          </a:solidFill>
                          <a:latin typeface="华文新魏" pitchFamily="2" charset="-122"/>
                          <a:ea typeface="华文新魏" pitchFamily="2" charset="-122"/>
                        </a:rPr>
                        <a:t>中   国</a:t>
                      </a:r>
                    </a:p>
                  </a:txBody>
                  <a:tcPr marL="90000" marR="90000" marT="46800" marB="4680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FF0000"/>
                          </a:solidFill>
                          <a:latin typeface="华文新魏" pitchFamily="2" charset="-122"/>
                          <a:ea typeface="华文新魏" pitchFamily="2" charset="-122"/>
                        </a:rPr>
                        <a:t>世  界</a:t>
                      </a:r>
                    </a:p>
                  </a:txBody>
                  <a:tcPr marL="90000" marR="90000" marT="46800" marB="46800" anchor="ctr">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996024">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a:solidFill>
                            <a:srgbClr val="111111"/>
                          </a:solidFill>
                          <a:latin typeface="华文新魏" pitchFamily="2" charset="-122"/>
                          <a:ea typeface="华文新魏" pitchFamily="2" charset="-122"/>
                        </a:rPr>
                        <a:t>政治</a:t>
                      </a: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dirty="0" smtClean="0">
                          <a:latin typeface="华文新魏" pitchFamily="2" charset="-122"/>
                          <a:ea typeface="华文新魏" pitchFamily="2" charset="-122"/>
                        </a:rPr>
                        <a:t>封建君主专制</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i="0" dirty="0" smtClean="0">
                          <a:solidFill>
                            <a:srgbClr val="FF0000"/>
                          </a:solidFill>
                          <a:latin typeface="华文新魏" pitchFamily="2" charset="-122"/>
                          <a:ea typeface="华文新魏" pitchFamily="2" charset="-122"/>
                        </a:rPr>
                        <a:t>资本主义民主制</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1032598">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a:solidFill>
                            <a:srgbClr val="111111"/>
                          </a:solidFill>
                          <a:latin typeface="华文新魏" pitchFamily="2" charset="-122"/>
                          <a:ea typeface="华文新魏" pitchFamily="2" charset="-122"/>
                        </a:rPr>
                        <a:t>经济</a:t>
                      </a: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dirty="0" smtClean="0">
                          <a:latin typeface="华文新魏" pitchFamily="2" charset="-122"/>
                          <a:ea typeface="华文新魏" pitchFamily="2" charset="-122"/>
                        </a:rPr>
                        <a:t>小农经济，自给自足</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i="0" dirty="0" smtClean="0">
                          <a:solidFill>
                            <a:srgbClr val="FF0000"/>
                          </a:solidFill>
                          <a:latin typeface="华文新魏" pitchFamily="2" charset="-122"/>
                          <a:ea typeface="华文新魏" pitchFamily="2" charset="-122"/>
                        </a:rPr>
                        <a:t>工业革命，生产力发达</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900419">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111111"/>
                          </a:solidFill>
                          <a:latin typeface="华文新魏" pitchFamily="2" charset="-122"/>
                          <a:ea typeface="华文新魏" pitchFamily="2" charset="-122"/>
                        </a:rPr>
                        <a:t>科技</a:t>
                      </a: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dirty="0" smtClean="0">
                          <a:latin typeface="华文新魏" pitchFamily="2" charset="-122"/>
                          <a:ea typeface="华文新魏" pitchFamily="2" charset="-122"/>
                        </a:rPr>
                        <a:t>科技落后</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i="0" dirty="0" smtClean="0">
                          <a:solidFill>
                            <a:srgbClr val="FF0000"/>
                          </a:solidFill>
                          <a:latin typeface="华文新魏" pitchFamily="2" charset="-122"/>
                          <a:ea typeface="华文新魏" pitchFamily="2" charset="-122"/>
                        </a:rPr>
                        <a:t>先进的工业革命成果</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836102">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111111"/>
                          </a:solidFill>
                          <a:latin typeface="华文新魏" pitchFamily="2" charset="-122"/>
                          <a:ea typeface="华文新魏" pitchFamily="2" charset="-122"/>
                        </a:rPr>
                        <a:t>军事</a:t>
                      </a:r>
                      <a:endParaRPr lang="zh-CN" altLang="en-US" sz="3600" b="1">
                        <a:solidFill>
                          <a:srgbClr val="111111"/>
                        </a:solidFill>
                        <a:latin typeface="华文新魏" pitchFamily="2" charset="-122"/>
                        <a:ea typeface="华文新魏" pitchFamily="2" charset="-122"/>
                      </a:endParaRP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lnSpc>
                          <a:spcPct val="95000"/>
                        </a:lnSpc>
                        <a:spcBef>
                          <a:spcPct val="0"/>
                        </a:spcBef>
                        <a:buNone/>
                      </a:pPr>
                      <a:r>
                        <a:rPr lang="zh-CN" altLang="en-US" sz="3200" b="1" dirty="0" smtClean="0">
                          <a:latin typeface="华文新魏" pitchFamily="2" charset="-122"/>
                          <a:ea typeface="华文新魏" pitchFamily="2" charset="-122"/>
                        </a:rPr>
                        <a:t>冷兵器，作战能力低</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i="0" dirty="0" smtClean="0">
                          <a:solidFill>
                            <a:srgbClr val="FF0000"/>
                          </a:solidFill>
                          <a:latin typeface="华文新魏" pitchFamily="2" charset="-122"/>
                          <a:ea typeface="华文新魏" pitchFamily="2" charset="-122"/>
                        </a:rPr>
                        <a:t>船坚炮利</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747451">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111111"/>
                          </a:solidFill>
                          <a:latin typeface="华文新魏" pitchFamily="2" charset="-122"/>
                          <a:ea typeface="华文新魏" pitchFamily="2" charset="-122"/>
                        </a:rPr>
                        <a:t>社会</a:t>
                      </a:r>
                      <a:endParaRPr lang="zh-CN" altLang="en-US" sz="3600" b="1">
                        <a:solidFill>
                          <a:srgbClr val="111111"/>
                        </a:solidFill>
                        <a:latin typeface="华文新魏" pitchFamily="2" charset="-122"/>
                        <a:ea typeface="华文新魏" pitchFamily="2" charset="-122"/>
                      </a:endParaRP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dirty="0" smtClean="0">
                          <a:latin typeface="华文新魏" pitchFamily="2" charset="-122"/>
                          <a:ea typeface="华文新魏" pitchFamily="2" charset="-122"/>
                        </a:rPr>
                        <a:t>阶级矛盾尖锐</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i="0" dirty="0" smtClean="0">
                          <a:solidFill>
                            <a:srgbClr val="FF0000"/>
                          </a:solidFill>
                          <a:latin typeface="华文新魏" pitchFamily="2" charset="-122"/>
                          <a:ea typeface="华文新魏" pitchFamily="2" charset="-122"/>
                        </a:rPr>
                        <a:t>迅速发展</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00"/>
                    </a:solidFill>
                  </a:tcPr>
                </a:tc>
              </a:tr>
              <a:tr h="747451">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600" b="1" dirty="0">
                          <a:solidFill>
                            <a:srgbClr val="009900"/>
                          </a:solidFill>
                          <a:latin typeface="华文新魏" pitchFamily="2" charset="-122"/>
                          <a:ea typeface="华文新魏" pitchFamily="2" charset="-122"/>
                        </a:rPr>
                        <a:t>对外</a:t>
                      </a:r>
                      <a:endParaRPr lang="zh-CN" altLang="en-US" sz="3600" b="1">
                        <a:solidFill>
                          <a:srgbClr val="009900"/>
                        </a:solidFill>
                        <a:latin typeface="华文新魏" pitchFamily="2" charset="-122"/>
                        <a:ea typeface="华文新魏" pitchFamily="2" charset="-122"/>
                      </a:endParaRPr>
                    </a:p>
                  </a:txBody>
                  <a:tcPr marL="90000" marR="90000" marT="46800" marB="46800"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dirty="0" smtClean="0">
                          <a:latin typeface="华文新魏" pitchFamily="2" charset="-122"/>
                          <a:ea typeface="华文新魏" pitchFamily="2" charset="-122"/>
                        </a:rPr>
                        <a:t>闭关锁国</a:t>
                      </a:r>
                      <a:endParaRPr lang="zh-CN" altLang="en-US" sz="3200" b="1" dirty="0">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lgn="ctr">
                        <a:spcBef>
                          <a:spcPct val="0"/>
                        </a:spcBef>
                        <a:buNone/>
                      </a:pPr>
                      <a:r>
                        <a:rPr lang="zh-CN" altLang="en-US" sz="3200" b="1" i="0" dirty="0" smtClean="0">
                          <a:solidFill>
                            <a:srgbClr val="FF0000"/>
                          </a:solidFill>
                          <a:latin typeface="华文新魏" pitchFamily="2" charset="-122"/>
                          <a:ea typeface="华文新魏" pitchFamily="2" charset="-122"/>
                        </a:rPr>
                        <a:t>殖民扩张</a:t>
                      </a:r>
                      <a:endParaRPr lang="zh-CN" altLang="en-US" sz="3200" b="1" i="0" dirty="0">
                        <a:solidFill>
                          <a:srgbClr val="FF0000"/>
                        </a:solidFill>
                        <a:latin typeface="华文新魏" pitchFamily="2" charset="-122"/>
                        <a:ea typeface="华文新魏" pitchFamily="2" charset="-122"/>
                      </a:endParaRPr>
                    </a:p>
                  </a:txBody>
                  <a:tcPr marL="90000" marR="90000" marT="46800" marB="46800">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C000"/>
                    </a:solidFill>
                  </a:tcPr>
                </a:tc>
              </a:tr>
            </a:tbl>
          </a:graphicData>
        </a:graphic>
      </p:graphicFrame>
    </p:spTree>
    <p:extLst>
      <p:ext uri="{BB962C8B-B14F-4D97-AF65-F5344CB8AC3E}">
        <p14:creationId xmlns:p14="http://schemas.microsoft.com/office/powerpoint/2010/main" val="424078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22529" descr="英国输入中国的鸦片激增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539" y="766763"/>
            <a:ext cx="4191446" cy="3106737"/>
          </a:xfrm>
          <a:prstGeom prst="rect">
            <a:avLst/>
          </a:prstGeom>
          <a:solidFill>
            <a:schemeClr val="tx1"/>
          </a:solidFill>
          <a:ln w="9525">
            <a:solidFill>
              <a:srgbClr val="FFFF00"/>
            </a:solidFill>
            <a:miter lim="800000"/>
            <a:headEnd/>
            <a:tailEnd/>
          </a:ln>
        </p:spPr>
      </p:pic>
      <p:sp>
        <p:nvSpPr>
          <p:cNvPr id="6" name="TextBox 5"/>
          <p:cNvSpPr txBox="1"/>
          <p:nvPr/>
        </p:nvSpPr>
        <p:spPr>
          <a:xfrm>
            <a:off x="107504" y="3964414"/>
            <a:ext cx="720080" cy="369332"/>
          </a:xfrm>
          <a:prstGeom prst="rect">
            <a:avLst/>
          </a:prstGeom>
          <a:noFill/>
        </p:spPr>
        <p:txBody>
          <a:bodyPr wrap="square" rtlCol="0">
            <a:spAutoFit/>
          </a:bodyPr>
          <a:lstStyle/>
          <a:p>
            <a:r>
              <a:rPr lang="en-US" altLang="zh-CN" b="1" dirty="0" smtClean="0"/>
              <a:t>1799</a:t>
            </a:r>
            <a:endParaRPr lang="zh-CN" altLang="en-US" b="1" dirty="0"/>
          </a:p>
        </p:txBody>
      </p:sp>
      <p:sp>
        <p:nvSpPr>
          <p:cNvPr id="7" name="TextBox 6"/>
          <p:cNvSpPr txBox="1"/>
          <p:nvPr/>
        </p:nvSpPr>
        <p:spPr>
          <a:xfrm>
            <a:off x="3965079" y="3960594"/>
            <a:ext cx="648072" cy="369332"/>
          </a:xfrm>
          <a:prstGeom prst="rect">
            <a:avLst/>
          </a:prstGeom>
          <a:noFill/>
        </p:spPr>
        <p:txBody>
          <a:bodyPr wrap="square" rtlCol="0">
            <a:spAutoFit/>
          </a:bodyPr>
          <a:lstStyle/>
          <a:p>
            <a:r>
              <a:rPr lang="en-US" altLang="zh-CN" b="1" dirty="0" smtClean="0"/>
              <a:t>1839</a:t>
            </a:r>
            <a:endParaRPr lang="zh-CN" altLang="en-US" b="1" dirty="0"/>
          </a:p>
        </p:txBody>
      </p:sp>
      <p:sp>
        <p:nvSpPr>
          <p:cNvPr id="8" name="文本框 22543"/>
          <p:cNvSpPr txBox="1"/>
          <p:nvPr/>
        </p:nvSpPr>
        <p:spPr>
          <a:xfrm>
            <a:off x="204169" y="4320272"/>
            <a:ext cx="3935784" cy="461665"/>
          </a:xfrm>
          <a:prstGeom prst="rect">
            <a:avLst/>
          </a:prstGeom>
          <a:solidFill>
            <a:srgbClr val="0000FF">
              <a:alpha val="100000"/>
            </a:srgbClr>
          </a:solidFill>
          <a:ln w="9525" cap="flat" cmpd="sng">
            <a:solidFill>
              <a:srgbClr val="0000FF"/>
            </a:solidFill>
            <a:prstDash val="solid"/>
            <a:miter/>
            <a:headEnd type="none" w="med" len="med"/>
            <a:tailEnd type="none" w="med" len="med"/>
          </a:ln>
        </p:spPr>
        <p:txBody>
          <a:bodyPr wrap="square">
            <a:spAutoFit/>
          </a:bodyPr>
          <a:lstStyle>
            <a:lvl1pPr indent="257175">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257175"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华文中宋" pitchFamily="2" charset="-122"/>
                <a:ea typeface="华文中宋" pitchFamily="2" charset="-122"/>
                <a:sym typeface="Arial" pitchFamily="34" charset="0"/>
              </a:rPr>
              <a:t>英国等向中国走私鸦片</a:t>
            </a:r>
          </a:p>
        </p:txBody>
      </p:sp>
      <p:graphicFrame>
        <p:nvGraphicFramePr>
          <p:cNvPr id="9" name="表格 8"/>
          <p:cNvGraphicFramePr/>
          <p:nvPr>
            <p:extLst>
              <p:ext uri="{D42A27DB-BD31-4B8C-83A1-F6EECF244321}">
                <p14:modId xmlns:p14="http://schemas.microsoft.com/office/powerpoint/2010/main" val="992582992"/>
              </p:ext>
            </p:extLst>
          </p:nvPr>
        </p:nvGraphicFramePr>
        <p:xfrm>
          <a:off x="4613150" y="661987"/>
          <a:ext cx="4530850" cy="3211512"/>
        </p:xfrm>
        <a:graphic>
          <a:graphicData uri="http://schemas.openxmlformats.org/drawingml/2006/table">
            <a:tbl>
              <a:tblPr/>
              <a:tblGrid>
                <a:gridCol w="837735"/>
                <a:gridCol w="1081895"/>
                <a:gridCol w="1126681"/>
                <a:gridCol w="1484539"/>
              </a:tblGrid>
              <a:tr h="424026">
                <a:tc rowSpan="2">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endParaRPr lang="zh-CN" altLang="en-US" sz="1800" b="1" dirty="0">
                        <a:solidFill>
                          <a:srgbClr val="000000"/>
                        </a:solidFill>
                        <a:latin typeface="宋体" panose="02010600030101010101" pitchFamily="2" charset="-122"/>
                        <a:cs typeface="Times New Roman" panose="02020603050405020304" pitchFamily="18" charset="0"/>
                      </a:endParaRPr>
                    </a:p>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年度</a:t>
                      </a:r>
                      <a:endParaRPr lang="zh-CN" altLang="en-US"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rowSpan="2">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英国输</a:t>
                      </a:r>
                      <a:r>
                        <a:rPr lang="zh-CN" altLang="en-US" sz="1800" b="1" dirty="0" smtClean="0">
                          <a:solidFill>
                            <a:srgbClr val="000000"/>
                          </a:solidFill>
                          <a:latin typeface="宋体" panose="02010600030101010101" pitchFamily="2" charset="-122"/>
                          <a:cs typeface="Times New Roman" panose="02020603050405020304" pitchFamily="18" charset="0"/>
                        </a:rPr>
                        <a:t>华总值</a:t>
                      </a:r>
                      <a:endParaRPr lang="zh-CN" altLang="en-US"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lgn="ctr">
                      <a:solidFill>
                        <a:srgbClr val="000000"/>
                      </a:solidFill>
                      <a:prstDash val="solid"/>
                      <a:round/>
                      <a:headEnd type="none" w="med" len="med"/>
                      <a:tailEnd type="none" w="med" len="med"/>
                    </a:lnR>
                    <a:lnT w="12700" cap="flat" cmpd="sng">
                      <a:solidFill>
                        <a:srgbClr val="000000"/>
                      </a:solidFill>
                      <a:prstDash val="soli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rowSpan="2">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中国输英</a:t>
                      </a:r>
                      <a:endParaRPr lang="zh-CN" altLang="en-US" sz="1800" b="1" dirty="0">
                        <a:solidFill>
                          <a:srgbClr val="000000"/>
                        </a:solidFill>
                        <a:latin typeface="宋体" panose="02010600030101010101" pitchFamily="2" charset="-122"/>
                        <a:ea typeface="Times New Roman" panose="02020603050405020304" pitchFamily="18" charset="0"/>
                      </a:endParaRPr>
                    </a:p>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总值</a:t>
                      </a:r>
                      <a:endParaRPr lang="zh-CN" altLang="en-US"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lgn="ctr">
                      <a:solidFill>
                        <a:srgbClr val="000000"/>
                      </a:solidFill>
                      <a:prstDash val="solid"/>
                      <a:round/>
                      <a:headEnd type="none" w="med" len="med"/>
                      <a:tailEnd type="none" w="med" len="med"/>
                    </a:lnR>
                    <a:lnT w="12700" cap="flat" cmpd="sng">
                      <a:solidFill>
                        <a:srgbClr val="000000"/>
                      </a:solidFill>
                      <a:prstDash val="soli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中对英贸易</a:t>
                      </a:r>
                      <a:endParaRPr lang="zh-CN" altLang="en-US"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r>
              <a:tr h="723859">
                <a:tc vMerge="1">
                  <a:txBody>
                    <a:bodyPr/>
                    <a:lstStyle/>
                    <a:p>
                      <a:endParaRPr lang="zh-CN"/>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vMerge="1">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endParaRPr lang="zh-CN" altLang="en-US" sz="20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vMerge="1">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endParaRPr lang="zh-CN" altLang="en-US" sz="20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出</a:t>
                      </a:r>
                      <a:r>
                        <a:rPr lang="en-US" altLang="zh-CN" sz="1800" b="1" dirty="0">
                          <a:solidFill>
                            <a:srgbClr val="000000"/>
                          </a:solidFill>
                          <a:latin typeface="宋体" panose="02010600030101010101" pitchFamily="2" charset="-122"/>
                          <a:cs typeface="Times New Roman" panose="02020603050405020304" pitchFamily="18" charset="0"/>
                        </a:rPr>
                        <a:t>(+)</a:t>
                      </a:r>
                      <a:r>
                        <a:rPr lang="zh-CN" altLang="en-US" sz="1800" b="1" dirty="0">
                          <a:solidFill>
                            <a:srgbClr val="000000"/>
                          </a:solidFill>
                          <a:latin typeface="宋体" panose="02010600030101010101" pitchFamily="2" charset="-122"/>
                          <a:cs typeface="Times New Roman" panose="02020603050405020304" pitchFamily="18" charset="0"/>
                        </a:rPr>
                        <a:t>入</a:t>
                      </a:r>
                      <a:r>
                        <a:rPr lang="en-US" altLang="zh-CN" sz="1800" b="1" dirty="0">
                          <a:solidFill>
                            <a:srgbClr val="000000"/>
                          </a:solidFill>
                          <a:latin typeface="宋体" panose="02010600030101010101" pitchFamily="2" charset="-122"/>
                          <a:cs typeface="Times New Roman" panose="02020603050405020304" pitchFamily="18" charset="0"/>
                        </a:rPr>
                        <a:t>(</a:t>
                      </a:r>
                      <a:r>
                        <a:rPr lang="zh-CN" altLang="en-US" sz="1800" b="1" dirty="0">
                          <a:solidFill>
                            <a:srgbClr val="000000"/>
                          </a:solidFill>
                          <a:latin typeface="宋体" panose="02010600030101010101" pitchFamily="2" charset="-122"/>
                          <a:cs typeface="Times New Roman" panose="02020603050405020304" pitchFamily="18" charset="0"/>
                        </a:rPr>
                        <a:t>－</a:t>
                      </a:r>
                      <a:r>
                        <a:rPr lang="en-US" altLang="zh-CN" sz="1800" b="1" dirty="0">
                          <a:solidFill>
                            <a:srgbClr val="000000"/>
                          </a:solidFill>
                          <a:latin typeface="宋体" panose="02010600030101010101" pitchFamily="2" charset="-122"/>
                          <a:cs typeface="Times New Roman" panose="02020603050405020304" pitchFamily="18" charset="0"/>
                        </a:rPr>
                        <a:t>)</a:t>
                      </a:r>
                      <a:r>
                        <a:rPr lang="zh-CN" altLang="en-US" sz="1800" b="1" dirty="0" smtClean="0">
                          <a:solidFill>
                            <a:srgbClr val="000000"/>
                          </a:solidFill>
                          <a:latin typeface="宋体" panose="02010600030101010101" pitchFamily="2" charset="-122"/>
                          <a:cs typeface="Times New Roman" panose="02020603050405020304" pitchFamily="18" charset="0"/>
                        </a:rPr>
                        <a:t>超</a:t>
                      </a:r>
                      <a:endParaRPr lang="zh-CN" altLang="en-US"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r>
              <a:tr h="688295">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1765-1769</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1192915</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2190619</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a:solidFill>
                            <a:srgbClr val="000000"/>
                          </a:solidFill>
                          <a:latin typeface="宋体" panose="02010600030101010101" pitchFamily="2" charset="-122"/>
                          <a:cs typeface="Times New Roman" panose="02020603050405020304" pitchFamily="18" charset="0"/>
                        </a:rPr>
                        <a:t>（</a:t>
                      </a:r>
                      <a:r>
                        <a:rPr lang="en-US" altLang="zh-CN" sz="1800" b="1">
                          <a:solidFill>
                            <a:srgbClr val="000000"/>
                          </a:solidFill>
                          <a:latin typeface="宋体" panose="02010600030101010101" pitchFamily="2" charset="-122"/>
                          <a:cs typeface="Times New Roman" panose="02020603050405020304" pitchFamily="18" charset="0"/>
                        </a:rPr>
                        <a:t>+</a:t>
                      </a:r>
                      <a:r>
                        <a:rPr lang="zh-CN" altLang="en-US" sz="1800" b="1">
                          <a:solidFill>
                            <a:srgbClr val="000000"/>
                          </a:solidFill>
                          <a:latin typeface="宋体" panose="02010600030101010101" pitchFamily="2" charset="-122"/>
                          <a:cs typeface="Times New Roman" panose="02020603050405020304" pitchFamily="18" charset="0"/>
                        </a:rPr>
                        <a:t>）</a:t>
                      </a:r>
                      <a:r>
                        <a:rPr lang="en-US" altLang="zh-CN" sz="1800" b="1">
                          <a:solidFill>
                            <a:srgbClr val="000000"/>
                          </a:solidFill>
                          <a:latin typeface="宋体" panose="02010600030101010101" pitchFamily="2" charset="-122"/>
                          <a:cs typeface="Times New Roman" panose="02020603050405020304" pitchFamily="18" charset="0"/>
                        </a:rPr>
                        <a:t>997704</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r>
              <a:tr h="723859">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dirty="0">
                          <a:solidFill>
                            <a:srgbClr val="000000"/>
                          </a:solidFill>
                          <a:latin typeface="宋体" panose="02010600030101010101" pitchFamily="2" charset="-122"/>
                          <a:cs typeface="Times New Roman" panose="02020603050405020304" pitchFamily="18" charset="0"/>
                        </a:rPr>
                        <a:t>1795-1799</a:t>
                      </a:r>
                      <a:endParaRPr lang="en-US" altLang="zh-CN"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dirty="0">
                          <a:solidFill>
                            <a:srgbClr val="000000"/>
                          </a:solidFill>
                          <a:latin typeface="宋体" panose="02010600030101010101" pitchFamily="2" charset="-122"/>
                          <a:cs typeface="Times New Roman" panose="02020603050405020304" pitchFamily="18" charset="0"/>
                        </a:rPr>
                        <a:t>5373015</a:t>
                      </a:r>
                      <a:endParaRPr lang="en-US" altLang="zh-CN"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579972</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a:solidFill>
                            <a:srgbClr val="000000"/>
                          </a:solidFill>
                          <a:latin typeface="宋体" panose="02010600030101010101" pitchFamily="2" charset="-122"/>
                          <a:cs typeface="Times New Roman" panose="02020603050405020304" pitchFamily="18" charset="0"/>
                        </a:rPr>
                        <a:t>（</a:t>
                      </a:r>
                      <a:r>
                        <a:rPr lang="en-US" altLang="zh-CN" sz="1800" b="1">
                          <a:solidFill>
                            <a:srgbClr val="000000"/>
                          </a:solidFill>
                          <a:latin typeface="宋体" panose="02010600030101010101" pitchFamily="2" charset="-122"/>
                          <a:cs typeface="Times New Roman" panose="02020603050405020304" pitchFamily="18" charset="0"/>
                        </a:rPr>
                        <a:t>+</a:t>
                      </a:r>
                      <a:r>
                        <a:rPr lang="zh-CN" altLang="en-US" sz="1800" b="1">
                          <a:solidFill>
                            <a:srgbClr val="000000"/>
                          </a:solidFill>
                          <a:latin typeface="宋体" panose="02010600030101010101" pitchFamily="2" charset="-122"/>
                          <a:cs typeface="Times New Roman" panose="02020603050405020304" pitchFamily="18" charset="0"/>
                        </a:rPr>
                        <a:t>）</a:t>
                      </a:r>
                      <a:r>
                        <a:rPr lang="en-US" altLang="zh-CN" sz="1800" b="1">
                          <a:solidFill>
                            <a:srgbClr val="000000"/>
                          </a:solidFill>
                          <a:latin typeface="宋体" panose="02010600030101010101" pitchFamily="2" charset="-122"/>
                          <a:cs typeface="Times New Roman" panose="02020603050405020304" pitchFamily="18" charset="0"/>
                        </a:rPr>
                        <a:t>346957</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r>
              <a:tr h="651473">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1830-1833</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a:solidFill>
                            <a:srgbClr val="000000"/>
                          </a:solidFill>
                          <a:latin typeface="宋体" panose="02010600030101010101" pitchFamily="2" charset="-122"/>
                          <a:cs typeface="Times New Roman" panose="02020603050405020304" pitchFamily="18" charset="0"/>
                        </a:rPr>
                        <a:t>7335023</a:t>
                      </a:r>
                      <a:endParaRPr lang="en-US" altLang="zh-CN" sz="1800" b="1">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en-US" altLang="zh-CN" sz="1800" b="1" dirty="0">
                          <a:solidFill>
                            <a:srgbClr val="000000"/>
                          </a:solidFill>
                          <a:latin typeface="宋体" panose="02010600030101010101" pitchFamily="2" charset="-122"/>
                          <a:cs typeface="Times New Roman" panose="02020603050405020304" pitchFamily="18" charset="0"/>
                        </a:rPr>
                        <a:t>9950286</a:t>
                      </a:r>
                      <a:endParaRPr lang="en-US" altLang="zh-CN"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c>
                  <a:txBody>
                    <a:bodyPr/>
                    <a:lstStyle>
                      <a:lvl1pPr marL="0" lvl="0" indent="-342900" algn="l" defTabSz="914400" rtl="0" eaLnBrk="1" fontAlgn="base" latinLnBrk="0" hangingPunct="1">
                        <a:lnSpc>
                          <a:spcPct val="100000"/>
                        </a:lnSpc>
                        <a:spcBef>
                          <a:spcPct val="20000"/>
                        </a:spcBef>
                        <a:spcAft>
                          <a:spcPct val="0"/>
                        </a:spcAft>
                        <a:buChar char="•"/>
                        <a:defRPr sz="1800" u="none" kern="1200" baseline="0">
                          <a:solidFill>
                            <a:schemeClr val="tx1"/>
                          </a:solidFill>
                          <a:latin typeface="Arial"/>
                          <a:ea typeface="宋体"/>
                        </a:defRPr>
                      </a:lvl1pPr>
                      <a:lvl2pPr marL="457200" lvl="1" indent="-28575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2pPr>
                      <a:lvl3pPr marL="914400" lvl="2"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3pPr>
                      <a:lvl4pPr marL="13716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4pPr>
                      <a:lvl5pPr marL="18288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lvl="0" indent="0">
                        <a:spcBef>
                          <a:spcPct val="0"/>
                        </a:spcBef>
                        <a:buNone/>
                      </a:pPr>
                      <a:r>
                        <a:rPr lang="zh-CN" altLang="en-US" sz="1800" b="1" dirty="0">
                          <a:solidFill>
                            <a:srgbClr val="000000"/>
                          </a:solidFill>
                          <a:latin typeface="宋体" panose="02010600030101010101" pitchFamily="2" charset="-122"/>
                          <a:cs typeface="Times New Roman" panose="02020603050405020304" pitchFamily="18" charset="0"/>
                        </a:rPr>
                        <a:t>（</a:t>
                      </a:r>
                      <a:r>
                        <a:rPr lang="en-US" altLang="zh-CN" sz="1800" b="1" dirty="0">
                          <a:solidFill>
                            <a:srgbClr val="000000"/>
                          </a:solidFill>
                          <a:latin typeface="宋体" panose="02010600030101010101" pitchFamily="2" charset="-122"/>
                          <a:cs typeface="Times New Roman" panose="02020603050405020304" pitchFamily="18" charset="0"/>
                        </a:rPr>
                        <a:t>+</a:t>
                      </a:r>
                      <a:r>
                        <a:rPr lang="zh-CN" altLang="en-US" sz="1800" b="1" dirty="0">
                          <a:solidFill>
                            <a:srgbClr val="000000"/>
                          </a:solidFill>
                          <a:latin typeface="宋体" panose="02010600030101010101" pitchFamily="2" charset="-122"/>
                          <a:cs typeface="Times New Roman" panose="02020603050405020304" pitchFamily="18" charset="0"/>
                        </a:rPr>
                        <a:t>）</a:t>
                      </a:r>
                      <a:r>
                        <a:rPr lang="en-US" altLang="zh-CN" sz="1800" b="1" dirty="0">
                          <a:solidFill>
                            <a:srgbClr val="000000"/>
                          </a:solidFill>
                          <a:latin typeface="宋体" panose="02010600030101010101" pitchFamily="2" charset="-122"/>
                          <a:cs typeface="Times New Roman" panose="02020603050405020304" pitchFamily="18" charset="0"/>
                        </a:rPr>
                        <a:t>2615263</a:t>
                      </a:r>
                      <a:endParaRPr lang="en-US" altLang="zh-CN" sz="1800" b="1" dirty="0">
                        <a:solidFill>
                          <a:srgbClr val="000000"/>
                        </a:solidFill>
                        <a:latin typeface="宋体" panose="02010600030101010101" pitchFamily="2" charset="-122"/>
                        <a:ea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solidFill>
                  </a:tcPr>
                </a:tc>
              </a:tr>
            </a:tbl>
          </a:graphicData>
        </a:graphic>
      </p:graphicFrame>
      <p:sp>
        <p:nvSpPr>
          <p:cNvPr id="10" name="Rectangle 2"/>
          <p:cNvSpPr>
            <a:spLocks noChangeArrowheads="1"/>
          </p:cNvSpPr>
          <p:nvPr/>
        </p:nvSpPr>
        <p:spPr bwMode="auto">
          <a:xfrm>
            <a:off x="4465439" y="4274106"/>
            <a:ext cx="4515980" cy="461665"/>
          </a:xfrm>
          <a:prstGeom prst="rect">
            <a:avLst/>
          </a:prstGeom>
          <a:solidFill>
            <a:srgbClr val="140AE6"/>
          </a:solidFill>
          <a:ln>
            <a:noFill/>
          </a:ln>
        </p:spPr>
        <p:txBody>
          <a:bodyPr wrap="none" anchor="ctr">
            <a:spAutoFit/>
          </a:bodyPr>
          <a:lstStyle/>
          <a:p>
            <a:pPr algn="ctr"/>
            <a:r>
              <a:rPr lang="zh-CN" altLang="en-US" sz="2400" b="1" dirty="0">
                <a:solidFill>
                  <a:schemeClr val="bg1"/>
                </a:solidFill>
                <a:latin typeface="黑体" pitchFamily="49" charset="-122"/>
                <a:ea typeface="黑体" pitchFamily="49" charset="-122"/>
              </a:rPr>
              <a:t>鸦片战争前中英正当贸易情况表</a:t>
            </a:r>
          </a:p>
        </p:txBody>
      </p:sp>
      <p:sp>
        <p:nvSpPr>
          <p:cNvPr id="11" name="TextBox 10"/>
          <p:cNvSpPr txBox="1"/>
          <p:nvPr/>
        </p:nvSpPr>
        <p:spPr>
          <a:xfrm>
            <a:off x="199232" y="5178444"/>
            <a:ext cx="8777249" cy="1569660"/>
          </a:xfrm>
          <a:prstGeom prst="rect">
            <a:avLst/>
          </a:prstGeom>
          <a:noFill/>
        </p:spPr>
        <p:txBody>
          <a:bodyPr wrap="square" rtlCol="0">
            <a:spAutoFit/>
          </a:bodyPr>
          <a:lstStyle/>
          <a:p>
            <a:r>
              <a:rPr lang="zh-CN" altLang="en-US" sz="3200" b="1" dirty="0">
                <a:latin typeface="+mn-ea"/>
              </a:rPr>
              <a:t>直接原因：</a:t>
            </a:r>
            <a:r>
              <a:rPr lang="zh-CN" altLang="en-US" sz="3200" b="1" dirty="0">
                <a:solidFill>
                  <a:srgbClr val="FF0000"/>
                </a:solidFill>
                <a:latin typeface="+mn-ea"/>
              </a:rPr>
              <a:t>虎门销烟</a:t>
            </a:r>
          </a:p>
          <a:p>
            <a:r>
              <a:rPr lang="zh-CN" altLang="en-US" sz="3200" b="1" dirty="0">
                <a:latin typeface="+mn-ea"/>
              </a:rPr>
              <a:t>根本原因：英国为了打开中国市场，掠夺原料和市场。</a:t>
            </a:r>
          </a:p>
        </p:txBody>
      </p:sp>
      <p:sp>
        <p:nvSpPr>
          <p:cNvPr id="12" name="TextBox 11"/>
          <p:cNvSpPr txBox="1"/>
          <p:nvPr/>
        </p:nvSpPr>
        <p:spPr>
          <a:xfrm>
            <a:off x="1223629" y="23540"/>
            <a:ext cx="6408712" cy="584775"/>
          </a:xfrm>
          <a:prstGeom prst="rect">
            <a:avLst/>
          </a:prstGeom>
          <a:solidFill>
            <a:srgbClr val="FFFF00"/>
          </a:solidFill>
        </p:spPr>
        <p:txBody>
          <a:bodyPr wrap="square" rtlCol="0">
            <a:spAutoFit/>
          </a:bodyPr>
          <a:lstStyle/>
          <a:p>
            <a:r>
              <a:rPr lang="zh-CN" altLang="en-US" sz="3200" b="1" dirty="0">
                <a:latin typeface="+mn-ea"/>
              </a:rPr>
              <a:t>第一次鸦片战争（</a:t>
            </a:r>
            <a:r>
              <a:rPr lang="en-US" altLang="zh-CN" sz="3200" b="1" dirty="0">
                <a:latin typeface="+mn-ea"/>
              </a:rPr>
              <a:t>1840--1842</a:t>
            </a:r>
            <a:r>
              <a:rPr lang="zh-CN" altLang="en-US" sz="3200" b="1" dirty="0">
                <a:latin typeface="+mn-ea"/>
              </a:rPr>
              <a:t>）</a:t>
            </a:r>
          </a:p>
        </p:txBody>
      </p:sp>
    </p:spTree>
    <p:extLst>
      <p:ext uri="{BB962C8B-B14F-4D97-AF65-F5344CB8AC3E}">
        <p14:creationId xmlns:p14="http://schemas.microsoft.com/office/powerpoint/2010/main" val="248287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10" grpId="0" animBg="1"/>
      <p:bldP spid="11" grpId="0"/>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83568" y="188640"/>
            <a:ext cx="6158508" cy="759618"/>
          </a:xfrm>
        </p:spPr>
        <p:txBody>
          <a:bodyPr>
            <a:normAutofit/>
          </a:bodyPr>
          <a:lstStyle/>
          <a:p>
            <a:pPr algn="ctr"/>
            <a:r>
              <a:rPr lang="zh-CN" altLang="zh-CN" b="1" dirty="0" smtClean="0">
                <a:solidFill>
                  <a:schemeClr val="bg1"/>
                </a:solidFill>
                <a:latin typeface="微软雅黑" panose="020B0503020204020204" pitchFamily="34" charset="-122"/>
                <a:ea typeface="微软雅黑" panose="020B0503020204020204" pitchFamily="34" charset="-122"/>
              </a:rPr>
              <a:t>虎门销</a:t>
            </a:r>
            <a:r>
              <a:rPr lang="zh-CN" altLang="en-US" b="1" dirty="0" smtClean="0">
                <a:latin typeface="微软雅黑" panose="020B0503020204020204" pitchFamily="34" charset="-122"/>
                <a:ea typeface="微软雅黑" panose="020B0503020204020204" pitchFamily="34" charset="-122"/>
              </a:rPr>
              <a:t>虎门销烟</a:t>
            </a:r>
            <a:r>
              <a:rPr lang="zh-CN" altLang="zh-CN" b="1" dirty="0" smtClean="0">
                <a:solidFill>
                  <a:schemeClr val="bg1"/>
                </a:solidFill>
                <a:latin typeface="微软雅黑" panose="020B0503020204020204" pitchFamily="34" charset="-122"/>
                <a:ea typeface="微软雅黑" panose="020B0503020204020204" pitchFamily="34" charset="-122"/>
              </a:rPr>
              <a:t>烟</a:t>
            </a:r>
            <a:endParaRPr lang="zh-CN" altLang="en-US" dirty="0"/>
          </a:p>
        </p:txBody>
      </p:sp>
      <p:sp>
        <p:nvSpPr>
          <p:cNvPr id="3" name="内容占位符 2"/>
          <p:cNvSpPr>
            <a:spLocks noGrp="1"/>
          </p:cNvSpPr>
          <p:nvPr>
            <p:ph idx="1"/>
          </p:nvPr>
        </p:nvSpPr>
        <p:spPr>
          <a:xfrm>
            <a:off x="251520" y="4725144"/>
            <a:ext cx="8640960" cy="1872208"/>
          </a:xfrm>
          <a:solidFill>
            <a:srgbClr val="92D050"/>
          </a:solidFill>
        </p:spPr>
        <p:txBody>
          <a:bodyPr>
            <a:normAutofit/>
          </a:bodyPr>
          <a:lstStyle/>
          <a:p>
            <a:pPr marL="0" indent="0">
              <a:buNone/>
            </a:pPr>
            <a:r>
              <a:rPr lang="zh-CN" altLang="en-US" sz="3200" b="1" dirty="0">
                <a:latin typeface="+mn-ea"/>
              </a:rPr>
              <a:t> </a:t>
            </a:r>
            <a:r>
              <a:rPr lang="zh-CN" altLang="en-US" sz="3200" b="1" dirty="0" smtClean="0">
                <a:latin typeface="+mn-ea"/>
              </a:rPr>
              <a:t>    </a:t>
            </a:r>
            <a:r>
              <a:rPr lang="en-US" altLang="zh-CN" sz="3200" b="1" dirty="0" smtClean="0">
                <a:latin typeface="+mn-ea"/>
              </a:rPr>
              <a:t>1839</a:t>
            </a:r>
            <a:r>
              <a:rPr lang="zh-CN" altLang="en-US" sz="3200" b="1" dirty="0">
                <a:latin typeface="+mn-ea"/>
              </a:rPr>
              <a:t>年</a:t>
            </a:r>
            <a:r>
              <a:rPr lang="en-US" altLang="zh-CN" sz="3200" b="1" dirty="0">
                <a:latin typeface="+mn-ea"/>
              </a:rPr>
              <a:t>3</a:t>
            </a:r>
            <a:r>
              <a:rPr lang="zh-CN" altLang="en-US" sz="3200" b="1" dirty="0">
                <a:latin typeface="+mn-ea"/>
              </a:rPr>
              <a:t>月，林则徐到达广州查禁鸦片。</a:t>
            </a:r>
            <a:r>
              <a:rPr lang="en-US" altLang="zh-CN" sz="3200" b="1" dirty="0">
                <a:latin typeface="+mn-ea"/>
              </a:rPr>
              <a:t>4</a:t>
            </a:r>
            <a:r>
              <a:rPr lang="zh-CN" altLang="en-US" sz="3200" b="1" dirty="0">
                <a:latin typeface="+mn-ea"/>
              </a:rPr>
              <a:t>月至</a:t>
            </a:r>
            <a:r>
              <a:rPr lang="en-US" altLang="zh-CN" sz="3200" b="1" dirty="0">
                <a:latin typeface="+mn-ea"/>
              </a:rPr>
              <a:t>5</a:t>
            </a:r>
            <a:r>
              <a:rPr lang="zh-CN" altLang="en-US" sz="3200" b="1" dirty="0">
                <a:latin typeface="+mn-ea"/>
              </a:rPr>
              <a:t>月，收缴英国、印度和美国商人的鸦片</a:t>
            </a:r>
            <a:r>
              <a:rPr lang="en-US" altLang="zh-CN" sz="3200" b="1" dirty="0">
                <a:latin typeface="+mn-ea"/>
              </a:rPr>
              <a:t>2</a:t>
            </a:r>
            <a:r>
              <a:rPr lang="zh-CN" altLang="en-US" sz="3200" b="1" dirty="0">
                <a:latin typeface="+mn-ea"/>
              </a:rPr>
              <a:t>万多箱。从</a:t>
            </a:r>
            <a:r>
              <a:rPr lang="en-US" altLang="zh-CN" sz="3200" b="1" dirty="0">
                <a:latin typeface="+mn-ea"/>
              </a:rPr>
              <a:t>6</a:t>
            </a:r>
            <a:r>
              <a:rPr lang="zh-CN" altLang="en-US" sz="3200" b="1" dirty="0">
                <a:latin typeface="+mn-ea"/>
              </a:rPr>
              <a:t>月</a:t>
            </a:r>
            <a:r>
              <a:rPr lang="en-US" altLang="zh-CN" sz="3200" b="1" dirty="0">
                <a:latin typeface="+mn-ea"/>
              </a:rPr>
              <a:t>3</a:t>
            </a:r>
            <a:r>
              <a:rPr lang="zh-CN" altLang="en-US" sz="3200" b="1" dirty="0">
                <a:latin typeface="+mn-ea"/>
              </a:rPr>
              <a:t>日至</a:t>
            </a:r>
            <a:r>
              <a:rPr lang="en-US" altLang="zh-CN" sz="3200" b="1" dirty="0">
                <a:latin typeface="+mn-ea"/>
              </a:rPr>
              <a:t>25</a:t>
            </a:r>
            <a:r>
              <a:rPr lang="zh-CN" altLang="en-US" sz="3200" b="1" dirty="0">
                <a:latin typeface="+mn-ea"/>
              </a:rPr>
              <a:t>日，在林则徐亲自主持下，将全部鸦片在虎门海滩当众销毁。</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8" y="980728"/>
            <a:ext cx="8986837"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63" y="2740025"/>
            <a:ext cx="9255126"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980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 calcmode="lin" valueType="num">
                                      <p:cBhvr additive="base">
                                        <p:cTn id="19"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099"/>
                                        </p:tgtEl>
                                        <p:attrNameLst>
                                          <p:attrName>style.visibility</p:attrName>
                                        </p:attrNameLst>
                                      </p:cBhvr>
                                      <p:to>
                                        <p:strVal val="visible"/>
                                      </p:to>
                                    </p:set>
                                    <p:anim calcmode="lin" valueType="num">
                                      <p:cBhvr additive="base">
                                        <p:cTn id="31" dur="500" fill="hold"/>
                                        <p:tgtEl>
                                          <p:spTgt spid="4099"/>
                                        </p:tgtEl>
                                        <p:attrNameLst>
                                          <p:attrName>ppt_x</p:attrName>
                                        </p:attrNameLst>
                                      </p:cBhvr>
                                      <p:tavLst>
                                        <p:tav tm="0">
                                          <p:val>
                                            <p:strVal val="#ppt_x"/>
                                          </p:val>
                                        </p:tav>
                                        <p:tav tm="100000">
                                          <p:val>
                                            <p:strVal val="#ppt_x"/>
                                          </p:val>
                                        </p:tav>
                                      </p:tavLst>
                                    </p:anim>
                                    <p:anim calcmode="lin" valueType="num">
                                      <p:cBhvr additive="base">
                                        <p:cTn id="32"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528" y="15032"/>
            <a:ext cx="2592288" cy="1325563"/>
          </a:xfrm>
          <a:solidFill>
            <a:srgbClr val="92D050"/>
          </a:solidFill>
        </p:spPr>
        <p:txBody>
          <a:bodyPr/>
          <a:lstStyle/>
          <a:p>
            <a:r>
              <a:rPr lang="zh-CN" altLang="zh-CN" b="1" dirty="0">
                <a:latin typeface="隶书" pitchFamily="49" charset="-122"/>
                <a:ea typeface="隶书" pitchFamily="49" charset="-122"/>
              </a:rPr>
              <a:t>问题探究</a:t>
            </a:r>
            <a:endParaRPr lang="zh-CN" altLang="en-US" dirty="0">
              <a:latin typeface="隶书" pitchFamily="49" charset="-122"/>
              <a:ea typeface="隶书" pitchFamily="49" charset="-122"/>
            </a:endParaRPr>
          </a:p>
        </p:txBody>
      </p:sp>
      <p:sp>
        <p:nvSpPr>
          <p:cNvPr id="4" name="内容占位符 3"/>
          <p:cNvSpPr>
            <a:spLocks noGrp="1" noChangeArrowheads="1"/>
          </p:cNvSpPr>
          <p:nvPr>
            <p:ph idx="1"/>
          </p:nvPr>
        </p:nvSpPr>
        <p:spPr bwMode="auto">
          <a:xfrm>
            <a:off x="251520" y="1484784"/>
            <a:ext cx="8640960" cy="3416320"/>
          </a:xfrm>
          <a:prstGeom prst="rect">
            <a:avLst/>
          </a:prstGeom>
          <a:solidFill>
            <a:srgbClr val="FFFF00"/>
          </a:solidFill>
          <a:ln>
            <a:noFill/>
          </a:ln>
          <a:extLst/>
        </p:spPr>
        <p:txBody>
          <a:bodyPr wrap="square">
            <a:spAutoFit/>
          </a:bodyPr>
          <a:lstStyle/>
          <a:p>
            <a:pPr marL="0" indent="0">
              <a:lnSpc>
                <a:spcPct val="150000"/>
              </a:lnSpc>
              <a:buNone/>
            </a:pPr>
            <a:r>
              <a:rPr lang="en-US" altLang="zh-CN" sz="3600" b="1" dirty="0" smtClean="0">
                <a:latin typeface="隶书" pitchFamily="49" charset="-122"/>
                <a:ea typeface="隶书" pitchFamily="49" charset="-122"/>
              </a:rPr>
              <a:t>    </a:t>
            </a:r>
            <a:r>
              <a:rPr lang="zh-CN" altLang="zh-CN" sz="3600" b="1" dirty="0" smtClean="0">
                <a:latin typeface="隶书" pitchFamily="49" charset="-122"/>
                <a:ea typeface="隶书" pitchFamily="49" charset="-122"/>
              </a:rPr>
              <a:t>有人</a:t>
            </a:r>
            <a:r>
              <a:rPr lang="zh-CN" altLang="zh-CN" sz="3600" b="1" dirty="0">
                <a:latin typeface="隶书" pitchFamily="49" charset="-122"/>
                <a:ea typeface="隶书" pitchFamily="49" charset="-122"/>
              </a:rPr>
              <a:t>说，鸦片战争是由林则徐的过激行为引起的，如果没有林则徐的虎门销烟，英国就不会发动战争</a:t>
            </a:r>
            <a:r>
              <a:rPr lang="zh-CN" altLang="zh-CN" sz="3600" b="1" dirty="0" smtClean="0">
                <a:latin typeface="隶书" pitchFamily="49" charset="-122"/>
                <a:ea typeface="隶书" pitchFamily="49" charset="-122"/>
              </a:rPr>
              <a:t>。</a:t>
            </a:r>
            <a:endParaRPr lang="en-US" altLang="zh-CN" sz="3600" b="1" dirty="0" smtClean="0">
              <a:latin typeface="隶书" pitchFamily="49" charset="-122"/>
              <a:ea typeface="隶书" pitchFamily="49" charset="-122"/>
            </a:endParaRPr>
          </a:p>
          <a:p>
            <a:pPr marL="0" indent="0">
              <a:lnSpc>
                <a:spcPct val="150000"/>
              </a:lnSpc>
              <a:buNone/>
            </a:pPr>
            <a:r>
              <a:rPr lang="en-US" altLang="zh-CN" sz="3600" b="1" dirty="0">
                <a:latin typeface="隶书" pitchFamily="49" charset="-122"/>
                <a:ea typeface="隶书" pitchFamily="49" charset="-122"/>
              </a:rPr>
              <a:t> </a:t>
            </a:r>
            <a:r>
              <a:rPr lang="en-US" altLang="zh-CN" sz="3600" b="1" dirty="0" smtClean="0">
                <a:latin typeface="隶书" pitchFamily="49" charset="-122"/>
                <a:ea typeface="隶书" pitchFamily="49" charset="-122"/>
              </a:rPr>
              <a:t>    </a:t>
            </a:r>
            <a:r>
              <a:rPr lang="zh-CN" altLang="zh-CN" sz="3600" b="1" dirty="0" smtClean="0">
                <a:latin typeface="隶书" pitchFamily="49" charset="-122"/>
                <a:ea typeface="隶书" pitchFamily="49" charset="-122"/>
              </a:rPr>
              <a:t>这种</a:t>
            </a:r>
            <a:r>
              <a:rPr lang="zh-CN" altLang="zh-CN" sz="3600" b="1" dirty="0">
                <a:latin typeface="隶书" pitchFamily="49" charset="-122"/>
                <a:ea typeface="隶书" pitchFamily="49" charset="-122"/>
              </a:rPr>
              <a:t>观点对吗？为什么？</a:t>
            </a:r>
          </a:p>
        </p:txBody>
      </p:sp>
    </p:spTree>
    <p:extLst>
      <p:ext uri="{BB962C8B-B14F-4D97-AF65-F5344CB8AC3E}">
        <p14:creationId xmlns:p14="http://schemas.microsoft.com/office/powerpoint/2010/main" val="3223443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500" fill="hold"/>
                                        <p:tgtEl>
                                          <p:spTgt spid="4">
                                            <p:bg/>
                                          </p:spTgt>
                                        </p:tgtEl>
                                        <p:attrNameLst>
                                          <p:attrName>ppt_w</p:attrName>
                                        </p:attrNameLst>
                                      </p:cBhvr>
                                      <p:tavLst>
                                        <p:tav tm="0">
                                          <p:val>
                                            <p:fltVal val="0"/>
                                          </p:val>
                                        </p:tav>
                                        <p:tav tm="100000">
                                          <p:val>
                                            <p:strVal val="#ppt_w"/>
                                          </p:val>
                                        </p:tav>
                                      </p:tavLst>
                                    </p:anim>
                                    <p:anim calcmode="lin" valueType="num">
                                      <p:cBhvr>
                                        <p:cTn id="8" dur="500" fill="hold"/>
                                        <p:tgtEl>
                                          <p:spTgt spid="4">
                                            <p:bg/>
                                          </p:spTgt>
                                        </p:tgtEl>
                                        <p:attrNameLst>
                                          <p:attrName>ppt_h</p:attrName>
                                        </p:attrNameLst>
                                      </p:cBhvr>
                                      <p:tavLst>
                                        <p:tav tm="0">
                                          <p:val>
                                            <p:fltVal val="0"/>
                                          </p:val>
                                        </p:tav>
                                        <p:tav tm="100000">
                                          <p:val>
                                            <p:strVal val="#ppt_h"/>
                                          </p:val>
                                        </p:tav>
                                      </p:tavLst>
                                    </p:anim>
                                    <p:animEffect transition="in" filter="fade">
                                      <p:cBhvr>
                                        <p:cTn id="9" dur="500"/>
                                        <p:tgtEl>
                                          <p:spTgt spid="4">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p:cTn id="21"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ppt_x"/>
                                          </p:val>
                                        </p:tav>
                                        <p:tav tm="100000">
                                          <p:val>
                                            <p:strVal val="#ppt_x"/>
                                          </p:val>
                                        </p:tav>
                                      </p:tavLst>
                                    </p:anim>
                                    <p:anim calcmode="lin" valueType="num">
                                      <p:cBhvr additive="base">
                                        <p:cTn id="2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355976" y="620688"/>
            <a:ext cx="4258816" cy="764976"/>
          </a:xfrm>
        </p:spPr>
        <p:txBody>
          <a:bodyPr>
            <a:normAutofit/>
          </a:bodyPr>
          <a:lstStyle/>
          <a:p>
            <a:r>
              <a:rPr lang="zh-CN" altLang="en-US" b="1" dirty="0" smtClean="0"/>
              <a:t>概况</a:t>
            </a:r>
            <a:endParaRPr lang="zh-CN" altLang="en-US" b="1" dirty="0"/>
          </a:p>
        </p:txBody>
      </p:sp>
      <p:sp>
        <p:nvSpPr>
          <p:cNvPr id="3" name="内容占位符 2"/>
          <p:cNvSpPr>
            <a:spLocks noGrp="1"/>
          </p:cNvSpPr>
          <p:nvPr>
            <p:ph idx="1"/>
          </p:nvPr>
        </p:nvSpPr>
        <p:spPr>
          <a:xfrm>
            <a:off x="4355976" y="1774095"/>
            <a:ext cx="4536504" cy="4404442"/>
          </a:xfrm>
        </p:spPr>
        <p:txBody>
          <a:bodyPr/>
          <a:lstStyle/>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a:t>
            </a: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1840</a:t>
            </a:r>
            <a:r>
              <a:rPr lang="zh-CN" altLang="en-US" b="1" dirty="0">
                <a:latin typeface="宋体" pitchFamily="2" charset="-122"/>
                <a:ea typeface="宋体" pitchFamily="2" charset="-122"/>
              </a:rPr>
              <a:t>年，英军远征军总司令懿律率军开进广州海口，发动侵略；</a:t>
            </a:r>
            <a:br>
              <a:rPr lang="zh-CN" altLang="en-US" b="1" dirty="0">
                <a:latin typeface="宋体" pitchFamily="2" charset="-122"/>
                <a:ea typeface="宋体" pitchFamily="2" charset="-122"/>
              </a:rPr>
            </a:b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2</a:t>
            </a: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1842</a:t>
            </a:r>
            <a:r>
              <a:rPr lang="zh-CN" altLang="en-US" b="1" dirty="0">
                <a:latin typeface="宋体" pitchFamily="2" charset="-122"/>
                <a:ea typeface="宋体" pitchFamily="2" charset="-122"/>
              </a:rPr>
              <a:t>年</a:t>
            </a:r>
            <a:r>
              <a:rPr lang="en-US" altLang="zh-CN" b="1" dirty="0">
                <a:latin typeface="宋体" pitchFamily="2" charset="-122"/>
                <a:ea typeface="宋体" pitchFamily="2" charset="-122"/>
              </a:rPr>
              <a:t>8</a:t>
            </a:r>
            <a:r>
              <a:rPr lang="zh-CN" altLang="en-US" b="1" dirty="0">
                <a:latin typeface="宋体" pitchFamily="2" charset="-122"/>
                <a:ea typeface="宋体" pitchFamily="2" charset="-122"/>
              </a:rPr>
              <a:t>月</a:t>
            </a:r>
            <a:r>
              <a:rPr lang="en-US" altLang="zh-CN" b="1" dirty="0">
                <a:latin typeface="宋体" pitchFamily="2" charset="-122"/>
                <a:ea typeface="宋体" pitchFamily="2" charset="-122"/>
              </a:rPr>
              <a:t>29</a:t>
            </a:r>
            <a:r>
              <a:rPr lang="zh-CN" altLang="en-US" b="1" dirty="0">
                <a:latin typeface="宋体" pitchFamily="2" charset="-122"/>
                <a:ea typeface="宋体" pitchFamily="2" charset="-122"/>
              </a:rPr>
              <a:t>日清政府被迫签订中英</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南京条约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，战争以中国的失败而结束；</a:t>
            </a:r>
          </a:p>
          <a:p>
            <a:pPr marL="0" indent="0">
              <a:buNone/>
            </a:pPr>
            <a:endParaRPr lang="zh-CN" altLang="en-US" b="1" dirty="0">
              <a:latin typeface="宋体" pitchFamily="2" charset="-122"/>
              <a:ea typeface="宋体" pitchFamily="2" charset="-122"/>
            </a:endParaRPr>
          </a:p>
        </p:txBody>
      </p:sp>
      <p:grpSp>
        <p:nvGrpSpPr>
          <p:cNvPr id="4" name="组合 3"/>
          <p:cNvGrpSpPr>
            <a:grpSpLocks/>
          </p:cNvGrpSpPr>
          <p:nvPr/>
        </p:nvGrpSpPr>
        <p:grpSpPr bwMode="auto">
          <a:xfrm>
            <a:off x="-442533" y="115888"/>
            <a:ext cx="4603751" cy="6584950"/>
            <a:chOff x="0" y="0"/>
            <a:chExt cx="2536" cy="3984"/>
          </a:xfrm>
        </p:grpSpPr>
        <p:pic>
          <p:nvPicPr>
            <p:cNvPr id="5" name="图片 25602" descr="map"/>
            <p:cNvPicPr>
              <a:picLocks noChangeAspect="1" noChangeArrowheads="1"/>
            </p:cNvPicPr>
            <p:nvPr/>
          </p:nvPicPr>
          <p:blipFill>
            <a:blip r:embed="rId2">
              <a:lum bright="-18000" contrast="66000"/>
              <a:extLst>
                <a:ext uri="{28A0092B-C50C-407E-A947-70E740481C1C}">
                  <a14:useLocalDpi xmlns:a14="http://schemas.microsoft.com/office/drawing/2010/main" val="0"/>
                </a:ext>
              </a:extLst>
            </a:blip>
            <a:srcRect/>
            <a:stretch>
              <a:fillRect/>
            </a:stretch>
          </p:blipFill>
          <p:spPr bwMode="auto">
            <a:xfrm>
              <a:off x="244" y="0"/>
              <a:ext cx="2292" cy="398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未知"/>
            <p:cNvSpPr>
              <a:spLocks noChangeArrowheads="1"/>
            </p:cNvSpPr>
            <p:nvPr/>
          </p:nvSpPr>
          <p:spPr bwMode="auto">
            <a:xfrm>
              <a:off x="0" y="3652"/>
              <a:ext cx="1152" cy="208"/>
            </a:xfrm>
            <a:custGeom>
              <a:avLst/>
              <a:gdLst>
                <a:gd name="T0" fmla="*/ 0 w 1152"/>
                <a:gd name="T1" fmla="*/ 208 h 208"/>
                <a:gd name="T2" fmla="*/ 336 w 1152"/>
                <a:gd name="T3" fmla="*/ 16 h 208"/>
                <a:gd name="T4" fmla="*/ 1152 w 1152"/>
                <a:gd name="T5" fmla="*/ 112 h 208"/>
              </a:gdLst>
              <a:ahLst/>
              <a:cxnLst>
                <a:cxn ang="0">
                  <a:pos x="T0" y="T1"/>
                </a:cxn>
                <a:cxn ang="0">
                  <a:pos x="T2" y="T3"/>
                </a:cxn>
                <a:cxn ang="0">
                  <a:pos x="T4" y="T5"/>
                </a:cxn>
              </a:cxnLst>
              <a:rect l="0" t="0" r="r" b="b"/>
              <a:pathLst>
                <a:path w="1152" h="208">
                  <a:moveTo>
                    <a:pt x="0" y="208"/>
                  </a:moveTo>
                  <a:cubicBezTo>
                    <a:pt x="72" y="120"/>
                    <a:pt x="144" y="32"/>
                    <a:pt x="336" y="16"/>
                  </a:cubicBezTo>
                  <a:cubicBezTo>
                    <a:pt x="528" y="0"/>
                    <a:pt x="840" y="56"/>
                    <a:pt x="1152" y="112"/>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7" name="直接连接符 25604"/>
            <p:cNvSpPr>
              <a:spLocks noChangeShapeType="1"/>
            </p:cNvSpPr>
            <p:nvPr/>
          </p:nvSpPr>
          <p:spPr bwMode="auto">
            <a:xfrm flipV="1">
              <a:off x="384" y="3092"/>
              <a:ext cx="1392" cy="576"/>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8" name="未知"/>
            <p:cNvSpPr>
              <a:spLocks noChangeArrowheads="1"/>
            </p:cNvSpPr>
            <p:nvPr/>
          </p:nvSpPr>
          <p:spPr bwMode="auto">
            <a:xfrm>
              <a:off x="1200" y="212"/>
              <a:ext cx="1056" cy="1728"/>
            </a:xfrm>
            <a:custGeom>
              <a:avLst/>
              <a:gdLst>
                <a:gd name="T0" fmla="*/ 912 w 1120"/>
                <a:gd name="T1" fmla="*/ 1728 h 1728"/>
                <a:gd name="T2" fmla="*/ 1008 w 1120"/>
                <a:gd name="T3" fmla="*/ 1584 h 1728"/>
                <a:gd name="T4" fmla="*/ 960 w 1120"/>
                <a:gd name="T5" fmla="*/ 1344 h 1728"/>
                <a:gd name="T6" fmla="*/ 720 w 1120"/>
                <a:gd name="T7" fmla="*/ 1056 h 1728"/>
                <a:gd name="T8" fmla="*/ 624 w 1120"/>
                <a:gd name="T9" fmla="*/ 816 h 1728"/>
                <a:gd name="T10" fmla="*/ 624 w 1120"/>
                <a:gd name="T11" fmla="*/ 672 h 1728"/>
                <a:gd name="T12" fmla="*/ 960 w 1120"/>
                <a:gd name="T13" fmla="*/ 432 h 1728"/>
                <a:gd name="T14" fmla="*/ 1104 w 1120"/>
                <a:gd name="T15" fmla="*/ 240 h 1728"/>
                <a:gd name="T16" fmla="*/ 864 w 1120"/>
                <a:gd name="T17" fmla="*/ 144 h 1728"/>
                <a:gd name="T18" fmla="*/ 432 w 1120"/>
                <a:gd name="T19" fmla="*/ 48 h 1728"/>
                <a:gd name="T20" fmla="*/ 288 w 1120"/>
                <a:gd name="T21" fmla="*/ 96 h 1728"/>
                <a:gd name="T22" fmla="*/ 0 w 1120"/>
                <a:gd name="T23" fmla="*/ 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0" h="1728">
                  <a:moveTo>
                    <a:pt x="912" y="1728"/>
                  </a:moveTo>
                  <a:cubicBezTo>
                    <a:pt x="956" y="1688"/>
                    <a:pt x="1000" y="1648"/>
                    <a:pt x="1008" y="1584"/>
                  </a:cubicBezTo>
                  <a:cubicBezTo>
                    <a:pt x="1016" y="1520"/>
                    <a:pt x="1008" y="1432"/>
                    <a:pt x="960" y="1344"/>
                  </a:cubicBezTo>
                  <a:cubicBezTo>
                    <a:pt x="912" y="1256"/>
                    <a:pt x="776" y="1144"/>
                    <a:pt x="720" y="1056"/>
                  </a:cubicBezTo>
                  <a:cubicBezTo>
                    <a:pt x="664" y="968"/>
                    <a:pt x="640" y="880"/>
                    <a:pt x="624" y="816"/>
                  </a:cubicBezTo>
                  <a:cubicBezTo>
                    <a:pt x="608" y="752"/>
                    <a:pt x="568" y="736"/>
                    <a:pt x="624" y="672"/>
                  </a:cubicBezTo>
                  <a:cubicBezTo>
                    <a:pt x="680" y="608"/>
                    <a:pt x="880" y="504"/>
                    <a:pt x="960" y="432"/>
                  </a:cubicBezTo>
                  <a:cubicBezTo>
                    <a:pt x="1040" y="360"/>
                    <a:pt x="1120" y="288"/>
                    <a:pt x="1104" y="240"/>
                  </a:cubicBezTo>
                  <a:cubicBezTo>
                    <a:pt x="1088" y="192"/>
                    <a:pt x="976" y="176"/>
                    <a:pt x="864" y="144"/>
                  </a:cubicBezTo>
                  <a:cubicBezTo>
                    <a:pt x="752" y="112"/>
                    <a:pt x="528" y="56"/>
                    <a:pt x="432" y="48"/>
                  </a:cubicBezTo>
                  <a:cubicBezTo>
                    <a:pt x="336" y="40"/>
                    <a:pt x="360" y="104"/>
                    <a:pt x="288" y="96"/>
                  </a:cubicBezTo>
                  <a:cubicBezTo>
                    <a:pt x="216" y="88"/>
                    <a:pt x="48" y="16"/>
                    <a:pt x="0" y="0"/>
                  </a:cubicBezTo>
                </a:path>
              </a:pathLst>
            </a:custGeom>
            <a:noFill/>
            <a:ln w="19050">
              <a:solidFill>
                <a:srgbClr val="9933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9" name="未知"/>
            <p:cNvSpPr>
              <a:spLocks noChangeArrowheads="1"/>
            </p:cNvSpPr>
            <p:nvPr/>
          </p:nvSpPr>
          <p:spPr bwMode="auto">
            <a:xfrm>
              <a:off x="528" y="2036"/>
              <a:ext cx="1536" cy="1680"/>
            </a:xfrm>
            <a:custGeom>
              <a:avLst/>
              <a:gdLst>
                <a:gd name="T0" fmla="*/ 0 w 1728"/>
                <a:gd name="T1" fmla="*/ 1632 h 1680"/>
                <a:gd name="T2" fmla="*/ 288 w 1728"/>
                <a:gd name="T3" fmla="*/ 1680 h 1680"/>
                <a:gd name="T4" fmla="*/ 576 w 1728"/>
                <a:gd name="T5" fmla="*/ 1632 h 1680"/>
                <a:gd name="T6" fmla="*/ 816 w 1728"/>
                <a:gd name="T7" fmla="*/ 1440 h 1680"/>
                <a:gd name="T8" fmla="*/ 1104 w 1728"/>
                <a:gd name="T9" fmla="*/ 1152 h 1680"/>
                <a:gd name="T10" fmla="*/ 1488 w 1728"/>
                <a:gd name="T11" fmla="*/ 768 h 1680"/>
                <a:gd name="T12" fmla="*/ 1632 w 1728"/>
                <a:gd name="T13" fmla="*/ 576 h 1680"/>
                <a:gd name="T14" fmla="*/ 1680 w 1728"/>
                <a:gd name="T15" fmla="*/ 432 h 1680"/>
                <a:gd name="T16" fmla="*/ 1728 w 1728"/>
                <a:gd name="T17" fmla="*/ 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8" h="1680">
                  <a:moveTo>
                    <a:pt x="0" y="1632"/>
                  </a:moveTo>
                  <a:cubicBezTo>
                    <a:pt x="96" y="1656"/>
                    <a:pt x="192" y="1680"/>
                    <a:pt x="288" y="1680"/>
                  </a:cubicBezTo>
                  <a:cubicBezTo>
                    <a:pt x="384" y="1680"/>
                    <a:pt x="488" y="1672"/>
                    <a:pt x="576" y="1632"/>
                  </a:cubicBezTo>
                  <a:cubicBezTo>
                    <a:pt x="664" y="1592"/>
                    <a:pt x="728" y="1520"/>
                    <a:pt x="816" y="1440"/>
                  </a:cubicBezTo>
                  <a:cubicBezTo>
                    <a:pt x="904" y="1360"/>
                    <a:pt x="992" y="1264"/>
                    <a:pt x="1104" y="1152"/>
                  </a:cubicBezTo>
                  <a:cubicBezTo>
                    <a:pt x="1216" y="1040"/>
                    <a:pt x="1400" y="864"/>
                    <a:pt x="1488" y="768"/>
                  </a:cubicBezTo>
                  <a:cubicBezTo>
                    <a:pt x="1576" y="672"/>
                    <a:pt x="1600" y="632"/>
                    <a:pt x="1632" y="576"/>
                  </a:cubicBezTo>
                  <a:cubicBezTo>
                    <a:pt x="1664" y="520"/>
                    <a:pt x="1664" y="528"/>
                    <a:pt x="1680" y="432"/>
                  </a:cubicBezTo>
                  <a:cubicBezTo>
                    <a:pt x="1696" y="336"/>
                    <a:pt x="1712" y="168"/>
                    <a:pt x="1728" y="0"/>
                  </a:cubicBezTo>
                </a:path>
              </a:pathLst>
            </a:custGeom>
            <a:noFill/>
            <a:ln w="19050">
              <a:solidFill>
                <a:srgbClr val="9933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0" name="未知"/>
            <p:cNvSpPr>
              <a:spLocks noChangeArrowheads="1"/>
            </p:cNvSpPr>
            <p:nvPr/>
          </p:nvSpPr>
          <p:spPr bwMode="auto">
            <a:xfrm>
              <a:off x="240" y="3668"/>
              <a:ext cx="256" cy="288"/>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19050">
              <a:solidFill>
                <a:srgbClr val="9933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1" name="未知"/>
            <p:cNvSpPr>
              <a:spLocks noChangeArrowheads="1"/>
            </p:cNvSpPr>
            <p:nvPr/>
          </p:nvSpPr>
          <p:spPr bwMode="auto">
            <a:xfrm>
              <a:off x="384" y="3524"/>
              <a:ext cx="192" cy="336"/>
            </a:xfrm>
            <a:custGeom>
              <a:avLst/>
              <a:gdLst>
                <a:gd name="T0" fmla="*/ 0 w 216"/>
                <a:gd name="T1" fmla="*/ 336 h 336"/>
                <a:gd name="T2" fmla="*/ 192 w 216"/>
                <a:gd name="T3" fmla="*/ 192 h 336"/>
                <a:gd name="T4" fmla="*/ 144 w 216"/>
                <a:gd name="T5" fmla="*/ 0 h 336"/>
              </a:gdLst>
              <a:ahLst/>
              <a:cxnLst>
                <a:cxn ang="0">
                  <a:pos x="T0" y="T1"/>
                </a:cxn>
                <a:cxn ang="0">
                  <a:pos x="T2" y="T3"/>
                </a:cxn>
                <a:cxn ang="0">
                  <a:pos x="T4" y="T5"/>
                </a:cxn>
              </a:cxnLst>
              <a:rect l="0" t="0" r="r" b="b"/>
              <a:pathLst>
                <a:path w="216" h="336">
                  <a:moveTo>
                    <a:pt x="0" y="336"/>
                  </a:moveTo>
                  <a:cubicBezTo>
                    <a:pt x="84" y="292"/>
                    <a:pt x="168" y="248"/>
                    <a:pt x="192" y="192"/>
                  </a:cubicBezTo>
                  <a:cubicBezTo>
                    <a:pt x="216" y="136"/>
                    <a:pt x="152" y="32"/>
                    <a:pt x="144" y="0"/>
                  </a:cubicBezTo>
                </a:path>
              </a:pathLst>
            </a:custGeom>
            <a:noFill/>
            <a:ln w="190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2" name="未知"/>
            <p:cNvSpPr>
              <a:spLocks noChangeArrowheads="1"/>
            </p:cNvSpPr>
            <p:nvPr/>
          </p:nvSpPr>
          <p:spPr bwMode="auto">
            <a:xfrm>
              <a:off x="576" y="3188"/>
              <a:ext cx="776" cy="480"/>
            </a:xfrm>
            <a:custGeom>
              <a:avLst/>
              <a:gdLst>
                <a:gd name="T0" fmla="*/ 0 w 776"/>
                <a:gd name="T1" fmla="*/ 480 h 480"/>
                <a:gd name="T2" fmla="*/ 432 w 776"/>
                <a:gd name="T3" fmla="*/ 336 h 480"/>
                <a:gd name="T4" fmla="*/ 720 w 776"/>
                <a:gd name="T5" fmla="*/ 144 h 480"/>
                <a:gd name="T6" fmla="*/ 768 w 776"/>
                <a:gd name="T7" fmla="*/ 0 h 480"/>
              </a:gdLst>
              <a:ahLst/>
              <a:cxnLst>
                <a:cxn ang="0">
                  <a:pos x="T0" y="T1"/>
                </a:cxn>
                <a:cxn ang="0">
                  <a:pos x="T2" y="T3"/>
                </a:cxn>
                <a:cxn ang="0">
                  <a:pos x="T4" y="T5"/>
                </a:cxn>
                <a:cxn ang="0">
                  <a:pos x="T6" y="T7"/>
                </a:cxn>
              </a:cxnLst>
              <a:rect l="0" t="0" r="r" b="b"/>
              <a:pathLst>
                <a:path w="776" h="480">
                  <a:moveTo>
                    <a:pt x="0" y="480"/>
                  </a:moveTo>
                  <a:cubicBezTo>
                    <a:pt x="156" y="436"/>
                    <a:pt x="312" y="392"/>
                    <a:pt x="432" y="336"/>
                  </a:cubicBezTo>
                  <a:cubicBezTo>
                    <a:pt x="552" y="280"/>
                    <a:pt x="664" y="200"/>
                    <a:pt x="720" y="144"/>
                  </a:cubicBezTo>
                  <a:cubicBezTo>
                    <a:pt x="776" y="88"/>
                    <a:pt x="760" y="24"/>
                    <a:pt x="768" y="0"/>
                  </a:cubicBezTo>
                </a:path>
              </a:pathLst>
            </a:custGeom>
            <a:noFill/>
            <a:ln w="190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3" name="未知"/>
            <p:cNvSpPr>
              <a:spLocks noChangeArrowheads="1"/>
            </p:cNvSpPr>
            <p:nvPr/>
          </p:nvSpPr>
          <p:spPr bwMode="auto">
            <a:xfrm>
              <a:off x="1392" y="2036"/>
              <a:ext cx="624" cy="1152"/>
            </a:xfrm>
            <a:custGeom>
              <a:avLst/>
              <a:gdLst>
                <a:gd name="T0" fmla="*/ 0 w 624"/>
                <a:gd name="T1" fmla="*/ 1104 h 1104"/>
                <a:gd name="T2" fmla="*/ 192 w 624"/>
                <a:gd name="T3" fmla="*/ 960 h 1104"/>
                <a:gd name="T4" fmla="*/ 528 w 624"/>
                <a:gd name="T5" fmla="*/ 432 h 1104"/>
                <a:gd name="T6" fmla="*/ 624 w 624"/>
                <a:gd name="T7" fmla="*/ 0 h 1104"/>
              </a:gdLst>
              <a:ahLst/>
              <a:cxnLst>
                <a:cxn ang="0">
                  <a:pos x="T0" y="T1"/>
                </a:cxn>
                <a:cxn ang="0">
                  <a:pos x="T2" y="T3"/>
                </a:cxn>
                <a:cxn ang="0">
                  <a:pos x="T4" y="T5"/>
                </a:cxn>
                <a:cxn ang="0">
                  <a:pos x="T6" y="T7"/>
                </a:cxn>
              </a:cxnLst>
              <a:rect l="0" t="0" r="r" b="b"/>
              <a:pathLst>
                <a:path w="624" h="1104">
                  <a:moveTo>
                    <a:pt x="0" y="1104"/>
                  </a:moveTo>
                  <a:cubicBezTo>
                    <a:pt x="52" y="1088"/>
                    <a:pt x="104" y="1072"/>
                    <a:pt x="192" y="960"/>
                  </a:cubicBezTo>
                  <a:cubicBezTo>
                    <a:pt x="280" y="848"/>
                    <a:pt x="456" y="592"/>
                    <a:pt x="528" y="432"/>
                  </a:cubicBezTo>
                  <a:cubicBezTo>
                    <a:pt x="600" y="272"/>
                    <a:pt x="612" y="136"/>
                    <a:pt x="624" y="0"/>
                  </a:cubicBezTo>
                </a:path>
              </a:pathLst>
            </a:custGeom>
            <a:noFill/>
            <a:ln w="190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4" name="未知"/>
            <p:cNvSpPr>
              <a:spLocks noChangeArrowheads="1"/>
            </p:cNvSpPr>
            <p:nvPr/>
          </p:nvSpPr>
          <p:spPr bwMode="auto">
            <a:xfrm>
              <a:off x="1824" y="1748"/>
              <a:ext cx="192" cy="192"/>
            </a:xfrm>
            <a:custGeom>
              <a:avLst/>
              <a:gdLst>
                <a:gd name="T0" fmla="*/ 0 w 208"/>
                <a:gd name="T1" fmla="*/ 240 h 240"/>
                <a:gd name="T2" fmla="*/ 192 w 208"/>
                <a:gd name="T3" fmla="*/ 144 h 240"/>
                <a:gd name="T4" fmla="*/ 96 w 208"/>
                <a:gd name="T5" fmla="*/ 0 h 240"/>
              </a:gdLst>
              <a:ahLst/>
              <a:cxnLst>
                <a:cxn ang="0">
                  <a:pos x="T0" y="T1"/>
                </a:cxn>
                <a:cxn ang="0">
                  <a:pos x="T2" y="T3"/>
                </a:cxn>
                <a:cxn ang="0">
                  <a:pos x="T4" y="T5"/>
                </a:cxn>
              </a:cxnLst>
              <a:rect l="0" t="0" r="r" b="b"/>
              <a:pathLst>
                <a:path w="208" h="240">
                  <a:moveTo>
                    <a:pt x="0" y="240"/>
                  </a:moveTo>
                  <a:cubicBezTo>
                    <a:pt x="88" y="212"/>
                    <a:pt x="176" y="184"/>
                    <a:pt x="192" y="144"/>
                  </a:cubicBezTo>
                  <a:cubicBezTo>
                    <a:pt x="208" y="104"/>
                    <a:pt x="152" y="52"/>
                    <a:pt x="96" y="0"/>
                  </a:cubicBezTo>
                </a:path>
              </a:pathLst>
            </a:custGeom>
            <a:noFill/>
            <a:ln w="190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5" name="未知"/>
            <p:cNvSpPr>
              <a:spLocks noChangeArrowheads="1"/>
            </p:cNvSpPr>
            <p:nvPr/>
          </p:nvSpPr>
          <p:spPr bwMode="auto">
            <a:xfrm>
              <a:off x="1584" y="1652"/>
              <a:ext cx="240" cy="48"/>
            </a:xfrm>
            <a:custGeom>
              <a:avLst/>
              <a:gdLst>
                <a:gd name="T0" fmla="*/ 240 w 240"/>
                <a:gd name="T1" fmla="*/ 48 h 48"/>
                <a:gd name="T2" fmla="*/ 0 w 240"/>
                <a:gd name="T3" fmla="*/ 0 h 48"/>
              </a:gdLst>
              <a:ahLst/>
              <a:cxnLst>
                <a:cxn ang="0">
                  <a:pos x="T0" y="T1"/>
                </a:cxn>
                <a:cxn ang="0">
                  <a:pos x="T2" y="T3"/>
                </a:cxn>
              </a:cxnLst>
              <a:rect l="0" t="0" r="r" b="b"/>
              <a:pathLst>
                <a:path w="240" h="48">
                  <a:moveTo>
                    <a:pt x="240" y="48"/>
                  </a:moveTo>
                  <a:cubicBezTo>
                    <a:pt x="240" y="48"/>
                    <a:pt x="120" y="24"/>
                    <a:pt x="0" y="0"/>
                  </a:cubicBezTo>
                </a:path>
              </a:pathLst>
            </a:custGeom>
            <a:noFill/>
            <a:ln w="190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6" name="爆炸形 1 25613"/>
            <p:cNvSpPr>
              <a:spLocks noChangeArrowheads="1"/>
            </p:cNvSpPr>
            <p:nvPr/>
          </p:nvSpPr>
          <p:spPr bwMode="auto">
            <a:xfrm>
              <a:off x="1968" y="1988"/>
              <a:ext cx="96" cy="96"/>
            </a:xfrm>
            <a:prstGeom prst="irregularSeal1">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爆炸形 1 25614"/>
            <p:cNvSpPr>
              <a:spLocks noChangeArrowheads="1"/>
            </p:cNvSpPr>
            <p:nvPr/>
          </p:nvSpPr>
          <p:spPr bwMode="auto">
            <a:xfrm>
              <a:off x="1824" y="1700"/>
              <a:ext cx="96" cy="96"/>
            </a:xfrm>
            <a:prstGeom prst="irregularSeal1">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爆炸形 1 25615"/>
            <p:cNvSpPr>
              <a:spLocks noChangeArrowheads="1"/>
            </p:cNvSpPr>
            <p:nvPr/>
          </p:nvSpPr>
          <p:spPr bwMode="auto">
            <a:xfrm>
              <a:off x="1488" y="1604"/>
              <a:ext cx="96" cy="96"/>
            </a:xfrm>
            <a:prstGeom prst="irregularSeal1">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9" name="爆炸形 1 25616"/>
            <p:cNvSpPr>
              <a:spLocks noChangeArrowheads="1"/>
            </p:cNvSpPr>
            <p:nvPr/>
          </p:nvSpPr>
          <p:spPr bwMode="auto">
            <a:xfrm>
              <a:off x="432" y="3428"/>
              <a:ext cx="96" cy="96"/>
            </a:xfrm>
            <a:prstGeom prst="irregularSeal1">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grpSp>
    </p:spTree>
    <p:extLst>
      <p:ext uri="{BB962C8B-B14F-4D97-AF65-F5344CB8AC3E}">
        <p14:creationId xmlns:p14="http://schemas.microsoft.com/office/powerpoint/2010/main" val="133787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65560" y="4005064"/>
            <a:ext cx="8064896" cy="2016224"/>
          </a:xfrm>
          <a:solidFill>
            <a:srgbClr val="FFFF00"/>
          </a:solidFill>
        </p:spPr>
        <p:txBody>
          <a:bodyPr>
            <a:noAutofit/>
          </a:bodyPr>
          <a:lstStyle/>
          <a:p>
            <a:pPr marL="0" indent="0">
              <a:buNone/>
            </a:pPr>
            <a:r>
              <a:rPr lang="zh-CN" altLang="en-US" b="1" dirty="0">
                <a:latin typeface="宋体" pitchFamily="2" charset="-122"/>
                <a:ea typeface="宋体" pitchFamily="2" charset="-122"/>
              </a:rPr>
              <a:t>清政府失败的</a:t>
            </a:r>
            <a:r>
              <a:rPr lang="zh-CN" altLang="en-US" b="1" dirty="0" smtClean="0">
                <a:latin typeface="宋体" pitchFamily="2" charset="-122"/>
                <a:ea typeface="宋体" pitchFamily="2" charset="-122"/>
              </a:rPr>
              <a:t>原因：</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客观</a:t>
            </a:r>
            <a:r>
              <a:rPr lang="zh-CN" altLang="en-US" b="1" dirty="0">
                <a:latin typeface="宋体" pitchFamily="2" charset="-122"/>
                <a:ea typeface="宋体" pitchFamily="2" charset="-122"/>
              </a:rPr>
              <a:t>原因── 英国综合国力强大</a:t>
            </a:r>
          </a:p>
          <a:p>
            <a:pPr marL="0" indent="0">
              <a:buNone/>
            </a:pPr>
            <a:r>
              <a:rPr lang="zh-CN" altLang="en-US" b="1" dirty="0">
                <a:latin typeface="宋体" pitchFamily="2" charset="-122"/>
                <a:ea typeface="宋体" pitchFamily="2" charset="-122"/>
              </a:rPr>
              <a:t>根本原因──中国落后的封建制度</a:t>
            </a:r>
          </a:p>
          <a:p>
            <a:pPr marL="0" indent="0">
              <a:buNone/>
            </a:pPr>
            <a:endParaRPr lang="zh-CN" altLang="en-US" b="1" dirty="0">
              <a:latin typeface="宋体" pitchFamily="2" charset="-122"/>
              <a:ea typeface="宋体" pitchFamily="2" charset="-122"/>
            </a:endParaRPr>
          </a:p>
        </p:txBody>
      </p:sp>
      <p:pic>
        <p:nvPicPr>
          <p:cNvPr id="4" name="图片 37890" descr="中英《南京条约》签订"/>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443" y="476672"/>
            <a:ext cx="7941917"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045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fade">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11760" y="0"/>
            <a:ext cx="4104456" cy="792088"/>
          </a:xfrm>
          <a:solidFill>
            <a:srgbClr val="FFFF00"/>
          </a:solidFill>
        </p:spPr>
        <p:txBody>
          <a:bodyPr/>
          <a:lstStyle/>
          <a:p>
            <a:r>
              <a:rPr lang="zh-CN" altLang="en-US" dirty="0" smtClean="0"/>
              <a:t>结果</a:t>
            </a:r>
            <a:endParaRPr lang="zh-CN" altLang="en-US" dirty="0"/>
          </a:p>
        </p:txBody>
      </p:sp>
      <p:graphicFrame>
        <p:nvGraphicFramePr>
          <p:cNvPr id="4" name="内容占位符 3"/>
          <p:cNvGraphicFramePr>
            <a:graphicFrameLocks/>
          </p:cNvGraphicFramePr>
          <p:nvPr>
            <p:extLst>
              <p:ext uri="{D42A27DB-BD31-4B8C-83A1-F6EECF244321}">
                <p14:modId xmlns:p14="http://schemas.microsoft.com/office/powerpoint/2010/main" val="1073236691"/>
              </p:ext>
            </p:extLst>
          </p:nvPr>
        </p:nvGraphicFramePr>
        <p:xfrm>
          <a:off x="100832" y="836712"/>
          <a:ext cx="9036496" cy="4752528"/>
        </p:xfrm>
        <a:graphic>
          <a:graphicData uri="http://schemas.openxmlformats.org/drawingml/2006/table">
            <a:tbl>
              <a:tblPr/>
              <a:tblGrid>
                <a:gridCol w="1734864"/>
                <a:gridCol w="792088"/>
                <a:gridCol w="1008112"/>
                <a:gridCol w="2376264"/>
                <a:gridCol w="3125168"/>
              </a:tblGrid>
              <a:tr h="915321">
                <a:tc>
                  <a:txBody>
                    <a:bodyPr/>
                    <a:lstStyle/>
                    <a:p>
                      <a:pPr algn="ctr" latinLnBrk="1"/>
                      <a:r>
                        <a:rPr lang="zh-CN" altLang="en-US" sz="2400" b="1" dirty="0">
                          <a:effectLst/>
                          <a:latin typeface="宋体" pitchFamily="2" charset="-122"/>
                          <a:ea typeface="宋体" pitchFamily="2" charset="-122"/>
                        </a:rPr>
                        <a:t>条约</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a:effectLst/>
                          <a:latin typeface="宋体" pitchFamily="2" charset="-122"/>
                          <a:ea typeface="宋体" pitchFamily="2" charset="-122"/>
                        </a:rPr>
                        <a:t>时间</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smtClean="0">
                          <a:effectLst/>
                          <a:latin typeface="宋体" pitchFamily="2" charset="-122"/>
                          <a:ea typeface="宋体" pitchFamily="2" charset="-122"/>
                        </a:rPr>
                        <a:t>国家</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a:effectLst/>
                          <a:latin typeface="宋体" pitchFamily="2" charset="-122"/>
                          <a:ea typeface="宋体" pitchFamily="2" charset="-122"/>
                        </a:rPr>
                        <a:t>内容</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smtClean="0">
                          <a:effectLst/>
                          <a:latin typeface="宋体" pitchFamily="2" charset="-122"/>
                          <a:ea typeface="宋体" pitchFamily="2" charset="-122"/>
                        </a:rPr>
                        <a:t>对中国影响</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r>
              <a:tr h="1460943">
                <a:tc>
                  <a:txBody>
                    <a:bodyPr/>
                    <a:lstStyle/>
                    <a:p>
                      <a:pPr algn="ctr" latinLnBrk="1"/>
                      <a:r>
                        <a:rPr lang="en-US" altLang="zh-CN" sz="2400" b="1" dirty="0">
                          <a:effectLst/>
                          <a:latin typeface="宋体" pitchFamily="2" charset="-122"/>
                          <a:ea typeface="宋体" pitchFamily="2" charset="-122"/>
                        </a:rPr>
                        <a:t>《</a:t>
                      </a:r>
                      <a:r>
                        <a:rPr lang="zh-CN" altLang="en-US" sz="2400" b="1" dirty="0">
                          <a:effectLst/>
                          <a:latin typeface="宋体" pitchFamily="2" charset="-122"/>
                          <a:ea typeface="宋体" pitchFamily="2" charset="-122"/>
                        </a:rPr>
                        <a:t>南京条约</a:t>
                      </a:r>
                      <a:r>
                        <a:rPr lang="en-US" altLang="zh-CN" sz="2400" b="1" dirty="0">
                          <a:effectLst/>
                          <a:latin typeface="宋体" pitchFamily="2" charset="-122"/>
                          <a:ea typeface="宋体" pitchFamily="2" charset="-122"/>
                        </a:rPr>
                        <a:t>》</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en-US" altLang="zh-CN" sz="2400" b="1" dirty="0" smtClean="0">
                          <a:effectLst/>
                          <a:latin typeface="宋体" pitchFamily="2" charset="-122"/>
                          <a:ea typeface="宋体" pitchFamily="2" charset="-122"/>
                        </a:rPr>
                        <a:t>1842</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a:effectLst/>
                          <a:latin typeface="宋体" pitchFamily="2" charset="-122"/>
                          <a:ea typeface="宋体" pitchFamily="2" charset="-122"/>
                        </a:rPr>
                        <a:t>中英</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latinLnBrk="1"/>
                      <a:r>
                        <a:rPr lang="zh-CN" altLang="en-US" sz="2400" b="1" dirty="0">
                          <a:effectLst/>
                          <a:latin typeface="宋体" pitchFamily="2" charset="-122"/>
                          <a:ea typeface="宋体" pitchFamily="2" charset="-122"/>
                        </a:rPr>
                        <a:t>割让</a:t>
                      </a:r>
                      <a:r>
                        <a:rPr lang="zh-CN" altLang="en-US" sz="2400" b="1" dirty="0" smtClean="0">
                          <a:effectLst/>
                          <a:latin typeface="宋体" pitchFamily="2" charset="-122"/>
                          <a:ea typeface="宋体" pitchFamily="2" charset="-122"/>
                        </a:rPr>
                        <a:t>香港岛；</a:t>
                      </a:r>
                      <a:endParaRPr lang="en-US" altLang="zh-CN" sz="2400" b="1" dirty="0" smtClean="0">
                        <a:effectLst/>
                        <a:latin typeface="宋体" pitchFamily="2" charset="-122"/>
                        <a:ea typeface="宋体" pitchFamily="2" charset="-122"/>
                      </a:endParaRPr>
                    </a:p>
                    <a:p>
                      <a:pPr latinLnBrk="1"/>
                      <a:r>
                        <a:rPr lang="zh-CN" altLang="en-US" sz="2400" b="1" dirty="0" smtClean="0">
                          <a:effectLst/>
                          <a:latin typeface="宋体" pitchFamily="2" charset="-122"/>
                          <a:ea typeface="宋体" pitchFamily="2" charset="-122"/>
                        </a:rPr>
                        <a:t>赔款</a:t>
                      </a:r>
                      <a:r>
                        <a:rPr lang="en-US" altLang="zh-CN" sz="2400" b="1" dirty="0">
                          <a:effectLst/>
                          <a:latin typeface="宋体" pitchFamily="2" charset="-122"/>
                          <a:ea typeface="宋体" pitchFamily="2" charset="-122"/>
                        </a:rPr>
                        <a:t>2100</a:t>
                      </a:r>
                      <a:r>
                        <a:rPr lang="zh-CN" altLang="en-US" sz="2400" b="1" dirty="0">
                          <a:effectLst/>
                          <a:latin typeface="宋体" pitchFamily="2" charset="-122"/>
                          <a:ea typeface="宋体" pitchFamily="2" charset="-122"/>
                        </a:rPr>
                        <a:t>万</a:t>
                      </a:r>
                      <a:r>
                        <a:rPr lang="zh-CN" altLang="en-US" sz="2400" b="1" dirty="0" smtClean="0">
                          <a:effectLst/>
                          <a:latin typeface="宋体" pitchFamily="2" charset="-122"/>
                          <a:ea typeface="宋体" pitchFamily="2" charset="-122"/>
                        </a:rPr>
                        <a:t>银元；</a:t>
                      </a:r>
                      <a:endParaRPr lang="en-US" altLang="zh-CN" sz="2400" b="1" dirty="0" smtClean="0">
                        <a:effectLst/>
                        <a:latin typeface="宋体" pitchFamily="2" charset="-122"/>
                        <a:ea typeface="宋体" pitchFamily="2" charset="-122"/>
                      </a:endParaRPr>
                    </a:p>
                    <a:p>
                      <a:pPr latinLnBrk="1"/>
                      <a:r>
                        <a:rPr lang="zh-CN" altLang="en-US" sz="2400" b="1" dirty="0" smtClean="0">
                          <a:effectLst/>
                          <a:latin typeface="宋体" pitchFamily="2" charset="-122"/>
                          <a:ea typeface="宋体" pitchFamily="2" charset="-122"/>
                        </a:rPr>
                        <a:t>协定关税；</a:t>
                      </a:r>
                      <a:endParaRPr lang="en-US" altLang="zh-CN" sz="2400" b="1" dirty="0" smtClean="0">
                        <a:effectLst/>
                        <a:latin typeface="宋体" pitchFamily="2" charset="-122"/>
                        <a:ea typeface="宋体" pitchFamily="2" charset="-122"/>
                      </a:endParaRPr>
                    </a:p>
                    <a:p>
                      <a:pPr latinLnBrk="1"/>
                      <a:r>
                        <a:rPr lang="zh-CN" altLang="en-US" sz="2400" b="1" dirty="0" smtClean="0">
                          <a:effectLst/>
                          <a:latin typeface="宋体" pitchFamily="2" charset="-122"/>
                          <a:ea typeface="宋体" pitchFamily="2" charset="-122"/>
                        </a:rPr>
                        <a:t>五</a:t>
                      </a:r>
                      <a:r>
                        <a:rPr lang="zh-CN" altLang="en-US" sz="2400" b="1" dirty="0">
                          <a:effectLst/>
                          <a:latin typeface="宋体" pitchFamily="2" charset="-122"/>
                          <a:ea typeface="宋体" pitchFamily="2" charset="-122"/>
                        </a:rPr>
                        <a:t>口通商等。</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latinLnBrk="1"/>
                      <a:r>
                        <a:rPr lang="zh-CN" altLang="en-US" sz="2400" b="1" dirty="0" smtClean="0">
                          <a:effectLst/>
                          <a:latin typeface="Calibri"/>
                          <a:ea typeface="宋体" pitchFamily="2" charset="-122"/>
                        </a:rPr>
                        <a:t>①</a:t>
                      </a:r>
                      <a:r>
                        <a:rPr lang="zh-CN" altLang="en-US" sz="2400" b="1" dirty="0" smtClean="0">
                          <a:effectLst/>
                          <a:latin typeface="宋体" pitchFamily="2" charset="-122"/>
                          <a:ea typeface="宋体" pitchFamily="2" charset="-122"/>
                        </a:rPr>
                        <a:t>领土主权遭到破坏；</a:t>
                      </a:r>
                      <a:r>
                        <a:rPr lang="zh-CN" altLang="en-US" sz="2400" b="1" dirty="0" smtClean="0">
                          <a:effectLst/>
                          <a:latin typeface="Calibri"/>
                          <a:ea typeface="宋体" pitchFamily="2" charset="-122"/>
                        </a:rPr>
                        <a:t>②</a:t>
                      </a:r>
                      <a:r>
                        <a:rPr lang="zh-CN" altLang="en-US" sz="2400" b="1" dirty="0" smtClean="0">
                          <a:effectLst/>
                          <a:latin typeface="宋体" pitchFamily="2" charset="-122"/>
                          <a:ea typeface="宋体" pitchFamily="2" charset="-122"/>
                        </a:rPr>
                        <a:t>加重了人民负担；</a:t>
                      </a:r>
                      <a:endParaRPr lang="en-US" altLang="zh-CN" sz="2400" b="1" dirty="0" smtClean="0">
                        <a:effectLst/>
                        <a:latin typeface="宋体" pitchFamily="2" charset="-122"/>
                        <a:ea typeface="宋体" pitchFamily="2" charset="-122"/>
                      </a:endParaRPr>
                    </a:p>
                    <a:p>
                      <a:pPr latinLnBrk="1"/>
                      <a:r>
                        <a:rPr lang="zh-CN" altLang="en-US" sz="2400" b="1" dirty="0" smtClean="0">
                          <a:effectLst/>
                          <a:latin typeface="Calibri"/>
                          <a:ea typeface="宋体" pitchFamily="2" charset="-122"/>
                        </a:rPr>
                        <a:t>③</a:t>
                      </a:r>
                      <a:r>
                        <a:rPr lang="zh-CN" altLang="en-US" sz="2400" b="1" dirty="0" smtClean="0">
                          <a:effectLst/>
                          <a:latin typeface="宋体" pitchFamily="2" charset="-122"/>
                          <a:ea typeface="宋体" pitchFamily="2" charset="-122"/>
                        </a:rPr>
                        <a:t>打开东南沿海</a:t>
                      </a:r>
                      <a:r>
                        <a:rPr lang="zh-CN" altLang="en-US" sz="2400" b="1" baseline="0" dirty="0" smtClean="0">
                          <a:effectLst/>
                          <a:latin typeface="宋体" pitchFamily="2" charset="-122"/>
                          <a:ea typeface="宋体" pitchFamily="2" charset="-122"/>
                        </a:rPr>
                        <a:t>门户，便利资本主义倾销商品和掠夺原料；</a:t>
                      </a:r>
                      <a:endParaRPr lang="en-US" altLang="zh-CN" sz="2400" b="1" baseline="0" dirty="0" smtClean="0">
                        <a:effectLst/>
                        <a:latin typeface="宋体" pitchFamily="2" charset="-122"/>
                        <a:ea typeface="宋体" pitchFamily="2" charset="-122"/>
                      </a:endParaRPr>
                    </a:p>
                    <a:p>
                      <a:pPr latinLnBrk="1"/>
                      <a:r>
                        <a:rPr lang="zh-CN" altLang="en-US" sz="2400" b="1" baseline="0" dirty="0" smtClean="0">
                          <a:effectLst/>
                          <a:latin typeface="Calibri"/>
                          <a:ea typeface="宋体" pitchFamily="2" charset="-122"/>
                        </a:rPr>
                        <a:t>④</a:t>
                      </a:r>
                      <a:r>
                        <a:rPr lang="zh-CN" altLang="en-US" sz="2400" b="1" baseline="0" dirty="0" smtClean="0">
                          <a:effectLst/>
                          <a:latin typeface="宋体" pitchFamily="2" charset="-122"/>
                          <a:ea typeface="宋体" pitchFamily="2" charset="-122"/>
                        </a:rPr>
                        <a:t>丧失关税自主权</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r>
              <a:tr h="652119">
                <a:tc>
                  <a:txBody>
                    <a:bodyPr/>
                    <a:lstStyle/>
                    <a:p>
                      <a:pPr algn="ctr" latinLnBrk="1"/>
                      <a:r>
                        <a:rPr lang="en-US" altLang="zh-CN" sz="2400" b="1">
                          <a:effectLst/>
                          <a:latin typeface="宋体" pitchFamily="2" charset="-122"/>
                          <a:ea typeface="宋体" pitchFamily="2" charset="-122"/>
                        </a:rPr>
                        <a:t>《</a:t>
                      </a:r>
                      <a:r>
                        <a:rPr lang="zh-CN" altLang="en-US" sz="2400" b="1">
                          <a:effectLst/>
                          <a:latin typeface="宋体" pitchFamily="2" charset="-122"/>
                          <a:ea typeface="宋体" pitchFamily="2" charset="-122"/>
                        </a:rPr>
                        <a:t>虎门条约</a:t>
                      </a:r>
                      <a:r>
                        <a:rPr lang="en-US" altLang="zh-CN" sz="2400" b="1">
                          <a:effectLst/>
                          <a:latin typeface="宋体" pitchFamily="2" charset="-122"/>
                          <a:ea typeface="宋体" pitchFamily="2" charset="-122"/>
                        </a:rPr>
                        <a:t>》</a:t>
                      </a:r>
                      <a:endParaRPr lang="zh-CN" altLang="en-US" sz="2400" b="1">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en-US" altLang="zh-CN" sz="2400" b="1">
                          <a:effectLst/>
                          <a:latin typeface="宋体" pitchFamily="2" charset="-122"/>
                          <a:ea typeface="宋体" pitchFamily="2" charset="-122"/>
                        </a:rPr>
                        <a:t>1843</a:t>
                      </a:r>
                      <a:endParaRPr lang="zh-CN" altLang="en-US" sz="2400" b="1">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a:effectLst/>
                          <a:latin typeface="宋体" pitchFamily="2" charset="-122"/>
                          <a:ea typeface="宋体" pitchFamily="2" charset="-122"/>
                        </a:rPr>
                        <a:t>中英</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rowSpan="3">
                  <a:txBody>
                    <a:bodyPr/>
                    <a:lstStyle/>
                    <a:p>
                      <a:pPr latinLnBrk="1"/>
                      <a:r>
                        <a:rPr lang="zh-CN" altLang="en-US" sz="2400" b="1" dirty="0" smtClean="0">
                          <a:effectLst/>
                          <a:latin typeface="宋体" pitchFamily="2" charset="-122"/>
                          <a:ea typeface="宋体" pitchFamily="2" charset="-122"/>
                        </a:rPr>
                        <a:t>英美法三国获得</a:t>
                      </a:r>
                      <a:endParaRPr lang="en-US" altLang="zh-CN" sz="2400" b="1" dirty="0" smtClean="0">
                        <a:effectLst/>
                        <a:latin typeface="宋体" pitchFamily="2" charset="-122"/>
                        <a:ea typeface="宋体" pitchFamily="2" charset="-122"/>
                      </a:endParaRPr>
                    </a:p>
                    <a:p>
                      <a:pPr latinLnBrk="1"/>
                      <a:r>
                        <a:rPr lang="zh-CN" altLang="en-US" sz="2400" b="1" dirty="0" smtClean="0">
                          <a:solidFill>
                            <a:srgbClr val="FF0000"/>
                          </a:solidFill>
                          <a:effectLst/>
                          <a:latin typeface="宋体" pitchFamily="2" charset="-122"/>
                          <a:ea typeface="宋体" pitchFamily="2" charset="-122"/>
                        </a:rPr>
                        <a:t>领事裁判权、</a:t>
                      </a:r>
                      <a:endParaRPr lang="en-US" altLang="zh-CN" sz="2400" b="1" dirty="0" smtClean="0">
                        <a:solidFill>
                          <a:srgbClr val="FF0000"/>
                        </a:solidFill>
                        <a:effectLst/>
                        <a:latin typeface="宋体" pitchFamily="2" charset="-122"/>
                        <a:ea typeface="宋体" pitchFamily="2" charset="-122"/>
                      </a:endParaRPr>
                    </a:p>
                    <a:p>
                      <a:pPr latinLnBrk="1"/>
                      <a:r>
                        <a:rPr lang="zh-CN" altLang="en-US" sz="2400" b="1" dirty="0" smtClean="0">
                          <a:solidFill>
                            <a:srgbClr val="FF0000"/>
                          </a:solidFill>
                          <a:effectLst/>
                          <a:latin typeface="宋体" pitchFamily="2" charset="-122"/>
                          <a:ea typeface="宋体" pitchFamily="2" charset="-122"/>
                        </a:rPr>
                        <a:t>片面最惠国待遇、</a:t>
                      </a:r>
                      <a:endParaRPr lang="en-US" altLang="zh-CN" sz="2400" b="1" dirty="0" smtClean="0">
                        <a:solidFill>
                          <a:srgbClr val="FF0000"/>
                        </a:solidFill>
                        <a:effectLst/>
                        <a:latin typeface="宋体" pitchFamily="2" charset="-122"/>
                        <a:ea typeface="宋体" pitchFamily="2" charset="-122"/>
                      </a:endParaRPr>
                    </a:p>
                    <a:p>
                      <a:pPr latinLnBrk="1"/>
                      <a:r>
                        <a:rPr lang="zh-CN" altLang="en-US" sz="2400" b="1" dirty="0" smtClean="0">
                          <a:solidFill>
                            <a:srgbClr val="FF0000"/>
                          </a:solidFill>
                          <a:effectLst/>
                          <a:latin typeface="宋体" pitchFamily="2" charset="-122"/>
                          <a:ea typeface="宋体" pitchFamily="2" charset="-122"/>
                        </a:rPr>
                        <a:t>通商口岸传教权</a:t>
                      </a:r>
                      <a:r>
                        <a:rPr lang="zh-CN" altLang="en-US" sz="2400" b="1" dirty="0" smtClean="0">
                          <a:effectLst/>
                          <a:latin typeface="宋体" pitchFamily="2" charset="-122"/>
                          <a:ea typeface="宋体" pitchFamily="2" charset="-122"/>
                        </a:rPr>
                        <a:t>。</a:t>
                      </a:r>
                      <a:endParaRPr lang="en-US" altLang="zh-CN" sz="2400" b="1" dirty="0" smtClean="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AFAFA"/>
                    </a:solidFill>
                  </a:tcPr>
                </a:tc>
                <a:tc rowSpan="3">
                  <a:txBody>
                    <a:bodyPr/>
                    <a:lstStyle/>
                    <a:p>
                      <a:pPr latinLnBrk="1"/>
                      <a:endParaRPr lang="en-US" altLang="zh-CN" sz="2400" b="1" dirty="0" smtClean="0">
                        <a:effectLst/>
                        <a:latin typeface="宋体" pitchFamily="2" charset="-122"/>
                        <a:ea typeface="宋体" pitchFamily="2" charset="-122"/>
                      </a:endParaRPr>
                    </a:p>
                    <a:p>
                      <a:pPr latinLnBrk="1"/>
                      <a:r>
                        <a:rPr lang="zh-CN" altLang="en-US" sz="2400" b="1" dirty="0" smtClean="0">
                          <a:effectLst/>
                          <a:latin typeface="宋体" pitchFamily="2" charset="-122"/>
                          <a:ea typeface="宋体" pitchFamily="2" charset="-122"/>
                        </a:rPr>
                        <a:t>司法主权、</a:t>
                      </a:r>
                      <a:endParaRPr lang="en-US" altLang="zh-CN" sz="2400" b="1" dirty="0" smtClean="0">
                        <a:effectLst/>
                        <a:latin typeface="宋体" pitchFamily="2" charset="-122"/>
                        <a:ea typeface="宋体" pitchFamily="2" charset="-122"/>
                      </a:endParaRPr>
                    </a:p>
                    <a:p>
                      <a:pPr latinLnBrk="1"/>
                      <a:r>
                        <a:rPr lang="zh-CN" altLang="en-US" sz="2400" b="1" dirty="0" smtClean="0">
                          <a:effectLst/>
                          <a:latin typeface="宋体" pitchFamily="2" charset="-122"/>
                          <a:ea typeface="宋体" pitchFamily="2" charset="-122"/>
                        </a:rPr>
                        <a:t>贸易主权遭到破坏</a:t>
                      </a:r>
                      <a:endParaRPr lang="en-US" altLang="zh-CN" sz="2400" b="1" dirty="0" smtClean="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AFAFA"/>
                    </a:solidFill>
                  </a:tcPr>
                </a:tc>
              </a:tr>
              <a:tr h="619896">
                <a:tc>
                  <a:txBody>
                    <a:bodyPr/>
                    <a:lstStyle/>
                    <a:p>
                      <a:pPr algn="ctr" latinLnBrk="1"/>
                      <a:r>
                        <a:rPr lang="en-US" altLang="zh-CN" sz="2400" b="1" dirty="0">
                          <a:effectLst/>
                          <a:latin typeface="宋体" pitchFamily="2" charset="-122"/>
                          <a:ea typeface="宋体" pitchFamily="2" charset="-122"/>
                        </a:rPr>
                        <a:t>《</a:t>
                      </a:r>
                      <a:r>
                        <a:rPr lang="zh-CN" altLang="en-US" sz="2400" b="1" dirty="0">
                          <a:effectLst/>
                          <a:latin typeface="宋体" pitchFamily="2" charset="-122"/>
                          <a:ea typeface="宋体" pitchFamily="2" charset="-122"/>
                        </a:rPr>
                        <a:t>望厦条约</a:t>
                      </a:r>
                      <a:r>
                        <a:rPr lang="en-US" altLang="zh-CN" sz="2400" b="1" dirty="0">
                          <a:effectLst/>
                          <a:latin typeface="宋体" pitchFamily="2" charset="-122"/>
                          <a:ea typeface="宋体" pitchFamily="2" charset="-122"/>
                        </a:rPr>
                        <a:t>》</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en-US" altLang="zh-CN" sz="2400" b="1">
                          <a:effectLst/>
                          <a:latin typeface="宋体" pitchFamily="2" charset="-122"/>
                          <a:ea typeface="宋体" pitchFamily="2" charset="-122"/>
                        </a:rPr>
                        <a:t>1844</a:t>
                      </a:r>
                      <a:endParaRPr lang="zh-CN" altLang="en-US" sz="2400" b="1">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a:effectLst/>
                          <a:latin typeface="宋体" pitchFamily="2" charset="-122"/>
                          <a:ea typeface="宋体" pitchFamily="2" charset="-122"/>
                        </a:rPr>
                        <a:t>中美</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vMerge="1">
                  <a:txBody>
                    <a:bodyPr/>
                    <a:lstStyle/>
                    <a:p>
                      <a:pPr latinLnBrk="1"/>
                      <a:endParaRPr lang="zh-CN" altLang="en-US" dirty="0">
                        <a:effectLst/>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vMerge="1">
                  <a:txBody>
                    <a:bodyPr/>
                    <a:lstStyle/>
                    <a:p>
                      <a:endParaRPr lang="zh-CN" altLang="en-US"/>
                    </a:p>
                  </a:txBody>
                  <a:tcPr/>
                </a:tc>
              </a:tr>
              <a:tr h="370632">
                <a:tc>
                  <a:txBody>
                    <a:bodyPr/>
                    <a:lstStyle/>
                    <a:p>
                      <a:pPr algn="ctr" latinLnBrk="1"/>
                      <a:r>
                        <a:rPr lang="en-US" altLang="zh-CN" sz="2400" b="1" dirty="0">
                          <a:effectLst/>
                          <a:latin typeface="宋体" pitchFamily="2" charset="-122"/>
                          <a:ea typeface="宋体" pitchFamily="2" charset="-122"/>
                        </a:rPr>
                        <a:t>《</a:t>
                      </a:r>
                      <a:r>
                        <a:rPr lang="zh-CN" altLang="en-US" sz="2400" b="1" dirty="0">
                          <a:effectLst/>
                          <a:latin typeface="宋体" pitchFamily="2" charset="-122"/>
                          <a:ea typeface="宋体" pitchFamily="2" charset="-122"/>
                        </a:rPr>
                        <a:t>黄埔条约</a:t>
                      </a:r>
                      <a:r>
                        <a:rPr lang="en-US" altLang="zh-CN" sz="2400" b="1" dirty="0">
                          <a:effectLst/>
                          <a:latin typeface="宋体" pitchFamily="2" charset="-122"/>
                          <a:ea typeface="宋体" pitchFamily="2" charset="-122"/>
                        </a:rPr>
                        <a:t>》</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en-US" altLang="zh-CN" sz="2400" b="1" dirty="0">
                          <a:effectLst/>
                          <a:latin typeface="宋体" pitchFamily="2" charset="-122"/>
                          <a:ea typeface="宋体" pitchFamily="2" charset="-122"/>
                        </a:rPr>
                        <a:t>1844</a:t>
                      </a:r>
                      <a:endParaRPr lang="zh-CN" altLang="en-US" sz="2400" b="1" dirty="0">
                        <a:effectLst/>
                        <a:latin typeface="宋体" pitchFamily="2" charset="-122"/>
                        <a:ea typeface="宋体" pitchFamily="2" charset="-122"/>
                      </a:endParaRP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a:txBody>
                    <a:bodyPr/>
                    <a:lstStyle/>
                    <a:p>
                      <a:pPr algn="ctr" latinLnBrk="1"/>
                      <a:r>
                        <a:rPr lang="zh-CN" altLang="en-US" sz="2400" b="1" dirty="0">
                          <a:effectLst/>
                          <a:latin typeface="宋体" pitchFamily="2" charset="-122"/>
                          <a:ea typeface="宋体" pitchFamily="2" charset="-122"/>
                        </a:rPr>
                        <a:t>中法</a:t>
                      </a:r>
                    </a:p>
                  </a:txBody>
                  <a:tcPr marL="66675" marR="66675" marT="0" marB="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AFA"/>
                    </a:solidFill>
                  </a:tcPr>
                </a:tc>
                <a:tc vMerge="1">
                  <a:txBody>
                    <a:bodyPr/>
                    <a:lstStyle/>
                    <a:p>
                      <a:endParaRPr lang="zh-CN" altLang="en-US" dirty="0"/>
                    </a:p>
                  </a:txBody>
                  <a:tcPr>
                    <a:lnL w="9525" cap="flat" cmpd="sng" algn="ctr">
                      <a:solidFill>
                        <a:srgbClr val="000000"/>
                      </a:solidFill>
                      <a:prstDash val="solid"/>
                      <a:round/>
                      <a:headEnd type="none" w="med" len="med"/>
                      <a:tailEnd type="none" w="med" len="med"/>
                    </a:lnL>
                    <a:lnT w="9525" cap="flat" cmpd="sng" algn="ctr">
                      <a:solidFill>
                        <a:srgbClr val="000000"/>
                      </a:solidFill>
                      <a:prstDash val="solid"/>
                      <a:round/>
                      <a:headEnd type="none" w="med" len="med"/>
                      <a:tailEnd type="none" w="med" len="med"/>
                    </a:lnT>
                  </a:tcPr>
                </a:tc>
                <a:tc vMerge="1">
                  <a:txBody>
                    <a:bodyPr/>
                    <a:lstStyle/>
                    <a:p>
                      <a:endParaRPr lang="zh-CN" altLang="en-US"/>
                    </a:p>
                  </a:txBody>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8" y="5645150"/>
            <a:ext cx="8766175"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888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2746648" cy="692696"/>
          </a:xfrm>
          <a:solidFill>
            <a:srgbClr val="FF0000"/>
          </a:solidFill>
        </p:spPr>
        <p:txBody>
          <a:bodyPr>
            <a:normAutofit fontScale="90000"/>
          </a:bodyPr>
          <a:lstStyle/>
          <a:p>
            <a:r>
              <a:rPr lang="zh-CN" altLang="en-US" dirty="0" smtClean="0"/>
              <a:t>知识链接</a:t>
            </a:r>
            <a:endParaRPr lang="zh-CN" altLang="en-US" dirty="0"/>
          </a:p>
        </p:txBody>
      </p:sp>
      <p:sp>
        <p:nvSpPr>
          <p:cNvPr id="3" name="内容占位符 2"/>
          <p:cNvSpPr>
            <a:spLocks noGrp="1"/>
          </p:cNvSpPr>
          <p:nvPr>
            <p:ph idx="1"/>
          </p:nvPr>
        </p:nvSpPr>
        <p:spPr>
          <a:xfrm>
            <a:off x="0" y="908720"/>
            <a:ext cx="9144000" cy="5832648"/>
          </a:xfrm>
          <a:solidFill>
            <a:srgbClr val="92D050"/>
          </a:solidFill>
        </p:spPr>
        <p:txBody>
          <a:bodyPr>
            <a:normAutofit fontScale="85000" lnSpcReduction="10000"/>
          </a:bodyPr>
          <a:lstStyle/>
          <a:p>
            <a:pPr marL="0" indent="0">
              <a:buNone/>
            </a:pPr>
            <a:r>
              <a:rPr lang="zh-CN" altLang="en-US" sz="3800" b="1" dirty="0">
                <a:latin typeface="+mj-ea"/>
                <a:ea typeface="+mj-ea"/>
              </a:rPr>
              <a:t>协定关税</a:t>
            </a:r>
            <a:r>
              <a:rPr lang="zh-CN" altLang="en-US" dirty="0"/>
              <a:t>：一种是自主协定关税，即通过协议，在自愿对等的基础上相互给予对方以某种优惠待遇的关税税率；另一种是片面协定关税，即一国在另一国胁迫下签订协议，片面给予优惠待遇的关税税率，这构成一国对另一国的特权。</a:t>
            </a:r>
          </a:p>
          <a:p>
            <a:pPr marL="0" indent="0">
              <a:buNone/>
            </a:pPr>
            <a:r>
              <a:rPr lang="zh-CN" altLang="en-US" sz="3800" b="1" dirty="0">
                <a:latin typeface="+mj-ea"/>
                <a:ea typeface="+mj-ea"/>
              </a:rPr>
              <a:t>领事裁判权</a:t>
            </a:r>
            <a:r>
              <a:rPr lang="zh-CN" altLang="en-US" dirty="0"/>
              <a:t>：是指帝国主义国家侨民不受居留国法律管辖的特权</a:t>
            </a:r>
            <a:r>
              <a:rPr lang="zh-CN" altLang="en-US" dirty="0" smtClean="0"/>
              <a:t>。该</a:t>
            </a:r>
            <a:r>
              <a:rPr lang="zh-CN" altLang="en-US" dirty="0"/>
              <a:t>侨民在居留国犯罪，或成为民事诉讼的被告时，只由其本国在</a:t>
            </a:r>
            <a:r>
              <a:rPr lang="zh-CN" altLang="en-US" dirty="0" smtClean="0"/>
              <a:t>居留</a:t>
            </a:r>
            <a:r>
              <a:rPr lang="zh-CN" altLang="en-US" dirty="0"/>
              <a:t>国的领事或法庭依其本国法律审理。</a:t>
            </a:r>
          </a:p>
          <a:p>
            <a:pPr marL="0" indent="0">
              <a:buNone/>
            </a:pPr>
            <a:r>
              <a:rPr lang="zh-CN" altLang="en-US" sz="3800" b="1" dirty="0">
                <a:latin typeface="+mj-ea"/>
                <a:ea typeface="+mj-ea"/>
              </a:rPr>
              <a:t>片面最惠国待遇</a:t>
            </a:r>
            <a:r>
              <a:rPr lang="zh-CN" altLang="en-US" dirty="0" smtClean="0"/>
              <a:t>：</a:t>
            </a:r>
            <a:r>
              <a:rPr lang="zh-CN" altLang="en-US" dirty="0"/>
              <a:t>最惠国待遇</a:t>
            </a:r>
            <a:r>
              <a:rPr lang="zh-CN" altLang="en-US" dirty="0" smtClean="0"/>
              <a:t>是</a:t>
            </a:r>
            <a:r>
              <a:rPr lang="zh-CN" altLang="en-US" dirty="0"/>
              <a:t>指一国的通商、航海、税收或公民法律地位方面给予另一国享受现实或将来所给予任何第三国同样的一切优惠、特权或豁免等</a:t>
            </a:r>
            <a:r>
              <a:rPr lang="zh-CN" altLang="en-US" dirty="0" smtClean="0"/>
              <a:t>待遇。最惠国待遇</a:t>
            </a:r>
            <a:r>
              <a:rPr lang="zh-CN" altLang="en-US" dirty="0"/>
              <a:t>一般是相互的，缔约双方在平等互利的基础上相互享受最惠国待遇。但在有些不平等条约中，往往只片面规定一国享受最惠国待遇，而另一缔约国则无对等权利，因而是片面的。</a:t>
            </a:r>
          </a:p>
          <a:p>
            <a:pPr marL="0" indent="0">
              <a:buNone/>
            </a:pPr>
            <a:endParaRPr lang="zh-CN" altLang="en-US" dirty="0"/>
          </a:p>
        </p:txBody>
      </p:sp>
    </p:spTree>
    <p:extLst>
      <p:ext uri="{BB962C8B-B14F-4D97-AF65-F5344CB8AC3E}">
        <p14:creationId xmlns:p14="http://schemas.microsoft.com/office/powerpoint/2010/main" val="196771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88640"/>
            <a:ext cx="8435280" cy="3600400"/>
          </a:xfrm>
          <a:solidFill>
            <a:schemeClr val="bg2">
              <a:lumMod val="75000"/>
            </a:schemeClr>
          </a:solidFill>
        </p:spPr>
        <p:txBody>
          <a:bodyPr>
            <a:normAutofit lnSpcReduction="10000"/>
          </a:bodyPr>
          <a:lstStyle/>
          <a:p>
            <a:pPr marL="0" indent="0">
              <a:buNone/>
            </a:pPr>
            <a:r>
              <a:rPr lang="zh-CN" altLang="en-US" sz="2400" b="1" dirty="0" smtClean="0">
                <a:latin typeface="+mn-ea"/>
              </a:rPr>
              <a:t>    按照</a:t>
            </a:r>
            <a:r>
              <a:rPr lang="en-US" altLang="zh-CN" sz="2400" b="1" dirty="0">
                <a:latin typeface="+mn-ea"/>
              </a:rPr>
              <a:t>《</a:t>
            </a:r>
            <a:r>
              <a:rPr lang="zh-CN" altLang="en-US" sz="2400" b="1" dirty="0">
                <a:latin typeface="+mn-ea"/>
              </a:rPr>
              <a:t>南京条约</a:t>
            </a:r>
            <a:r>
              <a:rPr lang="en-US" altLang="zh-CN" sz="2400" b="1" dirty="0">
                <a:latin typeface="+mn-ea"/>
              </a:rPr>
              <a:t>》</a:t>
            </a:r>
            <a:r>
              <a:rPr lang="zh-CN" altLang="en-US" sz="2400" b="1" dirty="0">
                <a:latin typeface="+mn-ea"/>
              </a:rPr>
              <a:t>，中国将香港岛割让给英国，并开放五个对外通商口岸</a:t>
            </a:r>
            <a:r>
              <a:rPr lang="en-US" altLang="zh-CN" sz="2400" b="1" dirty="0">
                <a:latin typeface="+mn-ea"/>
              </a:rPr>
              <a:t>——</a:t>
            </a:r>
            <a:r>
              <a:rPr lang="zh-CN" altLang="en-US" sz="2400" b="1" dirty="0">
                <a:latin typeface="+mn-ea"/>
              </a:rPr>
              <a:t>广州、福州、宁波、厦门和上海。英国领事可以居留于这些港口，英国商人可以在此租借土地，用于居住和经商。中国还同意实行一种按照价值的</a:t>
            </a:r>
            <a:r>
              <a:rPr lang="en-US" altLang="zh-CN" sz="2400" b="1" dirty="0">
                <a:latin typeface="+mn-ea"/>
              </a:rPr>
              <a:t>5%</a:t>
            </a:r>
            <a:r>
              <a:rPr lang="zh-CN" altLang="en-US" sz="2400" b="1" dirty="0">
                <a:latin typeface="+mn-ea"/>
              </a:rPr>
              <a:t>固定下来的统一关税，若要变动这一关税，须经双方同意。这一条款剥夺了中国的关税自主权，因而控制了中国的国家收入。此外，第二年缔结了一个补充条约，承认英国人在刑事案件方面的治外法权；条约还包括一项最惠国条款，保证英国人享有中国在将来准予其他国家享受的附加特权。</a:t>
            </a:r>
          </a:p>
          <a:p>
            <a:pPr marL="0" indent="0">
              <a:buNone/>
            </a:pPr>
            <a:r>
              <a:rPr lang="en-US" altLang="zh-CN" sz="2400" b="1" dirty="0" smtClean="0">
                <a:latin typeface="+mn-ea"/>
              </a:rPr>
              <a:t>                                                   ——</a:t>
            </a:r>
            <a:r>
              <a:rPr lang="zh-CN" altLang="en-US" sz="2400" b="1" dirty="0" smtClean="0">
                <a:latin typeface="+mn-ea"/>
              </a:rPr>
              <a:t>斯塔夫里阿诺斯</a:t>
            </a:r>
            <a:r>
              <a:rPr lang="en-US" altLang="zh-CN" sz="2400" b="1" dirty="0">
                <a:latin typeface="+mn-ea"/>
              </a:rPr>
              <a:t>《</a:t>
            </a:r>
            <a:r>
              <a:rPr lang="zh-CN" altLang="en-US" sz="2400" b="1" dirty="0">
                <a:latin typeface="+mn-ea"/>
              </a:rPr>
              <a:t>全球通史</a:t>
            </a:r>
            <a:r>
              <a:rPr lang="en-US" altLang="zh-CN" sz="2400" b="1" dirty="0" smtClean="0">
                <a:latin typeface="+mn-ea"/>
              </a:rPr>
              <a:t>》</a:t>
            </a:r>
            <a:endParaRPr lang="en-US" altLang="zh-CN" sz="2400" b="1" dirty="0">
              <a:latin typeface="+mn-ea"/>
            </a:endParaRPr>
          </a:p>
        </p:txBody>
      </p:sp>
      <p:sp>
        <p:nvSpPr>
          <p:cNvPr id="4" name="TextBox 3"/>
          <p:cNvSpPr txBox="1"/>
          <p:nvPr/>
        </p:nvSpPr>
        <p:spPr>
          <a:xfrm>
            <a:off x="395536" y="3913892"/>
            <a:ext cx="7992888" cy="523220"/>
          </a:xfrm>
          <a:prstGeom prst="rect">
            <a:avLst/>
          </a:prstGeom>
          <a:solidFill>
            <a:srgbClr val="FFFF00"/>
          </a:solidFill>
        </p:spPr>
        <p:txBody>
          <a:bodyPr wrap="square" rtlCol="0">
            <a:spAutoFit/>
          </a:bodyPr>
          <a:lstStyle/>
          <a:p>
            <a:r>
              <a:rPr lang="zh-CN" altLang="en-US" sz="2800" b="1" dirty="0"/>
              <a:t>根据</a:t>
            </a:r>
            <a:r>
              <a:rPr lang="zh-CN" altLang="en-US" sz="2800" b="1" dirty="0" smtClean="0"/>
              <a:t>材料，</a:t>
            </a:r>
            <a:r>
              <a:rPr lang="zh-CN" altLang="en-US" sz="2800" b="1" dirty="0"/>
              <a:t>概括英国在中国获取的特权及其影响</a:t>
            </a:r>
          </a:p>
        </p:txBody>
      </p:sp>
      <p:sp>
        <p:nvSpPr>
          <p:cNvPr id="5" name="TextBox 4"/>
          <p:cNvSpPr txBox="1"/>
          <p:nvPr/>
        </p:nvSpPr>
        <p:spPr>
          <a:xfrm>
            <a:off x="251520" y="4611231"/>
            <a:ext cx="8568952" cy="1384995"/>
          </a:xfrm>
          <a:prstGeom prst="rect">
            <a:avLst/>
          </a:prstGeom>
          <a:noFill/>
        </p:spPr>
        <p:txBody>
          <a:bodyPr wrap="square" rtlCol="0">
            <a:spAutoFit/>
          </a:bodyPr>
          <a:lstStyle/>
          <a:p>
            <a:r>
              <a:rPr lang="zh-CN" altLang="en-US" sz="2800" b="1" dirty="0" smtClean="0">
                <a:latin typeface="宋体" pitchFamily="2" charset="-122"/>
                <a:ea typeface="宋体" pitchFamily="2" charset="-122"/>
              </a:rPr>
              <a:t>①协商</a:t>
            </a:r>
            <a:r>
              <a:rPr lang="zh-CN" altLang="en-US" sz="2800" b="1" dirty="0">
                <a:latin typeface="宋体" pitchFamily="2" charset="-122"/>
                <a:ea typeface="宋体" pitchFamily="2" charset="-122"/>
              </a:rPr>
              <a:t>关税，破坏了中国的关税自主权</a:t>
            </a:r>
            <a:r>
              <a:rPr lang="zh-CN" altLang="en-US" sz="2800" b="1" dirty="0" smtClean="0">
                <a:latin typeface="宋体" pitchFamily="2" charset="-122"/>
                <a:ea typeface="宋体" pitchFamily="2" charset="-122"/>
              </a:rPr>
              <a:t>；</a:t>
            </a:r>
            <a:endParaRPr lang="en-US" altLang="zh-CN" sz="2800" b="1" dirty="0" smtClean="0">
              <a:latin typeface="宋体" pitchFamily="2" charset="-122"/>
              <a:ea typeface="宋体" pitchFamily="2" charset="-122"/>
            </a:endParaRPr>
          </a:p>
          <a:p>
            <a:r>
              <a:rPr lang="zh-CN" altLang="en-US" sz="2800" b="1" dirty="0">
                <a:latin typeface="宋体" pitchFamily="2" charset="-122"/>
                <a:ea typeface="宋体" pitchFamily="2" charset="-122"/>
              </a:rPr>
              <a:t>②</a:t>
            </a:r>
            <a:r>
              <a:rPr lang="zh-CN" altLang="en-US" sz="2800" b="1" dirty="0" smtClean="0">
                <a:latin typeface="宋体" pitchFamily="2" charset="-122"/>
                <a:ea typeface="宋体" pitchFamily="2" charset="-122"/>
              </a:rPr>
              <a:t>治外法权（领事裁判权），</a:t>
            </a:r>
            <a:r>
              <a:rPr lang="zh-CN" altLang="en-US" sz="2800" b="1" dirty="0">
                <a:latin typeface="宋体" pitchFamily="2" charset="-122"/>
                <a:ea typeface="宋体" pitchFamily="2" charset="-122"/>
              </a:rPr>
              <a:t>中国司法权遭到破坏</a:t>
            </a:r>
            <a:r>
              <a:rPr lang="zh-CN" altLang="en-US" sz="2800" b="1" dirty="0" smtClean="0">
                <a:latin typeface="宋体" pitchFamily="2" charset="-122"/>
                <a:ea typeface="宋体" pitchFamily="2" charset="-122"/>
              </a:rPr>
              <a:t>；</a:t>
            </a:r>
            <a:endParaRPr lang="en-US" altLang="zh-CN" sz="2800" b="1" dirty="0" smtClean="0">
              <a:latin typeface="宋体" pitchFamily="2" charset="-122"/>
              <a:ea typeface="宋体" pitchFamily="2" charset="-122"/>
            </a:endParaRPr>
          </a:p>
          <a:p>
            <a:r>
              <a:rPr lang="zh-CN" altLang="en-US" sz="2800" b="1" dirty="0">
                <a:latin typeface="宋体" pitchFamily="2" charset="-122"/>
                <a:ea typeface="宋体" pitchFamily="2" charset="-122"/>
              </a:rPr>
              <a:t>③</a:t>
            </a:r>
            <a:r>
              <a:rPr lang="zh-CN" altLang="en-US" sz="2800" b="1" dirty="0" smtClean="0">
                <a:latin typeface="宋体" pitchFamily="2" charset="-122"/>
                <a:ea typeface="宋体" pitchFamily="2" charset="-122"/>
              </a:rPr>
              <a:t>片面</a:t>
            </a:r>
            <a:r>
              <a:rPr lang="zh-CN" altLang="en-US" sz="2800" b="1" dirty="0">
                <a:latin typeface="宋体" pitchFamily="2" charset="-122"/>
                <a:ea typeface="宋体" pitchFamily="2" charset="-122"/>
              </a:rPr>
              <a:t>最惠国待遇，便于西方资本主义</a:t>
            </a:r>
            <a:r>
              <a:rPr lang="zh-CN" altLang="en-US" sz="2800" b="1" dirty="0" smtClean="0">
                <a:latin typeface="宋体" pitchFamily="2" charset="-122"/>
                <a:ea typeface="宋体" pitchFamily="2" charset="-122"/>
              </a:rPr>
              <a:t>国家经济侵略。</a:t>
            </a:r>
            <a:endParaRPr lang="zh-CN" altLang="en-US" sz="2800" b="1" dirty="0">
              <a:latin typeface="宋体" pitchFamily="2" charset="-122"/>
              <a:ea typeface="宋体" pitchFamily="2" charset="-122"/>
            </a:endParaRPr>
          </a:p>
        </p:txBody>
      </p:sp>
    </p:spTree>
    <p:extLst>
      <p:ext uri="{BB962C8B-B14F-4D97-AF65-F5344CB8AC3E}">
        <p14:creationId xmlns:p14="http://schemas.microsoft.com/office/powerpoint/2010/main" val="272461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4725144"/>
            <a:ext cx="8640960" cy="1143000"/>
          </a:xfrm>
        </p:spPr>
        <p:txBody>
          <a:bodyPr>
            <a:normAutofit/>
          </a:bodyPr>
          <a:lstStyle/>
          <a:p>
            <a:pPr algn="l"/>
            <a:r>
              <a:rPr lang="zh-CN" altLang="en-US" sz="3200" b="1" dirty="0" smtClean="0">
                <a:latin typeface="宋体" pitchFamily="2" charset="-122"/>
                <a:ea typeface="宋体" pitchFamily="2" charset="-122"/>
              </a:rPr>
              <a:t>分析上述材料，运用唯物史观认识其对</a:t>
            </a:r>
            <a:r>
              <a:rPr lang="zh-CN" altLang="en-US" sz="3200" b="1" dirty="0">
                <a:latin typeface="宋体" pitchFamily="2" charset="-122"/>
                <a:ea typeface="宋体" pitchFamily="2" charset="-122"/>
              </a:rPr>
              <a:t>中国的影响</a:t>
            </a:r>
          </a:p>
        </p:txBody>
      </p:sp>
      <p:sp>
        <p:nvSpPr>
          <p:cNvPr id="3" name="内容占位符 2"/>
          <p:cNvSpPr>
            <a:spLocks noGrp="1"/>
          </p:cNvSpPr>
          <p:nvPr>
            <p:ph idx="1"/>
          </p:nvPr>
        </p:nvSpPr>
        <p:spPr>
          <a:xfrm>
            <a:off x="179512" y="404664"/>
            <a:ext cx="8784976" cy="4176464"/>
          </a:xfrm>
          <a:solidFill>
            <a:srgbClr val="FFFF00"/>
          </a:solidFill>
        </p:spPr>
        <p:txBody>
          <a:bodyPr>
            <a:normAutofit fontScale="77500" lnSpcReduction="20000"/>
          </a:bodyPr>
          <a:lstStyle/>
          <a:p>
            <a:pPr marL="0" indent="0">
              <a:buNone/>
            </a:pPr>
            <a:r>
              <a:rPr lang="zh-CN" altLang="en-US" b="1" dirty="0" smtClean="0">
                <a:latin typeface="+mn-ea"/>
              </a:rPr>
              <a:t>材料</a:t>
            </a:r>
            <a:r>
              <a:rPr lang="en-US" altLang="zh-CN" b="1" dirty="0" smtClean="0">
                <a:latin typeface="+mn-ea"/>
              </a:rPr>
              <a:t>1 </a:t>
            </a:r>
            <a:r>
              <a:rPr lang="zh-CN" altLang="en-US" b="1" dirty="0">
                <a:latin typeface="+mn-ea"/>
              </a:rPr>
              <a:t>第二款</a:t>
            </a:r>
            <a:r>
              <a:rPr lang="en-US" altLang="zh-CN" b="1" dirty="0">
                <a:latin typeface="+mn-ea"/>
              </a:rPr>
              <a:t>:</a:t>
            </a:r>
            <a:r>
              <a:rPr lang="zh-CN" altLang="en-US" b="1" dirty="0">
                <a:latin typeface="+mn-ea"/>
              </a:rPr>
              <a:t>自今以后，大皇帝恩准英国人民带同所属家眷，寄居大清沿俄）海之广州、福州、厦门、宁波、上海等五处港口，贸易通商无碍。第五款</a:t>
            </a:r>
            <a:r>
              <a:rPr lang="en-US" altLang="zh-CN" b="1" dirty="0">
                <a:latin typeface="+mn-ea"/>
              </a:rPr>
              <a:t>:</a:t>
            </a:r>
            <a:r>
              <a:rPr lang="zh-CN" altLang="en-US" b="1" dirty="0">
                <a:latin typeface="+mn-ea"/>
              </a:rPr>
              <a:t>凡大英商民在粤贸易，向例全归额设行商，亦称公行者承办，今大皇帝准以嗣后不必仍照向例，乃凡有英商等赴各该口贸易者，勿论与何商交易，均听其便。第十款</a:t>
            </a:r>
            <a:r>
              <a:rPr lang="en-US" altLang="zh-CN" b="1" dirty="0">
                <a:latin typeface="+mn-ea"/>
              </a:rPr>
              <a:t>:</a:t>
            </a:r>
            <a:r>
              <a:rPr lang="zh-CN" altLang="en-US" b="1" dirty="0">
                <a:latin typeface="+mn-ea"/>
              </a:rPr>
              <a:t>（各通商口岸）应纳进口、出口货税饷费，均宜秉公议定则例，由部颁发晓示，以便英商按例交纳。</a:t>
            </a:r>
          </a:p>
          <a:p>
            <a:pPr marL="0" indent="0">
              <a:buNone/>
            </a:pPr>
            <a:r>
              <a:rPr lang="zh-CN" altLang="en-US" b="1" dirty="0" smtClean="0">
                <a:latin typeface="+mn-ea"/>
              </a:rPr>
              <a:t>材料</a:t>
            </a:r>
            <a:r>
              <a:rPr lang="en-US" altLang="zh-CN" b="1" dirty="0" smtClean="0">
                <a:latin typeface="+mn-ea"/>
              </a:rPr>
              <a:t>2 </a:t>
            </a:r>
            <a:r>
              <a:rPr lang="zh-CN" altLang="en-US" b="1" dirty="0">
                <a:latin typeface="+mn-ea"/>
              </a:rPr>
              <a:t>从短期上讲，负面作用大于正面效应，而从长期来看，负面作用在不断退隐，正面效应在逐渐生长。至本世纪</a:t>
            </a:r>
            <a:r>
              <a:rPr lang="en-US" altLang="zh-CN" b="1" dirty="0">
                <a:latin typeface="+mn-ea"/>
              </a:rPr>
              <a:t>20</a:t>
            </a:r>
            <a:r>
              <a:rPr lang="zh-CN" altLang="en-US" b="1" dirty="0">
                <a:latin typeface="+mn-ea"/>
              </a:rPr>
              <a:t>世纪），正面效应超过了负面作用。我们不妨设想一下，中国的开放若不是在上世纪中叶而是更晚，中国的现状会怎样？</a:t>
            </a:r>
          </a:p>
          <a:p>
            <a:pPr marL="0" indent="0">
              <a:buNone/>
            </a:pPr>
            <a:r>
              <a:rPr lang="en-US" altLang="zh-CN" b="1" dirty="0" smtClean="0">
                <a:latin typeface="+mn-ea"/>
              </a:rPr>
              <a:t>                           ——</a:t>
            </a:r>
            <a:r>
              <a:rPr lang="zh-CN" altLang="en-US" b="1" dirty="0" smtClean="0">
                <a:latin typeface="+mn-ea"/>
              </a:rPr>
              <a:t>茅海建</a:t>
            </a:r>
            <a:r>
              <a:rPr lang="en-US" altLang="zh-CN" b="1" dirty="0">
                <a:latin typeface="+mn-ea"/>
              </a:rPr>
              <a:t>《</a:t>
            </a:r>
            <a:r>
              <a:rPr lang="zh-CN" altLang="en-US" b="1" dirty="0">
                <a:latin typeface="+mn-ea"/>
              </a:rPr>
              <a:t>天朝的崩溃</a:t>
            </a:r>
            <a:r>
              <a:rPr lang="en-US" altLang="zh-CN" b="1" dirty="0">
                <a:latin typeface="+mn-ea"/>
              </a:rPr>
              <a:t>:</a:t>
            </a:r>
            <a:r>
              <a:rPr lang="zh-CN" altLang="en-US" b="1" dirty="0">
                <a:latin typeface="+mn-ea"/>
              </a:rPr>
              <a:t>鸦片战争再研究</a:t>
            </a:r>
            <a:r>
              <a:rPr lang="en-US" altLang="zh-CN" b="1" dirty="0">
                <a:latin typeface="+mn-ea"/>
              </a:rPr>
              <a:t>》</a:t>
            </a:r>
            <a:endParaRPr lang="zh-CN" altLang="en-US" b="1" dirty="0">
              <a:latin typeface="+mn-ea"/>
            </a:endParaRPr>
          </a:p>
        </p:txBody>
      </p:sp>
    </p:spTree>
    <p:extLst>
      <p:ext uri="{BB962C8B-B14F-4D97-AF65-F5344CB8AC3E}">
        <p14:creationId xmlns:p14="http://schemas.microsoft.com/office/powerpoint/2010/main" val="358799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764704"/>
            <a:ext cx="8712968" cy="4680520"/>
          </a:xfrm>
          <a:solidFill>
            <a:schemeClr val="bg2">
              <a:lumMod val="90000"/>
            </a:schemeClr>
          </a:solidFill>
        </p:spPr>
        <p:txBody>
          <a:bodyPr>
            <a:normAutofit/>
          </a:bodyPr>
          <a:lstStyle/>
          <a:p>
            <a:pPr marL="0" indent="0">
              <a:buNone/>
            </a:pPr>
            <a:r>
              <a:rPr lang="zh-CN" altLang="en-US" b="1" dirty="0" smtClean="0">
                <a:latin typeface="+mn-ea"/>
              </a:rPr>
              <a:t>①条约</a:t>
            </a:r>
            <a:r>
              <a:rPr lang="zh-CN" altLang="en-US" b="1" dirty="0">
                <a:latin typeface="+mn-ea"/>
              </a:rPr>
              <a:t>是英国强加给中国的</a:t>
            </a:r>
            <a:r>
              <a:rPr lang="zh-CN" altLang="en-US" b="1" dirty="0" smtClean="0">
                <a:latin typeface="+mn-ea"/>
              </a:rPr>
              <a:t>，</a:t>
            </a:r>
            <a:r>
              <a:rPr lang="zh-CN" altLang="en-US" b="1" dirty="0">
                <a:latin typeface="+mn-ea"/>
              </a:rPr>
              <a:t>英国利用不正理义的战争手段将中国纳入世界贸易体系，使中国处于被支配的地位，短期来看，对皆中国是不利</a:t>
            </a:r>
            <a:r>
              <a:rPr lang="zh-CN" altLang="en-US" b="1" dirty="0" smtClean="0">
                <a:latin typeface="+mn-ea"/>
              </a:rPr>
              <a:t>的，是</a:t>
            </a:r>
            <a:r>
              <a:rPr lang="zh-CN" altLang="en-US" b="1" dirty="0">
                <a:latin typeface="+mn-ea"/>
              </a:rPr>
              <a:t>强权的表现，是不平等的</a:t>
            </a:r>
            <a:r>
              <a:rPr lang="zh-CN" altLang="en-US" b="1" dirty="0" smtClean="0">
                <a:latin typeface="+mn-ea"/>
              </a:rPr>
              <a:t>；</a:t>
            </a:r>
            <a:endParaRPr lang="en-US" altLang="zh-CN" b="1" dirty="0" smtClean="0">
              <a:latin typeface="+mn-ea"/>
            </a:endParaRPr>
          </a:p>
          <a:p>
            <a:pPr marL="0" indent="0">
              <a:buNone/>
            </a:pPr>
            <a:r>
              <a:rPr lang="zh-CN" altLang="en-US" b="1" dirty="0">
                <a:latin typeface="+mn-ea"/>
              </a:rPr>
              <a:t>②</a:t>
            </a:r>
            <a:r>
              <a:rPr lang="zh-CN" altLang="en-US" b="1" dirty="0" smtClean="0">
                <a:latin typeface="+mn-ea"/>
              </a:rPr>
              <a:t>从</a:t>
            </a:r>
            <a:r>
              <a:rPr lang="zh-CN" altLang="en-US" b="1" dirty="0">
                <a:latin typeface="+mn-ea"/>
              </a:rPr>
              <a:t>影响来看，原来的一口通商和行商制度阻碍了中英的、贸易往来，束缚了中国对外贸易的发展，不利于中国的转型</a:t>
            </a:r>
            <a:r>
              <a:rPr lang="zh-CN" altLang="en-US" b="1" dirty="0" smtClean="0">
                <a:latin typeface="+mn-ea"/>
              </a:rPr>
              <a:t>。材料中的这些</a:t>
            </a:r>
            <a:r>
              <a:rPr lang="zh-CN" altLang="en-US" b="1" dirty="0">
                <a:latin typeface="+mn-ea"/>
              </a:rPr>
              <a:t>规定客观上为中国摆脱旧模式提供了新途径，加快了中国对外开放的</a:t>
            </a:r>
            <a:r>
              <a:rPr lang="zh-CN" altLang="en-US" b="1" dirty="0" smtClean="0">
                <a:latin typeface="+mn-ea"/>
              </a:rPr>
              <a:t>步伐和近代化进程。</a:t>
            </a:r>
            <a:endParaRPr lang="zh-CN" altLang="en-US" b="1" dirty="0">
              <a:latin typeface="+mn-ea"/>
            </a:endParaRPr>
          </a:p>
        </p:txBody>
      </p:sp>
    </p:spTree>
    <p:extLst>
      <p:ext uri="{BB962C8B-B14F-4D97-AF65-F5344CB8AC3E}">
        <p14:creationId xmlns:p14="http://schemas.microsoft.com/office/powerpoint/2010/main" val="342132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0"/>
            <a:ext cx="8229600" cy="692696"/>
          </a:xfrm>
        </p:spPr>
        <p:txBody>
          <a:bodyPr>
            <a:normAutofit fontScale="90000"/>
          </a:bodyPr>
          <a:lstStyle/>
          <a:p>
            <a:r>
              <a:rPr lang="zh-CN" altLang="en-US" dirty="0" smtClean="0"/>
              <a:t>影响</a:t>
            </a:r>
            <a:endParaRPr lang="zh-CN" altLang="en-US" dirty="0"/>
          </a:p>
        </p:txBody>
      </p:sp>
      <p:sp>
        <p:nvSpPr>
          <p:cNvPr id="3" name="内容占位符 2"/>
          <p:cNvSpPr>
            <a:spLocks noGrp="1"/>
          </p:cNvSpPr>
          <p:nvPr>
            <p:ph idx="1"/>
          </p:nvPr>
        </p:nvSpPr>
        <p:spPr>
          <a:xfrm>
            <a:off x="323528" y="620688"/>
            <a:ext cx="8568952" cy="4419252"/>
          </a:xfrm>
        </p:spPr>
        <p:txBody>
          <a:bodyPr/>
          <a:lstStyle/>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1</a:t>
            </a:r>
            <a:r>
              <a:rPr lang="zh-CN" altLang="en-US" b="1" dirty="0" smtClean="0">
                <a:latin typeface="宋体" pitchFamily="2" charset="-122"/>
                <a:ea typeface="宋体" pitchFamily="2" charset="-122"/>
              </a:rPr>
              <a:t>）政治：中国的领土和主权开始遭到破坏；（</a:t>
            </a:r>
            <a:r>
              <a:rPr lang="en-US" altLang="zh-CN" b="1" dirty="0" smtClean="0">
                <a:latin typeface="宋体" pitchFamily="2" charset="-122"/>
                <a:ea typeface="宋体" pitchFamily="2" charset="-122"/>
              </a:rPr>
              <a:t>2</a:t>
            </a:r>
            <a:r>
              <a:rPr lang="zh-CN" altLang="en-US" b="1" dirty="0" smtClean="0">
                <a:latin typeface="宋体" pitchFamily="2" charset="-122"/>
                <a:ea typeface="宋体" pitchFamily="2" charset="-122"/>
              </a:rPr>
              <a:t>）经济：自然经济遭到破坏，中国被迫卷入资本主义世界市场；</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3</a:t>
            </a:r>
            <a:r>
              <a:rPr lang="zh-CN" altLang="en-US" b="1" dirty="0" smtClean="0">
                <a:latin typeface="宋体" pitchFamily="2" charset="-122"/>
                <a:ea typeface="宋体" pitchFamily="2" charset="-122"/>
              </a:rPr>
              <a:t>）思想：开始向西方学习；</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4</a:t>
            </a:r>
            <a:r>
              <a:rPr lang="zh-CN" altLang="en-US" b="1" dirty="0" smtClean="0">
                <a:latin typeface="宋体" pitchFamily="2" charset="-122"/>
                <a:ea typeface="宋体" pitchFamily="2" charset="-122"/>
              </a:rPr>
              <a:t>）中国开始沦为</a:t>
            </a:r>
            <a:r>
              <a:rPr lang="zh-CN" altLang="en-US" b="1" dirty="0" smtClean="0">
                <a:solidFill>
                  <a:srgbClr val="FF0000"/>
                </a:solidFill>
                <a:latin typeface="宋体" pitchFamily="2" charset="-122"/>
                <a:ea typeface="宋体" pitchFamily="2" charset="-122"/>
              </a:rPr>
              <a:t>半殖民地半封建</a:t>
            </a:r>
            <a:r>
              <a:rPr lang="zh-CN" altLang="en-US" b="1" dirty="0" smtClean="0">
                <a:latin typeface="宋体" pitchFamily="2" charset="-122"/>
                <a:ea typeface="宋体" pitchFamily="2" charset="-122"/>
              </a:rPr>
              <a:t>，鸦片战争</a:t>
            </a:r>
            <a:r>
              <a:rPr lang="zh-CN" altLang="en-US" b="1" dirty="0">
                <a:latin typeface="宋体" pitchFamily="2" charset="-122"/>
                <a:ea typeface="宋体" pitchFamily="2" charset="-122"/>
              </a:rPr>
              <a:t>成为中国近代史的开端，</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南京条约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等一批不平等条约的签订，长期影响了中国近代历史的进程。</a:t>
            </a:r>
          </a:p>
        </p:txBody>
      </p:sp>
      <p:sp>
        <p:nvSpPr>
          <p:cNvPr id="4" name="TextBox 3"/>
          <p:cNvSpPr txBox="1"/>
          <p:nvPr/>
        </p:nvSpPr>
        <p:spPr>
          <a:xfrm>
            <a:off x="310208" y="4869160"/>
            <a:ext cx="8568952" cy="1815882"/>
          </a:xfrm>
          <a:prstGeom prst="rect">
            <a:avLst/>
          </a:prstGeom>
          <a:solidFill>
            <a:srgbClr val="92D050"/>
          </a:solidFill>
        </p:spPr>
        <p:txBody>
          <a:bodyPr wrap="square" rtlCol="0">
            <a:spAutoFit/>
          </a:bodyPr>
          <a:lstStyle/>
          <a:p>
            <a:r>
              <a:rPr lang="zh-CN" altLang="en-US" sz="2800" b="1" dirty="0">
                <a:latin typeface="+mn-ea"/>
              </a:rPr>
              <a:t>半殖民地：形式上独立，但受外国列强控制，丧失部分</a:t>
            </a:r>
            <a:r>
              <a:rPr lang="zh-CN" altLang="en-US" sz="2800" b="1" dirty="0" smtClean="0">
                <a:latin typeface="+mn-ea"/>
              </a:rPr>
              <a:t>主权；</a:t>
            </a:r>
            <a:endParaRPr lang="en-US" altLang="zh-CN" sz="2800" b="1" dirty="0" smtClean="0">
              <a:latin typeface="+mn-ea"/>
            </a:endParaRPr>
          </a:p>
          <a:p>
            <a:r>
              <a:rPr lang="zh-CN" altLang="en-US" sz="2800" b="1" dirty="0">
                <a:latin typeface="+mn-ea"/>
              </a:rPr>
              <a:t>半封建：保留封建主义，但一定程度上发展了</a:t>
            </a:r>
            <a:r>
              <a:rPr lang="zh-CN" altLang="en-US" sz="2800" b="1" dirty="0" smtClean="0">
                <a:latin typeface="+mn-ea"/>
              </a:rPr>
              <a:t>资本主义。</a:t>
            </a:r>
            <a:endParaRPr lang="zh-CN" altLang="en-US" sz="2800" b="1" dirty="0">
              <a:latin typeface="+mn-ea"/>
            </a:endParaRPr>
          </a:p>
        </p:txBody>
      </p:sp>
    </p:spTree>
    <p:extLst>
      <p:ext uri="{BB962C8B-B14F-4D97-AF65-F5344CB8AC3E}">
        <p14:creationId xmlns:p14="http://schemas.microsoft.com/office/powerpoint/2010/main" val="27451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ircle(in)">
                                      <p:cBhvr>
                                        <p:cTn id="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692696"/>
            <a:ext cx="8352928" cy="4752528"/>
          </a:xfrm>
        </p:spPr>
        <p:txBody>
          <a:bodyPr>
            <a:normAutofit/>
          </a:bodyPr>
          <a:lstStyle/>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5</a:t>
            </a:r>
            <a:r>
              <a:rPr lang="zh-CN" altLang="en-US" b="1" dirty="0" smtClean="0">
                <a:latin typeface="宋体" pitchFamily="2" charset="-122"/>
                <a:ea typeface="宋体" pitchFamily="2" charset="-122"/>
              </a:rPr>
              <a:t>）政局</a:t>
            </a:r>
            <a:r>
              <a:rPr lang="zh-CN" altLang="en-US" b="1" dirty="0">
                <a:latin typeface="宋体" pitchFamily="2" charset="-122"/>
                <a:ea typeface="宋体" pitchFamily="2" charset="-122"/>
              </a:rPr>
              <a:t>上：统治者与侵略者勾结。</a:t>
            </a:r>
          </a:p>
          <a:p>
            <a:pPr marL="0" indent="0">
              <a:buNone/>
            </a:pPr>
            <a:r>
              <a:rPr lang="zh-CN" altLang="en-US" b="1" dirty="0">
                <a:latin typeface="宋体" pitchFamily="2" charset="-122"/>
                <a:ea typeface="宋体" pitchFamily="2" charset="-122"/>
              </a:rPr>
              <a:t>统治者对西方的态度变化：排斥→抵抗→妥协→勾结。</a:t>
            </a: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6</a:t>
            </a:r>
            <a:r>
              <a:rPr lang="zh-CN" altLang="en-US" b="1" dirty="0" smtClean="0">
                <a:latin typeface="宋体" pitchFamily="2" charset="-122"/>
                <a:ea typeface="宋体" pitchFamily="2" charset="-122"/>
              </a:rPr>
              <a:t>）对外</a:t>
            </a:r>
            <a:r>
              <a:rPr lang="zh-CN" altLang="en-US" b="1" dirty="0">
                <a:latin typeface="宋体" pitchFamily="2" charset="-122"/>
                <a:ea typeface="宋体" pitchFamily="2" charset="-122"/>
              </a:rPr>
              <a:t>关系上：国门</a:t>
            </a:r>
            <a:r>
              <a:rPr lang="zh-CN" altLang="en-US" b="1" dirty="0" smtClean="0">
                <a:latin typeface="宋体" pitchFamily="2" charset="-122"/>
                <a:ea typeface="宋体" pitchFamily="2" charset="-122"/>
              </a:rPr>
              <a:t>被迫打开，但</a:t>
            </a:r>
            <a:r>
              <a:rPr lang="zh-CN" altLang="en-US" b="1" dirty="0">
                <a:latin typeface="宋体" pitchFamily="2" charset="-122"/>
                <a:ea typeface="宋体" pitchFamily="2" charset="-122"/>
              </a:rPr>
              <a:t>在客观上有进步意义。</a:t>
            </a:r>
          </a:p>
          <a:p>
            <a:pPr marL="0" indent="0">
              <a:buNone/>
            </a:pPr>
            <a:r>
              <a:rPr lang="zh-CN" altLang="en-US" b="1" dirty="0" smtClean="0">
                <a:latin typeface="宋体" pitchFamily="2" charset="-122"/>
                <a:ea typeface="宋体" pitchFamily="2" charset="-122"/>
              </a:rPr>
              <a:t>（</a:t>
            </a:r>
            <a:r>
              <a:rPr lang="en-US" altLang="zh-CN" b="1" dirty="0" smtClean="0">
                <a:latin typeface="宋体" pitchFamily="2" charset="-122"/>
                <a:ea typeface="宋体" pitchFamily="2" charset="-122"/>
              </a:rPr>
              <a:t>7</a:t>
            </a:r>
            <a:r>
              <a:rPr lang="zh-CN" altLang="en-US" b="1" dirty="0" smtClean="0">
                <a:latin typeface="宋体" pitchFamily="2" charset="-122"/>
                <a:ea typeface="宋体" pitchFamily="2" charset="-122"/>
              </a:rPr>
              <a:t>）革命</a:t>
            </a:r>
            <a:r>
              <a:rPr lang="zh-CN" altLang="en-US" b="1" dirty="0">
                <a:latin typeface="宋体" pitchFamily="2" charset="-122"/>
                <a:ea typeface="宋体" pitchFamily="2" charset="-122"/>
              </a:rPr>
              <a:t>阶段上：进入旧民主主义革命时期。</a:t>
            </a:r>
          </a:p>
          <a:p>
            <a:pPr marL="0" indent="0">
              <a:buNone/>
            </a:pPr>
            <a:r>
              <a:rPr lang="zh-CN" altLang="en-US" b="1" dirty="0">
                <a:latin typeface="宋体" pitchFamily="2" charset="-122"/>
                <a:ea typeface="宋体" pitchFamily="2" charset="-122"/>
              </a:rPr>
              <a:t>中国人民开始担负起反封建反侵略的双重</a:t>
            </a:r>
            <a:r>
              <a:rPr lang="zh-CN" altLang="en-US" b="1" dirty="0" smtClean="0">
                <a:latin typeface="宋体" pitchFamily="2" charset="-122"/>
                <a:ea typeface="宋体" pitchFamily="2" charset="-122"/>
              </a:rPr>
              <a:t>任务。</a:t>
            </a:r>
            <a:endParaRPr lang="zh-CN" altLang="en-US" b="1" dirty="0">
              <a:latin typeface="宋体" pitchFamily="2" charset="-122"/>
              <a:ea typeface="宋体" pitchFamily="2" charset="-122"/>
            </a:endParaRPr>
          </a:p>
          <a:p>
            <a:pPr marL="0" indent="0">
              <a:buNone/>
            </a:pPr>
            <a:endParaRPr lang="zh-CN" altLang="en-US" b="1" dirty="0">
              <a:latin typeface="宋体" pitchFamily="2" charset="-122"/>
              <a:ea typeface="宋体" pitchFamily="2" charset="-122"/>
            </a:endParaRPr>
          </a:p>
        </p:txBody>
      </p:sp>
    </p:spTree>
    <p:extLst>
      <p:ext uri="{BB962C8B-B14F-4D97-AF65-F5344CB8AC3E}">
        <p14:creationId xmlns:p14="http://schemas.microsoft.com/office/powerpoint/2010/main" val="67973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116632"/>
            <a:ext cx="8229600" cy="1143000"/>
          </a:xfrm>
        </p:spPr>
        <p:txBody>
          <a:bodyPr>
            <a:normAutofit fontScale="90000"/>
          </a:bodyPr>
          <a:lstStyle/>
          <a:p>
            <a:r>
              <a:rPr lang="en-US" altLang="zh-CN" dirty="0"/>
              <a:t>2</a:t>
            </a:r>
            <a:r>
              <a:rPr lang="zh-CN" altLang="en-US" dirty="0"/>
              <a:t>、第二次鸦片战争（</a:t>
            </a:r>
            <a:r>
              <a:rPr lang="en-US" altLang="zh-CN" dirty="0"/>
              <a:t>1856--1860</a:t>
            </a:r>
            <a:r>
              <a:rPr lang="zh-CN" altLang="en-US" dirty="0" smtClean="0"/>
              <a:t>）</a:t>
            </a:r>
            <a:endParaRPr lang="zh-CN" altLang="en-US" dirty="0"/>
          </a:p>
        </p:txBody>
      </p:sp>
      <p:sp>
        <p:nvSpPr>
          <p:cNvPr id="3" name="内容占位符 2"/>
          <p:cNvSpPr>
            <a:spLocks noGrp="1"/>
          </p:cNvSpPr>
          <p:nvPr>
            <p:ph idx="1"/>
          </p:nvPr>
        </p:nvSpPr>
        <p:spPr>
          <a:xfrm>
            <a:off x="179512" y="4293096"/>
            <a:ext cx="8712968" cy="2376264"/>
          </a:xfrm>
        </p:spPr>
        <p:txBody>
          <a:bodyPr>
            <a:normAutofit/>
          </a:bodyPr>
          <a:lstStyle/>
          <a:p>
            <a:pPr marL="0" indent="0">
              <a:buNone/>
            </a:pPr>
            <a:r>
              <a:rPr lang="zh-CN" altLang="en-US" b="1" dirty="0" smtClean="0">
                <a:latin typeface="宋体" pitchFamily="2" charset="-122"/>
                <a:ea typeface="宋体" pitchFamily="2" charset="-122"/>
              </a:rPr>
              <a:t>根本</a:t>
            </a:r>
            <a:r>
              <a:rPr lang="zh-CN" altLang="en-US" b="1" dirty="0">
                <a:latin typeface="宋体" pitchFamily="2" charset="-122"/>
                <a:ea typeface="宋体" pitchFamily="2" charset="-122"/>
              </a:rPr>
              <a:t>原因：为进一步打开中国</a:t>
            </a:r>
            <a:r>
              <a:rPr lang="zh-CN" altLang="en-US" b="1" dirty="0" smtClean="0">
                <a:latin typeface="宋体" pitchFamily="2" charset="-122"/>
                <a:ea typeface="宋体" pitchFamily="2" charset="-122"/>
              </a:rPr>
              <a:t>市场；</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直接原因：英国等侵略者的修约要求被拒绝；</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借口：</a:t>
            </a:r>
            <a:r>
              <a:rPr lang="zh-CN" altLang="en-US" b="1" dirty="0">
                <a:latin typeface="宋体" pitchFamily="2" charset="-122"/>
                <a:ea typeface="宋体" pitchFamily="2" charset="-122"/>
              </a:rPr>
              <a:t>“亚罗号”事件。</a:t>
            </a:r>
          </a:p>
          <a:p>
            <a:pPr marL="0" indent="0">
              <a:buNone/>
            </a:pPr>
            <a:r>
              <a:rPr lang="zh-CN" altLang="en-US" b="1" dirty="0">
                <a:latin typeface="宋体" pitchFamily="2" charset="-122"/>
                <a:ea typeface="宋体" pitchFamily="2" charset="-122"/>
              </a:rPr>
              <a:t>重要原因：未达到鸦片贸易合法化的目的</a:t>
            </a:r>
            <a:r>
              <a:rPr lang="zh-CN" altLang="en-US" b="1" dirty="0" smtClean="0">
                <a:latin typeface="宋体" pitchFamily="2" charset="-122"/>
                <a:ea typeface="宋体" pitchFamily="2" charset="-122"/>
              </a:rPr>
              <a:t>；</a:t>
            </a:r>
            <a:endParaRPr lang="zh-CN" altLang="en-US" b="1" dirty="0">
              <a:latin typeface="宋体" pitchFamily="2" charset="-122"/>
              <a:ea typeface="宋体" pitchFamily="2" charset="-122"/>
            </a:endParaRPr>
          </a:p>
        </p:txBody>
      </p:sp>
      <p:sp>
        <p:nvSpPr>
          <p:cNvPr id="4" name="文本框 38915"/>
          <p:cNvSpPr txBox="1">
            <a:spLocks noChangeArrowheads="1"/>
          </p:cNvSpPr>
          <p:nvPr/>
        </p:nvSpPr>
        <p:spPr bwMode="auto">
          <a:xfrm>
            <a:off x="914400" y="1368515"/>
            <a:ext cx="7391400" cy="400110"/>
          </a:xfrm>
          <a:prstGeom prst="rect">
            <a:avLst/>
          </a:prstGeom>
          <a:solidFill>
            <a:schemeClr val="bg2">
              <a:lumMod val="90000"/>
            </a:schemeClr>
          </a:solidFill>
          <a:ln>
            <a:noFill/>
          </a:ln>
        </p:spPr>
        <p:txBody>
          <a:bodyPr>
            <a:spAutoFit/>
          </a:bodyPr>
          <a:lstStyle/>
          <a:p>
            <a:pPr>
              <a:spcBef>
                <a:spcPct val="50000"/>
              </a:spcBef>
            </a:pPr>
            <a:r>
              <a:rPr lang="en-US" altLang="zh-CN" sz="2000" b="1" dirty="0">
                <a:latin typeface="+mn-ea"/>
              </a:rPr>
              <a:t>1853</a:t>
            </a:r>
            <a:r>
              <a:rPr lang="zh-CN" altLang="en-US" sz="2000" b="1" dirty="0">
                <a:latin typeface="+mn-ea"/>
              </a:rPr>
              <a:t>年中国和洪都拉斯英国棉纺织品的消费量</a:t>
            </a:r>
          </a:p>
        </p:txBody>
      </p:sp>
      <p:graphicFrame>
        <p:nvGraphicFramePr>
          <p:cNvPr id="5" name="表格 4"/>
          <p:cNvGraphicFramePr/>
          <p:nvPr>
            <p:extLst>
              <p:ext uri="{D42A27DB-BD31-4B8C-83A1-F6EECF244321}">
                <p14:modId xmlns:p14="http://schemas.microsoft.com/office/powerpoint/2010/main" val="295324648"/>
              </p:ext>
            </p:extLst>
          </p:nvPr>
        </p:nvGraphicFramePr>
        <p:xfrm>
          <a:off x="323528" y="1846262"/>
          <a:ext cx="8496943" cy="2374826"/>
        </p:xfrm>
        <a:graphic>
          <a:graphicData uri="http://schemas.openxmlformats.org/drawingml/2006/table">
            <a:tbl>
              <a:tblPr/>
              <a:tblGrid>
                <a:gridCol w="1960966"/>
                <a:gridCol w="1768477"/>
                <a:gridCol w="3048863"/>
                <a:gridCol w="1718637"/>
              </a:tblGrid>
              <a:tr h="745043">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国名</a:t>
                      </a:r>
                    </a:p>
                  </a:txBody>
                  <a:tcP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人口</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棉纺织品消费量</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spcBef>
                          <a:spcPct val="50000"/>
                        </a:spcBef>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比  例</a:t>
                      </a:r>
                    </a:p>
                  </a:txBody>
                  <a:tcPr>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r>
              <a:tr h="838174">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中国</a:t>
                      </a:r>
                    </a:p>
                  </a:txBody>
                  <a:tcP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en-US" altLang="zh-CN"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3.6</a:t>
                      </a:r>
                      <a:r>
                        <a:rPr lang="zh-CN" altLang="en-US"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亿</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spcBef>
                          <a:spcPct val="50000"/>
                        </a:spcBef>
                        <a:buNone/>
                      </a:pPr>
                      <a:r>
                        <a:rPr lang="zh-CN" altLang="en-US"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人均 </a:t>
                      </a:r>
                      <a:r>
                        <a:rPr lang="en-US" altLang="zh-CN"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0.75</a:t>
                      </a:r>
                      <a:r>
                        <a:rPr lang="zh-CN" altLang="en-US"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便士</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en-US" altLang="zh-CN"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1</a:t>
                      </a:r>
                    </a:p>
                  </a:txBody>
                  <a:tcPr>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r>
              <a:tr h="791609">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洪都拉斯</a:t>
                      </a:r>
                    </a:p>
                  </a:txBody>
                  <a:tcP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en-US" altLang="zh-CN"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14600</a:t>
                      </a: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人</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spcBef>
                          <a:spcPct val="50000"/>
                        </a:spcBef>
                        <a:buNone/>
                      </a:pP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人均</a:t>
                      </a:r>
                      <a:r>
                        <a:rPr lang="en-US" altLang="zh-CN"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934.5</a:t>
                      </a:r>
                      <a:r>
                        <a:rPr lang="zh-CN" altLang="en-US" b="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便士</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FFFF00"/>
                    </a:solidFill>
                  </a:tcPr>
                </a:tc>
                <a:tc>
                  <a:txBody>
                    <a:bodyPr/>
                    <a:lstStyle>
                      <a:lvl1pPr marL="0" lvl="0" indent="-342900" algn="l" defTabSz="914400" rtl="0" eaLnBrk="1" fontAlgn="base" latinLnBrk="0" hangingPunct="1">
                        <a:spcBef>
                          <a:spcPct val="20000"/>
                        </a:spcBef>
                        <a:spcAft>
                          <a:spcPct val="0"/>
                        </a:spcAft>
                        <a:buChar char="•"/>
                        <a:defRPr kumimoji="0" sz="2800" b="0" i="0" u="none" kern="1200" baseline="0">
                          <a:solidFill>
                            <a:schemeClr val="tx1"/>
                          </a:solidFill>
                          <a:latin typeface="Arial"/>
                          <a:ea typeface="宋体"/>
                        </a:defRPr>
                      </a:lvl1pPr>
                      <a:lvl2pPr marL="457200" lvl="1" indent="-285750" algn="l" rtl="0" eaLnBrk="1" latinLnBrk="0" hangingPunct="1">
                        <a:defRPr kumimoji="0" sz="2400" kern="1200">
                          <a:solidFill>
                            <a:schemeClr val="tx1"/>
                          </a:solidFill>
                          <a:latin typeface="Arial"/>
                          <a:ea typeface="宋体"/>
                        </a:defRPr>
                      </a:lvl2pPr>
                      <a:lvl3pPr marL="914400" lvl="2" indent="-228600" algn="l" rtl="0" eaLnBrk="1" latinLnBrk="0" hangingPunct="1">
                        <a:defRPr kumimoji="0" sz="2000" kern="1200">
                          <a:solidFill>
                            <a:schemeClr val="tx1"/>
                          </a:solidFill>
                          <a:latin typeface="Arial"/>
                          <a:ea typeface="宋体"/>
                        </a:defRPr>
                      </a:lvl3pPr>
                      <a:lvl4pPr marL="1371600" lvl="3" indent="-228600" algn="l" rtl="0" eaLnBrk="1" latinLnBrk="0" hangingPunct="1">
                        <a:defRPr kumimoji="0" sz="1800" kern="1200">
                          <a:solidFill>
                            <a:schemeClr val="tx1"/>
                          </a:solidFill>
                          <a:latin typeface="Arial"/>
                          <a:ea typeface="宋体"/>
                        </a:defRPr>
                      </a:lvl4pPr>
                      <a:lvl5pPr marL="1828800" lvl="4" indent="-228600" algn="l" rtl="0" eaLnBrk="1" latinLnBrk="0" hangingPunct="1">
                        <a:defRPr kumimoji="0" sz="1800" kern="1200">
                          <a:solidFill>
                            <a:schemeClr val="tx1"/>
                          </a:solidFill>
                          <a:latin typeface="Arial"/>
                          <a:ea typeface="宋体"/>
                        </a:defRPr>
                      </a:lvl5pPr>
                      <a:lvl6pPr marL="2286000" algn="l" rtl="0" eaLnBrk="1" latinLnBrk="0" hangingPunct="1">
                        <a:defRPr kumimoji="0" kern="1200">
                          <a:solidFill>
                            <a:schemeClr val="tx1"/>
                          </a:solidFill>
                          <a:latin typeface="Arial"/>
                          <a:ea typeface="宋体"/>
                        </a:defRPr>
                      </a:lvl6pPr>
                      <a:lvl7pPr marL="2743200" algn="l" rtl="0" eaLnBrk="1" latinLnBrk="0" hangingPunct="1">
                        <a:defRPr kumimoji="0" kern="1200">
                          <a:solidFill>
                            <a:schemeClr val="tx1"/>
                          </a:solidFill>
                          <a:latin typeface="Arial"/>
                          <a:ea typeface="宋体"/>
                        </a:defRPr>
                      </a:lvl7pPr>
                      <a:lvl8pPr marL="3200400" algn="l" rtl="0" eaLnBrk="1" latinLnBrk="0" hangingPunct="1">
                        <a:defRPr kumimoji="0" kern="1200">
                          <a:solidFill>
                            <a:schemeClr val="tx1"/>
                          </a:solidFill>
                          <a:latin typeface="Arial"/>
                          <a:ea typeface="宋体"/>
                        </a:defRPr>
                      </a:lvl8pPr>
                      <a:lvl9pPr marL="3657600" algn="l" rtl="0" eaLnBrk="1" latinLnBrk="0" hangingPunct="1">
                        <a:defRPr kumimoji="0" kern="1200">
                          <a:solidFill>
                            <a:schemeClr val="tx1"/>
                          </a:solidFill>
                          <a:latin typeface="Arial"/>
                          <a:ea typeface="宋体"/>
                        </a:defRPr>
                      </a:lvl9pPr>
                    </a:lstStyle>
                    <a:p>
                      <a:pPr marL="0" lvl="0" indent="0" algn="ctr">
                        <a:buNone/>
                      </a:pPr>
                      <a:r>
                        <a:rPr lang="en-US" altLang="zh-CN"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1246</a:t>
                      </a:r>
                    </a:p>
                  </a:txBody>
                  <a:tcPr>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FFFF00"/>
                    </a:solidFill>
                  </a:tcPr>
                </a:tc>
              </a:tr>
            </a:tbl>
          </a:graphicData>
        </a:graphic>
      </p:graphicFrame>
    </p:spTree>
    <p:extLst>
      <p:ext uri="{BB962C8B-B14F-4D97-AF65-F5344CB8AC3E}">
        <p14:creationId xmlns:p14="http://schemas.microsoft.com/office/powerpoint/2010/main" val="147287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wipe(down)">
                                      <p:cBhvr>
                                        <p:cTn id="20" dur="5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wipe(down)">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wipe(down)">
                                      <p:cBhvr>
                                        <p:cTn id="3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27984" y="274638"/>
            <a:ext cx="4258816" cy="922114"/>
          </a:xfrm>
        </p:spPr>
        <p:txBody>
          <a:bodyPr>
            <a:normAutofit/>
          </a:bodyPr>
          <a:lstStyle/>
          <a:p>
            <a:r>
              <a:rPr lang="zh-CN" altLang="en-US" dirty="0" smtClean="0"/>
              <a:t>概况</a:t>
            </a:r>
            <a:endParaRPr lang="zh-CN" altLang="en-US" dirty="0"/>
          </a:p>
        </p:txBody>
      </p:sp>
      <p:sp>
        <p:nvSpPr>
          <p:cNvPr id="3" name="内容占位符 2"/>
          <p:cNvSpPr>
            <a:spLocks noGrp="1"/>
          </p:cNvSpPr>
          <p:nvPr>
            <p:ph idx="1"/>
          </p:nvPr>
        </p:nvSpPr>
        <p:spPr>
          <a:xfrm>
            <a:off x="4499992" y="1484784"/>
            <a:ext cx="4536504" cy="4536504"/>
          </a:xfrm>
        </p:spPr>
        <p:txBody>
          <a:bodyPr>
            <a:normAutofit/>
          </a:bodyPr>
          <a:lstStyle/>
          <a:p>
            <a:pPr marL="0" indent="0">
              <a:buNone/>
            </a:pP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a:t>
            </a: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1856</a:t>
            </a:r>
            <a:r>
              <a:rPr lang="zh-CN" altLang="en-US" sz="2400" b="1" dirty="0">
                <a:latin typeface="宋体" pitchFamily="2" charset="-122"/>
                <a:ea typeface="宋体" pitchFamily="2" charset="-122"/>
              </a:rPr>
              <a:t>年，英法发动第二次鸦片战争，美俄以调停人面目出现；</a:t>
            </a:r>
          </a:p>
          <a:p>
            <a:pPr marL="0" indent="0">
              <a:buNone/>
            </a:pP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2</a:t>
            </a: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1858</a:t>
            </a:r>
            <a:r>
              <a:rPr lang="zh-CN" altLang="en-US" sz="2400" b="1" dirty="0">
                <a:latin typeface="宋体" pitchFamily="2" charset="-122"/>
                <a:ea typeface="宋体" pitchFamily="2" charset="-122"/>
              </a:rPr>
              <a:t>年，清政府</a:t>
            </a:r>
            <a:r>
              <a:rPr lang="zh-CN" altLang="en-US" sz="2400" b="1" dirty="0" smtClean="0">
                <a:latin typeface="宋体" pitchFamily="2" charset="-122"/>
                <a:ea typeface="宋体" pitchFamily="2" charset="-122"/>
              </a:rPr>
              <a:t>被迫签订</a:t>
            </a:r>
            <a:r>
              <a:rPr lang="en-US" altLang="zh-CN" sz="2400" b="1" dirty="0">
                <a:solidFill>
                  <a:srgbClr val="FF0000"/>
                </a:solidFill>
                <a:latin typeface="宋体" pitchFamily="2" charset="-122"/>
                <a:ea typeface="宋体" pitchFamily="2" charset="-122"/>
              </a:rPr>
              <a:t>《</a:t>
            </a:r>
            <a:r>
              <a:rPr lang="zh-CN" altLang="en-US" sz="2400" b="1" dirty="0">
                <a:solidFill>
                  <a:srgbClr val="FF0000"/>
                </a:solidFill>
                <a:latin typeface="宋体" pitchFamily="2" charset="-122"/>
                <a:ea typeface="宋体" pitchFamily="2" charset="-122"/>
              </a:rPr>
              <a:t>天津条约</a:t>
            </a:r>
            <a:r>
              <a:rPr lang="en-US" altLang="zh-CN" sz="2400" b="1" dirty="0">
                <a:solidFill>
                  <a:srgbClr val="FF0000"/>
                </a:solidFill>
                <a:latin typeface="宋体" pitchFamily="2" charset="-122"/>
                <a:ea typeface="宋体" pitchFamily="2" charset="-122"/>
              </a:rPr>
              <a:t>》</a:t>
            </a:r>
            <a:r>
              <a:rPr lang="zh-CN" altLang="en-US" sz="2400" b="1" dirty="0">
                <a:latin typeface="宋体" pitchFamily="2" charset="-122"/>
                <a:ea typeface="宋体" pitchFamily="2" charset="-122"/>
              </a:rPr>
              <a:t>；</a:t>
            </a:r>
          </a:p>
          <a:p>
            <a:pPr marL="0" indent="0">
              <a:buNone/>
            </a:pP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3</a:t>
            </a: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1859</a:t>
            </a:r>
            <a:r>
              <a:rPr lang="zh-CN" altLang="en-US" sz="2400" b="1" dirty="0">
                <a:latin typeface="宋体" pitchFamily="2" charset="-122"/>
                <a:ea typeface="宋体" pitchFamily="2" charset="-122"/>
              </a:rPr>
              <a:t>年，英法拒绝按照清政府指定路线进京换约，进攻大沽炮台；</a:t>
            </a:r>
          </a:p>
          <a:p>
            <a:pPr marL="0" indent="0">
              <a:buNone/>
            </a:pP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4</a:t>
            </a:r>
            <a:r>
              <a:rPr lang="zh-CN" altLang="en-US" sz="2400" b="1" dirty="0" smtClean="0">
                <a:latin typeface="宋体" pitchFamily="2" charset="-122"/>
                <a:ea typeface="宋体" pitchFamily="2" charset="-122"/>
              </a:rPr>
              <a:t>）</a:t>
            </a:r>
            <a:r>
              <a:rPr lang="en-US" altLang="zh-CN" sz="2400" b="1" dirty="0" smtClean="0">
                <a:latin typeface="宋体" pitchFamily="2" charset="-122"/>
                <a:ea typeface="宋体" pitchFamily="2" charset="-122"/>
              </a:rPr>
              <a:t>1860</a:t>
            </a:r>
            <a:r>
              <a:rPr lang="zh-CN" altLang="en-US" sz="2400" b="1" dirty="0">
                <a:latin typeface="宋体" pitchFamily="2" charset="-122"/>
                <a:ea typeface="宋体" pitchFamily="2" charset="-122"/>
              </a:rPr>
              <a:t>年</a:t>
            </a:r>
            <a:r>
              <a:rPr lang="en-US" altLang="zh-CN" sz="2400" b="1" dirty="0">
                <a:latin typeface="宋体" pitchFamily="2" charset="-122"/>
                <a:ea typeface="宋体" pitchFamily="2" charset="-122"/>
              </a:rPr>
              <a:t>10</a:t>
            </a:r>
            <a:r>
              <a:rPr lang="zh-CN" altLang="en-US" sz="2400" b="1" dirty="0">
                <a:latin typeface="宋体" pitchFamily="2" charset="-122"/>
                <a:ea typeface="宋体" pitchFamily="2" charset="-122"/>
              </a:rPr>
              <a:t>月，英法联军抢劫、</a:t>
            </a:r>
            <a:r>
              <a:rPr lang="zh-CN" altLang="en-US" sz="2400" b="1" dirty="0">
                <a:solidFill>
                  <a:srgbClr val="FF0000"/>
                </a:solidFill>
                <a:latin typeface="宋体" pitchFamily="2" charset="-122"/>
                <a:ea typeface="宋体" pitchFamily="2" charset="-122"/>
              </a:rPr>
              <a:t>焚烧圆明园</a:t>
            </a:r>
            <a:r>
              <a:rPr lang="zh-CN" altLang="en-US" sz="2400" b="1" dirty="0">
                <a:latin typeface="宋体" pitchFamily="2" charset="-122"/>
                <a:ea typeface="宋体" pitchFamily="2" charset="-122"/>
              </a:rPr>
              <a:t>后，进北京城，迫使清政府签订</a:t>
            </a:r>
            <a:r>
              <a:rPr lang="en-US" altLang="zh-CN" sz="2400" b="1" dirty="0">
                <a:solidFill>
                  <a:srgbClr val="FF0000"/>
                </a:solidFill>
                <a:latin typeface="宋体" pitchFamily="2" charset="-122"/>
                <a:ea typeface="宋体" pitchFamily="2" charset="-122"/>
              </a:rPr>
              <a:t>《</a:t>
            </a:r>
            <a:r>
              <a:rPr lang="zh-CN" altLang="en-US" sz="2400" b="1" dirty="0">
                <a:solidFill>
                  <a:srgbClr val="FF0000"/>
                </a:solidFill>
                <a:latin typeface="宋体" pitchFamily="2" charset="-122"/>
                <a:ea typeface="宋体" pitchFamily="2" charset="-122"/>
              </a:rPr>
              <a:t>北京条约</a:t>
            </a:r>
            <a:r>
              <a:rPr lang="en-US" altLang="zh-CN" sz="2400" b="1" dirty="0">
                <a:solidFill>
                  <a:srgbClr val="FF0000"/>
                </a:solidFill>
                <a:latin typeface="宋体" pitchFamily="2" charset="-122"/>
                <a:ea typeface="宋体" pitchFamily="2" charset="-122"/>
              </a:rPr>
              <a:t>》</a:t>
            </a:r>
            <a:r>
              <a:rPr lang="zh-CN" altLang="en-US" sz="2400" b="1" dirty="0">
                <a:latin typeface="宋体" pitchFamily="2" charset="-122"/>
                <a:ea typeface="宋体" pitchFamily="2" charset="-122"/>
              </a:rPr>
              <a:t>。</a:t>
            </a:r>
          </a:p>
          <a:p>
            <a:pPr marL="0" indent="0">
              <a:buNone/>
            </a:pPr>
            <a:endParaRPr lang="zh-CN" altLang="en-US" sz="2400" b="1" dirty="0">
              <a:latin typeface="宋体" pitchFamily="2" charset="-122"/>
              <a:ea typeface="宋体" pitchFamily="2" charset="-122"/>
            </a:endParaRPr>
          </a:p>
        </p:txBody>
      </p:sp>
      <p:pic>
        <p:nvPicPr>
          <p:cNvPr id="4" name="Picture 2" descr="第二次鸦片战争图"/>
          <p:cNvPicPr>
            <a:picLocks noChangeAspect="1" noChangeArrowheads="1"/>
          </p:cNvPicPr>
          <p:nvPr/>
        </p:nvPicPr>
        <p:blipFill>
          <a:blip r:embed="rId2">
            <a:extLst>
              <a:ext uri="{28A0092B-C50C-407E-A947-70E740481C1C}">
                <a14:useLocalDpi xmlns:a14="http://schemas.microsoft.com/office/drawing/2010/main" val="0"/>
              </a:ext>
            </a:extLst>
          </a:blip>
          <a:srcRect t="3401" b="3778"/>
          <a:stretch>
            <a:fillRect/>
          </a:stretch>
        </p:blipFill>
        <p:spPr bwMode="auto">
          <a:xfrm>
            <a:off x="3696" y="692696"/>
            <a:ext cx="4496296" cy="5616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5813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0"/>
            <a:ext cx="8229600" cy="692696"/>
          </a:xfrm>
          <a:solidFill>
            <a:srgbClr val="FFC000"/>
          </a:solidFill>
        </p:spPr>
        <p:txBody>
          <a:bodyPr>
            <a:normAutofit fontScale="90000"/>
          </a:bodyPr>
          <a:lstStyle/>
          <a:p>
            <a:r>
              <a:rPr lang="en-US" altLang="zh-CN" dirty="0"/>
              <a:t>《</a:t>
            </a:r>
            <a:r>
              <a:rPr lang="zh-CN" altLang="en-US" dirty="0"/>
              <a:t>天津条约</a:t>
            </a:r>
            <a:r>
              <a:rPr lang="en-US" altLang="zh-CN" dirty="0" smtClean="0"/>
              <a:t>》</a:t>
            </a:r>
            <a:endParaRPr lang="zh-CN" altLang="en-US" dirty="0"/>
          </a:p>
        </p:txBody>
      </p:sp>
      <p:graphicFrame>
        <p:nvGraphicFramePr>
          <p:cNvPr id="4" name="表格 3"/>
          <p:cNvGraphicFramePr>
            <a:graphicFrameLocks noGrp="1"/>
          </p:cNvGraphicFramePr>
          <p:nvPr>
            <p:extLst>
              <p:ext uri="{D42A27DB-BD31-4B8C-83A1-F6EECF244321}">
                <p14:modId xmlns:p14="http://schemas.microsoft.com/office/powerpoint/2010/main" val="4187938351"/>
              </p:ext>
            </p:extLst>
          </p:nvPr>
        </p:nvGraphicFramePr>
        <p:xfrm>
          <a:off x="0" y="764704"/>
          <a:ext cx="9144000" cy="6093295"/>
        </p:xfrm>
        <a:graphic>
          <a:graphicData uri="http://schemas.openxmlformats.org/drawingml/2006/table">
            <a:tbl>
              <a:tblPr/>
              <a:tblGrid>
                <a:gridCol w="4814459">
                  <a:extLst>
                    <a:ext uri="{9D8B030D-6E8A-4147-A177-3AD203B41FA5}">
                      <a16:colId xmlns:a16="http://schemas.microsoft.com/office/drawing/2014/main" xmlns="" val="20000"/>
                    </a:ext>
                  </a:extLst>
                </a:gridCol>
                <a:gridCol w="4329541">
                  <a:extLst>
                    <a:ext uri="{9D8B030D-6E8A-4147-A177-3AD203B41FA5}">
                      <a16:colId xmlns:a16="http://schemas.microsoft.com/office/drawing/2014/main" xmlns="" val="20001"/>
                    </a:ext>
                  </a:extLst>
                </a:gridCol>
              </a:tblGrid>
              <a:tr h="542483">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ctr">
                        <a:spcAft>
                          <a:spcPts val="0"/>
                        </a:spcAft>
                      </a:pPr>
                      <a:r>
                        <a:rPr lang="zh-CN" sz="2400" b="1" kern="100" dirty="0" smtClean="0">
                          <a:solidFill>
                            <a:schemeClr val="tx1"/>
                          </a:solidFill>
                          <a:effectLst/>
                          <a:latin typeface="宋体" pitchFamily="2" charset="-122"/>
                          <a:ea typeface="宋体" pitchFamily="2" charset="-122"/>
                        </a:rPr>
                        <a:t>内容</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mpd="sng">
                      <a:solidFill>
                        <a:srgbClr val="F6A21D"/>
                      </a:solidFill>
                    </a:lnL>
                    <a:lnR w="12700" cap="flat" cmpd="sng" algn="ctr">
                      <a:solidFill>
                        <a:srgbClr val="F6A21D"/>
                      </a:solidFill>
                      <a:prstDash val="solid"/>
                      <a:round/>
                      <a:headEnd type="none" w="med" len="med"/>
                      <a:tailEnd type="none" w="med" len="med"/>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ctr">
                        <a:spcAft>
                          <a:spcPts val="0"/>
                        </a:spcAft>
                      </a:pPr>
                      <a:r>
                        <a:rPr lang="zh-CN" sz="2400" b="1" kern="100" dirty="0">
                          <a:solidFill>
                            <a:schemeClr val="tx1"/>
                          </a:solidFill>
                          <a:effectLst/>
                          <a:latin typeface="宋体" pitchFamily="2" charset="-122"/>
                          <a:ea typeface="宋体" pitchFamily="2" charset="-122"/>
                        </a:rPr>
                        <a:t>危 害</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ap="flat" cmpd="sng" algn="ctr">
                      <a:solidFill>
                        <a:srgbClr val="F6A21D"/>
                      </a:solidFill>
                      <a:prstDash val="solid"/>
                      <a:round/>
                      <a:headEnd type="none" w="med" len="med"/>
                      <a:tailEnd type="none" w="med" len="med"/>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xmlns="" val="10001"/>
                  </a:ext>
                </a:extLst>
              </a:tr>
              <a:tr h="697478">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sz="2400" b="1" kern="100" dirty="0">
                          <a:solidFill>
                            <a:schemeClr val="tx1"/>
                          </a:solidFill>
                          <a:effectLst/>
                          <a:latin typeface="宋体" pitchFamily="2" charset="-122"/>
                          <a:ea typeface="宋体" pitchFamily="2" charset="-122"/>
                        </a:rPr>
                        <a:t>外国公使进驻北京</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操纵清朝统治核心</a:t>
                      </a:r>
                    </a:p>
                  </a:txBody>
                  <a:tcPr marL="68583" marR="68583"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xmlns="" val="10002"/>
                  </a:ext>
                </a:extLst>
              </a:tr>
              <a:tr h="1007469">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sz="2400" b="1" kern="100" dirty="0">
                          <a:solidFill>
                            <a:schemeClr val="tx1"/>
                          </a:solidFill>
                          <a:effectLst/>
                          <a:latin typeface="宋体" pitchFamily="2" charset="-122"/>
                          <a:ea typeface="宋体" pitchFamily="2" charset="-122"/>
                        </a:rPr>
                        <a:t>增开汉口、南京等十处为通商口岸</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进一步打开市场，对中国进行侵略和掠夺</a:t>
                      </a:r>
                    </a:p>
                  </a:txBody>
                  <a:tcPr marL="68583" marR="68583"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xmlns="" val="10003"/>
                  </a:ext>
                </a:extLst>
              </a:tr>
              <a:tr h="1191685">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sz="2400" b="1" kern="100" dirty="0">
                          <a:solidFill>
                            <a:schemeClr val="tx1"/>
                          </a:solidFill>
                          <a:effectLst/>
                          <a:latin typeface="宋体" pitchFamily="2" charset="-122"/>
                          <a:ea typeface="宋体" pitchFamily="2" charset="-122"/>
                        </a:rPr>
                        <a:t>外国商船和军舰可以在长江各口岸自由</a:t>
                      </a:r>
                      <a:r>
                        <a:rPr lang="zh-CN" sz="2400" b="1" kern="100" dirty="0" smtClean="0">
                          <a:solidFill>
                            <a:schemeClr val="tx1"/>
                          </a:solidFill>
                          <a:effectLst/>
                          <a:latin typeface="宋体" pitchFamily="2" charset="-122"/>
                          <a:ea typeface="宋体" pitchFamily="2" charset="-122"/>
                        </a:rPr>
                        <a:t>航行</a:t>
                      </a:r>
                      <a:r>
                        <a:rPr lang="zh-CN" altLang="en-US" sz="2400" b="1" kern="100" dirty="0" smtClean="0">
                          <a:solidFill>
                            <a:schemeClr val="tx1"/>
                          </a:solidFill>
                          <a:effectLst/>
                          <a:latin typeface="宋体" pitchFamily="2" charset="-122"/>
                          <a:ea typeface="宋体" pitchFamily="2" charset="-122"/>
                        </a:rPr>
                        <a:t>，允许外国传教士深入内地自由传教</a:t>
                      </a:r>
                      <a:r>
                        <a:rPr lang="zh-CN" sz="2400" b="1" kern="100" dirty="0" smtClean="0">
                          <a:solidFill>
                            <a:schemeClr val="tx1"/>
                          </a:solidFill>
                          <a:effectLst/>
                          <a:latin typeface="宋体" pitchFamily="2" charset="-122"/>
                          <a:ea typeface="宋体" pitchFamily="2" charset="-122"/>
                        </a:rPr>
                        <a:t>等</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mpd="sng">
                      <a:solidFill>
                        <a:srgbClr val="F6A21D"/>
                      </a:solidFill>
                    </a:lnL>
                    <a:lnR w="12700" cmpd="sng">
                      <a:solidFill>
                        <a:srgbClr val="F6A21D"/>
                      </a:solidFill>
                    </a:lnR>
                    <a:lnT w="12700" cmpd="sng">
                      <a:solidFill>
                        <a:srgbClr val="F6A21D"/>
                      </a:solidFill>
                    </a:lnT>
                    <a:lnB w="12700" cap="flat" cmpd="sng" algn="ctr">
                      <a:solidFill>
                        <a:srgbClr val="F6A21D"/>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lvl1pPr marL="0" algn="l" rtl="0" eaLnBrk="1" latinLnBrk="0" hangingPunct="1">
                        <a:defRPr kumimoji="0" kern="1200">
                          <a:solidFill>
                            <a:schemeClr val="dk1"/>
                          </a:solidFill>
                          <a:latin typeface="Gill Sans MT"/>
                        </a:defRPr>
                      </a:lvl1pPr>
                      <a:lvl2pPr marL="457200" algn="l" rtl="0" eaLnBrk="1" latinLnBrk="0" hangingPunct="1">
                        <a:defRPr kumimoji="0" kern="1200">
                          <a:solidFill>
                            <a:schemeClr val="dk1"/>
                          </a:solidFill>
                          <a:latin typeface="Gill Sans MT"/>
                        </a:defRPr>
                      </a:lvl2pPr>
                      <a:lvl3pPr marL="914400" algn="l" rtl="0" eaLnBrk="1" latinLnBrk="0" hangingPunct="1">
                        <a:defRPr kumimoji="0" kern="1200">
                          <a:solidFill>
                            <a:schemeClr val="dk1"/>
                          </a:solidFill>
                          <a:latin typeface="Gill Sans MT"/>
                        </a:defRPr>
                      </a:lvl3pPr>
                      <a:lvl4pPr marL="1371600" algn="l" rtl="0" eaLnBrk="1" latinLnBrk="0" hangingPunct="1">
                        <a:defRPr kumimoji="0" kern="1200">
                          <a:solidFill>
                            <a:schemeClr val="dk1"/>
                          </a:solidFill>
                          <a:latin typeface="Gill Sans MT"/>
                        </a:defRPr>
                      </a:lvl4pPr>
                      <a:lvl5pPr marL="1828800" algn="l" rtl="0" eaLnBrk="1" latinLnBrk="0" hangingPunct="1">
                        <a:defRPr kumimoji="0" kern="1200">
                          <a:solidFill>
                            <a:schemeClr val="dk1"/>
                          </a:solidFill>
                          <a:latin typeface="Gill Sans MT"/>
                        </a:defRPr>
                      </a:lvl5pPr>
                      <a:lvl6pPr marL="2286000" algn="l" rtl="0" eaLnBrk="1" latinLnBrk="0" hangingPunct="1">
                        <a:defRPr kumimoji="0" kern="1200">
                          <a:solidFill>
                            <a:schemeClr val="dk1"/>
                          </a:solidFill>
                          <a:latin typeface="Gill Sans MT"/>
                        </a:defRPr>
                      </a:lvl6pPr>
                      <a:lvl7pPr marL="2743200" algn="l" rtl="0" eaLnBrk="1" latinLnBrk="0" hangingPunct="1">
                        <a:defRPr kumimoji="0" kern="1200">
                          <a:solidFill>
                            <a:schemeClr val="dk1"/>
                          </a:solidFill>
                          <a:latin typeface="Gill Sans MT"/>
                        </a:defRPr>
                      </a:lvl7pPr>
                      <a:lvl8pPr marL="3200400" algn="l" rtl="0" eaLnBrk="1" latinLnBrk="0" hangingPunct="1">
                        <a:defRPr kumimoji="0" kern="1200">
                          <a:solidFill>
                            <a:schemeClr val="dk1"/>
                          </a:solidFill>
                          <a:latin typeface="Gill Sans MT"/>
                        </a:defRPr>
                      </a:lvl8pPr>
                      <a:lvl9pPr marL="3657600" algn="l" rtl="0" eaLnBrk="1" latinLnBrk="0" hangingPunct="1">
                        <a:defRPr kumimoji="0" kern="1200">
                          <a:solidFill>
                            <a:schemeClr val="dk1"/>
                          </a:solidFill>
                          <a:latin typeface="Gill Sans MT"/>
                        </a:defRPr>
                      </a:lvl9p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丧失了内河航运权</a:t>
                      </a:r>
                    </a:p>
                  </a:txBody>
                  <a:tcPr marL="68583" marR="68583" marT="0" marB="0" anchor="ctr">
                    <a:lnL w="12700" cmpd="sng">
                      <a:solidFill>
                        <a:srgbClr val="F6A21D"/>
                      </a:solidFill>
                    </a:lnL>
                    <a:lnR w="12700" cmpd="sng">
                      <a:solidFill>
                        <a:srgbClr val="F6A21D"/>
                      </a:solidFill>
                    </a:lnR>
                    <a:lnT w="12700" cmpd="sng">
                      <a:solidFill>
                        <a:srgbClr val="F6A21D"/>
                      </a:solidFill>
                    </a:lnT>
                    <a:lnB w="12700" cap="flat" cmpd="sng" algn="ctr">
                      <a:solidFill>
                        <a:srgbClr val="F6A21D"/>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xmlns="" val="10004"/>
                  </a:ext>
                </a:extLst>
              </a:tr>
              <a:tr h="1133241">
                <a:tc>
                  <a:txBody>
                    <a:body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赔款英国、法国白银分别是</a:t>
                      </a:r>
                      <a:r>
                        <a:rPr lang="en-US" altLang="zh-CN" sz="2400" b="1" kern="100" dirty="0" smtClean="0">
                          <a:solidFill>
                            <a:schemeClr val="tx1"/>
                          </a:solidFill>
                          <a:effectLst/>
                          <a:latin typeface="宋体" pitchFamily="2" charset="-122"/>
                          <a:ea typeface="宋体" pitchFamily="2" charset="-122"/>
                          <a:cs typeface="Courier New" panose="02070309020205020404"/>
                        </a:rPr>
                        <a:t>400</a:t>
                      </a:r>
                      <a:r>
                        <a:rPr lang="zh-CN" altLang="en-US" sz="2400" b="1" kern="100" dirty="0" smtClean="0">
                          <a:solidFill>
                            <a:schemeClr val="tx1"/>
                          </a:solidFill>
                          <a:effectLst/>
                          <a:latin typeface="宋体" pitchFamily="2" charset="-122"/>
                          <a:ea typeface="宋体" pitchFamily="2" charset="-122"/>
                          <a:cs typeface="Courier New" panose="02070309020205020404"/>
                        </a:rPr>
                        <a:t>万和</a:t>
                      </a:r>
                      <a:r>
                        <a:rPr lang="en-US" altLang="zh-CN" sz="2400" b="1" kern="100" dirty="0" smtClean="0">
                          <a:solidFill>
                            <a:schemeClr val="tx1"/>
                          </a:solidFill>
                          <a:effectLst/>
                          <a:latin typeface="宋体" pitchFamily="2" charset="-122"/>
                          <a:ea typeface="宋体" pitchFamily="2" charset="-122"/>
                          <a:cs typeface="Courier New" panose="02070309020205020404"/>
                        </a:rPr>
                        <a:t>200</a:t>
                      </a:r>
                      <a:r>
                        <a:rPr lang="zh-CN" altLang="en-US" sz="2400" b="1" kern="100" dirty="0" smtClean="0">
                          <a:solidFill>
                            <a:schemeClr val="tx1"/>
                          </a:solidFill>
                          <a:effectLst/>
                          <a:latin typeface="宋体" pitchFamily="2" charset="-122"/>
                          <a:ea typeface="宋体" pitchFamily="2" charset="-122"/>
                          <a:cs typeface="Courier New" panose="02070309020205020404"/>
                        </a:rPr>
                        <a:t>万</a:t>
                      </a:r>
                      <a:endParaRPr lang="zh-CN" sz="2400" b="1" kern="100" dirty="0">
                        <a:solidFill>
                          <a:schemeClr val="tx1"/>
                        </a:solidFill>
                        <a:effectLst/>
                        <a:latin typeface="宋体" pitchFamily="2" charset="-122"/>
                        <a:ea typeface="宋体" pitchFamily="2" charset="-122"/>
                        <a:cs typeface="Courier New" panose="02070309020205020404"/>
                      </a:endParaRPr>
                    </a:p>
                  </a:txBody>
                  <a:tcPr marL="68583" marR="68583" marT="0" marB="0" anchor="ctr">
                    <a:lnL w="12700" cmpd="sng">
                      <a:solidFill>
                        <a:srgbClr val="F6A21D"/>
                      </a:solidFill>
                    </a:lnL>
                    <a:lnR w="12700" cap="flat" cmpd="sng" algn="ctr">
                      <a:solidFill>
                        <a:srgbClr val="F6A21D"/>
                      </a:solidFill>
                      <a:prstDash val="solid"/>
                      <a:round/>
                      <a:headEnd type="none" w="med" len="med"/>
                      <a:tailEnd type="none" w="med" len="med"/>
                    </a:lnR>
                    <a:lnT w="12700" cmpd="sng">
                      <a:solidFill>
                        <a:srgbClr val="F6A21D"/>
                      </a:solidFill>
                    </a:lnT>
                    <a:lnB w="12700" cap="flat" cmpd="sng" algn="ctr">
                      <a:solidFill>
                        <a:srgbClr val="F6A21D"/>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继续加重中国人民负担</a:t>
                      </a:r>
                    </a:p>
                  </a:txBody>
                  <a:tcPr marL="68583" marR="68583" marT="0" marB="0" anchor="ctr">
                    <a:lnL w="12700" cap="flat" cmpd="sng" algn="ctr">
                      <a:solidFill>
                        <a:srgbClr val="F6A21D"/>
                      </a:solidFill>
                      <a:prstDash val="solid"/>
                      <a:round/>
                      <a:headEnd type="none" w="med" len="med"/>
                      <a:tailEnd type="none" w="med" len="med"/>
                    </a:lnL>
                    <a:lnR w="12700" cmpd="sng">
                      <a:solidFill>
                        <a:srgbClr val="F6A21D"/>
                      </a:solidFill>
                    </a:lnR>
                    <a:lnT w="12700" cmpd="sng">
                      <a:solidFill>
                        <a:srgbClr val="F6A21D"/>
                      </a:solidFill>
                    </a:lnT>
                    <a:lnB w="12700" cap="flat" cmpd="sng" algn="ctr">
                      <a:solidFill>
                        <a:srgbClr val="F6A21D"/>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r h="1520939">
                <a:tc>
                  <a:txBody>
                    <a:body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外国人掌管中国海关，确立领事裁判权和片面最惠国待遇，鸦片贸易合法化</a:t>
                      </a:r>
                    </a:p>
                  </a:txBody>
                  <a:tcPr marL="68583" marR="68583" marT="0" marB="0" anchor="ctr">
                    <a:lnL w="12700" cmpd="sng">
                      <a:solidFill>
                        <a:srgbClr val="F6A21D"/>
                      </a:solidFill>
                    </a:lnL>
                    <a:lnR w="12700" cap="flat" cmpd="sng" algn="ctr">
                      <a:solidFill>
                        <a:srgbClr val="F6A21D"/>
                      </a:solidFill>
                      <a:prstDash val="solid"/>
                      <a:round/>
                      <a:headEnd type="none" w="med" len="med"/>
                      <a:tailEnd type="none" w="med" len="med"/>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tc>
                  <a:txBody>
                    <a:bodyPr/>
                    <a:lstStyle/>
                    <a:p>
                      <a:pPr algn="l">
                        <a:spcAft>
                          <a:spcPts val="0"/>
                        </a:spcAft>
                      </a:pPr>
                      <a:r>
                        <a:rPr lang="zh-CN" altLang="en-US" sz="2400" b="1" kern="100" dirty="0" smtClean="0">
                          <a:solidFill>
                            <a:schemeClr val="tx1"/>
                          </a:solidFill>
                          <a:effectLst/>
                          <a:latin typeface="宋体" pitchFamily="2" charset="-122"/>
                          <a:ea typeface="宋体" pitchFamily="2" charset="-122"/>
                          <a:cs typeface="Courier New" panose="02070309020205020404"/>
                        </a:rPr>
                        <a:t>中国的关税权、司法权、贸易权进一步遭到破坏</a:t>
                      </a:r>
                    </a:p>
                  </a:txBody>
                  <a:tcPr marL="68583" marR="68583" marT="0" marB="0" anchor="ctr">
                    <a:lnL w="12700" cap="flat" cmpd="sng" algn="ctr">
                      <a:solidFill>
                        <a:srgbClr val="F6A21D"/>
                      </a:solidFill>
                      <a:prstDash val="solid"/>
                      <a:round/>
                      <a:headEnd type="none" w="med" len="med"/>
                      <a:tailEnd type="none" w="med" len="med"/>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rgbClr val="92D050"/>
                    </a:solidFill>
                  </a:tcPr>
                </a:tc>
              </a:tr>
            </a:tbl>
          </a:graphicData>
        </a:graphic>
      </p:graphicFrame>
    </p:spTree>
    <p:extLst>
      <p:ext uri="{BB962C8B-B14F-4D97-AF65-F5344CB8AC3E}">
        <p14:creationId xmlns:p14="http://schemas.microsoft.com/office/powerpoint/2010/main" val="3042010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Users\Administrator\Desktop\4777471cna5aaf0010729&amp;690.jpg">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 y="1"/>
            <a:ext cx="5574456" cy="3497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dministrator\Desktop\6de456cc7f7547978306f5ea223c543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0535" y="3497523"/>
            <a:ext cx="5973465" cy="3360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5796136" y="1555602"/>
            <a:ext cx="2954655" cy="461665"/>
          </a:xfrm>
          <a:prstGeom prst="rect">
            <a:avLst/>
          </a:prstGeom>
          <a:solidFill>
            <a:srgbClr val="FFC000"/>
          </a:solidFill>
        </p:spPr>
        <p:txBody>
          <a:bodyPr wrap="none" rtlCol="0">
            <a:spAutoFit/>
          </a:bodyPr>
          <a:lstStyle/>
          <a:p>
            <a:r>
              <a:rPr lang="zh-CN" altLang="en-US" sz="2400" b="1" dirty="0" smtClean="0"/>
              <a:t>鸦片战争前的圆明园</a:t>
            </a:r>
            <a:endParaRPr lang="zh-CN" altLang="en-US" sz="2400" b="1" dirty="0"/>
          </a:p>
        </p:txBody>
      </p:sp>
      <p:sp>
        <p:nvSpPr>
          <p:cNvPr id="7" name="TextBox 6"/>
          <p:cNvSpPr txBox="1"/>
          <p:nvPr/>
        </p:nvSpPr>
        <p:spPr>
          <a:xfrm>
            <a:off x="107503" y="4509120"/>
            <a:ext cx="3063031" cy="461665"/>
          </a:xfrm>
          <a:prstGeom prst="rect">
            <a:avLst/>
          </a:prstGeom>
          <a:solidFill>
            <a:srgbClr val="FFC000"/>
          </a:solidFill>
        </p:spPr>
        <p:txBody>
          <a:bodyPr wrap="square" rtlCol="0">
            <a:spAutoFit/>
          </a:bodyPr>
          <a:lstStyle/>
          <a:p>
            <a:r>
              <a:rPr lang="zh-CN" altLang="en-US" sz="2400" b="1" dirty="0" smtClean="0"/>
              <a:t>鸦片战争后的圆明园</a:t>
            </a:r>
            <a:endParaRPr lang="zh-CN" altLang="en-US" sz="2400" b="1" dirty="0"/>
          </a:p>
        </p:txBody>
      </p:sp>
    </p:spTree>
    <p:extLst>
      <p:ext uri="{BB962C8B-B14F-4D97-AF65-F5344CB8AC3E}">
        <p14:creationId xmlns:p14="http://schemas.microsoft.com/office/powerpoint/2010/main" val="337043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0"/>
            <a:ext cx="8229600" cy="1143000"/>
          </a:xfrm>
          <a:solidFill>
            <a:srgbClr val="92D050"/>
          </a:solidFill>
        </p:spPr>
        <p:txBody>
          <a:bodyPr/>
          <a:lstStyle/>
          <a:p>
            <a:r>
              <a:rPr lang="zh-CN" altLang="zh-CN" b="1" dirty="0">
                <a:solidFill>
                  <a:schemeClr val="tx1"/>
                </a:solidFill>
                <a:latin typeface="微软雅黑" panose="020B0503020204020204" pitchFamily="34" charset="-122"/>
                <a:ea typeface="微软雅黑" panose="020B0503020204020204" pitchFamily="34" charset="-122"/>
              </a:rPr>
              <a:t>《</a:t>
            </a:r>
            <a:r>
              <a:rPr lang="zh-CN" altLang="en-US" b="1" dirty="0">
                <a:solidFill>
                  <a:schemeClr val="tx1"/>
                </a:solidFill>
                <a:latin typeface="微软雅黑" panose="020B0503020204020204" pitchFamily="34" charset="-122"/>
                <a:ea typeface="微软雅黑" panose="020B0503020204020204" pitchFamily="34" charset="-122"/>
              </a:rPr>
              <a:t>北京条约</a:t>
            </a:r>
            <a:r>
              <a:rPr lang="zh-CN" altLang="zh-CN" b="1" dirty="0">
                <a:solidFill>
                  <a:schemeClr val="tx1"/>
                </a:solidFill>
                <a:latin typeface="微软雅黑" panose="020B0503020204020204" pitchFamily="34" charset="-122"/>
                <a:ea typeface="微软雅黑" panose="020B0503020204020204" pitchFamily="34" charset="-122"/>
              </a:rPr>
              <a:t>》</a:t>
            </a:r>
            <a:endParaRPr lang="zh-CN" altLang="en-US" dirty="0"/>
          </a:p>
        </p:txBody>
      </p:sp>
      <p:pic>
        <p:nvPicPr>
          <p:cNvPr id="5" name="图片 4" descr="tim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25116"/>
            <a:ext cx="86391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表格 5"/>
          <p:cNvGraphicFramePr>
            <a:graphicFrameLocks noGrp="1"/>
          </p:cNvGraphicFramePr>
          <p:nvPr>
            <p:extLst>
              <p:ext uri="{D42A27DB-BD31-4B8C-83A1-F6EECF244321}">
                <p14:modId xmlns:p14="http://schemas.microsoft.com/office/powerpoint/2010/main" val="422266627"/>
              </p:ext>
            </p:extLst>
          </p:nvPr>
        </p:nvGraphicFramePr>
        <p:xfrm>
          <a:off x="63388" y="3388023"/>
          <a:ext cx="8973107" cy="3469977"/>
        </p:xfrm>
        <a:graphic>
          <a:graphicData uri="http://schemas.openxmlformats.org/drawingml/2006/table">
            <a:tbl>
              <a:tblPr firstRow="1" bandRow="1">
                <a:tableStyleId>{5C22544A-7EE6-4342-B048-85BDC9FD1C3A}</a:tableStyleId>
              </a:tblPr>
              <a:tblGrid>
                <a:gridCol w="8973107"/>
              </a:tblGrid>
              <a:tr h="495711">
                <a:tc>
                  <a:txBody>
                    <a:bodyPr/>
                    <a:lstStyle/>
                    <a:p>
                      <a:pPr algn="ctr"/>
                      <a:r>
                        <a:rPr lang="zh-CN" altLang="en-US" sz="2400" b="1" dirty="0" smtClean="0">
                          <a:latin typeface="宋体" pitchFamily="2" charset="-122"/>
                          <a:ea typeface="宋体" pitchFamily="2" charset="-122"/>
                        </a:rPr>
                        <a:t>内容</a:t>
                      </a:r>
                      <a:endParaRPr lang="zh-CN" altLang="en-US" sz="2400" b="1" dirty="0">
                        <a:latin typeface="宋体" pitchFamily="2" charset="-122"/>
                        <a:ea typeface="宋体" pitchFamily="2" charset="-122"/>
                      </a:endParaRPr>
                    </a:p>
                  </a:txBody>
                  <a:tcPr/>
                </a:tc>
              </a:tr>
              <a:tr h="495711">
                <a:tc>
                  <a:txBody>
                    <a:bodyPr/>
                    <a:lstStyle/>
                    <a:p>
                      <a:r>
                        <a:rPr kumimoji="0" lang="zh-CN" altLang="en-US" sz="2400" b="1" i="0" u="none" strike="noStrike" cap="none" normalizeH="0" baseline="0" dirty="0" smtClean="0">
                          <a:ln>
                            <a:noFill/>
                          </a:ln>
                          <a:solidFill>
                            <a:schemeClr val="tx1"/>
                          </a:solidFill>
                          <a:effectLst/>
                          <a:latin typeface="宋体" pitchFamily="2" charset="-122"/>
                          <a:ea typeface="宋体" pitchFamily="2" charset="-122"/>
                        </a:rPr>
                        <a:t>清政府承认《天津条约》继续有效</a:t>
                      </a:r>
                      <a:endParaRPr lang="zh-CN" altLang="en-US" sz="2400" b="1" dirty="0">
                        <a:latin typeface="宋体" pitchFamily="2" charset="-122"/>
                        <a:ea typeface="宋体" pitchFamily="2" charset="-122"/>
                      </a:endParaRPr>
                    </a:p>
                  </a:txBody>
                  <a:tcPr/>
                </a:tc>
              </a:tr>
              <a:tr h="495711">
                <a:tc>
                  <a:txBody>
                    <a:bodyPr/>
                    <a:lstStyle/>
                    <a:p>
                      <a:r>
                        <a:rPr kumimoji="0" lang="zh-CN" altLang="en-US" sz="2400" b="1" i="0" u="none" strike="noStrike" cap="none" normalizeH="0" baseline="0" dirty="0" smtClean="0">
                          <a:ln>
                            <a:noFill/>
                          </a:ln>
                          <a:solidFill>
                            <a:schemeClr val="tx1"/>
                          </a:solidFill>
                          <a:effectLst/>
                          <a:latin typeface="宋体" pitchFamily="2" charset="-122"/>
                          <a:ea typeface="宋体" pitchFamily="2" charset="-122"/>
                        </a:rPr>
                        <a:t>增开天津为商埠</a:t>
                      </a:r>
                      <a:endParaRPr lang="zh-CN" altLang="en-US" sz="2400" b="1" dirty="0">
                        <a:latin typeface="宋体" pitchFamily="2" charset="-122"/>
                        <a:ea typeface="宋体" pitchFamily="2" charset="-122"/>
                      </a:endParaRPr>
                    </a:p>
                  </a:txBody>
                  <a:tcPr/>
                </a:tc>
              </a:tr>
              <a:tr h="495711">
                <a:tc>
                  <a:txBody>
                    <a:bodyPr/>
                    <a:lstStyle/>
                    <a:p>
                      <a:r>
                        <a:rPr kumimoji="0" lang="zh-CN" altLang="en-US" sz="2400" b="1" i="0" u="none" strike="noStrike" cap="none" normalizeH="0" baseline="0" dirty="0" smtClean="0">
                          <a:ln>
                            <a:noFill/>
                          </a:ln>
                          <a:solidFill>
                            <a:schemeClr val="tx1"/>
                          </a:solidFill>
                          <a:effectLst/>
                          <a:latin typeface="宋体" pitchFamily="2" charset="-122"/>
                          <a:ea typeface="宋体" pitchFamily="2" charset="-122"/>
                        </a:rPr>
                        <a:t>割九龙司地方一区给英国</a:t>
                      </a:r>
                      <a:endParaRPr lang="zh-CN" altLang="en-US" sz="2400" b="1" dirty="0">
                        <a:latin typeface="宋体" pitchFamily="2" charset="-122"/>
                        <a:ea typeface="宋体" pitchFamily="2" charset="-122"/>
                      </a:endParaRPr>
                    </a:p>
                  </a:txBody>
                  <a:tcPr/>
                </a:tc>
              </a:tr>
              <a:tr h="495711">
                <a:tc>
                  <a:txBody>
                    <a:bodyPr/>
                    <a:lstStyle/>
                    <a:p>
                      <a:r>
                        <a:rPr lang="zh-CN" altLang="en-US" sz="2400" b="1" dirty="0" smtClean="0">
                          <a:latin typeface="宋体" pitchFamily="2" charset="-122"/>
                          <a:ea typeface="宋体" pitchFamily="2" charset="-122"/>
                        </a:rPr>
                        <a:t>增加赔款至</a:t>
                      </a:r>
                      <a:r>
                        <a:rPr lang="en-US" altLang="zh-CN" sz="2400" b="1" dirty="0" smtClean="0">
                          <a:latin typeface="宋体" pitchFamily="2" charset="-122"/>
                          <a:ea typeface="宋体" pitchFamily="2" charset="-122"/>
                        </a:rPr>
                        <a:t>800</a:t>
                      </a:r>
                      <a:r>
                        <a:rPr lang="zh-CN" altLang="en-US" sz="2400" b="1" dirty="0" smtClean="0">
                          <a:latin typeface="宋体" pitchFamily="2" charset="-122"/>
                          <a:ea typeface="宋体" pitchFamily="2" charset="-122"/>
                        </a:rPr>
                        <a:t>万两白银</a:t>
                      </a:r>
                      <a:endParaRPr lang="zh-CN" altLang="en-US" sz="2400" b="1" dirty="0">
                        <a:latin typeface="宋体" pitchFamily="2" charset="-122"/>
                        <a:ea typeface="宋体" pitchFamily="2" charset="-122"/>
                      </a:endParaRPr>
                    </a:p>
                  </a:txBody>
                  <a:tcPr/>
                </a:tc>
              </a:tr>
              <a:tr h="495711">
                <a:tc>
                  <a:txBody>
                    <a:bodyPr/>
                    <a:lstStyle/>
                    <a:p>
                      <a:r>
                        <a:rPr lang="zh-CN" altLang="en-US" sz="2400" b="1" dirty="0" smtClean="0">
                          <a:latin typeface="宋体" pitchFamily="2" charset="-122"/>
                          <a:ea typeface="宋体" pitchFamily="2" charset="-122"/>
                        </a:rPr>
                        <a:t>允许外国传教士在华租地和建设教堂</a:t>
                      </a:r>
                      <a:endParaRPr lang="zh-CN" altLang="en-US" sz="2400" b="1" dirty="0">
                        <a:latin typeface="宋体" pitchFamily="2" charset="-122"/>
                        <a:ea typeface="宋体" pitchFamily="2" charset="-122"/>
                      </a:endParaRPr>
                    </a:p>
                  </a:txBody>
                  <a:tcPr/>
                </a:tc>
              </a:tr>
              <a:tr h="495711">
                <a:tc>
                  <a:txBody>
                    <a:bodyPr/>
                    <a:lstStyle/>
                    <a:p>
                      <a:r>
                        <a:rPr lang="zh-CN" altLang="en-US" sz="2400" b="1" dirty="0" smtClean="0">
                          <a:latin typeface="宋体" pitchFamily="2" charset="-122"/>
                          <a:ea typeface="宋体" pitchFamily="2" charset="-122"/>
                        </a:rPr>
                        <a:t>允许汉人受雇出洋做工人</a:t>
                      </a:r>
                      <a:endParaRPr lang="zh-CN" altLang="en-US" sz="2400" b="1" dirty="0">
                        <a:latin typeface="宋体" pitchFamily="2" charset="-122"/>
                        <a:ea typeface="宋体" pitchFamily="2" charset="-122"/>
                      </a:endParaRPr>
                    </a:p>
                  </a:txBody>
                  <a:tcPr/>
                </a:tc>
              </a:tr>
            </a:tbl>
          </a:graphicData>
        </a:graphic>
      </p:graphicFrame>
    </p:spTree>
    <p:extLst>
      <p:ext uri="{BB962C8B-B14F-4D97-AF65-F5344CB8AC3E}">
        <p14:creationId xmlns:p14="http://schemas.microsoft.com/office/powerpoint/2010/main" val="410911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16632"/>
            <a:ext cx="8229600" cy="720080"/>
          </a:xfrm>
        </p:spPr>
        <p:txBody>
          <a:bodyPr>
            <a:normAutofit fontScale="90000"/>
          </a:bodyPr>
          <a:lstStyle/>
          <a:p>
            <a:r>
              <a:rPr lang="zh-CN" altLang="en-US" dirty="0"/>
              <a:t>沙俄侵占中国北方</a:t>
            </a:r>
            <a:r>
              <a:rPr lang="zh-CN" altLang="en-US" dirty="0" smtClean="0"/>
              <a:t>领土和权益</a:t>
            </a:r>
            <a:endParaRPr lang="zh-CN" altLang="en-US" dirty="0"/>
          </a:p>
        </p:txBody>
      </p:sp>
      <p:pic>
        <p:nvPicPr>
          <p:cNvPr id="4" name="图片 18443" descr="e"/>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0" y="836712"/>
            <a:ext cx="9036496" cy="293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表格 4"/>
          <p:cNvGraphicFramePr>
            <a:graphicFrameLocks noGrp="1"/>
          </p:cNvGraphicFramePr>
          <p:nvPr>
            <p:extLst>
              <p:ext uri="{D42A27DB-BD31-4B8C-83A1-F6EECF244321}">
                <p14:modId xmlns:p14="http://schemas.microsoft.com/office/powerpoint/2010/main" val="2641691022"/>
              </p:ext>
            </p:extLst>
          </p:nvPr>
        </p:nvGraphicFramePr>
        <p:xfrm>
          <a:off x="108012" y="3942057"/>
          <a:ext cx="8820471" cy="2915943"/>
        </p:xfrm>
        <a:graphic>
          <a:graphicData uri="http://schemas.openxmlformats.org/drawingml/2006/table">
            <a:tbl>
              <a:tblPr firstRow="1" firstCol="1" bandRow="1"/>
              <a:tblGrid>
                <a:gridCol w="1479776">
                  <a:extLst>
                    <a:ext uri="{9D8B030D-6E8A-4147-A177-3AD203B41FA5}">
                      <a16:colId xmlns:a16="http://schemas.microsoft.com/office/drawing/2014/main" xmlns="" val="20000"/>
                    </a:ext>
                  </a:extLst>
                </a:gridCol>
                <a:gridCol w="4442628">
                  <a:extLst>
                    <a:ext uri="{9D8B030D-6E8A-4147-A177-3AD203B41FA5}">
                      <a16:colId xmlns:a16="http://schemas.microsoft.com/office/drawing/2014/main" xmlns="" val="20001"/>
                    </a:ext>
                  </a:extLst>
                </a:gridCol>
                <a:gridCol w="2898067">
                  <a:extLst>
                    <a:ext uri="{9D8B030D-6E8A-4147-A177-3AD203B41FA5}">
                      <a16:colId xmlns:a16="http://schemas.microsoft.com/office/drawing/2014/main" xmlns="" val="20002"/>
                    </a:ext>
                  </a:extLst>
                </a:gridCol>
              </a:tblGrid>
              <a:tr h="432048">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时</a:t>
                      </a:r>
                      <a:r>
                        <a:rPr lang="en-US" altLang="zh-CN" sz="2400" b="1" kern="100" dirty="0">
                          <a:solidFill>
                            <a:schemeClr val="tx1"/>
                          </a:solidFill>
                          <a:effectLst/>
                          <a:latin typeface="楷体" pitchFamily="49" charset="-122"/>
                          <a:ea typeface="楷体" pitchFamily="49" charset="-122"/>
                        </a:rPr>
                        <a:t> </a:t>
                      </a:r>
                      <a:r>
                        <a:rPr lang="zh-CN" sz="2400" b="1" kern="100" dirty="0">
                          <a:solidFill>
                            <a:schemeClr val="tx1"/>
                          </a:solidFill>
                          <a:effectLst/>
                          <a:latin typeface="楷体" pitchFamily="49" charset="-122"/>
                          <a:ea typeface="楷体" pitchFamily="49" charset="-122"/>
                        </a:rPr>
                        <a:t>间</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254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条 </a:t>
                      </a:r>
                      <a:r>
                        <a:rPr lang="en-US" altLang="zh-CN" sz="2400" b="1" kern="100" dirty="0">
                          <a:solidFill>
                            <a:schemeClr val="tx1"/>
                          </a:solidFill>
                          <a:effectLst/>
                          <a:latin typeface="楷体" pitchFamily="49" charset="-122"/>
                          <a:ea typeface="楷体" pitchFamily="49" charset="-122"/>
                        </a:rPr>
                        <a:t> </a:t>
                      </a:r>
                      <a:r>
                        <a:rPr lang="zh-CN" sz="2400" b="1" kern="100" dirty="0">
                          <a:solidFill>
                            <a:schemeClr val="tx1"/>
                          </a:solidFill>
                          <a:effectLst/>
                          <a:latin typeface="楷体" pitchFamily="49" charset="-122"/>
                          <a:ea typeface="楷体" pitchFamily="49" charset="-122"/>
                        </a:rPr>
                        <a:t>约</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254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割</a:t>
                      </a:r>
                      <a:r>
                        <a:rPr lang="zh-CN" sz="2400" b="1" kern="100" dirty="0" smtClean="0">
                          <a:solidFill>
                            <a:schemeClr val="tx1"/>
                          </a:solidFill>
                          <a:effectLst/>
                          <a:latin typeface="楷体" pitchFamily="49" charset="-122"/>
                          <a:ea typeface="楷体" pitchFamily="49" charset="-122"/>
                        </a:rPr>
                        <a:t>占</a:t>
                      </a:r>
                      <a:r>
                        <a:rPr lang="zh-CN" altLang="en-US" sz="2400" b="1" kern="100" dirty="0" smtClean="0">
                          <a:solidFill>
                            <a:schemeClr val="tx1"/>
                          </a:solidFill>
                          <a:effectLst/>
                          <a:latin typeface="楷体" pitchFamily="49" charset="-122"/>
                          <a:ea typeface="楷体" pitchFamily="49" charset="-122"/>
                        </a:rPr>
                        <a:t>领土</a:t>
                      </a:r>
                      <a:endParaRPr lang="en-US" altLang="zh-CN" sz="2400" b="1" kern="100" dirty="0">
                        <a:solidFill>
                          <a:schemeClr val="tx1"/>
                        </a:solidFill>
                        <a:effectLst/>
                        <a:latin typeface="楷体" pitchFamily="49" charset="-122"/>
                        <a:ea typeface="楷体" pitchFamily="49" charset="-122"/>
                      </a:endParaRPr>
                    </a:p>
                  </a:txBody>
                  <a:tcPr marL="68580" marR="68580" marT="0" marB="0" anchor="ctr">
                    <a:lnL w="12700" cmpd="sng">
                      <a:solidFill>
                        <a:srgbClr val="F6A21D"/>
                      </a:solidFill>
                    </a:lnL>
                    <a:lnR w="12700" cmpd="sng">
                      <a:solidFill>
                        <a:srgbClr val="F6A21D"/>
                      </a:solidFill>
                    </a:lnR>
                    <a:lnT w="12700" cmpd="sng">
                      <a:solidFill>
                        <a:srgbClr val="F6A21D"/>
                      </a:solidFill>
                    </a:lnT>
                    <a:lnB w="25400" cmpd="sng">
                      <a:solidFill>
                        <a:srgbClr val="F6A21D"/>
                      </a:solidFill>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0"/>
                  </a:ext>
                </a:extLst>
              </a:tr>
              <a:tr h="540187">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1858</a:t>
                      </a:r>
                      <a:r>
                        <a:rPr lang="zh-CN" sz="2400" b="1" kern="100" dirty="0">
                          <a:solidFill>
                            <a:schemeClr val="tx1"/>
                          </a:solidFill>
                          <a:effectLst/>
                          <a:latin typeface="楷体" pitchFamily="49" charset="-122"/>
                          <a:ea typeface="楷体" pitchFamily="49" charset="-122"/>
                        </a:rPr>
                        <a:t>年</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ap="flat" cmpd="sng" algn="ctr">
                      <a:solidFill>
                        <a:srgbClr val="F6A21D"/>
                      </a:solidFill>
                      <a:prstDash val="solid"/>
                      <a:round/>
                      <a:headEnd type="none" w="med" len="med"/>
                      <a:tailEnd type="none" w="med" len="med"/>
                    </a:lnR>
                    <a:lnT w="25400" cap="flat" cmpd="sng" algn="ctr">
                      <a:solidFill>
                        <a:srgbClr val="F6A21D"/>
                      </a:solidFill>
                      <a:prstDash val="solid"/>
                      <a:round/>
                      <a:headEnd type="none" w="med" len="med"/>
                      <a:tailEnd type="none" w="med" len="med"/>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《瑷珲条约》</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ap="flat" cmpd="sng" algn="ctr">
                      <a:solidFill>
                        <a:srgbClr val="F6A21D"/>
                      </a:solidFill>
                      <a:prstDash val="solid"/>
                      <a:round/>
                      <a:headEnd type="none" w="med" len="med"/>
                      <a:tailEnd type="none" w="med" len="med"/>
                    </a:lnL>
                    <a:lnR w="12700" cap="flat" cmpd="sng" algn="ctr">
                      <a:solidFill>
                        <a:srgbClr val="F6A21D"/>
                      </a:solidFill>
                      <a:prstDash val="solid"/>
                      <a:round/>
                      <a:headEnd type="none" w="med" len="med"/>
                      <a:tailEnd type="none" w="med" len="med"/>
                    </a:lnR>
                    <a:lnT w="25400" cap="flat" cmpd="sng" algn="ctr">
                      <a:solidFill>
                        <a:srgbClr val="F6A21D"/>
                      </a:solidFill>
                      <a:prstDash val="solid"/>
                      <a:round/>
                      <a:headEnd type="none" w="med" len="med"/>
                      <a:tailEnd type="none" w="med" len="med"/>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60</a:t>
                      </a:r>
                      <a:r>
                        <a:rPr lang="zh-CN" sz="2400" b="1" kern="100" dirty="0">
                          <a:solidFill>
                            <a:schemeClr val="tx1"/>
                          </a:solidFill>
                          <a:effectLst/>
                          <a:latin typeface="楷体" pitchFamily="49" charset="-122"/>
                          <a:ea typeface="楷体" pitchFamily="49" charset="-122"/>
                        </a:rPr>
                        <a:t>多万</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ap="flat" cmpd="sng" algn="ctr">
                      <a:solidFill>
                        <a:srgbClr val="F6A21D"/>
                      </a:solidFill>
                      <a:prstDash val="solid"/>
                      <a:round/>
                      <a:headEnd type="none" w="med" len="med"/>
                      <a:tailEnd type="none" w="med" len="med"/>
                    </a:lnL>
                    <a:lnR w="12700" cmpd="sng">
                      <a:solidFill>
                        <a:srgbClr val="F6A21D"/>
                      </a:solidFill>
                    </a:lnR>
                    <a:lnT w="25400" cap="flat" cmpd="sng" algn="ctr">
                      <a:solidFill>
                        <a:srgbClr val="F6A21D"/>
                      </a:solidFill>
                      <a:prstDash val="solid"/>
                      <a:round/>
                      <a:headEnd type="none" w="med" len="med"/>
                      <a:tailEnd type="none" w="med" len="med"/>
                    </a:lnT>
                    <a:lnB w="12700" cmpd="sng">
                      <a:solidFill>
                        <a:srgbClr val="F6A21D"/>
                      </a:solidFill>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2"/>
                  </a:ext>
                </a:extLst>
              </a:tr>
              <a:tr h="539933">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1860</a:t>
                      </a:r>
                      <a:r>
                        <a:rPr lang="zh-CN" sz="2400" b="1" kern="100" dirty="0">
                          <a:solidFill>
                            <a:schemeClr val="tx1"/>
                          </a:solidFill>
                          <a:effectLst/>
                          <a:latin typeface="楷体" pitchFamily="49" charset="-122"/>
                          <a:ea typeface="楷体" pitchFamily="49" charset="-122"/>
                        </a:rPr>
                        <a:t>年</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《北京条约》</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约</a:t>
                      </a:r>
                      <a:r>
                        <a:rPr lang="en-US" sz="2400" b="1" kern="100" dirty="0">
                          <a:solidFill>
                            <a:schemeClr val="tx1"/>
                          </a:solidFill>
                          <a:effectLst/>
                          <a:latin typeface="楷体" pitchFamily="49" charset="-122"/>
                          <a:ea typeface="楷体" pitchFamily="49" charset="-122"/>
                        </a:rPr>
                        <a:t>40</a:t>
                      </a:r>
                      <a:r>
                        <a:rPr lang="zh-CN" sz="2400" b="1" kern="100" dirty="0">
                          <a:solidFill>
                            <a:schemeClr val="tx1"/>
                          </a:solidFill>
                          <a:effectLst/>
                          <a:latin typeface="楷体" pitchFamily="49" charset="-122"/>
                          <a:ea typeface="楷体" pitchFamily="49" charset="-122"/>
                        </a:rPr>
                        <a:t>万</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3"/>
                  </a:ext>
                </a:extLst>
              </a:tr>
              <a:tr h="648072">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en-US" sz="2400" b="1" kern="100" dirty="0" smtClean="0">
                          <a:solidFill>
                            <a:schemeClr val="tx1"/>
                          </a:solidFill>
                          <a:effectLst/>
                          <a:latin typeface="楷体" pitchFamily="49" charset="-122"/>
                          <a:ea typeface="楷体" pitchFamily="49" charset="-122"/>
                        </a:rPr>
                        <a:t>1860</a:t>
                      </a:r>
                      <a:r>
                        <a:rPr lang="zh-CN" sz="2400" b="1" kern="100" dirty="0" smtClean="0">
                          <a:solidFill>
                            <a:schemeClr val="tx1"/>
                          </a:solidFill>
                          <a:effectLst/>
                          <a:latin typeface="楷体" pitchFamily="49" charset="-122"/>
                          <a:ea typeface="楷体" pitchFamily="49" charset="-122"/>
                        </a:rPr>
                        <a:t>年</a:t>
                      </a:r>
                      <a:r>
                        <a:rPr lang="zh-CN" altLang="en-US" sz="2400" b="1" kern="100" dirty="0" smtClean="0">
                          <a:solidFill>
                            <a:schemeClr val="tx1"/>
                          </a:solidFill>
                          <a:effectLst/>
                          <a:latin typeface="楷体" pitchFamily="49" charset="-122"/>
                          <a:ea typeface="楷体" pitchFamily="49" charset="-122"/>
                        </a:rPr>
                        <a:t>、</a:t>
                      </a:r>
                      <a:r>
                        <a:rPr lang="en-US" sz="2400" b="1" kern="100" dirty="0" smtClean="0">
                          <a:solidFill>
                            <a:schemeClr val="tx1"/>
                          </a:solidFill>
                          <a:effectLst/>
                          <a:latin typeface="楷体" pitchFamily="49" charset="-122"/>
                          <a:ea typeface="楷体" pitchFamily="49" charset="-122"/>
                        </a:rPr>
                        <a:t>1864</a:t>
                      </a:r>
                      <a:r>
                        <a:rPr lang="zh-CN" sz="2400" b="1" kern="100" dirty="0">
                          <a:solidFill>
                            <a:schemeClr val="tx1"/>
                          </a:solidFill>
                          <a:effectLst/>
                          <a:latin typeface="楷体" pitchFamily="49" charset="-122"/>
                          <a:ea typeface="楷体" pitchFamily="49" charset="-122"/>
                        </a:rPr>
                        <a:t>年</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zh-CN" sz="2400" b="1" kern="100" dirty="0" smtClean="0">
                          <a:solidFill>
                            <a:schemeClr val="tx1"/>
                          </a:solidFill>
                          <a:effectLst/>
                          <a:latin typeface="楷体" pitchFamily="49" charset="-122"/>
                          <a:ea typeface="楷体" pitchFamily="49" charset="-122"/>
                        </a:rPr>
                        <a:t>《北京条约》《勘分西北界约记》</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44</a:t>
                      </a:r>
                      <a:r>
                        <a:rPr lang="zh-CN" sz="2400" b="1" kern="100" dirty="0">
                          <a:solidFill>
                            <a:schemeClr val="tx1"/>
                          </a:solidFill>
                          <a:effectLst/>
                          <a:latin typeface="楷体" pitchFamily="49" charset="-122"/>
                          <a:ea typeface="楷体" pitchFamily="49" charset="-122"/>
                        </a:rPr>
                        <a:t>多万</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4"/>
                  </a:ext>
                </a:extLst>
              </a:tr>
              <a:tr h="672255">
                <a:tc>
                  <a:txBody>
                    <a:bodyPr/>
                    <a:lstStyle>
                      <a:lvl1pPr marL="0" algn="l" rtl="0" eaLnBrk="1" latinLnBrk="0" hangingPunct="1">
                        <a:defRPr kumimoji="0" b="1" kern="1200">
                          <a:solidFill>
                            <a:schemeClr val="tx1"/>
                          </a:solidFill>
                          <a:latin typeface="Gill Sans MT"/>
                        </a:defRPr>
                      </a:lvl1pPr>
                      <a:lvl2pPr marL="457200" algn="l" rtl="0" eaLnBrk="1" latinLnBrk="0" hangingPunct="1">
                        <a:defRPr kumimoji="0" b="1" kern="1200">
                          <a:solidFill>
                            <a:schemeClr val="tx1"/>
                          </a:solidFill>
                          <a:latin typeface="Gill Sans MT"/>
                        </a:defRPr>
                      </a:lvl2pPr>
                      <a:lvl3pPr marL="914400" algn="l" rtl="0" eaLnBrk="1" latinLnBrk="0" hangingPunct="1">
                        <a:defRPr kumimoji="0" b="1" kern="1200">
                          <a:solidFill>
                            <a:schemeClr val="tx1"/>
                          </a:solidFill>
                          <a:latin typeface="Gill Sans MT"/>
                        </a:defRPr>
                      </a:lvl3pPr>
                      <a:lvl4pPr marL="1371600" algn="l" rtl="0" eaLnBrk="1" latinLnBrk="0" hangingPunct="1">
                        <a:defRPr kumimoji="0" b="1" kern="1200">
                          <a:solidFill>
                            <a:schemeClr val="tx1"/>
                          </a:solidFill>
                          <a:latin typeface="Gill Sans MT"/>
                        </a:defRPr>
                      </a:lvl4pPr>
                      <a:lvl5pPr marL="1828800" algn="l" rtl="0" eaLnBrk="1" latinLnBrk="0" hangingPunct="1">
                        <a:defRPr kumimoji="0" b="1" kern="1200">
                          <a:solidFill>
                            <a:schemeClr val="tx1"/>
                          </a:solidFill>
                          <a:latin typeface="Gill Sans MT"/>
                        </a:defRPr>
                      </a:lvl5pPr>
                      <a:lvl6pPr marL="2286000" algn="l" rtl="0" eaLnBrk="1" latinLnBrk="0" hangingPunct="1">
                        <a:defRPr kumimoji="0" b="1" kern="1200">
                          <a:solidFill>
                            <a:schemeClr val="tx1"/>
                          </a:solidFill>
                          <a:latin typeface="Gill Sans MT"/>
                        </a:defRPr>
                      </a:lvl6pPr>
                      <a:lvl7pPr marL="2743200" algn="l" rtl="0" eaLnBrk="1" latinLnBrk="0" hangingPunct="1">
                        <a:defRPr kumimoji="0" b="1" kern="1200">
                          <a:solidFill>
                            <a:schemeClr val="tx1"/>
                          </a:solidFill>
                          <a:latin typeface="Gill Sans MT"/>
                        </a:defRPr>
                      </a:lvl7pPr>
                      <a:lvl8pPr marL="3200400" algn="l" rtl="0" eaLnBrk="1" latinLnBrk="0" hangingPunct="1">
                        <a:defRPr kumimoji="0" b="1" kern="1200">
                          <a:solidFill>
                            <a:schemeClr val="tx1"/>
                          </a:solidFill>
                          <a:latin typeface="Gill Sans MT"/>
                        </a:defRPr>
                      </a:lvl8pPr>
                      <a:lvl9pPr marL="3657600" algn="l" rtl="0" eaLnBrk="1" latinLnBrk="0" hangingPunct="1">
                        <a:defRPr kumimoji="0" b="1"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1881</a:t>
                      </a:r>
                      <a:r>
                        <a:rPr lang="zh-CN" sz="2400" b="1" kern="100" dirty="0">
                          <a:solidFill>
                            <a:schemeClr val="tx1"/>
                          </a:solidFill>
                          <a:effectLst/>
                          <a:latin typeface="楷体" pitchFamily="49" charset="-122"/>
                          <a:ea typeface="楷体" pitchFamily="49" charset="-122"/>
                        </a:rPr>
                        <a:t>年</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zh-CN" sz="2400" b="1" kern="100" dirty="0">
                          <a:solidFill>
                            <a:schemeClr val="tx1"/>
                          </a:solidFill>
                          <a:effectLst/>
                          <a:latin typeface="楷体" pitchFamily="49" charset="-122"/>
                          <a:ea typeface="楷体" pitchFamily="49" charset="-122"/>
                        </a:rPr>
                        <a:t>《改订条约》和</a:t>
                      </a:r>
                      <a:r>
                        <a:rPr lang="en-US" sz="2400" b="1" kern="100" dirty="0">
                          <a:solidFill>
                            <a:schemeClr val="tx1"/>
                          </a:solidFill>
                          <a:effectLst/>
                          <a:latin typeface="楷体" pitchFamily="49" charset="-122"/>
                          <a:ea typeface="楷体" pitchFamily="49" charset="-122"/>
                        </a:rPr>
                        <a:t>5</a:t>
                      </a:r>
                      <a:r>
                        <a:rPr lang="zh-CN" sz="2400" b="1" kern="100" dirty="0">
                          <a:solidFill>
                            <a:schemeClr val="tx1"/>
                          </a:solidFill>
                          <a:effectLst/>
                          <a:latin typeface="楷体" pitchFamily="49" charset="-122"/>
                          <a:ea typeface="楷体" pitchFamily="49" charset="-122"/>
                        </a:rPr>
                        <a:t>个勘界议定书</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tc>
                  <a:txBody>
                    <a:bodyPr/>
                    <a:lstStyle>
                      <a:lvl1pPr marL="0" algn="l" rtl="0" eaLnBrk="1" latinLnBrk="0" hangingPunct="1">
                        <a:defRPr kumimoji="0" kern="1200">
                          <a:solidFill>
                            <a:schemeClr val="tx1"/>
                          </a:solidFill>
                          <a:latin typeface="Gill Sans MT"/>
                        </a:defRPr>
                      </a:lvl1pPr>
                      <a:lvl2pPr marL="457200" algn="l" rtl="0" eaLnBrk="1" latinLnBrk="0" hangingPunct="1">
                        <a:defRPr kumimoji="0" kern="1200">
                          <a:solidFill>
                            <a:schemeClr val="tx1"/>
                          </a:solidFill>
                          <a:latin typeface="Gill Sans MT"/>
                        </a:defRPr>
                      </a:lvl2pPr>
                      <a:lvl3pPr marL="914400" algn="l" rtl="0" eaLnBrk="1" latinLnBrk="0" hangingPunct="1">
                        <a:defRPr kumimoji="0" kern="1200">
                          <a:solidFill>
                            <a:schemeClr val="tx1"/>
                          </a:solidFill>
                          <a:latin typeface="Gill Sans MT"/>
                        </a:defRPr>
                      </a:lvl3pPr>
                      <a:lvl4pPr marL="1371600" algn="l" rtl="0" eaLnBrk="1" latinLnBrk="0" hangingPunct="1">
                        <a:defRPr kumimoji="0" kern="1200">
                          <a:solidFill>
                            <a:schemeClr val="tx1"/>
                          </a:solidFill>
                          <a:latin typeface="Gill Sans MT"/>
                        </a:defRPr>
                      </a:lvl4pPr>
                      <a:lvl5pPr marL="1828800" algn="l" rtl="0" eaLnBrk="1" latinLnBrk="0" hangingPunct="1">
                        <a:defRPr kumimoji="0" kern="1200">
                          <a:solidFill>
                            <a:schemeClr val="tx1"/>
                          </a:solidFill>
                          <a:latin typeface="Gill Sans MT"/>
                        </a:defRPr>
                      </a:lvl5pPr>
                      <a:lvl6pPr marL="2286000" algn="l" rtl="0" eaLnBrk="1" latinLnBrk="0" hangingPunct="1">
                        <a:defRPr kumimoji="0" kern="1200">
                          <a:solidFill>
                            <a:schemeClr val="tx1"/>
                          </a:solidFill>
                          <a:latin typeface="Gill Sans MT"/>
                        </a:defRPr>
                      </a:lvl6pPr>
                      <a:lvl7pPr marL="2743200" algn="l" rtl="0" eaLnBrk="1" latinLnBrk="0" hangingPunct="1">
                        <a:defRPr kumimoji="0" kern="1200">
                          <a:solidFill>
                            <a:schemeClr val="tx1"/>
                          </a:solidFill>
                          <a:latin typeface="Gill Sans MT"/>
                        </a:defRPr>
                      </a:lvl7pPr>
                      <a:lvl8pPr marL="3200400" algn="l" rtl="0" eaLnBrk="1" latinLnBrk="0" hangingPunct="1">
                        <a:defRPr kumimoji="0" kern="1200">
                          <a:solidFill>
                            <a:schemeClr val="tx1"/>
                          </a:solidFill>
                          <a:latin typeface="Gill Sans MT"/>
                        </a:defRPr>
                      </a:lvl8pPr>
                      <a:lvl9pPr marL="3657600" algn="l" rtl="0" eaLnBrk="1" latinLnBrk="0" hangingPunct="1">
                        <a:defRPr kumimoji="0" kern="1200">
                          <a:solidFill>
                            <a:schemeClr val="tx1"/>
                          </a:solidFill>
                          <a:latin typeface="Gill Sans MT"/>
                        </a:defRPr>
                      </a:lvl9pPr>
                    </a:lstStyle>
                    <a:p>
                      <a:pPr algn="ctr">
                        <a:spcAft>
                          <a:spcPts val="0"/>
                        </a:spcAft>
                      </a:pPr>
                      <a:r>
                        <a:rPr lang="en-US" sz="2400" b="1" kern="100" dirty="0">
                          <a:solidFill>
                            <a:schemeClr val="tx1"/>
                          </a:solidFill>
                          <a:effectLst/>
                          <a:latin typeface="楷体" pitchFamily="49" charset="-122"/>
                          <a:ea typeface="楷体" pitchFamily="49" charset="-122"/>
                        </a:rPr>
                        <a:t>7</a:t>
                      </a:r>
                      <a:r>
                        <a:rPr lang="zh-CN" sz="2400" b="1" kern="100" dirty="0">
                          <a:solidFill>
                            <a:schemeClr val="tx1"/>
                          </a:solidFill>
                          <a:effectLst/>
                          <a:latin typeface="楷体" pitchFamily="49" charset="-122"/>
                          <a:ea typeface="楷体" pitchFamily="49" charset="-122"/>
                        </a:rPr>
                        <a:t>万多</a:t>
                      </a:r>
                      <a:endParaRPr lang="zh-CN" sz="2400" b="1" kern="100" dirty="0">
                        <a:solidFill>
                          <a:schemeClr val="tx1"/>
                        </a:solidFill>
                        <a:effectLst/>
                        <a:latin typeface="楷体" pitchFamily="49" charset="-122"/>
                        <a:ea typeface="楷体" pitchFamily="49" charset="-122"/>
                        <a:cs typeface="Courier New" panose="02070309020205020404"/>
                      </a:endParaRPr>
                    </a:p>
                  </a:txBody>
                  <a:tcPr marL="68580" marR="68580" marT="0" marB="0" anchor="ctr">
                    <a:lnL w="12700" cmpd="sng">
                      <a:solidFill>
                        <a:srgbClr val="F6A21D"/>
                      </a:solidFill>
                    </a:lnL>
                    <a:lnR w="12700" cmpd="sng">
                      <a:solidFill>
                        <a:srgbClr val="F6A21D"/>
                      </a:solidFill>
                    </a:lnR>
                    <a:lnT w="12700" cmpd="sng">
                      <a:solidFill>
                        <a:srgbClr val="F6A21D"/>
                      </a:solidFill>
                    </a:lnT>
                    <a:lnB w="12700" cmpd="sng">
                      <a:solidFill>
                        <a:srgbClr val="F6A21D"/>
                      </a:solidFill>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03324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中俄</a:t>
            </a:r>
            <a:r>
              <a:rPr lang="en-US" altLang="zh-CN" dirty="0" smtClean="0"/>
              <a:t>《</a:t>
            </a:r>
            <a:r>
              <a:rPr lang="zh-CN" altLang="en-US" dirty="0" smtClean="0"/>
              <a:t>北京条约</a:t>
            </a:r>
            <a:r>
              <a:rPr lang="en-US" altLang="zh-CN" dirty="0" smtClean="0"/>
              <a:t>》</a:t>
            </a:r>
            <a:endParaRPr lang="zh-CN" altLang="en-US" dirty="0"/>
          </a:p>
        </p:txBody>
      </p:sp>
      <p:graphicFrame>
        <p:nvGraphicFramePr>
          <p:cNvPr id="4" name="表格 3"/>
          <p:cNvGraphicFramePr>
            <a:graphicFrameLocks noGrp="1"/>
          </p:cNvGraphicFramePr>
          <p:nvPr>
            <p:extLst>
              <p:ext uri="{D42A27DB-BD31-4B8C-83A1-F6EECF244321}">
                <p14:modId xmlns:p14="http://schemas.microsoft.com/office/powerpoint/2010/main" val="1254273710"/>
              </p:ext>
            </p:extLst>
          </p:nvPr>
        </p:nvGraphicFramePr>
        <p:xfrm>
          <a:off x="251520" y="1402626"/>
          <a:ext cx="8712968" cy="5194725"/>
        </p:xfrm>
        <a:graphic>
          <a:graphicData uri="http://schemas.openxmlformats.org/drawingml/2006/table">
            <a:tbl>
              <a:tblPr firstRow="1" bandRow="1">
                <a:tableStyleId>{5C22544A-7EE6-4342-B048-85BDC9FD1C3A}</a:tableStyleId>
              </a:tblPr>
              <a:tblGrid>
                <a:gridCol w="8712968"/>
              </a:tblGrid>
              <a:tr h="691100">
                <a:tc>
                  <a:txBody>
                    <a:bodyPr/>
                    <a:lstStyle/>
                    <a:p>
                      <a:r>
                        <a:rPr lang="zh-CN" altLang="en-US" sz="3200" b="1" dirty="0" smtClean="0">
                          <a:latin typeface="宋体" pitchFamily="2" charset="-122"/>
                          <a:ea typeface="宋体" pitchFamily="2" charset="-122"/>
                        </a:rPr>
                        <a:t>内容</a:t>
                      </a:r>
                      <a:endParaRPr lang="zh-CN" altLang="en-US" sz="3200" b="1" dirty="0">
                        <a:latin typeface="宋体" pitchFamily="2" charset="-122"/>
                        <a:ea typeface="宋体" pitchFamily="2" charset="-122"/>
                      </a:endParaRPr>
                    </a:p>
                  </a:txBody>
                  <a:tcPr/>
                </a:tc>
              </a:tr>
              <a:tr h="691100">
                <a:tc>
                  <a:txBody>
                    <a:bodyPr/>
                    <a:lstStyle/>
                    <a:p>
                      <a:r>
                        <a:rPr lang="zh-CN" altLang="en-US" sz="3200" b="1" dirty="0" smtClean="0">
                          <a:latin typeface="宋体" pitchFamily="2" charset="-122"/>
                          <a:ea typeface="宋体" pitchFamily="2" charset="-122"/>
                        </a:rPr>
                        <a:t>承认</a:t>
                      </a:r>
                      <a:r>
                        <a:rPr lang="en-US" altLang="zh-CN" sz="3200" b="1" dirty="0" smtClean="0">
                          <a:latin typeface="宋体" pitchFamily="2" charset="-122"/>
                          <a:ea typeface="宋体" pitchFamily="2" charset="-122"/>
                        </a:rPr>
                        <a:t>《</a:t>
                      </a:r>
                      <a:r>
                        <a:rPr lang="zh-CN" altLang="en-US" sz="3200" b="1" dirty="0" smtClean="0">
                          <a:latin typeface="宋体" pitchFamily="2" charset="-122"/>
                          <a:ea typeface="宋体" pitchFamily="2" charset="-122"/>
                        </a:rPr>
                        <a:t>瑷珲条约</a:t>
                      </a:r>
                      <a:r>
                        <a:rPr lang="en-US" altLang="zh-CN" sz="3200" b="1" dirty="0" smtClean="0">
                          <a:latin typeface="宋体" pitchFamily="2" charset="-122"/>
                          <a:ea typeface="宋体" pitchFamily="2" charset="-122"/>
                        </a:rPr>
                        <a:t>》</a:t>
                      </a:r>
                      <a:endParaRPr lang="zh-CN" altLang="en-US" sz="3200" b="1" dirty="0">
                        <a:latin typeface="宋体" pitchFamily="2" charset="-122"/>
                        <a:ea typeface="宋体" pitchFamily="2" charset="-122"/>
                      </a:endParaRPr>
                    </a:p>
                  </a:txBody>
                  <a:tcPr/>
                </a:tc>
              </a:tr>
              <a:tr h="1273080">
                <a:tc>
                  <a:txBody>
                    <a:bodyPr/>
                    <a:lstStyle/>
                    <a:p>
                      <a:r>
                        <a:rPr lang="zh-CN" altLang="en-US" sz="3200" b="1" dirty="0" smtClean="0">
                          <a:latin typeface="宋体" pitchFamily="2" charset="-122"/>
                          <a:ea typeface="宋体" pitchFamily="2" charset="-122"/>
                        </a:rPr>
                        <a:t>抢占黑龙江以北、乌苏里江以东</a:t>
                      </a:r>
                      <a:r>
                        <a:rPr lang="en-US" altLang="zh-CN" sz="3200" b="1" dirty="0" smtClean="0">
                          <a:latin typeface="宋体" pitchFamily="2" charset="-122"/>
                          <a:ea typeface="宋体" pitchFamily="2" charset="-122"/>
                        </a:rPr>
                        <a:t>100</a:t>
                      </a:r>
                      <a:r>
                        <a:rPr lang="zh-CN" altLang="en-US" sz="3200" b="1" dirty="0" smtClean="0">
                          <a:latin typeface="宋体" pitchFamily="2" charset="-122"/>
                          <a:ea typeface="宋体" pitchFamily="2" charset="-122"/>
                        </a:rPr>
                        <a:t>余万平方千米的土地</a:t>
                      </a:r>
                      <a:endParaRPr lang="zh-CN" altLang="en-US" sz="3200" b="1" dirty="0">
                        <a:latin typeface="宋体" pitchFamily="2" charset="-122"/>
                        <a:ea typeface="宋体" pitchFamily="2" charset="-122"/>
                      </a:endParaRPr>
                    </a:p>
                  </a:txBody>
                  <a:tcPr/>
                </a:tc>
              </a:tr>
              <a:tr h="1848345">
                <a:tc>
                  <a:txBody>
                    <a:bodyPr/>
                    <a:lstStyle/>
                    <a:p>
                      <a:r>
                        <a:rPr lang="zh-CN" altLang="en-US" sz="3200" b="1" dirty="0" smtClean="0">
                          <a:latin typeface="宋体" pitchFamily="2" charset="-122"/>
                          <a:ea typeface="宋体" pitchFamily="2" charset="-122"/>
                        </a:rPr>
                        <a:t>把俄方提出的边界走向强加给中国，为之后大规模侵占中国领土制造根据</a:t>
                      </a:r>
                      <a:endParaRPr lang="zh-CN" altLang="en-US" sz="3200" b="1" dirty="0">
                        <a:latin typeface="宋体" pitchFamily="2" charset="-122"/>
                        <a:ea typeface="宋体" pitchFamily="2" charset="-122"/>
                      </a:endParaRPr>
                    </a:p>
                  </a:txBody>
                  <a:tcPr/>
                </a:tc>
              </a:tr>
              <a:tr h="691100">
                <a:tc>
                  <a:txBody>
                    <a:bodyPr/>
                    <a:lstStyle/>
                    <a:p>
                      <a:endParaRPr lang="zh-CN" altLang="en-US" sz="3200" b="1" dirty="0">
                        <a:latin typeface="宋体" pitchFamily="2" charset="-122"/>
                        <a:ea typeface="宋体" pitchFamily="2" charset="-122"/>
                      </a:endParaRPr>
                    </a:p>
                  </a:txBody>
                  <a:tcPr/>
                </a:tc>
              </a:tr>
            </a:tbl>
          </a:graphicData>
        </a:graphic>
      </p:graphicFrame>
    </p:spTree>
    <p:extLst>
      <p:ext uri="{BB962C8B-B14F-4D97-AF65-F5344CB8AC3E}">
        <p14:creationId xmlns:p14="http://schemas.microsoft.com/office/powerpoint/2010/main" val="356565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066" name="Group 2"/>
          <p:cNvGraphicFramePr>
            <a:graphicFrameLocks noGrp="1"/>
          </p:cNvGraphicFramePr>
          <p:nvPr>
            <p:extLst>
              <p:ext uri="{D42A27DB-BD31-4B8C-83A1-F6EECF244321}">
                <p14:modId xmlns:p14="http://schemas.microsoft.com/office/powerpoint/2010/main" val="3153542791"/>
              </p:ext>
            </p:extLst>
          </p:nvPr>
        </p:nvGraphicFramePr>
        <p:xfrm>
          <a:off x="107506" y="874711"/>
          <a:ext cx="8928990" cy="5866656"/>
        </p:xfrm>
        <a:graphic>
          <a:graphicData uri="http://schemas.openxmlformats.org/drawingml/2006/table">
            <a:tbl>
              <a:tblPr/>
              <a:tblGrid>
                <a:gridCol w="589264"/>
                <a:gridCol w="697296"/>
                <a:gridCol w="1769430"/>
                <a:gridCol w="2172093"/>
                <a:gridCol w="3700907"/>
              </a:tblGrid>
              <a:tr h="471139">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hMerge="1">
                  <a:txBody>
                    <a:bodyPr/>
                    <a:lstStyle/>
                    <a:p>
                      <a:endParaRPr lang="zh-CN" altLang="en-US"/>
                    </a:p>
                  </a:txBody>
                  <a:tcPr/>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鸦片战争</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第二次鸦片战争</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472775">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继 续</a:t>
                      </a:r>
                    </a:p>
                  </a:txBody>
                  <a:tcPr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根本原因和目的</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h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都是为了打开中国市场</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hMerge="1">
                  <a:txBody>
                    <a:bodyPr/>
                    <a:lstStyle/>
                    <a:p>
                      <a:endParaRPr lang="zh-CN" altLang="en-US"/>
                    </a:p>
                  </a:txBody>
                  <a:tcPr/>
                </a:tc>
              </a:tr>
              <a:tr h="471139">
                <a:tc v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战争性质</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h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都是非正义的侵略战争</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hMerge="1">
                  <a:txBody>
                    <a:bodyPr/>
                    <a:lstStyle/>
                    <a:p>
                      <a:endParaRPr lang="zh-CN" altLang="en-US"/>
                    </a:p>
                  </a:txBody>
                  <a:tcPr/>
                </a:tc>
              </a:tr>
              <a:tr h="477682">
                <a:tc rowSpan="6">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扩       大 </a:t>
                      </a:r>
                    </a:p>
                  </a:txBody>
                  <a:tcPr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战争过程</a:t>
                      </a:r>
                    </a:p>
                  </a:txBody>
                  <a:tcPr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侵略力量</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英国</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英法两国，美俄帮凶</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471139">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侵略时间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两年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四年</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848049">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侵略范围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主要在长江以南沿海地区</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从沿海深入到内地</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848049">
                <a:tc vMerge="1">
                  <a:txBody>
                    <a:bodyPr/>
                    <a:lstStyle/>
                    <a:p>
                      <a:endParaRPr lang="zh-CN" altLang="en-US"/>
                    </a:p>
                  </a:txBody>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战争危害和影响</a:t>
                      </a:r>
                    </a:p>
                  </a:txBody>
                  <a:tcPr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开放口岸和割地</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开五口</a:t>
                      </a:r>
                      <a:br>
                        <a:rPr kumimoji="0" lang="zh-CN" altLang="en-US" sz="2400" b="1" i="0" u="none" strike="noStrike" cap="none" normalizeH="0" baseline="0" smtClean="0">
                          <a:ln>
                            <a:noFill/>
                          </a:ln>
                          <a:solidFill>
                            <a:schemeClr val="tx1"/>
                          </a:solidFill>
                          <a:effectLst/>
                          <a:latin typeface="Arial" charset="0"/>
                          <a:ea typeface="宋体" pitchFamily="2" charset="-122"/>
                        </a:rPr>
                      </a:br>
                      <a:r>
                        <a:rPr kumimoji="0" lang="zh-CN" altLang="en-US" sz="2400" b="1" i="0" u="none" strike="noStrike" cap="none" normalizeH="0" baseline="0" smtClean="0">
                          <a:ln>
                            <a:noFill/>
                          </a:ln>
                          <a:solidFill>
                            <a:schemeClr val="tx1"/>
                          </a:solidFill>
                          <a:effectLst/>
                          <a:latin typeface="Arial" charset="0"/>
                          <a:ea typeface="宋体" pitchFamily="2" charset="-122"/>
                        </a:rPr>
                        <a:t>割香港岛</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增开十一口；英割九龙，俄割</a:t>
                      </a:r>
                      <a:r>
                        <a:rPr kumimoji="0" lang="en-US" altLang="zh-CN" sz="2400" b="1" i="0" u="none" strike="noStrike" cap="none" normalizeH="0" baseline="0" smtClean="0">
                          <a:ln>
                            <a:noFill/>
                          </a:ln>
                          <a:solidFill>
                            <a:schemeClr val="tx1"/>
                          </a:solidFill>
                          <a:effectLst/>
                          <a:latin typeface="Arial" charset="0"/>
                          <a:ea typeface="宋体" pitchFamily="2" charset="-122"/>
                        </a:rPr>
                        <a:t>100</a:t>
                      </a:r>
                      <a:r>
                        <a:rPr kumimoji="0" lang="zh-CN" altLang="en-US" sz="2400" b="1" i="0" u="none" strike="noStrike" cap="none" normalizeH="0" baseline="0" smtClean="0">
                          <a:ln>
                            <a:noFill/>
                          </a:ln>
                          <a:solidFill>
                            <a:schemeClr val="tx1"/>
                          </a:solidFill>
                          <a:effectLst/>
                          <a:latin typeface="Arial" charset="0"/>
                          <a:ea typeface="宋体" pitchFamily="2" charset="-122"/>
                        </a:rPr>
                        <a:t>多万平方公里</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848049">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主权遭到破坏</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领土、领海、司法、关税等</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主权进一步丧失，侵略势力由沿海深入内地</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r h="958635">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社会性质发生变化</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FF3300"/>
                          </a:solidFill>
                          <a:effectLst/>
                          <a:latin typeface="Arial" charset="0"/>
                          <a:ea typeface="宋体" pitchFamily="2" charset="-122"/>
                        </a:rPr>
                        <a:t>开始沦为</a:t>
                      </a:r>
                      <a:r>
                        <a:rPr kumimoji="0" lang="zh-CN" altLang="en-US" sz="2400" b="1" i="0" u="none" strike="noStrike" cap="none" normalizeH="0" baseline="0" dirty="0" smtClean="0">
                          <a:ln>
                            <a:noFill/>
                          </a:ln>
                          <a:solidFill>
                            <a:schemeClr val="tx1"/>
                          </a:solidFill>
                          <a:effectLst/>
                          <a:latin typeface="Arial" charset="0"/>
                          <a:ea typeface="宋体" pitchFamily="2" charset="-122"/>
                        </a:rPr>
                        <a:t>半殖民地</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半殖民地化程度</a:t>
                      </a:r>
                      <a:r>
                        <a:rPr kumimoji="0" lang="zh-CN" altLang="en-US" sz="2400" b="1" i="0" u="none" strike="noStrike" cap="none" normalizeH="0" baseline="0" dirty="0" smtClean="0">
                          <a:ln>
                            <a:noFill/>
                          </a:ln>
                          <a:solidFill>
                            <a:srgbClr val="FF3300"/>
                          </a:solidFill>
                          <a:effectLst/>
                          <a:latin typeface="Arial" charset="0"/>
                          <a:ea typeface="宋体" pitchFamily="2" charset="-122"/>
                        </a:rPr>
                        <a:t>进一步加深</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tx2">
                        <a:lumMod val="20000"/>
                        <a:lumOff val="80000"/>
                      </a:schemeClr>
                    </a:solidFill>
                  </a:tcPr>
                </a:tc>
              </a:tr>
            </a:tbl>
          </a:graphicData>
        </a:graphic>
      </p:graphicFrame>
      <p:sp>
        <p:nvSpPr>
          <p:cNvPr id="2" name="TextBox 1"/>
          <p:cNvSpPr txBox="1"/>
          <p:nvPr/>
        </p:nvSpPr>
        <p:spPr>
          <a:xfrm>
            <a:off x="2665636" y="157639"/>
            <a:ext cx="4032448" cy="584775"/>
          </a:xfrm>
          <a:prstGeom prst="rect">
            <a:avLst/>
          </a:prstGeom>
          <a:solidFill>
            <a:srgbClr val="92D050"/>
          </a:solidFill>
        </p:spPr>
        <p:txBody>
          <a:bodyPr wrap="square" rtlCol="0">
            <a:spAutoFit/>
          </a:bodyPr>
          <a:lstStyle/>
          <a:p>
            <a:r>
              <a:rPr lang="zh-CN" altLang="en-US" sz="3200" b="1" dirty="0"/>
              <a:t>两次鸦片战争比较</a:t>
            </a:r>
          </a:p>
        </p:txBody>
      </p:sp>
    </p:spTree>
    <p:extLst>
      <p:ext uri="{BB962C8B-B14F-4D97-AF65-F5344CB8AC3E}">
        <p14:creationId xmlns:p14="http://schemas.microsoft.com/office/powerpoint/2010/main" val="326795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8066"/>
                                        </p:tgtEl>
                                        <p:attrNameLst>
                                          <p:attrName>style.visibility</p:attrName>
                                        </p:attrNameLst>
                                      </p:cBhvr>
                                      <p:to>
                                        <p:strVal val="visible"/>
                                      </p:to>
                                    </p:set>
                                    <p:anim calcmode="lin" valueType="num">
                                      <p:cBhvr additive="base">
                                        <p:cTn id="13" dur="500" fill="hold"/>
                                        <p:tgtEl>
                                          <p:spTgt spid="88066"/>
                                        </p:tgtEl>
                                        <p:attrNameLst>
                                          <p:attrName>ppt_x</p:attrName>
                                        </p:attrNameLst>
                                      </p:cBhvr>
                                      <p:tavLst>
                                        <p:tav tm="0">
                                          <p:val>
                                            <p:strVal val="#ppt_x"/>
                                          </p:val>
                                        </p:tav>
                                        <p:tav tm="100000">
                                          <p:val>
                                            <p:strVal val="#ppt_x"/>
                                          </p:val>
                                        </p:tav>
                                      </p:tavLst>
                                    </p:anim>
                                    <p:anim calcmode="lin" valueType="num">
                                      <p:cBhvr additive="base">
                                        <p:cTn id="14" dur="500" fill="hold"/>
                                        <p:tgtEl>
                                          <p:spTgt spid="880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0344" y="908720"/>
            <a:ext cx="8229600" cy="706090"/>
          </a:xfrm>
        </p:spPr>
        <p:txBody>
          <a:bodyPr>
            <a:normAutofit fontScale="90000"/>
          </a:bodyPr>
          <a:lstStyle/>
          <a:p>
            <a:r>
              <a:rPr lang="zh-CN" altLang="en-US" dirty="0" smtClean="0"/>
              <a:t>开眼看世界</a:t>
            </a:r>
            <a:endParaRPr lang="zh-CN" altLang="en-US" dirty="0"/>
          </a:p>
        </p:txBody>
      </p:sp>
      <p:pic>
        <p:nvPicPr>
          <p:cNvPr id="4" name="图片 3">
            <a:extLst>
              <a:ext uri="{FF2B5EF4-FFF2-40B4-BE49-F238E27FC236}">
                <a16:creationId xmlns:a16="http://schemas.microsoft.com/office/drawing/2014/main" xmlns="" id="{1462F9F6-078A-411C-A887-E9A04E41FCC6}"/>
              </a:ext>
            </a:extLst>
          </p:cNvPr>
          <p:cNvPicPr>
            <a:picLocks noChangeAspect="1"/>
          </p:cNvPicPr>
          <p:nvPr/>
        </p:nvPicPr>
        <p:blipFill>
          <a:blip r:embed="rId2"/>
          <a:stretch>
            <a:fillRect/>
          </a:stretch>
        </p:blipFill>
        <p:spPr>
          <a:xfrm>
            <a:off x="180344" y="2348881"/>
            <a:ext cx="2735471" cy="3312368"/>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270560"/>
            <a:ext cx="3024563" cy="3390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5013" y="2270559"/>
            <a:ext cx="3328987" cy="3390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238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051"/>
                                        </p:tgtEl>
                                        <p:attrNameLst>
                                          <p:attrName>style.visibility</p:attrName>
                                        </p:attrNameLst>
                                      </p:cBhvr>
                                      <p:to>
                                        <p:strVal val="visible"/>
                                      </p:to>
                                    </p:set>
                                    <p:anim calcmode="lin" valueType="num">
                                      <p:cBhvr additive="base">
                                        <p:cTn id="21" dur="500" fill="hold"/>
                                        <p:tgtEl>
                                          <p:spTgt spid="2051"/>
                                        </p:tgtEl>
                                        <p:attrNameLst>
                                          <p:attrName>ppt_x</p:attrName>
                                        </p:attrNameLst>
                                      </p:cBhvr>
                                      <p:tavLst>
                                        <p:tav tm="0">
                                          <p:val>
                                            <p:strVal val="#ppt_x"/>
                                          </p:val>
                                        </p:tav>
                                        <p:tav tm="100000">
                                          <p:val>
                                            <p:strVal val="#ppt_x"/>
                                          </p:val>
                                        </p:tav>
                                      </p:tavLst>
                                    </p:anim>
                                    <p:anim calcmode="lin" valueType="num">
                                      <p:cBhvr additive="base">
                                        <p:cTn id="22"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林则徐</a:t>
            </a:r>
            <a:endParaRPr lang="zh-CN" altLang="en-US" dirty="0"/>
          </a:p>
        </p:txBody>
      </p:sp>
      <p:sp>
        <p:nvSpPr>
          <p:cNvPr id="3" name="内容占位符 2"/>
          <p:cNvSpPr>
            <a:spLocks noGrp="1"/>
          </p:cNvSpPr>
          <p:nvPr>
            <p:ph idx="1"/>
          </p:nvPr>
        </p:nvSpPr>
        <p:spPr>
          <a:xfrm>
            <a:off x="3059832" y="3430958"/>
            <a:ext cx="5976664" cy="2115742"/>
          </a:xfrm>
        </p:spPr>
        <p:txBody>
          <a:bodyPr/>
          <a:lstStyle/>
          <a:p>
            <a:pPr marL="0" indent="0">
              <a:buNone/>
            </a:pPr>
            <a:r>
              <a:rPr lang="zh-CN" altLang="en-US" b="1" dirty="0">
                <a:latin typeface="宋体" pitchFamily="2" charset="-122"/>
                <a:ea typeface="宋体" pitchFamily="2" charset="-122"/>
              </a:rPr>
              <a:t>①设立译馆，罗致译员，收集有关西洋各国的情报和国际知识；</a:t>
            </a:r>
          </a:p>
          <a:p>
            <a:pPr marL="0" indent="0">
              <a:buNone/>
            </a:pPr>
            <a:r>
              <a:rPr lang="zh-CN" altLang="en-US" b="1" dirty="0">
                <a:latin typeface="宋体" pitchFamily="2" charset="-122"/>
                <a:ea typeface="宋体" pitchFamily="2" charset="-122"/>
              </a:rPr>
              <a:t>②汇译</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四洲志</a:t>
            </a:r>
            <a:r>
              <a:rPr lang="en-US" altLang="zh-CN" b="1" dirty="0" smtClean="0">
                <a:latin typeface="宋体" pitchFamily="2" charset="-122"/>
                <a:ea typeface="宋体" pitchFamily="2" charset="-122"/>
              </a:rPr>
              <a:t>》</a:t>
            </a:r>
            <a:endParaRPr lang="en-US" altLang="zh-CN" b="1" dirty="0">
              <a:latin typeface="宋体" pitchFamily="2" charset="-122"/>
              <a:ea typeface="宋体" pitchFamily="2" charset="-122"/>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72815"/>
            <a:ext cx="2730500" cy="331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131840" y="1496368"/>
            <a:ext cx="5832648" cy="1569660"/>
          </a:xfrm>
          <a:prstGeom prst="rect">
            <a:avLst/>
          </a:prstGeom>
          <a:solidFill>
            <a:srgbClr val="92D050"/>
          </a:solidFill>
        </p:spPr>
        <p:txBody>
          <a:bodyPr wrap="square" rtlCol="0">
            <a:spAutoFit/>
          </a:bodyPr>
          <a:lstStyle/>
          <a:p>
            <a:r>
              <a:rPr lang="en-US" altLang="zh-CN" sz="2400" b="1" dirty="0" smtClean="0">
                <a:latin typeface="+mn-ea"/>
              </a:rPr>
              <a:t>    1841</a:t>
            </a:r>
            <a:r>
              <a:rPr lang="zh-CN" altLang="en-US" sz="2400" b="1" dirty="0">
                <a:latin typeface="+mn-ea"/>
              </a:rPr>
              <a:t>年林则徐致友人的信：“彼之大炮，远及十里内外</a:t>
            </a:r>
            <a:r>
              <a:rPr lang="en-US" altLang="zh-CN" sz="2400" b="1" dirty="0">
                <a:latin typeface="+mn-ea"/>
              </a:rPr>
              <a:t>……</a:t>
            </a:r>
            <a:r>
              <a:rPr lang="zh-CN" altLang="en-US" sz="2400" b="1" dirty="0">
                <a:latin typeface="+mn-ea"/>
              </a:rPr>
              <a:t>连声不断</a:t>
            </a:r>
            <a:r>
              <a:rPr lang="en-US" altLang="zh-CN" sz="2400" b="1" dirty="0">
                <a:latin typeface="+mn-ea"/>
              </a:rPr>
              <a:t>……</a:t>
            </a:r>
            <a:r>
              <a:rPr lang="zh-CN" altLang="en-US" sz="2400" b="1" dirty="0">
                <a:latin typeface="+mn-ea"/>
              </a:rPr>
              <a:t>彼此不见面而接仗者，未之前闻。” </a:t>
            </a:r>
          </a:p>
          <a:p>
            <a:r>
              <a:rPr lang="zh-CN" altLang="en-US" sz="2400" b="1" dirty="0">
                <a:latin typeface="+mn-ea"/>
              </a:rPr>
              <a:t> </a:t>
            </a:r>
            <a:r>
              <a:rPr lang="zh-CN" altLang="en-US" sz="2400" b="1" dirty="0" smtClean="0">
                <a:latin typeface="+mn-ea"/>
              </a:rPr>
              <a:t> </a:t>
            </a:r>
            <a:r>
              <a:rPr lang="en-US" altLang="zh-CN" sz="2400" b="1" dirty="0" smtClean="0">
                <a:latin typeface="+mn-ea"/>
              </a:rPr>
              <a:t>—</a:t>
            </a:r>
            <a:r>
              <a:rPr lang="zh-CN" altLang="en-US" sz="2400" b="1" dirty="0">
                <a:latin typeface="+mn-ea"/>
              </a:rPr>
              <a:t>陈旭麓</a:t>
            </a:r>
            <a:r>
              <a:rPr lang="en-US" altLang="zh-CN" sz="2400" b="1" dirty="0">
                <a:latin typeface="+mn-ea"/>
              </a:rPr>
              <a:t>《</a:t>
            </a:r>
            <a:r>
              <a:rPr lang="zh-CN" altLang="en-US" sz="2400" b="1" dirty="0">
                <a:latin typeface="+mn-ea"/>
              </a:rPr>
              <a:t>近代中国社会的新陈代谢</a:t>
            </a:r>
            <a:r>
              <a:rPr lang="en-US" altLang="zh-CN" sz="2400" b="1" dirty="0">
                <a:latin typeface="+mn-ea"/>
              </a:rPr>
              <a:t>》</a:t>
            </a:r>
          </a:p>
        </p:txBody>
      </p:sp>
    </p:spTree>
    <p:extLst>
      <p:ext uri="{BB962C8B-B14F-4D97-AF65-F5344CB8AC3E}">
        <p14:creationId xmlns:p14="http://schemas.microsoft.com/office/powerpoint/2010/main" val="344822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074"/>
                                        </p:tgtEl>
                                        <p:attrNameLst>
                                          <p:attrName>style.visibility</p:attrName>
                                        </p:attrNameLst>
                                      </p:cBhvr>
                                      <p:to>
                                        <p:strVal val="visible"/>
                                      </p:to>
                                    </p:set>
                                    <p:anim calcmode="lin" valueType="num">
                                      <p:cBhvr additive="base">
                                        <p:cTn id="30" dur="500" fill="hold"/>
                                        <p:tgtEl>
                                          <p:spTgt spid="3074"/>
                                        </p:tgtEl>
                                        <p:attrNameLst>
                                          <p:attrName>ppt_x</p:attrName>
                                        </p:attrNameLst>
                                      </p:cBhvr>
                                      <p:tavLst>
                                        <p:tav tm="0">
                                          <p:val>
                                            <p:strVal val="#ppt_x"/>
                                          </p:val>
                                        </p:tav>
                                        <p:tav tm="100000">
                                          <p:val>
                                            <p:strVal val="#ppt_x"/>
                                          </p:val>
                                        </p:tav>
                                      </p:tavLst>
                                    </p:anim>
                                    <p:anim calcmode="lin" valueType="num">
                                      <p:cBhvr additive="base">
                                        <p:cTn id="31"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394584" y="0"/>
            <a:ext cx="3837112" cy="836712"/>
          </a:xfrm>
        </p:spPr>
        <p:txBody>
          <a:bodyPr/>
          <a:lstStyle/>
          <a:p>
            <a:r>
              <a:rPr lang="zh-CN" altLang="en-US" dirty="0" smtClean="0"/>
              <a:t>魏源</a:t>
            </a:r>
            <a:endParaRPr lang="zh-CN" altLang="en-US" dirty="0"/>
          </a:p>
        </p:txBody>
      </p:sp>
      <p:sp>
        <p:nvSpPr>
          <p:cNvPr id="3" name="内容占位符 2"/>
          <p:cNvSpPr>
            <a:spLocks noGrp="1"/>
          </p:cNvSpPr>
          <p:nvPr>
            <p:ph idx="1"/>
          </p:nvPr>
        </p:nvSpPr>
        <p:spPr>
          <a:xfrm>
            <a:off x="0" y="3933056"/>
            <a:ext cx="3347864" cy="2736304"/>
          </a:xfrm>
        </p:spPr>
        <p:txBody>
          <a:bodyPr>
            <a:normAutofit/>
          </a:bodyPr>
          <a:lstStyle/>
          <a:p>
            <a:pPr marL="0" indent="0">
              <a:buNone/>
            </a:pPr>
            <a:r>
              <a:rPr lang="zh-CN" altLang="en-US" sz="1800" b="1" dirty="0" smtClean="0">
                <a:latin typeface="+mn-ea"/>
              </a:rPr>
              <a:t>    魏源，</a:t>
            </a:r>
            <a:r>
              <a:rPr lang="zh-CN" altLang="en-US" sz="1800" b="1" dirty="0">
                <a:latin typeface="+mn-ea"/>
              </a:rPr>
              <a:t>清代启蒙思想家、政治家、文学家，近代中国“睁眼看世界”的先行者之一</a:t>
            </a:r>
            <a:r>
              <a:rPr lang="zh-CN" altLang="en-US" sz="1800" b="1" dirty="0" smtClean="0">
                <a:latin typeface="+mn-ea"/>
              </a:rPr>
              <a:t>。提出</a:t>
            </a:r>
            <a:r>
              <a:rPr lang="zh-CN" altLang="en-US" sz="1800" b="1" dirty="0">
                <a:latin typeface="+mn-ea"/>
              </a:rPr>
              <a:t>“变古愈尽，便民愈甚”的变法主张，倡导学习西方先进科学技术，总结出“师夷之长技以制夷”的新思想</a:t>
            </a:r>
            <a:r>
              <a:rPr lang="zh-CN" altLang="en-US" sz="1800" b="1" dirty="0" smtClean="0">
                <a:latin typeface="+mn-ea"/>
              </a:rPr>
              <a:t>。</a:t>
            </a:r>
            <a:endParaRPr lang="zh-CN" altLang="en-US" sz="1800" b="1" dirty="0">
              <a:latin typeface="+mn-ea"/>
            </a:endParaRPr>
          </a:p>
        </p:txBody>
      </p:sp>
      <p:pic>
        <p:nvPicPr>
          <p:cNvPr id="4" name="图片 3">
            <a:extLst>
              <a:ext uri="{FF2B5EF4-FFF2-40B4-BE49-F238E27FC236}">
                <a16:creationId xmlns:a16="http://schemas.microsoft.com/office/drawing/2014/main" xmlns="" id="{81A8F58B-B21C-4278-9145-4C4385AF6B09}"/>
              </a:ext>
            </a:extLst>
          </p:cNvPr>
          <p:cNvPicPr>
            <a:picLocks noChangeAspect="1"/>
          </p:cNvPicPr>
          <p:nvPr/>
        </p:nvPicPr>
        <p:blipFill>
          <a:blip r:embed="rId2"/>
          <a:stretch>
            <a:fillRect/>
          </a:stretch>
        </p:blipFill>
        <p:spPr>
          <a:xfrm>
            <a:off x="0" y="116632"/>
            <a:ext cx="3347864" cy="35962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矩形 4">
            <a:extLst>
              <a:ext uri="{FF2B5EF4-FFF2-40B4-BE49-F238E27FC236}">
                <a16:creationId xmlns="" xmlns:a16="http://schemas.microsoft.com/office/drawing/2014/main" id="{BBD8DF28-7FFC-44EB-8F53-7455A5BF28A8}"/>
              </a:ext>
            </a:extLst>
          </p:cNvPr>
          <p:cNvSpPr/>
          <p:nvPr/>
        </p:nvSpPr>
        <p:spPr>
          <a:xfrm>
            <a:off x="3511252" y="945256"/>
            <a:ext cx="5603776" cy="1938992"/>
          </a:xfrm>
          <a:prstGeom prst="rect">
            <a:avLst/>
          </a:prstGeom>
          <a:solidFill>
            <a:srgbClr val="92D050"/>
          </a:solidFill>
          <a:ln w="19050">
            <a:noFill/>
          </a:ln>
        </p:spPr>
        <p:txBody>
          <a:bodyPr wrap="square">
            <a:spAutoFit/>
          </a:bodyPr>
          <a:lstStyle/>
          <a:p>
            <a:pPr marL="0" marR="0" lvl="0" indent="714596" algn="just"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srgbClr val="000000"/>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zh-CN" sz="2000" b="1" i="0" u="none" strike="noStrike" kern="100" cap="none" spc="0" normalizeH="0" baseline="0" noProof="0" dirty="0" smtClean="0">
                <a:ln>
                  <a:noFill/>
                </a:ln>
                <a:solidFill>
                  <a:srgbClr val="000000"/>
                </a:solidFill>
                <a:effectLst/>
                <a:uLnTx/>
                <a:uFillTx/>
                <a:latin typeface="Times New Roman" panose="02020603050405020304" pitchFamily="18" charset="0"/>
                <a:ea typeface="楷体" panose="02010609060101010101" pitchFamily="49" charset="-122"/>
                <a:cs typeface="Times New Roman" panose="02020603050405020304" pitchFamily="18" charset="0"/>
              </a:rPr>
              <a:t>夷</a:t>
            </a:r>
            <a:r>
              <a:rPr kumimoji="0" lang="zh-CN" altLang="zh-CN" sz="2000" b="1" i="0" u="none" strike="noStrike" kern="100" cap="none" spc="0" normalizeH="0" baseline="0" noProof="0" dirty="0">
                <a:ln>
                  <a:noFill/>
                </a:ln>
                <a:solidFill>
                  <a:srgbClr val="000000"/>
                </a:solidFill>
                <a:effectLst/>
                <a:uLnTx/>
                <a:uFillTx/>
                <a:latin typeface="Times New Roman" panose="02020603050405020304" pitchFamily="18" charset="0"/>
                <a:ea typeface="楷体" panose="02010609060101010101" pitchFamily="49" charset="-122"/>
                <a:cs typeface="Times New Roman" panose="02020603050405020304" pitchFamily="18" charset="0"/>
              </a:rPr>
              <a:t>之长技有三：一战舰，二火器，三养兵练兵之法。……（中国应设）造船厂……火器局，……尽得西洋之长技为中国长技……（使）中国水师可以驶楼船于海外，可以战洋夷于海中。</a:t>
            </a:r>
            <a:r>
              <a:rPr kumimoji="0" lang="en-US" altLang="zh-CN" sz="2000" b="1" i="0" u="none" strike="noStrike" kern="100" cap="none" spc="0" normalizeH="0" baseline="0" noProof="0" dirty="0">
                <a:ln>
                  <a:noFill/>
                </a:ln>
                <a:solidFill>
                  <a:srgbClr val="000000"/>
                </a:solidFill>
                <a:effectLst/>
                <a:uLnTx/>
                <a:uFillTx/>
                <a:latin typeface="Times New Roman" panose="02020603050405020304" pitchFamily="18" charset="0"/>
                <a:ea typeface="楷体" panose="02010609060101010101" pitchFamily="49" charset="-122"/>
                <a:cs typeface="Calibri" panose="020F0502020204030204" pitchFamily="34" charset="0"/>
              </a:rPr>
              <a:t> </a:t>
            </a:r>
            <a:r>
              <a:rPr kumimoji="0" lang="en-US" altLang="zh-CN" sz="2000" b="0" i="0" u="none" strike="noStrike" kern="100" cap="none" spc="0" normalizeH="0" baseline="0" noProof="0" dirty="0">
                <a:ln>
                  <a:noFill/>
                </a:ln>
                <a:solidFill>
                  <a:srgbClr val="000000"/>
                </a:solidFill>
                <a:effectLst/>
                <a:uLnTx/>
                <a:uFillTx/>
                <a:latin typeface="Times New Roman" panose="02020603050405020304" pitchFamily="18" charset="0"/>
                <a:ea typeface="楷体" panose="02010609060101010101" pitchFamily="49" charset="-122"/>
                <a:cs typeface="Calibri" panose="020F0502020204030204" pitchFamily="34" charset="0"/>
              </a:rPr>
              <a:t>                                  </a:t>
            </a:r>
          </a:p>
          <a:p>
            <a:pPr marL="0" marR="0" lvl="0" indent="889011" algn="just"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100" cap="none" spc="0" normalizeH="0" baseline="0" noProof="0" dirty="0" smtClean="0">
                <a:ln>
                  <a:noFill/>
                </a:ln>
                <a:solidFill>
                  <a:srgbClr val="000000"/>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r>
              <a:rPr kumimoji="0" lang="zh-CN" altLang="zh-CN" sz="2000" b="1" i="0" u="none" strike="noStrike" kern="100" cap="none" spc="0" normalizeH="0" baseline="0" noProof="0" dirty="0">
                <a:ln>
                  <a:noFill/>
                </a:ln>
                <a:solidFill>
                  <a:srgbClr val="000000"/>
                </a:solidFill>
                <a:effectLst/>
                <a:uLnTx/>
                <a:uFillTx/>
                <a:latin typeface="Times New Roman" panose="02020603050405020304" pitchFamily="18" charset="0"/>
                <a:ea typeface="楷体" panose="02010609060101010101" pitchFamily="49" charset="-122"/>
                <a:cs typeface="Times New Roman" panose="02020603050405020304" pitchFamily="18" charset="0"/>
              </a:rPr>
              <a:t>魏源《海国图志》</a:t>
            </a:r>
          </a:p>
        </p:txBody>
      </p:sp>
      <p:sp>
        <p:nvSpPr>
          <p:cNvPr id="6" name="TextBox 5"/>
          <p:cNvSpPr txBox="1"/>
          <p:nvPr/>
        </p:nvSpPr>
        <p:spPr>
          <a:xfrm>
            <a:off x="3511252" y="3212976"/>
            <a:ext cx="5492502" cy="3539430"/>
          </a:xfrm>
          <a:prstGeom prst="rect">
            <a:avLst/>
          </a:prstGeom>
          <a:noFill/>
        </p:spPr>
        <p:txBody>
          <a:bodyPr wrap="square" rtlCol="0">
            <a:spAutoFit/>
          </a:bodyPr>
          <a:lstStyle/>
          <a:p>
            <a:pPr lvl="0"/>
            <a:r>
              <a:rPr lang="zh-CN" altLang="en-US" sz="3200" b="1" dirty="0">
                <a:solidFill>
                  <a:prstClr val="black"/>
                </a:solidFill>
                <a:latin typeface="宋体" pitchFamily="2" charset="-122"/>
                <a:ea typeface="宋体" pitchFamily="2" charset="-122"/>
              </a:rPr>
              <a:t>①编写</a:t>
            </a:r>
            <a:r>
              <a:rPr kumimoji="1" lang="en-US" altLang="zh-CN" sz="3200" b="1" dirty="0">
                <a:solidFill>
                  <a:prstClr val="black"/>
                </a:solidFill>
                <a:latin typeface="宋体" pitchFamily="2" charset="-122"/>
                <a:ea typeface="宋体" pitchFamily="2" charset="-122"/>
              </a:rPr>
              <a:t>《</a:t>
            </a:r>
            <a:r>
              <a:rPr kumimoji="1" lang="zh-CN" altLang="en-US" sz="3200" b="1" dirty="0">
                <a:solidFill>
                  <a:prstClr val="black"/>
                </a:solidFill>
                <a:latin typeface="宋体" pitchFamily="2" charset="-122"/>
                <a:ea typeface="宋体" pitchFamily="2" charset="-122"/>
              </a:rPr>
              <a:t>海国图志</a:t>
            </a:r>
            <a:r>
              <a:rPr kumimoji="1" lang="en-US" altLang="zh-CN" sz="3200" b="1" dirty="0" smtClean="0">
                <a:solidFill>
                  <a:prstClr val="black"/>
                </a:solidFill>
                <a:latin typeface="宋体" pitchFamily="2" charset="-122"/>
                <a:ea typeface="宋体" pitchFamily="2" charset="-122"/>
              </a:rPr>
              <a:t>》</a:t>
            </a:r>
            <a:r>
              <a:rPr kumimoji="1" lang="zh-CN" altLang="en-US" sz="3200" b="1" dirty="0" smtClean="0">
                <a:solidFill>
                  <a:prstClr val="black"/>
                </a:solidFill>
                <a:latin typeface="宋体" pitchFamily="2" charset="-122"/>
                <a:ea typeface="宋体" pitchFamily="2" charset="-122"/>
              </a:rPr>
              <a:t>，是</a:t>
            </a:r>
            <a:r>
              <a:rPr kumimoji="1" lang="zh-CN" altLang="en-US" sz="3200" b="1" dirty="0">
                <a:solidFill>
                  <a:prstClr val="black"/>
                </a:solidFill>
                <a:latin typeface="宋体" pitchFamily="2" charset="-122"/>
                <a:ea typeface="宋体" pitchFamily="2" charset="-122"/>
              </a:rPr>
              <a:t>近代中国最早介绍外国历史地理的书籍之一，被誉为了解外国知识的“百科全书”</a:t>
            </a:r>
            <a:r>
              <a:rPr kumimoji="1" lang="zh-CN" altLang="en-US" sz="3200" b="1" dirty="0" smtClean="0">
                <a:solidFill>
                  <a:prstClr val="black"/>
                </a:solidFill>
                <a:latin typeface="宋体" pitchFamily="2" charset="-122"/>
                <a:ea typeface="宋体" pitchFamily="2" charset="-122"/>
              </a:rPr>
              <a:t>；</a:t>
            </a:r>
            <a:endParaRPr kumimoji="1" lang="en-US" altLang="zh-CN" sz="3200" b="1" dirty="0">
              <a:solidFill>
                <a:prstClr val="black"/>
              </a:solidFill>
              <a:latin typeface="宋体" pitchFamily="2" charset="-122"/>
              <a:ea typeface="宋体" pitchFamily="2" charset="-122"/>
            </a:endParaRPr>
          </a:p>
          <a:p>
            <a:pPr lvl="0"/>
            <a:r>
              <a:rPr kumimoji="1" lang="en-US" altLang="zh-CN" sz="3200" b="1" dirty="0">
                <a:solidFill>
                  <a:prstClr val="black"/>
                </a:solidFill>
                <a:latin typeface="宋体" pitchFamily="2" charset="-122"/>
                <a:ea typeface="宋体" pitchFamily="2" charset="-122"/>
              </a:rPr>
              <a:t>②</a:t>
            </a:r>
            <a:r>
              <a:rPr kumimoji="1" lang="zh-CN" altLang="en-US" sz="3200" b="1" dirty="0">
                <a:solidFill>
                  <a:prstClr val="black"/>
                </a:solidFill>
                <a:latin typeface="宋体" pitchFamily="2" charset="-122"/>
                <a:ea typeface="宋体" pitchFamily="2" charset="-122"/>
              </a:rPr>
              <a:t>提出“师夷长技以制夷”。学习外国先进技术，以抵御外来侵略， 使国家</a:t>
            </a:r>
            <a:r>
              <a:rPr kumimoji="1" lang="zh-CN" altLang="en-US" sz="3200" b="1" dirty="0" smtClean="0">
                <a:solidFill>
                  <a:prstClr val="black"/>
                </a:solidFill>
                <a:latin typeface="宋体" pitchFamily="2" charset="-122"/>
                <a:ea typeface="宋体" pitchFamily="2" charset="-122"/>
              </a:rPr>
              <a:t>富强。</a:t>
            </a:r>
            <a:endParaRPr kumimoji="1" lang="en-US" altLang="zh-CN" sz="3200" b="1" dirty="0">
              <a:solidFill>
                <a:prstClr val="black"/>
              </a:solidFill>
              <a:latin typeface="宋体" pitchFamily="2" charset="-122"/>
              <a:ea typeface="宋体" pitchFamily="2" charset="-122"/>
            </a:endParaRPr>
          </a:p>
        </p:txBody>
      </p:sp>
    </p:spTree>
    <p:extLst>
      <p:ext uri="{BB962C8B-B14F-4D97-AF65-F5344CB8AC3E}">
        <p14:creationId xmlns:p14="http://schemas.microsoft.com/office/powerpoint/2010/main" val="2607373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03648" y="197768"/>
            <a:ext cx="5842992" cy="1143000"/>
          </a:xfrm>
        </p:spPr>
        <p:txBody>
          <a:bodyPr>
            <a:normAutofit/>
          </a:bodyPr>
          <a:lstStyle/>
          <a:p>
            <a:r>
              <a:rPr lang="zh-CN" altLang="en-US" sz="4800" dirty="0" smtClean="0"/>
              <a:t>徐继畬</a:t>
            </a:r>
            <a:endParaRPr lang="zh-CN" altLang="en-US" sz="4800" dirty="0"/>
          </a:p>
        </p:txBody>
      </p:sp>
      <p:sp>
        <p:nvSpPr>
          <p:cNvPr id="3" name="内容占位符 2"/>
          <p:cNvSpPr>
            <a:spLocks noGrp="1"/>
          </p:cNvSpPr>
          <p:nvPr>
            <p:ph idx="1"/>
          </p:nvPr>
        </p:nvSpPr>
        <p:spPr>
          <a:xfrm>
            <a:off x="48320" y="4653136"/>
            <a:ext cx="3371552" cy="2088232"/>
          </a:xfrm>
        </p:spPr>
        <p:txBody>
          <a:bodyPr>
            <a:normAutofit fontScale="92500" lnSpcReduction="10000"/>
          </a:bodyPr>
          <a:lstStyle/>
          <a:p>
            <a:pPr marL="0" indent="0">
              <a:buNone/>
            </a:pPr>
            <a:r>
              <a:rPr lang="zh-CN" altLang="en-US" sz="1800" b="1" dirty="0" smtClean="0">
                <a:latin typeface="+mn-ea"/>
              </a:rPr>
              <a:t>    徐继畬，中国</a:t>
            </a:r>
            <a:r>
              <a:rPr lang="zh-CN" altLang="en-US" sz="1800" b="1" dirty="0">
                <a:latin typeface="+mn-ea"/>
              </a:rPr>
              <a:t>近代开眼看世界的先驱人物，所著</a:t>
            </a:r>
            <a:r>
              <a:rPr lang="en-US" altLang="zh-CN" sz="1800" b="1" dirty="0">
                <a:latin typeface="+mn-ea"/>
              </a:rPr>
              <a:t>《</a:t>
            </a:r>
            <a:r>
              <a:rPr lang="zh-CN" altLang="en-US" sz="1800" b="1" dirty="0">
                <a:latin typeface="+mn-ea"/>
              </a:rPr>
              <a:t>瀛环志略</a:t>
            </a:r>
            <a:r>
              <a:rPr lang="en-US" altLang="zh-CN" sz="1800" b="1" dirty="0" smtClean="0">
                <a:latin typeface="+mn-ea"/>
              </a:rPr>
              <a:t>》</a:t>
            </a:r>
            <a:r>
              <a:rPr lang="zh-CN" altLang="en-US" sz="1800" b="1" dirty="0" smtClean="0">
                <a:latin typeface="+mn-ea"/>
              </a:rPr>
              <a:t>描述</a:t>
            </a:r>
            <a:r>
              <a:rPr lang="zh-CN" altLang="en-US" sz="1800" b="1" dirty="0">
                <a:latin typeface="+mn-ea"/>
              </a:rPr>
              <a:t>和注释了自己对他国事物的认识和见解，用简洁的语言和评论分析了西方各国政治与科学技术、经济</a:t>
            </a:r>
            <a:r>
              <a:rPr lang="zh-CN" altLang="en-US" sz="1800" b="1" dirty="0" smtClean="0">
                <a:latin typeface="+mn-ea"/>
              </a:rPr>
              <a:t>状况，盛赞美国创立</a:t>
            </a:r>
            <a:r>
              <a:rPr lang="zh-CN" altLang="en-US" sz="1800" b="1" dirty="0">
                <a:latin typeface="+mn-ea"/>
              </a:rPr>
              <a:t>近代西方民主政治制度的</a:t>
            </a:r>
            <a:r>
              <a:rPr lang="zh-CN" altLang="en-US" sz="1800" b="1" dirty="0" smtClean="0">
                <a:latin typeface="+mn-ea"/>
              </a:rPr>
              <a:t>创举，</a:t>
            </a:r>
            <a:r>
              <a:rPr lang="zh-CN" altLang="en-US" sz="1800" b="1" dirty="0">
                <a:latin typeface="+mn-ea"/>
              </a:rPr>
              <a:t>其认识高度至今难以超越。</a:t>
            </a:r>
          </a:p>
          <a:p>
            <a:pPr marL="0" indent="0">
              <a:buNone/>
            </a:pPr>
            <a:endParaRPr lang="zh-CN" altLang="en-US" sz="1800" b="1" dirty="0">
              <a:latin typeface="+mn-ea"/>
            </a:endParaRPr>
          </a:p>
        </p:txBody>
      </p:sp>
      <p:pic>
        <p:nvPicPr>
          <p:cNvPr id="4" name="图片 3">
            <a:extLst>
              <a:ext uri="{FF2B5EF4-FFF2-40B4-BE49-F238E27FC236}">
                <a16:creationId xmlns:a16="http://schemas.microsoft.com/office/drawing/2014/main" xmlns="" id="{355ED4F4-C9FF-4CC0-846B-BF3657790CEB}"/>
              </a:ext>
            </a:extLst>
          </p:cNvPr>
          <p:cNvPicPr>
            <a:picLocks noChangeAspect="1"/>
          </p:cNvPicPr>
          <p:nvPr/>
        </p:nvPicPr>
        <p:blipFill>
          <a:blip r:embed="rId2"/>
          <a:stretch>
            <a:fillRect/>
          </a:stretch>
        </p:blipFill>
        <p:spPr>
          <a:xfrm>
            <a:off x="-27730" y="1340768"/>
            <a:ext cx="3375316" cy="31041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矩形 4"/>
          <p:cNvSpPr/>
          <p:nvPr/>
        </p:nvSpPr>
        <p:spPr>
          <a:xfrm>
            <a:off x="3743400" y="4077072"/>
            <a:ext cx="5400600" cy="1938992"/>
          </a:xfrm>
          <a:prstGeom prst="rect">
            <a:avLst/>
          </a:prstGeom>
          <a:solidFill>
            <a:srgbClr val="92D050"/>
          </a:solidFill>
        </p:spPr>
        <p:txBody>
          <a:bodyPr wrap="square">
            <a:spAutoFit/>
          </a:bodyPr>
          <a:lstStyle/>
          <a:p>
            <a:pPr>
              <a:spcBef>
                <a:spcPct val="20000"/>
              </a:spcBef>
            </a:pPr>
            <a:r>
              <a:rPr lang="zh-CN" altLang="en-US" sz="4000" dirty="0" smtClean="0">
                <a:latin typeface="黑体" pitchFamily="49" charset="-122"/>
                <a:ea typeface="黑体" pitchFamily="49" charset="-122"/>
              </a:rPr>
              <a:t>撰</a:t>
            </a:r>
            <a:r>
              <a:rPr lang="zh-CN" altLang="en-US" sz="4000" dirty="0" smtClean="0">
                <a:latin typeface="黑体" pitchFamily="49" charset="-122"/>
                <a:ea typeface="黑体" pitchFamily="49" charset="-122"/>
              </a:rPr>
              <a:t>成</a:t>
            </a:r>
            <a:r>
              <a:rPr lang="en-US" altLang="zh-CN" sz="4000" dirty="0" smtClean="0">
                <a:latin typeface="黑体" pitchFamily="49" charset="-122"/>
                <a:ea typeface="黑体" pitchFamily="49" charset="-122"/>
              </a:rPr>
              <a:t>《</a:t>
            </a:r>
            <a:r>
              <a:rPr lang="zh-CN" altLang="en-US" sz="4000" dirty="0">
                <a:latin typeface="黑体" pitchFamily="49" charset="-122"/>
                <a:ea typeface="黑体" pitchFamily="49" charset="-122"/>
              </a:rPr>
              <a:t>瀛寰志略</a:t>
            </a:r>
            <a:r>
              <a:rPr lang="en-US" altLang="zh-CN" sz="4000" dirty="0" smtClean="0">
                <a:latin typeface="黑体" pitchFamily="49" charset="-122"/>
                <a:ea typeface="黑体" pitchFamily="49" charset="-122"/>
              </a:rPr>
              <a:t>》</a:t>
            </a:r>
            <a:r>
              <a:rPr lang="zh-CN" altLang="en-US" sz="4000" dirty="0" smtClean="0">
                <a:latin typeface="黑体" pitchFamily="49" charset="-122"/>
                <a:ea typeface="黑体" pitchFamily="49" charset="-122"/>
              </a:rPr>
              <a:t>，是中国近代第一部世界地理著作。</a:t>
            </a:r>
            <a:endParaRPr lang="zh-CN" altLang="en-US" sz="4000" dirty="0">
              <a:latin typeface="黑体" pitchFamily="49" charset="-122"/>
              <a:ea typeface="黑体" pitchFamily="49" charset="-122"/>
            </a:endParaRPr>
          </a:p>
        </p:txBody>
      </p:sp>
      <p:sp>
        <p:nvSpPr>
          <p:cNvPr id="6" name="文本框 11271"/>
          <p:cNvSpPr txBox="1"/>
          <p:nvPr/>
        </p:nvSpPr>
        <p:spPr>
          <a:xfrm>
            <a:off x="3491880" y="1531810"/>
            <a:ext cx="5535612" cy="1938992"/>
          </a:xfrm>
          <a:prstGeom prst="rect">
            <a:avLst/>
          </a:prstGeom>
          <a:solidFill>
            <a:schemeClr val="bg2">
              <a:lumMod val="75000"/>
            </a:schemeClr>
          </a:solidFill>
          <a:ln w="9525">
            <a:noFill/>
            <a:miter/>
          </a:ln>
        </p:spPr>
        <p:txBody>
          <a:bodyPr>
            <a:spAutoFit/>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000" b="1" i="0" u="none" strike="noStrike" kern="0" cap="none" spc="0" normalizeH="0" baseline="0" noProof="1">
                <a:ln>
                  <a:noFill/>
                </a:ln>
                <a:solidFill>
                  <a:srgbClr val="000000"/>
                </a:solidFill>
                <a:uLnTx/>
                <a:uFillTx/>
                <a:latin typeface="+mn-ea"/>
              </a:rPr>
              <a:t>    </a:t>
            </a:r>
            <a:r>
              <a:rPr kumimoji="0" lang="zh-CN" altLang="en-US" sz="2000" b="1" i="0" u="none" strike="noStrike" kern="0" cap="none" spc="0" normalizeH="0" noProof="1">
                <a:ln>
                  <a:noFill/>
                </a:ln>
                <a:solidFill>
                  <a:srgbClr val="000000"/>
                </a:solidFill>
                <a:uLnTx/>
                <a:uFillTx/>
                <a:latin typeface="+mn-ea"/>
              </a:rPr>
              <a:t>华盛顿异人也。</a:t>
            </a:r>
            <a:r>
              <a:rPr kumimoji="0" lang="en-US" altLang="zh-CN" sz="2000" b="1" i="0" u="none" strike="noStrike" kern="0" cap="none" spc="0" normalizeH="0" noProof="1">
                <a:ln>
                  <a:noFill/>
                </a:ln>
                <a:solidFill>
                  <a:srgbClr val="000000"/>
                </a:solidFill>
                <a:uLnTx/>
                <a:uFillTx/>
                <a:latin typeface="+mn-ea"/>
              </a:rPr>
              <a:t>…</a:t>
            </a:r>
            <a:r>
              <a:rPr kumimoji="0" lang="zh-CN" altLang="en-US" sz="2000" b="1" i="0" u="none" strike="noStrike" kern="0" cap="none" spc="0" normalizeH="0" noProof="1">
                <a:ln>
                  <a:noFill/>
                </a:ln>
                <a:solidFill>
                  <a:srgbClr val="000000"/>
                </a:solidFill>
                <a:uLnTx/>
                <a:uFillTx/>
                <a:latin typeface="+mn-ea"/>
              </a:rPr>
              <a:t>开疆万里，乃不僭位号，不传子孙。而创为推举之法，几于天下为公。米利坚合众国以为国，幅员万里，不设王侯之号，不循世袭之规，创古今未有之局！ </a:t>
            </a:r>
          </a:p>
          <a:p>
            <a:pPr marL="0" marR="0" lvl="0" indent="0" algn="r" defTabSz="914400" eaLnBrk="1" fontAlgn="auto" latinLnBrk="0" hangingPunct="1">
              <a:lnSpc>
                <a:spcPct val="120000"/>
              </a:lnSpc>
              <a:spcBef>
                <a:spcPts val="0"/>
              </a:spcBef>
              <a:spcAft>
                <a:spcPts val="0"/>
              </a:spcAft>
              <a:buClrTx/>
              <a:buSzTx/>
              <a:buFontTx/>
              <a:buNone/>
              <a:tabLst/>
              <a:defRPr/>
            </a:pPr>
            <a:r>
              <a:rPr kumimoji="0" lang="en-US" altLang="x-none" sz="2000" b="1" i="0" u="none" strike="noStrike" kern="0" cap="none" spc="0" normalizeH="0" baseline="0" noProof="1">
                <a:ln>
                  <a:noFill/>
                </a:ln>
                <a:solidFill>
                  <a:srgbClr val="FF0000"/>
                </a:solidFill>
                <a:effectLst>
                  <a:outerShdw blurRad="38100" dist="38100" dir="2700000">
                    <a:srgbClr val="000000"/>
                  </a:outerShdw>
                </a:effectLst>
                <a:uLnTx/>
                <a:uFillTx/>
                <a:latin typeface="+mn-ea"/>
              </a:rPr>
              <a:t>——《</a:t>
            </a:r>
            <a:r>
              <a:rPr kumimoji="0" lang="zh-CN" altLang="en-US" sz="2000" b="1" i="0" u="none" strike="noStrike" kern="0" cap="none" spc="0" normalizeH="0" baseline="0" noProof="1">
                <a:ln>
                  <a:noFill/>
                </a:ln>
                <a:solidFill>
                  <a:srgbClr val="FF0000"/>
                </a:solidFill>
                <a:effectLst>
                  <a:outerShdw blurRad="38100" dist="38100" dir="2700000">
                    <a:srgbClr val="000000"/>
                  </a:outerShdw>
                </a:effectLst>
                <a:uLnTx/>
                <a:uFillTx/>
                <a:latin typeface="+mn-ea"/>
              </a:rPr>
              <a:t>瀛环志略</a:t>
            </a:r>
            <a:r>
              <a:rPr kumimoji="0" lang="en-US" altLang="x-none" sz="2000" b="1" i="0" u="none" strike="noStrike" kern="0" cap="none" spc="0" normalizeH="0" baseline="0" noProof="1">
                <a:ln>
                  <a:noFill/>
                </a:ln>
                <a:solidFill>
                  <a:srgbClr val="FF0000"/>
                </a:solidFill>
                <a:effectLst>
                  <a:outerShdw blurRad="38100" dist="38100" dir="2700000">
                    <a:srgbClr val="000000"/>
                  </a:outerShdw>
                </a:effectLst>
                <a:uLnTx/>
                <a:uFillTx/>
                <a:latin typeface="+mn-ea"/>
              </a:rPr>
              <a:t>》</a:t>
            </a:r>
            <a:endParaRPr kumimoji="0" lang="zh-CN" altLang="en-US" sz="2000" b="1" i="0" u="none" strike="noStrike" kern="0" cap="none" spc="0" normalizeH="0" baseline="0" noProof="1">
              <a:ln>
                <a:noFill/>
              </a:ln>
              <a:solidFill>
                <a:srgbClr val="0000FF"/>
              </a:solidFill>
              <a:effectLst>
                <a:outerShdw blurRad="38100" dist="38100" dir="2700000">
                  <a:srgbClr val="000000"/>
                </a:outerShdw>
              </a:effectLst>
              <a:uLnTx/>
              <a:uFillTx/>
              <a:latin typeface="+mn-ea"/>
            </a:endParaRPr>
          </a:p>
        </p:txBody>
      </p:sp>
    </p:spTree>
    <p:extLst>
      <p:ext uri="{BB962C8B-B14F-4D97-AF65-F5344CB8AC3E}">
        <p14:creationId xmlns:p14="http://schemas.microsoft.com/office/powerpoint/2010/main" val="1324395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1124744"/>
            <a:ext cx="8568952" cy="5472608"/>
          </a:xfrm>
          <a:solidFill>
            <a:srgbClr val="92D050"/>
          </a:solidFill>
        </p:spPr>
        <p:txBody>
          <a:bodyPr>
            <a:normAutofit/>
          </a:bodyPr>
          <a:lstStyle/>
          <a:p>
            <a:pPr marL="0" indent="0">
              <a:buNone/>
            </a:pPr>
            <a:r>
              <a:rPr lang="zh-CN" altLang="en-US" b="1" dirty="0" smtClean="0">
                <a:latin typeface="宋体" pitchFamily="2" charset="-122"/>
                <a:ea typeface="宋体" pitchFamily="2" charset="-122"/>
              </a:rPr>
              <a:t>积极：</a:t>
            </a:r>
            <a:endParaRPr lang="en-US" altLang="zh-CN" b="1" dirty="0" smtClean="0">
              <a:latin typeface="宋体" pitchFamily="2" charset="-122"/>
              <a:ea typeface="宋体" pitchFamily="2" charset="-122"/>
            </a:endParaRPr>
          </a:p>
          <a:p>
            <a:pPr marL="0" indent="0">
              <a:buNone/>
            </a:pPr>
            <a:r>
              <a:rPr lang="en-US" altLang="zh-CN" b="1" dirty="0">
                <a:latin typeface="宋体" pitchFamily="2" charset="-122"/>
                <a:ea typeface="宋体" pitchFamily="2" charset="-122"/>
              </a:rPr>
              <a:t> </a:t>
            </a:r>
            <a:r>
              <a:rPr lang="en-US" altLang="zh-CN" b="1" dirty="0" smtClean="0">
                <a:latin typeface="宋体" pitchFamily="2" charset="-122"/>
                <a:ea typeface="宋体" pitchFamily="2" charset="-122"/>
              </a:rPr>
              <a:t>   </a:t>
            </a:r>
            <a:r>
              <a:rPr lang="zh-CN" altLang="en-US" b="1" dirty="0" smtClean="0">
                <a:latin typeface="宋体" pitchFamily="2" charset="-122"/>
                <a:ea typeface="宋体" pitchFamily="2" charset="-122"/>
              </a:rPr>
              <a:t>林则徐</a:t>
            </a:r>
            <a:r>
              <a:rPr lang="zh-CN" altLang="en-US" b="1" dirty="0">
                <a:latin typeface="宋体" pitchFamily="2" charset="-122"/>
                <a:ea typeface="宋体" pitchFamily="2" charset="-122"/>
              </a:rPr>
              <a:t>、魏源和徐继畲是近代中国</a:t>
            </a:r>
            <a:r>
              <a:rPr lang="zh-CN" altLang="en-US" b="1" dirty="0" smtClean="0">
                <a:latin typeface="宋体" pitchFamily="2" charset="-122"/>
                <a:ea typeface="宋体" pitchFamily="2" charset="-122"/>
              </a:rPr>
              <a:t>最早开眼看</a:t>
            </a:r>
            <a:r>
              <a:rPr lang="zh-CN" altLang="en-US" b="1" dirty="0">
                <a:latin typeface="宋体" pitchFamily="2" charset="-122"/>
                <a:ea typeface="宋体" pitchFamily="2" charset="-122"/>
              </a:rPr>
              <a:t>世界的人，初步提出了向西方学习以求自强的</a:t>
            </a:r>
            <a:r>
              <a:rPr lang="zh-CN" altLang="en-US" b="1" dirty="0" smtClean="0">
                <a:latin typeface="宋体" pitchFamily="2" charset="-122"/>
                <a:ea typeface="宋体" pitchFamily="2" charset="-122"/>
              </a:rPr>
              <a:t>主张</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marL="0" indent="0">
              <a:buNone/>
            </a:pPr>
            <a:r>
              <a:rPr lang="zh-CN" altLang="en-US" b="1" dirty="0" smtClean="0">
                <a:latin typeface="宋体" pitchFamily="2" charset="-122"/>
                <a:ea typeface="宋体" pitchFamily="2" charset="-122"/>
              </a:rPr>
              <a:t>局限</a:t>
            </a:r>
            <a:r>
              <a:rPr lang="zh-CN" altLang="en-US" b="1" dirty="0">
                <a:latin typeface="宋体" pitchFamily="2" charset="-122"/>
                <a:ea typeface="宋体" pitchFamily="2" charset="-122"/>
              </a:rPr>
              <a:t>：</a:t>
            </a:r>
          </a:p>
          <a:p>
            <a:pPr marL="0" indent="0">
              <a:buNone/>
            </a:pPr>
            <a:r>
              <a:rPr lang="zh-CN" altLang="en-US" b="1" dirty="0">
                <a:latin typeface="宋体" pitchFamily="2" charset="-122"/>
                <a:ea typeface="宋体" pitchFamily="2" charset="-122"/>
              </a:rPr>
              <a:t>①没有脱离阶级和时代的限制，对西方的</a:t>
            </a:r>
            <a:r>
              <a:rPr lang="zh-CN" altLang="en-US" b="1" dirty="0" smtClean="0">
                <a:latin typeface="宋体" pitchFamily="2" charset="-122"/>
                <a:ea typeface="宋体" pitchFamily="2" charset="-122"/>
              </a:rPr>
              <a:t>学习仅局限</a:t>
            </a:r>
            <a:r>
              <a:rPr lang="zh-CN" altLang="en-US" b="1" dirty="0">
                <a:latin typeface="宋体" pitchFamily="2" charset="-122"/>
                <a:ea typeface="宋体" pitchFamily="2" charset="-122"/>
              </a:rPr>
              <a:t>在器物（技术）层面；</a:t>
            </a:r>
          </a:p>
          <a:p>
            <a:pPr marL="0" indent="0">
              <a:buNone/>
            </a:pPr>
            <a:r>
              <a:rPr lang="zh-CN" altLang="en-US" b="1" dirty="0">
                <a:latin typeface="宋体" pitchFamily="2" charset="-122"/>
                <a:ea typeface="宋体" pitchFamily="2" charset="-122"/>
              </a:rPr>
              <a:t>②根本目的是维护腐朽的封建统治；</a:t>
            </a:r>
          </a:p>
          <a:p>
            <a:pPr marL="0" indent="0">
              <a:buNone/>
            </a:pPr>
            <a:r>
              <a:rPr lang="zh-CN" altLang="en-US" b="1" dirty="0">
                <a:latin typeface="宋体" pitchFamily="2" charset="-122"/>
                <a:ea typeface="宋体" pitchFamily="2" charset="-122"/>
              </a:rPr>
              <a:t>③没有付诸实践；</a:t>
            </a:r>
          </a:p>
          <a:p>
            <a:pPr marL="0" indent="0">
              <a:buNone/>
            </a:pPr>
            <a:endParaRPr lang="zh-CN" altLang="en-US" b="1" dirty="0">
              <a:latin typeface="宋体" pitchFamily="2" charset="-122"/>
              <a:ea typeface="宋体" pitchFamily="2" charset="-122"/>
            </a:endParaRPr>
          </a:p>
        </p:txBody>
      </p:sp>
      <p:sp>
        <p:nvSpPr>
          <p:cNvPr id="2" name="TextBox 1"/>
          <p:cNvSpPr txBox="1"/>
          <p:nvPr/>
        </p:nvSpPr>
        <p:spPr>
          <a:xfrm>
            <a:off x="3491880" y="260648"/>
            <a:ext cx="2160240" cy="769441"/>
          </a:xfrm>
          <a:prstGeom prst="rect">
            <a:avLst/>
          </a:prstGeom>
          <a:solidFill>
            <a:schemeClr val="bg2">
              <a:lumMod val="75000"/>
            </a:schemeClr>
          </a:solidFill>
        </p:spPr>
        <p:txBody>
          <a:bodyPr wrap="square" rtlCol="0">
            <a:spAutoFit/>
          </a:bodyPr>
          <a:lstStyle/>
          <a:p>
            <a:pPr algn="ctr"/>
            <a:r>
              <a:rPr lang="zh-CN" altLang="en-US" sz="4400" b="1" dirty="0">
                <a:latin typeface="+mj-ea"/>
                <a:ea typeface="+mj-ea"/>
              </a:rPr>
              <a:t>评价</a:t>
            </a:r>
          </a:p>
        </p:txBody>
      </p:sp>
    </p:spTree>
    <p:extLst>
      <p:ext uri="{BB962C8B-B14F-4D97-AF65-F5344CB8AC3E}">
        <p14:creationId xmlns:p14="http://schemas.microsoft.com/office/powerpoint/2010/main" val="2940141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additive="base">
                                        <p:cTn id="4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additive="base">
                                        <p:cTn id="4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476672"/>
            <a:ext cx="8496944" cy="5976664"/>
          </a:xfrm>
          <a:solidFill>
            <a:schemeClr val="bg2">
              <a:lumMod val="90000"/>
            </a:schemeClr>
          </a:solidFill>
        </p:spPr>
        <p:txBody>
          <a:bodyPr>
            <a:normAutofit/>
          </a:bodyPr>
          <a:lstStyle/>
          <a:p>
            <a:pPr marL="0" indent="0">
              <a:buNone/>
            </a:pPr>
            <a:r>
              <a:rPr lang="zh-CN" altLang="en-US" b="1" dirty="0">
                <a:latin typeface="宋体" pitchFamily="2" charset="-122"/>
                <a:ea typeface="宋体" pitchFamily="2" charset="-122"/>
              </a:rPr>
              <a:t>一个对比：</a:t>
            </a:r>
            <a:r>
              <a:rPr lang="en-US" altLang="zh-CN" b="1" dirty="0">
                <a:latin typeface="宋体" pitchFamily="2" charset="-122"/>
                <a:ea typeface="宋体" pitchFamily="2" charset="-122"/>
              </a:rPr>
              <a:t>19</a:t>
            </a:r>
            <a:r>
              <a:rPr lang="zh-CN" altLang="en-US" b="1" dirty="0">
                <a:latin typeface="宋体" pitchFamily="2" charset="-122"/>
                <a:ea typeface="宋体" pitchFamily="2" charset="-122"/>
              </a:rPr>
              <a:t>世纪</a:t>
            </a:r>
            <a:r>
              <a:rPr lang="en-US" altLang="zh-CN" b="1" dirty="0">
                <a:latin typeface="宋体" pitchFamily="2" charset="-122"/>
                <a:ea typeface="宋体" pitchFamily="2" charset="-122"/>
              </a:rPr>
              <a:t>40</a:t>
            </a:r>
            <a:r>
              <a:rPr lang="zh-CN" altLang="en-US" b="1" dirty="0">
                <a:latin typeface="宋体" pitchFamily="2" charset="-122"/>
                <a:ea typeface="宋体" pitchFamily="2" charset="-122"/>
              </a:rPr>
              <a:t>年代的世界与中国</a:t>
            </a:r>
          </a:p>
          <a:p>
            <a:pPr marL="0" indent="0">
              <a:buNone/>
            </a:pPr>
            <a:r>
              <a:rPr lang="zh-CN" altLang="en-US" b="1" dirty="0">
                <a:latin typeface="宋体" pitchFamily="2" charset="-122"/>
                <a:ea typeface="宋体" pitchFamily="2" charset="-122"/>
              </a:rPr>
              <a:t>两场战争：第一次鸦片战争和第二次鸦片战争</a:t>
            </a:r>
          </a:p>
          <a:p>
            <a:pPr marL="0" indent="0">
              <a:buNone/>
            </a:pPr>
            <a:r>
              <a:rPr lang="zh-CN" altLang="en-US" b="1" dirty="0">
                <a:latin typeface="宋体" pitchFamily="2" charset="-122"/>
                <a:ea typeface="宋体" pitchFamily="2" charset="-122"/>
              </a:rPr>
              <a:t>三位先贤：林则徐、魏源、徐继畲</a:t>
            </a:r>
          </a:p>
          <a:p>
            <a:pPr marL="0" indent="0">
              <a:buNone/>
            </a:pPr>
            <a:r>
              <a:rPr lang="zh-CN" altLang="en-US" b="1" dirty="0">
                <a:latin typeface="宋体" pitchFamily="2" charset="-122"/>
                <a:ea typeface="宋体" pitchFamily="2" charset="-122"/>
              </a:rPr>
              <a:t>三部经典：</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四洲志</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海国图志</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瀛寰志略</a:t>
            </a:r>
            <a:r>
              <a:rPr lang="en-US" altLang="zh-CN" b="1" dirty="0">
                <a:latin typeface="宋体" pitchFamily="2" charset="-122"/>
                <a:ea typeface="宋体" pitchFamily="2" charset="-122"/>
              </a:rPr>
              <a:t>》</a:t>
            </a:r>
          </a:p>
          <a:p>
            <a:pPr marL="0" indent="0">
              <a:buNone/>
            </a:pPr>
            <a:r>
              <a:rPr lang="zh-CN" altLang="en-US" b="1" dirty="0">
                <a:latin typeface="宋体" pitchFamily="2" charset="-122"/>
                <a:ea typeface="宋体" pitchFamily="2" charset="-122"/>
              </a:rPr>
              <a:t>八个条约：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南京条约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虎门条约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望厦条约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黄埔条约</a:t>
            </a:r>
            <a:r>
              <a:rPr lang="en-US" altLang="zh-CN" b="1" dirty="0">
                <a:latin typeface="宋体" pitchFamily="2" charset="-122"/>
                <a:ea typeface="宋体" pitchFamily="2" charset="-122"/>
              </a:rPr>
              <a:t>》</a:t>
            </a:r>
          </a:p>
          <a:p>
            <a:pPr marL="0" indent="0">
              <a:buNone/>
            </a:pPr>
            <a:r>
              <a:rPr lang="en-US" altLang="zh-CN" b="1" dirty="0" smtClean="0">
                <a:latin typeface="宋体" pitchFamily="2" charset="-122"/>
                <a:ea typeface="宋体" pitchFamily="2" charset="-122"/>
              </a:rPr>
              <a:t>《</a:t>
            </a:r>
            <a:r>
              <a:rPr lang="zh-CN" altLang="en-US" b="1" dirty="0">
                <a:latin typeface="宋体" pitchFamily="2" charset="-122"/>
                <a:ea typeface="宋体" pitchFamily="2" charset="-122"/>
              </a:rPr>
              <a:t>天津条约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北京条约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北京条约</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a:t>
            </a:r>
            <a:r>
              <a:rPr lang="en-US" altLang="zh-CN" b="1" dirty="0">
                <a:latin typeface="宋体" pitchFamily="2" charset="-122"/>
                <a:ea typeface="宋体" pitchFamily="2" charset="-122"/>
              </a:rPr>
              <a:t>《</a:t>
            </a:r>
            <a:r>
              <a:rPr lang="zh-CN" altLang="en-US" b="1" dirty="0">
                <a:latin typeface="宋体" pitchFamily="2" charset="-122"/>
                <a:ea typeface="宋体" pitchFamily="2" charset="-122"/>
              </a:rPr>
              <a:t>瑷珲条约</a:t>
            </a:r>
            <a:r>
              <a:rPr lang="en-US" altLang="zh-CN" b="1" dirty="0">
                <a:latin typeface="宋体" pitchFamily="2" charset="-122"/>
                <a:ea typeface="宋体" pitchFamily="2" charset="-122"/>
              </a:rPr>
              <a:t>》</a:t>
            </a:r>
            <a:endParaRPr lang="zh-CN" altLang="en-US" b="1" dirty="0">
              <a:latin typeface="宋体" pitchFamily="2" charset="-122"/>
              <a:ea typeface="宋体" pitchFamily="2" charset="-122"/>
            </a:endParaRPr>
          </a:p>
        </p:txBody>
      </p:sp>
    </p:spTree>
    <p:extLst>
      <p:ext uri="{BB962C8B-B14F-4D97-AF65-F5344CB8AC3E}">
        <p14:creationId xmlns:p14="http://schemas.microsoft.com/office/powerpoint/2010/main" val="96479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1753" y="908720"/>
            <a:ext cx="1015663" cy="4824536"/>
          </a:xfrm>
          <a:prstGeom prst="rect">
            <a:avLst/>
          </a:prstGeom>
          <a:noFill/>
        </p:spPr>
        <p:txBody>
          <a:bodyPr vert="eaVert" wrap="square" rtlCol="0">
            <a:spAutoFit/>
          </a:bodyPr>
          <a:lstStyle/>
          <a:p>
            <a:r>
              <a:rPr lang="zh-CN" altLang="en-US" sz="5400" dirty="0" smtClean="0">
                <a:latin typeface="+mj-ea"/>
                <a:ea typeface="+mj-ea"/>
              </a:rPr>
              <a:t>两次鸦片战争</a:t>
            </a:r>
            <a:endParaRPr lang="zh-CN" altLang="en-US" sz="5400" dirty="0">
              <a:latin typeface="+mj-ea"/>
              <a:ea typeface="+mj-ea"/>
            </a:endParaRPr>
          </a:p>
        </p:txBody>
      </p:sp>
      <p:sp>
        <p:nvSpPr>
          <p:cNvPr id="6" name="矩形 5"/>
          <p:cNvSpPr/>
          <p:nvPr/>
        </p:nvSpPr>
        <p:spPr>
          <a:xfrm>
            <a:off x="1567136" y="447055"/>
            <a:ext cx="5545108" cy="923330"/>
          </a:xfrm>
          <a:prstGeom prst="rect">
            <a:avLst/>
          </a:prstGeom>
          <a:noFill/>
        </p:spPr>
        <p:txBody>
          <a:bodyPr wrap="none" lIns="91440" tIns="45720" rIns="91440" bIns="45720">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背景：</a:t>
            </a:r>
            <a:r>
              <a:rPr lang="zh-CN" altLang="en-U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中西对比（</a:t>
            </a: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表格</a:t>
            </a:r>
            <a:r>
              <a:rPr lang="zh-CN" altLang="en-U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7" name="左大括号 6"/>
          <p:cNvSpPr/>
          <p:nvPr/>
        </p:nvSpPr>
        <p:spPr>
          <a:xfrm>
            <a:off x="1063080" y="692696"/>
            <a:ext cx="504056" cy="56886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矩形 7"/>
          <p:cNvSpPr/>
          <p:nvPr/>
        </p:nvSpPr>
        <p:spPr>
          <a:xfrm>
            <a:off x="1567136" y="2276872"/>
            <a:ext cx="6776214" cy="923330"/>
          </a:xfrm>
          <a:prstGeom prst="rect">
            <a:avLst/>
          </a:prstGeom>
          <a:noFill/>
        </p:spPr>
        <p:txBody>
          <a:bodyPr wrap="none" lIns="91440" tIns="45720" rIns="91440" bIns="45720">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战争：</a:t>
            </a:r>
            <a:r>
              <a:rPr lang="zh-CN" altLang="en-U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原因、过程、结果、影响</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 name="矩形 8"/>
          <p:cNvSpPr/>
          <p:nvPr/>
        </p:nvSpPr>
        <p:spPr>
          <a:xfrm>
            <a:off x="1532984" y="4276724"/>
            <a:ext cx="7622600" cy="1415772"/>
          </a:xfrm>
          <a:prstGeom prst="rect">
            <a:avLst/>
          </a:prstGeom>
          <a:noFill/>
        </p:spPr>
        <p:txBody>
          <a:bodyPr wrap="none" lIns="91440" tIns="45720" rIns="91440" bIns="45720">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开眼看世界：</a:t>
            </a:r>
            <a:r>
              <a:rPr lang="zh-CN" altLang="en-U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代表人物及成就、</a:t>
            </a:r>
            <a:endParaRPr lang="en-US" altLang="zh-CN"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en-US" altLang="zh-CN"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altLang="zh-C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zh-CN" altLang="en-U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评价</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485236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Dragon</Template>
  <TotalTime>2871</TotalTime>
  <Words>2452</Words>
  <Application>Microsoft Office PowerPoint</Application>
  <PresentationFormat>全屏显示(4:3)</PresentationFormat>
  <Paragraphs>260</Paragraphs>
  <Slides>31</Slides>
  <Notes>0</Notes>
  <HiddenSlides>0</HiddenSlides>
  <MMClips>0</MMClips>
  <ScaleCrop>false</ScaleCrop>
  <HeadingPairs>
    <vt:vector size="4" baseType="variant">
      <vt:variant>
        <vt:lpstr>主题</vt:lpstr>
      </vt:variant>
      <vt:variant>
        <vt:i4>3</vt:i4>
      </vt:variant>
      <vt:variant>
        <vt:lpstr>幻灯片标题</vt:lpstr>
      </vt:variant>
      <vt:variant>
        <vt:i4>31</vt:i4>
      </vt:variant>
    </vt:vector>
  </HeadingPairs>
  <TitlesOfParts>
    <vt:vector size="34" baseType="lpstr">
      <vt:lpstr>龙腾四海</vt:lpstr>
      <vt:lpstr>Office 主题</vt:lpstr>
      <vt:lpstr>1_Office 主题</vt:lpstr>
      <vt:lpstr>第16课  两次鸦片战争</vt:lpstr>
      <vt:lpstr>PowerPoint 演示文稿</vt:lpstr>
      <vt:lpstr>PowerPoint 演示文稿</vt:lpstr>
      <vt:lpstr>19世纪中期的世界与中国</vt:lpstr>
      <vt:lpstr>PowerPoint 演示文稿</vt:lpstr>
      <vt:lpstr>虎门销虎门销烟烟</vt:lpstr>
      <vt:lpstr>问题探究</vt:lpstr>
      <vt:lpstr>概况</vt:lpstr>
      <vt:lpstr>PowerPoint 演示文稿</vt:lpstr>
      <vt:lpstr>结果</vt:lpstr>
      <vt:lpstr>知识链接</vt:lpstr>
      <vt:lpstr>PowerPoint 演示文稿</vt:lpstr>
      <vt:lpstr>分析上述材料，运用唯物史观认识其对中国的影响</vt:lpstr>
      <vt:lpstr>PowerPoint 演示文稿</vt:lpstr>
      <vt:lpstr>影响</vt:lpstr>
      <vt:lpstr>PowerPoint 演示文稿</vt:lpstr>
      <vt:lpstr>2、第二次鸦片战争（1856--1860）</vt:lpstr>
      <vt:lpstr>概况</vt:lpstr>
      <vt:lpstr>《天津条约》</vt:lpstr>
      <vt:lpstr>PowerPoint 演示文稿</vt:lpstr>
      <vt:lpstr>《北京条约》</vt:lpstr>
      <vt:lpstr>沙俄侵占中国北方领土和权益</vt:lpstr>
      <vt:lpstr>中俄《北京条约》</vt:lpstr>
      <vt:lpstr>PowerPoint 演示文稿</vt:lpstr>
      <vt:lpstr>开眼看世界</vt:lpstr>
      <vt:lpstr>林则徐</vt:lpstr>
      <vt:lpstr>魏源</vt:lpstr>
      <vt:lpstr>徐继畬</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2019-09-24T10:01:35Z</dcterms:created>
  <dcterms:modified xsi:type="dcterms:W3CDTF">2019-11-13T00:41:41Z</dcterms:modified>
</cp:coreProperties>
</file>